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56" r:id="rId2"/>
    <p:sldId id="265" r:id="rId3"/>
    <p:sldId id="291" r:id="rId4"/>
    <p:sldId id="270" r:id="rId5"/>
    <p:sldId id="266" r:id="rId6"/>
    <p:sldId id="268" r:id="rId7"/>
    <p:sldId id="279" r:id="rId8"/>
    <p:sldId id="292" r:id="rId9"/>
    <p:sldId id="267" r:id="rId10"/>
    <p:sldId id="272" r:id="rId11"/>
    <p:sldId id="269" r:id="rId12"/>
    <p:sldId id="277" r:id="rId13"/>
    <p:sldId id="295" r:id="rId14"/>
    <p:sldId id="293" r:id="rId15"/>
    <p:sldId id="278" r:id="rId16"/>
    <p:sldId id="283" r:id="rId17"/>
    <p:sldId id="290" r:id="rId18"/>
    <p:sldId id="25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78" d="100"/>
          <a:sy n="78" d="100"/>
        </p:scale>
        <p:origin x="82" y="2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361E9E-0305-4DD1-9E6E-FB34303BB8BF}"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2282696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361E9E-0305-4DD1-9E6E-FB34303BB8BF}"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469273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361E9E-0305-4DD1-9E6E-FB34303BB8BF}"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818414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361E9E-0305-4DD1-9E6E-FB34303BB8BF}"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E203B-D91D-4400-9871-BF04E3C17735}"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20432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361E9E-0305-4DD1-9E6E-FB34303BB8BF}"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116758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3361E9E-0305-4DD1-9E6E-FB34303BB8BF}" type="datetimeFigureOut">
              <a:rPr lang="en-US" smtClean="0"/>
              <a:t>6/18/2020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72878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3361E9E-0305-4DD1-9E6E-FB34303BB8BF}" type="datetimeFigureOut">
              <a:rPr lang="en-US" smtClean="0"/>
              <a:t>6/18/2020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35218793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361E9E-0305-4DD1-9E6E-FB34303BB8BF}"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38652118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361E9E-0305-4DD1-9E6E-FB34303BB8BF}"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774909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361E9E-0305-4DD1-9E6E-FB34303BB8BF}"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4144073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361E9E-0305-4DD1-9E6E-FB34303BB8BF}"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2008681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361E9E-0305-4DD1-9E6E-FB34303BB8BF}"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316697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361E9E-0305-4DD1-9E6E-FB34303BB8BF}" type="datetimeFigureOut">
              <a:rPr lang="en-US" smtClean="0"/>
              <a:t>6/18/2020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1033316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361E9E-0305-4DD1-9E6E-FB34303BB8BF}" type="datetimeFigureOut">
              <a:rPr lang="en-US" smtClean="0"/>
              <a:t>6/18/2020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2406630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361E9E-0305-4DD1-9E6E-FB34303BB8BF}" type="datetimeFigureOut">
              <a:rPr lang="en-US" smtClean="0"/>
              <a:t>6/18/2020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2169252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361E9E-0305-4DD1-9E6E-FB34303BB8BF}"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1172129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361E9E-0305-4DD1-9E6E-FB34303BB8BF}"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2046872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3361E9E-0305-4DD1-9E6E-FB34303BB8BF}" type="datetimeFigureOut">
              <a:rPr lang="en-US" smtClean="0"/>
              <a:t>6/18/2020</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08E203B-D91D-4400-9871-BF04E3C17735}" type="slidenum">
              <a:rPr lang="en-US" smtClean="0"/>
              <a:t>‹#›</a:t>
            </a:fld>
            <a:endParaRPr lang="en-US"/>
          </a:p>
        </p:txBody>
      </p:sp>
    </p:spTree>
    <p:extLst>
      <p:ext uri="{BB962C8B-B14F-4D97-AF65-F5344CB8AC3E}">
        <p14:creationId xmlns:p14="http://schemas.microsoft.com/office/powerpoint/2010/main" val="2903544574"/>
      </p:ext>
    </p:extLst>
  </p:cSld>
  <p:clrMap bg1="dk1" tx1="lt1" bg2="dk2" tx2="lt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4BAB5-317A-4F18-929A-0101541AA071}"/>
              </a:ext>
            </a:extLst>
          </p:cNvPr>
          <p:cNvSpPr>
            <a:spLocks noGrp="1"/>
          </p:cNvSpPr>
          <p:nvPr>
            <p:ph type="ctrTitle"/>
          </p:nvPr>
        </p:nvSpPr>
        <p:spPr/>
        <p:txBody>
          <a:bodyPr/>
          <a:lstStyle/>
          <a:p>
            <a:r>
              <a:rPr lang="en-US" dirty="0"/>
              <a:t>Isotopes of levitated particle rafts</a:t>
            </a:r>
          </a:p>
        </p:txBody>
      </p:sp>
      <p:sp>
        <p:nvSpPr>
          <p:cNvPr id="3" name="Subtitle 2">
            <a:extLst>
              <a:ext uri="{FF2B5EF4-FFF2-40B4-BE49-F238E27FC236}">
                <a16:creationId xmlns:a16="http://schemas.microsoft.com/office/drawing/2014/main" id="{0B3FA725-F1A7-4B9C-BBD8-D6723C2AC2F0}"/>
              </a:ext>
            </a:extLst>
          </p:cNvPr>
          <p:cNvSpPr>
            <a:spLocks noGrp="1"/>
          </p:cNvSpPr>
          <p:nvPr>
            <p:ph type="subTitle" idx="1"/>
          </p:nvPr>
        </p:nvSpPr>
        <p:spPr/>
        <p:txBody>
          <a:bodyPr/>
          <a:lstStyle/>
          <a:p>
            <a:r>
              <a:rPr lang="en-US" dirty="0"/>
              <a:t>Tchakamau Ra</a:t>
            </a:r>
          </a:p>
        </p:txBody>
      </p:sp>
    </p:spTree>
    <p:extLst>
      <p:ext uri="{BB962C8B-B14F-4D97-AF65-F5344CB8AC3E}">
        <p14:creationId xmlns:p14="http://schemas.microsoft.com/office/powerpoint/2010/main" val="2795361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D96B-77FF-4E40-8A2E-DD6622BDDD97}"/>
              </a:ext>
            </a:extLst>
          </p:cNvPr>
          <p:cNvSpPr>
            <a:spLocks noGrp="1"/>
          </p:cNvSpPr>
          <p:nvPr>
            <p:ph type="title"/>
          </p:nvPr>
        </p:nvSpPr>
        <p:spPr/>
        <p:txBody>
          <a:bodyPr>
            <a:normAutofit fontScale="90000"/>
          </a:bodyPr>
          <a:lstStyle/>
          <a:p>
            <a:r>
              <a:rPr lang="en-US" dirty="0"/>
              <a:t>What assumptions go into model, that might be broken?</a:t>
            </a:r>
          </a:p>
        </p:txBody>
      </p:sp>
      <p:sp>
        <p:nvSpPr>
          <p:cNvPr id="3" name="Content Placeholder 2">
            <a:extLst>
              <a:ext uri="{FF2B5EF4-FFF2-40B4-BE49-F238E27FC236}">
                <a16:creationId xmlns:a16="http://schemas.microsoft.com/office/drawing/2014/main" id="{04475774-499D-4ABD-A74A-185521B059E2}"/>
              </a:ext>
            </a:extLst>
          </p:cNvPr>
          <p:cNvSpPr>
            <a:spLocks noGrp="1"/>
          </p:cNvSpPr>
          <p:nvPr>
            <p:ph idx="1"/>
          </p:nvPr>
        </p:nvSpPr>
        <p:spPr/>
        <p:txBody>
          <a:bodyPr/>
          <a:lstStyle/>
          <a:p>
            <a:r>
              <a:rPr lang="en-US" dirty="0"/>
              <a:t>Arrangement mechanisms in ordinary clusters</a:t>
            </a:r>
          </a:p>
          <a:p>
            <a:r>
              <a:rPr lang="en-US" dirty="0"/>
              <a:t>Lim et al. – two modes of rearrangement</a:t>
            </a:r>
          </a:p>
          <a:p>
            <a:pPr lvl="1"/>
            <a:r>
              <a:rPr lang="en-US" dirty="0"/>
              <a:t>Sticky</a:t>
            </a:r>
          </a:p>
          <a:p>
            <a:pPr lvl="1"/>
            <a:r>
              <a:rPr lang="en-US" dirty="0"/>
              <a:t>Ergodic </a:t>
            </a:r>
          </a:p>
          <a:p>
            <a:pPr lvl="1"/>
            <a:r>
              <a:rPr lang="en-US" dirty="0"/>
              <a:t>All of mine are ergodic assumptions, maybe </a:t>
            </a:r>
            <a:r>
              <a:rPr lang="en-US" dirty="0" err="1"/>
              <a:t>trghats</a:t>
            </a:r>
            <a:r>
              <a:rPr lang="en-US" dirty="0"/>
              <a:t> the problem, because the states aren’t equally likely because </a:t>
            </a:r>
            <a:r>
              <a:rPr lang="en-US" dirty="0" err="1"/>
              <a:t>rthey</a:t>
            </a:r>
            <a:r>
              <a:rPr lang="en-US" dirty="0"/>
              <a:t> have history.</a:t>
            </a:r>
          </a:p>
        </p:txBody>
      </p:sp>
    </p:spTree>
    <p:extLst>
      <p:ext uri="{BB962C8B-B14F-4D97-AF65-F5344CB8AC3E}">
        <p14:creationId xmlns:p14="http://schemas.microsoft.com/office/powerpoint/2010/main" val="3099802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7699A-C485-48BB-A6BE-C65C25DB7F11}"/>
              </a:ext>
            </a:extLst>
          </p:cNvPr>
          <p:cNvSpPr>
            <a:spLocks noGrp="1"/>
          </p:cNvSpPr>
          <p:nvPr>
            <p:ph type="title"/>
          </p:nvPr>
        </p:nvSpPr>
        <p:spPr/>
        <p:txBody>
          <a:bodyPr/>
          <a:lstStyle/>
          <a:p>
            <a:endParaRPr lang="en-US" dirty="0"/>
          </a:p>
        </p:txBody>
      </p:sp>
      <p:sp>
        <p:nvSpPr>
          <p:cNvPr id="5" name="Content Placeholder 4">
            <a:extLst>
              <a:ext uri="{FF2B5EF4-FFF2-40B4-BE49-F238E27FC236}">
                <a16:creationId xmlns:a16="http://schemas.microsoft.com/office/drawing/2014/main" id="{67B37AF7-632D-4543-B583-5DCB6A1521A4}"/>
              </a:ext>
            </a:extLst>
          </p:cNvPr>
          <p:cNvSpPr>
            <a:spLocks noGrp="1"/>
          </p:cNvSpPr>
          <p:nvPr>
            <p:ph idx="1"/>
          </p:nvPr>
        </p:nvSpPr>
        <p:spPr/>
        <p:txBody>
          <a:bodyPr/>
          <a:lstStyle/>
          <a:p>
            <a:r>
              <a:rPr lang="en-US" dirty="0"/>
              <a:t>Note: two different scattering regimes, two different mechanisms of motion</a:t>
            </a:r>
          </a:p>
          <a:p>
            <a:endParaRPr lang="en-US" dirty="0"/>
          </a:p>
        </p:txBody>
      </p:sp>
    </p:spTree>
    <p:extLst>
      <p:ext uri="{BB962C8B-B14F-4D97-AF65-F5344CB8AC3E}">
        <p14:creationId xmlns:p14="http://schemas.microsoft.com/office/powerpoint/2010/main" val="4225358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C583E-BCEF-41FF-84D1-E26317FEF9B7}"/>
              </a:ext>
            </a:extLst>
          </p:cNvPr>
          <p:cNvSpPr>
            <a:spLocks noGrp="1"/>
          </p:cNvSpPr>
          <p:nvPr>
            <p:ph type="title"/>
          </p:nvPr>
        </p:nvSpPr>
        <p:spPr/>
        <p:txBody>
          <a:bodyPr/>
          <a:lstStyle/>
          <a:p>
            <a:r>
              <a:rPr lang="en-US" dirty="0"/>
              <a:t>Motions</a:t>
            </a:r>
          </a:p>
        </p:txBody>
      </p:sp>
      <p:sp>
        <p:nvSpPr>
          <p:cNvPr id="5" name="Text Placeholder 4">
            <a:extLst>
              <a:ext uri="{FF2B5EF4-FFF2-40B4-BE49-F238E27FC236}">
                <a16:creationId xmlns:a16="http://schemas.microsoft.com/office/drawing/2014/main" id="{84C53FC7-FB8C-4C8D-BB19-5095793E20A1}"/>
              </a:ext>
            </a:extLst>
          </p:cNvPr>
          <p:cNvSpPr>
            <a:spLocks noGrp="1"/>
          </p:cNvSpPr>
          <p:nvPr>
            <p:ph type="body" idx="1"/>
          </p:nvPr>
        </p:nvSpPr>
        <p:spPr>
          <a:xfrm>
            <a:off x="1310304" y="1681163"/>
            <a:ext cx="2817813" cy="823912"/>
          </a:xfrm>
        </p:spPr>
        <p:txBody>
          <a:bodyPr>
            <a:normAutofit fontScale="55000" lnSpcReduction="20000"/>
          </a:bodyPr>
          <a:lstStyle/>
          <a:p>
            <a:pPr algn="ctr"/>
            <a:r>
              <a:rPr lang="en-US" dirty="0"/>
              <a:t>Hinge</a:t>
            </a:r>
          </a:p>
          <a:p>
            <a:pPr algn="ctr"/>
            <a:r>
              <a:rPr lang="en-US" dirty="0"/>
              <a:t>Show pobs: / show </a:t>
            </a:r>
            <a:r>
              <a:rPr lang="en-US" dirty="0" err="1"/>
              <a:t>transititon</a:t>
            </a:r>
            <a:r>
              <a:rPr lang="en-US" dirty="0"/>
              <a:t> matrix </a:t>
            </a:r>
            <a:r>
              <a:rPr lang="en-US" dirty="0" err="1"/>
              <a:t>percs</a:t>
            </a:r>
            <a:endParaRPr lang="en-US" dirty="0"/>
          </a:p>
        </p:txBody>
      </p:sp>
      <p:pic>
        <p:nvPicPr>
          <p:cNvPr id="9" name="Content Placeholder 8">
            <a:extLst>
              <a:ext uri="{FF2B5EF4-FFF2-40B4-BE49-F238E27FC236}">
                <a16:creationId xmlns:a16="http://schemas.microsoft.com/office/drawing/2014/main" id="{6304019B-8BED-4917-B50C-AF5A868EF0E1}"/>
              </a:ext>
            </a:extLst>
          </p:cNvPr>
          <p:cNvPicPr>
            <a:picLocks noGrp="1" noChangeAspect="1"/>
          </p:cNvPicPr>
          <p:nvPr>
            <p:ph sz="half" idx="2"/>
          </p:nvPr>
        </p:nvPicPr>
        <p:blipFill rotWithShape="1">
          <a:blip r:embed="rId2"/>
          <a:srcRect l="72167"/>
          <a:stretch/>
        </p:blipFill>
        <p:spPr>
          <a:xfrm>
            <a:off x="1966452" y="2583733"/>
            <a:ext cx="2494148" cy="3799531"/>
          </a:xfrm>
          <a:prstGeom prst="rect">
            <a:avLst/>
          </a:prstGeom>
        </p:spPr>
      </p:pic>
      <p:sp>
        <p:nvSpPr>
          <p:cNvPr id="7" name="Text Placeholder 6">
            <a:extLst>
              <a:ext uri="{FF2B5EF4-FFF2-40B4-BE49-F238E27FC236}">
                <a16:creationId xmlns:a16="http://schemas.microsoft.com/office/drawing/2014/main" id="{6CE93C8F-E5C4-4F43-B19F-4FA014400B44}"/>
              </a:ext>
            </a:extLst>
          </p:cNvPr>
          <p:cNvSpPr>
            <a:spLocks noGrp="1"/>
          </p:cNvSpPr>
          <p:nvPr>
            <p:ph type="body" sz="quarter" idx="3"/>
          </p:nvPr>
        </p:nvSpPr>
        <p:spPr>
          <a:xfrm>
            <a:off x="7350711" y="1681163"/>
            <a:ext cx="3045040" cy="823912"/>
          </a:xfrm>
        </p:spPr>
        <p:txBody>
          <a:bodyPr>
            <a:normAutofit fontScale="55000" lnSpcReduction="20000"/>
          </a:bodyPr>
          <a:lstStyle/>
          <a:p>
            <a:pPr algn="ctr"/>
            <a:r>
              <a:rPr lang="en-US" dirty="0"/>
              <a:t>Break apart</a:t>
            </a:r>
          </a:p>
          <a:p>
            <a:pPr algn="ctr"/>
            <a:r>
              <a:rPr lang="en-US" dirty="0"/>
              <a:t>Show pobs: / show </a:t>
            </a:r>
            <a:r>
              <a:rPr lang="en-US" dirty="0" err="1"/>
              <a:t>transititon</a:t>
            </a:r>
            <a:r>
              <a:rPr lang="en-US" dirty="0"/>
              <a:t> matrix </a:t>
            </a:r>
            <a:r>
              <a:rPr lang="en-US" dirty="0" err="1"/>
              <a:t>percs</a:t>
            </a:r>
            <a:endParaRPr lang="en-US" dirty="0"/>
          </a:p>
          <a:p>
            <a:pPr algn="ctr"/>
            <a:endParaRPr lang="en-US" dirty="0"/>
          </a:p>
        </p:txBody>
      </p:sp>
      <p:pic>
        <p:nvPicPr>
          <p:cNvPr id="6" name="Picture 5">
            <a:extLst>
              <a:ext uri="{FF2B5EF4-FFF2-40B4-BE49-F238E27FC236}">
                <a16:creationId xmlns:a16="http://schemas.microsoft.com/office/drawing/2014/main" id="{59CE94D3-5AD2-4464-A532-F6760FE44974}"/>
              </a:ext>
            </a:extLst>
          </p:cNvPr>
          <p:cNvPicPr>
            <a:picLocks noChangeAspect="1"/>
          </p:cNvPicPr>
          <p:nvPr/>
        </p:nvPicPr>
        <p:blipFill>
          <a:blip r:embed="rId3"/>
          <a:stretch>
            <a:fillRect/>
          </a:stretch>
        </p:blipFill>
        <p:spPr>
          <a:xfrm>
            <a:off x="7626491" y="2453857"/>
            <a:ext cx="2493480" cy="3798137"/>
          </a:xfrm>
          <a:prstGeom prst="rect">
            <a:avLst/>
          </a:prstGeom>
        </p:spPr>
      </p:pic>
    </p:spTree>
    <p:extLst>
      <p:ext uri="{BB962C8B-B14F-4D97-AF65-F5344CB8AC3E}">
        <p14:creationId xmlns:p14="http://schemas.microsoft.com/office/powerpoint/2010/main" val="1624187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F68CD-0C70-47A2-8883-47B096E75B7A}"/>
              </a:ext>
            </a:extLst>
          </p:cNvPr>
          <p:cNvSpPr>
            <a:spLocks noGrp="1"/>
          </p:cNvSpPr>
          <p:nvPr>
            <p:ph type="title"/>
          </p:nvPr>
        </p:nvSpPr>
        <p:spPr/>
        <p:txBody>
          <a:bodyPr/>
          <a:lstStyle/>
          <a:p>
            <a:r>
              <a:rPr lang="en-US" dirty="0"/>
              <a:t>Original </a:t>
            </a:r>
            <a:r>
              <a:rPr lang="en-US" dirty="0" err="1"/>
              <a:t>reesults</a:t>
            </a:r>
            <a:endParaRPr lang="en-US" dirty="0"/>
          </a:p>
        </p:txBody>
      </p:sp>
      <p:sp>
        <p:nvSpPr>
          <p:cNvPr id="3" name="Content Placeholder 2">
            <a:extLst>
              <a:ext uri="{FF2B5EF4-FFF2-40B4-BE49-F238E27FC236}">
                <a16:creationId xmlns:a16="http://schemas.microsoft.com/office/drawing/2014/main" id="{6FEB0944-24E5-43A9-A036-456B863436F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08218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FB87F6B-FCCF-46E8-B091-E95EADC075BC}"/>
              </a:ext>
            </a:extLst>
          </p:cNvPr>
          <p:cNvSpPr>
            <a:spLocks noGrp="1"/>
          </p:cNvSpPr>
          <p:nvPr>
            <p:ph type="title"/>
          </p:nvPr>
        </p:nvSpPr>
        <p:spPr/>
        <p:txBody>
          <a:bodyPr/>
          <a:lstStyle/>
          <a:p>
            <a:r>
              <a:rPr lang="en-US" dirty="0"/>
              <a:t>Duplicating the </a:t>
            </a:r>
            <a:r>
              <a:rPr lang="en-US" dirty="0" err="1"/>
              <a:t>strudty</a:t>
            </a:r>
            <a:endParaRPr lang="en-US" dirty="0"/>
          </a:p>
        </p:txBody>
      </p:sp>
      <p:sp>
        <p:nvSpPr>
          <p:cNvPr id="8" name="Content Placeholder 7">
            <a:extLst>
              <a:ext uri="{FF2B5EF4-FFF2-40B4-BE49-F238E27FC236}">
                <a16:creationId xmlns:a16="http://schemas.microsoft.com/office/drawing/2014/main" id="{AB44A7BE-3587-46B4-8712-FCFB6A7154C8}"/>
              </a:ext>
            </a:extLst>
          </p:cNvPr>
          <p:cNvSpPr>
            <a:spLocks noGrp="1"/>
          </p:cNvSpPr>
          <p:nvPr>
            <p:ph idx="1"/>
          </p:nvPr>
        </p:nvSpPr>
        <p:spPr/>
        <p:txBody>
          <a:bodyPr/>
          <a:lstStyle/>
          <a:p>
            <a:r>
              <a:rPr lang="en-US" dirty="0"/>
              <a:t>Happened accidentally, and here’s what came of doing so</a:t>
            </a:r>
          </a:p>
        </p:txBody>
      </p:sp>
    </p:spTree>
    <p:extLst>
      <p:ext uri="{BB962C8B-B14F-4D97-AF65-F5344CB8AC3E}">
        <p14:creationId xmlns:p14="http://schemas.microsoft.com/office/powerpoint/2010/main" val="2961160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D96B-77FF-4E40-8A2E-DD6622BDDD97}"/>
              </a:ext>
            </a:extLst>
          </p:cNvPr>
          <p:cNvSpPr>
            <a:spLocks noGrp="1"/>
          </p:cNvSpPr>
          <p:nvPr>
            <p:ph type="title"/>
          </p:nvPr>
        </p:nvSpPr>
        <p:spPr/>
        <p:txBody>
          <a:bodyPr/>
          <a:lstStyle/>
          <a:p>
            <a:r>
              <a:rPr lang="en-US" dirty="0"/>
              <a:t>Why </a:t>
            </a:r>
            <a:r>
              <a:rPr lang="en-US" dirty="0" err="1"/>
              <a:t>cjhhhange</a:t>
            </a:r>
            <a:r>
              <a:rPr lang="en-US" dirty="0"/>
              <a:t> the </a:t>
            </a:r>
            <a:r>
              <a:rPr lang="en-US" dirty="0" err="1"/>
              <a:t>syudy</a:t>
            </a:r>
            <a:r>
              <a:rPr lang="en-US" dirty="0"/>
              <a:t> materials?</a:t>
            </a:r>
          </a:p>
        </p:txBody>
      </p:sp>
      <p:sp>
        <p:nvSpPr>
          <p:cNvPr id="3" name="Content Placeholder 2">
            <a:extLst>
              <a:ext uri="{FF2B5EF4-FFF2-40B4-BE49-F238E27FC236}">
                <a16:creationId xmlns:a16="http://schemas.microsoft.com/office/drawing/2014/main" id="{04475774-499D-4ABD-A74A-185521B059E2}"/>
              </a:ext>
            </a:extLst>
          </p:cNvPr>
          <p:cNvSpPr>
            <a:spLocks noGrp="1"/>
          </p:cNvSpPr>
          <p:nvPr>
            <p:ph idx="1"/>
          </p:nvPr>
        </p:nvSpPr>
        <p:spPr/>
        <p:txBody>
          <a:bodyPr/>
          <a:lstStyle/>
          <a:p>
            <a:r>
              <a:rPr lang="en-US" dirty="0"/>
              <a:t>Material properties </a:t>
            </a:r>
          </a:p>
          <a:p>
            <a:pPr lvl="1"/>
            <a:r>
              <a:rPr lang="en-US" dirty="0"/>
              <a:t>Glass, polystyrene have different densities, so maybe glass wasn’t free to  move about, or hit the glass slide more often</a:t>
            </a:r>
          </a:p>
          <a:p>
            <a:pPr lvl="1"/>
            <a:r>
              <a:rPr lang="en-US" dirty="0"/>
              <a:t>So use a </a:t>
            </a:r>
            <a:r>
              <a:rPr lang="en-US" dirty="0" err="1"/>
              <a:t>kighter</a:t>
            </a:r>
            <a:r>
              <a:rPr lang="en-US" dirty="0"/>
              <a:t> material, </a:t>
            </a:r>
            <a:r>
              <a:rPr lang="en-US" dirty="0" err="1"/>
              <a:t>desity</a:t>
            </a:r>
            <a:r>
              <a:rPr lang="en-US" dirty="0"/>
              <a:t> </a:t>
            </a:r>
            <a:r>
              <a:rPr lang="en-US" dirty="0" err="1"/>
              <a:t>athed</a:t>
            </a:r>
            <a:r>
              <a:rPr lang="en-US" dirty="0"/>
              <a:t> wit polystyrene</a:t>
            </a:r>
          </a:p>
        </p:txBody>
      </p:sp>
    </p:spTree>
    <p:extLst>
      <p:ext uri="{BB962C8B-B14F-4D97-AF65-F5344CB8AC3E}">
        <p14:creationId xmlns:p14="http://schemas.microsoft.com/office/powerpoint/2010/main" val="3364058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6B430-7979-414C-AAAA-8B9D981419C5}"/>
              </a:ext>
            </a:extLst>
          </p:cNvPr>
          <p:cNvSpPr>
            <a:spLocks noGrp="1"/>
          </p:cNvSpPr>
          <p:nvPr>
            <p:ph type="title"/>
          </p:nvPr>
        </p:nvSpPr>
        <p:spPr/>
        <p:txBody>
          <a:bodyPr/>
          <a:lstStyle/>
          <a:p>
            <a:r>
              <a:rPr lang="en-US" dirty="0"/>
              <a:t>Making predictions</a:t>
            </a:r>
          </a:p>
        </p:txBody>
      </p:sp>
      <p:sp>
        <p:nvSpPr>
          <p:cNvPr id="3" name="Content Placeholder 2">
            <a:extLst>
              <a:ext uri="{FF2B5EF4-FFF2-40B4-BE49-F238E27FC236}">
                <a16:creationId xmlns:a16="http://schemas.microsoft.com/office/drawing/2014/main" id="{26824E89-37F9-4338-AC09-766D33A8016C}"/>
              </a:ext>
            </a:extLst>
          </p:cNvPr>
          <p:cNvSpPr>
            <a:spLocks noGrp="1"/>
          </p:cNvSpPr>
          <p:nvPr>
            <p:ph idx="1"/>
          </p:nvPr>
        </p:nvSpPr>
        <p:spPr/>
        <p:txBody>
          <a:bodyPr/>
          <a:lstStyle/>
          <a:p>
            <a:r>
              <a:rPr lang="en-US" dirty="0"/>
              <a:t>Models</a:t>
            </a:r>
          </a:p>
          <a:p>
            <a:pPr lvl="1"/>
            <a:r>
              <a:rPr lang="en-US" dirty="0"/>
              <a:t>Edge particles move, can go one space left or right</a:t>
            </a:r>
          </a:p>
          <a:p>
            <a:pPr lvl="1"/>
            <a:r>
              <a:rPr lang="en-US" dirty="0"/>
              <a:t>Same, but can go back to old spot</a:t>
            </a:r>
          </a:p>
          <a:p>
            <a:pPr lvl="1"/>
            <a:r>
              <a:rPr lang="en-US" dirty="0"/>
              <a:t>Same, but can go to any spot</a:t>
            </a:r>
          </a:p>
          <a:p>
            <a:pPr lvl="1"/>
            <a:r>
              <a:rPr lang="en-US" dirty="0"/>
              <a:t>Can go to any spot, but only left particle moves</a:t>
            </a:r>
          </a:p>
          <a:p>
            <a:pPr lvl="1"/>
            <a:r>
              <a:rPr lang="en-US" dirty="0"/>
              <a:t>End state just proportional to #bonds * bond strengths</a:t>
            </a:r>
          </a:p>
        </p:txBody>
      </p:sp>
    </p:spTree>
    <p:extLst>
      <p:ext uri="{BB962C8B-B14F-4D97-AF65-F5344CB8AC3E}">
        <p14:creationId xmlns:p14="http://schemas.microsoft.com/office/powerpoint/2010/main" val="1483649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7FC6B-4BA5-40AA-B0B1-FE7412E5A0D6}"/>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51C61AC0-4D44-4E76-A986-131D8EF4B98F}"/>
              </a:ext>
            </a:extLst>
          </p:cNvPr>
          <p:cNvSpPr>
            <a:spLocks noGrp="1"/>
          </p:cNvSpPr>
          <p:nvPr>
            <p:ph idx="1"/>
          </p:nvPr>
        </p:nvSpPr>
        <p:spPr/>
        <p:txBody>
          <a:bodyPr/>
          <a:lstStyle/>
          <a:p>
            <a:r>
              <a:rPr lang="en-US" dirty="0"/>
              <a:t>Some models fit better than others</a:t>
            </a:r>
          </a:p>
          <a:p>
            <a:r>
              <a:rPr lang="en-US" dirty="0"/>
              <a:t>Not lots of agreement on second data set</a:t>
            </a:r>
          </a:p>
        </p:txBody>
      </p:sp>
    </p:spTree>
    <p:extLst>
      <p:ext uri="{BB962C8B-B14F-4D97-AF65-F5344CB8AC3E}">
        <p14:creationId xmlns:p14="http://schemas.microsoft.com/office/powerpoint/2010/main" val="2306470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1264E-2117-4C19-8022-9AB2C0F315A2}"/>
              </a:ext>
            </a:extLst>
          </p:cNvPr>
          <p:cNvSpPr>
            <a:spLocks noGrp="1"/>
          </p:cNvSpPr>
          <p:nvPr>
            <p:ph type="title"/>
          </p:nvPr>
        </p:nvSpPr>
        <p:spPr/>
        <p:txBody>
          <a:bodyPr/>
          <a:lstStyle/>
          <a:p>
            <a:r>
              <a:rPr lang="en-US" dirty="0"/>
              <a:t>Actors affecting accuracy of this data</a:t>
            </a:r>
          </a:p>
        </p:txBody>
      </p:sp>
      <p:sp>
        <p:nvSpPr>
          <p:cNvPr id="3" name="Content Placeholder 2">
            <a:extLst>
              <a:ext uri="{FF2B5EF4-FFF2-40B4-BE49-F238E27FC236}">
                <a16:creationId xmlns:a16="http://schemas.microsoft.com/office/drawing/2014/main" id="{A38D8854-0462-4B60-9FF1-DD7C9EA8507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639542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D96B-77FF-4E40-8A2E-DD6622BDDD97}"/>
              </a:ext>
            </a:extLst>
          </p:cNvPr>
          <p:cNvSpPr>
            <a:spLocks noGrp="1"/>
          </p:cNvSpPr>
          <p:nvPr>
            <p:ph type="title"/>
          </p:nvPr>
        </p:nvSpPr>
        <p:spPr/>
        <p:txBody>
          <a:bodyPr/>
          <a:lstStyle/>
          <a:p>
            <a:r>
              <a:rPr lang="en-US" dirty="0"/>
              <a:t>Why study this?</a:t>
            </a:r>
          </a:p>
        </p:txBody>
      </p:sp>
      <p:sp>
        <p:nvSpPr>
          <p:cNvPr id="3" name="Content Placeholder 2">
            <a:extLst>
              <a:ext uri="{FF2B5EF4-FFF2-40B4-BE49-F238E27FC236}">
                <a16:creationId xmlns:a16="http://schemas.microsoft.com/office/drawing/2014/main" id="{04475774-499D-4ABD-A74A-185521B059E2}"/>
              </a:ext>
            </a:extLst>
          </p:cNvPr>
          <p:cNvSpPr>
            <a:spLocks noGrp="1"/>
          </p:cNvSpPr>
          <p:nvPr>
            <p:ph idx="1"/>
          </p:nvPr>
        </p:nvSpPr>
        <p:spPr/>
        <p:txBody>
          <a:bodyPr/>
          <a:lstStyle/>
          <a:p>
            <a:r>
              <a:rPr lang="en-US" dirty="0"/>
              <a:t>Precedent with mixture of materials</a:t>
            </a:r>
          </a:p>
          <a:p>
            <a:pPr lvl="1"/>
            <a:r>
              <a:rPr lang="en-US" dirty="0"/>
              <a:t>Studies done on particles in colloids show that material properties matter</a:t>
            </a:r>
          </a:p>
          <a:p>
            <a:r>
              <a:rPr lang="en-US" dirty="0"/>
              <a:t>Arrangement mechanisms in ordinary clusters</a:t>
            </a:r>
          </a:p>
          <a:p>
            <a:r>
              <a:rPr lang="en-US" dirty="0"/>
              <a:t>Material properties </a:t>
            </a:r>
          </a:p>
          <a:p>
            <a:pPr lvl="1"/>
            <a:r>
              <a:rPr lang="en-US" dirty="0"/>
              <a:t>Glass, polystyrene have different densities, different speeds of sound </a:t>
            </a:r>
          </a:p>
        </p:txBody>
      </p:sp>
    </p:spTree>
    <p:extLst>
      <p:ext uri="{BB962C8B-B14F-4D97-AF65-F5344CB8AC3E}">
        <p14:creationId xmlns:p14="http://schemas.microsoft.com/office/powerpoint/2010/main" val="1875247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8B1C0-7189-43A1-8E1E-D82FB246E5F0}"/>
              </a:ext>
            </a:extLst>
          </p:cNvPr>
          <p:cNvSpPr>
            <a:spLocks noGrp="1"/>
          </p:cNvSpPr>
          <p:nvPr>
            <p:ph type="title"/>
          </p:nvPr>
        </p:nvSpPr>
        <p:spPr/>
        <p:txBody>
          <a:bodyPr/>
          <a:lstStyle/>
          <a:p>
            <a:r>
              <a:rPr lang="en-US" dirty="0"/>
              <a:t>What are we studying?</a:t>
            </a:r>
          </a:p>
        </p:txBody>
      </p:sp>
      <p:sp>
        <p:nvSpPr>
          <p:cNvPr id="3" name="Content Placeholder 2">
            <a:extLst>
              <a:ext uri="{FF2B5EF4-FFF2-40B4-BE49-F238E27FC236}">
                <a16:creationId xmlns:a16="http://schemas.microsoft.com/office/drawing/2014/main" id="{CF5FB45F-0661-4CA1-A9ED-8A376D96586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70954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7C85-A9FD-435A-B78F-1D37F4AF3B82}"/>
              </a:ext>
            </a:extLst>
          </p:cNvPr>
          <p:cNvSpPr>
            <a:spLocks noGrp="1"/>
          </p:cNvSpPr>
          <p:nvPr>
            <p:ph type="title"/>
          </p:nvPr>
        </p:nvSpPr>
        <p:spPr/>
        <p:txBody>
          <a:bodyPr/>
          <a:lstStyle/>
          <a:p>
            <a:r>
              <a:rPr lang="en-US" dirty="0"/>
              <a:t>What are the three shapes, and bonds?</a:t>
            </a:r>
          </a:p>
        </p:txBody>
      </p:sp>
      <p:pic>
        <p:nvPicPr>
          <p:cNvPr id="5" name="Picture 4">
            <a:extLst>
              <a:ext uri="{FF2B5EF4-FFF2-40B4-BE49-F238E27FC236}">
                <a16:creationId xmlns:a16="http://schemas.microsoft.com/office/drawing/2014/main" id="{24E87E59-4D75-4C23-80D6-1256A912A19B}"/>
              </a:ext>
            </a:extLst>
          </p:cNvPr>
          <p:cNvPicPr>
            <a:picLocks noChangeAspect="1"/>
          </p:cNvPicPr>
          <p:nvPr/>
        </p:nvPicPr>
        <p:blipFill>
          <a:blip r:embed="rId2"/>
          <a:stretch>
            <a:fillRect/>
          </a:stretch>
        </p:blipFill>
        <p:spPr>
          <a:xfrm>
            <a:off x="3283506" y="1544314"/>
            <a:ext cx="1097375" cy="298730"/>
          </a:xfrm>
          <a:prstGeom prst="rect">
            <a:avLst/>
          </a:prstGeom>
        </p:spPr>
      </p:pic>
    </p:spTree>
    <p:extLst>
      <p:ext uri="{BB962C8B-B14F-4D97-AF65-F5344CB8AC3E}">
        <p14:creationId xmlns:p14="http://schemas.microsoft.com/office/powerpoint/2010/main" val="1578681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Segregation of ââisotopeââ particles within colloidal moleculesâ ">
            <a:extLst>
              <a:ext uri="{FF2B5EF4-FFF2-40B4-BE49-F238E27FC236}">
                <a16:creationId xmlns:a16="http://schemas.microsoft.com/office/drawing/2014/main" id="{068BE30F-5E8B-4183-84F7-A52587621285}"/>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31936"/>
          <a:stretch/>
        </p:blipFill>
        <p:spPr bwMode="auto">
          <a:xfrm>
            <a:off x="5335115" y="2454091"/>
            <a:ext cx="6616253" cy="38300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AF104A4-62CD-4081-904E-F3E1CA29CF43}"/>
              </a:ext>
            </a:extLst>
          </p:cNvPr>
          <p:cNvSpPr/>
          <p:nvPr/>
        </p:nvSpPr>
        <p:spPr>
          <a:xfrm>
            <a:off x="7830105" y="2541533"/>
            <a:ext cx="1091953" cy="2993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26D96B-77FF-4E40-8A2E-DD6622BDDD97}"/>
              </a:ext>
            </a:extLst>
          </p:cNvPr>
          <p:cNvSpPr>
            <a:spLocks noGrp="1"/>
          </p:cNvSpPr>
          <p:nvPr>
            <p:ph type="title"/>
          </p:nvPr>
        </p:nvSpPr>
        <p:spPr/>
        <p:txBody>
          <a:bodyPr>
            <a:normAutofit fontScale="90000"/>
          </a:bodyPr>
          <a:lstStyle/>
          <a:p>
            <a:r>
              <a:rPr lang="en-US" dirty="0"/>
              <a:t>Why we think there’ll be a difference  -this, and we saw one ourselves in the first data</a:t>
            </a:r>
          </a:p>
        </p:txBody>
      </p:sp>
      <p:sp>
        <p:nvSpPr>
          <p:cNvPr id="3" name="Content Placeholder 2">
            <a:extLst>
              <a:ext uri="{FF2B5EF4-FFF2-40B4-BE49-F238E27FC236}">
                <a16:creationId xmlns:a16="http://schemas.microsoft.com/office/drawing/2014/main" id="{04475774-499D-4ABD-A74A-185521B059E2}"/>
              </a:ext>
            </a:extLst>
          </p:cNvPr>
          <p:cNvSpPr>
            <a:spLocks noGrp="1"/>
          </p:cNvSpPr>
          <p:nvPr>
            <p:ph sz="half" idx="1"/>
          </p:nvPr>
        </p:nvSpPr>
        <p:spPr>
          <a:xfrm>
            <a:off x="838200" y="1690688"/>
            <a:ext cx="4496915" cy="4351338"/>
          </a:xfrm>
        </p:spPr>
        <p:txBody>
          <a:bodyPr>
            <a:normAutofit/>
          </a:bodyPr>
          <a:lstStyle/>
          <a:p>
            <a:r>
              <a:rPr lang="en-US" dirty="0"/>
              <a:t>Two particle types</a:t>
            </a:r>
          </a:p>
          <a:p>
            <a:endParaRPr lang="en-US" dirty="0"/>
          </a:p>
          <a:p>
            <a:endParaRPr lang="en-US" dirty="0"/>
          </a:p>
          <a:p>
            <a:endParaRPr lang="en-US" dirty="0"/>
          </a:p>
          <a:p>
            <a:endParaRPr lang="en-US" dirty="0"/>
          </a:p>
          <a:p>
            <a:endParaRPr lang="en-US" dirty="0"/>
          </a:p>
          <a:p>
            <a:r>
              <a:rPr lang="en-US" dirty="0"/>
              <a:t>Form rafts (depletion force)</a:t>
            </a:r>
          </a:p>
          <a:p>
            <a:r>
              <a:rPr lang="en-US" dirty="0"/>
              <a:t>Particle types called isotopes’ because bond networks formed with each are the same</a:t>
            </a:r>
          </a:p>
          <a:p>
            <a:endParaRPr lang="en-US" dirty="0"/>
          </a:p>
          <a:p>
            <a:endParaRPr lang="en-US" dirty="0"/>
          </a:p>
          <a:p>
            <a:endParaRPr lang="en-US" dirty="0"/>
          </a:p>
          <a:p>
            <a:endParaRPr lang="en-US" dirty="0"/>
          </a:p>
          <a:p>
            <a:endParaRPr lang="en-US" dirty="0"/>
          </a:p>
        </p:txBody>
      </p:sp>
      <p:sp>
        <p:nvSpPr>
          <p:cNvPr id="4" name="Content Placeholder 3">
            <a:extLst>
              <a:ext uri="{FF2B5EF4-FFF2-40B4-BE49-F238E27FC236}">
                <a16:creationId xmlns:a16="http://schemas.microsoft.com/office/drawing/2014/main" id="{59C5BF60-5B34-4E5C-9538-3457378B81AD}"/>
              </a:ext>
            </a:extLst>
          </p:cNvPr>
          <p:cNvSpPr>
            <a:spLocks noGrp="1"/>
          </p:cNvSpPr>
          <p:nvPr>
            <p:ph sz="half" idx="2"/>
          </p:nvPr>
        </p:nvSpPr>
        <p:spPr>
          <a:xfrm>
            <a:off x="5335115" y="1585927"/>
            <a:ext cx="6018685" cy="4351338"/>
          </a:xfrm>
        </p:spPr>
        <p:txBody>
          <a:bodyPr>
            <a:normAutofit/>
          </a:bodyPr>
          <a:lstStyle/>
          <a:p>
            <a:r>
              <a:rPr lang="en-US" dirty="0"/>
              <a:t>Material properties of the spheres affect the probability of forming each raft arrangement</a:t>
            </a:r>
          </a:p>
          <a:p>
            <a:endParaRPr lang="en-US" dirty="0"/>
          </a:p>
        </p:txBody>
      </p:sp>
      <p:pic>
        <p:nvPicPr>
          <p:cNvPr id="6" name="Picture 2" descr="Image result for Segregation of ââisotopeââ particles within colloidal moleculesâ ">
            <a:extLst>
              <a:ext uri="{FF2B5EF4-FFF2-40B4-BE49-F238E27FC236}">
                <a16:creationId xmlns:a16="http://schemas.microsoft.com/office/drawing/2014/main" id="{6BCA6E85-B189-4884-9913-F021635F09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3546" y="2050743"/>
            <a:ext cx="2946815" cy="2032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2076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7699A-C485-48BB-A6BE-C65C25DB7F11}"/>
              </a:ext>
            </a:extLst>
          </p:cNvPr>
          <p:cNvSpPr>
            <a:spLocks noGrp="1"/>
          </p:cNvSpPr>
          <p:nvPr>
            <p:ph type="title"/>
          </p:nvPr>
        </p:nvSpPr>
        <p:spPr/>
        <p:txBody>
          <a:bodyPr>
            <a:normAutofit fontScale="90000"/>
          </a:bodyPr>
          <a:lstStyle/>
          <a:p>
            <a:r>
              <a:rPr lang="en-US" dirty="0"/>
              <a:t>How to predict those probabilities (Perry et al.)?</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67B37AF7-632D-4543-B583-5DCB6A1521A4}"/>
                  </a:ext>
                </a:extLst>
              </p:cNvPr>
              <p:cNvSpPr>
                <a:spLocks noGrp="1"/>
              </p:cNvSpPr>
              <p:nvPr>
                <p:ph idx="1"/>
              </p:nvPr>
            </p:nvSpPr>
            <p:spPr/>
            <p:txBody>
              <a:bodyPr/>
              <a:lstStyle/>
              <a:p>
                <a:r>
                  <a:rPr lang="en-US" b="0" dirty="0">
                    <a:latin typeface="Cambria Math" panose="02040503050406030204" pitchFamily="18" charset="0"/>
                  </a:rPr>
                  <a:t>Particles assemble (without mechanism; model is statistical in nature)</a:t>
                </a:r>
              </a:p>
              <a:p>
                <a14:m>
                  <m:oMath xmlns:m="http://schemas.openxmlformats.org/officeDocument/2006/math">
                    <m:r>
                      <a:rPr lang="en-US" b="0" i="1" smtClean="0">
                        <a:latin typeface="Cambria Math" panose="02040503050406030204" pitchFamily="18" charset="0"/>
                      </a:rPr>
                      <m:t>𝑃</m:t>
                    </m:r>
                    <m:r>
                      <a:rPr lang="pl-PL" i="1" smtClean="0">
                        <a:latin typeface="Cambria Math" panose="02040503050406030204" pitchFamily="18" charset="0"/>
                        <a:ea typeface="Cambria Math" panose="02040503050406030204" pitchFamily="18" charset="0"/>
                      </a:rPr>
                      <m:t>∝</m:t>
                    </m:r>
                    <m:r>
                      <m:rPr>
                        <m:nor/>
                      </m:rPr>
                      <a:rPr lang="pl-PL"/>
                      <m:t> </m:t>
                    </m:r>
                    <m:f>
                      <m:fPr>
                        <m:ctrlPr>
                          <a:rPr lang="pl-PL" i="1" smtClean="0">
                            <a:latin typeface="Cambria Math" panose="02040503050406030204" pitchFamily="18" charset="0"/>
                          </a:rPr>
                        </m:ctrlPr>
                      </m:fPr>
                      <m:num>
                        <m:r>
                          <a:rPr lang="pl-PL" i="1" smtClean="0">
                            <a:latin typeface="Cambria Math" panose="02040503050406030204" pitchFamily="18" charset="0"/>
                            <a:ea typeface="Cambria Math" panose="02040503050406030204" pitchFamily="18" charset="0"/>
                          </a:rPr>
                          <m:t>𝜒</m:t>
                        </m:r>
                      </m:num>
                      <m:den>
                        <m:r>
                          <a:rPr lang="pl-PL" i="1" smtClean="0">
                            <a:latin typeface="Cambria Math" panose="02040503050406030204" pitchFamily="18" charset="0"/>
                            <a:ea typeface="Cambria Math" panose="02040503050406030204" pitchFamily="18" charset="0"/>
                          </a:rPr>
                          <m:t>𝜎</m:t>
                        </m:r>
                      </m:den>
                    </m:f>
                    <m:nary>
                      <m:naryPr>
                        <m:chr m:val="∏"/>
                        <m:ctrlPr>
                          <a:rPr lang="pl-PL" i="1" smtClean="0">
                            <a:latin typeface="Cambria Math" panose="02040503050406030204" pitchFamily="18" charset="0"/>
                          </a:rPr>
                        </m:ctrlPr>
                      </m:naryPr>
                      <m:sub>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pl-PL" i="1" smtClean="0">
                                <a:latin typeface="Cambria Math" panose="02040503050406030204" pitchFamily="18" charset="0"/>
                              </a:rPr>
                            </m:ctrlPr>
                          </m:sSubPr>
                          <m:e>
                            <m:r>
                              <a:rPr lang="pl-PL" i="1" smtClean="0">
                                <a:latin typeface="Cambria Math" panose="02040503050406030204" pitchFamily="18" charset="0"/>
                                <a:ea typeface="Cambria Math" panose="02040503050406030204" pitchFamily="18" charset="0"/>
                              </a:rPr>
                              <m:t>𝜅</m:t>
                            </m:r>
                          </m:e>
                          <m:sub>
                            <m:r>
                              <a:rPr lang="en-US" b="0" i="1" smtClean="0">
                                <a:latin typeface="Cambria Math" panose="02040503050406030204" pitchFamily="18" charset="0"/>
                              </a:rPr>
                              <m:t>𝑖</m:t>
                            </m:r>
                          </m:sub>
                        </m:sSub>
                      </m:e>
                    </m:nary>
                  </m:oMath>
                </a14:m>
                <a:r>
                  <a:rPr lang="en-US" dirty="0"/>
                  <a:t>  for each raft arrangement (</a:t>
                </a:r>
                <a:r>
                  <a:rPr lang="en-US" dirty="0" err="1"/>
                  <a:t>macrostate</a:t>
                </a:r>
                <a:r>
                  <a:rPr lang="en-US" dirty="0"/>
                  <a:t>)</a:t>
                </a:r>
              </a:p>
              <a:p>
                <a:r>
                  <a:rPr lang="en-US" dirty="0"/>
                  <a:t>From combinatorics (</a:t>
                </a:r>
                <a14:m>
                  <m:oMath xmlns:m="http://schemas.openxmlformats.org/officeDocument/2006/math">
                    <m:f>
                      <m:fPr>
                        <m:ctrlPr>
                          <a:rPr lang="pl-PL" i="1">
                            <a:solidFill>
                              <a:prstClr val="black"/>
                            </a:solidFill>
                            <a:latin typeface="Cambria Math" panose="02040503050406030204" pitchFamily="18" charset="0"/>
                          </a:rPr>
                        </m:ctrlPr>
                      </m:fPr>
                      <m:num>
                        <m:r>
                          <a:rPr lang="pl-PL" i="1">
                            <a:solidFill>
                              <a:prstClr val="black"/>
                            </a:solidFill>
                            <a:latin typeface="Cambria Math" panose="02040503050406030204" pitchFamily="18" charset="0"/>
                            <a:ea typeface="Cambria Math" panose="02040503050406030204" pitchFamily="18" charset="0"/>
                          </a:rPr>
                          <m:t>𝜒</m:t>
                        </m:r>
                      </m:num>
                      <m:den>
                        <m:r>
                          <a:rPr lang="pl-PL" i="1">
                            <a:solidFill>
                              <a:prstClr val="black"/>
                            </a:solidFill>
                            <a:latin typeface="Cambria Math" panose="02040503050406030204" pitchFamily="18" charset="0"/>
                            <a:ea typeface="Cambria Math" panose="02040503050406030204" pitchFamily="18" charset="0"/>
                          </a:rPr>
                          <m:t>𝜎</m:t>
                        </m:r>
                      </m:den>
                    </m:f>
                  </m:oMath>
                </a14:m>
                <a:r>
                  <a:rPr lang="en-US" dirty="0"/>
                  <a:t>) and bond strengths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𝜅</m:t>
                        </m:r>
                      </m:e>
                      <m:sub>
                        <m:r>
                          <a:rPr lang="en-US" i="1">
                            <a:latin typeface="Cambria Math" panose="02040503050406030204" pitchFamily="18" charset="0"/>
                          </a:rPr>
                          <m:t>𝑖</m:t>
                        </m:r>
                      </m:sub>
                    </m:sSub>
                  </m:oMath>
                </a14:m>
                <a:r>
                  <a:rPr lang="en-US" dirty="0"/>
                  <a:t>)</a:t>
                </a:r>
              </a:p>
            </p:txBody>
          </p:sp>
        </mc:Choice>
        <mc:Fallback xmlns="">
          <p:sp>
            <p:nvSpPr>
              <p:cNvPr id="5" name="Content Placeholder 4">
                <a:extLst>
                  <a:ext uri="{FF2B5EF4-FFF2-40B4-BE49-F238E27FC236}">
                    <a16:creationId xmlns:a16="http://schemas.microsoft.com/office/drawing/2014/main" id="{67B37AF7-632D-4543-B583-5DCB6A1521A4}"/>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A65F2E04-39DD-4BB4-866F-2D8406762C3A}"/>
              </a:ext>
            </a:extLst>
          </p:cNvPr>
          <p:cNvPicPr>
            <a:picLocks noChangeAspect="1"/>
          </p:cNvPicPr>
          <p:nvPr/>
        </p:nvPicPr>
        <p:blipFill>
          <a:blip r:embed="rId3"/>
          <a:stretch>
            <a:fillRect/>
          </a:stretch>
        </p:blipFill>
        <p:spPr>
          <a:xfrm>
            <a:off x="2773763" y="4001294"/>
            <a:ext cx="6384879" cy="2634449"/>
          </a:xfrm>
          <a:prstGeom prst="rect">
            <a:avLst/>
          </a:prstGeom>
        </p:spPr>
      </p:pic>
    </p:spTree>
    <p:extLst>
      <p:ext uri="{BB962C8B-B14F-4D97-AF65-F5344CB8AC3E}">
        <p14:creationId xmlns:p14="http://schemas.microsoft.com/office/powerpoint/2010/main" val="3216199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DBA65-77E5-4833-B1E0-6C0DF6199AA0}"/>
              </a:ext>
            </a:extLst>
          </p:cNvPr>
          <p:cNvSpPr>
            <a:spLocks noGrp="1"/>
          </p:cNvSpPr>
          <p:nvPr>
            <p:ph type="title"/>
          </p:nvPr>
        </p:nvSpPr>
        <p:spPr/>
        <p:txBody>
          <a:bodyPr/>
          <a:lstStyle/>
          <a:p>
            <a:r>
              <a:rPr lang="en-US" dirty="0"/>
              <a:t>Markov modeling</a:t>
            </a:r>
          </a:p>
        </p:txBody>
      </p:sp>
      <p:sp>
        <p:nvSpPr>
          <p:cNvPr id="3" name="Content Placeholder 2">
            <a:extLst>
              <a:ext uri="{FF2B5EF4-FFF2-40B4-BE49-F238E27FC236}">
                <a16:creationId xmlns:a16="http://schemas.microsoft.com/office/drawing/2014/main" id="{030AD059-4593-44D0-8ED0-2139F4264238}"/>
              </a:ext>
            </a:extLst>
          </p:cNvPr>
          <p:cNvSpPr>
            <a:spLocks noGrp="1"/>
          </p:cNvSpPr>
          <p:nvPr>
            <p:ph idx="1"/>
          </p:nvPr>
        </p:nvSpPr>
        <p:spPr/>
        <p:txBody>
          <a:bodyPr/>
          <a:lstStyle/>
          <a:p>
            <a:r>
              <a:rPr lang="en-US" dirty="0"/>
              <a:t>Create a transition matrix from observed data</a:t>
            </a:r>
          </a:p>
          <a:p>
            <a:pPr lvl="1"/>
            <a:r>
              <a:rPr lang="en-US" dirty="0"/>
              <a:t>Observe how many transitions to and from each state (should be equal)</a:t>
            </a:r>
          </a:p>
          <a:p>
            <a:pPr lvl="1"/>
            <a:r>
              <a:rPr lang="en-US" dirty="0"/>
              <a:t>And note ratios</a:t>
            </a:r>
          </a:p>
          <a:p>
            <a:r>
              <a:rPr lang="en-US" dirty="0"/>
              <a:t>Create model transition matrices</a:t>
            </a:r>
          </a:p>
          <a:p>
            <a:pPr lvl="1"/>
            <a:r>
              <a:rPr lang="en-US" dirty="0"/>
              <a:t>Dependent on proposed methods of rearrangement for the particles</a:t>
            </a:r>
          </a:p>
          <a:p>
            <a:pPr lvl="1"/>
            <a:r>
              <a:rPr lang="en-US" dirty="0"/>
              <a:t>Include, in some mechanisms, dependence on bond strength</a:t>
            </a:r>
          </a:p>
          <a:p>
            <a:r>
              <a:rPr lang="en-US" dirty="0"/>
              <a:t>Compare</a:t>
            </a:r>
          </a:p>
        </p:txBody>
      </p:sp>
    </p:spTree>
    <p:extLst>
      <p:ext uri="{BB962C8B-B14F-4D97-AF65-F5344CB8AC3E}">
        <p14:creationId xmlns:p14="http://schemas.microsoft.com/office/powerpoint/2010/main" val="261772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90182-1E31-4B54-A17D-B9B97670A7B1}"/>
              </a:ext>
            </a:extLst>
          </p:cNvPr>
          <p:cNvSpPr>
            <a:spLocks noGrp="1"/>
          </p:cNvSpPr>
          <p:nvPr>
            <p:ph type="title"/>
          </p:nvPr>
        </p:nvSpPr>
        <p:spPr/>
        <p:txBody>
          <a:bodyPr/>
          <a:lstStyle/>
          <a:p>
            <a:r>
              <a:rPr lang="en-US" dirty="0"/>
              <a:t>So what are we studying now?</a:t>
            </a:r>
          </a:p>
        </p:txBody>
      </p:sp>
      <p:sp>
        <p:nvSpPr>
          <p:cNvPr id="3" name="Content Placeholder 2">
            <a:extLst>
              <a:ext uri="{FF2B5EF4-FFF2-40B4-BE49-F238E27FC236}">
                <a16:creationId xmlns:a16="http://schemas.microsoft.com/office/drawing/2014/main" id="{9760C863-9A30-4120-ADD7-04CD17DD4783}"/>
              </a:ext>
            </a:extLst>
          </p:cNvPr>
          <p:cNvSpPr>
            <a:spLocks noGrp="1"/>
          </p:cNvSpPr>
          <p:nvPr>
            <p:ph idx="1"/>
          </p:nvPr>
        </p:nvSpPr>
        <p:spPr/>
        <p:txBody>
          <a:bodyPr/>
          <a:lstStyle/>
          <a:p>
            <a:r>
              <a:rPr lang="en-US" dirty="0" err="1"/>
              <a:t>Whgy</a:t>
            </a:r>
            <a:r>
              <a:rPr lang="en-US" dirty="0"/>
              <a:t> the </a:t>
            </a:r>
            <a:r>
              <a:rPr lang="en-US" dirty="0" err="1"/>
              <a:t>difdference</a:t>
            </a:r>
            <a:r>
              <a:rPr lang="en-US" dirty="0"/>
              <a:t> exists </a:t>
            </a:r>
          </a:p>
          <a:p>
            <a:pPr lvl="1"/>
            <a:r>
              <a:rPr lang="en-US" dirty="0" err="1"/>
              <a:t>Weigtht</a:t>
            </a:r>
            <a:r>
              <a:rPr lang="en-US" dirty="0"/>
              <a:t> differences</a:t>
            </a:r>
          </a:p>
          <a:p>
            <a:pPr lvl="1"/>
            <a:r>
              <a:rPr lang="en-US" dirty="0"/>
              <a:t>Some </a:t>
            </a:r>
            <a:r>
              <a:rPr lang="en-US" dirty="0" err="1"/>
              <a:t>sirface</a:t>
            </a:r>
            <a:r>
              <a:rPr lang="en-US" dirty="0"/>
              <a:t> </a:t>
            </a:r>
            <a:r>
              <a:rPr lang="en-US" dirty="0" err="1"/>
              <a:t>schmizzle</a:t>
            </a:r>
            <a:endParaRPr lang="en-US" dirty="0"/>
          </a:p>
        </p:txBody>
      </p:sp>
    </p:spTree>
    <p:extLst>
      <p:ext uri="{BB962C8B-B14F-4D97-AF65-F5344CB8AC3E}">
        <p14:creationId xmlns:p14="http://schemas.microsoft.com/office/powerpoint/2010/main" val="757147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29EFC-C235-4BE4-8A99-DA19D5B0903B}"/>
              </a:ext>
            </a:extLst>
          </p:cNvPr>
          <p:cNvSpPr>
            <a:spLocks noGrp="1"/>
          </p:cNvSpPr>
          <p:nvPr>
            <p:ph type="title"/>
          </p:nvPr>
        </p:nvSpPr>
        <p:spPr/>
        <p:txBody>
          <a:bodyPr/>
          <a:lstStyle/>
          <a:p>
            <a:r>
              <a:rPr lang="en-US" dirty="0"/>
              <a:t>What is this?</a:t>
            </a:r>
          </a:p>
        </p:txBody>
      </p:sp>
      <p:sp>
        <p:nvSpPr>
          <p:cNvPr id="3" name="Content Placeholder 2">
            <a:extLst>
              <a:ext uri="{FF2B5EF4-FFF2-40B4-BE49-F238E27FC236}">
                <a16:creationId xmlns:a16="http://schemas.microsoft.com/office/drawing/2014/main" id="{0FD756BD-CEB5-47F7-BE9D-89154A9FC5DA}"/>
              </a:ext>
            </a:extLst>
          </p:cNvPr>
          <p:cNvSpPr>
            <a:spLocks noGrp="1"/>
          </p:cNvSpPr>
          <p:nvPr>
            <p:ph idx="1"/>
          </p:nvPr>
        </p:nvSpPr>
        <p:spPr/>
        <p:txBody>
          <a:bodyPr>
            <a:normAutofit fontScale="70000" lnSpcReduction="20000"/>
          </a:bodyPr>
          <a:lstStyle/>
          <a:p>
            <a:r>
              <a:rPr lang="en-US" dirty="0"/>
              <a:t>Purpose of experiment</a:t>
            </a:r>
          </a:p>
          <a:p>
            <a:r>
              <a:rPr lang="en-US" dirty="0"/>
              <a:t>`Well, everything’s </a:t>
            </a:r>
            <a:r>
              <a:rPr lang="en-US" dirty="0" err="1"/>
              <a:t>mesed</a:t>
            </a:r>
            <a:r>
              <a:rPr lang="en-US" dirty="0"/>
              <a:t> up already, so we already know so and </a:t>
            </a:r>
            <a:r>
              <a:rPr lang="en-US" dirty="0" err="1"/>
              <a:t>sos</a:t>
            </a:r>
            <a:r>
              <a:rPr lang="en-US" dirty="0"/>
              <a:t> are different. </a:t>
            </a:r>
          </a:p>
          <a:p>
            <a:r>
              <a:rPr lang="en-US" dirty="0"/>
              <a:t>We had first a set of glass and polyethylene particles, and then after lab </a:t>
            </a:r>
            <a:r>
              <a:rPr lang="en-US" dirty="0" err="1"/>
              <a:t>cleaign</a:t>
            </a:r>
            <a:r>
              <a:rPr lang="en-US" dirty="0"/>
              <a:t> they got switched; this is when we decided to wash them before using, so it’s no big deal, the data </a:t>
            </a:r>
            <a:r>
              <a:rPr lang="en-US" dirty="0" err="1"/>
              <a:t>efore</a:t>
            </a:r>
            <a:r>
              <a:rPr lang="en-US" dirty="0"/>
              <a:t> </a:t>
            </a:r>
            <a:r>
              <a:rPr lang="en-US" dirty="0" err="1"/>
              <a:t>wan’t</a:t>
            </a:r>
            <a:r>
              <a:rPr lang="en-US" dirty="0"/>
              <a:t> </a:t>
            </a:r>
            <a:r>
              <a:rPr lang="en-US" dirty="0" err="1"/>
              <a:t>eing</a:t>
            </a:r>
            <a:r>
              <a:rPr lang="en-US" dirty="0"/>
              <a:t> used. </a:t>
            </a:r>
          </a:p>
          <a:p>
            <a:r>
              <a:rPr lang="en-US" dirty="0"/>
              <a:t>The results acme in that all the mixed bonds were preferred, and also glass really hates itself. Then we decided to match the densities of the beads since it might be a weight thing causing the difference, i.e. maybe the glass just isn’t free </a:t>
            </a:r>
            <a:r>
              <a:rPr lang="en-US" dirty="0" err="1"/>
              <a:t>rto</a:t>
            </a:r>
            <a:r>
              <a:rPr lang="en-US" dirty="0"/>
              <a:t> move around because it is so heavy. So we witched out </a:t>
            </a:r>
            <a:r>
              <a:rPr lang="en-US" dirty="0" err="1"/>
              <a:t>orur</a:t>
            </a:r>
            <a:r>
              <a:rPr lang="en-US" dirty="0"/>
              <a:t> ‘glass’, for </a:t>
            </a:r>
            <a:r>
              <a:rPr lang="en-US" dirty="0" err="1"/>
              <a:t>pokystyrene</a:t>
            </a:r>
            <a:r>
              <a:rPr lang="en-US" dirty="0"/>
              <a:t>, </a:t>
            </a:r>
            <a:r>
              <a:rPr lang="en-US" dirty="0" err="1"/>
              <a:t>dvb</a:t>
            </a:r>
            <a:r>
              <a:rPr lang="en-US" dirty="0"/>
              <a:t>-crosslinked. Unbeknownst to us, this glass was itself polystyrene al </a:t>
            </a:r>
            <a:r>
              <a:rPr lang="en-US" dirty="0" err="1"/>
              <a:t>lalong</a:t>
            </a:r>
            <a:r>
              <a:rPr lang="en-US" dirty="0"/>
              <a:t>. </a:t>
            </a:r>
          </a:p>
          <a:p>
            <a:r>
              <a:rPr lang="en-US" dirty="0"/>
              <a:t>This is </a:t>
            </a:r>
            <a:r>
              <a:rPr lang="en-US" dirty="0" err="1"/>
              <a:t>ojkay</a:t>
            </a:r>
            <a:r>
              <a:rPr lang="en-US" dirty="0"/>
              <a:t> since the same </a:t>
            </a:r>
            <a:r>
              <a:rPr lang="en-US" dirty="0" err="1"/>
              <a:t>reults</a:t>
            </a:r>
            <a:r>
              <a:rPr lang="en-US" dirty="0"/>
              <a:t> </a:t>
            </a:r>
            <a:r>
              <a:rPr lang="en-US" dirty="0" err="1"/>
              <a:t>cma</a:t>
            </a:r>
            <a:r>
              <a:rPr lang="en-US" dirty="0"/>
              <a:t> </a:t>
            </a:r>
            <a:r>
              <a:rPr lang="en-US" dirty="0" err="1"/>
              <a:t>ebakc</a:t>
            </a:r>
            <a:r>
              <a:rPr lang="en-US" dirty="0"/>
              <a:t> a second time. </a:t>
            </a:r>
            <a:r>
              <a:rPr lang="en-US" dirty="0" err="1"/>
              <a:t>Additionaly,we</a:t>
            </a:r>
            <a:r>
              <a:rPr lang="en-US" dirty="0"/>
              <a:t> find out that the transitions being counted so far – the ones enriched in mixed bonding transitions – are the longer ones, because the thresholds which </a:t>
            </a:r>
            <a:r>
              <a:rPr lang="en-US" dirty="0" err="1"/>
              <a:t>ork</a:t>
            </a:r>
            <a:r>
              <a:rPr lang="en-US" dirty="0"/>
              <a:t> well to eliminate noisy </a:t>
            </a:r>
            <a:r>
              <a:rPr lang="en-US" dirty="0" err="1"/>
              <a:t>countin,g</a:t>
            </a:r>
            <a:r>
              <a:rPr lang="en-US" dirty="0"/>
              <a:t> especially on the diagonals, delete short transitions (only delete short </a:t>
            </a:r>
            <a:r>
              <a:rPr lang="en-US" dirty="0" err="1"/>
              <a:t>transitiosn</a:t>
            </a:r>
            <a:r>
              <a:rPr lang="en-US" dirty="0"/>
              <a:t> to </a:t>
            </a:r>
            <a:r>
              <a:rPr lang="en-US" dirty="0" err="1"/>
              <a:t>nad</a:t>
            </a:r>
            <a:r>
              <a:rPr lang="en-US" dirty="0"/>
              <a:t> form the </a:t>
            </a:r>
            <a:r>
              <a:rPr lang="en-US" dirty="0" err="1"/>
              <a:t>saem</a:t>
            </a:r>
            <a:r>
              <a:rPr lang="en-US" dirty="0"/>
              <a:t> state, </a:t>
            </a:r>
            <a:r>
              <a:rPr lang="en-US" dirty="0" err="1"/>
              <a:t>fro</a:t>
            </a:r>
            <a:r>
              <a:rPr lang="en-US" dirty="0"/>
              <a:t> the T-threshold, but could delete </a:t>
            </a:r>
            <a:r>
              <a:rPr lang="en-US" dirty="0" err="1"/>
              <a:t>hsort</a:t>
            </a:r>
            <a:r>
              <a:rPr lang="en-US" dirty="0"/>
              <a:t> </a:t>
            </a:r>
            <a:r>
              <a:rPr lang="en-US" dirty="0" err="1"/>
              <a:t>trasntiions</a:t>
            </a:r>
            <a:r>
              <a:rPr lang="en-US" dirty="0"/>
              <a:t> of all kinds from the messed up c-threshold if they never </a:t>
            </a:r>
            <a:r>
              <a:rPr lang="en-US" dirty="0" err="1"/>
              <a:t>sta</a:t>
            </a:r>
            <a:r>
              <a:rPr lang="en-US" dirty="0"/>
              <a:t> </a:t>
            </a:r>
            <a:r>
              <a:rPr lang="en-US" dirty="0" err="1"/>
              <a:t>talbe</a:t>
            </a:r>
            <a:r>
              <a:rPr lang="en-US" dirty="0"/>
              <a:t>, long, but at least, when I went through the results manually from one run, raft times of less than 40 frames are </a:t>
            </a:r>
            <a:r>
              <a:rPr lang="en-US" dirty="0" err="1"/>
              <a:t>vanishginly</a:t>
            </a:r>
            <a:r>
              <a:rPr lang="en-US" dirty="0"/>
              <a:t> – very – rare, so it’s probably </a:t>
            </a:r>
            <a:r>
              <a:rPr lang="en-US" dirty="0" err="1"/>
              <a:t>nto</a:t>
            </a:r>
            <a:r>
              <a:rPr lang="en-US" dirty="0"/>
              <a:t> </a:t>
            </a:r>
            <a:r>
              <a:rPr lang="en-US" dirty="0" err="1"/>
              <a:t>ths</a:t>
            </a:r>
            <a:r>
              <a:rPr lang="en-US" dirty="0"/>
              <a:t> threshold that messes everything up, but the other one. When it’s the t-threshold, </a:t>
            </a:r>
            <a:r>
              <a:rPr lang="en-US" dirty="0" err="1"/>
              <a:t>tyou’d</a:t>
            </a:r>
            <a:r>
              <a:rPr lang="en-US" dirty="0"/>
              <a:t> expect that same </a:t>
            </a:r>
            <a:r>
              <a:rPr lang="en-US" dirty="0" err="1"/>
              <a:t>tate</a:t>
            </a:r>
            <a:r>
              <a:rPr lang="en-US" dirty="0"/>
              <a:t> transitions alone are </a:t>
            </a:r>
            <a:r>
              <a:rPr lang="en-US" dirty="0" err="1"/>
              <a:t>beign</a:t>
            </a:r>
            <a:r>
              <a:rPr lang="en-US" dirty="0"/>
              <a:t> miscounted, so actually if it  has this much effect, it’s kind of </a:t>
            </a:r>
            <a:r>
              <a:rPr lang="en-US" dirty="0" err="1"/>
              <a:t>suggestignt</a:t>
            </a:r>
            <a:r>
              <a:rPr lang="en-US" dirty="0"/>
              <a:t> hat most transitions are same-state. If most </a:t>
            </a:r>
            <a:r>
              <a:rPr lang="en-US" dirty="0" err="1"/>
              <a:t>transtions</a:t>
            </a:r>
            <a:r>
              <a:rPr lang="en-US" dirty="0"/>
              <a:t> are same- state by the way , we’ve got to find out why that could happen, because if any state can ‘like’ itself, then the particles never </a:t>
            </a:r>
            <a:r>
              <a:rPr lang="en-US" dirty="0" err="1"/>
              <a:t>reall</a:t>
            </a:r>
            <a:r>
              <a:rPr lang="en-US" dirty="0"/>
              <a:t> </a:t>
            </a:r>
            <a:r>
              <a:rPr lang="en-US" dirty="0" err="1"/>
              <a:t>yescape</a:t>
            </a:r>
            <a:r>
              <a:rPr lang="en-US" dirty="0"/>
              <a:t> form the ‘trap’ of a single state, to form a new one. Why a state should be a trap, in that there’s no rotation of the raft or the particles once within the well proper, I don’t know, and I don’t even know if it’s a thing, as sometimes clearly the raft does rotate. But what if it does so a lot less, when the ball doesn’t leave,  or the ball which leaves can move to a new spot a lot further around the raft, </a:t>
            </a:r>
            <a:r>
              <a:rPr lang="en-US" dirty="0" err="1"/>
              <a:t>wnen</a:t>
            </a:r>
            <a:r>
              <a:rPr lang="en-US" dirty="0"/>
              <a:t> it leaves? </a:t>
            </a:r>
          </a:p>
        </p:txBody>
      </p:sp>
    </p:spTree>
    <p:extLst>
      <p:ext uri="{BB962C8B-B14F-4D97-AF65-F5344CB8AC3E}">
        <p14:creationId xmlns:p14="http://schemas.microsoft.com/office/powerpoint/2010/main" val="39012313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3285</TotalTime>
  <Words>901</Words>
  <Application>Microsoft Office PowerPoint</Application>
  <PresentationFormat>Widescreen</PresentationFormat>
  <Paragraphs>75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Calisto MT</vt:lpstr>
      <vt:lpstr>Cambria Math</vt:lpstr>
      <vt:lpstr>Wingdings 2</vt:lpstr>
      <vt:lpstr>Slate</vt:lpstr>
      <vt:lpstr>Isotopes of levitated particle rafts</vt:lpstr>
      <vt:lpstr>Why study this?</vt:lpstr>
      <vt:lpstr>What are we studying?</vt:lpstr>
      <vt:lpstr>What are the three shapes, and bonds?</vt:lpstr>
      <vt:lpstr>Why we think there’ll be a difference  -this, and we saw one ourselves in the first data</vt:lpstr>
      <vt:lpstr>How to predict those probabilities (Perry et al.)?</vt:lpstr>
      <vt:lpstr>Markov modeling</vt:lpstr>
      <vt:lpstr>So what are we studying now?</vt:lpstr>
      <vt:lpstr>What is this?</vt:lpstr>
      <vt:lpstr>What assumptions go into model, that might be broken?</vt:lpstr>
      <vt:lpstr>PowerPoint Presentation</vt:lpstr>
      <vt:lpstr>Motions</vt:lpstr>
      <vt:lpstr>Original reesults</vt:lpstr>
      <vt:lpstr>Duplicating the strudty</vt:lpstr>
      <vt:lpstr>Why cjhhhange the syudy materials?</vt:lpstr>
      <vt:lpstr>Making predictions</vt:lpstr>
      <vt:lpstr>Results </vt:lpstr>
      <vt:lpstr>Actors affecting accuracy of this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Tchakamau Ra</dc:creator>
  <cp:lastModifiedBy>tchakamau ra</cp:lastModifiedBy>
  <cp:revision>47</cp:revision>
  <dcterms:created xsi:type="dcterms:W3CDTF">2019-03-11T16:58:54Z</dcterms:created>
  <dcterms:modified xsi:type="dcterms:W3CDTF">2020-06-18T19:29:07Z</dcterms:modified>
</cp:coreProperties>
</file>