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5" r:id="rId3"/>
    <p:sldId id="291" r:id="rId4"/>
    <p:sldId id="270" r:id="rId5"/>
    <p:sldId id="266" r:id="rId6"/>
    <p:sldId id="268" r:id="rId7"/>
    <p:sldId id="269" r:id="rId8"/>
    <p:sldId id="277" r:id="rId9"/>
    <p:sldId id="279" r:id="rId10"/>
    <p:sldId id="272" r:id="rId11"/>
    <p:sldId id="283" r:id="rId12"/>
    <p:sldId id="304" r:id="rId13"/>
    <p:sldId id="305" r:id="rId14"/>
    <p:sldId id="306" r:id="rId15"/>
    <p:sldId id="307" r:id="rId16"/>
    <p:sldId id="293" r:id="rId17"/>
    <p:sldId id="308" r:id="rId18"/>
    <p:sldId id="267" r:id="rId19"/>
    <p:sldId id="292" r:id="rId20"/>
    <p:sldId id="278" r:id="rId21"/>
    <p:sldId id="290" r:id="rId22"/>
    <p:sldId id="296" r:id="rId23"/>
    <p:sldId id="297" r:id="rId24"/>
    <p:sldId id="298" r:id="rId25"/>
    <p:sldId id="299" r:id="rId26"/>
    <p:sldId id="300" r:id="rId27"/>
    <p:sldId id="314" r:id="rId28"/>
    <p:sldId id="313" r:id="rId29"/>
    <p:sldId id="258" r:id="rId30"/>
    <p:sldId id="302" r:id="rId31"/>
    <p:sldId id="301" r:id="rId32"/>
    <p:sldId id="303" r:id="rId33"/>
    <p:sldId id="309" r:id="rId34"/>
    <p:sldId id="312" r:id="rId35"/>
    <p:sldId id="310" r:id="rId36"/>
    <p:sldId id="31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2826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692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8184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43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675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287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52187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86521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7490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1440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61E9E-0305-4DD1-9E6E-FB34303BB8BF}"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0868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166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61E9E-0305-4DD1-9E6E-FB34303BB8BF}"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03331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61E9E-0305-4DD1-9E6E-FB34303BB8BF}"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40663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61E9E-0305-4DD1-9E6E-FB34303BB8BF}"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1692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721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4687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361E9E-0305-4DD1-9E6E-FB34303BB8BF}" type="datetimeFigureOut">
              <a:rPr lang="en-US" smtClean="0"/>
              <a:t>6/30/2020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8E203B-D91D-4400-9871-BF04E3C17735}" type="slidenum">
              <a:rPr lang="en-US" smtClean="0"/>
              <a:t>‹#›</a:t>
            </a:fld>
            <a:endParaRPr lang="en-US"/>
          </a:p>
        </p:txBody>
      </p:sp>
    </p:spTree>
    <p:extLst>
      <p:ext uri="{BB962C8B-B14F-4D97-AF65-F5344CB8AC3E}">
        <p14:creationId xmlns:p14="http://schemas.microsoft.com/office/powerpoint/2010/main" val="290354457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AB5-317A-4F18-929A-0101541AA071}"/>
              </a:ext>
            </a:extLst>
          </p:cNvPr>
          <p:cNvSpPr>
            <a:spLocks noGrp="1"/>
          </p:cNvSpPr>
          <p:nvPr>
            <p:ph type="ctrTitle"/>
          </p:nvPr>
        </p:nvSpPr>
        <p:spPr/>
        <p:txBody>
          <a:bodyPr/>
          <a:lstStyle/>
          <a:p>
            <a:r>
              <a:rPr lang="en-US" dirty="0"/>
              <a:t>Isotopes of levitated particle rafts</a:t>
            </a:r>
          </a:p>
        </p:txBody>
      </p:sp>
      <p:sp>
        <p:nvSpPr>
          <p:cNvPr id="3" name="Subtitle 2">
            <a:extLst>
              <a:ext uri="{FF2B5EF4-FFF2-40B4-BE49-F238E27FC236}">
                <a16:creationId xmlns:a16="http://schemas.microsoft.com/office/drawing/2014/main" id="{0B3FA725-F1A7-4B9C-BBD8-D6723C2AC2F0}"/>
              </a:ext>
            </a:extLst>
          </p:cNvPr>
          <p:cNvSpPr>
            <a:spLocks noGrp="1"/>
          </p:cNvSpPr>
          <p:nvPr>
            <p:ph type="subTitle" idx="1"/>
          </p:nvPr>
        </p:nvSpPr>
        <p:spPr/>
        <p:txBody>
          <a:bodyPr/>
          <a:lstStyle/>
          <a:p>
            <a:r>
              <a:rPr lang="en-US" dirty="0"/>
              <a:t>Tchakamau Ra</a:t>
            </a:r>
          </a:p>
        </p:txBody>
      </p:sp>
    </p:spTree>
    <p:extLst>
      <p:ext uri="{BB962C8B-B14F-4D97-AF65-F5344CB8AC3E}">
        <p14:creationId xmlns:p14="http://schemas.microsoft.com/office/powerpoint/2010/main" val="279536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What assumptions go into model, that might be broken?</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I’m in the non-sticky, ergodic regime</a:t>
            </a:r>
          </a:p>
          <a:p>
            <a:r>
              <a:rPr lang="en-US" dirty="0"/>
              <a:t>All of the states are equally likely, barring the </a:t>
            </a:r>
            <a:r>
              <a:rPr lang="en-US" dirty="0" err="1"/>
              <a:t>combinarotical</a:t>
            </a:r>
            <a:r>
              <a:rPr lang="en-US" dirty="0"/>
              <a:t> ad stickiness weightings</a:t>
            </a:r>
          </a:p>
          <a:p>
            <a:r>
              <a:rPr lang="en-US" dirty="0"/>
              <a:t>So there’s no history, that is, when you reach a </a:t>
            </a:r>
            <a:r>
              <a:rPr lang="en-US" dirty="0" err="1"/>
              <a:t>stae</a:t>
            </a:r>
            <a:r>
              <a:rPr lang="en-US" dirty="0"/>
              <a:t>, it doesn’t dictate which </a:t>
            </a:r>
            <a:r>
              <a:rPr lang="en-US" dirty="0" err="1"/>
              <a:t>ststae</a:t>
            </a:r>
            <a:r>
              <a:rPr lang="en-US" dirty="0"/>
              <a:t> you go to next (by </a:t>
            </a:r>
            <a:r>
              <a:rPr lang="en-US" dirty="0" err="1"/>
              <a:t>kepign</a:t>
            </a:r>
            <a:r>
              <a:rPr lang="en-US" dirty="0"/>
              <a:t> you </a:t>
            </a:r>
            <a:r>
              <a:rPr lang="en-US" dirty="0" err="1"/>
              <a:t>ther</a:t>
            </a:r>
            <a:r>
              <a:rPr lang="en-US" dirty="0"/>
              <a:t> / after one move)</a:t>
            </a:r>
          </a:p>
          <a:p>
            <a:r>
              <a:rPr lang="en-US" dirty="0"/>
              <a:t>And the </a:t>
            </a:r>
            <a:r>
              <a:rPr lang="en-US" dirty="0" err="1"/>
              <a:t>markov</a:t>
            </a:r>
            <a:r>
              <a:rPr lang="en-US" dirty="0"/>
              <a:t> matrix has detailed balance, that is, it’s symmetric, that is, it’s as likely to enter a state from another as to leave the state for the other</a:t>
            </a:r>
          </a:p>
          <a:p>
            <a:pPr lvl="1"/>
            <a:r>
              <a:rPr lang="en-US" dirty="0"/>
              <a:t>All of mine are ergodic assumptions, maybe </a:t>
            </a:r>
            <a:r>
              <a:rPr lang="en-US" dirty="0" err="1"/>
              <a:t>trghats</a:t>
            </a:r>
            <a:r>
              <a:rPr lang="en-US" dirty="0"/>
              <a:t> the problem, because the states aren’t equally likely because </a:t>
            </a:r>
            <a:r>
              <a:rPr lang="en-US" dirty="0" err="1"/>
              <a:t>rthey</a:t>
            </a:r>
            <a:r>
              <a:rPr lang="en-US" dirty="0"/>
              <a:t> have history.</a:t>
            </a:r>
          </a:p>
        </p:txBody>
      </p:sp>
    </p:spTree>
    <p:extLst>
      <p:ext uri="{BB962C8B-B14F-4D97-AF65-F5344CB8AC3E}">
        <p14:creationId xmlns:p14="http://schemas.microsoft.com/office/powerpoint/2010/main" val="30998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B430-7979-414C-AAAA-8B9D981419C5}"/>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26824E89-37F9-4338-AC09-766D33A8016C}"/>
              </a:ext>
            </a:extLst>
          </p:cNvPr>
          <p:cNvSpPr>
            <a:spLocks noGrp="1"/>
          </p:cNvSpPr>
          <p:nvPr>
            <p:ph idx="1"/>
          </p:nvPr>
        </p:nvSpPr>
        <p:spPr/>
        <p:txBody>
          <a:bodyPr/>
          <a:lstStyle/>
          <a:p>
            <a:r>
              <a:rPr lang="en-US" dirty="0"/>
              <a:t>Models</a:t>
            </a:r>
          </a:p>
          <a:p>
            <a:pPr lvl="1"/>
            <a:r>
              <a:rPr lang="en-US" dirty="0"/>
              <a:t>Edge particles move, can go one space left or right</a:t>
            </a:r>
          </a:p>
          <a:p>
            <a:pPr lvl="1"/>
            <a:r>
              <a:rPr lang="en-US" dirty="0"/>
              <a:t>Same, but can go back to old spot</a:t>
            </a:r>
          </a:p>
          <a:p>
            <a:pPr lvl="1"/>
            <a:r>
              <a:rPr lang="en-US" dirty="0"/>
              <a:t>Same, but can go to any spot</a:t>
            </a:r>
          </a:p>
          <a:p>
            <a:pPr lvl="1"/>
            <a:r>
              <a:rPr lang="en-US" dirty="0"/>
              <a:t>Can go to any spot, but only left particle moves</a:t>
            </a:r>
          </a:p>
          <a:p>
            <a:pPr lvl="1"/>
            <a:r>
              <a:rPr lang="en-US" dirty="0"/>
              <a:t>End state just proportional to #bonds * bond strengths</a:t>
            </a:r>
          </a:p>
        </p:txBody>
      </p:sp>
    </p:spTree>
    <p:extLst>
      <p:ext uri="{BB962C8B-B14F-4D97-AF65-F5344CB8AC3E}">
        <p14:creationId xmlns:p14="http://schemas.microsoft.com/office/powerpoint/2010/main" val="148364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6EE-35B2-4ADD-AB6E-BFA3D22809C2}"/>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D444015B-E26B-48D8-AB78-9F91E4528FE8}"/>
              </a:ext>
            </a:extLst>
          </p:cNvPr>
          <p:cNvSpPr>
            <a:spLocks noGrp="1"/>
          </p:cNvSpPr>
          <p:nvPr>
            <p:ph idx="1"/>
          </p:nvPr>
        </p:nvSpPr>
        <p:spPr/>
        <p:txBody>
          <a:bodyPr/>
          <a:lstStyle/>
          <a:p>
            <a:r>
              <a:rPr lang="en-US" dirty="0"/>
              <a:t>With styrene and polyethylene, can you get the transitions to skew from predicted for equal </a:t>
            </a:r>
            <a:r>
              <a:rPr lang="en-US" dirty="0" err="1"/>
              <a:t>bodn</a:t>
            </a:r>
            <a:r>
              <a:rPr lang="en-US" dirty="0"/>
              <a:t> strength</a:t>
            </a:r>
          </a:p>
          <a:p>
            <a:r>
              <a:rPr lang="en-US" dirty="0"/>
              <a:t>And if it skews ,can you explain it?</a:t>
            </a:r>
          </a:p>
          <a:p>
            <a:r>
              <a:rPr lang="en-US" dirty="0"/>
              <a:t>All surfaces washed, and discharged </a:t>
            </a:r>
            <a:r>
              <a:rPr lang="en-US" dirty="0" err="1"/>
              <a:t>aeveyr</a:t>
            </a:r>
            <a:r>
              <a:rPr lang="en-US" dirty="0"/>
              <a:t> now and then by touching the slide. </a:t>
            </a:r>
          </a:p>
        </p:txBody>
      </p:sp>
    </p:spTree>
    <p:extLst>
      <p:ext uri="{BB962C8B-B14F-4D97-AF65-F5344CB8AC3E}">
        <p14:creationId xmlns:p14="http://schemas.microsoft.com/office/powerpoint/2010/main" val="266571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 mixed bonding is preferred, no matter how many of each particle I have</a:t>
            </a:r>
          </a:p>
          <a:p>
            <a:pPr lvl="1"/>
            <a:r>
              <a:rPr lang="en-US" dirty="0"/>
              <a:t>Show three graphs of overlapping data and experiments</a:t>
            </a:r>
          </a:p>
          <a:p>
            <a:r>
              <a:rPr lang="en-US" dirty="0"/>
              <a:t>The predicted bond strengths are so and so</a:t>
            </a:r>
          </a:p>
          <a:p>
            <a:pPr lvl="1"/>
            <a:r>
              <a:rPr lang="en-US" dirty="0"/>
              <a:t>Show one diagram each, with the slash, giving possible bond strength values for plastic/mixed and styrene/</a:t>
            </a:r>
            <a:r>
              <a:rPr lang="en-US" dirty="0" err="1"/>
              <a:t>mmixed</a:t>
            </a:r>
            <a:r>
              <a:rPr lang="en-US" dirty="0"/>
              <a:t>, and the overlap diagram from the </a:t>
            </a:r>
          </a:p>
        </p:txBody>
      </p:sp>
    </p:spTree>
    <p:extLst>
      <p:ext uri="{BB962C8B-B14F-4D97-AF65-F5344CB8AC3E}">
        <p14:creationId xmlns:p14="http://schemas.microsoft.com/office/powerpoint/2010/main" val="314703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23C5-6CB3-4B2C-8C46-3F4D94A3431B}"/>
              </a:ext>
            </a:extLst>
          </p:cNvPr>
          <p:cNvSpPr>
            <a:spLocks noGrp="1"/>
          </p:cNvSpPr>
          <p:nvPr>
            <p:ph type="title"/>
          </p:nvPr>
        </p:nvSpPr>
        <p:spPr/>
        <p:txBody>
          <a:bodyPr/>
          <a:lstStyle/>
          <a:p>
            <a:r>
              <a:rPr lang="en-US" dirty="0"/>
              <a:t>Explanations 1</a:t>
            </a:r>
          </a:p>
        </p:txBody>
      </p:sp>
      <p:sp>
        <p:nvSpPr>
          <p:cNvPr id="3" name="Content Placeholder 2">
            <a:extLst>
              <a:ext uri="{FF2B5EF4-FFF2-40B4-BE49-F238E27FC236}">
                <a16:creationId xmlns:a16="http://schemas.microsoft.com/office/drawing/2014/main" id="{9B4D59AE-75F0-4F11-AECB-E39FC06AE2FA}"/>
              </a:ext>
            </a:extLst>
          </p:cNvPr>
          <p:cNvSpPr>
            <a:spLocks noGrp="1"/>
          </p:cNvSpPr>
          <p:nvPr>
            <p:ph idx="1"/>
          </p:nvPr>
        </p:nvSpPr>
        <p:spPr/>
        <p:txBody>
          <a:bodyPr/>
          <a:lstStyle/>
          <a:p>
            <a:r>
              <a:rPr lang="en-US" dirty="0"/>
              <a:t>Surface stuff</a:t>
            </a:r>
          </a:p>
          <a:p>
            <a:r>
              <a:rPr lang="en-US" dirty="0"/>
              <a:t>Weight stuff</a:t>
            </a:r>
          </a:p>
          <a:p>
            <a:r>
              <a:rPr lang="en-US" dirty="0"/>
              <a:t>Which one??</a:t>
            </a:r>
          </a:p>
        </p:txBody>
      </p:sp>
    </p:spTree>
    <p:extLst>
      <p:ext uri="{BB962C8B-B14F-4D97-AF65-F5344CB8AC3E}">
        <p14:creationId xmlns:p14="http://schemas.microsoft.com/office/powerpoint/2010/main" val="428346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01A3-A306-4065-97F6-58C9B9D80C3E}"/>
              </a:ext>
            </a:extLst>
          </p:cNvPr>
          <p:cNvSpPr>
            <a:spLocks noGrp="1"/>
          </p:cNvSpPr>
          <p:nvPr>
            <p:ph type="title"/>
          </p:nvPr>
        </p:nvSpPr>
        <p:spPr/>
        <p:txBody>
          <a:bodyPr/>
          <a:lstStyle/>
          <a:p>
            <a:r>
              <a:rPr lang="en-US" dirty="0"/>
              <a:t>Surface stuff</a:t>
            </a:r>
          </a:p>
        </p:txBody>
      </p:sp>
      <p:sp>
        <p:nvSpPr>
          <p:cNvPr id="3" name="Content Placeholder 2">
            <a:extLst>
              <a:ext uri="{FF2B5EF4-FFF2-40B4-BE49-F238E27FC236}">
                <a16:creationId xmlns:a16="http://schemas.microsoft.com/office/drawing/2014/main" id="{552BF499-419A-4F13-AB80-6D94FFD6E2E3}"/>
              </a:ext>
            </a:extLst>
          </p:cNvPr>
          <p:cNvSpPr>
            <a:spLocks noGrp="1"/>
          </p:cNvSpPr>
          <p:nvPr>
            <p:ph idx="1"/>
          </p:nvPr>
        </p:nvSpPr>
        <p:spPr/>
        <p:txBody>
          <a:bodyPr/>
          <a:lstStyle/>
          <a:p>
            <a:r>
              <a:rPr lang="en-US" dirty="0"/>
              <a:t>So the surfaces looked marginally </a:t>
            </a:r>
            <a:r>
              <a:rPr lang="en-US" dirty="0" err="1"/>
              <a:t>diffretn</a:t>
            </a:r>
            <a:r>
              <a:rPr lang="en-US" dirty="0"/>
              <a:t> if at all. </a:t>
            </a:r>
          </a:p>
          <a:p>
            <a:r>
              <a:rPr lang="en-US" dirty="0"/>
              <a:t>After the washing, I mean.</a:t>
            </a:r>
          </a:p>
        </p:txBody>
      </p:sp>
    </p:spTree>
    <p:extLst>
      <p:ext uri="{BB962C8B-B14F-4D97-AF65-F5344CB8AC3E}">
        <p14:creationId xmlns:p14="http://schemas.microsoft.com/office/powerpoint/2010/main" val="32948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B87F6B-FCCF-46E8-B091-E95EADC075BC}"/>
              </a:ext>
            </a:extLst>
          </p:cNvPr>
          <p:cNvSpPr>
            <a:spLocks noGrp="1"/>
          </p:cNvSpPr>
          <p:nvPr>
            <p:ph type="title"/>
          </p:nvPr>
        </p:nvSpPr>
        <p:spPr/>
        <p:txBody>
          <a:bodyPr/>
          <a:lstStyle/>
          <a:p>
            <a:r>
              <a:rPr lang="en-US" dirty="0"/>
              <a:t>Duplicating the </a:t>
            </a:r>
            <a:r>
              <a:rPr lang="en-US" dirty="0" err="1"/>
              <a:t>strudty</a:t>
            </a:r>
            <a:endParaRPr lang="en-US" dirty="0"/>
          </a:p>
        </p:txBody>
      </p:sp>
      <p:sp>
        <p:nvSpPr>
          <p:cNvPr id="8" name="Content Placeholder 7">
            <a:extLst>
              <a:ext uri="{FF2B5EF4-FFF2-40B4-BE49-F238E27FC236}">
                <a16:creationId xmlns:a16="http://schemas.microsoft.com/office/drawing/2014/main" id="{AB44A7BE-3587-46B4-8712-FCFB6A7154C8}"/>
              </a:ext>
            </a:extLst>
          </p:cNvPr>
          <p:cNvSpPr>
            <a:spLocks noGrp="1"/>
          </p:cNvSpPr>
          <p:nvPr>
            <p:ph idx="1"/>
          </p:nvPr>
        </p:nvSpPr>
        <p:spPr/>
        <p:txBody>
          <a:bodyPr/>
          <a:lstStyle/>
          <a:p>
            <a:r>
              <a:rPr lang="en-US" dirty="0"/>
              <a:t>Happened accidentally, and here’s what came of doing so</a:t>
            </a:r>
          </a:p>
          <a:p>
            <a:r>
              <a:rPr lang="en-US" dirty="0"/>
              <a:t>The three ethylene and three polystyrene experiments </a:t>
            </a:r>
            <a:r>
              <a:rPr lang="en-US" dirty="0" err="1"/>
              <a:t>repated</a:t>
            </a:r>
            <a:r>
              <a:rPr lang="en-US" dirty="0"/>
              <a:t> nicely, but the half of each experiment did not. </a:t>
            </a:r>
          </a:p>
          <a:p>
            <a:pPr lvl="1"/>
            <a:r>
              <a:rPr lang="en-US" dirty="0"/>
              <a:t>Show, by index, the two polystyrene and two ethylene majority </a:t>
            </a:r>
            <a:r>
              <a:rPr lang="en-US" dirty="0" err="1"/>
              <a:t>experient</a:t>
            </a:r>
            <a:r>
              <a:rPr lang="en-US" dirty="0"/>
              <a:t> runs</a:t>
            </a:r>
          </a:p>
          <a:p>
            <a:pPr lvl="1"/>
            <a:r>
              <a:rPr lang="en-US" dirty="0"/>
              <a:t>Show, by index, the two runs for half-</a:t>
            </a:r>
            <a:r>
              <a:rPr lang="en-US" dirty="0" err="1"/>
              <a:t>hald</a:t>
            </a:r>
            <a:endParaRPr lang="en-US" dirty="0"/>
          </a:p>
          <a:p>
            <a:r>
              <a:rPr lang="en-US" dirty="0"/>
              <a:t>The half-</a:t>
            </a:r>
            <a:r>
              <a:rPr lang="en-US" dirty="0" err="1"/>
              <a:t>jhalf</a:t>
            </a:r>
            <a:r>
              <a:rPr lang="en-US" dirty="0"/>
              <a:t> runs show </a:t>
            </a:r>
            <a:r>
              <a:rPr lang="en-US" dirty="0" err="1"/>
              <a:t>differenc</a:t>
            </a:r>
            <a:r>
              <a:rPr lang="en-US" dirty="0"/>
              <a:t> </a:t>
            </a:r>
            <a:r>
              <a:rPr lang="en-US" dirty="0" err="1"/>
              <a:t>ein</a:t>
            </a:r>
            <a:r>
              <a:rPr lang="en-US" dirty="0"/>
              <a:t> one situation, and no difference in preferred state in the other. </a:t>
            </a:r>
          </a:p>
          <a:p>
            <a:r>
              <a:rPr lang="en-US" dirty="0"/>
              <a:t>The </a:t>
            </a:r>
            <a:r>
              <a:rPr lang="en-US" dirty="0" err="1"/>
              <a:t>fitonly</a:t>
            </a:r>
            <a:r>
              <a:rPr lang="en-US" dirty="0"/>
              <a:t> happens this way or not</a:t>
            </a:r>
          </a:p>
          <a:p>
            <a:pPr lvl="1"/>
            <a:r>
              <a:rPr lang="en-US" dirty="0"/>
              <a:t>Sow the blue fit diagram</a:t>
            </a:r>
          </a:p>
        </p:txBody>
      </p:sp>
    </p:spTree>
    <p:extLst>
      <p:ext uri="{BB962C8B-B14F-4D97-AF65-F5344CB8AC3E}">
        <p14:creationId xmlns:p14="http://schemas.microsoft.com/office/powerpoint/2010/main" val="296116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6D4-5A58-4F5A-B58C-209FBFF4AF0D}"/>
              </a:ext>
            </a:extLst>
          </p:cNvPr>
          <p:cNvSpPr>
            <a:spLocks noGrp="1"/>
          </p:cNvSpPr>
          <p:nvPr>
            <p:ph type="title"/>
          </p:nvPr>
        </p:nvSpPr>
        <p:spPr/>
        <p:txBody>
          <a:bodyPr>
            <a:normAutofit fontScale="90000"/>
          </a:bodyPr>
          <a:lstStyle/>
          <a:p>
            <a:r>
              <a:rPr lang="en-US" dirty="0"/>
              <a:t>Same results as before, so that’s good – left vs right tables</a:t>
            </a:r>
          </a:p>
        </p:txBody>
      </p:sp>
      <p:sp>
        <p:nvSpPr>
          <p:cNvPr id="3" name="Content Placeholder 2">
            <a:extLst>
              <a:ext uri="{FF2B5EF4-FFF2-40B4-BE49-F238E27FC236}">
                <a16:creationId xmlns:a16="http://schemas.microsoft.com/office/drawing/2014/main" id="{331A6DE9-7A41-4F19-BBF4-42016F6C14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5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9EFC-C235-4BE4-8A99-DA19D5B0903B}"/>
              </a:ext>
            </a:extLst>
          </p:cNvPr>
          <p:cNvSpPr>
            <a:spLocks noGrp="1"/>
          </p:cNvSpPr>
          <p:nvPr>
            <p:ph type="title"/>
          </p:nvPr>
        </p:nvSpPr>
        <p:spPr/>
        <p:txBody>
          <a:bodyPr/>
          <a:lstStyle/>
          <a:p>
            <a:r>
              <a:rPr lang="en-US" dirty="0"/>
              <a:t>What is this?</a:t>
            </a:r>
          </a:p>
        </p:txBody>
      </p:sp>
      <p:sp>
        <p:nvSpPr>
          <p:cNvPr id="3" name="Content Placeholder 2">
            <a:extLst>
              <a:ext uri="{FF2B5EF4-FFF2-40B4-BE49-F238E27FC236}">
                <a16:creationId xmlns:a16="http://schemas.microsoft.com/office/drawing/2014/main" id="{0FD756BD-CEB5-47F7-BE9D-89154A9FC5DA}"/>
              </a:ext>
            </a:extLst>
          </p:cNvPr>
          <p:cNvSpPr>
            <a:spLocks noGrp="1"/>
          </p:cNvSpPr>
          <p:nvPr>
            <p:ph idx="1"/>
          </p:nvPr>
        </p:nvSpPr>
        <p:spPr/>
        <p:txBody>
          <a:bodyPr>
            <a:normAutofit fontScale="70000" lnSpcReduction="20000"/>
          </a:bodyPr>
          <a:lstStyle/>
          <a:p>
            <a:r>
              <a:rPr lang="en-US" dirty="0"/>
              <a:t>Purpose of experiment</a:t>
            </a:r>
          </a:p>
          <a:p>
            <a:r>
              <a:rPr lang="en-US" dirty="0"/>
              <a:t>`Well, everything’s </a:t>
            </a:r>
            <a:r>
              <a:rPr lang="en-US" dirty="0" err="1"/>
              <a:t>mesed</a:t>
            </a:r>
            <a:r>
              <a:rPr lang="en-US" dirty="0"/>
              <a:t> up already, so we already know so and </a:t>
            </a:r>
            <a:r>
              <a:rPr lang="en-US" dirty="0" err="1"/>
              <a:t>sos</a:t>
            </a:r>
            <a:r>
              <a:rPr lang="en-US" dirty="0"/>
              <a:t> are different. </a:t>
            </a:r>
          </a:p>
          <a:p>
            <a:r>
              <a:rPr lang="en-US" dirty="0"/>
              <a:t>We had first a set of glass and polyethylene particles, and then after lab </a:t>
            </a:r>
            <a:r>
              <a:rPr lang="en-US" dirty="0" err="1"/>
              <a:t>cleaign</a:t>
            </a:r>
            <a:r>
              <a:rPr lang="en-US" dirty="0"/>
              <a:t> they got switched; this is when we decided to wash them before using, so it’s no big deal, the data </a:t>
            </a:r>
            <a:r>
              <a:rPr lang="en-US" dirty="0" err="1"/>
              <a:t>efore</a:t>
            </a:r>
            <a:r>
              <a:rPr lang="en-US" dirty="0"/>
              <a:t> </a:t>
            </a:r>
            <a:r>
              <a:rPr lang="en-US" dirty="0" err="1"/>
              <a:t>wan’t</a:t>
            </a:r>
            <a:r>
              <a:rPr lang="en-US" dirty="0"/>
              <a:t> </a:t>
            </a:r>
            <a:r>
              <a:rPr lang="en-US" dirty="0" err="1"/>
              <a:t>eing</a:t>
            </a:r>
            <a:r>
              <a:rPr lang="en-US" dirty="0"/>
              <a:t> used. </a:t>
            </a:r>
          </a:p>
          <a:p>
            <a:r>
              <a:rPr lang="en-US" dirty="0"/>
              <a:t>The results acme in that all the mixed bonds were preferred, and also glass really hates itself. Then we decided to match the densities of the beads since it might be a weight thing causing the difference, i.e. maybe the glass just isn’t free </a:t>
            </a:r>
            <a:r>
              <a:rPr lang="en-US" dirty="0" err="1"/>
              <a:t>rto</a:t>
            </a:r>
            <a:r>
              <a:rPr lang="en-US" dirty="0"/>
              <a:t> move around because it is so heavy. So we witched out </a:t>
            </a:r>
            <a:r>
              <a:rPr lang="en-US" dirty="0" err="1"/>
              <a:t>orur</a:t>
            </a:r>
            <a:r>
              <a:rPr lang="en-US" dirty="0"/>
              <a:t> ‘glass’, for </a:t>
            </a:r>
            <a:r>
              <a:rPr lang="en-US" dirty="0" err="1"/>
              <a:t>pokystyrene</a:t>
            </a:r>
            <a:r>
              <a:rPr lang="en-US" dirty="0"/>
              <a:t>, </a:t>
            </a:r>
            <a:r>
              <a:rPr lang="en-US" dirty="0" err="1"/>
              <a:t>dvb</a:t>
            </a:r>
            <a:r>
              <a:rPr lang="en-US" dirty="0"/>
              <a:t>-crosslinked. Unbeknownst to us, this glass was itself polystyrene al </a:t>
            </a:r>
            <a:r>
              <a:rPr lang="en-US" dirty="0" err="1"/>
              <a:t>lalong</a:t>
            </a:r>
            <a:r>
              <a:rPr lang="en-US" dirty="0"/>
              <a:t>. </a:t>
            </a:r>
          </a:p>
          <a:p>
            <a:r>
              <a:rPr lang="en-US" dirty="0"/>
              <a:t>This is </a:t>
            </a:r>
            <a:r>
              <a:rPr lang="en-US" dirty="0" err="1"/>
              <a:t>ojkay</a:t>
            </a:r>
            <a:r>
              <a:rPr lang="en-US" dirty="0"/>
              <a:t> since the same </a:t>
            </a:r>
            <a:r>
              <a:rPr lang="en-US" dirty="0" err="1"/>
              <a:t>reults</a:t>
            </a:r>
            <a:r>
              <a:rPr lang="en-US" dirty="0"/>
              <a:t> </a:t>
            </a:r>
            <a:r>
              <a:rPr lang="en-US" dirty="0" err="1"/>
              <a:t>cma</a:t>
            </a:r>
            <a:r>
              <a:rPr lang="en-US" dirty="0"/>
              <a:t> </a:t>
            </a:r>
            <a:r>
              <a:rPr lang="en-US" dirty="0" err="1"/>
              <a:t>ebakc</a:t>
            </a:r>
            <a:r>
              <a:rPr lang="en-US" dirty="0"/>
              <a:t> a second time. </a:t>
            </a:r>
            <a:r>
              <a:rPr lang="en-US" dirty="0" err="1"/>
              <a:t>Additionaly,we</a:t>
            </a:r>
            <a:r>
              <a:rPr lang="en-US" dirty="0"/>
              <a:t> find out that the transitions being counted so far – the ones enriched in mixed bonding transitions – are the longer ones, because the thresholds which </a:t>
            </a:r>
            <a:r>
              <a:rPr lang="en-US" dirty="0" err="1"/>
              <a:t>ork</a:t>
            </a:r>
            <a:r>
              <a:rPr lang="en-US" dirty="0"/>
              <a:t> well to eliminate noisy </a:t>
            </a:r>
            <a:r>
              <a:rPr lang="en-US" dirty="0" err="1"/>
              <a:t>countin,g</a:t>
            </a:r>
            <a:r>
              <a:rPr lang="en-US" dirty="0"/>
              <a:t> especially on the diagonals, delete short transitions (only delete short </a:t>
            </a:r>
            <a:r>
              <a:rPr lang="en-US" dirty="0" err="1"/>
              <a:t>transitiosn</a:t>
            </a:r>
            <a:r>
              <a:rPr lang="en-US" dirty="0"/>
              <a:t> to </a:t>
            </a:r>
            <a:r>
              <a:rPr lang="en-US" dirty="0" err="1"/>
              <a:t>nad</a:t>
            </a:r>
            <a:r>
              <a:rPr lang="en-US" dirty="0"/>
              <a:t> form the </a:t>
            </a:r>
            <a:r>
              <a:rPr lang="en-US" dirty="0" err="1"/>
              <a:t>saem</a:t>
            </a:r>
            <a:r>
              <a:rPr lang="en-US" dirty="0"/>
              <a:t> state, </a:t>
            </a:r>
            <a:r>
              <a:rPr lang="en-US" dirty="0" err="1"/>
              <a:t>fro</a:t>
            </a:r>
            <a:r>
              <a:rPr lang="en-US" dirty="0"/>
              <a:t> the T-threshold, but could delete </a:t>
            </a:r>
            <a:r>
              <a:rPr lang="en-US" dirty="0" err="1"/>
              <a:t>hsort</a:t>
            </a:r>
            <a:r>
              <a:rPr lang="en-US" dirty="0"/>
              <a:t> </a:t>
            </a:r>
            <a:r>
              <a:rPr lang="en-US" dirty="0" err="1"/>
              <a:t>trasntiions</a:t>
            </a:r>
            <a:r>
              <a:rPr lang="en-US" dirty="0"/>
              <a:t> of all kinds from the messed up c-threshold if they never </a:t>
            </a:r>
            <a:r>
              <a:rPr lang="en-US" dirty="0" err="1"/>
              <a:t>sta</a:t>
            </a:r>
            <a:r>
              <a:rPr lang="en-US" dirty="0"/>
              <a:t> </a:t>
            </a:r>
            <a:r>
              <a:rPr lang="en-US" dirty="0" err="1"/>
              <a:t>talbe</a:t>
            </a:r>
            <a:r>
              <a:rPr lang="en-US" dirty="0"/>
              <a:t>, long, but at least, when I went through the results manually from one run, raft times of less than 40 frames are </a:t>
            </a:r>
            <a:r>
              <a:rPr lang="en-US" dirty="0" err="1"/>
              <a:t>vanishginly</a:t>
            </a:r>
            <a:r>
              <a:rPr lang="en-US" dirty="0"/>
              <a:t> – very – rare, so it’s probably </a:t>
            </a:r>
            <a:r>
              <a:rPr lang="en-US" dirty="0" err="1"/>
              <a:t>nto</a:t>
            </a:r>
            <a:r>
              <a:rPr lang="en-US" dirty="0"/>
              <a:t> </a:t>
            </a:r>
            <a:r>
              <a:rPr lang="en-US" dirty="0" err="1"/>
              <a:t>ths</a:t>
            </a:r>
            <a:r>
              <a:rPr lang="en-US" dirty="0"/>
              <a:t> threshold that messes everything up, but the other one. When it’s the t-threshold, </a:t>
            </a:r>
            <a:r>
              <a:rPr lang="en-US" dirty="0" err="1"/>
              <a:t>tyou’d</a:t>
            </a:r>
            <a:r>
              <a:rPr lang="en-US" dirty="0"/>
              <a:t> expect that same </a:t>
            </a:r>
            <a:r>
              <a:rPr lang="en-US" dirty="0" err="1"/>
              <a:t>tate</a:t>
            </a:r>
            <a:r>
              <a:rPr lang="en-US" dirty="0"/>
              <a:t> transitions alone are </a:t>
            </a:r>
            <a:r>
              <a:rPr lang="en-US" dirty="0" err="1"/>
              <a:t>beign</a:t>
            </a:r>
            <a:r>
              <a:rPr lang="en-US" dirty="0"/>
              <a:t> miscounted, so actually if it  has this much effect, it’s kind of </a:t>
            </a:r>
            <a:r>
              <a:rPr lang="en-US" dirty="0" err="1"/>
              <a:t>suggestignt</a:t>
            </a:r>
            <a:r>
              <a:rPr lang="en-US" dirty="0"/>
              <a:t> hat most transitions are same-state. If most </a:t>
            </a:r>
            <a:r>
              <a:rPr lang="en-US" dirty="0" err="1"/>
              <a:t>transtions</a:t>
            </a:r>
            <a:r>
              <a:rPr lang="en-US" dirty="0"/>
              <a:t> are same- state by the way , we’ve got to find out why that could happen, because if any state can ‘like’ itself, then the particles never </a:t>
            </a:r>
            <a:r>
              <a:rPr lang="en-US" dirty="0" err="1"/>
              <a:t>reall</a:t>
            </a:r>
            <a:r>
              <a:rPr lang="en-US" dirty="0"/>
              <a:t> </a:t>
            </a:r>
            <a:r>
              <a:rPr lang="en-US" dirty="0" err="1"/>
              <a:t>yescape</a:t>
            </a:r>
            <a:r>
              <a:rPr lang="en-US" dirty="0"/>
              <a:t> form the ‘trap’ of a single state, to form a new one. Why a state should be a trap, in that there’s no rotation of the raft or the particles once within the well proper, I don’t know, and I don’t even know if it’s a thing, as sometimes clearly the raft does rotate. But what if it does so a lot less, when the ball doesn’t leave,  or the ball which leaves can move to a new spot a lot further around the raft, </a:t>
            </a:r>
            <a:r>
              <a:rPr lang="en-US" dirty="0" err="1"/>
              <a:t>wnen</a:t>
            </a:r>
            <a:r>
              <a:rPr lang="en-US" dirty="0"/>
              <a:t> it leaves? </a:t>
            </a:r>
          </a:p>
        </p:txBody>
      </p:sp>
    </p:spTree>
    <p:extLst>
      <p:ext uri="{BB962C8B-B14F-4D97-AF65-F5344CB8AC3E}">
        <p14:creationId xmlns:p14="http://schemas.microsoft.com/office/powerpoint/2010/main" val="390123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0182-1E31-4B54-A17D-B9B97670A7B1}"/>
              </a:ext>
            </a:extLst>
          </p:cNvPr>
          <p:cNvSpPr>
            <a:spLocks noGrp="1"/>
          </p:cNvSpPr>
          <p:nvPr>
            <p:ph type="title"/>
          </p:nvPr>
        </p:nvSpPr>
        <p:spPr/>
        <p:txBody>
          <a:bodyPr/>
          <a:lstStyle/>
          <a:p>
            <a:r>
              <a:rPr lang="en-US" dirty="0"/>
              <a:t>So what are we studying now?</a:t>
            </a:r>
          </a:p>
        </p:txBody>
      </p:sp>
      <p:sp>
        <p:nvSpPr>
          <p:cNvPr id="3" name="Content Placeholder 2">
            <a:extLst>
              <a:ext uri="{FF2B5EF4-FFF2-40B4-BE49-F238E27FC236}">
                <a16:creationId xmlns:a16="http://schemas.microsoft.com/office/drawing/2014/main" id="{9760C863-9A30-4120-ADD7-04CD17DD4783}"/>
              </a:ext>
            </a:extLst>
          </p:cNvPr>
          <p:cNvSpPr>
            <a:spLocks noGrp="1"/>
          </p:cNvSpPr>
          <p:nvPr>
            <p:ph idx="1"/>
          </p:nvPr>
        </p:nvSpPr>
        <p:spPr/>
        <p:txBody>
          <a:bodyPr/>
          <a:lstStyle/>
          <a:p>
            <a:r>
              <a:rPr lang="en-US" dirty="0" err="1"/>
              <a:t>Whgy</a:t>
            </a:r>
            <a:r>
              <a:rPr lang="en-US" dirty="0"/>
              <a:t> the </a:t>
            </a:r>
            <a:r>
              <a:rPr lang="en-US" dirty="0" err="1"/>
              <a:t>difdference</a:t>
            </a:r>
            <a:r>
              <a:rPr lang="en-US" dirty="0"/>
              <a:t> exists </a:t>
            </a:r>
          </a:p>
          <a:p>
            <a:pPr lvl="1"/>
            <a:r>
              <a:rPr lang="en-US" dirty="0" err="1"/>
              <a:t>Weigtht</a:t>
            </a:r>
            <a:r>
              <a:rPr lang="en-US" dirty="0"/>
              <a:t> differences</a:t>
            </a:r>
          </a:p>
          <a:p>
            <a:pPr lvl="1"/>
            <a:r>
              <a:rPr lang="en-US" dirty="0"/>
              <a:t>Some </a:t>
            </a:r>
            <a:r>
              <a:rPr lang="en-US" dirty="0" err="1"/>
              <a:t>sirface</a:t>
            </a:r>
            <a:r>
              <a:rPr lang="en-US" dirty="0"/>
              <a:t> </a:t>
            </a:r>
            <a:r>
              <a:rPr lang="en-US" dirty="0" err="1"/>
              <a:t>schmizzle</a:t>
            </a:r>
            <a:endParaRPr lang="en-US" dirty="0"/>
          </a:p>
        </p:txBody>
      </p:sp>
    </p:spTree>
    <p:extLst>
      <p:ext uri="{BB962C8B-B14F-4D97-AF65-F5344CB8AC3E}">
        <p14:creationId xmlns:p14="http://schemas.microsoft.com/office/powerpoint/2010/main" val="75714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study this?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Precedent with mixture of materials</a:t>
            </a:r>
          </a:p>
          <a:p>
            <a:pPr lvl="1"/>
            <a:r>
              <a:rPr lang="en-US" dirty="0"/>
              <a:t>Studies done on particles in colloids show that material properties matter</a:t>
            </a:r>
          </a:p>
          <a:p>
            <a:r>
              <a:rPr lang="en-US" dirty="0"/>
              <a:t>Arrangement mechanisms in ordinary clusters</a:t>
            </a:r>
          </a:p>
          <a:p>
            <a:r>
              <a:rPr lang="en-US" dirty="0"/>
              <a:t>Material properties </a:t>
            </a:r>
          </a:p>
          <a:p>
            <a:pPr lvl="1"/>
            <a:r>
              <a:rPr lang="en-US" dirty="0"/>
              <a:t>Glass, polystyrene have different densities, different speeds of sound </a:t>
            </a:r>
          </a:p>
        </p:txBody>
      </p:sp>
    </p:spTree>
    <p:extLst>
      <p:ext uri="{BB962C8B-B14F-4D97-AF65-F5344CB8AC3E}">
        <p14:creationId xmlns:p14="http://schemas.microsoft.com/office/powerpoint/2010/main" val="187524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a:t>
            </a:r>
            <a:r>
              <a:rPr lang="en-US" dirty="0" err="1"/>
              <a:t>cjhhhange</a:t>
            </a:r>
            <a:r>
              <a:rPr lang="en-US" dirty="0"/>
              <a:t> the </a:t>
            </a:r>
            <a:r>
              <a:rPr lang="en-US" dirty="0" err="1"/>
              <a:t>syudy</a:t>
            </a:r>
            <a:r>
              <a:rPr lang="en-US" dirty="0"/>
              <a:t> materials?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normAutofit lnSpcReduction="10000"/>
          </a:bodyPr>
          <a:lstStyle/>
          <a:p>
            <a:r>
              <a:rPr lang="en-US" dirty="0"/>
              <a:t>Say </a:t>
            </a:r>
            <a:r>
              <a:rPr lang="en-US" dirty="0" err="1"/>
              <a:t>ti’s</a:t>
            </a:r>
            <a:r>
              <a:rPr lang="en-US" dirty="0"/>
              <a:t> weight differences</a:t>
            </a:r>
          </a:p>
          <a:p>
            <a:pPr lvl="1"/>
            <a:r>
              <a:rPr lang="en-US" dirty="0"/>
              <a:t>So we change the weight</a:t>
            </a:r>
          </a:p>
          <a:p>
            <a:pPr lvl="1"/>
            <a:r>
              <a:rPr lang="en-US" dirty="0"/>
              <a:t>Thought we were going to match density better by using styrene, turns out we were already using styrene, so already close to matched</a:t>
            </a:r>
          </a:p>
          <a:p>
            <a:pPr lvl="1"/>
            <a:r>
              <a:rPr lang="en-US" dirty="0" err="1"/>
              <a:t>Sp</a:t>
            </a:r>
            <a:r>
              <a:rPr lang="en-US" dirty="0"/>
              <a:t> use glass now; it’s much heavier</a:t>
            </a:r>
          </a:p>
          <a:p>
            <a:r>
              <a:rPr lang="en-US" dirty="0"/>
              <a:t>The polyethylene is the only hydrophobic one, and it stays the same from the previous experiment to this one</a:t>
            </a:r>
          </a:p>
          <a:p>
            <a:r>
              <a:rPr lang="en-US" dirty="0"/>
              <a:t>Material properties </a:t>
            </a:r>
          </a:p>
          <a:p>
            <a:pPr lvl="1"/>
            <a:r>
              <a:rPr lang="en-US" dirty="0"/>
              <a:t>Glass, polystyrene have different densities, so maybe glass wasn’t free to  move about, or hit the glass slide more often</a:t>
            </a:r>
          </a:p>
          <a:p>
            <a:pPr lvl="1"/>
            <a:r>
              <a:rPr lang="en-US" dirty="0"/>
              <a:t>So use a </a:t>
            </a:r>
            <a:r>
              <a:rPr lang="en-US" dirty="0" err="1"/>
              <a:t>kighter</a:t>
            </a:r>
            <a:r>
              <a:rPr lang="en-US" dirty="0"/>
              <a:t> material, </a:t>
            </a:r>
            <a:r>
              <a:rPr lang="en-US" dirty="0" err="1"/>
              <a:t>desity</a:t>
            </a:r>
            <a:r>
              <a:rPr lang="en-US" dirty="0"/>
              <a:t> </a:t>
            </a:r>
            <a:r>
              <a:rPr lang="en-US" dirty="0" err="1"/>
              <a:t>athed</a:t>
            </a:r>
            <a:r>
              <a:rPr lang="en-US" dirty="0"/>
              <a:t> wit polystyrene</a:t>
            </a:r>
          </a:p>
        </p:txBody>
      </p:sp>
    </p:spTree>
    <p:extLst>
      <p:ext uri="{BB962C8B-B14F-4D97-AF65-F5344CB8AC3E}">
        <p14:creationId xmlns:p14="http://schemas.microsoft.com/office/powerpoint/2010/main" val="336405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C6B-4BA5-40AA-B0B1-FE7412E5A0D6}"/>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51C61AC0-4D44-4E76-A986-131D8EF4B98F}"/>
              </a:ext>
            </a:extLst>
          </p:cNvPr>
          <p:cNvSpPr>
            <a:spLocks noGrp="1"/>
          </p:cNvSpPr>
          <p:nvPr>
            <p:ph idx="1"/>
          </p:nvPr>
        </p:nvSpPr>
        <p:spPr/>
        <p:txBody>
          <a:bodyPr/>
          <a:lstStyle/>
          <a:p>
            <a:r>
              <a:rPr lang="en-US" dirty="0"/>
              <a:t>No matter what, both models of motion predict that the state where both touch has the most configurations and should come first. That’s not the case though.</a:t>
            </a:r>
          </a:p>
        </p:txBody>
      </p:sp>
    </p:spTree>
    <p:extLst>
      <p:ext uri="{BB962C8B-B14F-4D97-AF65-F5344CB8AC3E}">
        <p14:creationId xmlns:p14="http://schemas.microsoft.com/office/powerpoint/2010/main" val="230647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1003177" y="470517"/>
            <a:ext cx="10264380" cy="5832629"/>
          </a:xfrm>
        </p:spPr>
        <p:txBody>
          <a:bodyPr/>
          <a:lstStyle/>
          <a:p>
            <a:r>
              <a:rPr lang="en-US" dirty="0"/>
              <a:t>The preferred state to transition to fluctuates  wildly per video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observed only 2 transitions to a state where only the glass beads could touch (out of _00)</a:t>
            </a:r>
          </a:p>
        </p:txBody>
      </p:sp>
      <p:pic>
        <p:nvPicPr>
          <p:cNvPr id="1030" name="Picture 6">
            <a:extLst>
              <a:ext uri="{FF2B5EF4-FFF2-40B4-BE49-F238E27FC236}">
                <a16:creationId xmlns:a16="http://schemas.microsoft.com/office/drawing/2014/main" id="{EE856A5E-7CC3-4847-AF80-D7CF19F9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63" y="921938"/>
            <a:ext cx="6232124" cy="472945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99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But when all videos are combined into one sequence of transitions, the plastic touching state is  preferred, for the two values of stability threshold tried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the videos where the plastic state is </a:t>
            </a:r>
            <a:r>
              <a:rPr lang="en-US" dirty="0" err="1"/>
              <a:t>favoured</a:t>
            </a:r>
            <a:r>
              <a:rPr lang="en-US" dirty="0"/>
              <a:t> must have more transitions (longer sequences / more sequences).</a:t>
            </a:r>
          </a:p>
        </p:txBody>
      </p:sp>
      <p:pic>
        <p:nvPicPr>
          <p:cNvPr id="2050" name="Picture 2">
            <a:extLst>
              <a:ext uri="{FF2B5EF4-FFF2-40B4-BE49-F238E27FC236}">
                <a16:creationId xmlns:a16="http://schemas.microsoft.com/office/drawing/2014/main" id="{FD2D26FC-03E1-4E1C-8C0C-EAF352340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458" y="1419631"/>
            <a:ext cx="5443442" cy="401873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99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hinge motion, and the real data is the dashed lines.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80" name="Picture 8">
            <a:extLst>
              <a:ext uri="{FF2B5EF4-FFF2-40B4-BE49-F238E27FC236}">
                <a16:creationId xmlns:a16="http://schemas.microsoft.com/office/drawing/2014/main" id="{825F53F3-AE5F-4C8A-816F-9D6467CC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5293"/>
            <a:ext cx="6351973" cy="3987414"/>
          </a:xfrm>
          <a:prstGeom prst="roundRect">
            <a:avLst>
              <a:gd name="adj" fmla="val 8594"/>
            </a:avLst>
          </a:prstGeom>
          <a:solidFill>
            <a:srgbClr val="FFFFFF">
              <a:shade val="85000"/>
            </a:srgbClr>
          </a:solidFill>
          <a:ln>
            <a:noFill/>
          </a:ln>
          <a:effectLst/>
        </p:spPr>
      </p:pic>
      <p:pic>
        <p:nvPicPr>
          <p:cNvPr id="3076" name="Picture 4">
            <a:extLst>
              <a:ext uri="{FF2B5EF4-FFF2-40B4-BE49-F238E27FC236}">
                <a16:creationId xmlns:a16="http://schemas.microsoft.com/office/drawing/2014/main" id="{68A47E41-B7AE-4F73-B246-09F3B23A1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96" y="1435293"/>
            <a:ext cx="6351973" cy="400198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57522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break apart motion.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separation between the </a:t>
            </a:r>
            <a:r>
              <a:rPr lang="en-US" dirty="0" err="1"/>
              <a:t>unfavoured</a:t>
            </a:r>
            <a:r>
              <a:rPr lang="en-US" dirty="0"/>
              <a:t> states is wider in this model, but there’s still no way to get to the observed data, varying one bond strength alone.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6" name="Picture 10">
            <a:extLst>
              <a:ext uri="{FF2B5EF4-FFF2-40B4-BE49-F238E27FC236}">
                <a16:creationId xmlns:a16="http://schemas.microsoft.com/office/drawing/2014/main" id="{3FC490D7-D584-42D9-A725-F34E616BB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9517"/>
            <a:ext cx="6587230" cy="3827615"/>
          </a:xfrm>
          <a:prstGeom prst="roundRect">
            <a:avLst>
              <a:gd name="adj" fmla="val 8594"/>
            </a:avLst>
          </a:prstGeom>
          <a:solidFill>
            <a:srgbClr val="FFFFFF">
              <a:shade val="85000"/>
            </a:srgbClr>
          </a:solidFill>
          <a:ln>
            <a:noFill/>
          </a:ln>
          <a:effectLst/>
        </p:spPr>
      </p:pic>
      <p:pic>
        <p:nvPicPr>
          <p:cNvPr id="4108" name="Picture 12">
            <a:extLst>
              <a:ext uri="{FF2B5EF4-FFF2-40B4-BE49-F238E27FC236}">
                <a16:creationId xmlns:a16="http://schemas.microsoft.com/office/drawing/2014/main" id="{AC01123A-F029-4D19-93BE-67EC4267B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78" y="1609517"/>
            <a:ext cx="6587229" cy="382761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68517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648070" y="186432"/>
            <a:ext cx="10676877" cy="6551720"/>
          </a:xfrm>
        </p:spPr>
        <p:txBody>
          <a:bodyPr>
            <a:normAutofit fontScale="92500" lnSpcReduction="10000"/>
          </a:bodyPr>
          <a:lstStyle/>
          <a:p>
            <a:r>
              <a:rPr lang="en-US" dirty="0"/>
              <a:t>Here, the plot shows a range of glass and plastic bond strengths, and the distance of predictions to observed data. he distance between predicted percentages, as a vector: (</a:t>
            </a:r>
            <a:r>
              <a:rPr lang="en-US" dirty="0" err="1"/>
              <a:t>pp,gp,bp</a:t>
            </a:r>
            <a:r>
              <a:rPr lang="en-US" dirty="0"/>
              <a:t>) and observed percentages: (</a:t>
            </a:r>
            <a:r>
              <a:rPr lang="en-US" dirty="0" err="1"/>
              <a:t>po,go,bo</a:t>
            </a:r>
            <a:r>
              <a:rPr lang="en-US" dirty="0"/>
              <a:t>), is scaled by the length of the observed percentages vector and plotted for each value of glass and plastic bond strengths. If the difference is small, the area is green, or if it’s zero, yellow-brown. On the left is hinge motion, and on the right is break apart motion.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we vary both the bond strength of the plastic connection and the glass connection, we still can’t match the data correctly, and we can’t really do it with the break apart motion either.</a:t>
            </a:r>
          </a:p>
          <a:p>
            <a:endParaRPr lang="en-US" dirty="0"/>
          </a:p>
        </p:txBody>
      </p:sp>
      <p:pic>
        <p:nvPicPr>
          <p:cNvPr id="1026" name="Picture 2">
            <a:extLst>
              <a:ext uri="{FF2B5EF4-FFF2-40B4-BE49-F238E27FC236}">
                <a16:creationId xmlns:a16="http://schemas.microsoft.com/office/drawing/2014/main" id="{CB0B08E8-55D5-4752-A517-9BCD68340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02" y="1679779"/>
            <a:ext cx="4258870" cy="4162805"/>
          </a:xfrm>
          <a:prstGeom prst="roundRect">
            <a:avLst>
              <a:gd name="adj" fmla="val 8594"/>
            </a:avLst>
          </a:prstGeom>
          <a:solidFill>
            <a:srgbClr val="FFFFFF">
              <a:shade val="85000"/>
            </a:srgbClr>
          </a:solidFill>
          <a:ln>
            <a:noFill/>
          </a:ln>
          <a:effectLst/>
        </p:spPr>
      </p:pic>
      <p:pic>
        <p:nvPicPr>
          <p:cNvPr id="1036" name="Picture 12">
            <a:extLst>
              <a:ext uri="{FF2B5EF4-FFF2-40B4-BE49-F238E27FC236}">
                <a16:creationId xmlns:a16="http://schemas.microsoft.com/office/drawing/2014/main" id="{69633992-18BA-4A5A-BB6F-C5E8129EB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9779"/>
            <a:ext cx="4258870" cy="416280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9104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19AD-28DB-412E-AC31-453BB513B8CF}"/>
              </a:ext>
            </a:extLst>
          </p:cNvPr>
          <p:cNvSpPr>
            <a:spLocks noGrp="1"/>
          </p:cNvSpPr>
          <p:nvPr>
            <p:ph type="title"/>
          </p:nvPr>
        </p:nvSpPr>
        <p:spPr/>
        <p:txBody>
          <a:bodyPr/>
          <a:lstStyle/>
          <a:p>
            <a:r>
              <a:rPr lang="en-US" dirty="0"/>
              <a:t>Glass vs styrene?</a:t>
            </a:r>
          </a:p>
        </p:txBody>
      </p:sp>
      <p:sp>
        <p:nvSpPr>
          <p:cNvPr id="3" name="Content Placeholder 2">
            <a:extLst>
              <a:ext uri="{FF2B5EF4-FFF2-40B4-BE49-F238E27FC236}">
                <a16:creationId xmlns:a16="http://schemas.microsoft.com/office/drawing/2014/main" id="{4D8D6EF4-2306-46A2-B1DC-BE012AF87A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490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62A7-E385-4AED-830E-481E43578AB6}"/>
              </a:ext>
            </a:extLst>
          </p:cNvPr>
          <p:cNvSpPr>
            <a:spLocks noGrp="1"/>
          </p:cNvSpPr>
          <p:nvPr>
            <p:ph type="title"/>
          </p:nvPr>
        </p:nvSpPr>
        <p:spPr/>
        <p:txBody>
          <a:bodyPr/>
          <a:lstStyle/>
          <a:p>
            <a:r>
              <a:rPr lang="en-US" dirty="0"/>
              <a:t>Pooling</a:t>
            </a:r>
          </a:p>
        </p:txBody>
      </p:sp>
      <p:sp>
        <p:nvSpPr>
          <p:cNvPr id="3" name="Content Placeholder 2">
            <a:extLst>
              <a:ext uri="{FF2B5EF4-FFF2-40B4-BE49-F238E27FC236}">
                <a16:creationId xmlns:a16="http://schemas.microsoft.com/office/drawing/2014/main" id="{74F89A8B-7F78-4912-A2CC-9689F8C64071}"/>
              </a:ext>
            </a:extLst>
          </p:cNvPr>
          <p:cNvSpPr>
            <a:spLocks noGrp="1"/>
          </p:cNvSpPr>
          <p:nvPr>
            <p:ph idx="1"/>
          </p:nvPr>
        </p:nvSpPr>
        <p:spPr/>
        <p:txBody>
          <a:bodyPr/>
          <a:lstStyle/>
          <a:p>
            <a:r>
              <a:rPr lang="en-US" dirty="0"/>
              <a:t>That ends up making the half-half data indistinguishable almost from the glass data</a:t>
            </a:r>
          </a:p>
          <a:p>
            <a:r>
              <a:rPr lang="en-US" dirty="0"/>
              <a:t>The plastic </a:t>
            </a:r>
            <a:r>
              <a:rPr lang="en-US" dirty="0" err="1"/>
              <a:t>dta</a:t>
            </a:r>
            <a:r>
              <a:rPr lang="en-US" dirty="0"/>
              <a:t> is distinguishable</a:t>
            </a:r>
          </a:p>
        </p:txBody>
      </p:sp>
    </p:spTree>
    <p:extLst>
      <p:ext uri="{BB962C8B-B14F-4D97-AF65-F5344CB8AC3E}">
        <p14:creationId xmlns:p14="http://schemas.microsoft.com/office/powerpoint/2010/main" val="210895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64E-2117-4C19-8022-9AB2C0F315A2}"/>
              </a:ext>
            </a:extLst>
          </p:cNvPr>
          <p:cNvSpPr>
            <a:spLocks noGrp="1"/>
          </p:cNvSpPr>
          <p:nvPr>
            <p:ph type="title"/>
          </p:nvPr>
        </p:nvSpPr>
        <p:spPr/>
        <p:txBody>
          <a:bodyPr/>
          <a:lstStyle/>
          <a:p>
            <a:r>
              <a:rPr lang="en-US" dirty="0"/>
              <a:t>Factors affecting accuracy of this data</a:t>
            </a:r>
          </a:p>
        </p:txBody>
      </p:sp>
      <p:sp>
        <p:nvSpPr>
          <p:cNvPr id="3" name="Content Placeholder 2">
            <a:extLst>
              <a:ext uri="{FF2B5EF4-FFF2-40B4-BE49-F238E27FC236}">
                <a16:creationId xmlns:a16="http://schemas.microsoft.com/office/drawing/2014/main" id="{A38D8854-0462-4B60-9FF1-DD7C9EA85079}"/>
              </a:ext>
            </a:extLst>
          </p:cNvPr>
          <p:cNvSpPr>
            <a:spLocks noGrp="1"/>
          </p:cNvSpPr>
          <p:nvPr>
            <p:ph idx="1"/>
          </p:nvPr>
        </p:nvSpPr>
        <p:spPr/>
        <p:txBody>
          <a:bodyPr/>
          <a:lstStyle/>
          <a:p>
            <a:r>
              <a:rPr lang="en-US" dirty="0"/>
              <a:t>Not every transition is being counted</a:t>
            </a:r>
          </a:p>
          <a:p>
            <a:r>
              <a:rPr lang="en-US" dirty="0"/>
              <a:t>Diagonal and antidiagonal errors are a thing</a:t>
            </a:r>
          </a:p>
        </p:txBody>
      </p:sp>
    </p:spTree>
    <p:extLst>
      <p:ext uri="{BB962C8B-B14F-4D97-AF65-F5344CB8AC3E}">
        <p14:creationId xmlns:p14="http://schemas.microsoft.com/office/powerpoint/2010/main" val="26395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1C0-7189-43A1-8E1E-D82FB246E5F0}"/>
              </a:ext>
            </a:extLst>
          </p:cNvPr>
          <p:cNvSpPr>
            <a:spLocks noGrp="1"/>
          </p:cNvSpPr>
          <p:nvPr>
            <p:ph type="title"/>
          </p:nvPr>
        </p:nvSpPr>
        <p:spPr/>
        <p:txBody>
          <a:bodyPr/>
          <a:lstStyle/>
          <a:p>
            <a:r>
              <a:rPr lang="en-US" dirty="0"/>
              <a:t>What are we studying?</a:t>
            </a:r>
          </a:p>
        </p:txBody>
      </p:sp>
      <p:sp>
        <p:nvSpPr>
          <p:cNvPr id="3" name="Content Placeholder 2">
            <a:extLst>
              <a:ext uri="{FF2B5EF4-FFF2-40B4-BE49-F238E27FC236}">
                <a16:creationId xmlns:a16="http://schemas.microsoft.com/office/drawing/2014/main" id="{CF5FB45F-0661-4CA1-A9ED-8A376D965864}"/>
              </a:ext>
            </a:extLst>
          </p:cNvPr>
          <p:cNvSpPr>
            <a:spLocks noGrp="1"/>
          </p:cNvSpPr>
          <p:nvPr>
            <p:ph idx="1"/>
          </p:nvPr>
        </p:nvSpPr>
        <p:spPr/>
        <p:txBody>
          <a:bodyPr/>
          <a:lstStyle/>
          <a:p>
            <a:r>
              <a:rPr lang="en-US" dirty="0"/>
              <a:t>What particles / materials\what forces – depletion forces</a:t>
            </a:r>
          </a:p>
          <a:p>
            <a:r>
              <a:rPr lang="en-US" dirty="0"/>
              <a:t>What motions – instability from detuning </a:t>
            </a:r>
            <a:r>
              <a:rPr lang="en-US" dirty="0" err="1"/>
              <a:t>kcks</a:t>
            </a:r>
            <a:r>
              <a:rPr lang="en-US" dirty="0"/>
              <a:t> </a:t>
            </a:r>
            <a:r>
              <a:rPr lang="en-US" dirty="0" err="1"/>
              <a:t>partcles</a:t>
            </a:r>
            <a:r>
              <a:rPr lang="en-US" dirty="0"/>
              <a:t>, </a:t>
            </a:r>
            <a:r>
              <a:rPr lang="en-US" dirty="0" err="1"/>
              <a:t>athermally</a:t>
            </a:r>
            <a:endParaRPr lang="en-US" dirty="0"/>
          </a:p>
          <a:p>
            <a:r>
              <a:rPr lang="en-US" dirty="0"/>
              <a:t>Why isotopes?</a:t>
            </a:r>
          </a:p>
        </p:txBody>
      </p:sp>
    </p:spTree>
    <p:extLst>
      <p:ext uri="{BB962C8B-B14F-4D97-AF65-F5344CB8AC3E}">
        <p14:creationId xmlns:p14="http://schemas.microsoft.com/office/powerpoint/2010/main" val="237095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A4E5D-EB31-4B8A-AB96-11A71D9A2750}"/>
              </a:ext>
            </a:extLst>
          </p:cNvPr>
          <p:cNvSpPr>
            <a:spLocks noGrp="1"/>
          </p:cNvSpPr>
          <p:nvPr>
            <p:ph idx="1"/>
          </p:nvPr>
        </p:nvSpPr>
        <p:spPr>
          <a:xfrm>
            <a:off x="913795" y="261937"/>
            <a:ext cx="10353762" cy="6334125"/>
          </a:xfrm>
        </p:spPr>
        <p:txBody>
          <a:bodyPr/>
          <a:lstStyle/>
          <a:p>
            <a:r>
              <a:rPr lang="en-US" dirty="0"/>
              <a:t>Not every transition is being counted</a:t>
            </a:r>
          </a:p>
          <a:p>
            <a:r>
              <a:rPr lang="en-US" dirty="0"/>
              <a:t>The transition times – time spent between transitions – bunch up on the side of short transitions</a:t>
            </a:r>
          </a:p>
          <a:p>
            <a:endParaRPr lang="en-US" dirty="0"/>
          </a:p>
        </p:txBody>
      </p:sp>
      <p:pic>
        <p:nvPicPr>
          <p:cNvPr id="3076" name="Picture 4">
            <a:extLst>
              <a:ext uri="{FF2B5EF4-FFF2-40B4-BE49-F238E27FC236}">
                <a16:creationId xmlns:a16="http://schemas.microsoft.com/office/drawing/2014/main" id="{F411D9A7-8DC1-42E7-80FF-02952C540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4" y="1443575"/>
            <a:ext cx="4979982" cy="3970849"/>
          </a:xfrm>
          <a:prstGeom prst="roundRect">
            <a:avLst>
              <a:gd name="adj" fmla="val 8594"/>
            </a:avLst>
          </a:prstGeom>
          <a:solidFill>
            <a:srgbClr val="FFFFFF">
              <a:shade val="85000"/>
            </a:srgbClr>
          </a:solidFill>
          <a:ln>
            <a:noFill/>
          </a:ln>
          <a:effectLst/>
        </p:spPr>
      </p:pic>
      <p:pic>
        <p:nvPicPr>
          <p:cNvPr id="3078" name="Picture 6">
            <a:extLst>
              <a:ext uri="{FF2B5EF4-FFF2-40B4-BE49-F238E27FC236}">
                <a16:creationId xmlns:a16="http://schemas.microsoft.com/office/drawing/2014/main" id="{862EF1B3-39EA-4271-85D8-7CBF9D025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355" y="2162212"/>
            <a:ext cx="4889029" cy="3843031"/>
          </a:xfrm>
          <a:prstGeom prst="roundRect">
            <a:avLst>
              <a:gd name="adj" fmla="val 8594"/>
            </a:avLst>
          </a:prstGeom>
          <a:solidFill>
            <a:srgbClr val="FFFFFF">
              <a:shade val="85000"/>
            </a:srgbClr>
          </a:solidFill>
          <a:ln>
            <a:noFill/>
          </a:ln>
          <a:effectLst/>
        </p:spPr>
      </p:pic>
      <p:pic>
        <p:nvPicPr>
          <p:cNvPr id="3080" name="Picture 8">
            <a:extLst>
              <a:ext uri="{FF2B5EF4-FFF2-40B4-BE49-F238E27FC236}">
                <a16:creationId xmlns:a16="http://schemas.microsoft.com/office/drawing/2014/main" id="{D2E00B59-ACAC-4AEB-BFE5-57A389DF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540" y="1194342"/>
            <a:ext cx="5171460" cy="41235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9726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FC587-1CAA-43BA-B0F6-7CD59421CA63}"/>
              </a:ext>
            </a:extLst>
          </p:cNvPr>
          <p:cNvSpPr>
            <a:spLocks noGrp="1"/>
          </p:cNvSpPr>
          <p:nvPr>
            <p:ph idx="1"/>
          </p:nvPr>
        </p:nvSpPr>
        <p:spPr>
          <a:xfrm>
            <a:off x="913795" y="422787"/>
            <a:ext cx="10353762" cy="6086168"/>
          </a:xfrm>
        </p:spPr>
        <p:txBody>
          <a:bodyPr/>
          <a:lstStyle/>
          <a:p>
            <a:r>
              <a:rPr lang="en-US" dirty="0"/>
              <a:t>If there is an average length of time, with very short and very long transitions around it, we’re missing the shorter ones</a:t>
            </a:r>
          </a:p>
          <a:p>
            <a:r>
              <a:rPr lang="en-US" dirty="0"/>
              <a:t>To solve this, if they’re from transitions between states, lower the stability threshold, to register transitions to and out of states which are briefly </a:t>
            </a:r>
            <a:r>
              <a:rPr lang="en-US" dirty="0" err="1"/>
              <a:t>held.because</a:t>
            </a:r>
            <a:r>
              <a:rPr lang="en-US" dirty="0"/>
              <a:t> some transitions are 0 frame </a:t>
            </a:r>
            <a:r>
              <a:rPr lang="en-US" dirty="0" err="1"/>
              <a:t>sstable</a:t>
            </a:r>
            <a:r>
              <a:rPr lang="en-US" dirty="0"/>
              <a:t>, there’s no time between the stable part f one state, and the stable part of the next state</a:t>
            </a:r>
          </a:p>
          <a:p>
            <a:r>
              <a:rPr lang="en-US" dirty="0"/>
              <a:t>If, on the other hand, for </a:t>
            </a:r>
            <a:r>
              <a:rPr lang="en-US" dirty="0" err="1"/>
              <a:t>trnsitions</a:t>
            </a:r>
            <a:r>
              <a:rPr lang="en-US" dirty="0"/>
              <a:t> only affecting the both state – which is elevated above the others in </a:t>
            </a:r>
            <a:r>
              <a:rPr lang="en-US" dirty="0" err="1"/>
              <a:t>onl</a:t>
            </a:r>
            <a:r>
              <a:rPr lang="en-US" dirty="0"/>
              <a:t> the short transition bins – the transition threshold could use lowering, since the zero frames of stability between the registration of frame and the registration of the same frame means there are </a:t>
            </a:r>
            <a:r>
              <a:rPr lang="en-US" dirty="0" err="1"/>
              <a:t>trnasitions</a:t>
            </a:r>
            <a:r>
              <a:rPr lang="en-US" dirty="0"/>
              <a:t> where the break apart lasts exactly as long as the current </a:t>
            </a:r>
            <a:r>
              <a:rPr lang="en-US" dirty="0" err="1"/>
              <a:t>trasntio</a:t>
            </a:r>
            <a:r>
              <a:rPr lang="en-US" dirty="0"/>
              <a:t> threshold, and so there are transitions </a:t>
            </a:r>
            <a:r>
              <a:rPr lang="en-US" dirty="0" err="1"/>
              <a:t>whicha</a:t>
            </a:r>
            <a:r>
              <a:rPr lang="en-US" dirty="0"/>
              <a:t> re even short, probably, and they are regarded. </a:t>
            </a:r>
          </a:p>
        </p:txBody>
      </p:sp>
    </p:spTree>
    <p:extLst>
      <p:ext uri="{BB962C8B-B14F-4D97-AF65-F5344CB8AC3E}">
        <p14:creationId xmlns:p14="http://schemas.microsoft.com/office/powerpoint/2010/main" val="4068018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C5D-89C9-4FD4-9D52-BF964F40CACD}"/>
              </a:ext>
            </a:extLst>
          </p:cNvPr>
          <p:cNvSpPr>
            <a:spLocks noGrp="1"/>
          </p:cNvSpPr>
          <p:nvPr>
            <p:ph type="title"/>
          </p:nvPr>
        </p:nvSpPr>
        <p:spPr/>
        <p:txBody>
          <a:bodyPr>
            <a:normAutofit fontScale="90000"/>
          </a:bodyPr>
          <a:lstStyle/>
          <a:p>
            <a:r>
              <a:rPr lang="en-US" dirty="0"/>
              <a:t>Here is a plot showing the diagonal and antidiagonal </a:t>
            </a:r>
            <a:r>
              <a:rPr lang="en-US" dirty="0" err="1"/>
              <a:t>erros</a:t>
            </a:r>
            <a:r>
              <a:rPr lang="en-US" dirty="0"/>
              <a:t> that are possible with some threshold values</a:t>
            </a:r>
          </a:p>
        </p:txBody>
      </p:sp>
      <p:sp>
        <p:nvSpPr>
          <p:cNvPr id="3" name="Content Placeholder 2">
            <a:extLst>
              <a:ext uri="{FF2B5EF4-FFF2-40B4-BE49-F238E27FC236}">
                <a16:creationId xmlns:a16="http://schemas.microsoft.com/office/drawing/2014/main" id="{E5A7AD17-BA69-4ADF-9B99-17F18F8355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466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0FBF-BDC7-4257-9B32-1A30BABDE787}"/>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FA947B-0CF8-4C90-9C03-84C70EE2973A}"/>
              </a:ext>
            </a:extLst>
          </p:cNvPr>
          <p:cNvSpPr>
            <a:spLocks noGrp="1"/>
          </p:cNvSpPr>
          <p:nvPr>
            <p:ph idx="1"/>
          </p:nvPr>
        </p:nvSpPr>
        <p:spPr/>
        <p:txBody>
          <a:bodyPr/>
          <a:lstStyle/>
          <a:p>
            <a:r>
              <a:rPr lang="en-US" dirty="0"/>
              <a:t>List of software and what it does</a:t>
            </a:r>
          </a:p>
        </p:txBody>
      </p:sp>
    </p:spTree>
    <p:extLst>
      <p:ext uri="{BB962C8B-B14F-4D97-AF65-F5344CB8AC3E}">
        <p14:creationId xmlns:p14="http://schemas.microsoft.com/office/powerpoint/2010/main" val="3212586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63C-5082-4ADB-99AD-EE11EB6888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CC84912-C0E1-4DF2-8688-5B1F40505295}"/>
              </a:ext>
            </a:extLst>
          </p:cNvPr>
          <p:cNvSpPr>
            <a:spLocks noGrp="1"/>
          </p:cNvSpPr>
          <p:nvPr>
            <p:ph idx="1"/>
          </p:nvPr>
        </p:nvSpPr>
        <p:spPr/>
        <p:txBody>
          <a:bodyPr/>
          <a:lstStyle/>
          <a:p>
            <a:r>
              <a:rPr lang="en-US" dirty="0"/>
              <a:t>Experiments and their text files</a:t>
            </a:r>
          </a:p>
          <a:p>
            <a:endParaRPr lang="en-US" dirty="0"/>
          </a:p>
          <a:p>
            <a:r>
              <a:rPr lang="en-US" dirty="0"/>
              <a:t>Glass and Ethylene (latest): realhalfoutput.txt</a:t>
            </a:r>
          </a:p>
        </p:txBody>
      </p:sp>
    </p:spTree>
    <p:extLst>
      <p:ext uri="{BB962C8B-B14F-4D97-AF65-F5344CB8AC3E}">
        <p14:creationId xmlns:p14="http://schemas.microsoft.com/office/powerpoint/2010/main" val="895223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0DC4-F36A-4B4D-9050-1D352C04B4CE}"/>
              </a:ext>
            </a:extLst>
          </p:cNvPr>
          <p:cNvSpPr>
            <a:spLocks noGrp="1"/>
          </p:cNvSpPr>
          <p:nvPr>
            <p:ph type="title"/>
          </p:nvPr>
        </p:nvSpPr>
        <p:spPr/>
        <p:txBody>
          <a:bodyPr>
            <a:normAutofit fontScale="90000"/>
          </a:bodyPr>
          <a:lstStyle/>
          <a:p>
            <a:r>
              <a:rPr lang="en-US" dirty="0" err="1"/>
              <a:t>Sddendum</a:t>
            </a:r>
            <a:r>
              <a:rPr lang="en-US" dirty="0"/>
              <a:t> on </a:t>
            </a:r>
            <a:r>
              <a:rPr lang="en-US" dirty="0" err="1"/>
              <a:t>thersholdsT</a:t>
            </a:r>
            <a:r>
              <a:rPr lang="en-US" dirty="0"/>
              <a:t> 1 </a:t>
            </a:r>
            <a:r>
              <a:rPr lang="en-US" dirty="0" err="1"/>
              <a:t>cotrols</a:t>
            </a:r>
            <a:r>
              <a:rPr lang="en-US" dirty="0"/>
              <a:t> this. For instance, you can </a:t>
            </a:r>
            <a:r>
              <a:rPr lang="en-US" dirty="0" err="1"/>
              <a:t>hav</a:t>
            </a:r>
            <a:r>
              <a:rPr lang="en-US" dirty="0"/>
              <a:t> skipped states if its too low, </a:t>
            </a:r>
            <a:r>
              <a:rPr lang="en-US" dirty="0" err="1"/>
              <a:t>anad</a:t>
            </a:r>
            <a:r>
              <a:rPr lang="en-US" dirty="0"/>
              <a:t> diagonal errors if it’s too high</a:t>
            </a:r>
            <a:br>
              <a:rPr lang="en-US" dirty="0"/>
            </a:br>
            <a:endParaRPr lang="en-US" dirty="0"/>
          </a:p>
        </p:txBody>
      </p:sp>
      <p:sp>
        <p:nvSpPr>
          <p:cNvPr id="3" name="Content Placeholder 2">
            <a:extLst>
              <a:ext uri="{FF2B5EF4-FFF2-40B4-BE49-F238E27FC236}">
                <a16:creationId xmlns:a16="http://schemas.microsoft.com/office/drawing/2014/main" id="{1A5D144D-2AF9-478E-B0AF-E36DE62410A3}"/>
              </a:ext>
            </a:extLst>
          </p:cNvPr>
          <p:cNvSpPr>
            <a:spLocks noGrp="1"/>
          </p:cNvSpPr>
          <p:nvPr>
            <p:ph idx="1"/>
          </p:nvPr>
        </p:nvSpPr>
        <p:spPr/>
        <p:txBody>
          <a:bodyPr/>
          <a:lstStyle/>
          <a:p>
            <a:r>
              <a:rPr lang="en-US" dirty="0"/>
              <a:t>T2 controls that. You mostly get cuts of some kind of transitions if it’s too high, and not much problems if it’s too low </a:t>
            </a:r>
            <a:r>
              <a:rPr lang="en-US" dirty="0" err="1"/>
              <a:t>unti</a:t>
            </a:r>
            <a:r>
              <a:rPr lang="en-US" dirty="0"/>
              <a:t> l you get minor trouble </a:t>
            </a:r>
            <a:r>
              <a:rPr lang="en-US" dirty="0" err="1"/>
              <a:t>mesing</a:t>
            </a:r>
            <a:r>
              <a:rPr lang="en-US" dirty="0"/>
              <a:t> </a:t>
            </a:r>
            <a:r>
              <a:rPr lang="en-US" dirty="0" err="1"/>
              <a:t>yo</a:t>
            </a:r>
            <a:r>
              <a:rPr lang="en-US" dirty="0"/>
              <a:t> up</a:t>
            </a:r>
          </a:p>
        </p:txBody>
      </p:sp>
    </p:spTree>
    <p:extLst>
      <p:ext uri="{BB962C8B-B14F-4D97-AF65-F5344CB8AC3E}">
        <p14:creationId xmlns:p14="http://schemas.microsoft.com/office/powerpoint/2010/main" val="31276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8C9C-D9BD-4053-85E3-DB6CBB97356E}"/>
              </a:ext>
            </a:extLst>
          </p:cNvPr>
          <p:cNvSpPr>
            <a:spLocks noGrp="1"/>
          </p:cNvSpPr>
          <p:nvPr>
            <p:ph type="title"/>
          </p:nvPr>
        </p:nvSpPr>
        <p:spPr/>
        <p:txBody>
          <a:bodyPr>
            <a:normAutofit fontScale="90000"/>
          </a:bodyPr>
          <a:lstStyle/>
          <a:p>
            <a:r>
              <a:rPr lang="en-US" dirty="0"/>
              <a:t>This is the chain of events in a classification (roughly)</a:t>
            </a:r>
          </a:p>
        </p:txBody>
      </p:sp>
      <p:sp>
        <p:nvSpPr>
          <p:cNvPr id="3" name="Content Placeholder 2">
            <a:extLst>
              <a:ext uri="{FF2B5EF4-FFF2-40B4-BE49-F238E27FC236}">
                <a16:creationId xmlns:a16="http://schemas.microsoft.com/office/drawing/2014/main" id="{47B607E7-3185-4AA9-B000-996C3A1B7CA4}"/>
              </a:ext>
            </a:extLst>
          </p:cNvPr>
          <p:cNvSpPr>
            <a:spLocks noGrp="1"/>
          </p:cNvSpPr>
          <p:nvPr>
            <p:ph idx="1"/>
          </p:nvPr>
        </p:nvSpPr>
        <p:spPr/>
        <p:txBody>
          <a:bodyPr/>
          <a:lstStyle/>
          <a:p>
            <a:r>
              <a:rPr lang="en-US" dirty="0"/>
              <a:t>Tree diagram goes here, in simplified form</a:t>
            </a:r>
          </a:p>
        </p:txBody>
      </p:sp>
    </p:spTree>
    <p:extLst>
      <p:ext uri="{BB962C8B-B14F-4D97-AF65-F5344CB8AC3E}">
        <p14:creationId xmlns:p14="http://schemas.microsoft.com/office/powerpoint/2010/main" val="40872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C85-A9FD-435A-B78F-1D37F4AF3B82}"/>
              </a:ext>
            </a:extLst>
          </p:cNvPr>
          <p:cNvSpPr>
            <a:spLocks noGrp="1"/>
          </p:cNvSpPr>
          <p:nvPr>
            <p:ph type="title"/>
          </p:nvPr>
        </p:nvSpPr>
        <p:spPr/>
        <p:txBody>
          <a:bodyPr/>
          <a:lstStyle/>
          <a:p>
            <a:r>
              <a:rPr lang="en-US" dirty="0"/>
              <a:t>What are the three shapes, and bonds?</a:t>
            </a:r>
          </a:p>
        </p:txBody>
      </p:sp>
      <p:pic>
        <p:nvPicPr>
          <p:cNvPr id="4" name="Picture 2" descr="Image result for Segregation of ââisotopeââ particles within colloidal moleculesâ ">
            <a:extLst>
              <a:ext uri="{FF2B5EF4-FFF2-40B4-BE49-F238E27FC236}">
                <a16:creationId xmlns:a16="http://schemas.microsoft.com/office/drawing/2014/main" id="{57AC51AC-59AD-4888-AC1B-06DCBEEA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336440"/>
            <a:ext cx="2946815" cy="20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egregation of ââisotopeââ particles within colloidal moleculesâ ">
            <a:extLst>
              <a:ext uri="{FF2B5EF4-FFF2-40B4-BE49-F238E27FC236}">
                <a16:creationId xmlns:a16="http://schemas.microsoft.com/office/drawing/2014/main" id="{068BE30F-5E8B-4183-84F7-A5258762128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936"/>
          <a:stretch/>
        </p:blipFill>
        <p:spPr bwMode="auto">
          <a:xfrm>
            <a:off x="1213852" y="2166936"/>
            <a:ext cx="6616253" cy="3830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AF104A4-62CD-4081-904E-F3E1CA29CF43}"/>
              </a:ext>
            </a:extLst>
          </p:cNvPr>
          <p:cNvSpPr/>
          <p:nvPr/>
        </p:nvSpPr>
        <p:spPr>
          <a:xfrm>
            <a:off x="7830105" y="2541533"/>
            <a:ext cx="1091953" cy="299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Why we think there’ll be a difference  -this, and we saw one ourselves in the first data</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sz="half" idx="1"/>
          </p:nvPr>
        </p:nvSpPr>
        <p:spPr>
          <a:xfrm>
            <a:off x="838200" y="1690688"/>
            <a:ext cx="4496915" cy="4351338"/>
          </a:xfrm>
        </p:spPr>
        <p:txBody>
          <a:bodyPr>
            <a:normAutofit/>
          </a:bodyPr>
          <a:lstStyle/>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59C5BF60-5B34-4E5C-9538-3457378B81AD}"/>
              </a:ext>
            </a:extLst>
          </p:cNvPr>
          <p:cNvSpPr>
            <a:spLocks noGrp="1"/>
          </p:cNvSpPr>
          <p:nvPr>
            <p:ph sz="half" idx="2"/>
          </p:nvPr>
        </p:nvSpPr>
        <p:spPr>
          <a:xfrm>
            <a:off x="5335115" y="1585927"/>
            <a:ext cx="6018685" cy="4351338"/>
          </a:xfrm>
        </p:spPr>
        <p:txBody>
          <a:bodyPr>
            <a:normAutofit/>
          </a:bodyPr>
          <a:lstStyle/>
          <a:p>
            <a:r>
              <a:rPr lang="en-US" dirty="0"/>
              <a:t>Material properties of the spheres affect the probability of forming each raft arrangement</a:t>
            </a:r>
          </a:p>
          <a:p>
            <a:endParaRPr lang="en-US" dirty="0"/>
          </a:p>
        </p:txBody>
      </p:sp>
    </p:spTree>
    <p:extLst>
      <p:ext uri="{BB962C8B-B14F-4D97-AF65-F5344CB8AC3E}">
        <p14:creationId xmlns:p14="http://schemas.microsoft.com/office/powerpoint/2010/main" val="16820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normAutofit fontScale="90000"/>
          </a:bodyPr>
          <a:lstStyle/>
          <a:p>
            <a:r>
              <a:rPr lang="en-US" dirty="0"/>
              <a:t>What goes into determining the </a:t>
            </a:r>
            <a:r>
              <a:rPr lang="en-US" dirty="0" err="1"/>
              <a:t>proabbilities</a:t>
            </a:r>
            <a:r>
              <a:rPr lang="en-US" dirty="0"/>
              <a:t>? (From previous </a:t>
            </a:r>
            <a:r>
              <a:rPr lang="en-US" dirty="0" err="1"/>
              <a:t>experientatl</a:t>
            </a:r>
            <a:r>
              <a:rPr lang="en-US" dirty="0"/>
              <a:t> fit)?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b="0" dirty="0">
                    <a:latin typeface="Cambria Math" panose="02040503050406030204" pitchFamily="18" charset="0"/>
                  </a:rPr>
                  <a:t>Particles assemble (without mechanism; model is statistical in nature)</a:t>
                </a:r>
              </a:p>
              <a:p>
                <a14:m>
                  <m:oMath xmlns:m="http://schemas.openxmlformats.org/officeDocument/2006/math">
                    <m:r>
                      <a:rPr lang="en-US" b="0" i="1" smtClean="0">
                        <a:latin typeface="Cambria Math" panose="02040503050406030204" pitchFamily="18" charset="0"/>
                      </a:rPr>
                      <m:t>𝑃</m:t>
                    </m:r>
                    <m:r>
                      <a:rPr lang="pl-PL" i="1" smtClean="0">
                        <a:latin typeface="Cambria Math" panose="02040503050406030204" pitchFamily="18" charset="0"/>
                        <a:ea typeface="Cambria Math" panose="02040503050406030204" pitchFamily="18" charset="0"/>
                      </a:rPr>
                      <m:t>∝</m:t>
                    </m:r>
                    <m:r>
                      <m:rPr>
                        <m:nor/>
                      </m:rPr>
                      <a:rPr lang="pl-PL"/>
                      <m:t> </m:t>
                    </m:r>
                    <m:f>
                      <m:fPr>
                        <m:ctrlPr>
                          <a:rPr lang="pl-PL" i="1" smtClean="0">
                            <a:latin typeface="Cambria Math" panose="02040503050406030204" pitchFamily="18" charset="0"/>
                          </a:rPr>
                        </m:ctrlPr>
                      </m:fPr>
                      <m:num>
                        <m:r>
                          <a:rPr lang="pl-PL" i="1" smtClean="0">
                            <a:latin typeface="Cambria Math" panose="02040503050406030204" pitchFamily="18" charset="0"/>
                            <a:ea typeface="Cambria Math" panose="02040503050406030204" pitchFamily="18" charset="0"/>
                          </a:rPr>
                          <m:t>𝜒</m:t>
                        </m:r>
                      </m:num>
                      <m:den>
                        <m:r>
                          <a:rPr lang="pl-PL" i="1" smtClean="0">
                            <a:latin typeface="Cambria Math" panose="02040503050406030204" pitchFamily="18" charset="0"/>
                            <a:ea typeface="Cambria Math" panose="02040503050406030204" pitchFamily="18" charset="0"/>
                          </a:rPr>
                          <m:t>𝜎</m:t>
                        </m:r>
                      </m:den>
                    </m:f>
                    <m:nary>
                      <m:naryPr>
                        <m:chr m:val="∏"/>
                        <m:ctrlPr>
                          <a:rPr lang="pl-PL"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rPr>
                              <m:t>𝑖</m:t>
                            </m:r>
                          </m:sub>
                        </m:sSub>
                      </m:e>
                    </m:nary>
                  </m:oMath>
                </a14:m>
                <a:r>
                  <a:rPr lang="en-US" dirty="0"/>
                  <a:t>  for each raft arrangement (</a:t>
                </a:r>
                <a:r>
                  <a:rPr lang="en-US" dirty="0" err="1"/>
                  <a:t>macrostate</a:t>
                </a:r>
                <a:r>
                  <a:rPr lang="en-US" dirty="0"/>
                  <a:t>)</a:t>
                </a:r>
              </a:p>
              <a:p>
                <a:r>
                  <a:rPr lang="en-US" dirty="0"/>
                  <a:t>From combinatorics (</a:t>
                </a:r>
                <a14:m>
                  <m:oMath xmlns:m="http://schemas.openxmlformats.org/officeDocument/2006/math">
                    <m:f>
                      <m:fPr>
                        <m:ctrlPr>
                          <a:rPr lang="pl-PL" i="1">
                            <a:solidFill>
                              <a:prstClr val="black"/>
                            </a:solidFill>
                            <a:latin typeface="Cambria Math" panose="02040503050406030204" pitchFamily="18" charset="0"/>
                          </a:rPr>
                        </m:ctrlPr>
                      </m:fPr>
                      <m:num>
                        <m:r>
                          <a:rPr lang="pl-PL" i="1">
                            <a:solidFill>
                              <a:prstClr val="black"/>
                            </a:solidFill>
                            <a:latin typeface="Cambria Math" panose="02040503050406030204" pitchFamily="18" charset="0"/>
                            <a:ea typeface="Cambria Math" panose="02040503050406030204" pitchFamily="18" charset="0"/>
                          </a:rPr>
                          <m:t>𝜒</m:t>
                        </m:r>
                      </m:num>
                      <m:den>
                        <m:r>
                          <a:rPr lang="pl-PL" i="1">
                            <a:solidFill>
                              <a:prstClr val="black"/>
                            </a:solidFill>
                            <a:latin typeface="Cambria Math" panose="02040503050406030204" pitchFamily="18" charset="0"/>
                            <a:ea typeface="Cambria Math" panose="02040503050406030204" pitchFamily="18" charset="0"/>
                          </a:rPr>
                          <m:t>𝜎</m:t>
                        </m:r>
                      </m:den>
                    </m:f>
                  </m:oMath>
                </a14:m>
                <a:r>
                  <a:rPr lang="en-US" dirty="0"/>
                  <a:t>) and bond strengths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rPr>
                          <m:t>𝑖</m:t>
                        </m:r>
                      </m:sub>
                    </m:sSub>
                  </m:oMath>
                </a14:m>
                <a:r>
                  <a:rPr lang="en-US" dirty="0"/>
                  <a:t>)</a:t>
                </a:r>
              </a:p>
            </p:txBody>
          </p:sp>
        </mc:Choice>
        <mc:Fallback xmlns="">
          <p:sp>
            <p:nvSpPr>
              <p:cNvPr id="5" name="Content Placeholder 4">
                <a:extLst>
                  <a:ext uri="{FF2B5EF4-FFF2-40B4-BE49-F238E27FC236}">
                    <a16:creationId xmlns:a16="http://schemas.microsoft.com/office/drawing/2014/main" id="{67B37AF7-632D-4543-B583-5DCB6A1521A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65F2E04-39DD-4BB4-866F-2D8406762C3A}"/>
              </a:ext>
            </a:extLst>
          </p:cNvPr>
          <p:cNvPicPr>
            <a:picLocks noChangeAspect="1"/>
          </p:cNvPicPr>
          <p:nvPr/>
        </p:nvPicPr>
        <p:blipFill>
          <a:blip r:embed="rId3"/>
          <a:stretch>
            <a:fillRect/>
          </a:stretch>
        </p:blipFill>
        <p:spPr>
          <a:xfrm>
            <a:off x="2773763" y="4001294"/>
            <a:ext cx="6384879" cy="2634449"/>
          </a:xfrm>
          <a:prstGeom prst="rect">
            <a:avLst/>
          </a:prstGeom>
        </p:spPr>
      </p:pic>
    </p:spTree>
    <p:extLst>
      <p:ext uri="{BB962C8B-B14F-4D97-AF65-F5344CB8AC3E}">
        <p14:creationId xmlns:p14="http://schemas.microsoft.com/office/powerpoint/2010/main" val="3216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dirty="0"/>
              <a:t>Note: two different scattering regimes, two different mechanisms of motion</a:t>
            </a:r>
          </a:p>
          <a:p>
            <a:r>
              <a:rPr lang="en-US" dirty="0"/>
              <a:t>And both of them are ergodic</a:t>
            </a:r>
          </a:p>
          <a:p>
            <a:r>
              <a:rPr lang="en-US" dirty="0"/>
              <a:t>And I am not using bond angles in any way – approach angles, I mean</a:t>
            </a:r>
          </a:p>
          <a:p>
            <a:endParaRPr lang="en-US" dirty="0"/>
          </a:p>
        </p:txBody>
      </p:sp>
    </p:spTree>
    <p:extLst>
      <p:ext uri="{BB962C8B-B14F-4D97-AF65-F5344CB8AC3E}">
        <p14:creationId xmlns:p14="http://schemas.microsoft.com/office/powerpoint/2010/main" val="42253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583E-BCEF-41FF-84D1-E26317FEF9B7}"/>
              </a:ext>
            </a:extLst>
          </p:cNvPr>
          <p:cNvSpPr>
            <a:spLocks noGrp="1"/>
          </p:cNvSpPr>
          <p:nvPr>
            <p:ph type="title"/>
          </p:nvPr>
        </p:nvSpPr>
        <p:spPr/>
        <p:txBody>
          <a:bodyPr/>
          <a:lstStyle/>
          <a:p>
            <a:r>
              <a:rPr lang="en-US" dirty="0"/>
              <a:t>Motions</a:t>
            </a:r>
          </a:p>
        </p:txBody>
      </p:sp>
      <p:sp>
        <p:nvSpPr>
          <p:cNvPr id="5" name="Text Placeholder 4">
            <a:extLst>
              <a:ext uri="{FF2B5EF4-FFF2-40B4-BE49-F238E27FC236}">
                <a16:creationId xmlns:a16="http://schemas.microsoft.com/office/drawing/2014/main" id="{84C53FC7-FB8C-4C8D-BB19-5095793E20A1}"/>
              </a:ext>
            </a:extLst>
          </p:cNvPr>
          <p:cNvSpPr>
            <a:spLocks noGrp="1"/>
          </p:cNvSpPr>
          <p:nvPr>
            <p:ph type="body" idx="1"/>
          </p:nvPr>
        </p:nvSpPr>
        <p:spPr>
          <a:xfrm>
            <a:off x="1310304" y="1681163"/>
            <a:ext cx="2817813" cy="823912"/>
          </a:xfrm>
        </p:spPr>
        <p:txBody>
          <a:bodyPr>
            <a:normAutofit fontScale="55000" lnSpcReduction="20000"/>
          </a:bodyPr>
          <a:lstStyle/>
          <a:p>
            <a:pPr algn="ctr"/>
            <a:r>
              <a:rPr lang="en-US" dirty="0"/>
              <a:t>Hinge</a:t>
            </a:r>
          </a:p>
          <a:p>
            <a:pPr algn="ctr"/>
            <a:r>
              <a:rPr lang="en-US" dirty="0"/>
              <a:t>Show pobs: / show </a:t>
            </a:r>
            <a:r>
              <a:rPr lang="en-US" dirty="0" err="1"/>
              <a:t>transititon</a:t>
            </a:r>
            <a:r>
              <a:rPr lang="en-US" dirty="0"/>
              <a:t> matrix </a:t>
            </a:r>
            <a:r>
              <a:rPr lang="en-US" dirty="0" err="1"/>
              <a:t>percs</a:t>
            </a:r>
            <a:endParaRPr lang="en-US" dirty="0"/>
          </a:p>
        </p:txBody>
      </p:sp>
      <p:pic>
        <p:nvPicPr>
          <p:cNvPr id="9" name="Content Placeholder 8">
            <a:extLst>
              <a:ext uri="{FF2B5EF4-FFF2-40B4-BE49-F238E27FC236}">
                <a16:creationId xmlns:a16="http://schemas.microsoft.com/office/drawing/2014/main" id="{6304019B-8BED-4917-B50C-AF5A868EF0E1}"/>
              </a:ext>
            </a:extLst>
          </p:cNvPr>
          <p:cNvPicPr>
            <a:picLocks noGrp="1" noChangeAspect="1"/>
          </p:cNvPicPr>
          <p:nvPr>
            <p:ph sz="half" idx="2"/>
          </p:nvPr>
        </p:nvPicPr>
        <p:blipFill rotWithShape="1">
          <a:blip r:embed="rId2"/>
          <a:srcRect l="72167"/>
          <a:stretch/>
        </p:blipFill>
        <p:spPr>
          <a:xfrm>
            <a:off x="1966452" y="2583733"/>
            <a:ext cx="2494148" cy="3799531"/>
          </a:xfrm>
          <a:prstGeom prst="rect">
            <a:avLst/>
          </a:prstGeom>
        </p:spPr>
      </p:pic>
      <p:sp>
        <p:nvSpPr>
          <p:cNvPr id="7" name="Text Placeholder 6">
            <a:extLst>
              <a:ext uri="{FF2B5EF4-FFF2-40B4-BE49-F238E27FC236}">
                <a16:creationId xmlns:a16="http://schemas.microsoft.com/office/drawing/2014/main" id="{6CE93C8F-E5C4-4F43-B19F-4FA014400B44}"/>
              </a:ext>
            </a:extLst>
          </p:cNvPr>
          <p:cNvSpPr>
            <a:spLocks noGrp="1"/>
          </p:cNvSpPr>
          <p:nvPr>
            <p:ph type="body" sz="quarter" idx="3"/>
          </p:nvPr>
        </p:nvSpPr>
        <p:spPr>
          <a:xfrm>
            <a:off x="7350711" y="1681163"/>
            <a:ext cx="3045040" cy="823912"/>
          </a:xfrm>
        </p:spPr>
        <p:txBody>
          <a:bodyPr>
            <a:normAutofit fontScale="55000" lnSpcReduction="20000"/>
          </a:bodyPr>
          <a:lstStyle/>
          <a:p>
            <a:pPr algn="ctr"/>
            <a:r>
              <a:rPr lang="en-US" dirty="0"/>
              <a:t>Break apart</a:t>
            </a:r>
          </a:p>
          <a:p>
            <a:pPr algn="ctr"/>
            <a:r>
              <a:rPr lang="en-US" dirty="0"/>
              <a:t>Show pobs: / show </a:t>
            </a:r>
            <a:r>
              <a:rPr lang="en-US" dirty="0" err="1"/>
              <a:t>transititon</a:t>
            </a:r>
            <a:r>
              <a:rPr lang="en-US" dirty="0"/>
              <a:t> matrix </a:t>
            </a:r>
            <a:r>
              <a:rPr lang="en-US" dirty="0" err="1"/>
              <a:t>percs</a:t>
            </a:r>
            <a:endParaRPr lang="en-US" dirty="0"/>
          </a:p>
          <a:p>
            <a:pPr algn="ctr"/>
            <a:endParaRPr lang="en-US" dirty="0"/>
          </a:p>
        </p:txBody>
      </p:sp>
      <p:pic>
        <p:nvPicPr>
          <p:cNvPr id="6" name="Picture 5">
            <a:extLst>
              <a:ext uri="{FF2B5EF4-FFF2-40B4-BE49-F238E27FC236}">
                <a16:creationId xmlns:a16="http://schemas.microsoft.com/office/drawing/2014/main" id="{59CE94D3-5AD2-4464-A532-F6760FE44974}"/>
              </a:ext>
            </a:extLst>
          </p:cNvPr>
          <p:cNvPicPr>
            <a:picLocks noChangeAspect="1"/>
          </p:cNvPicPr>
          <p:nvPr/>
        </p:nvPicPr>
        <p:blipFill>
          <a:blip r:embed="rId3"/>
          <a:stretch>
            <a:fillRect/>
          </a:stretch>
        </p:blipFill>
        <p:spPr>
          <a:xfrm>
            <a:off x="7626491" y="2453857"/>
            <a:ext cx="2493480" cy="3798137"/>
          </a:xfrm>
          <a:prstGeom prst="rect">
            <a:avLst/>
          </a:prstGeom>
        </p:spPr>
      </p:pic>
    </p:spTree>
    <p:extLst>
      <p:ext uri="{BB962C8B-B14F-4D97-AF65-F5344CB8AC3E}">
        <p14:creationId xmlns:p14="http://schemas.microsoft.com/office/powerpoint/2010/main" val="16241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BA65-77E5-4833-B1E0-6C0DF6199AA0}"/>
              </a:ext>
            </a:extLst>
          </p:cNvPr>
          <p:cNvSpPr>
            <a:spLocks noGrp="1"/>
          </p:cNvSpPr>
          <p:nvPr>
            <p:ph type="title"/>
          </p:nvPr>
        </p:nvSpPr>
        <p:spPr/>
        <p:txBody>
          <a:bodyPr/>
          <a:lstStyle/>
          <a:p>
            <a:r>
              <a:rPr lang="en-US" dirty="0"/>
              <a:t>Markov modeling</a:t>
            </a:r>
          </a:p>
        </p:txBody>
      </p:sp>
      <p:sp>
        <p:nvSpPr>
          <p:cNvPr id="3" name="Content Placeholder 2">
            <a:extLst>
              <a:ext uri="{FF2B5EF4-FFF2-40B4-BE49-F238E27FC236}">
                <a16:creationId xmlns:a16="http://schemas.microsoft.com/office/drawing/2014/main" id="{030AD059-4593-44D0-8ED0-2139F4264238}"/>
              </a:ext>
            </a:extLst>
          </p:cNvPr>
          <p:cNvSpPr>
            <a:spLocks noGrp="1"/>
          </p:cNvSpPr>
          <p:nvPr>
            <p:ph idx="1"/>
          </p:nvPr>
        </p:nvSpPr>
        <p:spPr/>
        <p:txBody>
          <a:bodyPr/>
          <a:lstStyle/>
          <a:p>
            <a:r>
              <a:rPr lang="en-US" dirty="0"/>
              <a:t>Create a transition matrix from observed data</a:t>
            </a:r>
          </a:p>
          <a:p>
            <a:pPr lvl="1"/>
            <a:r>
              <a:rPr lang="en-US" dirty="0"/>
              <a:t>Observe how many transitions to and from each state (should be equal)</a:t>
            </a:r>
          </a:p>
          <a:p>
            <a:pPr lvl="1"/>
            <a:r>
              <a:rPr lang="en-US" dirty="0"/>
              <a:t>And note ratios</a:t>
            </a:r>
          </a:p>
          <a:p>
            <a:r>
              <a:rPr lang="en-US" dirty="0"/>
              <a:t>Create model transition matrices</a:t>
            </a:r>
          </a:p>
          <a:p>
            <a:pPr lvl="1"/>
            <a:r>
              <a:rPr lang="en-US" dirty="0"/>
              <a:t>Dependent on proposed methods of rearrangement for the particles</a:t>
            </a:r>
          </a:p>
          <a:p>
            <a:pPr lvl="1"/>
            <a:r>
              <a:rPr lang="en-US" dirty="0"/>
              <a:t>Include, in some mechanisms, dependence on bond strength</a:t>
            </a:r>
          </a:p>
          <a:p>
            <a:r>
              <a:rPr lang="en-US" dirty="0"/>
              <a:t>Compare</a:t>
            </a:r>
          </a:p>
        </p:txBody>
      </p:sp>
    </p:spTree>
    <p:extLst>
      <p:ext uri="{BB962C8B-B14F-4D97-AF65-F5344CB8AC3E}">
        <p14:creationId xmlns:p14="http://schemas.microsoft.com/office/powerpoint/2010/main" val="2617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4639</TotalTime>
  <Words>1963</Words>
  <Application>Microsoft Office PowerPoint</Application>
  <PresentationFormat>Widescreen</PresentationFormat>
  <Paragraphs>186</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Calisto MT</vt:lpstr>
      <vt:lpstr>Cambria Math</vt:lpstr>
      <vt:lpstr>Wingdings 2</vt:lpstr>
      <vt:lpstr>Slate</vt:lpstr>
      <vt:lpstr>Isotopes of levitated particle rafts</vt:lpstr>
      <vt:lpstr>Why study this?</vt:lpstr>
      <vt:lpstr>What are we studying?</vt:lpstr>
      <vt:lpstr>What are the three shapes, and bonds?</vt:lpstr>
      <vt:lpstr>Why we think there’ll be a difference  -this, and we saw one ourselves in the first data</vt:lpstr>
      <vt:lpstr>What goes into determining the proabbilities? (From previous experientatl fit)?</vt:lpstr>
      <vt:lpstr>PowerPoint Presentation</vt:lpstr>
      <vt:lpstr>Motions</vt:lpstr>
      <vt:lpstr>Markov modeling</vt:lpstr>
      <vt:lpstr>What assumptions go into model, that might be broken?</vt:lpstr>
      <vt:lpstr>Making predictions</vt:lpstr>
      <vt:lpstr>Experiment 1</vt:lpstr>
      <vt:lpstr>Results 1</vt:lpstr>
      <vt:lpstr>Explanations 1</vt:lpstr>
      <vt:lpstr>Surface stuff</vt:lpstr>
      <vt:lpstr>Duplicating the strudty</vt:lpstr>
      <vt:lpstr>Same results as before, so that’s good – left vs right tables</vt:lpstr>
      <vt:lpstr>What is this?</vt:lpstr>
      <vt:lpstr>So what are we studying now?</vt:lpstr>
      <vt:lpstr>Why cjhhhange the syudy materials?</vt:lpstr>
      <vt:lpstr>Results </vt:lpstr>
      <vt:lpstr>PowerPoint Presentation</vt:lpstr>
      <vt:lpstr>PowerPoint Presentation</vt:lpstr>
      <vt:lpstr>PowerPoint Presentation</vt:lpstr>
      <vt:lpstr>PowerPoint Presentation</vt:lpstr>
      <vt:lpstr>PowerPoint Presentation</vt:lpstr>
      <vt:lpstr>Glass vs styrene?</vt:lpstr>
      <vt:lpstr>Pooling</vt:lpstr>
      <vt:lpstr>Factors affecting accuracy of this data</vt:lpstr>
      <vt:lpstr>PowerPoint Presentation</vt:lpstr>
      <vt:lpstr>PowerPoint Presentation</vt:lpstr>
      <vt:lpstr>Here is a plot showing the diagonal and antidiagonal erros that are possible with some threshold values</vt:lpstr>
      <vt:lpstr>Software</vt:lpstr>
      <vt:lpstr>Data</vt:lpstr>
      <vt:lpstr>Sddendum on thersholdsT 1 cotrols this. For instance, you can hav skipped states if its too low, anad diagonal errors if it’s too high </vt:lpstr>
      <vt:lpstr>This is the chain of events in a classification (roughly)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Tchakamau Ra</dc:creator>
  <cp:lastModifiedBy>tchakamau ra</cp:lastModifiedBy>
  <cp:revision>107</cp:revision>
  <dcterms:created xsi:type="dcterms:W3CDTF">2019-03-11T16:58:54Z</dcterms:created>
  <dcterms:modified xsi:type="dcterms:W3CDTF">2020-07-01T04:34:37Z</dcterms:modified>
</cp:coreProperties>
</file>