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Lst>
  <p:sldSz cy="5143500" cx="9144000"/>
  <p:notesSz cx="6858000" cy="9144000"/>
  <p:embeddedFontLst>
    <p:embeddedFont>
      <p:font typeface="Raleway"/>
      <p:regular r:id="rId10"/>
      <p:bold r:id="rId11"/>
      <p:italic r:id="rId12"/>
      <p:boldItalic r:id="rId13"/>
    </p:embeddedFont>
    <p:embeddedFont>
      <p:font typeface="Lato"/>
      <p:regular r:id="rId14"/>
      <p:bold r:id="rId15"/>
      <p:italic r:id="rId16"/>
      <p:boldItalic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Raleway-bold.fntdata"/><Relationship Id="rId10" Type="http://schemas.openxmlformats.org/officeDocument/2006/relationships/font" Target="fonts/Raleway-regular.fntdata"/><Relationship Id="rId13" Type="http://schemas.openxmlformats.org/officeDocument/2006/relationships/font" Target="fonts/Raleway-boldItalic.fntdata"/><Relationship Id="rId12" Type="http://schemas.openxmlformats.org/officeDocument/2006/relationships/font" Target="fonts/Raleway-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Lato-bold.fntdata"/><Relationship Id="rId14" Type="http://schemas.openxmlformats.org/officeDocument/2006/relationships/font" Target="fonts/Lato-regular.fntdata"/><Relationship Id="rId17" Type="http://schemas.openxmlformats.org/officeDocument/2006/relationships/font" Target="fonts/Lato-boldItalic.fntdata"/><Relationship Id="rId16"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014959af77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014959af77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014959af77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014959af77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014959af77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014959af77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u="sng"/>
              <a:t>Big Mountain Resort</a:t>
            </a:r>
            <a:endParaRPr u="sng"/>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en" sz="8000"/>
              <a:t>Ticket Price Modeling</a:t>
            </a:r>
            <a:endParaRPr sz="8000"/>
          </a:p>
          <a:p>
            <a:pPr indent="0" lvl="0" marL="0" rtl="0" algn="l">
              <a:spcBef>
                <a:spcPts val="0"/>
              </a:spcBef>
              <a:spcAft>
                <a:spcPts val="0"/>
              </a:spcAft>
              <a:buNone/>
            </a:pPr>
            <a:r>
              <a:t/>
            </a:r>
            <a:endParaRPr sz="8000"/>
          </a:p>
          <a:p>
            <a:pPr indent="0" lvl="0" marL="0" rtl="0" algn="l">
              <a:spcBef>
                <a:spcPts val="0"/>
              </a:spcBef>
              <a:spcAft>
                <a:spcPts val="0"/>
              </a:spcAft>
              <a:buNone/>
            </a:pPr>
            <a:r>
              <a:t/>
            </a:r>
            <a:endParaRPr/>
          </a:p>
          <a:p>
            <a:pPr indent="0" lvl="0" marL="0" rtl="0" algn="l">
              <a:spcBef>
                <a:spcPts val="0"/>
              </a:spcBef>
              <a:spcAft>
                <a:spcPts val="0"/>
              </a:spcAft>
              <a:buNone/>
            </a:pPr>
            <a:r>
              <a:rPr lang="en" sz="6150"/>
              <a:t> </a:t>
            </a:r>
            <a:r>
              <a:rPr lang="en" sz="6150"/>
              <a:t>By: Tanuj Chawla</a:t>
            </a:r>
            <a:endParaRPr sz="615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72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u="sng"/>
              <a:t>Objective</a:t>
            </a:r>
            <a:r>
              <a:rPr lang="en" sz="1600"/>
              <a:t>: </a:t>
            </a:r>
            <a:r>
              <a:rPr b="0" lang="en" sz="1600">
                <a:latin typeface="Arial"/>
                <a:ea typeface="Arial"/>
                <a:cs typeface="Arial"/>
                <a:sym typeface="Arial"/>
              </a:rPr>
              <a:t>Define a </a:t>
            </a:r>
            <a:r>
              <a:rPr b="0" lang="en" sz="1600">
                <a:latin typeface="Arial"/>
                <a:ea typeface="Arial"/>
                <a:cs typeface="Arial"/>
                <a:sym typeface="Arial"/>
              </a:rPr>
              <a:t>reasonable</a:t>
            </a:r>
            <a:r>
              <a:rPr b="0" lang="en" sz="1600">
                <a:latin typeface="Arial"/>
                <a:ea typeface="Arial"/>
                <a:cs typeface="Arial"/>
                <a:sym typeface="Arial"/>
              </a:rPr>
              <a:t> ticket price based on market segment, resort features, and revenue generated.</a:t>
            </a:r>
            <a:endParaRPr b="0" sz="1600">
              <a:latin typeface="Arial"/>
              <a:ea typeface="Arial"/>
              <a:cs typeface="Arial"/>
              <a:sym typeface="Arial"/>
            </a:endParaRPr>
          </a:p>
        </p:txBody>
      </p:sp>
      <p:sp>
        <p:nvSpPr>
          <p:cNvPr id="93" name="Google Shape;93;p1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Clr>
                <a:schemeClr val="dk2"/>
              </a:buClr>
              <a:buSzPts val="1300"/>
              <a:buChar char="●"/>
            </a:pPr>
            <a:r>
              <a:rPr lang="en">
                <a:solidFill>
                  <a:schemeClr val="dk2"/>
                </a:solidFill>
              </a:rPr>
              <a:t>We are seeking</a:t>
            </a:r>
            <a:r>
              <a:rPr lang="en">
                <a:solidFill>
                  <a:schemeClr val="dk2"/>
                </a:solidFill>
              </a:rPr>
              <a:t> to create a more data driven strategy. By understanding more about the importance of the resort’s facilities, competitor data, and ticket price, we can determine which facilities are most important to the consumer, while keeping our pricing structure the same or higher.</a:t>
            </a:r>
            <a:endParaRPr>
              <a:solidFill>
                <a:schemeClr val="dk2"/>
              </a:solidFill>
            </a:endParaRPr>
          </a:p>
          <a:p>
            <a:pPr indent="-311150" lvl="0" marL="457200" rtl="0" algn="l">
              <a:spcBef>
                <a:spcPts val="0"/>
              </a:spcBef>
              <a:spcAft>
                <a:spcPts val="0"/>
              </a:spcAft>
              <a:buClr>
                <a:schemeClr val="dk2"/>
              </a:buClr>
              <a:buSzPts val="1300"/>
              <a:buChar char="●"/>
            </a:pPr>
            <a:r>
              <a:rPr lang="en">
                <a:solidFill>
                  <a:schemeClr val="dk2"/>
                </a:solidFill>
              </a:rPr>
              <a:t>We want to define resort features in comparison to resorts in our state and nationally to assess areas of improvement.</a:t>
            </a:r>
            <a:endParaRPr>
              <a:solidFill>
                <a:schemeClr val="dk2"/>
              </a:solidFill>
            </a:endParaRPr>
          </a:p>
          <a:p>
            <a:pPr indent="-311150" lvl="0" marL="457200" rtl="0" algn="l">
              <a:spcBef>
                <a:spcPts val="0"/>
              </a:spcBef>
              <a:spcAft>
                <a:spcPts val="0"/>
              </a:spcAft>
              <a:buClr>
                <a:schemeClr val="dk2"/>
              </a:buClr>
              <a:buSzPts val="1300"/>
              <a:buChar char="●"/>
            </a:pPr>
            <a:r>
              <a:rPr lang="en">
                <a:solidFill>
                  <a:schemeClr val="dk2"/>
                </a:solidFill>
              </a:rPr>
              <a:t>Articulate which </a:t>
            </a:r>
            <a:r>
              <a:rPr lang="en">
                <a:solidFill>
                  <a:schemeClr val="dk2"/>
                </a:solidFill>
              </a:rPr>
              <a:t>resort</a:t>
            </a:r>
            <a:r>
              <a:rPr lang="en">
                <a:solidFill>
                  <a:schemeClr val="dk2"/>
                </a:solidFill>
              </a:rPr>
              <a:t> features customers are most likely to pay more for.</a:t>
            </a:r>
            <a:endParaRPr>
              <a:solidFill>
                <a:schemeClr val="dk2"/>
              </a:solidFill>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t>Key Findings &amp; Recommendations</a:t>
            </a:r>
            <a:endParaRPr sz="1600"/>
          </a:p>
        </p:txBody>
      </p:sp>
      <p:sp>
        <p:nvSpPr>
          <p:cNvPr id="99" name="Google Shape;99;p1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Clr>
                <a:schemeClr val="dk2"/>
              </a:buClr>
              <a:buSzPts val="1300"/>
              <a:buChar char="●"/>
            </a:pPr>
            <a:r>
              <a:rPr lang="en">
                <a:solidFill>
                  <a:schemeClr val="dk2"/>
                </a:solidFill>
              </a:rPr>
              <a:t> Recently installed an additional chairlift which increased its operating costs by $1.54M for this season.</a:t>
            </a:r>
            <a:endParaRPr>
              <a:solidFill>
                <a:schemeClr val="dk2"/>
              </a:solidFill>
            </a:endParaRPr>
          </a:p>
          <a:p>
            <a:pPr indent="-311150" lvl="0" marL="457200" rtl="0" algn="l">
              <a:spcBef>
                <a:spcPts val="0"/>
              </a:spcBef>
              <a:spcAft>
                <a:spcPts val="0"/>
              </a:spcAft>
              <a:buClr>
                <a:schemeClr val="dk2"/>
              </a:buClr>
              <a:buSzPts val="1300"/>
              <a:buChar char="●"/>
            </a:pPr>
            <a:r>
              <a:rPr lang="en">
                <a:solidFill>
                  <a:schemeClr val="dk2"/>
                </a:solidFill>
              </a:rPr>
              <a:t>Current price is $81. Modeled price is $95.87 (+/-  $10.39), which means we can expect an optimal price to be between $85.48 - $106.26.</a:t>
            </a:r>
            <a:endParaRPr>
              <a:solidFill>
                <a:schemeClr val="dk2"/>
              </a:solidFill>
            </a:endParaRPr>
          </a:p>
          <a:p>
            <a:pPr indent="-311150" lvl="0" marL="457200" rtl="0" algn="l">
              <a:spcBef>
                <a:spcPts val="0"/>
              </a:spcBef>
              <a:spcAft>
                <a:spcPts val="0"/>
              </a:spcAft>
              <a:buClr>
                <a:schemeClr val="dk2"/>
              </a:buClr>
              <a:buSzPts val="1300"/>
              <a:buChar char="●"/>
            </a:pPr>
            <a:r>
              <a:rPr lang="en">
                <a:solidFill>
                  <a:schemeClr val="dk2"/>
                </a:solidFill>
              </a:rPr>
              <a:t>Most Important features to customers are vertical_drop, Snow Making_ac, total_chairs, fastQuads, Runs, LongestRun_mi, trams, and SkiableTerrain_ac.</a:t>
            </a:r>
            <a:endParaRPr>
              <a:solidFill>
                <a:schemeClr val="dk2"/>
              </a:solidFill>
            </a:endParaRPr>
          </a:p>
          <a:p>
            <a:pPr indent="-311150" lvl="0" marL="457200" rtl="0" algn="l">
              <a:spcBef>
                <a:spcPts val="0"/>
              </a:spcBef>
              <a:spcAft>
                <a:spcPts val="0"/>
              </a:spcAft>
              <a:buClr>
                <a:schemeClr val="dk2"/>
              </a:buClr>
              <a:buSzPts val="1300"/>
              <a:buChar char="●"/>
            </a:pPr>
            <a:r>
              <a:rPr lang="en">
                <a:solidFill>
                  <a:schemeClr val="dk2"/>
                </a:solidFill>
              </a:rPr>
              <a:t>I recommend Increasing the current price by $1.99 and increasing our vertical drop by 150 feet. assuming 350k Visitors/ Year will increase revenue by $3,474,638. We can also explore closing 1 run or increasing snow making area by 2 acres will have little to no effect on revenue.</a:t>
            </a:r>
            <a:endParaRPr>
              <a:solidFill>
                <a:schemeClr val="dk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05" name="Google Shape;105;p16"/>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