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49EFC4-DB63-470A-8531-EEC65CF2A56D}">
  <a:tblStyle styleId="{8249EFC4-DB63-470A-8531-EEC65CF2A5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0ea0dadb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0ea0dadb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0ea0dadb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0ea0dadb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0ea0dadb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0ea0dadb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0ea0dadb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0ea0dadb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0ea0dadb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0ea0dadb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fcd5d5d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fcd5d5d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fcd5d5d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afcd5d5d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afcd5d5d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afcd5d5d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0ea0dadb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b0ea0dadb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0ea0dadb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0ea0dadb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0ea0dadb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0ea0dadb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0ea0dadb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0ea0dadb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0ea0dadb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0ea0dadb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0ea0dad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0ea0dad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0ea0dadb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0ea0dadb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200"/>
              </a:spcBef>
              <a:spcAft>
                <a:spcPts val="0"/>
              </a:spcAft>
              <a:buClr>
                <a:schemeClr val="dk1"/>
              </a:buClr>
              <a:buSzPts val="1050"/>
              <a:buChar char="●"/>
            </a:pPr>
            <a:r>
              <a:rPr b="1" lang="en" sz="1050">
                <a:solidFill>
                  <a:schemeClr val="dk1"/>
                </a:solidFill>
              </a:rPr>
              <a:t>fixed acidity:</a:t>
            </a:r>
            <a:r>
              <a:rPr lang="en" sz="1050">
                <a:solidFill>
                  <a:schemeClr val="dk1"/>
                </a:solidFill>
              </a:rPr>
              <a:t> Fixed acids include tartaric, malic, citric, and succinic acids which are found in grapes (except succinic). This variable is usually expressed in g(tartaricacid)dm3 in the dataset.</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b="1" lang="en" sz="1050">
                <a:solidFill>
                  <a:schemeClr val="dk1"/>
                </a:solidFill>
              </a:rPr>
              <a:t>volatile acidity:</a:t>
            </a:r>
            <a:r>
              <a:rPr lang="en" sz="1050">
                <a:solidFill>
                  <a:schemeClr val="dk1"/>
                </a:solidFill>
              </a:rPr>
              <a:t> These acids are to be distilled out from the wine before completing the production process. It is primarily constituted of acetic acid though other acids like lactic, formic and butyric acids might also be present. Excess of volatile acids are undesirable and lead to unpleasant flavor. In the US, the legal limits of volatile acidity are 1.2 g/L for red table wine and 1.1 g/L for white table wine. The volatile acidity is expressed in g(aceticacid)dm3 in the dataset.</a:t>
            </a:r>
            <a:endParaRPr sz="1050">
              <a:solidFill>
                <a:schemeClr val="dk1"/>
              </a:solidFill>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0ea0dadb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0ea0dadb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chemeClr val="dk1"/>
                </a:solidFill>
                <a:highlight>
                  <a:srgbClr val="FFFFFF"/>
                </a:highlight>
              </a:rPr>
              <a:t>citric acid:</a:t>
            </a:r>
            <a:r>
              <a:rPr lang="en" sz="1050">
                <a:solidFill>
                  <a:schemeClr val="dk1"/>
                </a:solidFill>
                <a:highlight>
                  <a:srgbClr val="FFFFFF"/>
                </a:highlight>
              </a:rPr>
              <a:t> This is one of the fixed acids which gives a wine its freshness. Usually most of it is consumed during the fermentation process and sometimes it is added separately to give the wine more freshness.</a:t>
            </a:r>
            <a:endParaRPr sz="1050">
              <a:solidFill>
                <a:schemeClr val="dk1"/>
              </a:solidFill>
              <a:highlight>
                <a:srgbClr val="FFFFFF"/>
              </a:highlight>
            </a:endParaRPr>
          </a:p>
          <a:p>
            <a:pPr indent="0" lvl="0" marL="0" rtl="0" algn="l">
              <a:spcBef>
                <a:spcPts val="0"/>
              </a:spcBef>
              <a:spcAft>
                <a:spcPts val="0"/>
              </a:spcAft>
              <a:buNone/>
            </a:pPr>
            <a:r>
              <a:rPr b="1" lang="en" sz="1050">
                <a:solidFill>
                  <a:schemeClr val="dk1"/>
                </a:solidFill>
                <a:highlight>
                  <a:srgbClr val="FFFFFF"/>
                </a:highlight>
              </a:rPr>
              <a:t>pH:</a:t>
            </a:r>
            <a:r>
              <a:rPr lang="en" sz="1050">
                <a:solidFill>
                  <a:schemeClr val="dk1"/>
                </a:solidFill>
                <a:highlight>
                  <a:srgbClr val="FFFFFF"/>
                </a:highlight>
              </a:rPr>
              <a:t> Also known as the potential of hydrogen, this is a numeric scale to specify the acidity or basicity the wine. Fixed acidity contributes the most towards the pH of wines. You might know, solutions with a pH less than 7 are acidic, while solutions with a pH greater than 7 are basic. With a pH of 7, pure water is neutral. Most wines have a pH between 2.9 and 3.9 and are therefore acidic.</a:t>
            </a:r>
            <a:endParaRPr sz="105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0ea0dadb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0ea0dadb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ml/datasets/Wine+Qua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5.png"/><Relationship Id="rId11" Type="http://schemas.openxmlformats.org/officeDocument/2006/relationships/image" Target="../media/image4.png"/><Relationship Id="rId10" Type="http://schemas.openxmlformats.org/officeDocument/2006/relationships/image" Target="../media/image17.png"/><Relationship Id="rId9"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560"/>
              <a:t>Predicting Wine Quality Based off their </a:t>
            </a:r>
            <a:r>
              <a:rPr lang="en" sz="4560"/>
              <a:t>physicochemical</a:t>
            </a:r>
            <a:r>
              <a:rPr lang="en" sz="4560"/>
              <a:t> features</a:t>
            </a:r>
            <a:endParaRPr sz="456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Tanuj Chawla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a:t>
            </a:r>
            <a:endParaRPr/>
          </a:p>
          <a:p>
            <a:pPr indent="0" lvl="0" marL="0" rtl="0" algn="l">
              <a:spcBef>
                <a:spcPts val="0"/>
              </a:spcBef>
              <a:spcAft>
                <a:spcPts val="0"/>
              </a:spcAft>
              <a:buNone/>
            </a:pPr>
            <a:r>
              <a:t/>
            </a:r>
            <a:endParaRPr/>
          </a:p>
        </p:txBody>
      </p:sp>
      <p:sp>
        <p:nvSpPr>
          <p:cNvPr id="140" name="Google Shape;14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190500" marR="190500" rtl="0" algn="l">
              <a:lnSpc>
                <a:spcPct val="140000"/>
              </a:lnSpc>
              <a:spcBef>
                <a:spcPts val="2400"/>
              </a:spcBef>
              <a:spcAft>
                <a:spcPts val="0"/>
              </a:spcAft>
              <a:buNone/>
            </a:pPr>
            <a:r>
              <a:rPr lang="en" sz="1200">
                <a:solidFill>
                  <a:srgbClr val="000000"/>
                </a:solidFill>
                <a:latin typeface="Arial"/>
                <a:ea typeface="Arial"/>
                <a:cs typeface="Arial"/>
                <a:sym typeface="Arial"/>
              </a:rPr>
              <a:t>Understanding Wine Attributes and Properties: </a:t>
            </a:r>
            <a:r>
              <a:rPr b="1" lang="en" sz="1100">
                <a:solidFill>
                  <a:srgbClr val="333333"/>
                </a:solidFill>
                <a:highlight>
                  <a:srgbClr val="FFFFFF"/>
                </a:highlight>
                <a:latin typeface="Arial"/>
                <a:ea typeface="Arial"/>
                <a:cs typeface="Arial"/>
                <a:sym typeface="Arial"/>
              </a:rPr>
              <a:t>TOTOL SULFUR DIOXIDE AND SULPHATES </a:t>
            </a:r>
            <a:endParaRPr b="1" sz="1100">
              <a:solidFill>
                <a:srgbClr val="333333"/>
              </a:solidFill>
              <a:highlight>
                <a:srgbClr val="FFFFFF"/>
              </a:highlight>
              <a:latin typeface="Arial"/>
              <a:ea typeface="Arial"/>
              <a:cs typeface="Arial"/>
              <a:sym typeface="Arial"/>
            </a:endParaRPr>
          </a:p>
          <a:p>
            <a:pPr indent="-292100" lvl="0" marL="457200" marR="190500" rtl="0" algn="l">
              <a:lnSpc>
                <a:spcPct val="140000"/>
              </a:lnSpc>
              <a:spcBef>
                <a:spcPts val="2400"/>
              </a:spcBef>
              <a:spcAft>
                <a:spcPts val="0"/>
              </a:spcAft>
              <a:buClr>
                <a:srgbClr val="333333"/>
              </a:buClr>
              <a:buSzPts val="1000"/>
              <a:buFont typeface="Arial"/>
              <a:buChar char="●"/>
            </a:pPr>
            <a:r>
              <a:rPr lang="en" sz="1000">
                <a:solidFill>
                  <a:srgbClr val="333333"/>
                </a:solidFill>
                <a:highlight>
                  <a:srgbClr val="FFFFFF"/>
                </a:highlight>
                <a:latin typeface="Arial"/>
                <a:ea typeface="Arial"/>
                <a:cs typeface="Arial"/>
                <a:sym typeface="Arial"/>
              </a:rPr>
              <a:t>Sulfites preserve wine and slow chemical reactions, which cause the wine to go bad. Stop bacteria and yeasts from growing, keeping the fresh taste of the wine. However, the high sulfur dioxide content will produce an unpleasant smell like a rotten egg, which may cause health problems after drinking.</a:t>
            </a:r>
            <a:endParaRPr sz="1000">
              <a:solidFill>
                <a:srgbClr val="333333"/>
              </a:solidFill>
              <a:highlight>
                <a:srgbClr val="FFFFFF"/>
              </a:highlight>
              <a:latin typeface="Arial"/>
              <a:ea typeface="Arial"/>
              <a:cs typeface="Arial"/>
              <a:sym typeface="Arial"/>
            </a:endParaRPr>
          </a:p>
          <a:p>
            <a:pPr indent="0" lvl="0" marL="0" rtl="0" algn="l">
              <a:spcBef>
                <a:spcPts val="600"/>
              </a:spcBef>
              <a:spcAft>
                <a:spcPts val="1200"/>
              </a:spcAft>
              <a:buNone/>
            </a:pPr>
            <a:r>
              <a:t/>
            </a:r>
            <a:endParaRPr/>
          </a:p>
        </p:txBody>
      </p:sp>
      <p:pic>
        <p:nvPicPr>
          <p:cNvPr id="141" name="Google Shape;141;p22"/>
          <p:cNvPicPr preferRelativeResize="0"/>
          <p:nvPr/>
        </p:nvPicPr>
        <p:blipFill>
          <a:blip r:embed="rId3">
            <a:alphaModFix/>
          </a:blip>
          <a:stretch>
            <a:fillRect/>
          </a:stretch>
        </p:blipFill>
        <p:spPr>
          <a:xfrm>
            <a:off x="1407795" y="2878214"/>
            <a:ext cx="2144150" cy="1532323"/>
          </a:xfrm>
          <a:prstGeom prst="rect">
            <a:avLst/>
          </a:prstGeom>
          <a:noFill/>
          <a:ln>
            <a:noFill/>
          </a:ln>
        </p:spPr>
      </p:pic>
      <p:pic>
        <p:nvPicPr>
          <p:cNvPr id="142" name="Google Shape;142;p22"/>
          <p:cNvPicPr preferRelativeResize="0"/>
          <p:nvPr/>
        </p:nvPicPr>
        <p:blipFill>
          <a:blip r:embed="rId4">
            <a:alphaModFix/>
          </a:blip>
          <a:stretch>
            <a:fillRect/>
          </a:stretch>
        </p:blipFill>
        <p:spPr>
          <a:xfrm>
            <a:off x="5647625" y="2872250"/>
            <a:ext cx="2144150" cy="1544250"/>
          </a:xfrm>
          <a:prstGeom prst="rect">
            <a:avLst/>
          </a:prstGeom>
          <a:noFill/>
          <a:ln>
            <a:noFill/>
          </a:ln>
        </p:spPr>
      </p:pic>
      <p:sp>
        <p:nvSpPr>
          <p:cNvPr id="143" name="Google Shape;143;p22"/>
          <p:cNvSpPr txBox="1"/>
          <p:nvPr/>
        </p:nvSpPr>
        <p:spPr>
          <a:xfrm>
            <a:off x="3678788" y="2935100"/>
            <a:ext cx="1842000" cy="20796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1200"/>
              </a:spcBef>
              <a:spcAft>
                <a:spcPts val="0"/>
              </a:spcAft>
              <a:buSzPts val="1050"/>
              <a:buChar char="●"/>
            </a:pPr>
            <a:r>
              <a:rPr lang="en" sz="1050"/>
              <a:t>The amount of sulphates is less in white wine than red wine but the total amount of sulfer </a:t>
            </a:r>
            <a:r>
              <a:rPr lang="en" sz="1050"/>
              <a:t>dioxide</a:t>
            </a:r>
            <a:r>
              <a:rPr lang="en" sz="1050"/>
              <a:t> is higher in white wine than in red wine.</a:t>
            </a:r>
            <a:endParaRPr sz="1050"/>
          </a:p>
          <a:p>
            <a:pPr indent="0" lvl="0" marL="0" rtl="0" algn="l">
              <a:spcBef>
                <a:spcPts val="15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a:t>
            </a:r>
            <a:endParaRPr/>
          </a:p>
          <a:p>
            <a:pPr indent="0" lvl="0" marL="0" rtl="0" algn="l">
              <a:spcBef>
                <a:spcPts val="0"/>
              </a:spcBef>
              <a:spcAft>
                <a:spcPts val="0"/>
              </a:spcAft>
              <a:buNone/>
            </a:pPr>
            <a:r>
              <a:t/>
            </a:r>
            <a:endParaRPr/>
          </a:p>
        </p:txBody>
      </p:sp>
      <p:sp>
        <p:nvSpPr>
          <p:cNvPr id="149" name="Google Shape;149;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190500" marR="190500" rtl="0" algn="l">
              <a:lnSpc>
                <a:spcPct val="140000"/>
              </a:lnSpc>
              <a:spcBef>
                <a:spcPts val="2400"/>
              </a:spcBef>
              <a:spcAft>
                <a:spcPts val="0"/>
              </a:spcAft>
              <a:buNone/>
            </a:pPr>
            <a:r>
              <a:rPr lang="en" sz="1200">
                <a:solidFill>
                  <a:srgbClr val="000000"/>
                </a:solidFill>
                <a:latin typeface="Arial"/>
                <a:ea typeface="Arial"/>
                <a:cs typeface="Arial"/>
                <a:sym typeface="Arial"/>
              </a:rPr>
              <a:t>Understanding Wine Attributes and Properties: </a:t>
            </a:r>
            <a:r>
              <a:rPr b="1" lang="en" sz="1200">
                <a:solidFill>
                  <a:srgbClr val="000000"/>
                </a:solidFill>
                <a:latin typeface="Arial"/>
                <a:ea typeface="Arial"/>
                <a:cs typeface="Arial"/>
                <a:sym typeface="Arial"/>
              </a:rPr>
              <a:t>Alcohol</a:t>
            </a:r>
            <a:endParaRPr b="1" sz="1200">
              <a:solidFill>
                <a:srgbClr val="000000"/>
              </a:solidFill>
              <a:latin typeface="Arial"/>
              <a:ea typeface="Arial"/>
              <a:cs typeface="Arial"/>
              <a:sym typeface="Arial"/>
            </a:endParaRPr>
          </a:p>
          <a:p>
            <a:pPr indent="-292100" lvl="0" marL="457200" marR="190500" rtl="0" algn="l">
              <a:lnSpc>
                <a:spcPct val="140000"/>
              </a:lnSpc>
              <a:spcBef>
                <a:spcPts val="2400"/>
              </a:spcBef>
              <a:spcAft>
                <a:spcPts val="0"/>
              </a:spcAft>
              <a:buClr>
                <a:srgbClr val="000000"/>
              </a:buClr>
              <a:buSzPts val="1000"/>
              <a:buFont typeface="Arial"/>
              <a:buChar char="●"/>
            </a:pPr>
            <a:r>
              <a:rPr lang="en" sz="1000">
                <a:solidFill>
                  <a:srgbClr val="333333"/>
                </a:solidFill>
                <a:highlight>
                  <a:srgbClr val="FFFFFF"/>
                </a:highlight>
                <a:latin typeface="Arial"/>
                <a:ea typeface="Arial"/>
                <a:cs typeface="Arial"/>
                <a:sym typeface="Arial"/>
              </a:rPr>
              <a:t>Alcohol is also one of 4 fundamental traits. Alcohol is formed as a result of yeast converting sugar during the fermentation process. The percentage of alcohol can vary from wine to wine. We interpret alcohol using many different taste receptors which is why it can taste bitter, sweet, spicy, and oily all at once. Your genetics actually plays a role in how bitter or sweet alcohol tastes. Regardless, we can all sense alcohol towards the backs of our mouths in our throats as a warming sensation.</a:t>
            </a:r>
            <a:endParaRPr b="1" sz="1000">
              <a:solidFill>
                <a:srgbClr val="000000"/>
              </a:solidFill>
              <a:latin typeface="Arial"/>
              <a:ea typeface="Arial"/>
              <a:cs typeface="Arial"/>
              <a:sym typeface="Arial"/>
            </a:endParaRPr>
          </a:p>
          <a:p>
            <a:pPr indent="0" lvl="0" marL="0" rtl="0" algn="l">
              <a:spcBef>
                <a:spcPts val="600"/>
              </a:spcBef>
              <a:spcAft>
                <a:spcPts val="1200"/>
              </a:spcAft>
              <a:buNone/>
            </a:pPr>
            <a:r>
              <a:t/>
            </a:r>
            <a:endParaRPr sz="1000">
              <a:latin typeface="Arial"/>
              <a:ea typeface="Arial"/>
              <a:cs typeface="Arial"/>
              <a:sym typeface="Arial"/>
            </a:endParaRPr>
          </a:p>
        </p:txBody>
      </p:sp>
      <p:pic>
        <p:nvPicPr>
          <p:cNvPr id="150" name="Google Shape;150;p23"/>
          <p:cNvPicPr preferRelativeResize="0"/>
          <p:nvPr/>
        </p:nvPicPr>
        <p:blipFill>
          <a:blip r:embed="rId3">
            <a:alphaModFix/>
          </a:blip>
          <a:stretch>
            <a:fillRect/>
          </a:stretch>
        </p:blipFill>
        <p:spPr>
          <a:xfrm>
            <a:off x="2062375" y="2897425"/>
            <a:ext cx="2296950" cy="1671600"/>
          </a:xfrm>
          <a:prstGeom prst="rect">
            <a:avLst/>
          </a:prstGeom>
          <a:noFill/>
          <a:ln>
            <a:noFill/>
          </a:ln>
        </p:spPr>
      </p:pic>
      <p:sp>
        <p:nvSpPr>
          <p:cNvPr id="151" name="Google Shape;151;p23"/>
          <p:cNvSpPr txBox="1"/>
          <p:nvPr/>
        </p:nvSpPr>
        <p:spPr>
          <a:xfrm>
            <a:off x="4937725" y="3038300"/>
            <a:ext cx="1872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We can see a very positive correlation with </a:t>
            </a:r>
            <a:r>
              <a:rPr lang="en" sz="1100"/>
              <a:t>alcohol</a:t>
            </a:r>
            <a:r>
              <a:rPr lang="en" sz="1100"/>
              <a:t> and quality. Both wines behave very similar with alcohol</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Red Wine</a:t>
            </a:r>
            <a:endParaRPr/>
          </a:p>
        </p:txBody>
      </p:sp>
      <p:sp>
        <p:nvSpPr>
          <p:cNvPr id="157" name="Google Shape;15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Compared 3 models: </a:t>
            </a:r>
            <a:r>
              <a:rPr lang="en" sz="1200">
                <a:solidFill>
                  <a:srgbClr val="24292F"/>
                </a:solidFill>
                <a:highlight>
                  <a:srgbClr val="FFFFFF"/>
                </a:highlight>
                <a:latin typeface="Arial"/>
                <a:ea typeface="Arial"/>
                <a:cs typeface="Arial"/>
                <a:sym typeface="Arial"/>
              </a:rPr>
              <a:t> Logistic Regression, Random Forest, and K-Nearest Neighbors, grid searched for respective hyperparameter space for values that maximized algorithm performance and ordered relative performance of the algorithms by calculating the Receiver Operating Characteristic Area Under the Curve (ROC AUC) scores. Random Forest performed the best with a ROC AUC Score of 0.91% and overall accuracy of </a:t>
            </a:r>
            <a:endParaRPr sz="1200">
              <a:solidFill>
                <a:srgbClr val="24292F"/>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graphicFrame>
        <p:nvGraphicFramePr>
          <p:cNvPr id="158" name="Google Shape;158;p24"/>
          <p:cNvGraphicFramePr/>
          <p:nvPr/>
        </p:nvGraphicFramePr>
        <p:xfrm>
          <a:off x="2052113" y="2340885"/>
          <a:ext cx="3000000" cy="3000000"/>
        </p:xfrm>
        <a:graphic>
          <a:graphicData uri="http://schemas.openxmlformats.org/drawingml/2006/table">
            <a:tbl>
              <a:tblPr>
                <a:noFill/>
                <a:tableStyleId>{8249EFC4-DB63-470A-8531-EEC65CF2A56D}</a:tableStyleId>
              </a:tblPr>
              <a:tblGrid>
                <a:gridCol w="1679925"/>
                <a:gridCol w="1684225"/>
                <a:gridCol w="1675625"/>
              </a:tblGrid>
              <a:tr h="224750">
                <a:tc gridSpan="3">
                  <a:txBody>
                    <a:bodyPr/>
                    <a:lstStyle/>
                    <a:p>
                      <a:pPr indent="0" lvl="0" marL="0" rtl="0" algn="l">
                        <a:spcBef>
                          <a:spcPts val="0"/>
                        </a:spcBef>
                        <a:spcAft>
                          <a:spcPts val="0"/>
                        </a:spcAft>
                        <a:buNone/>
                      </a:pPr>
                      <a:r>
                        <a:rPr b="1" lang="en" sz="1000">
                          <a:solidFill>
                            <a:srgbClr val="24292F"/>
                          </a:solidFill>
                          <a:highlight>
                            <a:srgbClr val="FFFFFF"/>
                          </a:highlight>
                        </a:rPr>
                        <a:t>TABLE 1: ALGORITHM PERFORMANCE - RED WINE</a:t>
                      </a:r>
                      <a:endParaRPr b="1"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224750">
                <a:tc>
                  <a:txBody>
                    <a:bodyPr/>
                    <a:lstStyle/>
                    <a:p>
                      <a:pPr indent="0" lvl="0" marL="0" rtl="0" algn="ctr">
                        <a:spcBef>
                          <a:spcPts val="0"/>
                        </a:spcBef>
                        <a:spcAft>
                          <a:spcPts val="0"/>
                        </a:spcAft>
                        <a:buNone/>
                      </a:pPr>
                      <a:r>
                        <a:rPr b="1" lang="en" sz="1000">
                          <a:solidFill>
                            <a:srgbClr val="24292F"/>
                          </a:solidFill>
                          <a:highlight>
                            <a:srgbClr val="FFFFFF"/>
                          </a:highlight>
                        </a:rPr>
                        <a:t>Classifier </a:t>
                      </a:r>
                      <a:endParaRPr b="1"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24292F"/>
                          </a:solidFill>
                          <a:highlight>
                            <a:srgbClr val="FFFFFF"/>
                          </a:highlight>
                        </a:rPr>
                        <a:t>ROC-AUC Score</a:t>
                      </a:r>
                      <a:endParaRPr b="1"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24292F"/>
                          </a:solidFill>
                          <a:highlight>
                            <a:srgbClr val="FFFFFF"/>
                          </a:highlight>
                        </a:rPr>
                        <a:t>Best Hyperparameter Value</a:t>
                      </a:r>
                      <a:endParaRPr b="1"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4750">
                <a:tc>
                  <a:txBody>
                    <a:bodyPr/>
                    <a:lstStyle/>
                    <a:p>
                      <a:pPr indent="0" lvl="0" marL="0" rtl="0" algn="ctr">
                        <a:spcBef>
                          <a:spcPts val="0"/>
                        </a:spcBef>
                        <a:spcAft>
                          <a:spcPts val="0"/>
                        </a:spcAft>
                        <a:buNone/>
                      </a:pPr>
                      <a:r>
                        <a:rPr lang="en" sz="1000">
                          <a:solidFill>
                            <a:srgbClr val="24292F"/>
                          </a:solidFill>
                          <a:highlight>
                            <a:srgbClr val="FFFFFF"/>
                          </a:highlight>
                        </a:rPr>
                        <a:t>Logistic Regression</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0.864</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C = 0.1</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0675">
                <a:tc>
                  <a:txBody>
                    <a:bodyPr/>
                    <a:lstStyle/>
                    <a:p>
                      <a:pPr indent="0" lvl="0" marL="0" rtl="0" algn="ctr">
                        <a:spcBef>
                          <a:spcPts val="0"/>
                        </a:spcBef>
                        <a:spcAft>
                          <a:spcPts val="0"/>
                        </a:spcAft>
                        <a:buNone/>
                      </a:pPr>
                      <a:r>
                        <a:rPr lang="en" sz="1000">
                          <a:solidFill>
                            <a:srgbClr val="24292F"/>
                          </a:solidFill>
                          <a:highlight>
                            <a:srgbClr val="FFFFFF"/>
                          </a:highlight>
                        </a:rPr>
                        <a:t>K-Nearest Neighbors</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0.908</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N_neighbors = 44, </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Weights = distance</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4350">
                <a:tc>
                  <a:txBody>
                    <a:bodyPr/>
                    <a:lstStyle/>
                    <a:p>
                      <a:pPr indent="0" lvl="0" marL="0" rtl="0" algn="ctr">
                        <a:spcBef>
                          <a:spcPts val="0"/>
                        </a:spcBef>
                        <a:spcAft>
                          <a:spcPts val="0"/>
                        </a:spcAft>
                        <a:buNone/>
                      </a:pPr>
                      <a:r>
                        <a:rPr lang="en" sz="1000">
                          <a:solidFill>
                            <a:srgbClr val="24292F"/>
                          </a:solidFill>
                          <a:highlight>
                            <a:srgbClr val="FFFFFF"/>
                          </a:highlight>
                        </a:rPr>
                        <a:t>Random Forest</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0.912</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Max_depth = 25</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Max_features = 3, </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Min_samples_leaf: 1</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Min_samples_split: 2</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N_estimators: 300</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Improving Classifications</a:t>
            </a:r>
            <a:endParaRPr/>
          </a:p>
        </p:txBody>
      </p:sp>
      <p:sp>
        <p:nvSpPr>
          <p:cNvPr id="164" name="Google Shape;16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The default cutoff probability of 0.5 for threshold of individual cases lends equal weight to both precision and recall. However, this may not be the optimal model and different scenarios potentially would favor one over the other. To demonstrate this, I adjusted the threshold for two different scenarios: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u="sng">
                <a:solidFill>
                  <a:srgbClr val="000000"/>
                </a:solidFill>
                <a:latin typeface="Arial"/>
                <a:ea typeface="Arial"/>
                <a:cs typeface="Arial"/>
                <a:sym typeface="Arial"/>
              </a:rPr>
              <a:t>Scenario 1: Accuracy</a:t>
            </a:r>
            <a:endParaRPr b="1" sz="1100" u="sng">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24292F"/>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24292F"/>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pic>
        <p:nvPicPr>
          <p:cNvPr id="165" name="Google Shape;165;p25"/>
          <p:cNvPicPr preferRelativeResize="0"/>
          <p:nvPr/>
        </p:nvPicPr>
        <p:blipFill>
          <a:blip r:embed="rId3">
            <a:alphaModFix/>
          </a:blip>
          <a:stretch>
            <a:fillRect/>
          </a:stretch>
        </p:blipFill>
        <p:spPr>
          <a:xfrm>
            <a:off x="5388425" y="2150000"/>
            <a:ext cx="3072475" cy="2542375"/>
          </a:xfrm>
          <a:prstGeom prst="rect">
            <a:avLst/>
          </a:prstGeom>
          <a:noFill/>
          <a:ln>
            <a:noFill/>
          </a:ln>
        </p:spPr>
      </p:pic>
      <p:sp>
        <p:nvSpPr>
          <p:cNvPr id="166" name="Google Shape;166;p25"/>
          <p:cNvSpPr txBox="1"/>
          <p:nvPr/>
        </p:nvSpPr>
        <p:spPr>
          <a:xfrm>
            <a:off x="468125" y="2377575"/>
            <a:ext cx="4679700" cy="193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24292F"/>
                </a:solidFill>
                <a:highlight>
                  <a:srgbClr val="FFFFFF"/>
                </a:highlight>
              </a:rPr>
              <a:t>Essentially we would want to look at the ability of our model to accurately identify good quality wines and bad quality wines for wine manufacturers and distributors to efficiently and effectively be able to output only those good quality wines. In order to avoid overlooking good wine, we would want to focus on minimizing false positives. In order to simulate such a scenario, I adjusted the beta parameter of the F-beta metric to emphasize precision (Beta &lt; 1) using beta = 0.5 and then quantified F-beta for probability threshold values ranging between 0-1. The threshold value producing the largest F-beta score of 0.9146 is .52. This resulted in higher false positives by 12, increase in True high quality wines by 13 and slightly lower false negatives 13.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Improving Classifications cont..</a:t>
            </a:r>
            <a:endParaRPr/>
          </a:p>
          <a:p>
            <a:pPr indent="0" lvl="0" marL="0" rtl="0" algn="l">
              <a:spcBef>
                <a:spcPts val="0"/>
              </a:spcBef>
              <a:spcAft>
                <a:spcPts val="0"/>
              </a:spcAft>
              <a:buNone/>
            </a:pPr>
            <a:r>
              <a:t/>
            </a:r>
            <a:endParaRPr/>
          </a:p>
        </p:txBody>
      </p:sp>
      <p:sp>
        <p:nvSpPr>
          <p:cNvPr id="172" name="Google Shape;172;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u="sng">
                <a:solidFill>
                  <a:srgbClr val="000000"/>
                </a:solidFill>
                <a:latin typeface="Arial"/>
                <a:ea typeface="Arial"/>
                <a:cs typeface="Arial"/>
                <a:sym typeface="Arial"/>
              </a:rPr>
              <a:t>Scenario 2: Focus on Low Quality Wines</a:t>
            </a:r>
            <a:endParaRPr b="1" sz="1100" u="sng">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24292F"/>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173" name="Google Shape;173;p26"/>
          <p:cNvSpPr txBox="1"/>
          <p:nvPr/>
        </p:nvSpPr>
        <p:spPr>
          <a:xfrm>
            <a:off x="437275" y="1619000"/>
            <a:ext cx="4545300" cy="15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24292F"/>
                </a:solidFill>
                <a:highlight>
                  <a:srgbClr val="FFFFFF"/>
                </a:highlight>
              </a:rPr>
              <a:t>Let’s say we have a list of wines that we would like to start manufacturing and we want to make sure we are only producing the best wine possible. We would want to make sure we are predicting high quality wines as high and making sure no low quality wines are being misabled as high quality. In this instance, we also would not care for False negatives as we want to make sure we are only serving the best wine. To do so I examined the trade off between precision and recall and found the optimal threshold for this case would be 0.90.</a:t>
            </a:r>
            <a:endParaRPr>
              <a:latin typeface="Open Sans"/>
              <a:ea typeface="Open Sans"/>
              <a:cs typeface="Open Sans"/>
              <a:sym typeface="Open Sans"/>
            </a:endParaRPr>
          </a:p>
        </p:txBody>
      </p:sp>
      <p:pic>
        <p:nvPicPr>
          <p:cNvPr id="174" name="Google Shape;174;p26"/>
          <p:cNvPicPr preferRelativeResize="0"/>
          <p:nvPr/>
        </p:nvPicPr>
        <p:blipFill>
          <a:blip r:embed="rId3">
            <a:alphaModFix/>
          </a:blip>
          <a:stretch>
            <a:fillRect/>
          </a:stretch>
        </p:blipFill>
        <p:spPr>
          <a:xfrm>
            <a:off x="5207350" y="1619000"/>
            <a:ext cx="3370700" cy="2779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White Wine</a:t>
            </a:r>
            <a:endParaRPr/>
          </a:p>
        </p:txBody>
      </p:sp>
      <p:sp>
        <p:nvSpPr>
          <p:cNvPr id="180" name="Google Shape;180;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Compared 3 models: </a:t>
            </a:r>
            <a:r>
              <a:rPr lang="en" sz="1200">
                <a:solidFill>
                  <a:srgbClr val="24292F"/>
                </a:solidFill>
                <a:highlight>
                  <a:srgbClr val="FFFFFF"/>
                </a:highlight>
                <a:latin typeface="Arial"/>
                <a:ea typeface="Arial"/>
                <a:cs typeface="Arial"/>
                <a:sym typeface="Arial"/>
              </a:rPr>
              <a:t> Logistic Regression, Random Forest, and K-Nearest Neighbors, grid searched for respective hyperparameter space for values that maximized algorithm performance and ordered relative performance of the algorithms by calculating the Receiver Operating Characteristic Area Under the Curve (ROC AUC) scores. Random Forest performed the best with a ROC AUC Score of 0.91% and overall accuracy of </a:t>
            </a:r>
            <a:r>
              <a:rPr lang="en" sz="1050">
                <a:solidFill>
                  <a:srgbClr val="000000"/>
                </a:solidFill>
                <a:highlight>
                  <a:srgbClr val="FFFFFF"/>
                </a:highlight>
                <a:latin typeface="Arial"/>
                <a:ea typeface="Arial"/>
                <a:cs typeface="Arial"/>
                <a:sym typeface="Arial"/>
              </a:rPr>
              <a:t>0.879</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graphicFrame>
        <p:nvGraphicFramePr>
          <p:cNvPr id="181" name="Google Shape;181;p27"/>
          <p:cNvGraphicFramePr/>
          <p:nvPr/>
        </p:nvGraphicFramePr>
        <p:xfrm>
          <a:off x="2052113" y="2340885"/>
          <a:ext cx="3000000" cy="3000000"/>
        </p:xfrm>
        <a:graphic>
          <a:graphicData uri="http://schemas.openxmlformats.org/drawingml/2006/table">
            <a:tbl>
              <a:tblPr>
                <a:noFill/>
                <a:tableStyleId>{8249EFC4-DB63-470A-8531-EEC65CF2A56D}</a:tableStyleId>
              </a:tblPr>
              <a:tblGrid>
                <a:gridCol w="1679925"/>
                <a:gridCol w="1684225"/>
                <a:gridCol w="1675625"/>
              </a:tblGrid>
              <a:tr h="224750">
                <a:tc gridSpan="3">
                  <a:txBody>
                    <a:bodyPr/>
                    <a:lstStyle/>
                    <a:p>
                      <a:pPr indent="0" lvl="0" marL="0" rtl="0" algn="l">
                        <a:spcBef>
                          <a:spcPts val="0"/>
                        </a:spcBef>
                        <a:spcAft>
                          <a:spcPts val="0"/>
                        </a:spcAft>
                        <a:buNone/>
                      </a:pPr>
                      <a:r>
                        <a:rPr b="1" lang="en" sz="1000">
                          <a:solidFill>
                            <a:srgbClr val="24292F"/>
                          </a:solidFill>
                          <a:highlight>
                            <a:srgbClr val="FFFFFF"/>
                          </a:highlight>
                        </a:rPr>
                        <a:t>TABLE 1: ALGORITHM PERFORMANCE - RED WINE</a:t>
                      </a:r>
                      <a:endParaRPr b="1"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224750">
                <a:tc>
                  <a:txBody>
                    <a:bodyPr/>
                    <a:lstStyle/>
                    <a:p>
                      <a:pPr indent="0" lvl="0" marL="0" rtl="0" algn="ctr">
                        <a:spcBef>
                          <a:spcPts val="0"/>
                        </a:spcBef>
                        <a:spcAft>
                          <a:spcPts val="0"/>
                        </a:spcAft>
                        <a:buNone/>
                      </a:pPr>
                      <a:r>
                        <a:rPr b="1" lang="en" sz="1000">
                          <a:solidFill>
                            <a:srgbClr val="24292F"/>
                          </a:solidFill>
                          <a:highlight>
                            <a:srgbClr val="FFFFFF"/>
                          </a:highlight>
                        </a:rPr>
                        <a:t>Classifier </a:t>
                      </a:r>
                      <a:endParaRPr b="1"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24292F"/>
                          </a:solidFill>
                          <a:highlight>
                            <a:srgbClr val="FFFFFF"/>
                          </a:highlight>
                        </a:rPr>
                        <a:t>ROC-AUC Score</a:t>
                      </a:r>
                      <a:endParaRPr b="1"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24292F"/>
                          </a:solidFill>
                          <a:highlight>
                            <a:srgbClr val="FFFFFF"/>
                          </a:highlight>
                        </a:rPr>
                        <a:t>Best Hyperparameter Value</a:t>
                      </a:r>
                      <a:endParaRPr b="1"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4750">
                <a:tc>
                  <a:txBody>
                    <a:bodyPr/>
                    <a:lstStyle/>
                    <a:p>
                      <a:pPr indent="0" lvl="0" marL="0" rtl="0" algn="ctr">
                        <a:spcBef>
                          <a:spcPts val="0"/>
                        </a:spcBef>
                        <a:spcAft>
                          <a:spcPts val="0"/>
                        </a:spcAft>
                        <a:buNone/>
                      </a:pPr>
                      <a:r>
                        <a:rPr lang="en" sz="1000">
                          <a:solidFill>
                            <a:srgbClr val="24292F"/>
                          </a:solidFill>
                          <a:highlight>
                            <a:srgbClr val="FFFFFF"/>
                          </a:highlight>
                        </a:rPr>
                        <a:t>Logistic Regression</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0.7431</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C = 0.1</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0675">
                <a:tc>
                  <a:txBody>
                    <a:bodyPr/>
                    <a:lstStyle/>
                    <a:p>
                      <a:pPr indent="0" lvl="0" marL="0" rtl="0" algn="ctr">
                        <a:spcBef>
                          <a:spcPts val="0"/>
                        </a:spcBef>
                        <a:spcAft>
                          <a:spcPts val="0"/>
                        </a:spcAft>
                        <a:buNone/>
                      </a:pPr>
                      <a:r>
                        <a:rPr lang="en" sz="1000">
                          <a:solidFill>
                            <a:srgbClr val="24292F"/>
                          </a:solidFill>
                          <a:highlight>
                            <a:srgbClr val="FFFFFF"/>
                          </a:highlight>
                        </a:rPr>
                        <a:t>K-Nearest Neighbors</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0.8468</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N_neighbors = 48, </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Weights = distance</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4350">
                <a:tc>
                  <a:txBody>
                    <a:bodyPr/>
                    <a:lstStyle/>
                    <a:p>
                      <a:pPr indent="0" lvl="0" marL="0" rtl="0" algn="ctr">
                        <a:spcBef>
                          <a:spcPts val="0"/>
                        </a:spcBef>
                        <a:spcAft>
                          <a:spcPts val="0"/>
                        </a:spcAft>
                        <a:buNone/>
                      </a:pPr>
                      <a:r>
                        <a:rPr lang="en" sz="1000">
                          <a:solidFill>
                            <a:srgbClr val="24292F"/>
                          </a:solidFill>
                          <a:highlight>
                            <a:srgbClr val="FFFFFF"/>
                          </a:highlight>
                        </a:rPr>
                        <a:t>Random Forest</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0.908</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24292F"/>
                          </a:solidFill>
                          <a:highlight>
                            <a:srgbClr val="FFFFFF"/>
                          </a:highlight>
                        </a:rPr>
                        <a:t>Max_depth = 20</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Max_features = 3, </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Min_samples_leaf: 1</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Min_samples_split: 2</a:t>
                      </a:r>
                      <a:endParaRPr sz="1000">
                        <a:solidFill>
                          <a:srgbClr val="24292F"/>
                        </a:solidFill>
                        <a:highlight>
                          <a:srgbClr val="FFFFFF"/>
                        </a:highlight>
                      </a:endParaRPr>
                    </a:p>
                    <a:p>
                      <a:pPr indent="0" lvl="0" marL="0" rtl="0" algn="ctr">
                        <a:spcBef>
                          <a:spcPts val="0"/>
                        </a:spcBef>
                        <a:spcAft>
                          <a:spcPts val="0"/>
                        </a:spcAft>
                        <a:buNone/>
                      </a:pPr>
                      <a:r>
                        <a:rPr lang="en" sz="1000">
                          <a:solidFill>
                            <a:srgbClr val="24292F"/>
                          </a:solidFill>
                          <a:highlight>
                            <a:srgbClr val="FFFFFF"/>
                          </a:highlight>
                        </a:rPr>
                        <a:t>N_estimators: 300</a:t>
                      </a:r>
                      <a:endParaRPr sz="1000">
                        <a:solidFill>
                          <a:srgbClr val="24292F"/>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Improving Classifications</a:t>
            </a:r>
            <a:endParaRPr/>
          </a:p>
        </p:txBody>
      </p:sp>
      <p:sp>
        <p:nvSpPr>
          <p:cNvPr id="187" name="Google Shape;18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The default cutoff probability of 0.5 for threshold of individual cases lends equal weight to both precision and recall. However, this may not be the optimal model and different scenarios potentially would favor one over the other. To demonstrate this, I adjusted the threshold for two different scenarios: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u="sng">
                <a:solidFill>
                  <a:srgbClr val="000000"/>
                </a:solidFill>
                <a:latin typeface="Arial"/>
                <a:ea typeface="Arial"/>
                <a:cs typeface="Arial"/>
                <a:sym typeface="Arial"/>
              </a:rPr>
              <a:t>Scenario 1: Accuracy</a:t>
            </a:r>
            <a:endParaRPr b="1" sz="1100" u="sng">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24292F"/>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24292F"/>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pic>
        <p:nvPicPr>
          <p:cNvPr id="188" name="Google Shape;188;p28"/>
          <p:cNvPicPr preferRelativeResize="0"/>
          <p:nvPr/>
        </p:nvPicPr>
        <p:blipFill>
          <a:blip r:embed="rId3">
            <a:alphaModFix/>
          </a:blip>
          <a:stretch>
            <a:fillRect/>
          </a:stretch>
        </p:blipFill>
        <p:spPr>
          <a:xfrm>
            <a:off x="5388425" y="2150000"/>
            <a:ext cx="3072475" cy="2542375"/>
          </a:xfrm>
          <a:prstGeom prst="rect">
            <a:avLst/>
          </a:prstGeom>
          <a:noFill/>
          <a:ln>
            <a:noFill/>
          </a:ln>
        </p:spPr>
      </p:pic>
      <p:sp>
        <p:nvSpPr>
          <p:cNvPr id="189" name="Google Shape;189;p28"/>
          <p:cNvSpPr txBox="1"/>
          <p:nvPr/>
        </p:nvSpPr>
        <p:spPr>
          <a:xfrm>
            <a:off x="468125" y="2377575"/>
            <a:ext cx="4679700" cy="193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24292F"/>
                </a:solidFill>
                <a:highlight>
                  <a:srgbClr val="FFFFFF"/>
                </a:highlight>
              </a:rPr>
              <a:t>Essentially we would want to look at the ability of our model to accurately identify good quality wines and bad quality wines for wine manufacturers and distributors to efficiently and effectively be able to output only those good quality wines. In order to avoid overlooking good wine, we would want to focus on minimizing false positives. In order to simulate such a scenario, I adjusted the beta parameter of the F-beta metric to emphasize precision (Beta &lt; 1) using beta = 0.5 and then quantified F-beta for probability threshold values ranging between 0-1. The threshold value producing the largest F-beta score of 0.9146 is .505. This resulted in lower false positives by 5, increase in True high quality wines by 5 and slightly lower false negatives 7. </a:t>
            </a:r>
            <a:endParaRPr>
              <a:latin typeface="Open Sans"/>
              <a:ea typeface="Open Sans"/>
              <a:cs typeface="Open Sans"/>
              <a:sym typeface="Open Sans"/>
            </a:endParaRPr>
          </a:p>
        </p:txBody>
      </p:sp>
      <p:pic>
        <p:nvPicPr>
          <p:cNvPr id="190" name="Google Shape;190;p28"/>
          <p:cNvPicPr preferRelativeResize="0"/>
          <p:nvPr/>
        </p:nvPicPr>
        <p:blipFill>
          <a:blip r:embed="rId4">
            <a:alphaModFix/>
          </a:blip>
          <a:stretch>
            <a:fillRect/>
          </a:stretch>
        </p:blipFill>
        <p:spPr>
          <a:xfrm>
            <a:off x="5388425" y="2154350"/>
            <a:ext cx="3181350" cy="2533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Improving Classifications cont..</a:t>
            </a:r>
            <a:endParaRPr/>
          </a:p>
          <a:p>
            <a:pPr indent="0" lvl="0" marL="0" rtl="0" algn="l">
              <a:spcBef>
                <a:spcPts val="0"/>
              </a:spcBef>
              <a:spcAft>
                <a:spcPts val="0"/>
              </a:spcAft>
              <a:buNone/>
            </a:pPr>
            <a:r>
              <a:t/>
            </a:r>
            <a:endParaRPr/>
          </a:p>
        </p:txBody>
      </p:sp>
      <p:sp>
        <p:nvSpPr>
          <p:cNvPr id="196" name="Google Shape;19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u="sng">
                <a:solidFill>
                  <a:srgbClr val="000000"/>
                </a:solidFill>
                <a:latin typeface="Arial"/>
                <a:ea typeface="Arial"/>
                <a:cs typeface="Arial"/>
                <a:sym typeface="Arial"/>
              </a:rPr>
              <a:t>Scenario 2: Focus on Low Quality Wines</a:t>
            </a:r>
            <a:endParaRPr b="1" sz="1100" u="sng">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24292F"/>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197" name="Google Shape;197;p29"/>
          <p:cNvSpPr txBox="1"/>
          <p:nvPr/>
        </p:nvSpPr>
        <p:spPr>
          <a:xfrm>
            <a:off x="437275" y="1619000"/>
            <a:ext cx="4545300" cy="15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24292F"/>
                </a:solidFill>
                <a:highlight>
                  <a:srgbClr val="FFFFFF"/>
                </a:highlight>
              </a:rPr>
              <a:t>Let’s say we have a list of wines that we would like to start manufacturing and we want to make sure we are only producing the best wine possible. We would want to make sure we are predicting high quality wines as high and making sure no low quality wines are being misabled as high quality. In this instance, we also would not care for False negatives as we want to make sure we are only serving the best wine. To do so I examined the trade off between precision and recall and found the optimal threshold for this case would be 0.90.</a:t>
            </a:r>
            <a:endParaRPr>
              <a:latin typeface="Open Sans"/>
              <a:ea typeface="Open Sans"/>
              <a:cs typeface="Open Sans"/>
              <a:sym typeface="Open Sans"/>
            </a:endParaRPr>
          </a:p>
        </p:txBody>
      </p:sp>
      <p:pic>
        <p:nvPicPr>
          <p:cNvPr id="198" name="Google Shape;198;p29"/>
          <p:cNvPicPr preferRelativeResize="0"/>
          <p:nvPr/>
        </p:nvPicPr>
        <p:blipFill>
          <a:blip r:embed="rId3">
            <a:alphaModFix/>
          </a:blip>
          <a:stretch>
            <a:fillRect/>
          </a:stretch>
        </p:blipFill>
        <p:spPr>
          <a:xfrm>
            <a:off x="5207350" y="1619000"/>
            <a:ext cx="3370700" cy="2779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summary</a:t>
            </a:r>
            <a:endParaRPr/>
          </a:p>
        </p:txBody>
      </p:sp>
      <p:sp>
        <p:nvSpPr>
          <p:cNvPr id="204" name="Google Shape;20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6705" lvl="0" marL="457200" rtl="0" algn="l">
              <a:lnSpc>
                <a:spcPct val="105000"/>
              </a:lnSpc>
              <a:spcBef>
                <a:spcPts val="0"/>
              </a:spcBef>
              <a:spcAft>
                <a:spcPts val="0"/>
              </a:spcAft>
              <a:buSzPts val="1230"/>
              <a:buChar char="●"/>
            </a:pPr>
            <a:r>
              <a:rPr lang="en" sz="1230"/>
              <a:t>Predicting the quality of wine based on its chemical composition can help winemakers make more informed decisions about which wines to produce and how to blend them</a:t>
            </a:r>
            <a:endParaRPr sz="1230"/>
          </a:p>
          <a:p>
            <a:pPr indent="-306705" lvl="0" marL="457200" rtl="0" algn="l">
              <a:lnSpc>
                <a:spcPct val="105000"/>
              </a:lnSpc>
              <a:spcBef>
                <a:spcPts val="0"/>
              </a:spcBef>
              <a:spcAft>
                <a:spcPts val="0"/>
              </a:spcAft>
              <a:buSzPts val="1230"/>
              <a:buChar char="●"/>
            </a:pPr>
            <a:r>
              <a:rPr lang="en" sz="1230"/>
              <a:t>It can also help wine merchants and distributors choose which wines to stock and sell, potentially leading to better sales and customer satisfaction</a:t>
            </a:r>
            <a:endParaRPr sz="1230"/>
          </a:p>
          <a:p>
            <a:pPr indent="-306705" lvl="0" marL="457200" rtl="0" algn="l">
              <a:lnSpc>
                <a:spcPct val="105000"/>
              </a:lnSpc>
              <a:spcBef>
                <a:spcPts val="0"/>
              </a:spcBef>
              <a:spcAft>
                <a:spcPts val="0"/>
              </a:spcAft>
              <a:buSzPts val="1230"/>
              <a:buChar char="●"/>
            </a:pPr>
            <a:r>
              <a:rPr lang="en" sz="1230"/>
              <a:t>Understanding the chemical factors that contribute to wine quality can also help winemakers optimize their production processes and improve the overall quality of their wines</a:t>
            </a:r>
            <a:endParaRPr sz="1230"/>
          </a:p>
          <a:p>
            <a:pPr indent="-306705" lvl="0" marL="457200" rtl="0" algn="l">
              <a:lnSpc>
                <a:spcPct val="105000"/>
              </a:lnSpc>
              <a:spcBef>
                <a:spcPts val="0"/>
              </a:spcBef>
              <a:spcAft>
                <a:spcPts val="0"/>
              </a:spcAft>
              <a:buSzPts val="1230"/>
              <a:buChar char="●"/>
            </a:pPr>
            <a:r>
              <a:rPr lang="en" sz="1230"/>
              <a:t>Some important chemical factors to consider when predicting wine quality include pH, alcohol content, acidity, and the presence of certain compounds like tannins and antioxidants</a:t>
            </a:r>
            <a:endParaRPr sz="1230"/>
          </a:p>
          <a:p>
            <a:pPr indent="-306705" lvl="0" marL="457200" rtl="0" algn="l">
              <a:lnSpc>
                <a:spcPct val="105000"/>
              </a:lnSpc>
              <a:spcBef>
                <a:spcPts val="0"/>
              </a:spcBef>
              <a:spcAft>
                <a:spcPts val="0"/>
              </a:spcAft>
              <a:buSzPts val="1230"/>
              <a:buChar char="●"/>
            </a:pPr>
            <a:r>
              <a:rPr lang="en" sz="1230"/>
              <a:t>It may also be useful to consider sensory factors such as flavor and aroma, as these can have a significant impact on wine quality and customer perception</a:t>
            </a:r>
            <a:endParaRPr sz="1230"/>
          </a:p>
          <a:p>
            <a:pPr indent="-306705" lvl="0" marL="457200" rtl="0" algn="l">
              <a:lnSpc>
                <a:spcPct val="105000"/>
              </a:lnSpc>
              <a:spcBef>
                <a:spcPts val="0"/>
              </a:spcBef>
              <a:spcAft>
                <a:spcPts val="0"/>
              </a:spcAft>
              <a:buSzPts val="1230"/>
              <a:buChar char="●"/>
            </a:pPr>
            <a:r>
              <a:rPr lang="en" sz="1230"/>
              <a:t>Overall, creating a model that can accurately predict wine quality based on chemical composition can have numerous benefits for the wine industry and for consumers.</a:t>
            </a:r>
            <a:endParaRPr sz="123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290514" lvl="0" marL="457200" rtl="0" algn="l">
              <a:spcBef>
                <a:spcPts val="0"/>
              </a:spcBef>
              <a:spcAft>
                <a:spcPts val="0"/>
              </a:spcAft>
              <a:buClr>
                <a:srgbClr val="374151"/>
              </a:buClr>
              <a:buSzPct val="100000"/>
              <a:buFont typeface="Arial"/>
              <a:buChar char="●"/>
            </a:pPr>
            <a:r>
              <a:rPr lang="en" sz="3900">
                <a:solidFill>
                  <a:srgbClr val="374151"/>
                </a:solidFill>
                <a:highlight>
                  <a:schemeClr val="lt1"/>
                </a:highlight>
                <a:latin typeface="Arial"/>
                <a:ea typeface="Arial"/>
                <a:cs typeface="Arial"/>
                <a:sym typeface="Arial"/>
              </a:rPr>
              <a:t>Wine is typically reviewed by wine critics or experts who have developed a refined palate and extensive knowledge of wine. They will taste the wine, taking note of its appearance, aroma, flavor, and mouthfeel. They will then assign a score or rating to the wine, often using a 100-point scale, to indicate its quality and overall enjoyment.</a:t>
            </a:r>
            <a:endParaRPr sz="3900">
              <a:solidFill>
                <a:srgbClr val="374151"/>
              </a:solidFill>
              <a:highlight>
                <a:schemeClr val="lt1"/>
              </a:highlight>
              <a:latin typeface="Arial"/>
              <a:ea typeface="Arial"/>
              <a:cs typeface="Arial"/>
              <a:sym typeface="Arial"/>
            </a:endParaRPr>
          </a:p>
          <a:p>
            <a:pPr indent="0" lvl="0" marL="457200" rtl="0" algn="l">
              <a:spcBef>
                <a:spcPts val="1200"/>
              </a:spcBef>
              <a:spcAft>
                <a:spcPts val="0"/>
              </a:spcAft>
              <a:buNone/>
            </a:pPr>
            <a:r>
              <a:t/>
            </a:r>
            <a:endParaRPr sz="3900">
              <a:solidFill>
                <a:srgbClr val="374151"/>
              </a:solidFill>
              <a:highlight>
                <a:schemeClr val="lt1"/>
              </a:highlight>
              <a:latin typeface="Arial"/>
              <a:ea typeface="Arial"/>
              <a:cs typeface="Arial"/>
              <a:sym typeface="Arial"/>
            </a:endParaRPr>
          </a:p>
          <a:p>
            <a:pPr indent="-290514" lvl="0" marL="457200" rtl="0" algn="l">
              <a:spcBef>
                <a:spcPts val="1200"/>
              </a:spcBef>
              <a:spcAft>
                <a:spcPts val="0"/>
              </a:spcAft>
              <a:buClr>
                <a:srgbClr val="374151"/>
              </a:buClr>
              <a:buSzPct val="100000"/>
              <a:buFont typeface="Arial"/>
              <a:buChar char="●"/>
            </a:pPr>
            <a:r>
              <a:rPr lang="en" sz="3900">
                <a:solidFill>
                  <a:srgbClr val="374151"/>
                </a:solidFill>
                <a:highlight>
                  <a:schemeClr val="lt1"/>
                </a:highlight>
                <a:latin typeface="Arial"/>
                <a:ea typeface="Arial"/>
                <a:cs typeface="Arial"/>
                <a:sym typeface="Arial"/>
              </a:rPr>
              <a:t>The problem with this process is that it is subjective and based on the individual critic's personal preferences and biases. Different critics may have different opinions on the same wine, and their ratings may not always align with the preferences of the general public. Additionally, the use of a 100-point scale can be misleading, as it may give the impression that a wine with a higher score is objectively better than one with a lower score, when in reality it is simply the critic's personal preference. This can lead to confusion and inconsistency in the wine review process.</a:t>
            </a:r>
            <a:endParaRPr sz="3900">
              <a:solidFill>
                <a:srgbClr val="374151"/>
              </a:solidFill>
              <a:highlight>
                <a:schemeClr val="lt1"/>
              </a:highlight>
              <a:latin typeface="Arial"/>
              <a:ea typeface="Arial"/>
              <a:cs typeface="Arial"/>
              <a:sym typeface="Arial"/>
            </a:endParaRPr>
          </a:p>
          <a:p>
            <a:pPr indent="0" lvl="0" marL="0" rtl="0" algn="l">
              <a:spcBef>
                <a:spcPts val="1200"/>
              </a:spcBef>
              <a:spcAft>
                <a:spcPts val="0"/>
              </a:spcAft>
              <a:buNone/>
            </a:pPr>
            <a:r>
              <a:t/>
            </a:r>
            <a:endParaRPr sz="3900">
              <a:solidFill>
                <a:srgbClr val="374151"/>
              </a:solidFill>
              <a:highlight>
                <a:schemeClr val="lt1"/>
              </a:highlight>
              <a:latin typeface="Arial"/>
              <a:ea typeface="Arial"/>
              <a:cs typeface="Arial"/>
              <a:sym typeface="Arial"/>
            </a:endParaRPr>
          </a:p>
          <a:p>
            <a:pPr indent="-290514" lvl="0" marL="457200" rtl="0" algn="l">
              <a:spcBef>
                <a:spcPts val="1200"/>
              </a:spcBef>
              <a:spcAft>
                <a:spcPts val="0"/>
              </a:spcAft>
              <a:buClr>
                <a:srgbClr val="374151"/>
              </a:buClr>
              <a:buSzPct val="100000"/>
              <a:buFont typeface="Roboto"/>
              <a:buChar char="●"/>
            </a:pPr>
            <a:r>
              <a:rPr lang="en" sz="3900">
                <a:solidFill>
                  <a:srgbClr val="374151"/>
                </a:solidFill>
                <a:highlight>
                  <a:schemeClr val="lt1"/>
                </a:highlight>
                <a:latin typeface="Arial"/>
                <a:ea typeface="Arial"/>
                <a:cs typeface="Arial"/>
                <a:sym typeface="Arial"/>
              </a:rPr>
              <a:t>Data Source - </a:t>
            </a:r>
            <a:r>
              <a:rPr lang="en" sz="3900">
                <a:solidFill>
                  <a:srgbClr val="24292F"/>
                </a:solidFill>
                <a:latin typeface="Arial"/>
                <a:ea typeface="Arial"/>
                <a:cs typeface="Arial"/>
                <a:sym typeface="Arial"/>
              </a:rPr>
              <a:t>Wine Quality data from the University of California, Irvine Machine Learning Repository.Two datasets are included, related to red and white vinho verde wine samples, from the north of Portugal. The data contain 4897 observations in white wine and 1599 observations in red wine data with 11 features in each. The physicochemical features are lab based. Quality is an ordinal variable with a possible ranking from 1 (worst) to 10 (best). Each variety of wine is blind tasted by three independent tasters and the final rank assigned is the median rank given by the tasters.  There are no missing or null values. Due to privacy and logistic issues, only physicochemical (inputs) and sensory (the output) variables are available (e.g. there is no data about grape types, wine brand, wine selling price, etc.).Data is available at: </a:t>
            </a:r>
            <a:r>
              <a:rPr lang="en" sz="3900" u="sng">
                <a:solidFill>
                  <a:schemeClr val="hlink"/>
                </a:solidFill>
                <a:latin typeface="Arial"/>
                <a:ea typeface="Arial"/>
                <a:cs typeface="Arial"/>
                <a:sym typeface="Arial"/>
                <a:hlinkClick r:id="rId3"/>
              </a:rPr>
              <a:t>https://archive.ics.uci.edu/ml/datasets/Wine+Quality.</a:t>
            </a:r>
            <a:endParaRPr sz="3900" u="sng">
              <a:solidFill>
                <a:srgbClr val="24292F"/>
              </a:solidFill>
              <a:latin typeface="Arial"/>
              <a:ea typeface="Arial"/>
              <a:cs typeface="Arial"/>
              <a:sym typeface="Arial"/>
            </a:endParaRPr>
          </a:p>
          <a:p>
            <a:pPr indent="0" lvl="0" marL="457200" rtl="0" algn="l">
              <a:spcBef>
                <a:spcPts val="1200"/>
              </a:spcBef>
              <a:spcAft>
                <a:spcPts val="1200"/>
              </a:spcAft>
              <a:buNone/>
            </a:pPr>
            <a:r>
              <a:t/>
            </a:r>
            <a:endParaRPr sz="1200">
              <a:solidFill>
                <a:srgbClr val="374151"/>
              </a:solidFill>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t>
            </a:r>
            <a:r>
              <a:rPr lang="en"/>
              <a:t>physicochemical</a:t>
            </a:r>
            <a:r>
              <a:rPr lang="en"/>
              <a:t> features or combination of features impact the quality of wine?</a:t>
            </a:r>
            <a:endParaRPr/>
          </a:p>
          <a:p>
            <a:pPr indent="-342900" lvl="0" marL="457200" rtl="0" algn="l">
              <a:spcBef>
                <a:spcPts val="0"/>
              </a:spcBef>
              <a:spcAft>
                <a:spcPts val="0"/>
              </a:spcAft>
              <a:buSzPts val="1800"/>
              <a:buChar char="●"/>
            </a:pPr>
            <a:r>
              <a:rPr lang="en"/>
              <a:t>What are the features of a good wine or a bad wine? Why does this matter?</a:t>
            </a:r>
            <a:endParaRPr/>
          </a:p>
          <a:p>
            <a:pPr indent="-342900" lvl="0" marL="457200" rtl="0" algn="l">
              <a:spcBef>
                <a:spcPts val="0"/>
              </a:spcBef>
              <a:spcAft>
                <a:spcPts val="0"/>
              </a:spcAft>
              <a:buSzPts val="1800"/>
              <a:buChar char="●"/>
            </a:pPr>
            <a:r>
              <a:rPr lang="en"/>
              <a:t>Can we predict the quality based off what makes up the wine to increase business efficiency and productivity?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Might Care?</a:t>
            </a:r>
            <a:endParaRPr/>
          </a:p>
        </p:txBody>
      </p:sp>
      <p:sp>
        <p:nvSpPr>
          <p:cNvPr id="85" name="Google Shape;85;p16"/>
          <p:cNvSpPr txBox="1"/>
          <p:nvPr>
            <p:ph idx="1" type="body"/>
          </p:nvPr>
        </p:nvSpPr>
        <p:spPr>
          <a:xfrm>
            <a:off x="311700" y="12663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Wine </a:t>
            </a:r>
            <a:r>
              <a:rPr lang="en"/>
              <a:t>Manufacturers</a:t>
            </a:r>
            <a:r>
              <a:rPr lang="en"/>
              <a:t> 			Wine Distributors			Wine Tasters</a:t>
            </a:r>
            <a:endParaRPr/>
          </a:p>
        </p:txBody>
      </p:sp>
      <p:pic>
        <p:nvPicPr>
          <p:cNvPr id="86" name="Google Shape;86;p16"/>
          <p:cNvPicPr preferRelativeResize="0"/>
          <p:nvPr/>
        </p:nvPicPr>
        <p:blipFill>
          <a:blip r:embed="rId3">
            <a:alphaModFix/>
          </a:blip>
          <a:stretch>
            <a:fillRect/>
          </a:stretch>
        </p:blipFill>
        <p:spPr>
          <a:xfrm>
            <a:off x="528775" y="1677425"/>
            <a:ext cx="1417150" cy="1076600"/>
          </a:xfrm>
          <a:prstGeom prst="rect">
            <a:avLst/>
          </a:prstGeom>
          <a:noFill/>
          <a:ln>
            <a:noFill/>
          </a:ln>
        </p:spPr>
      </p:pic>
      <p:pic>
        <p:nvPicPr>
          <p:cNvPr id="87" name="Google Shape;87;p16"/>
          <p:cNvPicPr preferRelativeResize="0"/>
          <p:nvPr/>
        </p:nvPicPr>
        <p:blipFill>
          <a:blip r:embed="rId4">
            <a:alphaModFix/>
          </a:blip>
          <a:stretch>
            <a:fillRect/>
          </a:stretch>
        </p:blipFill>
        <p:spPr>
          <a:xfrm>
            <a:off x="654432" y="3533294"/>
            <a:ext cx="1165850" cy="1165875"/>
          </a:xfrm>
          <a:prstGeom prst="rect">
            <a:avLst/>
          </a:prstGeom>
          <a:noFill/>
          <a:ln>
            <a:noFill/>
          </a:ln>
        </p:spPr>
      </p:pic>
      <p:pic>
        <p:nvPicPr>
          <p:cNvPr id="88" name="Google Shape;88;p16"/>
          <p:cNvPicPr preferRelativeResize="0"/>
          <p:nvPr/>
        </p:nvPicPr>
        <p:blipFill>
          <a:blip r:embed="rId5">
            <a:alphaModFix/>
          </a:blip>
          <a:stretch>
            <a:fillRect/>
          </a:stretch>
        </p:blipFill>
        <p:spPr>
          <a:xfrm>
            <a:off x="580119" y="2754019"/>
            <a:ext cx="1314475" cy="874750"/>
          </a:xfrm>
          <a:prstGeom prst="rect">
            <a:avLst/>
          </a:prstGeom>
          <a:noFill/>
          <a:ln>
            <a:noFill/>
          </a:ln>
        </p:spPr>
      </p:pic>
      <p:pic>
        <p:nvPicPr>
          <p:cNvPr id="89" name="Google Shape;89;p16"/>
          <p:cNvPicPr preferRelativeResize="0"/>
          <p:nvPr/>
        </p:nvPicPr>
        <p:blipFill>
          <a:blip r:embed="rId6">
            <a:alphaModFix/>
          </a:blip>
          <a:stretch>
            <a:fillRect/>
          </a:stretch>
        </p:blipFill>
        <p:spPr>
          <a:xfrm>
            <a:off x="3674842" y="1677425"/>
            <a:ext cx="1589385" cy="953625"/>
          </a:xfrm>
          <a:prstGeom prst="rect">
            <a:avLst/>
          </a:prstGeom>
          <a:noFill/>
          <a:ln>
            <a:noFill/>
          </a:ln>
        </p:spPr>
      </p:pic>
      <p:pic>
        <p:nvPicPr>
          <p:cNvPr id="90" name="Google Shape;90;p16"/>
          <p:cNvPicPr preferRelativeResize="0"/>
          <p:nvPr/>
        </p:nvPicPr>
        <p:blipFill>
          <a:blip r:embed="rId7">
            <a:alphaModFix/>
          </a:blip>
          <a:stretch>
            <a:fillRect/>
          </a:stretch>
        </p:blipFill>
        <p:spPr>
          <a:xfrm>
            <a:off x="4037974" y="2696725"/>
            <a:ext cx="863137" cy="874750"/>
          </a:xfrm>
          <a:prstGeom prst="rect">
            <a:avLst/>
          </a:prstGeom>
          <a:noFill/>
          <a:ln>
            <a:noFill/>
          </a:ln>
        </p:spPr>
      </p:pic>
      <p:pic>
        <p:nvPicPr>
          <p:cNvPr id="91" name="Google Shape;91;p16"/>
          <p:cNvPicPr preferRelativeResize="0"/>
          <p:nvPr/>
        </p:nvPicPr>
        <p:blipFill>
          <a:blip r:embed="rId8">
            <a:alphaModFix/>
          </a:blip>
          <a:stretch>
            <a:fillRect/>
          </a:stretch>
        </p:blipFill>
        <p:spPr>
          <a:xfrm>
            <a:off x="3929200" y="3637143"/>
            <a:ext cx="1144350" cy="953625"/>
          </a:xfrm>
          <a:prstGeom prst="rect">
            <a:avLst/>
          </a:prstGeom>
          <a:noFill/>
          <a:ln>
            <a:noFill/>
          </a:ln>
        </p:spPr>
      </p:pic>
      <p:pic>
        <p:nvPicPr>
          <p:cNvPr id="92" name="Google Shape;92;p16"/>
          <p:cNvPicPr preferRelativeResize="0"/>
          <p:nvPr/>
        </p:nvPicPr>
        <p:blipFill>
          <a:blip r:embed="rId9">
            <a:alphaModFix/>
          </a:blip>
          <a:stretch>
            <a:fillRect/>
          </a:stretch>
        </p:blipFill>
        <p:spPr>
          <a:xfrm>
            <a:off x="6711725" y="1759321"/>
            <a:ext cx="1589375" cy="912817"/>
          </a:xfrm>
          <a:prstGeom prst="rect">
            <a:avLst/>
          </a:prstGeom>
          <a:noFill/>
          <a:ln>
            <a:noFill/>
          </a:ln>
        </p:spPr>
      </p:pic>
      <p:pic>
        <p:nvPicPr>
          <p:cNvPr id="93" name="Google Shape;93;p16"/>
          <p:cNvPicPr preferRelativeResize="0"/>
          <p:nvPr/>
        </p:nvPicPr>
        <p:blipFill>
          <a:blip r:embed="rId10">
            <a:alphaModFix/>
          </a:blip>
          <a:stretch>
            <a:fillRect/>
          </a:stretch>
        </p:blipFill>
        <p:spPr>
          <a:xfrm>
            <a:off x="7029600" y="2754025"/>
            <a:ext cx="953625" cy="953625"/>
          </a:xfrm>
          <a:prstGeom prst="rect">
            <a:avLst/>
          </a:prstGeom>
          <a:noFill/>
          <a:ln>
            <a:noFill/>
          </a:ln>
        </p:spPr>
      </p:pic>
      <p:pic>
        <p:nvPicPr>
          <p:cNvPr id="94" name="Google Shape;94;p16"/>
          <p:cNvPicPr preferRelativeResize="0"/>
          <p:nvPr/>
        </p:nvPicPr>
        <p:blipFill>
          <a:blip r:embed="rId11">
            <a:alphaModFix/>
          </a:blip>
          <a:stretch>
            <a:fillRect/>
          </a:stretch>
        </p:blipFill>
        <p:spPr>
          <a:xfrm>
            <a:off x="7074849" y="3836031"/>
            <a:ext cx="863125" cy="8631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Factors affect Wine Quality?</a:t>
            </a:r>
            <a:endParaRPr/>
          </a:p>
        </p:txBody>
      </p:sp>
      <p:sp>
        <p:nvSpPr>
          <p:cNvPr id="100" name="Google Shape;10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wine type</a:t>
            </a:r>
            <a:r>
              <a:rPr lang="en" sz="1200">
                <a:solidFill>
                  <a:srgbClr val="24292F"/>
                </a:solidFill>
                <a:latin typeface="Arial"/>
                <a:ea typeface="Arial"/>
                <a:cs typeface="Arial"/>
                <a:sym typeface="Arial"/>
              </a:rPr>
              <a:t> - 1599 Red and 4897 White wine are being analyzed </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fixed acidity</a:t>
            </a:r>
            <a:r>
              <a:rPr lang="en" sz="1200">
                <a:solidFill>
                  <a:srgbClr val="24292F"/>
                </a:solidFill>
                <a:latin typeface="Arial"/>
                <a:ea typeface="Arial"/>
                <a:cs typeface="Arial"/>
                <a:sym typeface="Arial"/>
              </a:rPr>
              <a:t> - Most acids involved with wine are fixed or nonvolatile (Tartaric Acid - g/dm^3)</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volatile acidity</a:t>
            </a:r>
            <a:r>
              <a:rPr lang="en" sz="1200">
                <a:solidFill>
                  <a:srgbClr val="24292F"/>
                </a:solidFill>
                <a:latin typeface="Arial"/>
                <a:ea typeface="Arial"/>
                <a:cs typeface="Arial"/>
                <a:sym typeface="Arial"/>
              </a:rPr>
              <a:t> - The amount of acetic acid in wine, which at too high of levels can lead to an unpleasant, vinegar taste (Acetic Acid - g/dm^3)</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citric acid </a:t>
            </a:r>
            <a:r>
              <a:rPr lang="en" sz="1200">
                <a:solidFill>
                  <a:srgbClr val="24292F"/>
                </a:solidFill>
                <a:latin typeface="Arial"/>
                <a:ea typeface="Arial"/>
                <a:cs typeface="Arial"/>
                <a:sym typeface="Arial"/>
              </a:rPr>
              <a:t>- </a:t>
            </a:r>
            <a:r>
              <a:rPr lang="en" sz="1200">
                <a:solidFill>
                  <a:srgbClr val="000000"/>
                </a:solidFill>
                <a:latin typeface="Arial"/>
                <a:ea typeface="Arial"/>
                <a:cs typeface="Arial"/>
                <a:sym typeface="Arial"/>
              </a:rPr>
              <a:t>acts as a preservative to increase acidity (small quantities add freshness and flavor to wines) </a:t>
            </a:r>
            <a:r>
              <a:rPr lang="en" sz="1200">
                <a:solidFill>
                  <a:srgbClr val="24292F"/>
                </a:solidFill>
                <a:latin typeface="Arial"/>
                <a:ea typeface="Arial"/>
                <a:cs typeface="Arial"/>
                <a:sym typeface="Arial"/>
              </a:rPr>
              <a:t>(g/dm^3)</a:t>
            </a:r>
            <a:endParaRPr sz="1200">
              <a:solidFill>
                <a:srgbClr val="000000"/>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residual sugar</a:t>
            </a:r>
            <a:r>
              <a:rPr lang="en" sz="1200">
                <a:solidFill>
                  <a:srgbClr val="24292F"/>
                </a:solidFill>
                <a:latin typeface="Arial"/>
                <a:ea typeface="Arial"/>
                <a:cs typeface="Arial"/>
                <a:sym typeface="Arial"/>
              </a:rPr>
              <a:t> - The amount of sugar remaining after fermentation stops, it’s rare to find wines with less than 1 gram/liter and wines with greater than 45 grams/liter are considered sweet (g/dm^3)</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chlorides</a:t>
            </a:r>
            <a:r>
              <a:rPr lang="en" sz="1200">
                <a:solidFill>
                  <a:srgbClr val="24292F"/>
                </a:solidFill>
                <a:latin typeface="Arial"/>
                <a:ea typeface="Arial"/>
                <a:cs typeface="Arial"/>
                <a:sym typeface="Arial"/>
              </a:rPr>
              <a:t> - The amount of salt in the wine (Sodium Chloride - mg/dm^3)</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free sulfur dioxide</a:t>
            </a:r>
            <a:r>
              <a:rPr lang="en" sz="1200">
                <a:solidFill>
                  <a:srgbClr val="24292F"/>
                </a:solidFill>
                <a:latin typeface="Arial"/>
                <a:ea typeface="Arial"/>
                <a:cs typeface="Arial"/>
                <a:sym typeface="Arial"/>
              </a:rPr>
              <a:t> - The free form of SO2 exists in equilibrium between molecular SO2 (as a dissolved gas) and bisulfite ion; it prevents microbial growth and the oxidation of wine (mg/dm^3)</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total sulfur dioxide</a:t>
            </a:r>
            <a:r>
              <a:rPr lang="en" sz="1200">
                <a:solidFill>
                  <a:srgbClr val="24292F"/>
                </a:solidFill>
                <a:latin typeface="Arial"/>
                <a:ea typeface="Arial"/>
                <a:cs typeface="Arial"/>
                <a:sym typeface="Arial"/>
              </a:rPr>
              <a:t> - Amount of free and bound forms of S02 becomes evident in the nose and taste of wine (mg/dm^3)</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density</a:t>
            </a:r>
            <a:r>
              <a:rPr lang="en" sz="1200">
                <a:solidFill>
                  <a:srgbClr val="24292F"/>
                </a:solidFill>
                <a:latin typeface="Arial"/>
                <a:ea typeface="Arial"/>
                <a:cs typeface="Arial"/>
                <a:sym typeface="Arial"/>
              </a:rPr>
              <a:t> - the density of water is close to that of water depending on the percent alcohol and sugar content (g/cm^3)</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pH</a:t>
            </a:r>
            <a:r>
              <a:rPr lang="en" sz="1200">
                <a:solidFill>
                  <a:srgbClr val="24292F"/>
                </a:solidFill>
                <a:latin typeface="Arial"/>
                <a:ea typeface="Arial"/>
                <a:cs typeface="Arial"/>
                <a:sym typeface="Arial"/>
              </a:rPr>
              <a:t> - Describes how acidic or basic a wine is on a scale from 0 (very acidic) to 14 (very basic); most wines are between 3-4 on the pH scale</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sulphates</a:t>
            </a:r>
            <a:r>
              <a:rPr lang="en" sz="1200">
                <a:solidFill>
                  <a:srgbClr val="24292F"/>
                </a:solidFill>
                <a:latin typeface="Arial"/>
                <a:ea typeface="Arial"/>
                <a:cs typeface="Arial"/>
                <a:sym typeface="Arial"/>
              </a:rPr>
              <a:t> - a wine additive which can contribute to sulfur dioxide gas (S02) levels, which acts as an antimicrobial and antioxidant  (Potassium Sulphate g/dm^3)</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alcohol </a:t>
            </a:r>
            <a:r>
              <a:rPr lang="en" sz="1200">
                <a:solidFill>
                  <a:srgbClr val="24292F"/>
                </a:solidFill>
                <a:latin typeface="Arial"/>
                <a:ea typeface="Arial"/>
                <a:cs typeface="Arial"/>
                <a:sym typeface="Arial"/>
              </a:rPr>
              <a:t>- the percent alcohol content of the wine</a:t>
            </a:r>
            <a:endParaRPr sz="1200">
              <a:solidFill>
                <a:srgbClr val="24292F"/>
              </a:solidFill>
              <a:latin typeface="Arial"/>
              <a:ea typeface="Arial"/>
              <a:cs typeface="Arial"/>
              <a:sym typeface="Arial"/>
            </a:endParaRPr>
          </a:p>
          <a:p>
            <a:pPr indent="-293370" lvl="0" marL="457200" rtl="0" algn="l">
              <a:lnSpc>
                <a:spcPct val="115000"/>
              </a:lnSpc>
              <a:spcBef>
                <a:spcPts val="0"/>
              </a:spcBef>
              <a:spcAft>
                <a:spcPts val="0"/>
              </a:spcAft>
              <a:buClr>
                <a:srgbClr val="24292F"/>
              </a:buClr>
              <a:buSzPct val="100000"/>
              <a:buFont typeface="Arial"/>
              <a:buChar char="●"/>
            </a:pPr>
            <a:r>
              <a:rPr b="1" lang="en" sz="1200" u="sng">
                <a:solidFill>
                  <a:srgbClr val="24292F"/>
                </a:solidFill>
                <a:latin typeface="Arial"/>
                <a:ea typeface="Arial"/>
                <a:cs typeface="Arial"/>
                <a:sym typeface="Arial"/>
              </a:rPr>
              <a:t>quality</a:t>
            </a:r>
            <a:r>
              <a:rPr lang="en" sz="1200">
                <a:solidFill>
                  <a:srgbClr val="24292F"/>
                </a:solidFill>
                <a:latin typeface="Arial"/>
                <a:ea typeface="Arial"/>
                <a:cs typeface="Arial"/>
                <a:sym typeface="Arial"/>
              </a:rPr>
              <a:t> - score between 0 and 10 given by wine experts</a:t>
            </a:r>
            <a:endParaRPr sz="1200">
              <a:solidFill>
                <a:srgbClr val="24292F"/>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6" name="Google Shape;106;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We can clearly see the distribution of our target variable is </a:t>
            </a:r>
            <a:r>
              <a:rPr lang="en" sz="1100">
                <a:solidFill>
                  <a:srgbClr val="000000"/>
                </a:solidFill>
                <a:latin typeface="Arial"/>
                <a:ea typeface="Arial"/>
                <a:cs typeface="Arial"/>
                <a:sym typeface="Arial"/>
              </a:rPr>
              <a:t>imbalanced. We can see the most value is 5 in red wine and 6 in white wine, and all class values are in between 3 to 8 in both wines. Our focus will be on high quality wines (rating 7 &amp; rating 8).</a:t>
            </a:r>
            <a:endParaRPr sz="1100">
              <a:solidFill>
                <a:srgbClr val="000000"/>
              </a:solidFill>
              <a:latin typeface="Arial"/>
              <a:ea typeface="Arial"/>
              <a:cs typeface="Arial"/>
              <a:sym typeface="Arial"/>
            </a:endParaRPr>
          </a:p>
        </p:txBody>
      </p:sp>
      <p:pic>
        <p:nvPicPr>
          <p:cNvPr id="107" name="Google Shape;107;p18"/>
          <p:cNvPicPr preferRelativeResize="0"/>
          <p:nvPr/>
        </p:nvPicPr>
        <p:blipFill>
          <a:blip r:embed="rId3">
            <a:alphaModFix/>
          </a:blip>
          <a:stretch>
            <a:fillRect/>
          </a:stretch>
        </p:blipFill>
        <p:spPr>
          <a:xfrm>
            <a:off x="2365846" y="1425325"/>
            <a:ext cx="2129929" cy="1867550"/>
          </a:xfrm>
          <a:prstGeom prst="rect">
            <a:avLst/>
          </a:prstGeom>
          <a:noFill/>
          <a:ln>
            <a:noFill/>
          </a:ln>
        </p:spPr>
      </p:pic>
      <p:pic>
        <p:nvPicPr>
          <p:cNvPr id="108" name="Google Shape;108;p18"/>
          <p:cNvPicPr preferRelativeResize="0"/>
          <p:nvPr/>
        </p:nvPicPr>
        <p:blipFill>
          <a:blip r:embed="rId4">
            <a:alphaModFix/>
          </a:blip>
          <a:stretch>
            <a:fillRect/>
          </a:stretch>
        </p:blipFill>
        <p:spPr>
          <a:xfrm>
            <a:off x="4495775" y="1425325"/>
            <a:ext cx="2129950" cy="186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a:t>
            </a:r>
            <a:endParaRPr/>
          </a:p>
          <a:p>
            <a:pPr indent="0" lvl="0" marL="0" rtl="0" algn="l">
              <a:spcBef>
                <a:spcPts val="0"/>
              </a:spcBef>
              <a:spcAft>
                <a:spcPts val="0"/>
              </a:spcAft>
              <a:buNone/>
            </a:pPr>
            <a:r>
              <a:t/>
            </a:r>
            <a:endParaRPr/>
          </a:p>
        </p:txBody>
      </p:sp>
      <p:sp>
        <p:nvSpPr>
          <p:cNvPr id="114" name="Google Shape;11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190500" marR="190500" rtl="0" algn="l">
              <a:lnSpc>
                <a:spcPct val="140000"/>
              </a:lnSpc>
              <a:spcBef>
                <a:spcPts val="2400"/>
              </a:spcBef>
              <a:spcAft>
                <a:spcPts val="0"/>
              </a:spcAft>
              <a:buNone/>
            </a:pPr>
            <a:r>
              <a:rPr lang="en" sz="1200">
                <a:solidFill>
                  <a:srgbClr val="000000"/>
                </a:solidFill>
                <a:latin typeface="Arial"/>
                <a:ea typeface="Arial"/>
                <a:cs typeface="Arial"/>
                <a:sym typeface="Arial"/>
              </a:rPr>
              <a:t>Understanding Wine Attributes and Properties: </a:t>
            </a:r>
            <a:r>
              <a:rPr b="1" lang="en" sz="1200">
                <a:solidFill>
                  <a:srgbClr val="000000"/>
                </a:solidFill>
                <a:latin typeface="Arial"/>
                <a:ea typeface="Arial"/>
                <a:cs typeface="Arial"/>
                <a:sym typeface="Arial"/>
              </a:rPr>
              <a:t>Acidity</a:t>
            </a:r>
            <a:endParaRPr b="1" sz="1200">
              <a:solidFill>
                <a:srgbClr val="000000"/>
              </a:solidFill>
              <a:latin typeface="Arial"/>
              <a:ea typeface="Arial"/>
              <a:cs typeface="Arial"/>
              <a:sym typeface="Arial"/>
            </a:endParaRPr>
          </a:p>
          <a:p>
            <a:pPr indent="-304800" lvl="0" marL="457200" marR="190500" rtl="0" algn="l">
              <a:lnSpc>
                <a:spcPct val="140000"/>
              </a:lnSpc>
              <a:spcBef>
                <a:spcPts val="2400"/>
              </a:spcBef>
              <a:spcAft>
                <a:spcPts val="0"/>
              </a:spcAft>
              <a:buClr>
                <a:srgbClr val="000000"/>
              </a:buClr>
              <a:buSzPts val="1200"/>
              <a:buFont typeface="Arial"/>
              <a:buChar char="●"/>
            </a:pPr>
            <a:r>
              <a:rPr lang="en" sz="1050">
                <a:solidFill>
                  <a:srgbClr val="333333"/>
                </a:solidFill>
                <a:highlight>
                  <a:srgbClr val="FFFFFF"/>
                </a:highlight>
                <a:latin typeface="Arial"/>
                <a:ea typeface="Arial"/>
                <a:cs typeface="Arial"/>
                <a:sym typeface="Arial"/>
              </a:rPr>
              <a:t>Acids are one of 4 fundamental traits in wine and give wine tart and sour taste. Acidity adds a sense of vitality and refreshment to the wine and also make the flavor of the wine more prominent. Acid has an appetizing effect, so you want to have another cup. In Low levels, it adds to the complexity of flavor but in High levels it causes the wine to spoil.</a:t>
            </a:r>
            <a:endParaRPr b="1" sz="1200">
              <a:solidFill>
                <a:srgbClr val="000000"/>
              </a:solidFill>
              <a:latin typeface="Arial"/>
              <a:ea typeface="Arial"/>
              <a:cs typeface="Arial"/>
              <a:sym typeface="Arial"/>
            </a:endParaRPr>
          </a:p>
          <a:p>
            <a:pPr indent="0" lvl="0" marL="0" rtl="0" algn="l">
              <a:lnSpc>
                <a:spcPct val="140000"/>
              </a:lnSpc>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15" name="Google Shape;115;p19"/>
          <p:cNvPicPr preferRelativeResize="0"/>
          <p:nvPr/>
        </p:nvPicPr>
        <p:blipFill>
          <a:blip r:embed="rId3">
            <a:alphaModFix/>
          </a:blip>
          <a:stretch>
            <a:fillRect/>
          </a:stretch>
        </p:blipFill>
        <p:spPr>
          <a:xfrm>
            <a:off x="5762300" y="2678813"/>
            <a:ext cx="2390725" cy="1721825"/>
          </a:xfrm>
          <a:prstGeom prst="rect">
            <a:avLst/>
          </a:prstGeom>
          <a:noFill/>
          <a:ln>
            <a:noFill/>
          </a:ln>
        </p:spPr>
      </p:pic>
      <p:pic>
        <p:nvPicPr>
          <p:cNvPr id="116" name="Google Shape;116;p19"/>
          <p:cNvPicPr preferRelativeResize="0"/>
          <p:nvPr/>
        </p:nvPicPr>
        <p:blipFill>
          <a:blip r:embed="rId4">
            <a:alphaModFix/>
          </a:blip>
          <a:stretch>
            <a:fillRect/>
          </a:stretch>
        </p:blipFill>
        <p:spPr>
          <a:xfrm>
            <a:off x="753950" y="2660062"/>
            <a:ext cx="2417500" cy="1759325"/>
          </a:xfrm>
          <a:prstGeom prst="rect">
            <a:avLst/>
          </a:prstGeom>
          <a:noFill/>
          <a:ln>
            <a:noFill/>
          </a:ln>
        </p:spPr>
      </p:pic>
      <p:sp>
        <p:nvSpPr>
          <p:cNvPr id="117" name="Google Shape;117;p19"/>
          <p:cNvSpPr txBox="1"/>
          <p:nvPr/>
        </p:nvSpPr>
        <p:spPr>
          <a:xfrm>
            <a:off x="3261900" y="2864775"/>
            <a:ext cx="2500500" cy="831300"/>
          </a:xfrm>
          <a:prstGeom prst="rect">
            <a:avLst/>
          </a:prstGeom>
          <a:noFill/>
          <a:ln>
            <a:noFill/>
          </a:ln>
        </p:spPr>
        <p:txBody>
          <a:bodyPr anchorCtr="0" anchor="t" bIns="91425" lIns="91425" spcFirstLastPara="1" rIns="91425" wrap="square" tIns="91425">
            <a:spAutoFit/>
          </a:bodyPr>
          <a:lstStyle/>
          <a:p>
            <a:pPr indent="-295275" lvl="0" marL="457200" rtl="0" algn="l">
              <a:spcBef>
                <a:spcPts val="0"/>
              </a:spcBef>
              <a:spcAft>
                <a:spcPts val="0"/>
              </a:spcAft>
              <a:buSzPts val="1050"/>
              <a:buChar char="●"/>
            </a:pPr>
            <a:r>
              <a:rPr lang="en" sz="1050">
                <a:highlight>
                  <a:srgbClr val="FFFFFF"/>
                </a:highlight>
              </a:rPr>
              <a:t> Fixed acidity and volatile acidity seem to be higher in red wine as compared to white wine.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a:t>
            </a:r>
            <a:endParaRPr/>
          </a:p>
          <a:p>
            <a:pPr indent="0" lvl="0" marL="0" rtl="0" algn="l">
              <a:spcBef>
                <a:spcPts val="0"/>
              </a:spcBef>
              <a:spcAft>
                <a:spcPts val="0"/>
              </a:spcAft>
              <a:buNone/>
            </a:pPr>
            <a:r>
              <a:t/>
            </a:r>
            <a:endParaRPr/>
          </a:p>
        </p:txBody>
      </p:sp>
      <p:sp>
        <p:nvSpPr>
          <p:cNvPr id="123" name="Google Shape;123;p20"/>
          <p:cNvSpPr txBox="1"/>
          <p:nvPr>
            <p:ph idx="1" type="body"/>
          </p:nvPr>
        </p:nvSpPr>
        <p:spPr>
          <a:xfrm>
            <a:off x="341950" y="1266325"/>
            <a:ext cx="8520600" cy="3302700"/>
          </a:xfrm>
          <a:prstGeom prst="rect">
            <a:avLst/>
          </a:prstGeom>
        </p:spPr>
        <p:txBody>
          <a:bodyPr anchorCtr="0" anchor="t" bIns="91425" lIns="91425" spcFirstLastPara="1" rIns="91425" wrap="square" tIns="91425">
            <a:normAutofit/>
          </a:bodyPr>
          <a:lstStyle/>
          <a:p>
            <a:pPr indent="0" lvl="0" marL="190500" marR="190500" rtl="0" algn="l">
              <a:lnSpc>
                <a:spcPct val="140000"/>
              </a:lnSpc>
              <a:spcBef>
                <a:spcPts val="2400"/>
              </a:spcBef>
              <a:spcAft>
                <a:spcPts val="0"/>
              </a:spcAft>
              <a:buNone/>
            </a:pPr>
            <a:r>
              <a:rPr lang="en" sz="1200">
                <a:solidFill>
                  <a:srgbClr val="000000"/>
                </a:solidFill>
                <a:latin typeface="Arial"/>
                <a:ea typeface="Arial"/>
                <a:cs typeface="Arial"/>
                <a:sym typeface="Arial"/>
              </a:rPr>
              <a:t>Understanding Wine Attributes and Properties: </a:t>
            </a:r>
            <a:r>
              <a:rPr b="1" lang="en" sz="1200">
                <a:solidFill>
                  <a:srgbClr val="000000"/>
                </a:solidFill>
                <a:latin typeface="Arial"/>
                <a:ea typeface="Arial"/>
                <a:cs typeface="Arial"/>
                <a:sym typeface="Arial"/>
              </a:rPr>
              <a:t>Acidity cont..</a:t>
            </a:r>
            <a:endParaRPr b="1" sz="120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pic>
        <p:nvPicPr>
          <p:cNvPr id="124" name="Google Shape;124;p20"/>
          <p:cNvPicPr preferRelativeResize="0"/>
          <p:nvPr/>
        </p:nvPicPr>
        <p:blipFill>
          <a:blip r:embed="rId3">
            <a:alphaModFix/>
          </a:blip>
          <a:stretch>
            <a:fillRect/>
          </a:stretch>
        </p:blipFill>
        <p:spPr>
          <a:xfrm>
            <a:off x="1154850" y="2134500"/>
            <a:ext cx="2174875" cy="1566350"/>
          </a:xfrm>
          <a:prstGeom prst="rect">
            <a:avLst/>
          </a:prstGeom>
          <a:noFill/>
          <a:ln>
            <a:noFill/>
          </a:ln>
        </p:spPr>
      </p:pic>
      <p:pic>
        <p:nvPicPr>
          <p:cNvPr id="125" name="Google Shape;125;p20"/>
          <p:cNvPicPr preferRelativeResize="0"/>
          <p:nvPr/>
        </p:nvPicPr>
        <p:blipFill>
          <a:blip r:embed="rId4">
            <a:alphaModFix/>
          </a:blip>
          <a:stretch>
            <a:fillRect/>
          </a:stretch>
        </p:blipFill>
        <p:spPr>
          <a:xfrm>
            <a:off x="5632275" y="2134498"/>
            <a:ext cx="2174875" cy="1566352"/>
          </a:xfrm>
          <a:prstGeom prst="rect">
            <a:avLst/>
          </a:prstGeom>
          <a:noFill/>
          <a:ln>
            <a:noFill/>
          </a:ln>
        </p:spPr>
      </p:pic>
      <p:sp>
        <p:nvSpPr>
          <p:cNvPr id="126" name="Google Shape;126;p20"/>
          <p:cNvSpPr txBox="1"/>
          <p:nvPr/>
        </p:nvSpPr>
        <p:spPr>
          <a:xfrm>
            <a:off x="3514750" y="2235725"/>
            <a:ext cx="2175000" cy="13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FFFFF"/>
                </a:highlight>
              </a:rPr>
              <a:t>From all numbers, we can observe that citric acid is more present in white than red wines on average. On the other hand, Red wines, typically have higher pH so they are less acidic than white wines.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a:t>
            </a:r>
            <a:endParaRPr/>
          </a:p>
          <a:p>
            <a:pPr indent="0" lvl="0" marL="0" rtl="0" algn="l">
              <a:spcBef>
                <a:spcPts val="0"/>
              </a:spcBef>
              <a:spcAft>
                <a:spcPts val="0"/>
              </a:spcAft>
              <a:buNone/>
            </a:pPr>
            <a:r>
              <a:t/>
            </a:r>
            <a:endParaRPr/>
          </a:p>
        </p:txBody>
      </p:sp>
      <p:sp>
        <p:nvSpPr>
          <p:cNvPr id="132" name="Google Shape;13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190500" marR="190500" rtl="0" algn="l">
              <a:lnSpc>
                <a:spcPct val="140000"/>
              </a:lnSpc>
              <a:spcBef>
                <a:spcPts val="2400"/>
              </a:spcBef>
              <a:spcAft>
                <a:spcPts val="0"/>
              </a:spcAft>
              <a:buNone/>
            </a:pPr>
            <a:r>
              <a:rPr lang="en" sz="1200">
                <a:solidFill>
                  <a:srgbClr val="000000"/>
                </a:solidFill>
                <a:latin typeface="Arial"/>
                <a:ea typeface="Arial"/>
                <a:cs typeface="Arial"/>
                <a:sym typeface="Arial"/>
              </a:rPr>
              <a:t>Understanding Wine Attributes and Properties: </a:t>
            </a:r>
            <a:r>
              <a:rPr b="1" lang="en" sz="1200">
                <a:solidFill>
                  <a:srgbClr val="000000"/>
                </a:solidFill>
                <a:latin typeface="Arial"/>
                <a:ea typeface="Arial"/>
                <a:cs typeface="Arial"/>
                <a:sym typeface="Arial"/>
              </a:rPr>
              <a:t>Sweetness</a:t>
            </a:r>
            <a:endParaRPr b="1" sz="1200">
              <a:solidFill>
                <a:srgbClr val="000000"/>
              </a:solidFill>
              <a:latin typeface="Arial"/>
              <a:ea typeface="Arial"/>
              <a:cs typeface="Arial"/>
              <a:sym typeface="Arial"/>
            </a:endParaRPr>
          </a:p>
          <a:p>
            <a:pPr indent="-292100" lvl="0" marL="457200" marR="190500" rtl="0" algn="l">
              <a:lnSpc>
                <a:spcPct val="140000"/>
              </a:lnSpc>
              <a:spcBef>
                <a:spcPts val="2400"/>
              </a:spcBef>
              <a:spcAft>
                <a:spcPts val="0"/>
              </a:spcAft>
              <a:buClr>
                <a:srgbClr val="000000"/>
              </a:buClr>
              <a:buSzPts val="1000"/>
              <a:buFont typeface="Arial"/>
              <a:buChar char="●"/>
            </a:pPr>
            <a:r>
              <a:rPr lang="en" sz="1000">
                <a:solidFill>
                  <a:srgbClr val="000000"/>
                </a:solidFill>
                <a:highlight>
                  <a:srgbClr val="FFFFFF"/>
                </a:highlight>
                <a:latin typeface="Arial"/>
                <a:ea typeface="Arial"/>
                <a:cs typeface="Arial"/>
                <a:sym typeface="Arial"/>
              </a:rPr>
              <a:t>Residual Sugar (or RS) is from natural grape sugars leftover in a wine after the alcoholic fermentation finishes. It can improve one of 4 fundamental traits in wine, the sweetness. Sweetness in wines is not a sugary artificial flavor, but more of a natural fruit-based flavor. This sensation is typically felt on the tip of the tongue. When a wine is dry, the sweetness perceived is related to the fruit flavors found in wine.It's common to taste a subtle sweet flavor and not know exactly how to describe it. Sometimes it helps to think of fruits associated with wine. White wines have citrus flavors, and red wines have flavors like raspberries, blueberries, plums, cherries, blackberries, or jam.</a:t>
            </a:r>
            <a:endParaRPr b="1" sz="1000">
              <a:solidFill>
                <a:srgbClr val="000000"/>
              </a:solidFill>
              <a:latin typeface="Arial"/>
              <a:ea typeface="Arial"/>
              <a:cs typeface="Arial"/>
              <a:sym typeface="Arial"/>
            </a:endParaRPr>
          </a:p>
        </p:txBody>
      </p:sp>
      <p:pic>
        <p:nvPicPr>
          <p:cNvPr id="133" name="Google Shape;133;p21"/>
          <p:cNvPicPr preferRelativeResize="0"/>
          <p:nvPr/>
        </p:nvPicPr>
        <p:blipFill>
          <a:blip r:embed="rId3">
            <a:alphaModFix/>
          </a:blip>
          <a:stretch>
            <a:fillRect/>
          </a:stretch>
        </p:blipFill>
        <p:spPr>
          <a:xfrm>
            <a:off x="1708150" y="3083775"/>
            <a:ext cx="2251300" cy="1638375"/>
          </a:xfrm>
          <a:prstGeom prst="rect">
            <a:avLst/>
          </a:prstGeom>
          <a:noFill/>
          <a:ln>
            <a:noFill/>
          </a:ln>
        </p:spPr>
      </p:pic>
      <p:sp>
        <p:nvSpPr>
          <p:cNvPr id="134" name="Google Shape;134;p21"/>
          <p:cNvSpPr txBox="1"/>
          <p:nvPr/>
        </p:nvSpPr>
        <p:spPr>
          <a:xfrm>
            <a:off x="4335875" y="3364175"/>
            <a:ext cx="1725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White wines are much sweeter than red wines. Red wines tend to concentrate in low levels of sugar.</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