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2" r:id="rId4"/>
    <p:sldId id="258" r:id="rId5"/>
    <p:sldId id="259" r:id="rId6"/>
    <p:sldId id="263" r:id="rId7"/>
    <p:sldId id="260" r:id="rId8"/>
    <p:sldId id="261" r:id="rId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1pPr>
    <a:lvl2pPr marL="0" marR="0" indent="3429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2pPr>
    <a:lvl3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3pPr>
    <a:lvl4pPr marL="0" marR="0" indent="10287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4pPr>
    <a:lvl5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5pPr>
    <a:lvl6pPr marL="0" marR="0" indent="17145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6pPr>
    <a:lvl7pPr marL="0" marR="0" indent="2057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7pPr>
    <a:lvl8pPr marL="0" marR="0" indent="24003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8pPr>
    <a:lvl9pPr marL="0" marR="0" indent="2743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136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3" name="Shape 15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599937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 sz="2200">
        <a:latin typeface="Lucida Grande"/>
        <a:ea typeface="Lucida Grande"/>
        <a:cs typeface="Lucida Grande"/>
        <a:sym typeface="Lucida Grande"/>
      </a:defRPr>
    </a:lvl1pPr>
    <a:lvl2pPr indent="228600" defTabSz="584200" latinLnBrk="0">
      <a:defRPr sz="2200">
        <a:latin typeface="Lucida Grande"/>
        <a:ea typeface="Lucida Grande"/>
        <a:cs typeface="Lucida Grande"/>
        <a:sym typeface="Lucida Grande"/>
      </a:defRPr>
    </a:lvl2pPr>
    <a:lvl3pPr indent="457200" defTabSz="584200" latinLnBrk="0">
      <a:defRPr sz="2200">
        <a:latin typeface="Lucida Grande"/>
        <a:ea typeface="Lucida Grande"/>
        <a:cs typeface="Lucida Grande"/>
        <a:sym typeface="Lucida Grande"/>
      </a:defRPr>
    </a:lvl3pPr>
    <a:lvl4pPr indent="685800" defTabSz="584200" latinLnBrk="0">
      <a:defRPr sz="2200">
        <a:latin typeface="Lucida Grande"/>
        <a:ea typeface="Lucida Grande"/>
        <a:cs typeface="Lucida Grande"/>
        <a:sym typeface="Lucida Grande"/>
      </a:defRPr>
    </a:lvl4pPr>
    <a:lvl5pPr indent="914400" defTabSz="584200" latinLnBrk="0">
      <a:defRPr sz="2200">
        <a:latin typeface="Lucida Grande"/>
        <a:ea typeface="Lucida Grande"/>
        <a:cs typeface="Lucida Grande"/>
        <a:sym typeface="Lucida Grande"/>
      </a:defRPr>
    </a:lvl5pPr>
    <a:lvl6pPr indent="1143000" defTabSz="584200" latinLnBrk="0">
      <a:defRPr sz="2200">
        <a:latin typeface="Lucida Grande"/>
        <a:ea typeface="Lucida Grande"/>
        <a:cs typeface="Lucida Grande"/>
        <a:sym typeface="Lucida Grande"/>
      </a:defRPr>
    </a:lvl6pPr>
    <a:lvl7pPr indent="1371600" defTabSz="584200" latinLnBrk="0">
      <a:defRPr sz="2200">
        <a:latin typeface="Lucida Grande"/>
        <a:ea typeface="Lucida Grande"/>
        <a:cs typeface="Lucida Grande"/>
        <a:sym typeface="Lucida Grande"/>
      </a:defRPr>
    </a:lvl7pPr>
    <a:lvl8pPr indent="1600200" defTabSz="584200" latinLnBrk="0">
      <a:defRPr sz="2200">
        <a:latin typeface="Lucida Grande"/>
        <a:ea typeface="Lucida Grande"/>
        <a:cs typeface="Lucida Grande"/>
        <a:sym typeface="Lucida Grande"/>
      </a:defRPr>
    </a:lvl8pPr>
    <a:lvl9pPr indent="1828800" defTabSz="5842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mv_logo_fullversio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93221" y="7416800"/>
            <a:ext cx="2200310" cy="1384300"/>
          </a:xfrm>
          <a:prstGeom prst="rect">
            <a:avLst/>
          </a:prstGeom>
          <a:ln w="12700">
            <a:miter lim="400000"/>
          </a:ln>
        </p:spPr>
      </p:pic>
      <p:sp>
        <p:nvSpPr>
          <p:cNvPr id="14" name="Shape 14"/>
          <p:cNvSpPr/>
          <p:nvPr/>
        </p:nvSpPr>
        <p:spPr>
          <a:xfrm flipV="1">
            <a:off x="-125433" y="8083160"/>
            <a:ext cx="5531418" cy="3390"/>
          </a:xfrm>
          <a:prstGeom prst="line">
            <a:avLst/>
          </a:prstGeom>
          <a:ln w="12700">
            <a:solidFill>
              <a:srgbClr val="D79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5" name="Shape 15"/>
          <p:cNvSpPr/>
          <p:nvPr/>
        </p:nvSpPr>
        <p:spPr>
          <a:xfrm>
            <a:off x="7594600" y="8080588"/>
            <a:ext cx="5396366" cy="1715"/>
          </a:xfrm>
          <a:prstGeom prst="line">
            <a:avLst/>
          </a:prstGeom>
          <a:ln w="12700">
            <a:solidFill>
              <a:srgbClr val="D79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" name="Shape 16"/>
          <p:cNvSpPr/>
          <p:nvPr/>
        </p:nvSpPr>
        <p:spPr>
          <a:xfrm>
            <a:off x="3739589" y="5313680"/>
            <a:ext cx="5508347" cy="980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spcBef>
                <a:spcPts val="1600"/>
              </a:spcBef>
              <a:defRPr sz="2400">
                <a:latin typeface="Myriad Pro"/>
                <a:ea typeface="Myriad Pro"/>
                <a:cs typeface="Myriad Pro"/>
                <a:sym typeface="Myriad Pro"/>
              </a:defRPr>
            </a:pPr>
            <a:r>
              <a:t>Software Modeling and Verification Group</a:t>
            </a:r>
          </a:p>
          <a:p>
            <a:pPr defTabSz="457200">
              <a:spcBef>
                <a:spcPts val="1600"/>
              </a:spcBef>
              <a:defRPr sz="2400">
                <a:latin typeface="Myriad Pro"/>
                <a:ea typeface="Myriad Pro"/>
                <a:cs typeface="Myriad Pro"/>
                <a:sym typeface="Myriad Pro"/>
              </a:defRPr>
            </a:pPr>
            <a:r>
              <a:t>University of Geneva</a:t>
            </a:r>
          </a:p>
        </p:txBody>
      </p:sp>
      <p:sp>
        <p:nvSpPr>
          <p:cNvPr id="17" name="Shape 17"/>
          <p:cNvSpPr>
            <a:spLocks noGrp="1"/>
          </p:cNvSpPr>
          <p:nvPr>
            <p:ph type="body" sz="quarter" idx="13"/>
          </p:nvPr>
        </p:nvSpPr>
        <p:spPr>
          <a:xfrm>
            <a:off x="5932321" y="3789680"/>
            <a:ext cx="1122884" cy="408940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 defTabSz="457200">
              <a:spcBef>
                <a:spcPts val="1600"/>
              </a:spcBef>
              <a:buSzTx/>
              <a:buNone/>
              <a:defRPr sz="2400">
                <a:latin typeface="Myriad Pro"/>
                <a:ea typeface="Myriad Pro"/>
                <a:cs typeface="Myriad Pro"/>
                <a:sym typeface="Myriad Pro"/>
              </a:defRPr>
            </a:lvl1pPr>
          </a:lstStyle>
          <a:p>
            <a:r>
              <a:t>Authors</a:t>
            </a:r>
          </a:p>
        </p:txBody>
      </p:sp>
      <p:sp>
        <p:nvSpPr>
          <p:cNvPr id="18" name="Shape 18"/>
          <p:cNvSpPr>
            <a:spLocks noGrp="1"/>
          </p:cNvSpPr>
          <p:nvPr>
            <p:ph type="body" sz="quarter" idx="14"/>
          </p:nvPr>
        </p:nvSpPr>
        <p:spPr>
          <a:xfrm>
            <a:off x="5358536" y="1511300"/>
            <a:ext cx="2293012" cy="1320800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 defTabSz="457200">
              <a:spcBef>
                <a:spcPts val="1600"/>
              </a:spcBef>
              <a:buSzTx/>
              <a:buNone/>
              <a:defRPr sz="9600">
                <a:latin typeface="Myriad Pro"/>
                <a:ea typeface="Myriad Pro"/>
                <a:cs typeface="Myriad Pro"/>
                <a:sym typeface="Myriad Pro"/>
              </a:defRPr>
            </a:lvl1pPr>
          </a:lstStyle>
          <a:p>
            <a:r>
              <a:t>Title</a:t>
            </a:r>
          </a:p>
        </p:txBody>
      </p:sp>
      <p:sp>
        <p:nvSpPr>
          <p:cNvPr id="19" name="Shape 1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Horizontal Refl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/>
          </p:cNvSpPr>
          <p:nvPr>
            <p:ph type="pic" sz="half" idx="13"/>
          </p:nvPr>
        </p:nvSpPr>
        <p:spPr>
          <a:xfrm>
            <a:off x="2438400" y="1638300"/>
            <a:ext cx="8128000" cy="4559300"/>
          </a:xfrm>
          <a:prstGeom prst="rect">
            <a:avLst/>
          </a:prstGeom>
          <a:ln w="25400"/>
          <a:effectLst>
            <a:reflection stA="50000" endPos="40000" dir="5400000" sy="-100000" algn="bl" rotWithShape="0"/>
          </a:effectLst>
        </p:spPr>
        <p:txBody>
          <a:bodyPr lIns="91439" tIns="45719" rIns="91439" bIns="45719" anchor="t"/>
          <a:lstStyle/>
          <a:p>
            <a:endParaRPr/>
          </a:p>
        </p:txBody>
      </p:sp>
      <p:sp>
        <p:nvSpPr>
          <p:cNvPr id="97" name="Shape 97"/>
          <p:cNvSpPr>
            <a:spLocks noGrp="1"/>
          </p:cNvSpPr>
          <p:nvPr>
            <p:ph type="title"/>
          </p:nvPr>
        </p:nvSpPr>
        <p:spPr>
          <a:xfrm>
            <a:off x="1270000" y="7366000"/>
            <a:ext cx="10464800" cy="17018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8" name="Shape 9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/>
          </p:cNvSpPr>
          <p:nvPr>
            <p:ph type="pic" sz="quarter" idx="13"/>
          </p:nvPr>
        </p:nvSpPr>
        <p:spPr>
          <a:xfrm>
            <a:off x="7124700" y="1968500"/>
            <a:ext cx="4216400" cy="5626100"/>
          </a:xfrm>
          <a:prstGeom prst="rect">
            <a:avLst/>
          </a:prstGeom>
        </p:spPr>
        <p:txBody>
          <a:bodyPr lIns="91439" tIns="45719" rIns="91439" bIns="45719" anchor="t"/>
          <a:lstStyle/>
          <a:p>
            <a:endParaRPr/>
          </a:p>
        </p:txBody>
      </p:sp>
      <p:sp>
        <p:nvSpPr>
          <p:cNvPr id="106" name="Shape 106"/>
          <p:cNvSpPr>
            <a:spLocks noGrp="1"/>
          </p:cNvSpPr>
          <p:nvPr>
            <p:ph type="title"/>
          </p:nvPr>
        </p:nvSpPr>
        <p:spPr>
          <a:xfrm>
            <a:off x="635000" y="1409700"/>
            <a:ext cx="5867400" cy="3302000"/>
          </a:xfrm>
          <a:prstGeom prst="rect">
            <a:avLst/>
          </a:prstGeom>
        </p:spPr>
        <p:txBody>
          <a:bodyPr anchor="b"/>
          <a:lstStyle>
            <a:lvl1pPr>
              <a:defRPr sz="7000"/>
            </a:lvl1pPr>
          </a:lstStyle>
          <a:p>
            <a:r>
              <a:t>Title Text</a:t>
            </a:r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635000" y="4787900"/>
            <a:ext cx="5867400" cy="33020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400"/>
            </a:lvl1pPr>
            <a:lvl2pPr marL="0" indent="0" algn="ctr">
              <a:spcBef>
                <a:spcPts val="0"/>
              </a:spcBef>
              <a:buSzTx/>
              <a:buNone/>
              <a:defRPr sz="3400"/>
            </a:lvl2pPr>
            <a:lvl3pPr marL="0" indent="0" algn="ctr">
              <a:spcBef>
                <a:spcPts val="0"/>
              </a:spcBef>
              <a:buSzTx/>
              <a:buNone/>
              <a:defRPr sz="3400"/>
            </a:lvl3pPr>
            <a:lvl4pPr marL="0" indent="0" algn="ctr">
              <a:spcBef>
                <a:spcPts val="0"/>
              </a:spcBef>
              <a:buSzTx/>
              <a:buNone/>
              <a:defRPr sz="3400"/>
            </a:lvl4pPr>
            <a:lvl5pPr marL="0" indent="0" algn="ctr">
              <a:spcBef>
                <a:spcPts val="0"/>
              </a:spcBef>
              <a:buSzTx/>
              <a:buNone/>
              <a:defRPr sz="3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8" name="Shape 10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Vertical Refl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/>
          </p:cNvSpPr>
          <p:nvPr>
            <p:ph type="pic" sz="quarter" idx="13"/>
          </p:nvPr>
        </p:nvSpPr>
        <p:spPr>
          <a:xfrm>
            <a:off x="7124700" y="1968500"/>
            <a:ext cx="4216400" cy="5626100"/>
          </a:xfrm>
          <a:prstGeom prst="rect">
            <a:avLst/>
          </a:prstGeom>
          <a:ln w="25400"/>
          <a:effectLst>
            <a:reflection stA="50000" endPos="40000" dir="5400000" sy="-100000" algn="bl" rotWithShape="0"/>
          </a:effectLst>
        </p:spPr>
        <p:txBody>
          <a:bodyPr lIns="91439" tIns="45719" rIns="91439" bIns="45719" anchor="t"/>
          <a:lstStyle/>
          <a:p>
            <a:endParaRPr/>
          </a:p>
        </p:txBody>
      </p:sp>
      <p:sp>
        <p:nvSpPr>
          <p:cNvPr id="116" name="Shape 116"/>
          <p:cNvSpPr>
            <a:spLocks noGrp="1"/>
          </p:cNvSpPr>
          <p:nvPr>
            <p:ph type="title"/>
          </p:nvPr>
        </p:nvSpPr>
        <p:spPr>
          <a:xfrm>
            <a:off x="635000" y="1409700"/>
            <a:ext cx="5867400" cy="3302000"/>
          </a:xfrm>
          <a:prstGeom prst="rect">
            <a:avLst/>
          </a:prstGeom>
        </p:spPr>
        <p:txBody>
          <a:bodyPr anchor="b"/>
          <a:lstStyle>
            <a:lvl1pPr>
              <a:defRPr sz="7000"/>
            </a:lvl1pPr>
          </a:lstStyle>
          <a:p>
            <a:r>
              <a:t>Title Text</a:t>
            </a:r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635000" y="4787900"/>
            <a:ext cx="5867400" cy="33020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400"/>
            </a:lvl1pPr>
            <a:lvl2pPr marL="0" indent="0" algn="ctr">
              <a:spcBef>
                <a:spcPts val="0"/>
              </a:spcBef>
              <a:buSzTx/>
              <a:buNone/>
              <a:defRPr sz="3400"/>
            </a:lvl2pPr>
            <a:lvl3pPr marL="0" indent="0" algn="ctr">
              <a:spcBef>
                <a:spcPts val="0"/>
              </a:spcBef>
              <a:buSzTx/>
              <a:buNone/>
              <a:defRPr sz="3400"/>
            </a:lvl3pPr>
            <a:lvl4pPr marL="0" indent="0" algn="ctr">
              <a:spcBef>
                <a:spcPts val="0"/>
              </a:spcBef>
              <a:buSzTx/>
              <a:buNone/>
              <a:defRPr sz="3400"/>
            </a:lvl4pPr>
            <a:lvl5pPr marL="0" indent="0" algn="ctr">
              <a:spcBef>
                <a:spcPts val="0"/>
              </a:spcBef>
              <a:buSzTx/>
              <a:buNone/>
              <a:defRPr sz="3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8" name="Shape 11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/>
          </p:cNvSpPr>
          <p:nvPr>
            <p:ph type="pic" sz="quarter" idx="13"/>
          </p:nvPr>
        </p:nvSpPr>
        <p:spPr>
          <a:xfrm>
            <a:off x="7175500" y="2882900"/>
            <a:ext cx="4102100" cy="5473700"/>
          </a:xfrm>
          <a:prstGeom prst="rect">
            <a:avLst/>
          </a:prstGeom>
        </p:spPr>
        <p:txBody>
          <a:bodyPr lIns="91439" tIns="45719" rIns="91439" bIns="45719" anchor="t"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27" name="Shape 127"/>
          <p:cNvSpPr>
            <a:spLocks noGrp="1"/>
          </p:cNvSpPr>
          <p:nvPr>
            <p:ph type="body" sz="half" idx="1"/>
          </p:nvPr>
        </p:nvSpPr>
        <p:spPr>
          <a:xfrm>
            <a:off x="1270000" y="2768600"/>
            <a:ext cx="5041900" cy="5715000"/>
          </a:xfrm>
          <a:prstGeom prst="rect">
            <a:avLst/>
          </a:prstGeom>
        </p:spPr>
        <p:txBody>
          <a:bodyPr/>
          <a:lstStyle>
            <a:lvl1pPr marL="812120" indent="-494620">
              <a:spcBef>
                <a:spcPts val="3800"/>
              </a:spcBef>
              <a:defRPr sz="3200"/>
            </a:lvl1pPr>
            <a:lvl2pPr marL="1256620" indent="-494620">
              <a:spcBef>
                <a:spcPts val="3800"/>
              </a:spcBef>
              <a:defRPr sz="3200"/>
            </a:lvl2pPr>
            <a:lvl3pPr marL="1701120" indent="-494620">
              <a:spcBef>
                <a:spcPts val="3800"/>
              </a:spcBef>
              <a:defRPr sz="3200"/>
            </a:lvl3pPr>
            <a:lvl4pPr marL="2145620" indent="-494620">
              <a:spcBef>
                <a:spcPts val="3800"/>
              </a:spcBef>
              <a:defRPr sz="3200"/>
            </a:lvl4pPr>
            <a:lvl5pPr marL="2590120" indent="-494620">
              <a:spcBef>
                <a:spcPts val="3800"/>
              </a:spcBef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8" name="Shape 12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36" name="Shape 136"/>
          <p:cNvSpPr>
            <a:spLocks noGrp="1"/>
          </p:cNvSpPr>
          <p:nvPr>
            <p:ph type="body" sz="half" idx="1"/>
          </p:nvPr>
        </p:nvSpPr>
        <p:spPr>
          <a:xfrm>
            <a:off x="1270000" y="2768600"/>
            <a:ext cx="5041900" cy="5715000"/>
          </a:xfrm>
          <a:prstGeom prst="rect">
            <a:avLst/>
          </a:prstGeom>
        </p:spPr>
        <p:txBody>
          <a:bodyPr/>
          <a:lstStyle>
            <a:lvl1pPr marL="812120" indent="-494620">
              <a:spcBef>
                <a:spcPts val="3800"/>
              </a:spcBef>
              <a:defRPr sz="3200"/>
            </a:lvl1pPr>
            <a:lvl2pPr marL="1256620" indent="-494620">
              <a:spcBef>
                <a:spcPts val="3800"/>
              </a:spcBef>
              <a:defRPr sz="3200"/>
            </a:lvl2pPr>
            <a:lvl3pPr marL="1701120" indent="-494620">
              <a:spcBef>
                <a:spcPts val="3800"/>
              </a:spcBef>
              <a:defRPr sz="3200"/>
            </a:lvl3pPr>
            <a:lvl4pPr marL="2145620" indent="-494620">
              <a:spcBef>
                <a:spcPts val="3800"/>
              </a:spcBef>
              <a:defRPr sz="3200"/>
            </a:lvl4pPr>
            <a:lvl5pPr marL="2590120" indent="-494620">
              <a:spcBef>
                <a:spcPts val="3800"/>
              </a:spcBef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7" name="Shape 13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45" name="Shape 145"/>
          <p:cNvSpPr>
            <a:spLocks noGrp="1"/>
          </p:cNvSpPr>
          <p:nvPr>
            <p:ph type="body" sz="quarter" idx="1"/>
          </p:nvPr>
        </p:nvSpPr>
        <p:spPr>
          <a:xfrm>
            <a:off x="7772400" y="2768600"/>
            <a:ext cx="3962400" cy="5715000"/>
          </a:xfrm>
          <a:prstGeom prst="rect">
            <a:avLst/>
          </a:prstGeom>
        </p:spPr>
        <p:txBody>
          <a:bodyPr/>
          <a:lstStyle>
            <a:lvl1pPr marL="812120" indent="-494620">
              <a:spcBef>
                <a:spcPts val="3800"/>
              </a:spcBef>
              <a:defRPr sz="3200"/>
            </a:lvl1pPr>
            <a:lvl2pPr marL="1256620" indent="-494620">
              <a:spcBef>
                <a:spcPts val="3800"/>
              </a:spcBef>
              <a:defRPr sz="3200"/>
            </a:lvl2pPr>
            <a:lvl3pPr marL="1701120" indent="-494620">
              <a:spcBef>
                <a:spcPts val="3800"/>
              </a:spcBef>
              <a:defRPr sz="3200"/>
            </a:lvl3pPr>
            <a:lvl4pPr marL="2145620" indent="-494620">
              <a:spcBef>
                <a:spcPts val="3800"/>
              </a:spcBef>
              <a:defRPr sz="3200"/>
            </a:lvl4pPr>
            <a:lvl5pPr marL="2590120" indent="-494620">
              <a:spcBef>
                <a:spcPts val="3800"/>
              </a:spcBef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6" name="Shape 14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7" name="Shape 27"/>
          <p:cNvSpPr>
            <a:spLocks noGrp="1"/>
          </p:cNvSpPr>
          <p:nvPr>
            <p:ph type="body" idx="1"/>
          </p:nvPr>
        </p:nvSpPr>
        <p:spPr>
          <a:xfrm>
            <a:off x="1270000" y="2768600"/>
            <a:ext cx="10464800" cy="5715000"/>
          </a:xfrm>
          <a:prstGeom prst="rect">
            <a:avLst/>
          </a:prstGeom>
        </p:spPr>
        <p:txBody>
          <a:bodyPr/>
          <a:lstStyle>
            <a:lvl1pPr>
              <a:spcBef>
                <a:spcPts val="2400"/>
              </a:spcBef>
            </a:lvl1pPr>
            <a:lvl2pPr>
              <a:spcBef>
                <a:spcPts val="2400"/>
              </a:spcBef>
            </a:lvl2pPr>
            <a:lvl3pPr>
              <a:spcBef>
                <a:spcPts val="2400"/>
              </a:spcBef>
            </a:lvl3pPr>
            <a:lvl4pPr>
              <a:spcBef>
                <a:spcPts val="2400"/>
              </a:spcBef>
            </a:lvl4pPr>
            <a:lvl5pPr>
              <a:spcBef>
                <a:spcPts val="2400"/>
              </a:spcBef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8" name="Shape 2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cop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dropped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2100" y="177800"/>
            <a:ext cx="2810934" cy="2108200"/>
          </a:xfrm>
          <a:prstGeom prst="rect">
            <a:avLst/>
          </a:prstGeom>
          <a:ln w="12700">
            <a:miter lim="400000"/>
          </a:ln>
        </p:spPr>
      </p:pic>
      <p:sp>
        <p:nvSpPr>
          <p:cNvPr id="36" name="Shape 36"/>
          <p:cNvSpPr>
            <a:spLocks noGrp="1"/>
          </p:cNvSpPr>
          <p:nvPr>
            <p:ph type="title"/>
          </p:nvPr>
        </p:nvSpPr>
        <p:spPr>
          <a:xfrm>
            <a:off x="825500" y="3784600"/>
            <a:ext cx="10464800" cy="2438400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r>
              <a:t>Title Text</a:t>
            </a:r>
          </a:p>
        </p:txBody>
      </p:sp>
      <p:sp>
        <p:nvSpPr>
          <p:cNvPr id="37" name="Shape 3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smv_logo_fullversio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93221" y="6654800"/>
            <a:ext cx="2200310" cy="1384300"/>
          </a:xfrm>
          <a:prstGeom prst="rect">
            <a:avLst/>
          </a:prstGeom>
          <a:ln w="12700">
            <a:miter lim="400000"/>
          </a:ln>
        </p:spPr>
      </p:pic>
      <p:sp>
        <p:nvSpPr>
          <p:cNvPr id="45" name="Shape 45"/>
          <p:cNvSpPr/>
          <p:nvPr/>
        </p:nvSpPr>
        <p:spPr>
          <a:xfrm flipV="1">
            <a:off x="-125433" y="7321160"/>
            <a:ext cx="5531418" cy="3390"/>
          </a:xfrm>
          <a:prstGeom prst="line">
            <a:avLst/>
          </a:prstGeom>
          <a:ln w="12700">
            <a:solidFill>
              <a:srgbClr val="D79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6" name="Shape 46"/>
          <p:cNvSpPr/>
          <p:nvPr/>
        </p:nvSpPr>
        <p:spPr>
          <a:xfrm>
            <a:off x="7594600" y="7318588"/>
            <a:ext cx="5396366" cy="1715"/>
          </a:xfrm>
          <a:prstGeom prst="line">
            <a:avLst/>
          </a:prstGeom>
          <a:ln w="12700">
            <a:solidFill>
              <a:srgbClr val="D79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7" name="Shape 47"/>
          <p:cNvSpPr/>
          <p:nvPr/>
        </p:nvSpPr>
        <p:spPr>
          <a:xfrm>
            <a:off x="0" y="1476588"/>
            <a:ext cx="12992688" cy="1016"/>
          </a:xfrm>
          <a:prstGeom prst="line">
            <a:avLst/>
          </a:prstGeom>
          <a:ln w="12700">
            <a:solidFill>
              <a:srgbClr val="D79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xfrm>
            <a:off x="1270000" y="3175000"/>
            <a:ext cx="10464800" cy="2438400"/>
          </a:xfrm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hape 5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2" name="Shape 7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/>
          </p:cNvSpPr>
          <p:nvPr>
            <p:ph type="title"/>
          </p:nvPr>
        </p:nvSpPr>
        <p:spPr>
          <a:xfrm>
            <a:off x="1270000" y="2971800"/>
            <a:ext cx="10464800" cy="3810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80" name="Shape 8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/>
          </p:cNvSpPr>
          <p:nvPr>
            <p:ph type="pic" sz="half" idx="13"/>
          </p:nvPr>
        </p:nvSpPr>
        <p:spPr>
          <a:xfrm>
            <a:off x="2438400" y="1638300"/>
            <a:ext cx="8128000" cy="4559300"/>
          </a:xfrm>
          <a:prstGeom prst="rect">
            <a:avLst/>
          </a:prstGeom>
        </p:spPr>
        <p:txBody>
          <a:bodyPr lIns="91439" tIns="45719" rIns="91439" bIns="45719" anchor="t"/>
          <a:lstStyle/>
          <a:p>
            <a:endParaRPr/>
          </a:p>
        </p:txBody>
      </p:sp>
      <p:sp>
        <p:nvSpPr>
          <p:cNvPr id="88" name="Shape 88"/>
          <p:cNvSpPr>
            <a:spLocks noGrp="1"/>
          </p:cNvSpPr>
          <p:nvPr>
            <p:ph type="title"/>
          </p:nvPr>
        </p:nvSpPr>
        <p:spPr>
          <a:xfrm>
            <a:off x="1270000" y="7366000"/>
            <a:ext cx="10464800" cy="17018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89" name="Shape 8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 flipV="1">
            <a:off x="-354033" y="9183220"/>
            <a:ext cx="11643307" cy="8230"/>
          </a:xfrm>
          <a:prstGeom prst="line">
            <a:avLst/>
          </a:prstGeom>
          <a:ln w="12700">
            <a:solidFill>
              <a:srgbClr val="D79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3" name="smv_logo_fullversion.png"/>
          <p:cNvPicPr>
            <a:picLocks noChangeAspect="1"/>
          </p:cNvPicPr>
          <p:nvPr/>
        </p:nvPicPr>
        <p:blipFill>
          <a:blip r:embed="rId17">
            <a:extLst/>
          </a:blip>
          <a:stretch>
            <a:fillRect/>
          </a:stretch>
        </p:blipFill>
        <p:spPr>
          <a:xfrm>
            <a:off x="11286021" y="8636000"/>
            <a:ext cx="1655279" cy="1041400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1270000" y="1270000"/>
            <a:ext cx="10464800" cy="721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hape 5"/>
          <p:cNvSpPr>
            <a:spLocks noGrp="1"/>
          </p:cNvSpPr>
          <p:nvPr>
            <p:ph type="sldNum" sz="quarter" idx="2"/>
          </p:nvPr>
        </p:nvSpPr>
        <p:spPr>
          <a:xfrm>
            <a:off x="6324600" y="9258300"/>
            <a:ext cx="342900" cy="3683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1270000" y="254000"/>
            <a:ext cx="104648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r>
              <a:t>Title Text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9pPr>
    </p:titleStyle>
    <p:bodyStyle>
      <a:lvl1pPr marL="889000" marR="0" indent="-571500" algn="l" defTabSz="584200" rtl="0" latinLnBrk="0">
        <a:lnSpc>
          <a:spcPct val="100000"/>
        </a:lnSpc>
        <a:spcBef>
          <a:spcPts val="4800"/>
        </a:spcBef>
        <a:spcAft>
          <a:spcPts val="0"/>
        </a:spcAft>
        <a:buClrTx/>
        <a:buSzPct val="171000"/>
        <a:buFontTx/>
        <a:buChar char="•"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1pPr>
      <a:lvl2pPr marL="1333500" marR="0" indent="-571500" algn="l" defTabSz="584200" rtl="0" latinLnBrk="0">
        <a:lnSpc>
          <a:spcPct val="100000"/>
        </a:lnSpc>
        <a:spcBef>
          <a:spcPts val="4800"/>
        </a:spcBef>
        <a:spcAft>
          <a:spcPts val="0"/>
        </a:spcAft>
        <a:buClrTx/>
        <a:buSzPct val="171000"/>
        <a:buFontTx/>
        <a:buChar char="•"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2pPr>
      <a:lvl3pPr marL="1778000" marR="0" indent="-571500" algn="l" defTabSz="584200" rtl="0" latinLnBrk="0">
        <a:lnSpc>
          <a:spcPct val="100000"/>
        </a:lnSpc>
        <a:spcBef>
          <a:spcPts val="4800"/>
        </a:spcBef>
        <a:spcAft>
          <a:spcPts val="0"/>
        </a:spcAft>
        <a:buClrTx/>
        <a:buSzPct val="171000"/>
        <a:buFontTx/>
        <a:buChar char="•"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3pPr>
      <a:lvl4pPr marL="2222500" marR="0" indent="-571500" algn="l" defTabSz="584200" rtl="0" latinLnBrk="0">
        <a:lnSpc>
          <a:spcPct val="100000"/>
        </a:lnSpc>
        <a:spcBef>
          <a:spcPts val="4800"/>
        </a:spcBef>
        <a:spcAft>
          <a:spcPts val="0"/>
        </a:spcAft>
        <a:buClrTx/>
        <a:buSzPct val="171000"/>
        <a:buFontTx/>
        <a:buChar char="•"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4pPr>
      <a:lvl5pPr marL="2667000" marR="0" indent="-571500" algn="l" defTabSz="584200" rtl="0" latinLnBrk="0">
        <a:lnSpc>
          <a:spcPct val="100000"/>
        </a:lnSpc>
        <a:spcBef>
          <a:spcPts val="4800"/>
        </a:spcBef>
        <a:spcAft>
          <a:spcPts val="0"/>
        </a:spcAft>
        <a:buClrTx/>
        <a:buSzPct val="171000"/>
        <a:buFontTx/>
        <a:buChar char="•"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5pPr>
      <a:lvl6pPr marL="3022600" marR="0" indent="-571500" algn="l" defTabSz="584200" rtl="0" latinLnBrk="0">
        <a:lnSpc>
          <a:spcPct val="100000"/>
        </a:lnSpc>
        <a:spcBef>
          <a:spcPts val="4800"/>
        </a:spcBef>
        <a:spcAft>
          <a:spcPts val="0"/>
        </a:spcAft>
        <a:buClrTx/>
        <a:buSzPct val="171000"/>
        <a:buFontTx/>
        <a:buChar char="•"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6pPr>
      <a:lvl7pPr marL="3378200" marR="0" indent="-571500" algn="l" defTabSz="584200" rtl="0" latinLnBrk="0">
        <a:lnSpc>
          <a:spcPct val="100000"/>
        </a:lnSpc>
        <a:spcBef>
          <a:spcPts val="4800"/>
        </a:spcBef>
        <a:spcAft>
          <a:spcPts val="0"/>
        </a:spcAft>
        <a:buClrTx/>
        <a:buSzPct val="171000"/>
        <a:buFontTx/>
        <a:buChar char="•"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7pPr>
      <a:lvl8pPr marL="3733800" marR="0" indent="-571500" algn="l" defTabSz="584200" rtl="0" latinLnBrk="0">
        <a:lnSpc>
          <a:spcPct val="100000"/>
        </a:lnSpc>
        <a:spcBef>
          <a:spcPts val="4800"/>
        </a:spcBef>
        <a:spcAft>
          <a:spcPts val="0"/>
        </a:spcAft>
        <a:buClrTx/>
        <a:buSzPct val="171000"/>
        <a:buFontTx/>
        <a:buChar char="•"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8pPr>
      <a:lvl9pPr marL="4089400" marR="0" indent="-571500" algn="l" defTabSz="584200" rtl="0" latinLnBrk="0">
        <a:lnSpc>
          <a:spcPct val="100000"/>
        </a:lnSpc>
        <a:spcBef>
          <a:spcPts val="4800"/>
        </a:spcBef>
        <a:spcAft>
          <a:spcPts val="0"/>
        </a:spcAft>
        <a:buClrTx/>
        <a:buSzPct val="171000"/>
        <a:buFontTx/>
        <a:buChar char="•"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/>
          </p:cNvSpPr>
          <p:nvPr>
            <p:ph type="body" idx="13"/>
          </p:nvPr>
        </p:nvSpPr>
        <p:spPr>
          <a:xfrm>
            <a:off x="5422849" y="3789680"/>
            <a:ext cx="2141830" cy="408940"/>
          </a:xfrm>
          <a:prstGeom prst="rect">
            <a:avLst/>
          </a:prstGeom>
        </p:spPr>
        <p:txBody>
          <a:bodyPr/>
          <a:lstStyle/>
          <a:p>
            <a:r>
              <a:t>Steve Hostettler</a:t>
            </a:r>
          </a:p>
        </p:txBody>
      </p:sp>
      <p:sp>
        <p:nvSpPr>
          <p:cNvPr id="156" name="Shape 156"/>
          <p:cNvSpPr>
            <a:spLocks noGrp="1"/>
          </p:cNvSpPr>
          <p:nvPr>
            <p:ph type="body" idx="14"/>
          </p:nvPr>
        </p:nvSpPr>
        <p:spPr>
          <a:xfrm>
            <a:off x="1254405" y="917511"/>
            <a:ext cx="10501273" cy="2508379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Projet</a:t>
            </a:r>
            <a:r>
              <a:rPr dirty="0"/>
              <a:t> </a:t>
            </a:r>
            <a:r>
              <a:rPr dirty="0" err="1"/>
              <a:t>Informatique</a:t>
            </a:r>
            <a:endParaRPr dirty="0"/>
          </a:p>
          <a:p>
            <a:pPr>
              <a:defRPr sz="4700"/>
            </a:pPr>
            <a:r>
              <a:rPr dirty="0" smtClean="0"/>
              <a:t>201</a:t>
            </a:r>
            <a:r>
              <a:rPr lang="en-US" dirty="0"/>
              <a:t>8</a:t>
            </a:r>
            <a:endParaRPr dirty="0"/>
          </a:p>
        </p:txBody>
      </p:sp>
      <p:sp>
        <p:nvSpPr>
          <p:cNvPr id="157" name="Shape 15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</a:t>
            </a:fld>
            <a:endParaRPr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160" name="Shape 160"/>
          <p:cNvSpPr>
            <a:spLocks noGrp="1"/>
          </p:cNvSpPr>
          <p:nvPr>
            <p:ph type="title"/>
          </p:nvPr>
        </p:nvSpPr>
        <p:spPr>
          <a:xfrm>
            <a:off x="1092200" y="3187700"/>
            <a:ext cx="10820400" cy="2692400"/>
          </a:xfrm>
          <a:prstGeom prst="rect">
            <a:avLst/>
          </a:prstGeom>
        </p:spPr>
        <p:txBody>
          <a:bodyPr/>
          <a:lstStyle/>
          <a:p>
            <a:r>
              <a:t>Apprendre à planifier et à réaliser </a:t>
            </a:r>
          </a:p>
          <a:p>
            <a:r>
              <a:t>un projet informatique de A à Z.</a:t>
            </a: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Objectif</a:t>
            </a:r>
            <a:r>
              <a:rPr lang="en-US" dirty="0" smtClean="0"/>
              <a:t> du </a:t>
            </a:r>
            <a:r>
              <a:rPr lang="en-US" dirty="0" err="1" smtClean="0"/>
              <a:t>cours</a:t>
            </a:r>
            <a:endParaRPr dirty="0"/>
          </a:p>
        </p:txBody>
      </p:sp>
      <p:sp>
        <p:nvSpPr>
          <p:cNvPr id="166" name="Shape 166"/>
          <p:cNvSpPr>
            <a:spLocks noGrp="1"/>
          </p:cNvSpPr>
          <p:nvPr>
            <p:ph type="body" idx="1"/>
          </p:nvPr>
        </p:nvSpPr>
        <p:spPr>
          <a:xfrm>
            <a:off x="1269999" y="2768600"/>
            <a:ext cx="11847689" cy="5715000"/>
          </a:xfrm>
          <a:prstGeom prst="rect">
            <a:avLst/>
          </a:prstGeom>
        </p:spPr>
        <p:txBody>
          <a:bodyPr/>
          <a:lstStyle/>
          <a:p>
            <a:pPr lvl="1"/>
            <a:r>
              <a:rPr lang="fr-CA" dirty="0" smtClean="0"/>
              <a:t>Travailler en équipe</a:t>
            </a:r>
          </a:p>
          <a:p>
            <a:pPr lvl="1"/>
            <a:r>
              <a:rPr lang="fr-CA" dirty="0" smtClean="0"/>
              <a:t>Trouver l’information PAR VOUS MÊME</a:t>
            </a:r>
          </a:p>
          <a:p>
            <a:pPr lvl="1"/>
            <a:r>
              <a:rPr lang="fr-CA" dirty="0" smtClean="0"/>
              <a:t>Maitriser le cycle de développement</a:t>
            </a:r>
          </a:p>
          <a:p>
            <a:pPr lvl="1"/>
            <a:r>
              <a:rPr lang="fr-CA" dirty="0" smtClean="0"/>
              <a:t>Comprendre les principaux paradigmes de développent modernes.</a:t>
            </a:r>
          </a:p>
          <a:p>
            <a:pPr lvl="1"/>
            <a:r>
              <a:rPr lang="fr-CA" dirty="0" smtClean="0"/>
              <a:t>LIVRER UN  PRODUIT</a:t>
            </a:r>
          </a:p>
        </p:txBody>
      </p:sp>
      <p:sp>
        <p:nvSpPr>
          <p:cNvPr id="167" name="Shape 16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2277197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163" name="Shape 163"/>
          <p:cNvSpPr>
            <a:spLocks noGrp="1"/>
          </p:cNvSpPr>
          <p:nvPr>
            <p:ph type="title"/>
          </p:nvPr>
        </p:nvSpPr>
        <p:spPr>
          <a:xfrm>
            <a:off x="1155700" y="3187700"/>
            <a:ext cx="10464800" cy="2438400"/>
          </a:xfrm>
          <a:prstGeom prst="rect">
            <a:avLst/>
          </a:prstGeom>
        </p:spPr>
        <p:txBody>
          <a:bodyPr/>
          <a:lstStyle/>
          <a:p>
            <a:r>
              <a:t>Organisation</a:t>
            </a:r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Programme</a:t>
            </a:r>
          </a:p>
        </p:txBody>
      </p:sp>
      <p:sp>
        <p:nvSpPr>
          <p:cNvPr id="166" name="Shape 16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rPr dirty="0" err="1"/>
              <a:t>Paradigmes</a:t>
            </a:r>
            <a:endParaRPr dirty="0"/>
          </a:p>
          <a:p>
            <a:pPr lvl="2"/>
            <a:r>
              <a:rPr dirty="0"/>
              <a:t>MVC, n-Tiers, </a:t>
            </a:r>
            <a:r>
              <a:rPr dirty="0" err="1"/>
              <a:t>IoC</a:t>
            </a:r>
            <a:r>
              <a:rPr dirty="0"/>
              <a:t>/DI, AOP, MVC, </a:t>
            </a:r>
            <a:r>
              <a:rPr dirty="0" err="1"/>
              <a:t>ORMapping</a:t>
            </a:r>
            <a:r>
              <a:rPr dirty="0"/>
              <a:t>, Unit &amp; Integration testing</a:t>
            </a:r>
          </a:p>
          <a:p>
            <a:pPr lvl="1"/>
            <a:r>
              <a:rPr dirty="0"/>
              <a:t>Technologies</a:t>
            </a:r>
          </a:p>
          <a:p>
            <a:pPr lvl="2"/>
            <a:r>
              <a:rPr dirty="0"/>
              <a:t>JEE7 (Rest + CDI + JPA), </a:t>
            </a:r>
            <a:r>
              <a:rPr dirty="0" err="1"/>
              <a:t>Fwk</a:t>
            </a:r>
            <a:r>
              <a:rPr dirty="0"/>
              <a:t> </a:t>
            </a:r>
            <a:r>
              <a:rPr dirty="0" err="1"/>
              <a:t>Javascript</a:t>
            </a:r>
            <a:r>
              <a:rPr dirty="0"/>
              <a:t> JUnit,….</a:t>
            </a:r>
          </a:p>
          <a:p>
            <a:pPr lvl="1"/>
            <a:r>
              <a:rPr dirty="0"/>
              <a:t>Architecture micro-services</a:t>
            </a:r>
          </a:p>
        </p:txBody>
      </p:sp>
      <p:sp>
        <p:nvSpPr>
          <p:cNvPr id="167" name="Shape 16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Démarche</a:t>
            </a:r>
            <a:endParaRPr lang="en-US" dirty="0"/>
          </a:p>
        </p:txBody>
      </p:sp>
      <p:sp>
        <p:nvSpPr>
          <p:cNvPr id="43" name="Shape 166"/>
          <p:cNvSpPr>
            <a:spLocks noGrp="1"/>
          </p:cNvSpPr>
          <p:nvPr>
            <p:ph type="body" idx="1"/>
          </p:nvPr>
        </p:nvSpPr>
        <p:spPr>
          <a:xfrm>
            <a:off x="1270000" y="2768600"/>
            <a:ext cx="10464800" cy="5715000"/>
          </a:xfrm>
          <a:prstGeom prst="rect">
            <a:avLst/>
          </a:prstGeom>
        </p:spPr>
        <p:txBody>
          <a:bodyPr/>
          <a:lstStyle/>
          <a:p>
            <a:pPr lvl="1"/>
            <a:r>
              <a:rPr lang="en-US" dirty="0" smtClean="0"/>
              <a:t>Tester un concept </a:t>
            </a:r>
            <a:r>
              <a:rPr lang="en-US" dirty="0" err="1" smtClean="0"/>
              <a:t>dans</a:t>
            </a:r>
            <a:r>
              <a:rPr lang="en-US" dirty="0" smtClean="0"/>
              <a:t> </a:t>
            </a:r>
            <a:r>
              <a:rPr lang="en-US" dirty="0" err="1" smtClean="0"/>
              <a:t>l’application</a:t>
            </a:r>
            <a:r>
              <a:rPr lang="en-US" dirty="0" smtClean="0"/>
              <a:t> de demonstration</a:t>
            </a:r>
          </a:p>
          <a:p>
            <a:pPr lvl="1"/>
            <a:r>
              <a:rPr lang="en-US" dirty="0" smtClean="0"/>
              <a:t>Si ca ne </a:t>
            </a:r>
            <a:r>
              <a:rPr lang="en-US" dirty="0" err="1" smtClean="0"/>
              <a:t>marche</a:t>
            </a:r>
            <a:r>
              <a:rPr lang="en-US" dirty="0" smtClean="0"/>
              <a:t>, </a:t>
            </a:r>
            <a:r>
              <a:rPr lang="en-US" dirty="0" err="1" smtClean="0"/>
              <a:t>chercher</a:t>
            </a:r>
            <a:r>
              <a:rPr lang="en-US" dirty="0" smtClean="0"/>
              <a:t> par </a:t>
            </a:r>
            <a:r>
              <a:rPr lang="en-US" dirty="0" err="1" smtClean="0"/>
              <a:t>moi</a:t>
            </a:r>
            <a:r>
              <a:rPr lang="en-US" dirty="0" smtClean="0"/>
              <a:t> </a:t>
            </a:r>
            <a:r>
              <a:rPr lang="en-US" dirty="0" err="1" smtClean="0"/>
              <a:t>même</a:t>
            </a:r>
            <a:endParaRPr lang="en-US" dirty="0" smtClean="0"/>
          </a:p>
          <a:p>
            <a:pPr lvl="1"/>
            <a:r>
              <a:rPr lang="en-US" dirty="0" smtClean="0"/>
              <a:t>Marche </a:t>
            </a:r>
            <a:r>
              <a:rPr lang="en-US" dirty="0" err="1" smtClean="0"/>
              <a:t>toujours</a:t>
            </a:r>
            <a:r>
              <a:rPr lang="en-US" dirty="0" smtClean="0"/>
              <a:t> pas demander de </a:t>
            </a:r>
            <a:r>
              <a:rPr lang="en-US" dirty="0" err="1" smtClean="0"/>
              <a:t>l’aide</a:t>
            </a:r>
            <a:r>
              <a:rPr lang="en-US" dirty="0" smtClean="0"/>
              <a:t> au </a:t>
            </a:r>
            <a:r>
              <a:rPr lang="en-US" dirty="0" err="1" smtClean="0"/>
              <a:t>moniteur</a:t>
            </a:r>
            <a:r>
              <a:rPr lang="en-US" dirty="0" smtClean="0"/>
              <a:t>/assistant/prof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1281200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Organisation</a:t>
            </a:r>
          </a:p>
        </p:txBody>
      </p:sp>
      <p:sp>
        <p:nvSpPr>
          <p:cNvPr id="170" name="Shape 17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graphicFrame>
        <p:nvGraphicFramePr>
          <p:cNvPr id="171" name="Table 171"/>
          <p:cNvGraphicFramePr/>
          <p:nvPr>
            <p:extLst>
              <p:ext uri="{D42A27DB-BD31-4B8C-83A1-F6EECF244321}">
                <p14:modId xmlns:p14="http://schemas.microsoft.com/office/powerpoint/2010/main" val="635225564"/>
              </p:ext>
            </p:extLst>
          </p:nvPr>
        </p:nvGraphicFramePr>
        <p:xfrm>
          <a:off x="1689100" y="2921000"/>
          <a:ext cx="9626599" cy="5938230"/>
        </p:xfrm>
        <a:graphic>
          <a:graphicData uri="http://schemas.openxmlformats.org/drawingml/2006/table">
            <a:tbl>
              <a:tblPr>
                <a:tableStyleId>{8F44A2F1-9E1F-4B54-A3A2-5F16C0AD49E2}</a:tableStyleId>
              </a:tblPr>
              <a:tblGrid>
                <a:gridCol w="1993174"/>
                <a:gridCol w="7633425"/>
              </a:tblGrid>
              <a:tr h="1211825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</a:pPr>
                      <a:r>
                        <a:rPr sz="3600" dirty="0"/>
                        <a:t>Phase 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</a:pPr>
                      <a:r>
                        <a:rPr sz="3600" dirty="0" err="1"/>
                        <a:t>Spécification</a:t>
                      </a:r>
                      <a:r>
                        <a:rPr sz="3600" dirty="0"/>
                        <a:t>, </a:t>
                      </a:r>
                      <a:r>
                        <a:rPr sz="3600" dirty="0" err="1"/>
                        <a:t>planification</a:t>
                      </a:r>
                      <a:r>
                        <a:rPr sz="3600" dirty="0"/>
                        <a:t> et </a:t>
                      </a:r>
                      <a:r>
                        <a:rPr sz="3600" dirty="0" err="1"/>
                        <a:t>mise</a:t>
                      </a:r>
                      <a:r>
                        <a:rPr sz="3600" dirty="0"/>
                        <a:t> </a:t>
                      </a:r>
                      <a:r>
                        <a:rPr sz="3600" dirty="0" err="1"/>
                        <a:t>en</a:t>
                      </a:r>
                      <a:r>
                        <a:rPr sz="3600" dirty="0"/>
                        <a:t> place de </a:t>
                      </a:r>
                      <a:r>
                        <a:rPr sz="3600" dirty="0" err="1"/>
                        <a:t>l’architecture</a:t>
                      </a:r>
                      <a:endParaRPr sz="3600" dirty="0"/>
                    </a:p>
                  </a:txBody>
                  <a:tcPr marL="50800" marR="50800" marT="50800" marB="50800" anchor="ctr" horzOverflow="overflow"/>
                </a:tc>
              </a:tr>
              <a:tr h="905387">
                <a:tc gridSpan="2"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</a:pPr>
                      <a:r>
                        <a:rPr sz="3600" dirty="0" err="1"/>
                        <a:t>Présentation</a:t>
                      </a:r>
                      <a:r>
                        <a:rPr sz="3600" dirty="0"/>
                        <a:t> </a:t>
                      </a:r>
                      <a:r>
                        <a:rPr sz="3600" dirty="0" err="1"/>
                        <a:t>intermédiaire</a:t>
                      </a:r>
                      <a:r>
                        <a:rPr sz="3600" dirty="0"/>
                        <a:t> </a:t>
                      </a:r>
                      <a:r>
                        <a:rPr sz="3600" dirty="0" smtClean="0"/>
                        <a:t>(</a:t>
                      </a:r>
                      <a:r>
                        <a:rPr lang="en-US" sz="3600" dirty="0" smtClean="0"/>
                        <a:t>??.</a:t>
                      </a:r>
                      <a:r>
                        <a:rPr lang="en-US" sz="3600" dirty="0" smtClean="0"/>
                        <a:t>04.2018</a:t>
                      </a:r>
                      <a:r>
                        <a:rPr sz="3600" dirty="0" smtClean="0"/>
                        <a:t>)</a:t>
                      </a:r>
                      <a:endParaRPr sz="3600" dirty="0"/>
                    </a:p>
                  </a:txBody>
                  <a:tcPr marL="50800" marR="50800" marT="50800" marB="50800" anchor="ctr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74046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</a:pPr>
                      <a:r>
                        <a:rPr sz="3600"/>
                        <a:t>Phase 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</a:pPr>
                      <a:r>
                        <a:rPr sz="3600" dirty="0" err="1"/>
                        <a:t>Implémentation</a:t>
                      </a:r>
                      <a:endParaRPr sz="3600" dirty="0"/>
                    </a:p>
                  </a:txBody>
                  <a:tcPr marL="50800" marR="50800" marT="50800" marB="50800" anchor="ctr" horzOverflow="overflow"/>
                </a:tc>
              </a:tr>
              <a:tr h="874046">
                <a:tc gridSpan="2"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</a:pPr>
                      <a:r>
                        <a:rPr sz="3600" dirty="0" err="1"/>
                        <a:t>Présentation</a:t>
                      </a:r>
                      <a:r>
                        <a:rPr sz="3600" dirty="0"/>
                        <a:t> </a:t>
                      </a:r>
                      <a:r>
                        <a:rPr sz="3600" dirty="0" err="1"/>
                        <a:t>intermédiaire</a:t>
                      </a:r>
                      <a:r>
                        <a:rPr sz="3600" dirty="0"/>
                        <a:t> </a:t>
                      </a:r>
                      <a:r>
                        <a:rPr lang="en-US" sz="3600" dirty="0" smtClean="0"/>
                        <a:t>??</a:t>
                      </a:r>
                      <a:r>
                        <a:rPr sz="3600" dirty="0" smtClean="0"/>
                        <a:t>.</a:t>
                      </a:r>
                      <a:r>
                        <a:rPr lang="en-US" sz="3600" dirty="0" smtClean="0"/>
                        <a:t>05</a:t>
                      </a:r>
                      <a:r>
                        <a:rPr sz="3600" dirty="0" smtClean="0"/>
                        <a:t>.201</a:t>
                      </a:r>
                      <a:r>
                        <a:rPr lang="en-US" sz="3600" dirty="0" smtClean="0"/>
                        <a:t>8</a:t>
                      </a:r>
                      <a:r>
                        <a:rPr sz="3600" dirty="0" smtClean="0"/>
                        <a:t>)</a:t>
                      </a:r>
                      <a:endParaRPr sz="3600" dirty="0"/>
                    </a:p>
                  </a:txBody>
                  <a:tcPr marL="50800" marR="50800" marT="50800" marB="50800" anchor="ctr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74046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</a:pPr>
                      <a:r>
                        <a:rPr sz="3600"/>
                        <a:t>Phase 3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</a:pPr>
                      <a:r>
                        <a:rPr sz="3600" dirty="0"/>
                        <a:t>Distribution</a:t>
                      </a:r>
                    </a:p>
                  </a:txBody>
                  <a:tcPr marL="50800" marR="50800" marT="50800" marB="50800" anchor="ctr" horzOverflow="overflow"/>
                </a:tc>
              </a:tr>
              <a:tr h="874046">
                <a:tc gridSpan="2"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</a:pPr>
                      <a:r>
                        <a:rPr sz="3600" dirty="0" err="1"/>
                        <a:t>Présentation</a:t>
                      </a:r>
                      <a:r>
                        <a:rPr sz="3600" dirty="0"/>
                        <a:t> finale </a:t>
                      </a:r>
                      <a:r>
                        <a:rPr sz="3600" dirty="0" smtClean="0"/>
                        <a:t>(</a:t>
                      </a:r>
                      <a:r>
                        <a:rPr lang="en-US" sz="3600" dirty="0" smtClean="0"/>
                        <a:t>??</a:t>
                      </a:r>
                      <a:r>
                        <a:rPr sz="3600" dirty="0" smtClean="0"/>
                        <a:t>.</a:t>
                      </a:r>
                      <a:r>
                        <a:rPr sz="3600" dirty="0" smtClean="0"/>
                        <a:t>06.201</a:t>
                      </a:r>
                      <a:r>
                        <a:rPr lang="en-US" sz="3600" dirty="0" smtClean="0"/>
                        <a:t>8</a:t>
                      </a:r>
                      <a:r>
                        <a:rPr sz="3600" dirty="0" smtClean="0"/>
                        <a:t>)</a:t>
                      </a:r>
                      <a:endParaRPr lang="en-US" sz="3600" dirty="0" smtClean="0"/>
                    </a:p>
                    <a:p>
                      <a:pPr defTabSz="914400">
                        <a:tabLst>
                          <a:tab pos="914400" algn="l"/>
                        </a:tabLst>
                      </a:pPr>
                      <a:r>
                        <a:rPr lang="en-US" sz="3600" dirty="0" smtClean="0"/>
                        <a:t>Questions</a:t>
                      </a:r>
                      <a:r>
                        <a:rPr lang="en-US" sz="3600" baseline="0" dirty="0" smtClean="0"/>
                        <a:t> techniques</a:t>
                      </a:r>
                      <a:endParaRPr sz="3600" dirty="0"/>
                    </a:p>
                  </a:txBody>
                  <a:tcPr marL="50800" marR="50800" marT="50800" marB="50800" anchor="ctr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Evaluation</a:t>
            </a:r>
          </a:p>
        </p:txBody>
      </p:sp>
      <p:sp>
        <p:nvSpPr>
          <p:cNvPr id="174" name="Shape 17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175" name="Shape 175"/>
          <p:cNvSpPr/>
          <p:nvPr/>
        </p:nvSpPr>
        <p:spPr>
          <a:xfrm>
            <a:off x="2987315" y="2635250"/>
            <a:ext cx="7962901" cy="508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t>Appréciation globale (50%):</a:t>
            </a:r>
          </a:p>
          <a:p>
            <a:pPr marL="342900" lvl="1" indent="0" algn="l">
              <a:buSzPct val="125000"/>
              <a:buChar char="•"/>
            </a:pPr>
            <a:r>
              <a:t> communication / coopération</a:t>
            </a:r>
          </a:p>
          <a:p>
            <a:pPr marL="342900" lvl="1" indent="0" algn="l">
              <a:buSzPct val="125000"/>
              <a:buChar char="•"/>
            </a:pPr>
            <a:r>
              <a:t> respects des consignes</a:t>
            </a:r>
          </a:p>
          <a:p>
            <a:pPr marL="342900" lvl="1" indent="0" algn="l">
              <a:buSzPct val="125000"/>
              <a:buChar char="•"/>
            </a:pPr>
            <a:r>
              <a:t> présentations intermédiaires</a:t>
            </a:r>
          </a:p>
          <a:p>
            <a:pPr marL="342900" lvl="1" indent="0" algn="l">
              <a:buSzPct val="125000"/>
              <a:buChar char="•"/>
            </a:pPr>
            <a:endParaRPr/>
          </a:p>
          <a:p>
            <a:pPr algn="l"/>
            <a:r>
              <a:t>Présentation finale (y.c. questions techniques) (50%)</a:t>
            </a:r>
          </a:p>
        </p:txBody>
      </p:sp>
    </p:spTree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183</Words>
  <Application>Microsoft Office PowerPoint</Application>
  <PresentationFormat>Custom</PresentationFormat>
  <Paragraphs>47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Gill Sans</vt:lpstr>
      <vt:lpstr>Helvetica</vt:lpstr>
      <vt:lpstr>Lucida Grande</vt:lpstr>
      <vt:lpstr>Myriad Pro</vt:lpstr>
      <vt:lpstr>White</vt:lpstr>
      <vt:lpstr>PowerPoint Presentation</vt:lpstr>
      <vt:lpstr>Apprendre à planifier et à réaliser  un projet informatique de A à Z.</vt:lpstr>
      <vt:lpstr>Objectif du cours</vt:lpstr>
      <vt:lpstr>Organisation</vt:lpstr>
      <vt:lpstr>Programme</vt:lpstr>
      <vt:lpstr>Démarche</vt:lpstr>
      <vt:lpstr>Organisation</vt:lpstr>
      <vt:lpstr>Evaluation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Hostettler</dc:creator>
  <cp:lastModifiedBy>Steve Hostettler</cp:lastModifiedBy>
  <cp:revision>8</cp:revision>
  <dcterms:modified xsi:type="dcterms:W3CDTF">2018-02-23T14:04:00Z</dcterms:modified>
</cp:coreProperties>
</file>