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307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6" r:id="rId51"/>
    <p:sldId id="305" r:id="rId5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088523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3221" y="7416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/>
        </p:nvSpPr>
        <p:spPr>
          <a:xfrm flipV="1">
            <a:off x="-125433" y="8083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7594600" y="8080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739589" y="5313680"/>
            <a:ext cx="5508347" cy="98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Software Modeling and Verification Group</a:t>
            </a:r>
          </a:p>
          <a:p>
            <a:pPr defTabSz="457200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University of Geneva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3"/>
          </p:nvPr>
        </p:nvSpPr>
        <p:spPr>
          <a:xfrm>
            <a:off x="5932321" y="3789680"/>
            <a:ext cx="1122884" cy="40894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 defTabSz="457200">
              <a:spcBef>
                <a:spcPts val="1600"/>
              </a:spcBef>
              <a:buSzTx/>
              <a:buNone/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Authors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sz="quarter" idx="14"/>
          </p:nvPr>
        </p:nvSpPr>
        <p:spPr>
          <a:xfrm>
            <a:off x="5358536" y="1511300"/>
            <a:ext cx="2293012" cy="13208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 defTabSz="457200">
              <a:spcBef>
                <a:spcPts val="1600"/>
              </a:spcBef>
              <a:buSzTx/>
              <a:buNone/>
              <a:defRPr sz="96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Title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pic" sz="quarter" idx="13"/>
          </p:nvPr>
        </p:nvSpPr>
        <p:spPr>
          <a:xfrm>
            <a:off x="7175500" y="2882900"/>
            <a:ext cx="4102100" cy="54737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hape 1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hape 1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100" y="177800"/>
            <a:ext cx="2810934" cy="21082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825500" y="37846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3221" y="6654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/>
        </p:nvSpPr>
        <p:spPr>
          <a:xfrm flipV="1">
            <a:off x="-125433" y="7321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7594600" y="7318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0" y="1476588"/>
            <a:ext cx="12992688" cy="1016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1270000" y="3175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-354033" y="9183220"/>
            <a:ext cx="11643307" cy="823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" name="smv_logo_fullversion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1286021" y="8636000"/>
            <a:ext cx="1655279" cy="10414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gella.com/articles/Git/article.html#versioncontrolssystems" TargetMode="External"/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body" idx="13"/>
          </p:nvPr>
        </p:nvSpPr>
        <p:spPr>
          <a:xfrm>
            <a:off x="5435549" y="4119880"/>
            <a:ext cx="2141830" cy="408940"/>
          </a:xfrm>
          <a:prstGeom prst="rect">
            <a:avLst/>
          </a:prstGeom>
        </p:spPr>
        <p:txBody>
          <a:bodyPr/>
          <a:lstStyle/>
          <a:p>
            <a:r>
              <a:t>Steve Hostettler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14"/>
          </p:nvPr>
        </p:nvSpPr>
        <p:spPr>
          <a:xfrm>
            <a:off x="1254405" y="917511"/>
            <a:ext cx="10501273" cy="2508379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Projet</a:t>
            </a:r>
            <a:r>
              <a:rPr dirty="0"/>
              <a:t> </a:t>
            </a:r>
            <a:r>
              <a:rPr dirty="0" err="1"/>
              <a:t>Informatique</a:t>
            </a:r>
            <a:endParaRPr dirty="0"/>
          </a:p>
          <a:p>
            <a:pPr>
              <a:defRPr sz="4700"/>
            </a:pPr>
            <a:r>
              <a:rPr dirty="0" smtClean="0"/>
              <a:t>201</a:t>
            </a:r>
            <a:r>
              <a:rPr lang="en-US" dirty="0" smtClean="0"/>
              <a:t>8</a:t>
            </a:r>
            <a:endParaRPr dirty="0"/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0298" y="6141522"/>
            <a:ext cx="1955801" cy="2075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6145" y="6273800"/>
            <a:ext cx="2530756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05" name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1234" y="1498600"/>
            <a:ext cx="1868267" cy="20701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8" name="Group 208"/>
          <p:cNvGrpSpPr/>
          <p:nvPr/>
        </p:nvGrpSpPr>
        <p:grpSpPr>
          <a:xfrm>
            <a:off x="622300" y="6273800"/>
            <a:ext cx="1587500" cy="1898650"/>
            <a:chOff x="0" y="0"/>
            <a:chExt cx="1587500" cy="1898650"/>
          </a:xfrm>
        </p:grpSpPr>
        <p:pic>
          <p:nvPicPr>
            <p:cNvPr id="206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7" name="Shape 207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  <p:grpSp>
        <p:nvGrpSpPr>
          <p:cNvPr id="211" name="Group 211"/>
          <p:cNvGrpSpPr/>
          <p:nvPr/>
        </p:nvGrpSpPr>
        <p:grpSpPr>
          <a:xfrm>
            <a:off x="5867400" y="3467100"/>
            <a:ext cx="1587500" cy="1898650"/>
            <a:chOff x="0" y="0"/>
            <a:chExt cx="1587500" cy="1898650"/>
          </a:xfrm>
        </p:grpSpPr>
        <p:pic>
          <p:nvPicPr>
            <p:cNvPr id="209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0" name="Shape 210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  <p:pic>
        <p:nvPicPr>
          <p:cNvPr id="212" name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67400" y="3467100"/>
            <a:ext cx="1587500" cy="1587500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/>
        </p:nvSpPr>
        <p:spPr>
          <a:xfrm>
            <a:off x="5873663" y="4641850"/>
            <a:ext cx="470074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</a:t>
            </a:r>
          </a:p>
        </p:txBody>
      </p:sp>
      <p:sp>
        <p:nvSpPr>
          <p:cNvPr id="214" name="Shape 214"/>
          <p:cNvSpPr/>
          <p:nvPr/>
        </p:nvSpPr>
        <p:spPr>
          <a:xfrm>
            <a:off x="2381777" y="8210550"/>
            <a:ext cx="124579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1. Lit A</a:t>
            </a:r>
          </a:p>
        </p:txBody>
      </p:sp>
      <p:sp>
        <p:nvSpPr>
          <p:cNvPr id="215" name="Shape 215"/>
          <p:cNvSpPr/>
          <p:nvPr/>
        </p:nvSpPr>
        <p:spPr>
          <a:xfrm rot="18900000">
            <a:off x="3238500" y="4889500"/>
            <a:ext cx="2247900" cy="52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83" y="14751"/>
                </a:moveTo>
                <a:lnTo>
                  <a:pt x="3783" y="21600"/>
                </a:lnTo>
                <a:lnTo>
                  <a:pt x="0" y="10800"/>
                </a:lnTo>
                <a:lnTo>
                  <a:pt x="3783" y="0"/>
                </a:lnTo>
                <a:lnTo>
                  <a:pt x="3783" y="6849"/>
                </a:lnTo>
                <a:lnTo>
                  <a:pt x="21600" y="6849"/>
                </a:lnTo>
                <a:lnTo>
                  <a:pt x="21600" y="14751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0298" y="6141522"/>
            <a:ext cx="1955801" cy="2075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6145" y="6273800"/>
            <a:ext cx="2530756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20" name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1234" y="1498600"/>
            <a:ext cx="1868267" cy="20701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3" name="Group 223"/>
          <p:cNvGrpSpPr/>
          <p:nvPr/>
        </p:nvGrpSpPr>
        <p:grpSpPr>
          <a:xfrm>
            <a:off x="622300" y="6273800"/>
            <a:ext cx="1587500" cy="1898650"/>
            <a:chOff x="0" y="0"/>
            <a:chExt cx="1587500" cy="1898650"/>
          </a:xfrm>
        </p:grpSpPr>
        <p:pic>
          <p:nvPicPr>
            <p:cNvPr id="221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2" name="Shape 222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  <p:grpSp>
        <p:nvGrpSpPr>
          <p:cNvPr id="226" name="Group 226"/>
          <p:cNvGrpSpPr/>
          <p:nvPr/>
        </p:nvGrpSpPr>
        <p:grpSpPr>
          <a:xfrm>
            <a:off x="10947400" y="6273800"/>
            <a:ext cx="1587500" cy="1898650"/>
            <a:chOff x="0" y="0"/>
            <a:chExt cx="1587500" cy="1898650"/>
          </a:xfrm>
        </p:grpSpPr>
        <p:pic>
          <p:nvPicPr>
            <p:cNvPr id="224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5" name="Shape 225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  <p:grpSp>
        <p:nvGrpSpPr>
          <p:cNvPr id="229" name="Group 229"/>
          <p:cNvGrpSpPr/>
          <p:nvPr/>
        </p:nvGrpSpPr>
        <p:grpSpPr>
          <a:xfrm>
            <a:off x="5867400" y="3467100"/>
            <a:ext cx="1587500" cy="1898650"/>
            <a:chOff x="0" y="0"/>
            <a:chExt cx="1587500" cy="1898650"/>
          </a:xfrm>
        </p:grpSpPr>
        <p:pic>
          <p:nvPicPr>
            <p:cNvPr id="227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Shape 228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  <p:pic>
        <p:nvPicPr>
          <p:cNvPr id="230" name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67400" y="3467100"/>
            <a:ext cx="1587500" cy="158750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hape 231"/>
          <p:cNvSpPr/>
          <p:nvPr/>
        </p:nvSpPr>
        <p:spPr>
          <a:xfrm>
            <a:off x="5873663" y="4641850"/>
            <a:ext cx="470074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</a:t>
            </a:r>
          </a:p>
        </p:txBody>
      </p:sp>
      <p:sp>
        <p:nvSpPr>
          <p:cNvPr id="232" name="Shape 232"/>
          <p:cNvSpPr/>
          <p:nvPr/>
        </p:nvSpPr>
        <p:spPr>
          <a:xfrm rot="13500000">
            <a:off x="7746999" y="4889500"/>
            <a:ext cx="2247901" cy="52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83" y="14751"/>
                </a:moveTo>
                <a:lnTo>
                  <a:pt x="3783" y="21600"/>
                </a:lnTo>
                <a:lnTo>
                  <a:pt x="0" y="10800"/>
                </a:lnTo>
                <a:lnTo>
                  <a:pt x="3783" y="0"/>
                </a:lnTo>
                <a:lnTo>
                  <a:pt x="3783" y="6849"/>
                </a:lnTo>
                <a:lnTo>
                  <a:pt x="21600" y="6849"/>
                </a:lnTo>
                <a:lnTo>
                  <a:pt x="21600" y="14751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9271000" y="8216900"/>
            <a:ext cx="124579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2. Lit A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0298" y="6141522"/>
            <a:ext cx="1955801" cy="2075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6145" y="6273800"/>
            <a:ext cx="2530756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238" name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1234" y="1498600"/>
            <a:ext cx="1868267" cy="2070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2300" y="6273800"/>
            <a:ext cx="1587500" cy="1587500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/>
        </p:nvSpPr>
        <p:spPr>
          <a:xfrm>
            <a:off x="570092" y="7448550"/>
            <a:ext cx="587016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A’</a:t>
            </a:r>
          </a:p>
        </p:txBody>
      </p:sp>
      <p:sp>
        <p:nvSpPr>
          <p:cNvPr id="241" name="Shape 241"/>
          <p:cNvSpPr/>
          <p:nvPr/>
        </p:nvSpPr>
        <p:spPr>
          <a:xfrm>
            <a:off x="2231231" y="8216900"/>
            <a:ext cx="300097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3. Modifie A en A’</a:t>
            </a:r>
          </a:p>
        </p:txBody>
      </p:sp>
      <p:grpSp>
        <p:nvGrpSpPr>
          <p:cNvPr id="244" name="Group 244"/>
          <p:cNvGrpSpPr/>
          <p:nvPr/>
        </p:nvGrpSpPr>
        <p:grpSpPr>
          <a:xfrm>
            <a:off x="10947400" y="6273800"/>
            <a:ext cx="1587500" cy="1898650"/>
            <a:chOff x="0" y="0"/>
            <a:chExt cx="1587500" cy="1898650"/>
          </a:xfrm>
        </p:grpSpPr>
        <p:pic>
          <p:nvPicPr>
            <p:cNvPr id="242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3" name="Shape 243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  <p:grpSp>
        <p:nvGrpSpPr>
          <p:cNvPr id="247" name="Group 247"/>
          <p:cNvGrpSpPr/>
          <p:nvPr/>
        </p:nvGrpSpPr>
        <p:grpSpPr>
          <a:xfrm>
            <a:off x="5867400" y="3467100"/>
            <a:ext cx="1587500" cy="1898650"/>
            <a:chOff x="0" y="0"/>
            <a:chExt cx="1587500" cy="1898650"/>
          </a:xfrm>
        </p:grpSpPr>
        <p:pic>
          <p:nvPicPr>
            <p:cNvPr id="245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6" name="Shape 246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0298" y="6141522"/>
            <a:ext cx="1955801" cy="2075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6145" y="6273800"/>
            <a:ext cx="2530756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Shape 2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52" name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1234" y="1498600"/>
            <a:ext cx="1868267" cy="2070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2300" y="6273800"/>
            <a:ext cx="1587500" cy="1587500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/>
        </p:nvSpPr>
        <p:spPr>
          <a:xfrm>
            <a:off x="570092" y="7448550"/>
            <a:ext cx="587016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A’</a:t>
            </a:r>
          </a:p>
        </p:txBody>
      </p:sp>
      <p:pic>
        <p:nvPicPr>
          <p:cNvPr id="255" name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947400" y="6273800"/>
            <a:ext cx="1587500" cy="1587500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0836721" y="7448550"/>
            <a:ext cx="703958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A’’</a:t>
            </a:r>
          </a:p>
        </p:txBody>
      </p:sp>
      <p:grpSp>
        <p:nvGrpSpPr>
          <p:cNvPr id="259" name="Group 259"/>
          <p:cNvGrpSpPr/>
          <p:nvPr/>
        </p:nvGrpSpPr>
        <p:grpSpPr>
          <a:xfrm>
            <a:off x="5867400" y="3467100"/>
            <a:ext cx="1587500" cy="1898650"/>
            <a:chOff x="0" y="0"/>
            <a:chExt cx="1587500" cy="1898650"/>
          </a:xfrm>
        </p:grpSpPr>
        <p:pic>
          <p:nvPicPr>
            <p:cNvPr id="257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8" name="Shape 258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  <p:sp>
        <p:nvSpPr>
          <p:cNvPr id="260" name="Shape 260"/>
          <p:cNvSpPr/>
          <p:nvPr/>
        </p:nvSpPr>
        <p:spPr>
          <a:xfrm>
            <a:off x="8511282" y="8216900"/>
            <a:ext cx="3090069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4. Modifie A en A’’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0298" y="6141522"/>
            <a:ext cx="1955801" cy="2075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6145" y="6273800"/>
            <a:ext cx="2530756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Shape 2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265" name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1234" y="1498600"/>
            <a:ext cx="1868267" cy="2070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2300" y="6273800"/>
            <a:ext cx="1587500" cy="1587500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Shape 267"/>
          <p:cNvSpPr/>
          <p:nvPr/>
        </p:nvSpPr>
        <p:spPr>
          <a:xfrm>
            <a:off x="570092" y="7448550"/>
            <a:ext cx="587016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A’</a:t>
            </a:r>
          </a:p>
        </p:txBody>
      </p:sp>
      <p:grpSp>
        <p:nvGrpSpPr>
          <p:cNvPr id="270" name="Group 270"/>
          <p:cNvGrpSpPr/>
          <p:nvPr/>
        </p:nvGrpSpPr>
        <p:grpSpPr>
          <a:xfrm>
            <a:off x="10836721" y="6273800"/>
            <a:ext cx="1698179" cy="1898650"/>
            <a:chOff x="0" y="0"/>
            <a:chExt cx="1698178" cy="1898650"/>
          </a:xfrm>
        </p:grpSpPr>
        <p:pic>
          <p:nvPicPr>
            <p:cNvPr id="268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0678" y="0"/>
              <a:ext cx="1587501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9" name="Shape 269"/>
            <p:cNvSpPr/>
            <p:nvPr/>
          </p:nvSpPr>
          <p:spPr>
            <a:xfrm>
              <a:off x="0" y="1174750"/>
              <a:ext cx="703958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A’’</a:t>
              </a:r>
            </a:p>
          </p:txBody>
        </p:sp>
      </p:grpSp>
      <p:grpSp>
        <p:nvGrpSpPr>
          <p:cNvPr id="273" name="Group 273"/>
          <p:cNvGrpSpPr/>
          <p:nvPr/>
        </p:nvGrpSpPr>
        <p:grpSpPr>
          <a:xfrm>
            <a:off x="5815192" y="3467100"/>
            <a:ext cx="1639708" cy="1898650"/>
            <a:chOff x="0" y="0"/>
            <a:chExt cx="1639707" cy="1898650"/>
          </a:xfrm>
        </p:grpSpPr>
        <p:pic>
          <p:nvPicPr>
            <p:cNvPr id="271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2207" y="0"/>
              <a:ext cx="1587501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2" name="Shape 272"/>
            <p:cNvSpPr/>
            <p:nvPr/>
          </p:nvSpPr>
          <p:spPr>
            <a:xfrm>
              <a:off x="0" y="1174750"/>
              <a:ext cx="587016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A’</a:t>
              </a:r>
            </a:p>
          </p:txBody>
        </p:sp>
      </p:grpSp>
      <p:sp>
        <p:nvSpPr>
          <p:cNvPr id="274" name="Shape 274"/>
          <p:cNvSpPr/>
          <p:nvPr/>
        </p:nvSpPr>
        <p:spPr>
          <a:xfrm>
            <a:off x="2228254" y="8026400"/>
            <a:ext cx="1838525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5. Sauve A’</a:t>
            </a:r>
          </a:p>
        </p:txBody>
      </p:sp>
      <p:sp>
        <p:nvSpPr>
          <p:cNvPr id="275" name="Shape 275"/>
          <p:cNvSpPr/>
          <p:nvPr/>
        </p:nvSpPr>
        <p:spPr>
          <a:xfrm rot="8100000">
            <a:off x="3086099" y="4965700"/>
            <a:ext cx="2247901" cy="52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83" y="14751"/>
                </a:moveTo>
                <a:lnTo>
                  <a:pt x="3783" y="21600"/>
                </a:lnTo>
                <a:lnTo>
                  <a:pt x="0" y="10800"/>
                </a:lnTo>
                <a:lnTo>
                  <a:pt x="3783" y="0"/>
                </a:lnTo>
                <a:lnTo>
                  <a:pt x="3783" y="6849"/>
                </a:lnTo>
                <a:lnTo>
                  <a:pt x="21600" y="6849"/>
                </a:lnTo>
                <a:lnTo>
                  <a:pt x="21600" y="14751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0298" y="6141522"/>
            <a:ext cx="1955801" cy="2075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6145" y="6273800"/>
            <a:ext cx="2530756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Shape 2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280" name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1234" y="1498600"/>
            <a:ext cx="1868267" cy="2070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2300" y="6273800"/>
            <a:ext cx="1587500" cy="1587500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Shape 282"/>
          <p:cNvSpPr/>
          <p:nvPr/>
        </p:nvSpPr>
        <p:spPr>
          <a:xfrm>
            <a:off x="570092" y="7448550"/>
            <a:ext cx="587016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A’</a:t>
            </a:r>
          </a:p>
        </p:txBody>
      </p:sp>
      <p:grpSp>
        <p:nvGrpSpPr>
          <p:cNvPr id="285" name="Group 285"/>
          <p:cNvGrpSpPr/>
          <p:nvPr/>
        </p:nvGrpSpPr>
        <p:grpSpPr>
          <a:xfrm>
            <a:off x="10836721" y="6273800"/>
            <a:ext cx="1698179" cy="1898650"/>
            <a:chOff x="0" y="0"/>
            <a:chExt cx="1698178" cy="1898650"/>
          </a:xfrm>
        </p:grpSpPr>
        <p:pic>
          <p:nvPicPr>
            <p:cNvPr id="283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0678" y="0"/>
              <a:ext cx="1587501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4" name="Shape 284"/>
            <p:cNvSpPr/>
            <p:nvPr/>
          </p:nvSpPr>
          <p:spPr>
            <a:xfrm>
              <a:off x="0" y="1174750"/>
              <a:ext cx="703958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A’’</a:t>
              </a:r>
            </a:p>
          </p:txBody>
        </p:sp>
      </p:grpSp>
      <p:grpSp>
        <p:nvGrpSpPr>
          <p:cNvPr id="288" name="Group 288"/>
          <p:cNvGrpSpPr/>
          <p:nvPr/>
        </p:nvGrpSpPr>
        <p:grpSpPr>
          <a:xfrm>
            <a:off x="5756721" y="3467100"/>
            <a:ext cx="1698179" cy="1898650"/>
            <a:chOff x="0" y="0"/>
            <a:chExt cx="1698178" cy="1898650"/>
          </a:xfrm>
        </p:grpSpPr>
        <p:pic>
          <p:nvPicPr>
            <p:cNvPr id="286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0678" y="0"/>
              <a:ext cx="1587501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7" name="Shape 287"/>
            <p:cNvSpPr/>
            <p:nvPr/>
          </p:nvSpPr>
          <p:spPr>
            <a:xfrm>
              <a:off x="0" y="1174750"/>
              <a:ext cx="703958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A’’</a:t>
              </a:r>
            </a:p>
          </p:txBody>
        </p:sp>
      </p:grpSp>
      <p:sp>
        <p:nvSpPr>
          <p:cNvPr id="289" name="Shape 289"/>
          <p:cNvSpPr/>
          <p:nvPr/>
        </p:nvSpPr>
        <p:spPr>
          <a:xfrm>
            <a:off x="9206805" y="8216900"/>
            <a:ext cx="1927623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6. Sauve A’’</a:t>
            </a:r>
          </a:p>
        </p:txBody>
      </p:sp>
      <p:sp>
        <p:nvSpPr>
          <p:cNvPr id="290" name="Shape 290"/>
          <p:cNvSpPr/>
          <p:nvPr/>
        </p:nvSpPr>
        <p:spPr>
          <a:xfrm rot="13500000" flipH="1">
            <a:off x="7746999" y="4965699"/>
            <a:ext cx="2247901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83" y="14751"/>
                </a:moveTo>
                <a:lnTo>
                  <a:pt x="3783" y="21600"/>
                </a:lnTo>
                <a:lnTo>
                  <a:pt x="0" y="10800"/>
                </a:lnTo>
                <a:lnTo>
                  <a:pt x="3783" y="0"/>
                </a:lnTo>
                <a:lnTo>
                  <a:pt x="3783" y="6849"/>
                </a:lnTo>
                <a:lnTo>
                  <a:pt x="21600" y="6849"/>
                </a:lnTo>
                <a:lnTo>
                  <a:pt x="21600" y="14751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0298" y="6141522"/>
            <a:ext cx="1955801" cy="2075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6145" y="6273800"/>
            <a:ext cx="2530756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Shape 2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295" name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1234" y="1498600"/>
            <a:ext cx="1868267" cy="2070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2300" y="6273800"/>
            <a:ext cx="1587500" cy="1587500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Shape 297"/>
          <p:cNvSpPr/>
          <p:nvPr/>
        </p:nvSpPr>
        <p:spPr>
          <a:xfrm>
            <a:off x="570092" y="7448550"/>
            <a:ext cx="587016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A’</a:t>
            </a:r>
          </a:p>
        </p:txBody>
      </p:sp>
      <p:grpSp>
        <p:nvGrpSpPr>
          <p:cNvPr id="300" name="Group 300"/>
          <p:cNvGrpSpPr/>
          <p:nvPr/>
        </p:nvGrpSpPr>
        <p:grpSpPr>
          <a:xfrm>
            <a:off x="10836721" y="6273800"/>
            <a:ext cx="1698179" cy="1898650"/>
            <a:chOff x="0" y="0"/>
            <a:chExt cx="1698178" cy="1898650"/>
          </a:xfrm>
        </p:grpSpPr>
        <p:pic>
          <p:nvPicPr>
            <p:cNvPr id="298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0678" y="0"/>
              <a:ext cx="1587501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9" name="Shape 299"/>
            <p:cNvSpPr/>
            <p:nvPr/>
          </p:nvSpPr>
          <p:spPr>
            <a:xfrm>
              <a:off x="0" y="1174750"/>
              <a:ext cx="703958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A’’</a:t>
              </a:r>
            </a:p>
          </p:txBody>
        </p:sp>
      </p:grpSp>
      <p:grpSp>
        <p:nvGrpSpPr>
          <p:cNvPr id="303" name="Group 303"/>
          <p:cNvGrpSpPr/>
          <p:nvPr/>
        </p:nvGrpSpPr>
        <p:grpSpPr>
          <a:xfrm>
            <a:off x="5756721" y="3467100"/>
            <a:ext cx="1698179" cy="1898650"/>
            <a:chOff x="0" y="0"/>
            <a:chExt cx="1698178" cy="1898650"/>
          </a:xfrm>
        </p:grpSpPr>
        <p:pic>
          <p:nvPicPr>
            <p:cNvPr id="301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0678" y="0"/>
              <a:ext cx="1587501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2" name="Shape 302"/>
            <p:cNvSpPr/>
            <p:nvPr/>
          </p:nvSpPr>
          <p:spPr>
            <a:xfrm>
              <a:off x="0" y="1174750"/>
              <a:ext cx="703958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A’’</a:t>
              </a:r>
            </a:p>
          </p:txBody>
        </p:sp>
      </p:grpSp>
      <p:sp>
        <p:nvSpPr>
          <p:cNvPr id="304" name="Shape 304"/>
          <p:cNvSpPr/>
          <p:nvPr/>
        </p:nvSpPr>
        <p:spPr>
          <a:xfrm rot="13500000" flipH="1">
            <a:off x="7746999" y="4965699"/>
            <a:ext cx="2247901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83" y="14751"/>
                </a:moveTo>
                <a:lnTo>
                  <a:pt x="3783" y="21600"/>
                </a:lnTo>
                <a:lnTo>
                  <a:pt x="0" y="10800"/>
                </a:lnTo>
                <a:lnTo>
                  <a:pt x="3783" y="0"/>
                </a:lnTo>
                <a:lnTo>
                  <a:pt x="3783" y="6849"/>
                </a:lnTo>
                <a:lnTo>
                  <a:pt x="21600" y="6849"/>
                </a:lnTo>
                <a:lnTo>
                  <a:pt x="21600" y="14751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307" name="Group 307"/>
          <p:cNvGrpSpPr/>
          <p:nvPr/>
        </p:nvGrpSpPr>
        <p:grpSpPr>
          <a:xfrm rot="20100000">
            <a:off x="2731107" y="3836492"/>
            <a:ext cx="6667501" cy="1371601"/>
            <a:chOff x="0" y="0"/>
            <a:chExt cx="6667500" cy="1371600"/>
          </a:xfrm>
        </p:grpSpPr>
        <p:sp>
          <p:nvSpPr>
            <p:cNvPr id="306" name="Shape 306"/>
            <p:cNvSpPr/>
            <p:nvPr/>
          </p:nvSpPr>
          <p:spPr>
            <a:xfrm>
              <a:off x="101599" y="101599"/>
              <a:ext cx="6451601" cy="10287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6200">
                  <a:solidFill>
                    <a:srgbClr val="B51A00"/>
                  </a:solidFill>
                </a:defRPr>
              </a:lvl1pPr>
            </a:lstStyle>
            <a:p>
              <a:r>
                <a:t>Conflit de version</a:t>
              </a:r>
            </a:p>
          </p:txBody>
        </p:sp>
        <p:pic>
          <p:nvPicPr>
            <p:cNvPr id="305" name="Picture 304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6667500" cy="13716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/>
          </p:cNvSpPr>
          <p:nvPr>
            <p:ph type="title"/>
          </p:nvPr>
        </p:nvSpPr>
        <p:spPr>
          <a:xfrm>
            <a:off x="2057400" y="3187700"/>
            <a:ext cx="8890000" cy="2438400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r>
              <a:t>Solution 1: Protéger le fichier par un verrou</a:t>
            </a:r>
          </a:p>
        </p:txBody>
      </p:sp>
      <p:sp>
        <p:nvSpPr>
          <p:cNvPr id="310" name="Shape 3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0298" y="6141522"/>
            <a:ext cx="1955801" cy="2075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6145" y="6273800"/>
            <a:ext cx="2530756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Shape 3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315" name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1234" y="1498600"/>
            <a:ext cx="1868267" cy="20701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8" name="Group 318"/>
          <p:cNvGrpSpPr/>
          <p:nvPr/>
        </p:nvGrpSpPr>
        <p:grpSpPr>
          <a:xfrm>
            <a:off x="5867400" y="3467100"/>
            <a:ext cx="1587500" cy="1898650"/>
            <a:chOff x="0" y="0"/>
            <a:chExt cx="1587500" cy="1898650"/>
          </a:xfrm>
        </p:grpSpPr>
        <p:pic>
          <p:nvPicPr>
            <p:cNvPr id="316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7" name="Shape 317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  <p:pic>
        <p:nvPicPr>
          <p:cNvPr id="319" name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67400" y="3467100"/>
            <a:ext cx="1587500" cy="1587500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Shape 320"/>
          <p:cNvSpPr/>
          <p:nvPr/>
        </p:nvSpPr>
        <p:spPr>
          <a:xfrm>
            <a:off x="5873663" y="4641850"/>
            <a:ext cx="470074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0298" y="6141522"/>
            <a:ext cx="1955801" cy="2075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6145" y="6273800"/>
            <a:ext cx="2530756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Shape 3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325" name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1234" y="1498600"/>
            <a:ext cx="1868267" cy="20701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8" name="Group 328"/>
          <p:cNvGrpSpPr/>
          <p:nvPr/>
        </p:nvGrpSpPr>
        <p:grpSpPr>
          <a:xfrm>
            <a:off x="622300" y="6273800"/>
            <a:ext cx="1587500" cy="1898650"/>
            <a:chOff x="0" y="0"/>
            <a:chExt cx="1587500" cy="1898650"/>
          </a:xfrm>
        </p:grpSpPr>
        <p:pic>
          <p:nvPicPr>
            <p:cNvPr id="326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7" name="Shape 327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  <p:grpSp>
        <p:nvGrpSpPr>
          <p:cNvPr id="331" name="Group 331"/>
          <p:cNvGrpSpPr/>
          <p:nvPr/>
        </p:nvGrpSpPr>
        <p:grpSpPr>
          <a:xfrm>
            <a:off x="5867400" y="3467100"/>
            <a:ext cx="1587500" cy="1898650"/>
            <a:chOff x="0" y="0"/>
            <a:chExt cx="1587500" cy="1898650"/>
          </a:xfrm>
        </p:grpSpPr>
        <p:pic>
          <p:nvPicPr>
            <p:cNvPr id="329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0" name="Shape 330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  <p:pic>
        <p:nvPicPr>
          <p:cNvPr id="332" name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67400" y="3467100"/>
            <a:ext cx="1587500" cy="1587500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Shape 333"/>
          <p:cNvSpPr/>
          <p:nvPr/>
        </p:nvSpPr>
        <p:spPr>
          <a:xfrm>
            <a:off x="5873663" y="4641850"/>
            <a:ext cx="470074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</a:t>
            </a:r>
          </a:p>
        </p:txBody>
      </p:sp>
      <p:sp>
        <p:nvSpPr>
          <p:cNvPr id="334" name="Shape 334"/>
          <p:cNvSpPr/>
          <p:nvPr/>
        </p:nvSpPr>
        <p:spPr>
          <a:xfrm>
            <a:off x="2381777" y="8210550"/>
            <a:ext cx="124579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1. Lit A</a:t>
            </a:r>
          </a:p>
        </p:txBody>
      </p:sp>
      <p:sp>
        <p:nvSpPr>
          <p:cNvPr id="335" name="Shape 335"/>
          <p:cNvSpPr/>
          <p:nvPr/>
        </p:nvSpPr>
        <p:spPr>
          <a:xfrm rot="18900000">
            <a:off x="3238500" y="4889500"/>
            <a:ext cx="2247900" cy="52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83" y="14751"/>
                </a:moveTo>
                <a:lnTo>
                  <a:pt x="3783" y="21600"/>
                </a:lnTo>
                <a:lnTo>
                  <a:pt x="0" y="10800"/>
                </a:lnTo>
                <a:lnTo>
                  <a:pt x="3783" y="0"/>
                </a:lnTo>
                <a:lnTo>
                  <a:pt x="3783" y="6849"/>
                </a:lnTo>
                <a:lnTo>
                  <a:pt x="21600" y="6849"/>
                </a:lnTo>
                <a:lnTo>
                  <a:pt x="21600" y="14751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1270000" y="2565400"/>
            <a:ext cx="10464800" cy="3378200"/>
          </a:xfrm>
          <a:prstGeom prst="rect">
            <a:avLst/>
          </a:prstGeom>
        </p:spPr>
        <p:txBody>
          <a:bodyPr/>
          <a:lstStyle/>
          <a:p>
            <a:r>
              <a:t>Gestion du cycle de développement</a:t>
            </a:r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0298" y="6141522"/>
            <a:ext cx="1955801" cy="2075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6145" y="6273800"/>
            <a:ext cx="2530756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Shape 3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340" name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1234" y="1498600"/>
            <a:ext cx="1868267" cy="20701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3" name="Group 343"/>
          <p:cNvGrpSpPr/>
          <p:nvPr/>
        </p:nvGrpSpPr>
        <p:grpSpPr>
          <a:xfrm>
            <a:off x="622300" y="6273800"/>
            <a:ext cx="1587500" cy="1898650"/>
            <a:chOff x="0" y="0"/>
            <a:chExt cx="1587500" cy="1898650"/>
          </a:xfrm>
        </p:grpSpPr>
        <p:pic>
          <p:nvPicPr>
            <p:cNvPr id="341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2" name="Shape 342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  <p:grpSp>
        <p:nvGrpSpPr>
          <p:cNvPr id="346" name="Group 346"/>
          <p:cNvGrpSpPr/>
          <p:nvPr/>
        </p:nvGrpSpPr>
        <p:grpSpPr>
          <a:xfrm>
            <a:off x="10947400" y="6273800"/>
            <a:ext cx="1587500" cy="1898650"/>
            <a:chOff x="0" y="0"/>
            <a:chExt cx="1587500" cy="1898650"/>
          </a:xfrm>
        </p:grpSpPr>
        <p:pic>
          <p:nvPicPr>
            <p:cNvPr id="344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5" name="Shape 345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  <p:grpSp>
        <p:nvGrpSpPr>
          <p:cNvPr id="349" name="Group 349"/>
          <p:cNvGrpSpPr/>
          <p:nvPr/>
        </p:nvGrpSpPr>
        <p:grpSpPr>
          <a:xfrm>
            <a:off x="5867400" y="3467100"/>
            <a:ext cx="1587500" cy="1898650"/>
            <a:chOff x="0" y="0"/>
            <a:chExt cx="1587500" cy="1898650"/>
          </a:xfrm>
        </p:grpSpPr>
        <p:pic>
          <p:nvPicPr>
            <p:cNvPr id="347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8" name="Shape 348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  <p:pic>
        <p:nvPicPr>
          <p:cNvPr id="350" name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67400" y="3467100"/>
            <a:ext cx="1587500" cy="1587500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Shape 351"/>
          <p:cNvSpPr/>
          <p:nvPr/>
        </p:nvSpPr>
        <p:spPr>
          <a:xfrm>
            <a:off x="5873663" y="4641850"/>
            <a:ext cx="470074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</a:t>
            </a:r>
          </a:p>
        </p:txBody>
      </p:sp>
      <p:sp>
        <p:nvSpPr>
          <p:cNvPr id="352" name="Shape 352"/>
          <p:cNvSpPr/>
          <p:nvPr/>
        </p:nvSpPr>
        <p:spPr>
          <a:xfrm rot="13500000">
            <a:off x="7746999" y="4889500"/>
            <a:ext cx="2247901" cy="52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83" y="14751"/>
                </a:moveTo>
                <a:lnTo>
                  <a:pt x="3783" y="21600"/>
                </a:lnTo>
                <a:lnTo>
                  <a:pt x="0" y="10800"/>
                </a:lnTo>
                <a:lnTo>
                  <a:pt x="3783" y="0"/>
                </a:lnTo>
                <a:lnTo>
                  <a:pt x="3783" y="6849"/>
                </a:lnTo>
                <a:lnTo>
                  <a:pt x="21600" y="6849"/>
                </a:lnTo>
                <a:lnTo>
                  <a:pt x="21600" y="14751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9271000" y="8216900"/>
            <a:ext cx="124579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2. Lit A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0298" y="6141522"/>
            <a:ext cx="1955801" cy="2075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6145" y="6273800"/>
            <a:ext cx="2530756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Shape 3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358" name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1234" y="1498600"/>
            <a:ext cx="1868267" cy="2070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2300" y="6273800"/>
            <a:ext cx="1587500" cy="1587500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Shape 360"/>
          <p:cNvSpPr/>
          <p:nvPr/>
        </p:nvSpPr>
        <p:spPr>
          <a:xfrm>
            <a:off x="628563" y="7448550"/>
            <a:ext cx="470074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</a:t>
            </a:r>
          </a:p>
        </p:txBody>
      </p:sp>
      <p:sp>
        <p:nvSpPr>
          <p:cNvPr id="361" name="Shape 361"/>
          <p:cNvSpPr/>
          <p:nvPr/>
        </p:nvSpPr>
        <p:spPr>
          <a:xfrm>
            <a:off x="2552799" y="8216900"/>
            <a:ext cx="2357835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3. Verrouille A</a:t>
            </a:r>
          </a:p>
        </p:txBody>
      </p:sp>
      <p:grpSp>
        <p:nvGrpSpPr>
          <p:cNvPr id="364" name="Group 364"/>
          <p:cNvGrpSpPr/>
          <p:nvPr/>
        </p:nvGrpSpPr>
        <p:grpSpPr>
          <a:xfrm>
            <a:off x="10947400" y="6273800"/>
            <a:ext cx="1587500" cy="1898650"/>
            <a:chOff x="0" y="0"/>
            <a:chExt cx="1587500" cy="1898650"/>
          </a:xfrm>
        </p:grpSpPr>
        <p:pic>
          <p:nvPicPr>
            <p:cNvPr id="362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3" name="Shape 363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  <p:grpSp>
        <p:nvGrpSpPr>
          <p:cNvPr id="367" name="Group 367"/>
          <p:cNvGrpSpPr/>
          <p:nvPr/>
        </p:nvGrpSpPr>
        <p:grpSpPr>
          <a:xfrm>
            <a:off x="5867400" y="3467100"/>
            <a:ext cx="1587500" cy="1898650"/>
            <a:chOff x="0" y="0"/>
            <a:chExt cx="1587500" cy="1898650"/>
          </a:xfrm>
        </p:grpSpPr>
        <p:pic>
          <p:nvPicPr>
            <p:cNvPr id="365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6" name="Shape 366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  <p:sp>
        <p:nvSpPr>
          <p:cNvPr id="368" name="Shape 368"/>
          <p:cNvSpPr/>
          <p:nvPr/>
        </p:nvSpPr>
        <p:spPr>
          <a:xfrm rot="8100000">
            <a:off x="3086099" y="4965700"/>
            <a:ext cx="2247901" cy="52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83" y="14751"/>
                </a:moveTo>
                <a:lnTo>
                  <a:pt x="3783" y="21600"/>
                </a:lnTo>
                <a:lnTo>
                  <a:pt x="0" y="10800"/>
                </a:lnTo>
                <a:lnTo>
                  <a:pt x="3783" y="0"/>
                </a:lnTo>
                <a:lnTo>
                  <a:pt x="3783" y="6849"/>
                </a:lnTo>
                <a:lnTo>
                  <a:pt x="21600" y="6849"/>
                </a:lnTo>
                <a:lnTo>
                  <a:pt x="21600" y="14751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4200" y="4533900"/>
            <a:ext cx="9906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20298" y="6141522"/>
            <a:ext cx="1955801" cy="2075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76145" y="6273800"/>
            <a:ext cx="2530756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Shape 3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374" name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61234" y="1498600"/>
            <a:ext cx="1868267" cy="2070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dropped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2300" y="6273800"/>
            <a:ext cx="1587500" cy="1587500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Shape 376"/>
          <p:cNvSpPr/>
          <p:nvPr/>
        </p:nvSpPr>
        <p:spPr>
          <a:xfrm>
            <a:off x="570092" y="7448550"/>
            <a:ext cx="587016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A’</a:t>
            </a:r>
          </a:p>
        </p:txBody>
      </p:sp>
      <p:sp>
        <p:nvSpPr>
          <p:cNvPr id="377" name="Shape 377"/>
          <p:cNvSpPr/>
          <p:nvPr/>
        </p:nvSpPr>
        <p:spPr>
          <a:xfrm>
            <a:off x="2231231" y="8216900"/>
            <a:ext cx="300097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3. Modifie A en A’</a:t>
            </a:r>
          </a:p>
        </p:txBody>
      </p:sp>
      <p:grpSp>
        <p:nvGrpSpPr>
          <p:cNvPr id="380" name="Group 380"/>
          <p:cNvGrpSpPr/>
          <p:nvPr/>
        </p:nvGrpSpPr>
        <p:grpSpPr>
          <a:xfrm>
            <a:off x="10947400" y="6273800"/>
            <a:ext cx="1587500" cy="1898650"/>
            <a:chOff x="0" y="0"/>
            <a:chExt cx="1587500" cy="1898650"/>
          </a:xfrm>
        </p:grpSpPr>
        <p:pic>
          <p:nvPicPr>
            <p:cNvPr id="378" name="dropped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9" name="Shape 379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  <p:grpSp>
        <p:nvGrpSpPr>
          <p:cNvPr id="383" name="Group 383"/>
          <p:cNvGrpSpPr/>
          <p:nvPr/>
        </p:nvGrpSpPr>
        <p:grpSpPr>
          <a:xfrm>
            <a:off x="5867400" y="3467100"/>
            <a:ext cx="1587500" cy="1898650"/>
            <a:chOff x="0" y="0"/>
            <a:chExt cx="1587500" cy="1898650"/>
          </a:xfrm>
        </p:grpSpPr>
        <p:pic>
          <p:nvPicPr>
            <p:cNvPr id="381" name="dropped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2" name="Shape 382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4200" y="4533900"/>
            <a:ext cx="9906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20298" y="6141522"/>
            <a:ext cx="1955801" cy="2075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76145" y="6273800"/>
            <a:ext cx="2530756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Shape 3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389" name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61234" y="1498600"/>
            <a:ext cx="1868267" cy="2070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dropped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2300" y="6273800"/>
            <a:ext cx="1587500" cy="1587500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Shape 391"/>
          <p:cNvSpPr/>
          <p:nvPr/>
        </p:nvSpPr>
        <p:spPr>
          <a:xfrm>
            <a:off x="570092" y="7448550"/>
            <a:ext cx="587016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A’</a:t>
            </a:r>
          </a:p>
        </p:txBody>
      </p:sp>
      <p:grpSp>
        <p:nvGrpSpPr>
          <p:cNvPr id="394" name="Group 394"/>
          <p:cNvGrpSpPr/>
          <p:nvPr/>
        </p:nvGrpSpPr>
        <p:grpSpPr>
          <a:xfrm>
            <a:off x="10947400" y="6273800"/>
            <a:ext cx="1587500" cy="1898650"/>
            <a:chOff x="0" y="0"/>
            <a:chExt cx="1587500" cy="1898650"/>
          </a:xfrm>
        </p:grpSpPr>
        <p:pic>
          <p:nvPicPr>
            <p:cNvPr id="392" name="dropped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3" name="Shape 393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  <p:grpSp>
        <p:nvGrpSpPr>
          <p:cNvPr id="397" name="Group 397"/>
          <p:cNvGrpSpPr/>
          <p:nvPr/>
        </p:nvGrpSpPr>
        <p:grpSpPr>
          <a:xfrm>
            <a:off x="5867400" y="3467100"/>
            <a:ext cx="1587500" cy="1898650"/>
            <a:chOff x="0" y="0"/>
            <a:chExt cx="1587500" cy="1898650"/>
          </a:xfrm>
        </p:grpSpPr>
        <p:pic>
          <p:nvPicPr>
            <p:cNvPr id="395" name="dropped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6" name="Shape 396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  <p:sp>
        <p:nvSpPr>
          <p:cNvPr id="398" name="Shape 398"/>
          <p:cNvSpPr/>
          <p:nvPr/>
        </p:nvSpPr>
        <p:spPr>
          <a:xfrm>
            <a:off x="8991699" y="8216900"/>
            <a:ext cx="2357835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4. Verrouille A</a:t>
            </a:r>
          </a:p>
        </p:txBody>
      </p:sp>
      <p:sp>
        <p:nvSpPr>
          <p:cNvPr id="399" name="Shape 399"/>
          <p:cNvSpPr/>
          <p:nvPr/>
        </p:nvSpPr>
        <p:spPr>
          <a:xfrm rot="13500000" flipH="1">
            <a:off x="7746999" y="4965699"/>
            <a:ext cx="2247901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83" y="14751"/>
                </a:moveTo>
                <a:lnTo>
                  <a:pt x="3783" y="21600"/>
                </a:lnTo>
                <a:lnTo>
                  <a:pt x="0" y="10800"/>
                </a:lnTo>
                <a:lnTo>
                  <a:pt x="3783" y="0"/>
                </a:lnTo>
                <a:lnTo>
                  <a:pt x="3783" y="6849"/>
                </a:lnTo>
                <a:lnTo>
                  <a:pt x="21600" y="6849"/>
                </a:lnTo>
                <a:lnTo>
                  <a:pt x="21600" y="14751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8516801" y="4718050"/>
            <a:ext cx="786743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 b="1">
                <a:solidFill>
                  <a:srgbClr val="B51A00"/>
                </a:solidFill>
              </a:defRPr>
            </a:lvl1pPr>
          </a:lstStyle>
          <a:p>
            <a:r>
              <a:t>X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4200" y="4533900"/>
            <a:ext cx="9906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20298" y="6141522"/>
            <a:ext cx="1955801" cy="2075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76145" y="6273800"/>
            <a:ext cx="2530756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Shape 4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pic>
        <p:nvPicPr>
          <p:cNvPr id="406" name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61234" y="1498600"/>
            <a:ext cx="1868267" cy="2070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dropped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2300" y="6273800"/>
            <a:ext cx="1587500" cy="1587500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Shape 408"/>
          <p:cNvSpPr/>
          <p:nvPr/>
        </p:nvSpPr>
        <p:spPr>
          <a:xfrm>
            <a:off x="570092" y="7448550"/>
            <a:ext cx="587016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A’</a:t>
            </a:r>
          </a:p>
        </p:txBody>
      </p:sp>
      <p:grpSp>
        <p:nvGrpSpPr>
          <p:cNvPr id="411" name="Group 411"/>
          <p:cNvGrpSpPr/>
          <p:nvPr/>
        </p:nvGrpSpPr>
        <p:grpSpPr>
          <a:xfrm>
            <a:off x="10947400" y="6273800"/>
            <a:ext cx="1587500" cy="1898650"/>
            <a:chOff x="0" y="0"/>
            <a:chExt cx="1587500" cy="1898650"/>
          </a:xfrm>
        </p:grpSpPr>
        <p:pic>
          <p:nvPicPr>
            <p:cNvPr id="409" name="dropped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0" name="Shape 410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  <p:grpSp>
        <p:nvGrpSpPr>
          <p:cNvPr id="414" name="Group 414"/>
          <p:cNvGrpSpPr/>
          <p:nvPr/>
        </p:nvGrpSpPr>
        <p:grpSpPr>
          <a:xfrm>
            <a:off x="5815192" y="3467100"/>
            <a:ext cx="1639708" cy="1898650"/>
            <a:chOff x="0" y="0"/>
            <a:chExt cx="1639707" cy="1898650"/>
          </a:xfrm>
        </p:grpSpPr>
        <p:pic>
          <p:nvPicPr>
            <p:cNvPr id="412" name="dropped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2207" y="0"/>
              <a:ext cx="1587501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3" name="Shape 413"/>
            <p:cNvSpPr/>
            <p:nvPr/>
          </p:nvSpPr>
          <p:spPr>
            <a:xfrm>
              <a:off x="0" y="1174750"/>
              <a:ext cx="587016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A’</a:t>
              </a:r>
            </a:p>
          </p:txBody>
        </p:sp>
      </p:grpSp>
      <p:sp>
        <p:nvSpPr>
          <p:cNvPr id="415" name="Shape 415"/>
          <p:cNvSpPr/>
          <p:nvPr/>
        </p:nvSpPr>
        <p:spPr>
          <a:xfrm rot="8100000">
            <a:off x="3086099" y="4965700"/>
            <a:ext cx="2247901" cy="52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83" y="14751"/>
                </a:moveTo>
                <a:lnTo>
                  <a:pt x="3783" y="21600"/>
                </a:lnTo>
                <a:lnTo>
                  <a:pt x="0" y="10800"/>
                </a:lnTo>
                <a:lnTo>
                  <a:pt x="3783" y="0"/>
                </a:lnTo>
                <a:lnTo>
                  <a:pt x="3783" y="6849"/>
                </a:lnTo>
                <a:lnTo>
                  <a:pt x="21600" y="6849"/>
                </a:lnTo>
                <a:lnTo>
                  <a:pt x="21600" y="14751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2101254" y="8178800"/>
            <a:ext cx="1838525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5. Sauve A’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0298" y="6141522"/>
            <a:ext cx="1955801" cy="2075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19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6145" y="6273800"/>
            <a:ext cx="2530756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hape 4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pic>
        <p:nvPicPr>
          <p:cNvPr id="421" name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1234" y="1498600"/>
            <a:ext cx="1868267" cy="2070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2" name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2300" y="6273800"/>
            <a:ext cx="1587500" cy="1587500"/>
          </a:xfrm>
          <a:prstGeom prst="rect">
            <a:avLst/>
          </a:prstGeom>
          <a:ln w="12700">
            <a:miter lim="400000"/>
          </a:ln>
        </p:spPr>
      </p:pic>
      <p:sp>
        <p:nvSpPr>
          <p:cNvPr id="423" name="Shape 423"/>
          <p:cNvSpPr/>
          <p:nvPr/>
        </p:nvSpPr>
        <p:spPr>
          <a:xfrm>
            <a:off x="570092" y="7448550"/>
            <a:ext cx="587016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A’</a:t>
            </a:r>
          </a:p>
        </p:txBody>
      </p:sp>
      <p:grpSp>
        <p:nvGrpSpPr>
          <p:cNvPr id="426" name="Group 426"/>
          <p:cNvGrpSpPr/>
          <p:nvPr/>
        </p:nvGrpSpPr>
        <p:grpSpPr>
          <a:xfrm>
            <a:off x="10947400" y="6273800"/>
            <a:ext cx="1587500" cy="1898650"/>
            <a:chOff x="0" y="0"/>
            <a:chExt cx="1587500" cy="1898650"/>
          </a:xfrm>
        </p:grpSpPr>
        <p:pic>
          <p:nvPicPr>
            <p:cNvPr id="424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5" name="Shape 425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  <p:grpSp>
        <p:nvGrpSpPr>
          <p:cNvPr id="429" name="Group 429"/>
          <p:cNvGrpSpPr/>
          <p:nvPr/>
        </p:nvGrpSpPr>
        <p:grpSpPr>
          <a:xfrm>
            <a:off x="5815192" y="3467100"/>
            <a:ext cx="1639708" cy="1898650"/>
            <a:chOff x="0" y="0"/>
            <a:chExt cx="1639707" cy="1898650"/>
          </a:xfrm>
        </p:grpSpPr>
        <p:pic>
          <p:nvPicPr>
            <p:cNvPr id="427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2207" y="0"/>
              <a:ext cx="1587501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8" name="Shape 428"/>
            <p:cNvSpPr/>
            <p:nvPr/>
          </p:nvSpPr>
          <p:spPr>
            <a:xfrm>
              <a:off x="0" y="1174750"/>
              <a:ext cx="587016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A’</a:t>
              </a:r>
            </a:p>
          </p:txBody>
        </p:sp>
      </p:grpSp>
      <p:sp>
        <p:nvSpPr>
          <p:cNvPr id="430" name="Shape 430"/>
          <p:cNvSpPr/>
          <p:nvPr/>
        </p:nvSpPr>
        <p:spPr>
          <a:xfrm rot="8100000">
            <a:off x="3086099" y="4965700"/>
            <a:ext cx="2247901" cy="52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83" y="14751"/>
                </a:moveTo>
                <a:lnTo>
                  <a:pt x="3783" y="21600"/>
                </a:lnTo>
                <a:lnTo>
                  <a:pt x="0" y="10800"/>
                </a:lnTo>
                <a:lnTo>
                  <a:pt x="3783" y="0"/>
                </a:lnTo>
                <a:lnTo>
                  <a:pt x="3783" y="6849"/>
                </a:lnTo>
                <a:lnTo>
                  <a:pt x="21600" y="6849"/>
                </a:lnTo>
                <a:lnTo>
                  <a:pt x="21600" y="14751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1917600" y="8178800"/>
            <a:ext cx="2815433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6. Déverouille A’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/>
          </p:cNvSpPr>
          <p:nvPr>
            <p:ph type="title"/>
          </p:nvPr>
        </p:nvSpPr>
        <p:spPr>
          <a:xfrm>
            <a:off x="825500" y="2273300"/>
            <a:ext cx="11341100" cy="4229100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r>
              <a:t>Verrou: Pas efficace pour travailler en groupe sur les même fichiers</a:t>
            </a:r>
          </a:p>
        </p:txBody>
      </p:sp>
      <p:sp>
        <p:nvSpPr>
          <p:cNvPr id="434" name="Shape 4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/>
          </p:cNvSpPr>
          <p:nvPr>
            <p:ph type="title"/>
          </p:nvPr>
        </p:nvSpPr>
        <p:spPr>
          <a:xfrm>
            <a:off x="279400" y="3187700"/>
            <a:ext cx="12763500" cy="2438400"/>
          </a:xfrm>
          <a:prstGeom prst="rect">
            <a:avLst/>
          </a:prstGeom>
        </p:spPr>
        <p:txBody>
          <a:bodyPr/>
          <a:lstStyle/>
          <a:p>
            <a:r>
              <a:t>Solution 2: </a:t>
            </a:r>
          </a:p>
          <a:p>
            <a:r>
              <a:t>Copier - Modifier - Fusionner</a:t>
            </a:r>
          </a:p>
        </p:txBody>
      </p:sp>
      <p:sp>
        <p:nvSpPr>
          <p:cNvPr id="437" name="Shape 4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0298" y="6141522"/>
            <a:ext cx="1955801" cy="2075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40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6145" y="6273800"/>
            <a:ext cx="2530756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441" name="Shape 4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pic>
        <p:nvPicPr>
          <p:cNvPr id="442" name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1234" y="1498600"/>
            <a:ext cx="1868267" cy="20701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5" name="Group 445"/>
          <p:cNvGrpSpPr/>
          <p:nvPr/>
        </p:nvGrpSpPr>
        <p:grpSpPr>
          <a:xfrm>
            <a:off x="5867400" y="3467100"/>
            <a:ext cx="1587500" cy="1898650"/>
            <a:chOff x="0" y="0"/>
            <a:chExt cx="1587500" cy="1898650"/>
          </a:xfrm>
        </p:grpSpPr>
        <p:pic>
          <p:nvPicPr>
            <p:cNvPr id="443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4" name="Shape 444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  <p:pic>
        <p:nvPicPr>
          <p:cNvPr id="446" name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67400" y="3467100"/>
            <a:ext cx="1587500" cy="1587500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Shape 447"/>
          <p:cNvSpPr/>
          <p:nvPr/>
        </p:nvSpPr>
        <p:spPr>
          <a:xfrm>
            <a:off x="5873663" y="4641850"/>
            <a:ext cx="470074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0298" y="6141522"/>
            <a:ext cx="1955801" cy="2075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50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6145" y="6273800"/>
            <a:ext cx="2530756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Shape 4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pic>
        <p:nvPicPr>
          <p:cNvPr id="452" name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1234" y="1498600"/>
            <a:ext cx="1868267" cy="20701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5" name="Group 455"/>
          <p:cNvGrpSpPr/>
          <p:nvPr/>
        </p:nvGrpSpPr>
        <p:grpSpPr>
          <a:xfrm>
            <a:off x="622300" y="6273800"/>
            <a:ext cx="1587500" cy="1898650"/>
            <a:chOff x="0" y="0"/>
            <a:chExt cx="1587500" cy="1898650"/>
          </a:xfrm>
        </p:grpSpPr>
        <p:pic>
          <p:nvPicPr>
            <p:cNvPr id="453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4" name="Shape 454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  <p:grpSp>
        <p:nvGrpSpPr>
          <p:cNvPr id="458" name="Group 458"/>
          <p:cNvGrpSpPr/>
          <p:nvPr/>
        </p:nvGrpSpPr>
        <p:grpSpPr>
          <a:xfrm>
            <a:off x="5867400" y="3467100"/>
            <a:ext cx="1587500" cy="1898650"/>
            <a:chOff x="0" y="0"/>
            <a:chExt cx="1587500" cy="1898650"/>
          </a:xfrm>
        </p:grpSpPr>
        <p:pic>
          <p:nvPicPr>
            <p:cNvPr id="456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7" name="Shape 457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  <p:pic>
        <p:nvPicPr>
          <p:cNvPr id="459" name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67400" y="3467100"/>
            <a:ext cx="1587500" cy="1587500"/>
          </a:xfrm>
          <a:prstGeom prst="rect">
            <a:avLst/>
          </a:prstGeom>
          <a:ln w="12700">
            <a:miter lim="400000"/>
          </a:ln>
        </p:spPr>
      </p:pic>
      <p:sp>
        <p:nvSpPr>
          <p:cNvPr id="460" name="Shape 460"/>
          <p:cNvSpPr/>
          <p:nvPr/>
        </p:nvSpPr>
        <p:spPr>
          <a:xfrm>
            <a:off x="5873663" y="4641850"/>
            <a:ext cx="470074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</a:t>
            </a:r>
          </a:p>
        </p:txBody>
      </p:sp>
      <p:sp>
        <p:nvSpPr>
          <p:cNvPr id="461" name="Shape 461"/>
          <p:cNvSpPr/>
          <p:nvPr/>
        </p:nvSpPr>
        <p:spPr>
          <a:xfrm>
            <a:off x="2381777" y="8210550"/>
            <a:ext cx="124579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1. Lit A</a:t>
            </a:r>
          </a:p>
        </p:txBody>
      </p:sp>
      <p:sp>
        <p:nvSpPr>
          <p:cNvPr id="462" name="Shape 462"/>
          <p:cNvSpPr/>
          <p:nvPr/>
        </p:nvSpPr>
        <p:spPr>
          <a:xfrm rot="18900000">
            <a:off x="3238500" y="4889500"/>
            <a:ext cx="2247900" cy="52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83" y="14751"/>
                </a:moveTo>
                <a:lnTo>
                  <a:pt x="3783" y="21600"/>
                </a:lnTo>
                <a:lnTo>
                  <a:pt x="0" y="10800"/>
                </a:lnTo>
                <a:lnTo>
                  <a:pt x="3783" y="0"/>
                </a:lnTo>
                <a:lnTo>
                  <a:pt x="3783" y="6849"/>
                </a:lnTo>
                <a:lnTo>
                  <a:pt x="21600" y="6849"/>
                </a:lnTo>
                <a:lnTo>
                  <a:pt x="21600" y="14751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xfrm>
            <a:off x="1092200" y="2946400"/>
            <a:ext cx="10820400" cy="2438400"/>
          </a:xfrm>
          <a:prstGeom prst="rect">
            <a:avLst/>
          </a:prstGeom>
        </p:spPr>
        <p:txBody>
          <a:bodyPr/>
          <a:lstStyle/>
          <a:p>
            <a:r>
              <a:t>Environnement de développement</a:t>
            </a:r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0298" y="6141522"/>
            <a:ext cx="1955801" cy="2075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5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6145" y="6273800"/>
            <a:ext cx="2530756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466" name="Shape 4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pic>
        <p:nvPicPr>
          <p:cNvPr id="467" name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1234" y="1498600"/>
            <a:ext cx="1868267" cy="20701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0" name="Group 470"/>
          <p:cNvGrpSpPr/>
          <p:nvPr/>
        </p:nvGrpSpPr>
        <p:grpSpPr>
          <a:xfrm>
            <a:off x="622300" y="6273800"/>
            <a:ext cx="1587500" cy="1898650"/>
            <a:chOff x="0" y="0"/>
            <a:chExt cx="1587500" cy="1898650"/>
          </a:xfrm>
        </p:grpSpPr>
        <p:pic>
          <p:nvPicPr>
            <p:cNvPr id="468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9" name="Shape 469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  <p:grpSp>
        <p:nvGrpSpPr>
          <p:cNvPr id="473" name="Group 473"/>
          <p:cNvGrpSpPr/>
          <p:nvPr/>
        </p:nvGrpSpPr>
        <p:grpSpPr>
          <a:xfrm>
            <a:off x="10947400" y="6273800"/>
            <a:ext cx="1587500" cy="1898650"/>
            <a:chOff x="0" y="0"/>
            <a:chExt cx="1587500" cy="1898650"/>
          </a:xfrm>
        </p:grpSpPr>
        <p:pic>
          <p:nvPicPr>
            <p:cNvPr id="471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2" name="Shape 472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  <p:grpSp>
        <p:nvGrpSpPr>
          <p:cNvPr id="476" name="Group 476"/>
          <p:cNvGrpSpPr/>
          <p:nvPr/>
        </p:nvGrpSpPr>
        <p:grpSpPr>
          <a:xfrm>
            <a:off x="5867400" y="3467100"/>
            <a:ext cx="1587500" cy="1898650"/>
            <a:chOff x="0" y="0"/>
            <a:chExt cx="1587500" cy="1898650"/>
          </a:xfrm>
        </p:grpSpPr>
        <p:pic>
          <p:nvPicPr>
            <p:cNvPr id="474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5" name="Shape 475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  <p:pic>
        <p:nvPicPr>
          <p:cNvPr id="477" name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67400" y="3467100"/>
            <a:ext cx="1587500" cy="1587500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Shape 478"/>
          <p:cNvSpPr/>
          <p:nvPr/>
        </p:nvSpPr>
        <p:spPr>
          <a:xfrm>
            <a:off x="5873663" y="4641850"/>
            <a:ext cx="470074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</a:t>
            </a:r>
          </a:p>
        </p:txBody>
      </p:sp>
      <p:sp>
        <p:nvSpPr>
          <p:cNvPr id="479" name="Shape 479"/>
          <p:cNvSpPr/>
          <p:nvPr/>
        </p:nvSpPr>
        <p:spPr>
          <a:xfrm rot="13500000">
            <a:off x="7746999" y="4889500"/>
            <a:ext cx="2247901" cy="52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83" y="14751"/>
                </a:moveTo>
                <a:lnTo>
                  <a:pt x="3783" y="21600"/>
                </a:lnTo>
                <a:lnTo>
                  <a:pt x="0" y="10800"/>
                </a:lnTo>
                <a:lnTo>
                  <a:pt x="3783" y="0"/>
                </a:lnTo>
                <a:lnTo>
                  <a:pt x="3783" y="6849"/>
                </a:lnTo>
                <a:lnTo>
                  <a:pt x="21600" y="6849"/>
                </a:lnTo>
                <a:lnTo>
                  <a:pt x="21600" y="14751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9271000" y="8216900"/>
            <a:ext cx="124579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2. Lit A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0298" y="6141522"/>
            <a:ext cx="1955801" cy="2075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6145" y="6273800"/>
            <a:ext cx="2530756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484" name="Shape 4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pic>
        <p:nvPicPr>
          <p:cNvPr id="485" name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1234" y="1498600"/>
            <a:ext cx="1868267" cy="2070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" name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2300" y="6273800"/>
            <a:ext cx="1587500" cy="1587500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Shape 487"/>
          <p:cNvSpPr/>
          <p:nvPr/>
        </p:nvSpPr>
        <p:spPr>
          <a:xfrm>
            <a:off x="570092" y="7448550"/>
            <a:ext cx="587016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A’</a:t>
            </a:r>
          </a:p>
        </p:txBody>
      </p:sp>
      <p:sp>
        <p:nvSpPr>
          <p:cNvPr id="488" name="Shape 488"/>
          <p:cNvSpPr/>
          <p:nvPr/>
        </p:nvSpPr>
        <p:spPr>
          <a:xfrm>
            <a:off x="2231231" y="8216900"/>
            <a:ext cx="300097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3. Modifie A en A’</a:t>
            </a:r>
          </a:p>
        </p:txBody>
      </p:sp>
      <p:grpSp>
        <p:nvGrpSpPr>
          <p:cNvPr id="491" name="Group 491"/>
          <p:cNvGrpSpPr/>
          <p:nvPr/>
        </p:nvGrpSpPr>
        <p:grpSpPr>
          <a:xfrm>
            <a:off x="10947400" y="6273800"/>
            <a:ext cx="1587500" cy="1898650"/>
            <a:chOff x="0" y="0"/>
            <a:chExt cx="1587500" cy="1898650"/>
          </a:xfrm>
        </p:grpSpPr>
        <p:pic>
          <p:nvPicPr>
            <p:cNvPr id="489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0" name="Shape 490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  <p:grpSp>
        <p:nvGrpSpPr>
          <p:cNvPr id="494" name="Group 494"/>
          <p:cNvGrpSpPr/>
          <p:nvPr/>
        </p:nvGrpSpPr>
        <p:grpSpPr>
          <a:xfrm>
            <a:off x="5867400" y="3467100"/>
            <a:ext cx="1587500" cy="1898650"/>
            <a:chOff x="0" y="0"/>
            <a:chExt cx="1587500" cy="1898650"/>
          </a:xfrm>
        </p:grpSpPr>
        <p:pic>
          <p:nvPicPr>
            <p:cNvPr id="492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3" name="Shape 493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0298" y="6141522"/>
            <a:ext cx="1955801" cy="2075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97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6145" y="6273800"/>
            <a:ext cx="2530756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498" name="Shape 4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pic>
        <p:nvPicPr>
          <p:cNvPr id="499" name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1234" y="1498600"/>
            <a:ext cx="1868267" cy="2070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0" name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2300" y="6273800"/>
            <a:ext cx="1587500" cy="1587500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Shape 501"/>
          <p:cNvSpPr/>
          <p:nvPr/>
        </p:nvSpPr>
        <p:spPr>
          <a:xfrm>
            <a:off x="570092" y="7448550"/>
            <a:ext cx="587016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A’</a:t>
            </a:r>
          </a:p>
        </p:txBody>
      </p:sp>
      <p:pic>
        <p:nvPicPr>
          <p:cNvPr id="502" name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947400" y="6273800"/>
            <a:ext cx="1587500" cy="1587500"/>
          </a:xfrm>
          <a:prstGeom prst="rect">
            <a:avLst/>
          </a:prstGeom>
          <a:ln w="12700">
            <a:miter lim="400000"/>
          </a:ln>
        </p:spPr>
      </p:pic>
      <p:sp>
        <p:nvSpPr>
          <p:cNvPr id="503" name="Shape 503"/>
          <p:cNvSpPr/>
          <p:nvPr/>
        </p:nvSpPr>
        <p:spPr>
          <a:xfrm>
            <a:off x="10836721" y="7448550"/>
            <a:ext cx="703958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A’’</a:t>
            </a:r>
          </a:p>
        </p:txBody>
      </p:sp>
      <p:grpSp>
        <p:nvGrpSpPr>
          <p:cNvPr id="506" name="Group 506"/>
          <p:cNvGrpSpPr/>
          <p:nvPr/>
        </p:nvGrpSpPr>
        <p:grpSpPr>
          <a:xfrm>
            <a:off x="5867400" y="3467100"/>
            <a:ext cx="1587500" cy="1898650"/>
            <a:chOff x="0" y="0"/>
            <a:chExt cx="1587500" cy="1898650"/>
          </a:xfrm>
        </p:grpSpPr>
        <p:pic>
          <p:nvPicPr>
            <p:cNvPr id="504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5" name="Shape 505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  <p:sp>
        <p:nvSpPr>
          <p:cNvPr id="507" name="Shape 507"/>
          <p:cNvSpPr/>
          <p:nvPr/>
        </p:nvSpPr>
        <p:spPr>
          <a:xfrm>
            <a:off x="8511282" y="8216900"/>
            <a:ext cx="3090069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4. Modifie A en A’’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0298" y="6141522"/>
            <a:ext cx="1955801" cy="2075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10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6145" y="6273800"/>
            <a:ext cx="2530756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511" name="Shape 5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pic>
        <p:nvPicPr>
          <p:cNvPr id="512" name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1234" y="1498600"/>
            <a:ext cx="1868267" cy="2070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3" name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2300" y="6273800"/>
            <a:ext cx="1587500" cy="1587500"/>
          </a:xfrm>
          <a:prstGeom prst="rect">
            <a:avLst/>
          </a:prstGeom>
          <a:ln w="12700">
            <a:miter lim="400000"/>
          </a:ln>
        </p:spPr>
      </p:pic>
      <p:sp>
        <p:nvSpPr>
          <p:cNvPr id="514" name="Shape 514"/>
          <p:cNvSpPr/>
          <p:nvPr/>
        </p:nvSpPr>
        <p:spPr>
          <a:xfrm>
            <a:off x="570092" y="7448550"/>
            <a:ext cx="587016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A’</a:t>
            </a:r>
          </a:p>
        </p:txBody>
      </p:sp>
      <p:grpSp>
        <p:nvGrpSpPr>
          <p:cNvPr id="517" name="Group 517"/>
          <p:cNvGrpSpPr/>
          <p:nvPr/>
        </p:nvGrpSpPr>
        <p:grpSpPr>
          <a:xfrm>
            <a:off x="10836721" y="6273800"/>
            <a:ext cx="1698179" cy="1898650"/>
            <a:chOff x="0" y="0"/>
            <a:chExt cx="1698178" cy="1898650"/>
          </a:xfrm>
        </p:grpSpPr>
        <p:pic>
          <p:nvPicPr>
            <p:cNvPr id="515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0678" y="0"/>
              <a:ext cx="1587501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6" name="Shape 516"/>
            <p:cNvSpPr/>
            <p:nvPr/>
          </p:nvSpPr>
          <p:spPr>
            <a:xfrm>
              <a:off x="0" y="1174750"/>
              <a:ext cx="703958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A’’</a:t>
              </a:r>
            </a:p>
          </p:txBody>
        </p:sp>
      </p:grpSp>
      <p:grpSp>
        <p:nvGrpSpPr>
          <p:cNvPr id="520" name="Group 520"/>
          <p:cNvGrpSpPr/>
          <p:nvPr/>
        </p:nvGrpSpPr>
        <p:grpSpPr>
          <a:xfrm>
            <a:off x="5867400" y="3467100"/>
            <a:ext cx="1587500" cy="1898650"/>
            <a:chOff x="0" y="0"/>
            <a:chExt cx="1587500" cy="1898650"/>
          </a:xfrm>
        </p:grpSpPr>
        <p:pic>
          <p:nvPicPr>
            <p:cNvPr id="518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9" name="Shape 519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  <p:sp>
        <p:nvSpPr>
          <p:cNvPr id="521" name="Shape 521"/>
          <p:cNvSpPr/>
          <p:nvPr/>
        </p:nvSpPr>
        <p:spPr>
          <a:xfrm>
            <a:off x="2211883" y="8153400"/>
            <a:ext cx="4309667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5. Sauve A’ à la place de A</a:t>
            </a:r>
          </a:p>
        </p:txBody>
      </p:sp>
      <p:sp>
        <p:nvSpPr>
          <p:cNvPr id="522" name="Shape 522"/>
          <p:cNvSpPr/>
          <p:nvPr/>
        </p:nvSpPr>
        <p:spPr>
          <a:xfrm rot="8100000">
            <a:off x="3086099" y="4965700"/>
            <a:ext cx="2247901" cy="52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83" y="14751"/>
                </a:moveTo>
                <a:lnTo>
                  <a:pt x="3783" y="21600"/>
                </a:lnTo>
                <a:lnTo>
                  <a:pt x="0" y="10800"/>
                </a:lnTo>
                <a:lnTo>
                  <a:pt x="3783" y="0"/>
                </a:lnTo>
                <a:lnTo>
                  <a:pt x="3783" y="6849"/>
                </a:lnTo>
                <a:lnTo>
                  <a:pt x="21600" y="6849"/>
                </a:lnTo>
                <a:lnTo>
                  <a:pt x="21600" y="14751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0298" y="6141522"/>
            <a:ext cx="1955801" cy="2075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25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6145" y="6273800"/>
            <a:ext cx="2530756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526" name="Shape 5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pic>
        <p:nvPicPr>
          <p:cNvPr id="527" name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1234" y="1498600"/>
            <a:ext cx="1868267" cy="2070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8" name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2300" y="6273800"/>
            <a:ext cx="1587500" cy="1587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9" name="Shape 529"/>
          <p:cNvSpPr/>
          <p:nvPr/>
        </p:nvSpPr>
        <p:spPr>
          <a:xfrm>
            <a:off x="570092" y="7448550"/>
            <a:ext cx="587016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A’</a:t>
            </a:r>
          </a:p>
        </p:txBody>
      </p:sp>
      <p:grpSp>
        <p:nvGrpSpPr>
          <p:cNvPr id="532" name="Group 532"/>
          <p:cNvGrpSpPr/>
          <p:nvPr/>
        </p:nvGrpSpPr>
        <p:grpSpPr>
          <a:xfrm>
            <a:off x="10836721" y="6273800"/>
            <a:ext cx="1698179" cy="1898650"/>
            <a:chOff x="0" y="0"/>
            <a:chExt cx="1698178" cy="1898650"/>
          </a:xfrm>
        </p:grpSpPr>
        <p:pic>
          <p:nvPicPr>
            <p:cNvPr id="530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0678" y="0"/>
              <a:ext cx="1587501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1" name="Shape 531"/>
            <p:cNvSpPr/>
            <p:nvPr/>
          </p:nvSpPr>
          <p:spPr>
            <a:xfrm>
              <a:off x="0" y="1174750"/>
              <a:ext cx="703958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A’’</a:t>
              </a:r>
            </a:p>
          </p:txBody>
        </p:sp>
      </p:grpSp>
      <p:grpSp>
        <p:nvGrpSpPr>
          <p:cNvPr id="535" name="Group 535"/>
          <p:cNvGrpSpPr/>
          <p:nvPr/>
        </p:nvGrpSpPr>
        <p:grpSpPr>
          <a:xfrm>
            <a:off x="5815192" y="3467100"/>
            <a:ext cx="1639708" cy="1898650"/>
            <a:chOff x="0" y="0"/>
            <a:chExt cx="1639707" cy="1898650"/>
          </a:xfrm>
        </p:grpSpPr>
        <p:pic>
          <p:nvPicPr>
            <p:cNvPr id="533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2207" y="0"/>
              <a:ext cx="1587501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4" name="Shape 534"/>
            <p:cNvSpPr/>
            <p:nvPr/>
          </p:nvSpPr>
          <p:spPr>
            <a:xfrm>
              <a:off x="0" y="1174750"/>
              <a:ext cx="587016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A’</a:t>
              </a:r>
            </a:p>
          </p:txBody>
        </p:sp>
      </p:grpSp>
      <p:sp>
        <p:nvSpPr>
          <p:cNvPr id="536" name="Shape 536"/>
          <p:cNvSpPr/>
          <p:nvPr/>
        </p:nvSpPr>
        <p:spPr>
          <a:xfrm rot="8100000">
            <a:off x="3086099" y="4965700"/>
            <a:ext cx="2247901" cy="52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83" y="14751"/>
                </a:moveTo>
                <a:lnTo>
                  <a:pt x="3783" y="21600"/>
                </a:lnTo>
                <a:lnTo>
                  <a:pt x="0" y="10800"/>
                </a:lnTo>
                <a:lnTo>
                  <a:pt x="3783" y="0"/>
                </a:lnTo>
                <a:lnTo>
                  <a:pt x="3783" y="6849"/>
                </a:lnTo>
                <a:lnTo>
                  <a:pt x="21600" y="6849"/>
                </a:lnTo>
                <a:lnTo>
                  <a:pt x="21600" y="14751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0298" y="6141522"/>
            <a:ext cx="1955801" cy="2075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39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6145" y="6273800"/>
            <a:ext cx="2530756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Shape 5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pic>
        <p:nvPicPr>
          <p:cNvPr id="541" name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1234" y="1498600"/>
            <a:ext cx="1868267" cy="2070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2" name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2300" y="6273800"/>
            <a:ext cx="1587500" cy="1587500"/>
          </a:xfrm>
          <a:prstGeom prst="rect">
            <a:avLst/>
          </a:prstGeom>
          <a:ln w="12700">
            <a:miter lim="400000"/>
          </a:ln>
        </p:spPr>
      </p:pic>
      <p:sp>
        <p:nvSpPr>
          <p:cNvPr id="543" name="Shape 543"/>
          <p:cNvSpPr/>
          <p:nvPr/>
        </p:nvSpPr>
        <p:spPr>
          <a:xfrm>
            <a:off x="570092" y="7448550"/>
            <a:ext cx="587016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A’</a:t>
            </a:r>
          </a:p>
        </p:txBody>
      </p:sp>
      <p:grpSp>
        <p:nvGrpSpPr>
          <p:cNvPr id="546" name="Group 546"/>
          <p:cNvGrpSpPr/>
          <p:nvPr/>
        </p:nvGrpSpPr>
        <p:grpSpPr>
          <a:xfrm>
            <a:off x="10836721" y="6273800"/>
            <a:ext cx="1698179" cy="1898650"/>
            <a:chOff x="0" y="0"/>
            <a:chExt cx="1698178" cy="1898650"/>
          </a:xfrm>
        </p:grpSpPr>
        <p:pic>
          <p:nvPicPr>
            <p:cNvPr id="544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0678" y="0"/>
              <a:ext cx="1587501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5" name="Shape 545"/>
            <p:cNvSpPr/>
            <p:nvPr/>
          </p:nvSpPr>
          <p:spPr>
            <a:xfrm>
              <a:off x="0" y="1174750"/>
              <a:ext cx="703958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A’’</a:t>
              </a:r>
            </a:p>
          </p:txBody>
        </p:sp>
      </p:grpSp>
      <p:grpSp>
        <p:nvGrpSpPr>
          <p:cNvPr id="549" name="Group 549"/>
          <p:cNvGrpSpPr/>
          <p:nvPr/>
        </p:nvGrpSpPr>
        <p:grpSpPr>
          <a:xfrm>
            <a:off x="5815192" y="3467100"/>
            <a:ext cx="1639708" cy="1898650"/>
            <a:chOff x="0" y="0"/>
            <a:chExt cx="1639707" cy="1898650"/>
          </a:xfrm>
        </p:grpSpPr>
        <p:pic>
          <p:nvPicPr>
            <p:cNvPr id="547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2207" y="0"/>
              <a:ext cx="1587501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8" name="Shape 548"/>
            <p:cNvSpPr/>
            <p:nvPr/>
          </p:nvSpPr>
          <p:spPr>
            <a:xfrm>
              <a:off x="0" y="1174750"/>
              <a:ext cx="587016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A’</a:t>
              </a:r>
            </a:p>
          </p:txBody>
        </p:sp>
      </p:grpSp>
      <p:sp>
        <p:nvSpPr>
          <p:cNvPr id="550" name="Shape 550"/>
          <p:cNvSpPr/>
          <p:nvPr/>
        </p:nvSpPr>
        <p:spPr>
          <a:xfrm>
            <a:off x="7971234" y="8216900"/>
            <a:ext cx="4398765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6. Sauve A’’ à la place de A</a:t>
            </a:r>
          </a:p>
        </p:txBody>
      </p:sp>
      <p:sp>
        <p:nvSpPr>
          <p:cNvPr id="551" name="Shape 551"/>
          <p:cNvSpPr/>
          <p:nvPr/>
        </p:nvSpPr>
        <p:spPr>
          <a:xfrm rot="13500000" flipH="1">
            <a:off x="7746999" y="4965699"/>
            <a:ext cx="2247901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83" y="14751"/>
                </a:moveTo>
                <a:lnTo>
                  <a:pt x="3783" y="21600"/>
                </a:lnTo>
                <a:lnTo>
                  <a:pt x="0" y="10800"/>
                </a:lnTo>
                <a:lnTo>
                  <a:pt x="3783" y="0"/>
                </a:lnTo>
                <a:lnTo>
                  <a:pt x="3783" y="6849"/>
                </a:lnTo>
                <a:lnTo>
                  <a:pt x="21600" y="6849"/>
                </a:lnTo>
                <a:lnTo>
                  <a:pt x="21600" y="14751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8516801" y="4718050"/>
            <a:ext cx="786743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 b="1">
                <a:solidFill>
                  <a:srgbClr val="B51A00"/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553" name="Shape 553"/>
          <p:cNvSpPr/>
          <p:nvPr/>
        </p:nvSpPr>
        <p:spPr>
          <a:xfrm>
            <a:off x="9497714" y="4368800"/>
            <a:ext cx="2667994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r>
              <a:t>A n’est plus la </a:t>
            </a:r>
          </a:p>
          <a:p>
            <a:pPr>
              <a:defRPr sz="3200"/>
            </a:pPr>
            <a:r>
              <a:t>version de base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0298" y="6141522"/>
            <a:ext cx="1955801" cy="2075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6145" y="6273800"/>
            <a:ext cx="2530756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Shape 5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pic>
        <p:nvPicPr>
          <p:cNvPr id="558" name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1234" y="1498600"/>
            <a:ext cx="1868267" cy="2070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9" name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2300" y="6273800"/>
            <a:ext cx="1587500" cy="1587500"/>
          </a:xfrm>
          <a:prstGeom prst="rect">
            <a:avLst/>
          </a:prstGeom>
          <a:ln w="12700">
            <a:miter lim="400000"/>
          </a:ln>
        </p:spPr>
      </p:pic>
      <p:sp>
        <p:nvSpPr>
          <p:cNvPr id="560" name="Shape 560"/>
          <p:cNvSpPr/>
          <p:nvPr/>
        </p:nvSpPr>
        <p:spPr>
          <a:xfrm>
            <a:off x="570092" y="7448550"/>
            <a:ext cx="587016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A’</a:t>
            </a:r>
          </a:p>
        </p:txBody>
      </p:sp>
      <p:grpSp>
        <p:nvGrpSpPr>
          <p:cNvPr id="563" name="Group 563"/>
          <p:cNvGrpSpPr/>
          <p:nvPr/>
        </p:nvGrpSpPr>
        <p:grpSpPr>
          <a:xfrm>
            <a:off x="10836721" y="6273800"/>
            <a:ext cx="1698179" cy="1898650"/>
            <a:chOff x="0" y="0"/>
            <a:chExt cx="1698178" cy="1898650"/>
          </a:xfrm>
        </p:grpSpPr>
        <p:pic>
          <p:nvPicPr>
            <p:cNvPr id="561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0678" y="0"/>
              <a:ext cx="1587501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62" name="Shape 562"/>
            <p:cNvSpPr/>
            <p:nvPr/>
          </p:nvSpPr>
          <p:spPr>
            <a:xfrm>
              <a:off x="0" y="1174750"/>
              <a:ext cx="703958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A’’</a:t>
              </a:r>
            </a:p>
          </p:txBody>
        </p:sp>
      </p:grpSp>
      <p:grpSp>
        <p:nvGrpSpPr>
          <p:cNvPr id="566" name="Group 566"/>
          <p:cNvGrpSpPr/>
          <p:nvPr/>
        </p:nvGrpSpPr>
        <p:grpSpPr>
          <a:xfrm>
            <a:off x="5815192" y="3467100"/>
            <a:ext cx="1639708" cy="1898650"/>
            <a:chOff x="0" y="0"/>
            <a:chExt cx="1639707" cy="1898650"/>
          </a:xfrm>
        </p:grpSpPr>
        <p:pic>
          <p:nvPicPr>
            <p:cNvPr id="564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2207" y="0"/>
              <a:ext cx="1587501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65" name="Shape 565"/>
            <p:cNvSpPr/>
            <p:nvPr/>
          </p:nvSpPr>
          <p:spPr>
            <a:xfrm>
              <a:off x="0" y="1174750"/>
              <a:ext cx="587016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A’</a:t>
              </a:r>
            </a:p>
          </p:txBody>
        </p:sp>
      </p:grpSp>
      <p:sp>
        <p:nvSpPr>
          <p:cNvPr id="567" name="Shape 567"/>
          <p:cNvSpPr/>
          <p:nvPr/>
        </p:nvSpPr>
        <p:spPr>
          <a:xfrm>
            <a:off x="8120955" y="8216900"/>
            <a:ext cx="4099323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6. Lit la dernière version</a:t>
            </a:r>
          </a:p>
        </p:txBody>
      </p:sp>
      <p:sp>
        <p:nvSpPr>
          <p:cNvPr id="568" name="Shape 568"/>
          <p:cNvSpPr/>
          <p:nvPr/>
        </p:nvSpPr>
        <p:spPr>
          <a:xfrm rot="13500000">
            <a:off x="7746999" y="4889500"/>
            <a:ext cx="2247901" cy="52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83" y="14751"/>
                </a:moveTo>
                <a:lnTo>
                  <a:pt x="3783" y="21600"/>
                </a:lnTo>
                <a:lnTo>
                  <a:pt x="0" y="10800"/>
                </a:lnTo>
                <a:lnTo>
                  <a:pt x="3783" y="0"/>
                </a:lnTo>
                <a:lnTo>
                  <a:pt x="3783" y="6849"/>
                </a:lnTo>
                <a:lnTo>
                  <a:pt x="21600" y="6849"/>
                </a:lnTo>
                <a:lnTo>
                  <a:pt x="21600" y="14751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571" name="Group 571"/>
          <p:cNvGrpSpPr/>
          <p:nvPr/>
        </p:nvGrpSpPr>
        <p:grpSpPr>
          <a:xfrm>
            <a:off x="11386870" y="6591300"/>
            <a:ext cx="1639709" cy="1898650"/>
            <a:chOff x="0" y="0"/>
            <a:chExt cx="1639707" cy="1898650"/>
          </a:xfrm>
        </p:grpSpPr>
        <p:pic>
          <p:nvPicPr>
            <p:cNvPr id="569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2207" y="0"/>
              <a:ext cx="1587501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0" name="Shape 570"/>
            <p:cNvSpPr/>
            <p:nvPr/>
          </p:nvSpPr>
          <p:spPr>
            <a:xfrm>
              <a:off x="0" y="1174750"/>
              <a:ext cx="587016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A’</a:t>
              </a:r>
            </a:p>
          </p:txBody>
        </p:sp>
      </p:grp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0298" y="6141522"/>
            <a:ext cx="1955801" cy="2075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74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6145" y="6273800"/>
            <a:ext cx="2530756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575" name="Shape 5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pic>
        <p:nvPicPr>
          <p:cNvPr id="576" name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1234" y="1498600"/>
            <a:ext cx="1868267" cy="2070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7" name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2300" y="6273800"/>
            <a:ext cx="1587500" cy="1587500"/>
          </a:xfrm>
          <a:prstGeom prst="rect">
            <a:avLst/>
          </a:prstGeom>
          <a:ln w="12700">
            <a:miter lim="400000"/>
          </a:ln>
        </p:spPr>
      </p:pic>
      <p:sp>
        <p:nvSpPr>
          <p:cNvPr id="578" name="Shape 578"/>
          <p:cNvSpPr/>
          <p:nvPr/>
        </p:nvSpPr>
        <p:spPr>
          <a:xfrm>
            <a:off x="570092" y="7448550"/>
            <a:ext cx="587016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A’</a:t>
            </a:r>
          </a:p>
        </p:txBody>
      </p:sp>
      <p:grpSp>
        <p:nvGrpSpPr>
          <p:cNvPr id="581" name="Group 581"/>
          <p:cNvGrpSpPr/>
          <p:nvPr/>
        </p:nvGrpSpPr>
        <p:grpSpPr>
          <a:xfrm>
            <a:off x="10778250" y="6273800"/>
            <a:ext cx="1756650" cy="1898650"/>
            <a:chOff x="0" y="0"/>
            <a:chExt cx="1756649" cy="1898650"/>
          </a:xfrm>
        </p:grpSpPr>
        <p:pic>
          <p:nvPicPr>
            <p:cNvPr id="579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69149" y="0"/>
              <a:ext cx="1587501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0" name="Shape 580"/>
            <p:cNvSpPr/>
            <p:nvPr/>
          </p:nvSpPr>
          <p:spPr>
            <a:xfrm>
              <a:off x="0" y="1174750"/>
              <a:ext cx="820899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A’’’</a:t>
              </a:r>
            </a:p>
          </p:txBody>
        </p:sp>
      </p:grpSp>
      <p:grpSp>
        <p:nvGrpSpPr>
          <p:cNvPr id="584" name="Group 584"/>
          <p:cNvGrpSpPr/>
          <p:nvPr/>
        </p:nvGrpSpPr>
        <p:grpSpPr>
          <a:xfrm>
            <a:off x="5815192" y="3467100"/>
            <a:ext cx="1639708" cy="1898650"/>
            <a:chOff x="0" y="0"/>
            <a:chExt cx="1639707" cy="1898650"/>
          </a:xfrm>
        </p:grpSpPr>
        <p:pic>
          <p:nvPicPr>
            <p:cNvPr id="582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2207" y="0"/>
              <a:ext cx="1587501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3" name="Shape 583"/>
            <p:cNvSpPr/>
            <p:nvPr/>
          </p:nvSpPr>
          <p:spPr>
            <a:xfrm>
              <a:off x="0" y="1174750"/>
              <a:ext cx="587016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A’</a:t>
              </a:r>
            </a:p>
          </p:txBody>
        </p:sp>
      </p:grpSp>
      <p:sp>
        <p:nvSpPr>
          <p:cNvPr id="585" name="Shape 585"/>
          <p:cNvSpPr/>
          <p:nvPr/>
        </p:nvSpPr>
        <p:spPr>
          <a:xfrm>
            <a:off x="8500467" y="8216900"/>
            <a:ext cx="3340299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7. Fusionne A’ et A’’</a:t>
            </a:r>
          </a:p>
        </p:txBody>
      </p:sp>
      <p:sp>
        <p:nvSpPr>
          <p:cNvPr id="586" name="Shape 586"/>
          <p:cNvSpPr/>
          <p:nvPr/>
        </p:nvSpPr>
        <p:spPr>
          <a:xfrm rot="13500000">
            <a:off x="7746999" y="4889500"/>
            <a:ext cx="2247901" cy="52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83" y="14751"/>
                </a:moveTo>
                <a:lnTo>
                  <a:pt x="3783" y="21600"/>
                </a:lnTo>
                <a:lnTo>
                  <a:pt x="0" y="10800"/>
                </a:lnTo>
                <a:lnTo>
                  <a:pt x="3783" y="0"/>
                </a:lnTo>
                <a:lnTo>
                  <a:pt x="3783" y="6849"/>
                </a:lnTo>
                <a:lnTo>
                  <a:pt x="21600" y="6849"/>
                </a:lnTo>
                <a:lnTo>
                  <a:pt x="21600" y="14751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0298" y="6141522"/>
            <a:ext cx="1955801" cy="2075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89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6145" y="6273800"/>
            <a:ext cx="2530756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590" name="Shape 5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pic>
        <p:nvPicPr>
          <p:cNvPr id="591" name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1234" y="1498600"/>
            <a:ext cx="1868267" cy="2070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2" name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2300" y="6273800"/>
            <a:ext cx="1587500" cy="1587500"/>
          </a:xfrm>
          <a:prstGeom prst="rect">
            <a:avLst/>
          </a:prstGeom>
          <a:ln w="12700">
            <a:miter lim="400000"/>
          </a:ln>
        </p:spPr>
      </p:pic>
      <p:sp>
        <p:nvSpPr>
          <p:cNvPr id="593" name="Shape 593"/>
          <p:cNvSpPr/>
          <p:nvPr/>
        </p:nvSpPr>
        <p:spPr>
          <a:xfrm>
            <a:off x="570092" y="7448550"/>
            <a:ext cx="587016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A’</a:t>
            </a:r>
          </a:p>
        </p:txBody>
      </p:sp>
      <p:grpSp>
        <p:nvGrpSpPr>
          <p:cNvPr id="596" name="Group 596"/>
          <p:cNvGrpSpPr/>
          <p:nvPr/>
        </p:nvGrpSpPr>
        <p:grpSpPr>
          <a:xfrm>
            <a:off x="10778250" y="6273800"/>
            <a:ext cx="1756650" cy="1898650"/>
            <a:chOff x="0" y="0"/>
            <a:chExt cx="1756649" cy="1898650"/>
          </a:xfrm>
        </p:grpSpPr>
        <p:pic>
          <p:nvPicPr>
            <p:cNvPr id="594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69149" y="0"/>
              <a:ext cx="1587501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5" name="Shape 595"/>
            <p:cNvSpPr/>
            <p:nvPr/>
          </p:nvSpPr>
          <p:spPr>
            <a:xfrm>
              <a:off x="0" y="1174750"/>
              <a:ext cx="820899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A’’’</a:t>
              </a:r>
            </a:p>
          </p:txBody>
        </p:sp>
      </p:grpSp>
      <p:grpSp>
        <p:nvGrpSpPr>
          <p:cNvPr id="599" name="Group 599"/>
          <p:cNvGrpSpPr/>
          <p:nvPr/>
        </p:nvGrpSpPr>
        <p:grpSpPr>
          <a:xfrm>
            <a:off x="5698250" y="3467100"/>
            <a:ext cx="1756650" cy="1898650"/>
            <a:chOff x="0" y="0"/>
            <a:chExt cx="1756649" cy="1898650"/>
          </a:xfrm>
        </p:grpSpPr>
        <p:pic>
          <p:nvPicPr>
            <p:cNvPr id="597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69149" y="0"/>
              <a:ext cx="1587501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8" name="Shape 598"/>
            <p:cNvSpPr/>
            <p:nvPr/>
          </p:nvSpPr>
          <p:spPr>
            <a:xfrm>
              <a:off x="0" y="1174750"/>
              <a:ext cx="820899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A’’’</a:t>
              </a:r>
            </a:p>
          </p:txBody>
        </p:sp>
      </p:grpSp>
      <p:sp>
        <p:nvSpPr>
          <p:cNvPr id="600" name="Shape 600"/>
          <p:cNvSpPr/>
          <p:nvPr/>
        </p:nvSpPr>
        <p:spPr>
          <a:xfrm>
            <a:off x="7882135" y="8216900"/>
            <a:ext cx="4576962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6. Sauve A’’’ à la place de A’</a:t>
            </a:r>
          </a:p>
        </p:txBody>
      </p:sp>
      <p:sp>
        <p:nvSpPr>
          <p:cNvPr id="601" name="Shape 601"/>
          <p:cNvSpPr/>
          <p:nvPr/>
        </p:nvSpPr>
        <p:spPr>
          <a:xfrm rot="13500000" flipH="1">
            <a:off x="7746999" y="4965699"/>
            <a:ext cx="2247901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83" y="14751"/>
                </a:moveTo>
                <a:lnTo>
                  <a:pt x="3783" y="21600"/>
                </a:lnTo>
                <a:lnTo>
                  <a:pt x="0" y="10800"/>
                </a:lnTo>
                <a:lnTo>
                  <a:pt x="3783" y="0"/>
                </a:lnTo>
                <a:lnTo>
                  <a:pt x="3783" y="6849"/>
                </a:lnTo>
                <a:lnTo>
                  <a:pt x="21600" y="6849"/>
                </a:lnTo>
                <a:lnTo>
                  <a:pt x="21600" y="14751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/>
          </p:cNvSpPr>
          <p:nvPr>
            <p:ph type="title"/>
          </p:nvPr>
        </p:nvSpPr>
        <p:spPr>
          <a:xfrm>
            <a:off x="457200" y="1473200"/>
            <a:ext cx="12077700" cy="6121400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r>
              <a:t>La solution utilisant copie-modifier-fusionner ne fonctionne efficacement que si les fichiers sont modularisés (méthode, classes) sinon il faut utiliser la technique du verrou</a:t>
            </a:r>
          </a:p>
        </p:txBody>
      </p:sp>
      <p:sp>
        <p:nvSpPr>
          <p:cNvPr id="604" name="Shape 6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082315" y="944097"/>
            <a:ext cx="10833101" cy="462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lang="fr-BE" dirty="0" smtClean="0"/>
              <a:t>Environnement de développement intégré:</a:t>
            </a:r>
          </a:p>
          <a:p>
            <a:pPr algn="l"/>
            <a:endParaRPr lang="fr-BE" dirty="0" smtClean="0"/>
          </a:p>
          <a:p>
            <a:pPr algn="l"/>
            <a:r>
              <a:rPr lang="fr-BE" dirty="0" smtClean="0"/>
              <a:t>Edition du code</a:t>
            </a:r>
          </a:p>
          <a:p>
            <a:pPr algn="l"/>
            <a:r>
              <a:rPr lang="fr-BE" dirty="0" smtClean="0"/>
              <a:t>Compilation</a:t>
            </a:r>
          </a:p>
          <a:p>
            <a:pPr algn="l"/>
            <a:r>
              <a:rPr lang="fr-BE" dirty="0" smtClean="0"/>
              <a:t>Aide au débogage</a:t>
            </a:r>
          </a:p>
          <a:p>
            <a:pPr algn="l"/>
            <a:r>
              <a:rPr lang="fr-BE" dirty="0" smtClean="0"/>
              <a:t>Déploiement</a:t>
            </a:r>
          </a:p>
          <a:p>
            <a:pPr algn="l"/>
            <a:r>
              <a:rPr lang="fr-BE" dirty="0" smtClean="0"/>
              <a:t>Test unitaire</a:t>
            </a:r>
            <a:endParaRPr lang="fr-BE" dirty="0"/>
          </a:p>
        </p:txBody>
      </p:sp>
      <p:sp>
        <p:nvSpPr>
          <p:cNvPr id="167" name="Shape 167"/>
          <p:cNvSpPr/>
          <p:nvPr/>
        </p:nvSpPr>
        <p:spPr>
          <a:xfrm>
            <a:off x="4737100" y="6312276"/>
            <a:ext cx="6032500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1" indent="0" algn="l"/>
            <a:r>
              <a:rPr lang="en-US" dirty="0" smtClean="0"/>
              <a:t>Eclipse </a:t>
            </a:r>
            <a:r>
              <a:rPr lang="en-US" dirty="0" err="1" smtClean="0"/>
              <a:t>ou</a:t>
            </a:r>
            <a:r>
              <a:rPr lang="en-US" dirty="0" smtClean="0"/>
              <a:t> IDEA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1" build="p" bldLvl="5" animBg="1" advAuto="0"/>
      <p:bldP spid="167" grpId="2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Nombreux</a:t>
            </a:r>
            <a:r>
              <a:rPr lang="en-US" dirty="0" smtClean="0"/>
              <a:t> SCM (SVN, CVS, </a:t>
            </a:r>
            <a:r>
              <a:rPr lang="en-US" dirty="0" err="1" smtClean="0"/>
              <a:t>Git</a:t>
            </a:r>
            <a:r>
              <a:rPr lang="en-US" dirty="0" smtClean="0"/>
              <a:t>, Mercurial)</a:t>
            </a:r>
          </a:p>
          <a:p>
            <a:r>
              <a:rPr lang="en-US" dirty="0" smtClean="0"/>
              <a:t>Nous </a:t>
            </a:r>
            <a:r>
              <a:rPr lang="en-US" dirty="0" err="1" smtClean="0"/>
              <a:t>utiliserons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7330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Transactions atomiques</a:t>
            </a:r>
          </a:p>
          <a:p>
            <a:r>
              <a:t>Chaque transaction crée une nouvelle version (numéro de révision)</a:t>
            </a:r>
          </a:p>
          <a:p>
            <a:r>
              <a:t>Plus le n° de révision est grand, plus la version est récente</a:t>
            </a:r>
          </a:p>
          <a:p>
            <a:r>
              <a:t>Un numéro de révision est valable pour l’abre complet</a:t>
            </a:r>
          </a:p>
        </p:txBody>
      </p:sp>
      <p:sp>
        <p:nvSpPr>
          <p:cNvPr id="607" name="Shape 6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Subversion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" grpId="1" build="p" bldLvl="5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Open source</a:t>
            </a:r>
          </a:p>
          <a:p>
            <a:r>
              <a:t>Administration facile</a:t>
            </a:r>
          </a:p>
          <a:p>
            <a:r>
              <a:t>Indépendant de la plateforme</a:t>
            </a:r>
          </a:p>
        </p:txBody>
      </p:sp>
      <p:sp>
        <p:nvSpPr>
          <p:cNvPr id="611" name="Shape 6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612" name="Shape 6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Subversion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" grpId="1" build="p" bldLvl="5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/>
          </p:cNvSpPr>
          <p:nvPr>
            <p:ph type="body" idx="1"/>
          </p:nvPr>
        </p:nvSpPr>
        <p:spPr>
          <a:xfrm>
            <a:off x="800100" y="3111500"/>
            <a:ext cx="11404600" cy="5715000"/>
          </a:xfrm>
          <a:prstGeom prst="rect">
            <a:avLst/>
          </a:prstGeom>
        </p:spPr>
        <p:txBody>
          <a:bodyPr/>
          <a:lstStyle/>
          <a:p>
            <a:r>
              <a:t>Le “repository” est l’emplacement central où sont stockés les sources et leurs historiques</a:t>
            </a:r>
          </a:p>
          <a:p>
            <a:r>
              <a:t>“working copy” est la copie locale sur laquelle le développeur travaille</a:t>
            </a:r>
          </a:p>
        </p:txBody>
      </p:sp>
      <p:sp>
        <p:nvSpPr>
          <p:cNvPr id="615" name="Shape 6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616" name="Shape 6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Subversion</a:t>
            </a:r>
          </a:p>
          <a:p>
            <a:pPr>
              <a:defRPr sz="5000"/>
            </a:pPr>
            <a:r>
              <a:t>(vocabulaire)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" grpId="1" build="p" bldLvl="5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>
            <a:spLocks noGrp="1"/>
          </p:cNvSpPr>
          <p:nvPr>
            <p:ph type="body" idx="1"/>
          </p:nvPr>
        </p:nvSpPr>
        <p:spPr>
          <a:xfrm>
            <a:off x="800100" y="2971800"/>
            <a:ext cx="11404600" cy="5715000"/>
          </a:xfrm>
          <a:prstGeom prst="rect">
            <a:avLst/>
          </a:prstGeom>
        </p:spPr>
        <p:txBody>
          <a:bodyPr/>
          <a:lstStyle/>
          <a:p>
            <a:r>
              <a:t>“checkout” ramène le projet pour la première fois. Le résultat est la copie de travail</a:t>
            </a:r>
          </a:p>
          <a:p>
            <a:r>
              <a:t>“import” est l’opération inverse de “checkout”</a:t>
            </a:r>
          </a:p>
          <a:p>
            <a:r>
              <a:t>“update” ramène la dernière version</a:t>
            </a:r>
          </a:p>
          <a:p>
            <a:r>
              <a:t>“commit” sauvegarde l’état sur le serveur</a:t>
            </a:r>
          </a:p>
        </p:txBody>
      </p:sp>
      <p:sp>
        <p:nvSpPr>
          <p:cNvPr id="619" name="Shape 6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620" name="Shape 6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Subversion</a:t>
            </a:r>
          </a:p>
          <a:p>
            <a:pPr>
              <a:defRPr sz="5000"/>
            </a:pPr>
            <a:r>
              <a:t>(vocabulaire)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" grpId="1" build="p" bldLvl="5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>
            <a:spLocks noGrp="1"/>
          </p:cNvSpPr>
          <p:nvPr>
            <p:ph type="body" idx="1"/>
          </p:nvPr>
        </p:nvSpPr>
        <p:spPr>
          <a:xfrm>
            <a:off x="800100" y="2971800"/>
            <a:ext cx="11404600" cy="5715000"/>
          </a:xfrm>
          <a:prstGeom prst="rect">
            <a:avLst/>
          </a:prstGeom>
        </p:spPr>
        <p:txBody>
          <a:bodyPr/>
          <a:lstStyle/>
          <a:p>
            <a:r>
              <a:t>Une “revision” est un numéro de version. Ce numéro augmente de 1 à chaque opération</a:t>
            </a:r>
          </a:p>
          <a:p>
            <a:r>
              <a:t>Un “tag” copy l’état du projet à un moment donné sous un nom particulier</a:t>
            </a:r>
          </a:p>
        </p:txBody>
      </p:sp>
      <p:sp>
        <p:nvSpPr>
          <p:cNvPr id="623" name="Shape 6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624" name="Shape 6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Subversion</a:t>
            </a:r>
          </a:p>
          <a:p>
            <a:pPr>
              <a:defRPr sz="5000"/>
            </a:pPr>
            <a:r>
              <a:t>(vocabulaire)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" grpId="1" build="p" bldLvl="5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/>
          </p:cNvSpPr>
          <p:nvPr>
            <p:ph type="body" idx="1"/>
          </p:nvPr>
        </p:nvSpPr>
        <p:spPr>
          <a:xfrm>
            <a:off x="609600" y="2578100"/>
            <a:ext cx="11785600" cy="6680200"/>
          </a:xfrm>
          <a:prstGeom prst="rect">
            <a:avLst/>
          </a:prstGeom>
        </p:spPr>
        <p:txBody>
          <a:bodyPr/>
          <a:lstStyle/>
          <a:p>
            <a:r>
              <a:t>Dans eclipse, toujours faire une synchronisation avant de “committer” cela permet d’anticiper et de se tenir à jour de modifications</a:t>
            </a:r>
          </a:p>
          <a:p>
            <a:r>
              <a:t>“Committer” plusieurs fois par jour (2-3x)</a:t>
            </a:r>
          </a:p>
          <a:p>
            <a:r>
              <a:t>“Committer” des changements cohérents</a:t>
            </a:r>
          </a:p>
        </p:txBody>
      </p:sp>
      <p:sp>
        <p:nvSpPr>
          <p:cNvPr id="627" name="Shape 6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628" name="Shape 6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Bonnes pratiques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" grpId="1" build="p" bldLvl="5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>
            <a:spLocks noGrp="1"/>
          </p:cNvSpPr>
          <p:nvPr>
            <p:ph type="body" idx="1"/>
          </p:nvPr>
        </p:nvSpPr>
        <p:spPr>
          <a:xfrm>
            <a:off x="444500" y="2578100"/>
            <a:ext cx="12115800" cy="6680200"/>
          </a:xfrm>
          <a:prstGeom prst="rect">
            <a:avLst/>
          </a:prstGeom>
        </p:spPr>
        <p:txBody>
          <a:bodyPr/>
          <a:lstStyle/>
          <a:p>
            <a:r>
              <a:t>Avant de committer, toujours executer les tests unitaires</a:t>
            </a:r>
          </a:p>
          <a:p>
            <a:r>
              <a:t>Pas de commit si:</a:t>
            </a:r>
          </a:p>
          <a:p>
            <a:pPr lvl="1"/>
            <a:r>
              <a:t>le code ne compile pas </a:t>
            </a:r>
          </a:p>
          <a:p>
            <a:pPr lvl="1"/>
            <a:r>
              <a:t>les tests unitaires ne sont pas verts</a:t>
            </a:r>
          </a:p>
        </p:txBody>
      </p:sp>
      <p:sp>
        <p:nvSpPr>
          <p:cNvPr id="631" name="Shape 6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632" name="Shape 6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Bonnes pratiques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" grpId="1" build="p" bldLvl="5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  <p:pic>
        <p:nvPicPr>
          <p:cNvPr id="635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100" y="177800"/>
            <a:ext cx="2810934" cy="2108200"/>
          </a:xfrm>
          <a:prstGeom prst="rect">
            <a:avLst/>
          </a:prstGeom>
          <a:ln w="12700">
            <a:miter lim="400000"/>
          </a:ln>
        </p:spPr>
      </p:pic>
      <p:sp>
        <p:nvSpPr>
          <p:cNvPr id="636" name="Shape 636"/>
          <p:cNvSpPr/>
          <p:nvPr/>
        </p:nvSpPr>
        <p:spPr>
          <a:xfrm>
            <a:off x="368300" y="2404706"/>
            <a:ext cx="12255500" cy="6442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61785" lvl="1" indent="-544285" algn="l">
              <a:spcBef>
                <a:spcPts val="2400"/>
              </a:spcBef>
              <a:buSzPct val="171000"/>
              <a:buChar char="•"/>
            </a:pPr>
            <a:r>
              <a:rPr sz="4000" dirty="0" err="1"/>
              <a:t>Connexion</a:t>
            </a:r>
            <a:r>
              <a:rPr sz="4000" dirty="0"/>
              <a:t> à Subversion (</a:t>
            </a:r>
            <a:r>
              <a:rPr sz="4000" dirty="0" err="1"/>
              <a:t>ou</a:t>
            </a:r>
            <a:r>
              <a:rPr sz="4000" dirty="0"/>
              <a:t> GIT) avec Eclipse </a:t>
            </a:r>
            <a:endParaRPr lang="en-US" sz="4000" dirty="0" smtClean="0"/>
          </a:p>
          <a:p>
            <a:pPr marL="861785" lvl="1" indent="-544285" algn="l">
              <a:spcBef>
                <a:spcPts val="2400"/>
              </a:spcBef>
              <a:buSzPct val="171000"/>
              <a:buChar char="•"/>
            </a:pPr>
            <a:r>
              <a:rPr sz="4000" dirty="0" err="1" smtClean="0"/>
              <a:t>Récupérer</a:t>
            </a:r>
            <a:r>
              <a:rPr sz="4000" dirty="0" smtClean="0"/>
              <a:t> </a:t>
            </a:r>
            <a:r>
              <a:rPr sz="4000" dirty="0"/>
              <a:t>la </a:t>
            </a:r>
            <a:r>
              <a:rPr sz="4000" dirty="0" err="1"/>
              <a:t>dernière</a:t>
            </a:r>
            <a:r>
              <a:rPr sz="4000" dirty="0"/>
              <a:t> version </a:t>
            </a:r>
            <a:r>
              <a:rPr sz="4000" dirty="0" smtClean="0"/>
              <a:t>d</a:t>
            </a:r>
            <a:r>
              <a:rPr lang="en-US" sz="4000" dirty="0" smtClean="0"/>
              <a:t>'</a:t>
            </a:r>
            <a:r>
              <a:rPr sz="4000" dirty="0" smtClean="0"/>
              <a:t>u</a:t>
            </a:r>
            <a:r>
              <a:rPr lang="en-US" sz="4000" dirty="0" smtClean="0"/>
              <a:t>n</a:t>
            </a:r>
            <a:r>
              <a:rPr sz="4000" dirty="0" smtClean="0"/>
              <a:t> </a:t>
            </a:r>
            <a:r>
              <a:rPr sz="4000" dirty="0" err="1"/>
              <a:t>projet</a:t>
            </a:r>
            <a:endParaRPr sz="4000" dirty="0"/>
          </a:p>
          <a:p>
            <a:pPr marL="889000" lvl="1" indent="-571500" algn="l">
              <a:spcBef>
                <a:spcPts val="2400"/>
              </a:spcBef>
              <a:buSzPct val="171000"/>
              <a:buChar char="•"/>
            </a:pPr>
            <a:r>
              <a:rPr dirty="0" err="1"/>
              <a:t>Créer</a:t>
            </a:r>
            <a:r>
              <a:rPr dirty="0"/>
              <a:t> un </a:t>
            </a:r>
            <a:r>
              <a:rPr dirty="0" err="1"/>
              <a:t>fichier</a:t>
            </a:r>
            <a:r>
              <a:rPr dirty="0"/>
              <a:t> et le “</a:t>
            </a:r>
            <a:r>
              <a:rPr dirty="0" err="1"/>
              <a:t>commiter</a:t>
            </a:r>
            <a:r>
              <a:rPr dirty="0"/>
              <a:t>” sur le repository</a:t>
            </a:r>
          </a:p>
          <a:p>
            <a:pPr marL="889000" lvl="1" indent="-571500" algn="l">
              <a:spcBef>
                <a:spcPts val="2400"/>
              </a:spcBef>
              <a:buSzPct val="171000"/>
              <a:buChar char="•"/>
            </a:pPr>
            <a:r>
              <a:rPr dirty="0" err="1"/>
              <a:t>Mettre</a:t>
            </a:r>
            <a:r>
              <a:rPr dirty="0"/>
              <a:t> à jour </a:t>
            </a:r>
            <a:r>
              <a:rPr dirty="0" err="1"/>
              <a:t>sa</a:t>
            </a:r>
            <a:r>
              <a:rPr dirty="0"/>
              <a:t> </a:t>
            </a:r>
            <a:r>
              <a:rPr dirty="0" err="1"/>
              <a:t>copie</a:t>
            </a:r>
            <a:r>
              <a:rPr dirty="0"/>
              <a:t> locale du </a:t>
            </a:r>
            <a:r>
              <a:rPr dirty="0" err="1"/>
              <a:t>projet</a:t>
            </a:r>
            <a:r>
              <a:rPr dirty="0"/>
              <a:t> et </a:t>
            </a:r>
            <a:r>
              <a:rPr dirty="0" err="1"/>
              <a:t>voir</a:t>
            </a:r>
            <a:r>
              <a:rPr dirty="0"/>
              <a:t> les </a:t>
            </a:r>
            <a:r>
              <a:rPr dirty="0" err="1"/>
              <a:t>fichiers</a:t>
            </a:r>
            <a:r>
              <a:rPr dirty="0"/>
              <a:t> des </a:t>
            </a:r>
            <a:r>
              <a:rPr dirty="0" err="1"/>
              <a:t>autres</a:t>
            </a:r>
            <a:endParaRPr dirty="0"/>
          </a:p>
          <a:p>
            <a:pPr marL="889000" lvl="1" indent="-571500" algn="l">
              <a:spcBef>
                <a:spcPts val="2400"/>
              </a:spcBef>
              <a:buSzPct val="171000"/>
              <a:buChar char="•"/>
            </a:pPr>
            <a:r>
              <a:rPr dirty="0"/>
              <a:t>Changer et “committer” les </a:t>
            </a:r>
            <a:r>
              <a:rPr dirty="0" err="1"/>
              <a:t>fichiers</a:t>
            </a:r>
            <a:r>
              <a:rPr dirty="0"/>
              <a:t> des </a:t>
            </a:r>
            <a:r>
              <a:rPr dirty="0" err="1"/>
              <a:t>autres</a:t>
            </a:r>
            <a:r>
              <a:rPr dirty="0"/>
              <a:t> et </a:t>
            </a:r>
            <a:r>
              <a:rPr dirty="0" err="1"/>
              <a:t>constater</a:t>
            </a:r>
            <a:r>
              <a:rPr dirty="0"/>
              <a:t> les </a:t>
            </a:r>
            <a:r>
              <a:rPr dirty="0" err="1"/>
              <a:t>conflits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pic>
        <p:nvPicPr>
          <p:cNvPr id="639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100" y="177800"/>
            <a:ext cx="2810934" cy="2108200"/>
          </a:xfrm>
          <a:prstGeom prst="rect">
            <a:avLst/>
          </a:prstGeom>
          <a:ln w="12700">
            <a:miter lim="400000"/>
          </a:ln>
        </p:spPr>
      </p:pic>
      <p:sp>
        <p:nvSpPr>
          <p:cNvPr id="640" name="Shape 640"/>
          <p:cNvSpPr/>
          <p:nvPr/>
        </p:nvSpPr>
        <p:spPr>
          <a:xfrm>
            <a:off x="368300" y="4102100"/>
            <a:ext cx="12255500" cy="304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61785" lvl="1" indent="-544285" algn="l">
              <a:spcBef>
                <a:spcPts val="2400"/>
              </a:spcBef>
              <a:buSzPct val="171000"/>
              <a:buChar char="•"/>
            </a:pPr>
            <a:r>
              <a:rPr sz="4000"/>
              <a:t>Utilisez la synchronisation entre le serveur et la copie locale pour résoudre les conflits.</a:t>
            </a:r>
          </a:p>
          <a:p>
            <a:pPr marL="861785" lvl="1" indent="-544285" algn="l">
              <a:spcBef>
                <a:spcPts val="2400"/>
              </a:spcBef>
              <a:buSzPct val="171000"/>
              <a:buChar char="•"/>
            </a:pPr>
            <a:r>
              <a:rPr sz="4000"/>
              <a:t>Taggé la version ainsi obtenue</a:t>
            </a:r>
          </a:p>
          <a:p>
            <a:pPr marL="861785" lvl="1" indent="-544285" algn="l">
              <a:spcBef>
                <a:spcPts val="2400"/>
              </a:spcBef>
              <a:buSzPct val="171000"/>
              <a:buChar char="•"/>
            </a:pPr>
            <a:r>
              <a:rPr sz="4000"/>
              <a:t>Regarder l’historique des modifications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100" y="177800"/>
            <a:ext cx="2810934" cy="21082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1270000" y="31877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Présentation d’Eclipse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vs SVN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4140200" cy="622300"/>
          </a:xfrm>
        </p:spPr>
        <p:txBody>
          <a:bodyPr/>
          <a:lstStyle/>
          <a:p>
            <a:pPr marL="317500" indent="0">
              <a:buNone/>
            </a:pPr>
            <a:r>
              <a:rPr lang="en-US" dirty="0" smtClean="0"/>
              <a:t>GIT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769100" y="2768600"/>
            <a:ext cx="4140200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889000" marR="0" indent="-5715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Pct val="171000"/>
              <a:buFontTx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1333500" marR="0" indent="-5715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Pct val="171000"/>
              <a:buFontTx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1778000" marR="0" indent="-5715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Pct val="171000"/>
              <a:buFontTx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2222500" marR="0" indent="-5715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Pct val="171000"/>
              <a:buFontTx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2667000" marR="0" indent="-5715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Pct val="171000"/>
              <a:buFontTx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3022600" marR="0" indent="-571500" algn="l" defTabSz="584200" rtl="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71000"/>
              <a:buFontTx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3378200" marR="0" indent="-571500" algn="l" defTabSz="584200" rtl="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71000"/>
              <a:buFontTx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3733800" marR="0" indent="-571500" algn="l" defTabSz="584200" rtl="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71000"/>
              <a:buFontTx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4089400" marR="0" indent="-571500" algn="l" defTabSz="584200" rtl="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71000"/>
              <a:buFontTx/>
              <a:buChar char="•"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pPr marL="317500" indent="0" hangingPunct="1">
              <a:buFontTx/>
              <a:buNone/>
            </a:pPr>
            <a:r>
              <a:rPr lang="en-US" dirty="0" smtClean="0"/>
              <a:t>SVN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2100" y="4082652"/>
            <a:ext cx="5207000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Gets the whole repository</a:t>
            </a:r>
          </a:p>
          <a:p>
            <a:pPr marL="571500" indent="-571500" algn="l">
              <a:buFontTx/>
              <a:buChar char="-"/>
            </a:pPr>
            <a:r>
              <a:rPr lang="en-US" sz="3200" dirty="0"/>
              <a:t>Push online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3200" baseline="0" dirty="0" smtClean="0"/>
              <a:t>Revision</a:t>
            </a:r>
            <a:r>
              <a:rPr lang="en-US" sz="3200" dirty="0" smtClean="0"/>
              <a:t> is a hash code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3200" dirty="0" smtClean="0"/>
              <a:t>Several new features (e.g., Bisect) 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3200" dirty="0" smtClean="0"/>
              <a:t>Faster than SVN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0" y="3836431"/>
            <a:ext cx="5257800" cy="4042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Gets the current directory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 and sub directories</a:t>
            </a:r>
          </a:p>
          <a:p>
            <a:pPr marL="571500" indent="-571500" algn="l">
              <a:buFontTx/>
              <a:buChar char="-"/>
            </a:pPr>
            <a:r>
              <a:rPr lang="en-US" sz="3200" dirty="0" smtClean="0"/>
              <a:t>Checkout/Commit/Diff online</a:t>
            </a:r>
            <a:endParaRPr lang="en-US" sz="3200" baseline="0" dirty="0" smtClean="0"/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Revision is a number</a:t>
            </a:r>
          </a:p>
          <a:p>
            <a:pPr marL="571500" indent="-571500" algn="l">
              <a:buFontTx/>
              <a:buChar char="-"/>
            </a:pPr>
            <a:r>
              <a:rPr lang="en-US" sz="3200" dirty="0"/>
              <a:t>Cannot amend/cancel a </a:t>
            </a:r>
            <a:r>
              <a:rPr lang="en-US" sz="3200" dirty="0" smtClean="0"/>
              <a:t>commit</a:t>
            </a:r>
          </a:p>
          <a:p>
            <a:pPr marL="571500" indent="-571500" algn="l">
              <a:buFontTx/>
              <a:buChar char="-"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Less complex than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Git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89208124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pic>
        <p:nvPicPr>
          <p:cNvPr id="643" name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212527"/>
            <a:ext cx="1930400" cy="3286407"/>
          </a:xfrm>
          <a:prstGeom prst="rect">
            <a:avLst/>
          </a:prstGeom>
        </p:spPr>
      </p:pic>
      <p:sp>
        <p:nvSpPr>
          <p:cNvPr id="644" name="Shape 644"/>
          <p:cNvSpPr/>
          <p:nvPr/>
        </p:nvSpPr>
        <p:spPr>
          <a:xfrm>
            <a:off x="0" y="4457700"/>
            <a:ext cx="130048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u="sng"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http://www.vogella.com/articles/Git/article.html#versioncontrolssystems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1270000" y="31877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6000"/>
            </a:lvl1pPr>
          </a:lstStyle>
          <a:p>
            <a:r>
              <a:rPr dirty="0"/>
              <a:t>Installation </a:t>
            </a:r>
            <a:r>
              <a:rPr dirty="0" err="1" smtClean="0"/>
              <a:t>d’Eclipse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ou</a:t>
            </a:r>
            <a:r>
              <a:rPr lang="en-US" dirty="0" smtClean="0"/>
              <a:t> IDEA)</a:t>
            </a:r>
            <a:endParaRPr dirty="0"/>
          </a:p>
        </p:txBody>
      </p:sp>
      <p:pic>
        <p:nvPicPr>
          <p:cNvPr id="175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100" y="1778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1092200" y="3187700"/>
            <a:ext cx="10820400" cy="2438400"/>
          </a:xfrm>
          <a:prstGeom prst="rect">
            <a:avLst/>
          </a:prstGeom>
        </p:spPr>
        <p:txBody>
          <a:bodyPr/>
          <a:lstStyle/>
          <a:p>
            <a:r>
              <a:t>Gestion des versions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2999358" y="1282700"/>
            <a:ext cx="6995629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Partager les sources d’un projet</a:t>
            </a:r>
          </a:p>
        </p:txBody>
      </p:sp>
      <p:sp>
        <p:nvSpPr>
          <p:cNvPr id="186" name="Shape 186"/>
          <p:cNvSpPr/>
          <p:nvPr/>
        </p:nvSpPr>
        <p:spPr>
          <a:xfrm>
            <a:off x="1418952" y="2387599"/>
            <a:ext cx="111760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Archiver et sauvegarder les différentes versions</a:t>
            </a:r>
          </a:p>
        </p:txBody>
      </p:sp>
      <p:sp>
        <p:nvSpPr>
          <p:cNvPr id="187" name="Shape 187"/>
          <p:cNvSpPr/>
          <p:nvPr/>
        </p:nvSpPr>
        <p:spPr>
          <a:xfrm>
            <a:off x="2997200" y="7296149"/>
            <a:ext cx="69977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Système de gestion de versions</a:t>
            </a:r>
          </a:p>
        </p:txBody>
      </p:sp>
      <p:sp>
        <p:nvSpPr>
          <p:cNvPr id="188" name="Shape 188"/>
          <p:cNvSpPr/>
          <p:nvPr/>
        </p:nvSpPr>
        <p:spPr>
          <a:xfrm>
            <a:off x="2997200" y="3486149"/>
            <a:ext cx="69977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Revenir en arrière facilement</a:t>
            </a:r>
          </a:p>
        </p:txBody>
      </p:sp>
      <p:sp>
        <p:nvSpPr>
          <p:cNvPr id="189" name="Shape 189"/>
          <p:cNvSpPr/>
          <p:nvPr/>
        </p:nvSpPr>
        <p:spPr>
          <a:xfrm>
            <a:off x="2997200" y="4597399"/>
            <a:ext cx="69977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Pouvoir travailler hors-ligne</a:t>
            </a:r>
          </a:p>
        </p:txBody>
      </p:sp>
      <p:sp>
        <p:nvSpPr>
          <p:cNvPr id="190" name="Shape 190"/>
          <p:cNvSpPr/>
          <p:nvPr/>
        </p:nvSpPr>
        <p:spPr>
          <a:xfrm rot="16200000">
            <a:off x="5905500" y="6045200"/>
            <a:ext cx="1181100" cy="52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00" y="14751"/>
                </a:moveTo>
                <a:lnTo>
                  <a:pt x="7200" y="21600"/>
                </a:lnTo>
                <a:lnTo>
                  <a:pt x="0" y="10800"/>
                </a:lnTo>
                <a:lnTo>
                  <a:pt x="7200" y="0"/>
                </a:lnTo>
                <a:lnTo>
                  <a:pt x="7200" y="6849"/>
                </a:lnTo>
                <a:lnTo>
                  <a:pt x="21600" y="6849"/>
                </a:lnTo>
                <a:lnTo>
                  <a:pt x="21600" y="14751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90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1" animBg="1" advAuto="0"/>
      <p:bldP spid="186" grpId="2" animBg="1" advAuto="0"/>
      <p:bldP spid="187" grpId="6" animBg="1" advAuto="0"/>
      <p:bldP spid="188" grpId="3" animBg="1" advAuto="0"/>
      <p:bldP spid="189" grpId="4" animBg="1" advAuto="0"/>
      <p:bldP spid="190" grpId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0298" y="6141522"/>
            <a:ext cx="1955801" cy="2075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6145" y="6273800"/>
            <a:ext cx="2530756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195" name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1234" y="1498600"/>
            <a:ext cx="1868267" cy="20701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8" name="Group 198"/>
          <p:cNvGrpSpPr/>
          <p:nvPr/>
        </p:nvGrpSpPr>
        <p:grpSpPr>
          <a:xfrm>
            <a:off x="5867400" y="3467100"/>
            <a:ext cx="1587500" cy="1898650"/>
            <a:chOff x="0" y="0"/>
            <a:chExt cx="1587500" cy="1898650"/>
          </a:xfrm>
        </p:grpSpPr>
        <p:pic>
          <p:nvPicPr>
            <p:cNvPr id="196" name="dropped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587500" cy="158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7" name="Shape 197"/>
            <p:cNvSpPr/>
            <p:nvPr/>
          </p:nvSpPr>
          <p:spPr>
            <a:xfrm>
              <a:off x="6263" y="1174750"/>
              <a:ext cx="470074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</a:t>
              </a:r>
            </a:p>
          </p:txBody>
        </p:sp>
      </p:grpSp>
      <p:pic>
        <p:nvPicPr>
          <p:cNvPr id="199" name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67400" y="3467100"/>
            <a:ext cx="1587500" cy="15875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5873663" y="4641850"/>
            <a:ext cx="470074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816</Words>
  <Application>Microsoft Office PowerPoint</Application>
  <PresentationFormat>Custom</PresentationFormat>
  <Paragraphs>243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Gill Sans</vt:lpstr>
      <vt:lpstr>Helvetica</vt:lpstr>
      <vt:lpstr>Lucida Grande</vt:lpstr>
      <vt:lpstr>Myriad Pro</vt:lpstr>
      <vt:lpstr>White</vt:lpstr>
      <vt:lpstr>PowerPoint Presentation</vt:lpstr>
      <vt:lpstr>Gestion du cycle de développement</vt:lpstr>
      <vt:lpstr>Environnement de développement</vt:lpstr>
      <vt:lpstr>PowerPoint Presentation</vt:lpstr>
      <vt:lpstr>Présentation d’Eclipse</vt:lpstr>
      <vt:lpstr>PowerPoint Presentation</vt:lpstr>
      <vt:lpstr>Gestion des versions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 1: Protéger le fichier par un verrou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Verrou: Pas efficace pour travailler en groupe sur les même fichiers</vt:lpstr>
      <vt:lpstr>Solution 2:  Copier - Modifier - Fusionner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 solution utilisant copie-modifier-fusionner ne fonctionne efficacement que si les fichiers sont modularisés (méthode, classes) sinon il faut utiliser la technique du verrou</vt:lpstr>
      <vt:lpstr>SCM</vt:lpstr>
      <vt:lpstr>Subversion</vt:lpstr>
      <vt:lpstr>Subversion</vt:lpstr>
      <vt:lpstr>Subversion (vocabulaire)</vt:lpstr>
      <vt:lpstr>Subversion (vocabulaire)</vt:lpstr>
      <vt:lpstr>Subversion (vocabulaire)</vt:lpstr>
      <vt:lpstr>Bonnes pratiques</vt:lpstr>
      <vt:lpstr>Bonnes pratiques</vt:lpstr>
      <vt:lpstr>PowerPoint Presentation</vt:lpstr>
      <vt:lpstr>PowerPoint Presentation</vt:lpstr>
      <vt:lpstr>Git vs SVN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Hostettler</dc:creator>
  <cp:lastModifiedBy>Steve Hostettler</cp:lastModifiedBy>
  <cp:revision>10</cp:revision>
  <dcterms:modified xsi:type="dcterms:W3CDTF">2018-02-23T14:10:10Z</dcterms:modified>
</cp:coreProperties>
</file>