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/>
    <p:restoredTop sz="96327"/>
  </p:normalViewPr>
  <p:slideViewPr>
    <p:cSldViewPr snapToGrid="0">
      <p:cViewPr>
        <p:scale>
          <a:sx n="69" d="100"/>
          <a:sy n="69" d="100"/>
        </p:scale>
        <p:origin x="88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E6BA-B5E9-6979-049E-9730A06B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9723-E05B-46BA-580E-C265FA46B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91AD-EDFE-F3C6-ACE5-C815CE99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DCF3-3B3F-64ED-E1B0-F3CF7997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C0C4-AB6B-426C-C56A-892E4F2E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15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2491-760A-0354-8386-5CAA36FB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46B4-1893-D538-5F5C-CA250BF3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42F-5E7B-AF5B-0070-64D901F4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CC53-1099-C648-FA1E-182EF360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9E6B-393B-13C0-E7BC-7E4F186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12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4804E-47C2-EB94-20B3-FFFCABC9C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08A28-6918-8906-FAD2-05A77B02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66CC-4D25-B570-D8DE-E291537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334E-A1B6-2655-3821-5BC02678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6B05-505E-432E-FA95-2ADA2B9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29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19EF-1734-B9C9-4A48-BA41438F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A040-6367-315B-24C5-F232B5AB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1F05-9481-65A3-8748-93989481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4394-521A-23C0-0EBD-947C86F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677A-1784-2020-F6B6-214D52AA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705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8281-9D23-4A61-CA58-17E5B91C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0A2B-F847-6832-8D9C-BA4B9718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470B-A62B-681A-9F1D-BE735F68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7736-639C-FCA9-5B42-E6E81C7B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1C0C-65AF-28C6-C291-32F2974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998A-C693-A172-8ECF-9CCDEA79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C796-7E13-BF0B-5D5C-1EEB2FD80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44C4-4945-BAA4-754E-544F3859F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DF40-8CCA-A18A-F3FD-16EDF50C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AB52-0A2F-DDA2-8B63-B22BC8E0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E351-9B1D-C60C-2BD4-32FF1A7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68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B1E-BB2C-2A6D-B1E7-5CF1615C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30FC3-FAA3-77C9-3E82-B04CB4EE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0D67-E68F-5DFF-054B-C7A28958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149D0-5E5F-4B62-42FB-CE1572912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91716-CE86-E215-A9DA-FEE90F7D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DF4D7-11EA-86B9-E09C-27F6D2E1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F14BE-4648-81A0-B404-275EE414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5F9FF-6A25-EDF5-D54E-49D8866D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85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89C4-5516-DCE7-F441-1C59D1D0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3A50-2440-C774-8407-0A5C9415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EB34-CF4E-51E4-3596-8808CF83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2CD-66A5-E17A-3B7C-06B52A7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40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2BFFE-563D-6B96-F969-15D9191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33378-7E9F-B4EA-FDE8-61E87E9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52B4B-795F-29A4-37C7-89C5B77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91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971-6C7F-EA70-7432-0EB019D3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FB6D-FC4C-6F6E-5CF9-CE47C25B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1ACA-C7F5-D261-6F48-97C15BBF9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BD88-B1FB-6C93-8BC8-F943F44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1516D-9835-9B72-1425-5F77388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93F8-3C56-45F5-6292-EA0A8E9D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48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A205-45AA-303F-11A2-120EEF07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A155-CA74-3356-D5C2-3D36D1531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9BEB-9DF7-77B2-63CB-4F2FEDF2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AC2C-5E54-82C6-31FC-C14001D1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61E7E-B623-43E8-D1A0-592C9331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8BA7-0E6B-5765-540F-A760196B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00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C8BD-5D6E-54D6-2172-BAA0DD9D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38-D5B1-3E93-C05F-455B7B33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F5F-0910-64B1-BE3A-A9E357885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B693-0AEF-2A41-8C62-7DFB27476A93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BE8C-5AD1-CC32-20BF-25489A59A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8180-66FD-462E-6332-0F62C9ED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AAA6-EA86-E24E-8B27-E571816948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16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E56F-89F4-9CD4-BD5C-1D7EFF0C0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H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IJO MUSI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8ECF-7BDE-8D5E-CEB0-96BFE632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220" y="3632019"/>
            <a:ext cx="1057556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 jeu pour </a:t>
            </a:r>
            <a:r>
              <a:rPr lang="en-GB" dirty="0" err="1">
                <a:solidFill>
                  <a:schemeClr val="bg1"/>
                </a:solidFill>
              </a:rPr>
              <a:t>apprendre</a:t>
            </a:r>
            <a:r>
              <a:rPr lang="en-GB" dirty="0">
                <a:solidFill>
                  <a:schemeClr val="bg1"/>
                </a:solidFill>
              </a:rPr>
              <a:t> le toki pona </a:t>
            </a:r>
            <a:r>
              <a:rPr lang="en-GB" dirty="0" err="1">
                <a:solidFill>
                  <a:schemeClr val="bg1"/>
                </a:solidFill>
              </a:rPr>
              <a:t>à</a:t>
            </a:r>
            <a:r>
              <a:rPr lang="en-GB" dirty="0">
                <a:solidFill>
                  <a:schemeClr val="bg1"/>
                </a:solidFill>
              </a:rPr>
              <a:t> travers </a:t>
            </a:r>
            <a:r>
              <a:rPr lang="en-GB" dirty="0" err="1">
                <a:solidFill>
                  <a:schemeClr val="bg1"/>
                </a:solidFill>
              </a:rPr>
              <a:t>l’exploration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ruines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mystérieuses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5266-828E-4C67-78F5-D189BA30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IJO MUSI : POINTS CLÉS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B6EF-97C3-DD2C-E2D4-B7BD7D21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CH" dirty="0">
                <a:solidFill>
                  <a:schemeClr val="bg1"/>
                </a:solidFill>
              </a:rPr>
              <a:t>Type :</a:t>
            </a:r>
          </a:p>
          <a:p>
            <a:pPr lvl="1"/>
            <a:r>
              <a:rPr lang="en-CH" dirty="0">
                <a:solidFill>
                  <a:schemeClr val="bg1"/>
                </a:solidFill>
              </a:rPr>
              <a:t> Jeu vidéo (3D)</a:t>
            </a:r>
          </a:p>
          <a:p>
            <a:pPr lvl="1"/>
            <a:endParaRPr lang="en-CH" dirty="0">
              <a:solidFill>
                <a:schemeClr val="bg1"/>
              </a:solidFill>
            </a:endParaRPr>
          </a:p>
          <a:p>
            <a:r>
              <a:rPr lang="en-CH" dirty="0">
                <a:solidFill>
                  <a:schemeClr val="bg1"/>
                </a:solidFill>
              </a:rPr>
              <a:t>Genres :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exploration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"</a:t>
            </a:r>
            <a:r>
              <a:rPr lang="en-GB" dirty="0" err="1">
                <a:solidFill>
                  <a:schemeClr val="bg1"/>
                </a:solidFill>
              </a:rPr>
              <a:t>knowledgevania</a:t>
            </a:r>
            <a:r>
              <a:rPr lang="en-GB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language learning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mystery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puzzle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“walking simulator”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E84D61-28EC-2C62-BF02-124C0B5132D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>
                <a:solidFill>
                  <a:schemeClr val="bg1"/>
                </a:solidFill>
              </a:rPr>
              <a:t>Visuellement: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Shader de pixelization + ASCII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Low poly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Petites salles </a:t>
            </a:r>
            <a:r>
              <a:rPr lang="en-GB" dirty="0" err="1">
                <a:solidFill>
                  <a:schemeClr val="bg1"/>
                </a:solidFill>
              </a:rPr>
              <a:t>sombres</a:t>
            </a:r>
            <a:r>
              <a:rPr lang="en-GB" dirty="0">
                <a:solidFill>
                  <a:schemeClr val="bg1"/>
                </a:solidFill>
              </a:rPr>
              <a:t> avec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sources de lumière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CH" dirty="0">
                <a:solidFill>
                  <a:schemeClr val="bg1"/>
                </a:solidFill>
              </a:rPr>
              <a:t>Public cible:</a:t>
            </a:r>
          </a:p>
          <a:p>
            <a:pPr lvl="1"/>
            <a:r>
              <a:rPr lang="en-CH" dirty="0">
                <a:solidFill>
                  <a:schemeClr val="bg1"/>
                </a:solidFill>
              </a:rPr>
              <a:t>Les gens qui aiment les jeux d’exploration</a:t>
            </a:r>
          </a:p>
          <a:p>
            <a:pPr lvl="1"/>
            <a:r>
              <a:rPr lang="en-CH" dirty="0">
                <a:solidFill>
                  <a:schemeClr val="bg1"/>
                </a:solidFill>
              </a:rPr>
              <a:t>Les nerds de la linguistique</a:t>
            </a:r>
          </a:p>
        </p:txBody>
      </p:sp>
    </p:spTree>
    <p:extLst>
      <p:ext uri="{BB962C8B-B14F-4D97-AF65-F5344CB8AC3E}">
        <p14:creationId xmlns:p14="http://schemas.microsoft.com/office/powerpoint/2010/main" val="30842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73-3736-0814-AAC1-9E4172B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4"/>
            <a:ext cx="10515600" cy="1325563"/>
          </a:xfrm>
        </p:spPr>
        <p:txBody>
          <a:bodyPr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IJO MUSI : ON Y FAIT QUOI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F6D7-618B-1FEF-2864-58E5E837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solidFill>
                  <a:schemeClr val="bg1"/>
                </a:solidFill>
              </a:rPr>
              <a:t>On se </a:t>
            </a:r>
            <a:r>
              <a:rPr lang="en-CH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ballade</a:t>
            </a:r>
            <a:r>
              <a:rPr lang="en-CH" dirty="0">
                <a:solidFill>
                  <a:schemeClr val="bg1"/>
                </a:solidFill>
              </a:rPr>
              <a:t> dans de vieilles ruines</a:t>
            </a:r>
          </a:p>
          <a:p>
            <a:r>
              <a:rPr lang="en-CH" dirty="0">
                <a:solidFill>
                  <a:schemeClr val="bg1"/>
                </a:solidFill>
              </a:rPr>
              <a:t>On essaie de </a:t>
            </a:r>
            <a:r>
              <a:rPr lang="en-CH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déchiffrer des textes </a:t>
            </a:r>
            <a:r>
              <a:rPr lang="en-CH" dirty="0">
                <a:solidFill>
                  <a:schemeClr val="bg1"/>
                </a:solidFill>
              </a:rPr>
              <a:t>en toki pona.</a:t>
            </a:r>
          </a:p>
          <a:p>
            <a:r>
              <a:rPr lang="en-CH" dirty="0">
                <a:solidFill>
                  <a:schemeClr val="bg1"/>
                </a:solidFill>
              </a:rPr>
              <a:t>On essaie de </a:t>
            </a:r>
            <a:r>
              <a:rPr lang="en-CH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modifier des textes </a:t>
            </a:r>
            <a:r>
              <a:rPr lang="en-CH" dirty="0">
                <a:solidFill>
                  <a:schemeClr val="bg1"/>
                </a:solidFill>
              </a:rPr>
              <a:t>en toki pona pour voir ce qui se passe.</a:t>
            </a:r>
          </a:p>
          <a:p>
            <a:r>
              <a:rPr lang="en-CH" dirty="0">
                <a:solidFill>
                  <a:schemeClr val="bg1"/>
                </a:solidFill>
              </a:rPr>
              <a:t>On cherche à </a:t>
            </a:r>
            <a:r>
              <a:rPr lang="en-CH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comprendre</a:t>
            </a:r>
            <a:r>
              <a:rPr lang="en-CH" dirty="0">
                <a:solidFill>
                  <a:schemeClr val="bg1"/>
                </a:solidFill>
              </a:rPr>
              <a:t> ce qui s’est passé dans les ruines qu’on explore.</a:t>
            </a:r>
          </a:p>
        </p:txBody>
      </p:sp>
    </p:spTree>
    <p:extLst>
      <p:ext uri="{BB962C8B-B14F-4D97-AF65-F5344CB8AC3E}">
        <p14:creationId xmlns:p14="http://schemas.microsoft.com/office/powerpoint/2010/main" val="424695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2EB5-B22E-6E40-8371-0F7CF30E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97"/>
            <a:ext cx="10515600" cy="1325563"/>
          </a:xfrm>
        </p:spPr>
        <p:txBody>
          <a:bodyPr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DESIGN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B334-BD1A-C923-5065-519E9631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Go about language acquisition through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exposition</a:t>
            </a:r>
            <a:r>
              <a:rPr lang="en-GB" dirty="0">
                <a:solidFill>
                  <a:schemeClr val="bg1"/>
                </a:solidFill>
              </a:rPr>
              <a:t> and not through translation. </a:t>
            </a:r>
          </a:p>
          <a:p>
            <a:r>
              <a:rPr lang="en-GB" dirty="0">
                <a:solidFill>
                  <a:schemeClr val="bg1"/>
                </a:solidFill>
              </a:rPr>
              <a:t>Construct the language barrier as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series of small obstacles to be overcome</a:t>
            </a:r>
            <a:r>
              <a:rPr lang="en-GB" dirty="0">
                <a:solidFill>
                  <a:schemeClr val="bg1"/>
                </a:solidFill>
              </a:rPr>
              <a:t> and not as a list of chores to be dealt with.</a:t>
            </a:r>
          </a:p>
          <a:p>
            <a:r>
              <a:rPr lang="en-GB" dirty="0">
                <a:solidFill>
                  <a:schemeClr val="bg1"/>
                </a:solidFill>
              </a:rPr>
              <a:t>Encourage the player to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investigate</a:t>
            </a:r>
            <a:r>
              <a:rPr lang="en-GB" dirty="0">
                <a:solidFill>
                  <a:schemeClr val="bg1"/>
                </a:solidFill>
              </a:rPr>
              <a:t> the environment to find clues and context that allow both to understand the story and to acquire toki pona as a language.</a:t>
            </a:r>
          </a:p>
          <a:p>
            <a:r>
              <a:rPr lang="en-GB" dirty="0">
                <a:solidFill>
                  <a:schemeClr val="bg1"/>
                </a:solidFill>
              </a:rPr>
              <a:t>Regulate access to content based on both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passive</a:t>
            </a:r>
            <a:r>
              <a:rPr lang="en-GB" dirty="0">
                <a:solidFill>
                  <a:schemeClr val="bg1"/>
                </a:solidFill>
              </a:rPr>
              <a:t> (comprehension) and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active</a:t>
            </a:r>
            <a:r>
              <a:rPr lang="en-GB" dirty="0">
                <a:solidFill>
                  <a:schemeClr val="bg1"/>
                </a:solidFill>
              </a:rPr>
              <a:t> (expression) uses of toki pona skills.</a:t>
            </a:r>
          </a:p>
          <a:p>
            <a:r>
              <a:rPr lang="en-GB" dirty="0">
                <a:solidFill>
                  <a:schemeClr val="bg1"/>
                </a:solidFill>
              </a:rPr>
              <a:t>Illustrate that toki pona was developed as </a:t>
            </a:r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language for thoughts</a:t>
            </a:r>
            <a:r>
              <a:rPr lang="en-GB" dirty="0">
                <a:solidFill>
                  <a:schemeClr val="bg1"/>
                </a:solidFill>
              </a:rPr>
              <a:t>, and not as a tool of efficient communication. 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1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one Home">
            <a:extLst>
              <a:ext uri="{FF2B5EF4-FFF2-40B4-BE49-F238E27FC236}">
                <a16:creationId xmlns:a16="http://schemas.microsoft.com/office/drawing/2014/main" id="{934F916A-E0A3-3E42-7EFC-3AF05A4A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1282507"/>
            <a:ext cx="3723801" cy="3723801"/>
          </a:xfrm>
          <a:prstGeom prst="rect">
            <a:avLst/>
          </a:prstGeom>
          <a:noFill/>
          <a:effectLst>
            <a:reflection stA="2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D9094-A603-DFAC-4AC8-E39BB926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6"/>
            <a:ext cx="10515600" cy="1325563"/>
          </a:xfrm>
        </p:spPr>
        <p:txBody>
          <a:bodyPr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INSPIRATIONS (ENTRE AUTRES)</a:t>
            </a:r>
          </a:p>
        </p:txBody>
      </p:sp>
      <p:pic>
        <p:nvPicPr>
          <p:cNvPr id="1028" name="Picture 4" descr="Outer Wilds">
            <a:extLst>
              <a:ext uri="{FF2B5EF4-FFF2-40B4-BE49-F238E27FC236}">
                <a16:creationId xmlns:a16="http://schemas.microsoft.com/office/drawing/2014/main" id="{DF5F7A6B-5FCA-5F64-C610-C086B0BB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34" y="1994093"/>
            <a:ext cx="3581400" cy="3581400"/>
          </a:xfrm>
          <a:prstGeom prst="rect">
            <a:avLst/>
          </a:prstGeom>
          <a:noFill/>
          <a:effectLst>
            <a:reflection stA="2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turn of the Obra Dinn">
            <a:extLst>
              <a:ext uri="{FF2B5EF4-FFF2-40B4-BE49-F238E27FC236}">
                <a16:creationId xmlns:a16="http://schemas.microsoft.com/office/drawing/2014/main" id="{5D6EF3B4-7B3B-FFAE-E0E7-17702624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45" y="2000262"/>
            <a:ext cx="3429000" cy="3429000"/>
          </a:xfrm>
          <a:prstGeom prst="rect">
            <a:avLst/>
          </a:prstGeom>
          <a:noFill/>
          <a:effectLst>
            <a:reflection stA="2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4D5256-E088-FDF6-69C8-1AC4A68156F3}"/>
              </a:ext>
            </a:extLst>
          </p:cNvPr>
          <p:cNvGrpSpPr/>
          <p:nvPr/>
        </p:nvGrpSpPr>
        <p:grpSpPr>
          <a:xfrm>
            <a:off x="4634229" y="3794263"/>
            <a:ext cx="3455922" cy="3723801"/>
            <a:chOff x="4680429" y="3831638"/>
            <a:chExt cx="3455922" cy="37238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97937-268B-9644-9F3B-A33DDE3465E7}"/>
                </a:ext>
              </a:extLst>
            </p:cNvPr>
            <p:cNvSpPr/>
            <p:nvPr/>
          </p:nvSpPr>
          <p:spPr>
            <a:xfrm>
              <a:off x="4680429" y="5761669"/>
              <a:ext cx="3455921" cy="17937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1036" name="Picture 12" descr="The Case of the Golden Idol Reviews - OpenCritic">
              <a:extLst>
                <a:ext uri="{FF2B5EF4-FFF2-40B4-BE49-F238E27FC236}">
                  <a16:creationId xmlns:a16="http://schemas.microsoft.com/office/drawing/2014/main" id="{5893E72E-4BE1-2A73-CDDF-53E1A3C7F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350" y="3831638"/>
              <a:ext cx="3429001" cy="1928813"/>
            </a:xfrm>
            <a:prstGeom prst="rect">
              <a:avLst/>
            </a:prstGeom>
            <a:noFill/>
            <a:effectLst>
              <a:reflection stA="25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FFD715-965E-3CEB-59DD-E71A073656B1}"/>
              </a:ext>
            </a:extLst>
          </p:cNvPr>
          <p:cNvGrpSpPr/>
          <p:nvPr/>
        </p:nvGrpSpPr>
        <p:grpSpPr>
          <a:xfrm>
            <a:off x="3238451" y="4875982"/>
            <a:ext cx="1734924" cy="3233971"/>
            <a:chOff x="2140268" y="4985444"/>
            <a:chExt cx="1734924" cy="32339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57432B-C961-E514-4829-B761DD2724AD}"/>
                </a:ext>
              </a:extLst>
            </p:cNvPr>
            <p:cNvSpPr/>
            <p:nvPr/>
          </p:nvSpPr>
          <p:spPr>
            <a:xfrm>
              <a:off x="2140268" y="6425645"/>
              <a:ext cx="1734924" cy="17937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1032" name="Picture 8" descr="Tunic Game Wallpapers - Wallpaper Cave">
              <a:extLst>
                <a:ext uri="{FF2B5EF4-FFF2-40B4-BE49-F238E27FC236}">
                  <a16:creationId xmlns:a16="http://schemas.microsoft.com/office/drawing/2014/main" id="{EC741E8E-9F4A-AD5F-4FBA-E81597306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951" y="4985444"/>
              <a:ext cx="1728241" cy="1440201"/>
            </a:xfrm>
            <a:prstGeom prst="rect">
              <a:avLst/>
            </a:prstGeom>
            <a:noFill/>
            <a:effectLst>
              <a:reflection stA="25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D53187-F277-528F-98C5-A305FAFD3396}"/>
              </a:ext>
            </a:extLst>
          </p:cNvPr>
          <p:cNvGrpSpPr/>
          <p:nvPr/>
        </p:nvGrpSpPr>
        <p:grpSpPr>
          <a:xfrm>
            <a:off x="7701635" y="4906679"/>
            <a:ext cx="1173754" cy="3429000"/>
            <a:chOff x="9675664" y="4857738"/>
            <a:chExt cx="1173754" cy="342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C00643-3BD2-8C7A-562A-73311B0319A4}"/>
                </a:ext>
              </a:extLst>
            </p:cNvPr>
            <p:cNvSpPr/>
            <p:nvPr/>
          </p:nvSpPr>
          <p:spPr>
            <a:xfrm>
              <a:off x="9675664" y="6492968"/>
              <a:ext cx="1173753" cy="17937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1034" name="Picture 10" descr="Chants of Sennaar (Video Game) - TV Tropes">
              <a:extLst>
                <a:ext uri="{FF2B5EF4-FFF2-40B4-BE49-F238E27FC236}">
                  <a16:creationId xmlns:a16="http://schemas.microsoft.com/office/drawing/2014/main" id="{3038B958-BFE2-227D-C65A-B8B5FC0B5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666" y="4857738"/>
              <a:ext cx="1173752" cy="1567907"/>
            </a:xfrm>
            <a:prstGeom prst="rect">
              <a:avLst/>
            </a:prstGeom>
            <a:noFill/>
            <a:effectLst>
              <a:reflection stA="25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55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245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Adelle Sans Devanagari</vt:lpstr>
      <vt:lpstr>Arial</vt:lpstr>
      <vt:lpstr>Calibri</vt:lpstr>
      <vt:lpstr>Calibri Light</vt:lpstr>
      <vt:lpstr>Office Theme</vt:lpstr>
      <vt:lpstr>IJO MUSI</vt:lpstr>
      <vt:lpstr>IJO MUSI : POINTS CLÉS</vt:lpstr>
      <vt:lpstr>IJO MUSI : ON Y FAIT QUOI ?</vt:lpstr>
      <vt:lpstr>DESIGN PILLARS</vt:lpstr>
      <vt:lpstr>INSPIRATIONS (ENTRE AUTRES)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10</cp:revision>
  <dcterms:created xsi:type="dcterms:W3CDTF">2024-09-12T10:09:02Z</dcterms:created>
  <dcterms:modified xsi:type="dcterms:W3CDTF">2024-09-13T07:49:45Z</dcterms:modified>
</cp:coreProperties>
</file>