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51"/>
  </p:notesMasterIdLst>
  <p:sldIdLst>
    <p:sldId id="669" r:id="rId2"/>
    <p:sldId id="695" r:id="rId3"/>
    <p:sldId id="696" r:id="rId4"/>
    <p:sldId id="697" r:id="rId5"/>
    <p:sldId id="671" r:id="rId6"/>
    <p:sldId id="698" r:id="rId7"/>
    <p:sldId id="672" r:id="rId8"/>
    <p:sldId id="703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09" r:id="rId18"/>
    <p:sldId id="766" r:id="rId19"/>
    <p:sldId id="765" r:id="rId20"/>
    <p:sldId id="767" r:id="rId21"/>
    <p:sldId id="768" r:id="rId22"/>
    <p:sldId id="710" r:id="rId23"/>
    <p:sldId id="716" r:id="rId24"/>
    <p:sldId id="717" r:id="rId25"/>
    <p:sldId id="718" r:id="rId26"/>
    <p:sldId id="719" r:id="rId27"/>
    <p:sldId id="711" r:id="rId28"/>
    <p:sldId id="720" r:id="rId29"/>
    <p:sldId id="721" r:id="rId30"/>
    <p:sldId id="722" r:id="rId31"/>
    <p:sldId id="723" r:id="rId32"/>
    <p:sldId id="730" r:id="rId33"/>
    <p:sldId id="750" r:id="rId34"/>
    <p:sldId id="751" r:id="rId35"/>
    <p:sldId id="769" r:id="rId36"/>
    <p:sldId id="701" r:id="rId37"/>
    <p:sldId id="739" r:id="rId38"/>
    <p:sldId id="752" r:id="rId39"/>
    <p:sldId id="753" r:id="rId40"/>
    <p:sldId id="754" r:id="rId41"/>
    <p:sldId id="755" r:id="rId42"/>
    <p:sldId id="756" r:id="rId43"/>
    <p:sldId id="740" r:id="rId44"/>
    <p:sldId id="741" r:id="rId45"/>
    <p:sldId id="742" r:id="rId46"/>
    <p:sldId id="743" r:id="rId47"/>
    <p:sldId id="744" r:id="rId48"/>
    <p:sldId id="749" r:id="rId49"/>
    <p:sldId id="675" r:id="rId5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58A"/>
    <a:srgbClr val="F87300"/>
    <a:srgbClr val="FFE285"/>
    <a:srgbClr val="9896E1"/>
    <a:srgbClr val="FFD653"/>
    <a:srgbClr val="DCC5ED"/>
    <a:srgbClr val="B17FD7"/>
    <a:srgbClr val="EDE2F6"/>
    <a:srgbClr val="F2E4A8"/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0422" autoAdjust="0"/>
  </p:normalViewPr>
  <p:slideViewPr>
    <p:cSldViewPr snapToGrid="0" snapToObjects="1">
      <p:cViewPr varScale="1">
        <p:scale>
          <a:sx n="28" d="100"/>
          <a:sy n="28" d="100"/>
        </p:scale>
        <p:origin x="1228" y="56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08565097728289"/>
          <c:y val="3.8010250197234294E-2"/>
          <c:w val="0.61149541312041955"/>
          <c:h val="0.9031630514030272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31"/>
          <c:dPt>
            <c:idx val="0"/>
            <c:bubble3D val="0"/>
            <c:explosion val="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8B-4E68-A5B8-CF4250820162}"/>
              </c:ext>
            </c:extLst>
          </c:dPt>
          <c:dPt>
            <c:idx val="1"/>
            <c:bubble3D val="0"/>
            <c:explosion val="1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8B-4E68-A5B8-CF4250820162}"/>
              </c:ext>
            </c:extLst>
          </c:dPt>
          <c:dPt>
            <c:idx val="2"/>
            <c:bubble3D val="0"/>
            <c:explosion val="1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8B-4E68-A5B8-CF4250820162}"/>
              </c:ext>
            </c:extLst>
          </c:dPt>
          <c:cat>
            <c:strRef>
              <c:f>Feuil1!$A$2:$A$4</c:f>
              <c:strCache>
                <c:ptCount val="3"/>
                <c:pt idx="0">
                  <c:v>Train Dataset</c:v>
                </c:pt>
                <c:pt idx="1">
                  <c:v>Test Dataset</c:v>
                </c:pt>
                <c:pt idx="2">
                  <c:v>Validation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8B-4E68-A5B8-CF4250820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-2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essayé</a:t>
            </a:r>
            <a:r>
              <a:rPr lang="en-US" baseline="0" dirty="0" smtClean="0"/>
              <a:t> de lancer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descente</a:t>
            </a:r>
            <a:r>
              <a:rPr lang="en-US" baseline="0" dirty="0" smtClean="0"/>
              <a:t> de gradient avec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apha</a:t>
            </a:r>
            <a:r>
              <a:rPr lang="en-US" baseline="0" dirty="0" smtClean="0"/>
              <a:t> et on a </a:t>
            </a:r>
            <a:r>
              <a:rPr lang="en-US" baseline="0" dirty="0" err="1" smtClean="0"/>
              <a:t>appliquer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régularisation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Donc</a:t>
            </a:r>
            <a:r>
              <a:rPr lang="en-US" baseline="0" dirty="0" smtClean="0"/>
              <a:t> après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effectuer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jugé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meilleur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parametres</a:t>
            </a:r>
            <a:r>
              <a:rPr lang="en-US" baseline="0" dirty="0" smtClean="0"/>
              <a:t> alpha et </a:t>
            </a:r>
            <a:r>
              <a:rPr lang="en-US" baseline="0" dirty="0" err="1" smtClean="0"/>
              <a:t>lamda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: </a:t>
            </a:r>
          </a:p>
          <a:p>
            <a:r>
              <a:rPr lang="en-US" baseline="0" dirty="0" smtClean="0"/>
              <a:t>Alpha = 0,1</a:t>
            </a:r>
          </a:p>
          <a:p>
            <a:r>
              <a:rPr lang="en-US" baseline="0" dirty="0" err="1" smtClean="0"/>
              <a:t>Lamda</a:t>
            </a:r>
            <a:r>
              <a:rPr lang="en-US" baseline="0" dirty="0" smtClean="0"/>
              <a:t> = 0,07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3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3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2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30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9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3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4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0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8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30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9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2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7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0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allons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la regression </a:t>
            </a:r>
            <a:r>
              <a:rPr lang="en-US" baseline="0" dirty="0" err="1" smtClean="0"/>
              <a:t>lineare</a:t>
            </a:r>
            <a:r>
              <a:rPr lang="en-US" baseline="0" dirty="0" smtClean="0"/>
              <a:t> avec la base de </a:t>
            </a:r>
            <a:r>
              <a:rPr lang="en-US" baseline="0" dirty="0" err="1" smtClean="0"/>
              <a:t>donnée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istanbul</a:t>
            </a:r>
            <a:r>
              <a:rPr lang="en-US" baseline="0" dirty="0" smtClean="0"/>
              <a:t> </a:t>
            </a:r>
            <a:r>
              <a:rPr lang="en-US" baseline="0" smtClean="0"/>
              <a:t>stock exchange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9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rendement boursier 100  de la Bourse d'Istanbul en lira turque et en USD, de S&amp;P 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,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 de l'Allemagne, du Royaume-Uni, du Japon, du Brésil, rendement boursier européen MSCI, et finalement des marchés émergents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5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7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Nous avons entrainé un data set de 7 attributs et  une variable de sortie (Y) pour</a:t>
            </a:r>
            <a:r>
              <a:rPr lang="fr-FR" sz="2400" b="0" i="0" kern="1200" baseline="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 atteindre notre objectif : prédire le pourcentage de rendement pour chaque payer dans une journée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valeurs</a:t>
            </a:r>
            <a:r>
              <a:rPr lang="fr-FR" baseline="0" dirty="0" smtClean="0"/>
              <a:t> de nos data sont tous dans le même intervalle donc nous n’avons pas de normaliser leurs valeurs (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scalling</a:t>
            </a:r>
            <a:r>
              <a:rPr lang="fr-FR" baseline="0" dirty="0" smtClean="0"/>
              <a:t>), ainsi nous avons utilisé:</a:t>
            </a:r>
          </a:p>
          <a:p>
            <a:r>
              <a:rPr lang="fr-FR" baseline="0" dirty="0" smtClean="0"/>
              <a:t>Gradient descent: qui 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consiste à calculer les valeurs de thêta de la fonction d’hypothèse afin de réduire les valeurs de la fonction de couts</a:t>
            </a:r>
          </a:p>
          <a:p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Cost function : calcule le cout d’erreur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Normal </a:t>
            </a:r>
            <a:r>
              <a:rPr lang="fr-FR" sz="2400" b="0" i="0" kern="1200" dirty="0" err="1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equation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 : Ceci constitue une bonne référence pour nous assurer que nous obtenons le bon score au final.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Fonction d’</a:t>
            </a:r>
            <a:r>
              <a:rPr lang="fr-FR" sz="2400" b="0" i="0" kern="1200" dirty="0" err="1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hypothese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: charger de calculer les paramètres thêta pour que tous les valeurs de h(x) vont être proche des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i="0" kern="1200" dirty="0" smtClean="0">
              <a:solidFill>
                <a:schemeClr val="tx1"/>
              </a:solidFill>
              <a:effectLst/>
              <a:latin typeface="Lato Regular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6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dessider</a:t>
            </a:r>
            <a:r>
              <a:rPr lang="fr-FR" baseline="0" dirty="0" smtClean="0"/>
              <a:t> la </a:t>
            </a:r>
            <a:r>
              <a:rPr lang="fr-FR" baseline="0" dirty="0" err="1" smtClean="0"/>
              <a:t>meileure</a:t>
            </a:r>
            <a:r>
              <a:rPr lang="fr-FR" baseline="0" dirty="0" smtClean="0"/>
              <a:t> valeur de alpha nous avons lancé plusieurs </a:t>
            </a:r>
            <a:r>
              <a:rPr lang="fr-FR" baseline="0" dirty="0" err="1" smtClean="0"/>
              <a:t>esseys</a:t>
            </a:r>
            <a:r>
              <a:rPr lang="fr-FR" baseline="0" dirty="0" smtClean="0"/>
              <a:t>, nous pouvons conclure que la meilleure valeur est 1.999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28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partie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pris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instance de la </a:t>
            </a:r>
            <a:r>
              <a:rPr lang="en-US" baseline="0" dirty="0" err="1" smtClean="0"/>
              <a:t>bdd</a:t>
            </a:r>
            <a:r>
              <a:rPr lang="en-US" baseline="0" dirty="0" smtClean="0"/>
              <a:t> et en </a:t>
            </a:r>
            <a:r>
              <a:rPr lang="en-US" baseline="0" dirty="0" err="1" smtClean="0"/>
              <a:t>comparant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resultats</a:t>
            </a:r>
            <a:r>
              <a:rPr lang="en-US" baseline="0" dirty="0" smtClean="0"/>
              <a:t> de gradient descent et normal equation nous </a:t>
            </a:r>
            <a:r>
              <a:rPr lang="en-US" baseline="0" dirty="0" err="1" smtClean="0"/>
              <a:t>pouvons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similaires</a:t>
            </a:r>
            <a:r>
              <a:rPr lang="en-US" baseline="0" dirty="0" smtClean="0"/>
              <a:t>, 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on conclue alors que notre gradient descente marche correctement avec un </a:t>
            </a:r>
            <a:r>
              <a:rPr lang="fr-FR" sz="2400" b="0" i="0" kern="1200" dirty="0" err="1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taut</a:t>
            </a:r>
            <a:r>
              <a:rPr lang="fr-FR" sz="2400" b="0" i="0" kern="1200" dirty="0" smtClean="0">
                <a:solidFill>
                  <a:schemeClr val="tx1"/>
                </a:solidFill>
                <a:effectLst/>
                <a:latin typeface="Lato Regular" charset="0"/>
                <a:ea typeface="+mn-ea"/>
                <a:cs typeface="+mn-cs"/>
              </a:rPr>
              <a:t> d’erreur minimum de 0 .0001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5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2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4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6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84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91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8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9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C05A3ED1-1BD9-454C-8365-0C6BC0A5E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13775" y="2125556"/>
            <a:ext cx="8265906" cy="82765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04D456D-FE1C-5C43-A674-EF4EAE80C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05067" y="1"/>
            <a:ext cx="13471948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04D456D-FE1C-5C43-A674-EF4EAE80C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4377015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04D456D-FE1C-5C43-A674-EF4EAE80C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1097" y="3003794"/>
            <a:ext cx="4046314" cy="717214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04D456D-FE1C-5C43-A674-EF4EAE80C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35618" y="2726245"/>
            <a:ext cx="5486704" cy="72842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04D456D-FE1C-5C43-A674-EF4EAE80C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88901" y="2443093"/>
            <a:ext cx="11916074" cy="74950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pPr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BED66A-FE52-1F42-B069-66F92F6CA1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7656"/>
            <a:ext cx="24377650" cy="137158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E5BCA9E-74A6-D24D-ABE3-AB1C1B7A6FF9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C458A894-59A7-BF45-884A-726E6F8AD95A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4249E1B-2BCF-6048-957D-99A77CF8FC44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xmlns="" id="{1BB9A963-5B0B-A143-8D39-EE0A9DB0947E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732481E-54F2-BA47-BEB5-A532A136B7B5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xmlns="" id="{BA65B20F-3436-4C4C-9C5F-90803B3D346C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31C2024E-53C5-1A4B-A2DD-D4FB1E3322C6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xmlns="" id="{8A402894-EDBD-AE41-BB55-4A364972E68C}"/>
              </a:ext>
            </a:extLst>
          </p:cNvPr>
          <p:cNvGrpSpPr/>
          <p:nvPr/>
        </p:nvGrpSpPr>
        <p:grpSpPr>
          <a:xfrm>
            <a:off x="2242338" y="326557"/>
            <a:ext cx="19235410" cy="6162044"/>
            <a:chOff x="5929434" y="-2453908"/>
            <a:chExt cx="19235410" cy="5113260"/>
          </a:xfrm>
        </p:grpSpPr>
        <p:sp>
          <p:nvSpPr>
            <p:cNvPr id="15" name="TextBox 5"/>
            <p:cNvSpPr txBox="1"/>
            <p:nvPr/>
          </p:nvSpPr>
          <p:spPr>
            <a:xfrm>
              <a:off x="5929434" y="28806"/>
              <a:ext cx="7939154" cy="263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 smtClean="0">
                  <a:solidFill>
                    <a:schemeClr val="accent6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Apprentissage Automatique</a:t>
              </a:r>
              <a:endParaRPr lang="en-US" sz="10000" b="1" dirty="0">
                <a:solidFill>
                  <a:schemeClr val="accent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xmlns="" id="{9B57B822-7A0C-6848-BB12-849399ADD4F0}"/>
                </a:ext>
              </a:extLst>
            </p:cNvPr>
            <p:cNvSpPr txBox="1"/>
            <p:nvPr/>
          </p:nvSpPr>
          <p:spPr>
            <a:xfrm>
              <a:off x="6586998" y="-2453908"/>
              <a:ext cx="185778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b="1" dirty="0">
                  <a:cs typeface="Arial" pitchFamily="34" charset="0"/>
                </a:rPr>
                <a:t>Université Benyoucef BENKHEDDA- </a:t>
              </a:r>
              <a:r>
                <a:rPr lang="fr-FR" altLang="ko-KR" b="1" dirty="0" smtClean="0">
                  <a:cs typeface="Arial" pitchFamily="34" charset="0"/>
                </a:rPr>
                <a:t>Alger1 - Faculté </a:t>
              </a:r>
              <a:r>
                <a:rPr lang="fr-FR" altLang="ko-KR" b="1" dirty="0">
                  <a:cs typeface="Arial" pitchFamily="34" charset="0"/>
                </a:rPr>
                <a:t>des Sciences</a:t>
              </a:r>
            </a:p>
            <a:p>
              <a:pPr algn="ctr" hangingPunct="0"/>
              <a:r>
                <a:rPr lang="fr-FR" altLang="ko-KR" b="1" dirty="0">
                  <a:cs typeface="Arial" pitchFamily="34" charset="0"/>
                </a:rPr>
                <a:t>Département Mathématiques et Informatique</a:t>
              </a:r>
            </a:p>
          </p:txBody>
        </p: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566" y="2883678"/>
            <a:ext cx="11440967" cy="916844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02" y="-235465"/>
            <a:ext cx="2678375" cy="2774689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837898" y="6388017"/>
            <a:ext cx="8748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i="1" u="sng" dirty="0" smtClean="0">
                <a:solidFill>
                  <a:srgbClr val="C00000"/>
                </a:solidFill>
              </a:rPr>
              <a:t>Iris</a:t>
            </a:r>
            <a:r>
              <a:rPr lang="fr-FR" sz="5400" b="1" i="1" dirty="0" smtClean="0">
                <a:solidFill>
                  <a:srgbClr val="C00000"/>
                </a:solidFill>
              </a:rPr>
              <a:t> &amp; </a:t>
            </a:r>
            <a:r>
              <a:rPr lang="fr-FR" sz="5400" b="1" i="1" u="sng" dirty="0" smtClean="0">
                <a:solidFill>
                  <a:srgbClr val="C00000"/>
                </a:solidFill>
              </a:rPr>
              <a:t>Istanbul Stock Exchange</a:t>
            </a:r>
            <a:endParaRPr lang="fr-FR" sz="5400" b="1" i="1" u="sng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18319" y="8151219"/>
            <a:ext cx="3764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Par: </a:t>
            </a:r>
            <a:r>
              <a:rPr lang="fr-FR" u="sng" dirty="0" smtClean="0">
                <a:solidFill>
                  <a:schemeClr val="accent6"/>
                </a:solidFill>
              </a:rPr>
              <a:t>TEAM N°6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mtClean="0"/>
              <a:t>Tchikou Lakhdar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5473436" y="1343783"/>
            <a:ext cx="1406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imesNewRomanPS-BoldMT"/>
              </a:rPr>
              <a:t>Master Ingénierie des Systèmes Informatiques Intelligents (ISII</a:t>
            </a:r>
            <a:r>
              <a:rPr lang="fr-FR" b="1" dirty="0" smtClean="0">
                <a:latin typeface="TimesNewRomanPS-BoldMT"/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71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Régression logistique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17276" y="3867782"/>
            <a:ext cx="1573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accent6"/>
                </a:solidFill>
              </a:rPr>
              <a:t>Nous avons diviser notre base de données en 3 parties: </a:t>
            </a:r>
          </a:p>
          <a:p>
            <a:pPr marL="1028700" indent="-1028700">
              <a:buFont typeface="+mj-lt"/>
              <a:buAutoNum type="romanUcPeriod"/>
            </a:pPr>
            <a:r>
              <a:rPr lang="fr-FR" sz="4800" dirty="0" smtClean="0">
                <a:solidFill>
                  <a:schemeClr val="accent6"/>
                </a:solidFill>
              </a:rPr>
              <a:t>70% des données pour l’entrainement </a:t>
            </a:r>
          </a:p>
          <a:p>
            <a:pPr marL="1028700" indent="-1028700">
              <a:buFont typeface="+mj-lt"/>
              <a:buAutoNum type="romanUcPeriod"/>
            </a:pPr>
            <a:r>
              <a:rPr lang="fr-FR" sz="4800" dirty="0" smtClean="0">
                <a:solidFill>
                  <a:schemeClr val="accent6"/>
                </a:solidFill>
              </a:rPr>
              <a:t>20% de données pour le test</a:t>
            </a:r>
          </a:p>
          <a:p>
            <a:pPr marL="1028700" indent="-1028700">
              <a:buFont typeface="+mj-lt"/>
              <a:buAutoNum type="romanUcPeriod"/>
            </a:pPr>
            <a:r>
              <a:rPr lang="fr-FR" sz="4800" dirty="0" smtClean="0">
                <a:solidFill>
                  <a:schemeClr val="accent6"/>
                </a:solidFill>
              </a:rPr>
              <a:t>10% de données pour la validation </a:t>
            </a:r>
            <a:endParaRPr lang="fr-FR" sz="4800" dirty="0">
              <a:solidFill>
                <a:schemeClr val="accent6"/>
              </a:solidFill>
            </a:endParaRPr>
          </a:p>
        </p:txBody>
      </p:sp>
      <p:graphicFrame>
        <p:nvGraphicFramePr>
          <p:cNvPr id="15" name="Graphique 14"/>
          <p:cNvGraphicFramePr/>
          <p:nvPr>
            <p:extLst/>
          </p:nvPr>
        </p:nvGraphicFramePr>
        <p:xfrm>
          <a:off x="14403633" y="4119394"/>
          <a:ext cx="8376854" cy="5011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1975285" y="2887866"/>
            <a:ext cx="496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Test et Validation</a:t>
            </a:r>
            <a:endParaRPr lang="fr-FR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7404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Gradient </a:t>
            </a:r>
            <a:r>
              <a:rPr lang="fr-FR" sz="5400" b="1" i="1" dirty="0" smtClean="0">
                <a:solidFill>
                  <a:schemeClr val="accent6"/>
                </a:solidFill>
              </a:rPr>
              <a:t>descent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7299" y="2078086"/>
            <a:ext cx="838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Processus de développement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86" y="2076309"/>
            <a:ext cx="774769" cy="774769"/>
          </a:xfrm>
          <a:prstGeom prst="rect">
            <a:avLst/>
          </a:prstGeom>
        </p:spPr>
      </p:pic>
      <p:sp>
        <p:nvSpPr>
          <p:cNvPr id="15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596321" y="4047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>
                <a:solidFill>
                  <a:srgbClr val="C00000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863316" y="3502368"/>
            <a:ext cx="11669251" cy="2492491"/>
            <a:chOff x="3189316" y="4241286"/>
            <a:chExt cx="2736304" cy="1454481"/>
          </a:xfrm>
        </p:grpSpPr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1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1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13148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Importer la base de donné, puis stocker les valeurs input dans X et output dans Y, et initialiser les paramètres thêta avec des petits valeurs aléatoire.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863316" y="7265271"/>
            <a:ext cx="11669251" cy="3108044"/>
            <a:chOff x="3189316" y="4241286"/>
            <a:chExt cx="2736304" cy="1813684"/>
          </a:xfrm>
        </p:grpSpPr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2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49069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Faire appelle a la fonction prédiction qui va calculer les valeurs des paramètres thêta de la fonction d’hypothèse en fessant appel a la fonction gradient descent, et </a:t>
              </a:r>
              <a:r>
                <a:rPr lang="fr-FR" altLang="ko-KR" sz="4000" dirty="0">
                  <a:solidFill>
                    <a:schemeClr val="accent6"/>
                  </a:solidFill>
                  <a:cs typeface="Arial" pitchFamily="34" charset="0"/>
                </a:rPr>
                <a:t>le coût d’erreur </a:t>
              </a:r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de la fonction coût.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605265" y="755765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 smtClean="0">
                <a:solidFill>
                  <a:srgbClr val="C00000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38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5371864" y="5480664"/>
            <a:ext cx="8447311" cy="2492491"/>
            <a:chOff x="3189316" y="4241286"/>
            <a:chExt cx="2736304" cy="1454481"/>
          </a:xfrm>
        </p:grpSpPr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</a:t>
              </a:r>
              <a:r>
                <a:rPr lang="fr-FR" altLang="ko-KR" sz="4000" b="1" dirty="0">
                  <a:solidFill>
                    <a:schemeClr val="accent6"/>
                  </a:solidFill>
                  <a:cs typeface="Arial" pitchFamily="34" charset="0"/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13148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Tracer le graphe de coût d’erreur en utilisant la fonction plot et afficher la précision des test.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14020167" y="5668274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 smtClean="0">
                <a:solidFill>
                  <a:srgbClr val="C00000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그룹 28">
            <a:extLst>
              <a:ext uri="{FF2B5EF4-FFF2-40B4-BE49-F238E27FC236}">
                <a16:creationId xmlns:a16="http://schemas.microsoft.com/office/drawing/2014/main" xmlns="" id="{9062EB3C-795C-451F-BFF7-95BB76420ED4}"/>
              </a:ext>
            </a:extLst>
          </p:cNvPr>
          <p:cNvGrpSpPr/>
          <p:nvPr/>
        </p:nvGrpSpPr>
        <p:grpSpPr>
          <a:xfrm>
            <a:off x="777920" y="3299085"/>
            <a:ext cx="22807785" cy="8167904"/>
            <a:chOff x="923107" y="2034749"/>
            <a:chExt cx="10345786" cy="38123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xmlns="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xmlns="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xmlns="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xmlns="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ed Rectangle 13">
              <a:extLst>
                <a:ext uri="{FF2B5EF4-FFF2-40B4-BE49-F238E27FC236}">
                  <a16:creationId xmlns:a16="http://schemas.microsoft.com/office/drawing/2014/main" xmlns="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xmlns="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8">
            <a:extLst>
              <a:ext uri="{FF2B5EF4-FFF2-40B4-BE49-F238E27FC236}">
                <a16:creationId xmlns:a16="http://schemas.microsoft.com/office/drawing/2014/main" xmlns="" id="{A207F6E3-C26B-41F5-B8E3-1943FBF5B80A}"/>
              </a:ext>
            </a:extLst>
          </p:cNvPr>
          <p:cNvGrpSpPr/>
          <p:nvPr/>
        </p:nvGrpSpPr>
        <p:grpSpPr>
          <a:xfrm>
            <a:off x="2307977" y="2994093"/>
            <a:ext cx="19602897" cy="8943212"/>
            <a:chOff x="3182342" y="1569143"/>
            <a:chExt cx="8045810" cy="4806951"/>
          </a:xfrm>
          <a:solidFill>
            <a:srgbClr val="002060"/>
          </a:solidFill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xmlns="" id="{C4E86523-EC23-45B1-980E-1C005AE51E4D}"/>
                </a:ext>
              </a:extLst>
            </p:cNvPr>
            <p:cNvSpPr/>
            <p:nvPr/>
          </p:nvSpPr>
          <p:spPr>
            <a:xfrm rot="16200000">
              <a:off x="4384266" y="417837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xmlns="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417834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xmlns="" id="{5507868B-D12B-4FF7-ADC4-B80119D8BCF7}"/>
                </a:ext>
              </a:extLst>
            </p:cNvPr>
            <p:cNvSpPr/>
            <p:nvPr/>
          </p:nvSpPr>
          <p:spPr>
            <a:xfrm rot="16200000">
              <a:off x="9789272" y="36721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xmlns="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84266" y="490366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xmlns="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95303" y="4917551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xmlns="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806341" y="4917551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4" name="사각형: 둥근 위쪽 모서리 27">
              <a:extLst>
                <a:ext uri="{FF2B5EF4-FFF2-40B4-BE49-F238E27FC236}">
                  <a16:creationId xmlns:a16="http://schemas.microsoft.com/office/drawing/2014/main" xmlns="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61976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사각형: 둥근 위쪽 모서리 33">
              <a:extLst>
                <a:ext uri="{FF2B5EF4-FFF2-40B4-BE49-F238E27FC236}">
                  <a16:creationId xmlns:a16="http://schemas.microsoft.com/office/drawing/2014/main" xmlns="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61976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사각형: 둥근 위쪽 모서리 34">
              <a:extLst>
                <a:ext uri="{FF2B5EF4-FFF2-40B4-BE49-F238E27FC236}">
                  <a16:creationId xmlns:a16="http://schemas.microsoft.com/office/drawing/2014/main" xmlns="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569143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사각형: 둥근 위쪽 모서리 35">
              <a:extLst>
                <a:ext uri="{FF2B5EF4-FFF2-40B4-BE49-F238E27FC236}">
                  <a16:creationId xmlns:a16="http://schemas.microsoft.com/office/drawing/2014/main" xmlns="" id="{070F04F1-B709-4C79-9396-17940AF634A1}"/>
                </a:ext>
              </a:extLst>
            </p:cNvPr>
            <p:cNvSpPr/>
            <p:nvPr/>
          </p:nvSpPr>
          <p:spPr>
            <a:xfrm>
              <a:off x="3418868" y="5798358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6">
              <a:extLst>
                <a:ext uri="{FF2B5EF4-FFF2-40B4-BE49-F238E27FC236}">
                  <a16:creationId xmlns:a16="http://schemas.microsoft.com/office/drawing/2014/main" xmlns="" id="{CDCA50C5-FD72-4C03-87CF-443761E61ADE}"/>
                </a:ext>
              </a:extLst>
            </p:cNvPr>
            <p:cNvSpPr/>
            <p:nvPr/>
          </p:nvSpPr>
          <p:spPr>
            <a:xfrm>
              <a:off x="6129905" y="58350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사각형: 둥근 위쪽 모서리 37">
              <a:extLst>
                <a:ext uri="{FF2B5EF4-FFF2-40B4-BE49-F238E27FC236}">
                  <a16:creationId xmlns:a16="http://schemas.microsoft.com/office/drawing/2014/main" xmlns="" id="{40886465-D38F-4AE2-BDF8-C76C3F560E27}"/>
                </a:ext>
              </a:extLst>
            </p:cNvPr>
            <p:cNvSpPr/>
            <p:nvPr/>
          </p:nvSpPr>
          <p:spPr>
            <a:xfrm>
              <a:off x="8840943" y="57842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07977" y="504738"/>
            <a:ext cx="452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i="1" dirty="0">
                <a:solidFill>
                  <a:schemeClr val="accent6"/>
                </a:solidFill>
              </a:rPr>
              <a:t>Gradient </a:t>
            </a:r>
            <a:r>
              <a:rPr lang="fr-FR" sz="4800" b="1" i="1" dirty="0" smtClean="0">
                <a:solidFill>
                  <a:schemeClr val="accent6"/>
                </a:solidFill>
              </a:rPr>
              <a:t>descent</a:t>
            </a:r>
            <a:endParaRPr lang="fr-FR" sz="2800" b="1" i="1" dirty="0">
              <a:solidFill>
                <a:schemeClr val="accent6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586634" y="2965898"/>
            <a:ext cx="418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Alpha=0,01</a:t>
            </a:r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lambda=0,01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6945085" y="2897196"/>
            <a:ext cx="418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Alpha=0,8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lambda=0,3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929424" y="3008880"/>
            <a:ext cx="536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Alpha=0,1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lambda=0,07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74783" y="1611995"/>
            <a:ext cx="20253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solidFill>
                  <a:schemeClr val="accent6"/>
                </a:solidFill>
              </a:rPr>
              <a:t>Affichage de coût d’erreur par rapport aux différents valeurs de taux d’apprentissage et de régularisation</a:t>
            </a:r>
            <a:endParaRPr lang="fr-FR" sz="1800" b="1" i="1" dirty="0">
              <a:solidFill>
                <a:schemeClr val="accent6"/>
              </a:solidFill>
            </a:endParaRPr>
          </a:p>
        </p:txBody>
      </p:sp>
      <p:sp>
        <p:nvSpPr>
          <p:cNvPr id="41" name="Flèche droite 40"/>
          <p:cNvSpPr/>
          <p:nvPr/>
        </p:nvSpPr>
        <p:spPr>
          <a:xfrm>
            <a:off x="2302351" y="1786585"/>
            <a:ext cx="687356" cy="539271"/>
          </a:xfrm>
          <a:prstGeom prst="rightArrow">
            <a:avLst/>
          </a:prstGeom>
          <a:solidFill>
            <a:srgbClr val="F87300"/>
          </a:solidFill>
          <a:ln>
            <a:solidFill>
              <a:srgbClr val="F8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62" y="4748552"/>
            <a:ext cx="6908078" cy="54728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170" y="4776102"/>
            <a:ext cx="7173574" cy="55086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652" y="4746457"/>
            <a:ext cx="6816019" cy="54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78833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descent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02486" y="3163189"/>
            <a:ext cx="838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Résultat de l’exécution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88" y="3219417"/>
            <a:ext cx="774769" cy="7747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109908" y="4143752"/>
            <a:ext cx="102775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Apres avoir implémenté notre méthode, nous avons obtenus: une précision de 100% pour l’ensemble de test et 93,3% pour l’ensemble de validation.</a:t>
            </a:r>
            <a:endParaRPr lang="fr-FR" sz="4800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79" y="8286687"/>
            <a:ext cx="10902691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7405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Normal Equation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7299" y="2078086"/>
            <a:ext cx="838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Processus de développement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86" y="2076309"/>
            <a:ext cx="774769" cy="774769"/>
          </a:xfrm>
          <a:prstGeom prst="rect">
            <a:avLst/>
          </a:prstGeom>
        </p:spPr>
      </p:pic>
      <p:sp>
        <p:nvSpPr>
          <p:cNvPr id="15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596321" y="4047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>
                <a:solidFill>
                  <a:srgbClr val="C00000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863316" y="3502368"/>
            <a:ext cx="11669251" cy="2492491"/>
            <a:chOff x="3189316" y="4241286"/>
            <a:chExt cx="2736304" cy="1454481"/>
          </a:xfrm>
        </p:grpSpPr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1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1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13148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Importer la base de donné, puis stocker les valeurs input dans X et output dans Y, et initialiser les paramètres thêta avec des petits valeurs aléatoire.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863316" y="7265271"/>
            <a:ext cx="11669251" cy="3108044"/>
            <a:chOff x="3189316" y="4241286"/>
            <a:chExt cx="2736304" cy="1813684"/>
          </a:xfrm>
        </p:grpSpPr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2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149069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Faire appelle a la fonction prédiction qui va calculer les valeurs des paramètres thêta avec la fonction équation normal et calculer le cout de prédiction en appelant la fonction de coût.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605265" y="755765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 smtClean="0">
                <a:solidFill>
                  <a:srgbClr val="C00000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38" name="그룹 7">
            <a:extLst>
              <a:ext uri="{FF2B5EF4-FFF2-40B4-BE49-F238E27FC236}">
                <a16:creationId xmlns:a16="http://schemas.microsoft.com/office/drawing/2014/main" xmlns="" id="{56D90329-A7A7-4172-8D54-B483302B6A24}"/>
              </a:ext>
            </a:extLst>
          </p:cNvPr>
          <p:cNvGrpSpPr/>
          <p:nvPr/>
        </p:nvGrpSpPr>
        <p:grpSpPr>
          <a:xfrm>
            <a:off x="15371864" y="5480664"/>
            <a:ext cx="8447311" cy="1876938"/>
            <a:chOff x="3189316" y="4241286"/>
            <a:chExt cx="2736304" cy="1095278"/>
          </a:xfrm>
        </p:grpSpPr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xmlns="" id="{F53D7039-33AD-48BF-A7DF-086DAFC235BD}"/>
                </a:ext>
              </a:extLst>
            </p:cNvPr>
            <p:cNvSpPr txBox="1"/>
            <p:nvPr/>
          </p:nvSpPr>
          <p:spPr>
            <a:xfrm>
              <a:off x="3189316" y="4241286"/>
              <a:ext cx="2736304" cy="41308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altLang="ko-KR" sz="4000" b="1" dirty="0" smtClean="0">
                  <a:solidFill>
                    <a:schemeClr val="accent6"/>
                  </a:solidFill>
                  <a:cs typeface="Arial" pitchFamily="34" charset="0"/>
                </a:rPr>
                <a:t>Etape </a:t>
              </a:r>
              <a:r>
                <a:rPr lang="fr-FR" altLang="ko-KR" sz="4000" b="1" dirty="0">
                  <a:solidFill>
                    <a:schemeClr val="accent6"/>
                  </a:solidFill>
                  <a:cs typeface="Arial" pitchFamily="34" charset="0"/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xmlns="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7722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Low"/>
              <a:r>
                <a:rPr lang="fr-FR" altLang="ko-KR" sz="4000" dirty="0" smtClean="0">
                  <a:solidFill>
                    <a:schemeClr val="accent6"/>
                  </a:solidFill>
                  <a:cs typeface="Arial" pitchFamily="34" charset="0"/>
                </a:rPr>
                <a:t>Afficher le cout de la prédiction et le pourcentage de précision,</a:t>
              </a:r>
              <a:endParaRPr lang="ko-KR" altLang="en-US" sz="40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24">
            <a:extLst>
              <a:ext uri="{FF2B5EF4-FFF2-40B4-BE49-F238E27FC236}">
                <a16:creationId xmlns:a16="http://schemas.microsoft.com/office/drawing/2014/main" xmlns="" id="{0BEF97A0-6534-4F2E-8BFF-CFAC15E0B9CA}"/>
              </a:ext>
            </a:extLst>
          </p:cNvPr>
          <p:cNvSpPr txBox="1"/>
          <p:nvPr/>
        </p:nvSpPr>
        <p:spPr>
          <a:xfrm>
            <a:off x="14020167" y="5668274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5400" b="1" dirty="0" smtClean="0">
                <a:solidFill>
                  <a:srgbClr val="C00000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78833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Normal Equation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02486" y="3163189"/>
            <a:ext cx="838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Résultat de l’exécution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91" y="3368983"/>
            <a:ext cx="774769" cy="7747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3109908" y="4143752"/>
            <a:ext cx="102775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Apres avoir implémenté notre méthode, nous avons obtenus: une précision de 80% pour l’ensemble de test et 80% pour l’ensemble de validation, avec un cout de 0,58.</a:t>
            </a:r>
            <a:endParaRPr lang="fr-FR" sz="4800" dirty="0">
              <a:solidFill>
                <a:schemeClr val="accent6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47" y="4361010"/>
            <a:ext cx="10047758" cy="26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Conclusion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3702" y="2760552"/>
            <a:ext cx="138318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 (Corps)"/>
                <a:ea typeface="Calibri" panose="020F0502020204030204" pitchFamily="34" charset="0"/>
              </a:rPr>
              <a:t> La régression logistique est un outil puissant, permettant d’analyser simultanément plusieurs variables explicative, tout en réduisant l’effet des facteurs de </a:t>
            </a:r>
            <a:r>
              <a:rPr lang="fr-FR" dirty="0" smtClean="0">
                <a:solidFill>
                  <a:srgbClr val="000000"/>
                </a:solidFill>
                <a:latin typeface="Calibri (Corps)"/>
                <a:ea typeface="Calibri" panose="020F0502020204030204" pitchFamily="34" charset="0"/>
              </a:rPr>
              <a:t>confusion.</a:t>
            </a:r>
          </a:p>
          <a:p>
            <a:r>
              <a:rPr lang="fr-FR" dirty="0" smtClean="0">
                <a:solidFill>
                  <a:srgbClr val="000000"/>
                </a:solidFill>
                <a:latin typeface="Calibri (Corps)"/>
              </a:rPr>
              <a:t>Les résultats d’une régression logistique sont plus informatif que d’autre algorithme de classification.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703" y="8705790"/>
            <a:ext cx="12188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 (Corps)"/>
              </a:rPr>
              <a:t>La méthode d’équation normal peut être plus rapide et efficace pour les modèles les plus simple tel que la régression linéaire.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3702" y="6297126"/>
            <a:ext cx="12188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 (Corps)"/>
              </a:rPr>
              <a:t>Pour les </a:t>
            </a:r>
            <a:r>
              <a:rPr lang="fr-FR" dirty="0" smtClean="0">
                <a:solidFill>
                  <a:srgbClr val="000000"/>
                </a:solidFill>
                <a:latin typeface="Calibri (Corps)"/>
              </a:rPr>
              <a:t>algorithmes d’apprentissage complexe de classification tel </a:t>
            </a:r>
            <a:r>
              <a:rPr lang="fr-FR" dirty="0">
                <a:solidFill>
                  <a:srgbClr val="000000"/>
                </a:solidFill>
                <a:latin typeface="Calibri (Corps)"/>
              </a:rPr>
              <a:t>que la régression logistique la méthode de gradient descent nous fournis des résultats avec une meilleur précision.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2189999" y="2953871"/>
            <a:ext cx="687356" cy="539271"/>
          </a:xfrm>
          <a:prstGeom prst="rightArrow">
            <a:avLst/>
          </a:prstGeom>
          <a:solidFill>
            <a:srgbClr val="F87300"/>
          </a:solidFill>
          <a:ln>
            <a:solidFill>
              <a:srgbClr val="F8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189999" y="6375499"/>
            <a:ext cx="687356" cy="539271"/>
          </a:xfrm>
          <a:prstGeom prst="rightArrow">
            <a:avLst/>
          </a:prstGeom>
          <a:solidFill>
            <a:srgbClr val="F87300"/>
          </a:solidFill>
          <a:ln>
            <a:solidFill>
              <a:srgbClr val="F8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2189999" y="8783061"/>
            <a:ext cx="687356" cy="539271"/>
          </a:xfrm>
          <a:prstGeom prst="rightArrow">
            <a:avLst/>
          </a:prstGeom>
          <a:solidFill>
            <a:srgbClr val="F87300"/>
          </a:solidFill>
          <a:ln>
            <a:solidFill>
              <a:srgbClr val="F8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662" y="1"/>
            <a:ext cx="14160353" cy="13716000"/>
          </a:xfrm>
        </p:spPr>
      </p:pic>
      <p:sp>
        <p:nvSpPr>
          <p:cNvPr id="6" name="ZoneTexte 5"/>
          <p:cNvSpPr txBox="1"/>
          <p:nvPr/>
        </p:nvSpPr>
        <p:spPr>
          <a:xfrm>
            <a:off x="2197312" y="2813538"/>
            <a:ext cx="60908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IRIS 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avec Réseau de neurones</a:t>
            </a:r>
            <a:endParaRPr lang="fr-FR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44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Définition 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6321" y="3764917"/>
            <a:ext cx="102102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6"/>
              </a:solidFill>
            </a:endParaRPr>
          </a:p>
          <a:p>
            <a:endParaRPr lang="fr-FR" dirty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Les </a:t>
            </a:r>
            <a:r>
              <a:rPr lang="fr-FR" dirty="0">
                <a:solidFill>
                  <a:schemeClr val="accent6"/>
                </a:solidFill>
              </a:rPr>
              <a:t>réseaux de neurones artificiels sont des réseaux </a:t>
            </a:r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fortement </a:t>
            </a:r>
            <a:r>
              <a:rPr lang="fr-FR" dirty="0">
                <a:solidFill>
                  <a:schemeClr val="accent6"/>
                </a:solidFill>
              </a:rPr>
              <a:t>connectés de processeurs élémentaires </a:t>
            </a:r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fonctionnant </a:t>
            </a:r>
            <a:r>
              <a:rPr lang="fr-FR" dirty="0">
                <a:solidFill>
                  <a:schemeClr val="accent6"/>
                </a:solidFill>
              </a:rPr>
              <a:t>en parallèle. Chaque processeur </a:t>
            </a:r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élémentaire </a:t>
            </a:r>
            <a:r>
              <a:rPr lang="fr-FR" dirty="0">
                <a:solidFill>
                  <a:schemeClr val="accent6"/>
                </a:solidFill>
              </a:rPr>
              <a:t>calcule une sortie unique sur la </a:t>
            </a:r>
            <a:r>
              <a:rPr lang="fr-FR" dirty="0" smtClean="0">
                <a:solidFill>
                  <a:schemeClr val="accent6"/>
                </a:solidFill>
              </a:rPr>
              <a:t>base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accent6"/>
                </a:solidFill>
              </a:rPr>
              <a:t>des  </a:t>
            </a:r>
            <a:r>
              <a:rPr lang="fr-FR" dirty="0" smtClean="0">
                <a:solidFill>
                  <a:schemeClr val="accent6"/>
                </a:solidFill>
              </a:rPr>
              <a:t>informations </a:t>
            </a:r>
            <a:r>
              <a:rPr lang="fr-FR" dirty="0">
                <a:solidFill>
                  <a:schemeClr val="accent6"/>
                </a:solidFill>
              </a:rPr>
              <a:t>qu'il reçoit. </a:t>
            </a:r>
            <a:endParaRPr lang="fr-FR" dirty="0" smtClean="0">
              <a:solidFill>
                <a:schemeClr val="accent6"/>
              </a:solidFill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569" y="1638573"/>
            <a:ext cx="13526081" cy="111039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3564" y="2272145"/>
            <a:ext cx="831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Réseau de neurones :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483" y="-17082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13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4" y="218308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674189" y="295741"/>
            <a:ext cx="7825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A</a:t>
            </a:r>
            <a:r>
              <a:rPr lang="fr-FR" sz="5400" b="1" i="1" dirty="0" smtClean="0">
                <a:solidFill>
                  <a:schemeClr val="accent6"/>
                </a:solidFill>
              </a:rPr>
              <a:t>rchitecture du réseau de neurone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96321" y="3934664"/>
            <a:ext cx="4156363" cy="1551709"/>
          </a:xfrm>
          <a:prstGeom prst="ellipse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6321" y="5914155"/>
            <a:ext cx="4156363" cy="15517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596321" y="9873138"/>
            <a:ext cx="4156363" cy="1551709"/>
          </a:xfrm>
          <a:prstGeom prst="ellipse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96321" y="7893647"/>
            <a:ext cx="4156363" cy="1551709"/>
          </a:xfrm>
          <a:prstGeom prst="ellipse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7944200" y="8825103"/>
            <a:ext cx="4156363" cy="15517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864249" y="6857850"/>
            <a:ext cx="4156363" cy="15517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7864248" y="4890597"/>
            <a:ext cx="4156363" cy="15517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864249" y="2940347"/>
            <a:ext cx="4156363" cy="15517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944202" y="10792356"/>
            <a:ext cx="4156363" cy="155170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15682141" y="4064559"/>
            <a:ext cx="4156363" cy="15517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5682141" y="6223993"/>
            <a:ext cx="4156363" cy="15517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15679036" y="8378406"/>
            <a:ext cx="4156363" cy="15517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/>
          <p:cNvCxnSpPr>
            <a:endCxn id="29" idx="2"/>
          </p:cNvCxnSpPr>
          <p:nvPr/>
        </p:nvCxnSpPr>
        <p:spPr>
          <a:xfrm>
            <a:off x="4792659" y="4962727"/>
            <a:ext cx="3071589" cy="70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752684" y="4919838"/>
            <a:ext cx="3421498" cy="621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4752684" y="4907600"/>
            <a:ext cx="3191516" cy="453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4792659" y="4919838"/>
            <a:ext cx="3111565" cy="2546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30" idx="2"/>
          </p:cNvCxnSpPr>
          <p:nvPr/>
        </p:nvCxnSpPr>
        <p:spPr>
          <a:xfrm flipV="1">
            <a:off x="4792659" y="3716202"/>
            <a:ext cx="3071590" cy="1162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4792659" y="3865523"/>
            <a:ext cx="3031614" cy="2622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V="1">
            <a:off x="4752682" y="6069167"/>
            <a:ext cx="3266855" cy="236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4717318" y="5903455"/>
            <a:ext cx="3186906" cy="74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4832634" y="8003610"/>
            <a:ext cx="3186903" cy="262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V="1">
            <a:off x="4793543" y="9884941"/>
            <a:ext cx="3176814" cy="866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4934800" y="6239635"/>
            <a:ext cx="3262841" cy="422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4792659" y="4064559"/>
            <a:ext cx="3186905" cy="424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4945059" y="3868602"/>
            <a:ext cx="3071590" cy="1162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>
            <a:off x="4792659" y="10838652"/>
            <a:ext cx="3104432" cy="82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V="1">
            <a:off x="4832634" y="4021002"/>
            <a:ext cx="3336415" cy="644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/>
          <p:nvPr/>
        </p:nvCxnSpPr>
        <p:spPr>
          <a:xfrm>
            <a:off x="4793543" y="6766978"/>
            <a:ext cx="2995369" cy="79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4854850" y="6840847"/>
            <a:ext cx="3009399" cy="272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4823461" y="6903439"/>
            <a:ext cx="3156103" cy="434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4849717" y="8539607"/>
            <a:ext cx="3047374" cy="110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4901958" y="7786255"/>
            <a:ext cx="2856587" cy="721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4945059" y="8707989"/>
            <a:ext cx="2928362" cy="2742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endCxn id="43" idx="2"/>
          </p:cNvCxnSpPr>
          <p:nvPr/>
        </p:nvCxnSpPr>
        <p:spPr>
          <a:xfrm>
            <a:off x="12020612" y="4045359"/>
            <a:ext cx="3661529" cy="795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12020612" y="4045359"/>
            <a:ext cx="3661529" cy="262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>
            <a:off x="12000808" y="4064559"/>
            <a:ext cx="3678228" cy="492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flipV="1">
            <a:off x="12188825" y="5123349"/>
            <a:ext cx="3493316" cy="780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>
            <a:off x="12074445" y="5961550"/>
            <a:ext cx="3581578" cy="112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>
            <a:off x="12083082" y="6041197"/>
            <a:ext cx="3516002" cy="3019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V="1">
            <a:off x="12100565" y="5324196"/>
            <a:ext cx="3641353" cy="2309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 flipV="1">
            <a:off x="12175898" y="7253983"/>
            <a:ext cx="3566020" cy="395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12252963" y="7702011"/>
            <a:ext cx="3403060" cy="146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flipV="1">
            <a:off x="12171342" y="5368391"/>
            <a:ext cx="3837427" cy="402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V="1">
            <a:off x="12060585" y="5548883"/>
            <a:ext cx="4347756" cy="5702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12108871" y="7424776"/>
            <a:ext cx="3794756" cy="3826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/>
          <p:nvPr/>
        </p:nvCxnSpPr>
        <p:spPr>
          <a:xfrm flipV="1">
            <a:off x="12108871" y="9316337"/>
            <a:ext cx="3633047" cy="198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12250070" y="7365824"/>
            <a:ext cx="3602300" cy="207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/>
          <p:nvPr/>
        </p:nvCxnSpPr>
        <p:spPr>
          <a:xfrm flipV="1">
            <a:off x="12248873" y="9244998"/>
            <a:ext cx="3350211" cy="25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ZoneTexte 189"/>
          <p:cNvSpPr txBox="1"/>
          <p:nvPr/>
        </p:nvSpPr>
        <p:spPr>
          <a:xfrm>
            <a:off x="16267835" y="4320969"/>
            <a:ext cx="3073862" cy="101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1" name="ZoneTexte 190"/>
          <p:cNvSpPr txBox="1"/>
          <p:nvPr/>
        </p:nvSpPr>
        <p:spPr>
          <a:xfrm>
            <a:off x="1128857" y="4225760"/>
            <a:ext cx="3073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Sepal</a:t>
            </a:r>
            <a:r>
              <a:rPr lang="fr-FR" sz="4400" dirty="0" smtClean="0"/>
              <a:t> </a:t>
            </a:r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endParaRPr lang="fr-F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16420235" y="4473369"/>
            <a:ext cx="3073862" cy="101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3" name="ZoneTexte 192"/>
          <p:cNvSpPr txBox="1"/>
          <p:nvPr/>
        </p:nvSpPr>
        <p:spPr>
          <a:xfrm>
            <a:off x="16234972" y="6590932"/>
            <a:ext cx="3910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Iris-versicolor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16181584" y="8725853"/>
            <a:ext cx="3860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Iris-virginica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1103370" y="6041197"/>
            <a:ext cx="293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Sepal</a:t>
            </a:r>
            <a:r>
              <a:rPr lang="fr-FR" sz="4400" dirty="0" smtClean="0"/>
              <a:t> </a:t>
            </a:r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fr-FR" sz="4400" dirty="0" smtClean="0"/>
              <a:t> </a:t>
            </a:r>
            <a:endParaRPr lang="fr-FR" sz="4400" dirty="0"/>
          </a:p>
        </p:txBody>
      </p:sp>
      <p:sp>
        <p:nvSpPr>
          <p:cNvPr id="196" name="ZoneTexte 195"/>
          <p:cNvSpPr txBox="1"/>
          <p:nvPr/>
        </p:nvSpPr>
        <p:spPr>
          <a:xfrm>
            <a:off x="1280722" y="8244076"/>
            <a:ext cx="293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Petal</a:t>
            </a:r>
            <a:r>
              <a:rPr lang="fr-FR" sz="4400" dirty="0" smtClean="0"/>
              <a:t> </a:t>
            </a:r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length</a:t>
            </a:r>
            <a:endParaRPr lang="fr-F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1363646" y="10182199"/>
            <a:ext cx="293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Petal</a:t>
            </a:r>
            <a:r>
              <a:rPr lang="fr-FR" sz="4400" dirty="0" smtClean="0"/>
              <a:t> </a:t>
            </a:r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fr-FR" sz="4400" dirty="0" smtClean="0"/>
              <a:t> </a:t>
            </a:r>
            <a:endParaRPr lang="fr-FR" sz="44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774902" y="2199388"/>
            <a:ext cx="4122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accent5">
                    <a:lumMod val="50000"/>
                  </a:schemeClr>
                </a:solidFill>
              </a:rPr>
              <a:t>Input layer </a:t>
            </a:r>
            <a:endParaRPr lang="fr-F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7904223" y="1571445"/>
            <a:ext cx="542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accent5">
                    <a:lumMod val="50000"/>
                  </a:schemeClr>
                </a:solidFill>
              </a:rPr>
              <a:t>Hidden layer </a:t>
            </a:r>
            <a:endParaRPr lang="fr-F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15478465" y="2112062"/>
            <a:ext cx="542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chemeClr val="accent5">
                    <a:lumMod val="50000"/>
                  </a:schemeClr>
                </a:solidFill>
              </a:rPr>
              <a:t>output layer </a:t>
            </a:r>
            <a:endParaRPr lang="fr-F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6576554" y="4350776"/>
            <a:ext cx="3815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accent1">
                    <a:lumMod val="50000"/>
                  </a:schemeClr>
                </a:solidFill>
              </a:rPr>
              <a:t>Iris-setosa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C2DF218-0B75-E648-8AE5-C43E4E0D49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43"/>
            <a:ext cx="24377650" cy="137158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47F2952-E719-3949-8782-F2E9FC68B4E7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FEF4C1F-24CB-6349-8EE9-5CF5E7877203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391EFFC-3B42-6A42-A6A1-6E8BF84047B4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xmlns="" id="{97992EC2-F910-DA45-A7BC-237BAD0F3C17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DD78E7B0-94F7-164D-B82D-6E015D0697E1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ACE5C55-87E0-C448-9EE0-87F2F2111C5E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5A69CDA5-73BD-E649-B18A-4A6DF677A3F0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xmlns="" id="{68E8C0A4-F7C1-764A-8230-EB1F76C7D0ED}"/>
              </a:ext>
            </a:extLst>
          </p:cNvPr>
          <p:cNvGrpSpPr/>
          <p:nvPr/>
        </p:nvGrpSpPr>
        <p:grpSpPr>
          <a:xfrm>
            <a:off x="879231" y="3704799"/>
            <a:ext cx="22139031" cy="6306543"/>
            <a:chOff x="6698477" y="5212944"/>
            <a:chExt cx="1448100" cy="432679"/>
          </a:xfrm>
          <a:solidFill>
            <a:schemeClr val="accent6"/>
          </a:solidFill>
        </p:grpSpPr>
        <p:sp>
          <p:nvSpPr>
            <p:cNvPr id="11" name="Freeform: Shape 1847">
              <a:extLst>
                <a:ext uri="{FF2B5EF4-FFF2-40B4-BE49-F238E27FC236}">
                  <a16:creationId xmlns:a16="http://schemas.microsoft.com/office/drawing/2014/main" xmlns="" id="{0DE359E6-F85B-304B-A54C-AC4988CCBDB5}"/>
                </a:ext>
              </a:extLst>
            </p:cNvPr>
            <p:cNvSpPr/>
            <p:nvPr/>
          </p:nvSpPr>
          <p:spPr>
            <a:xfrm>
              <a:off x="6698477" y="5212944"/>
              <a:ext cx="401760" cy="42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7" h="1195">
                  <a:moveTo>
                    <a:pt x="1060" y="435"/>
                  </a:moveTo>
                  <a:cubicBezTo>
                    <a:pt x="1014" y="590"/>
                    <a:pt x="1036" y="753"/>
                    <a:pt x="1117" y="893"/>
                  </a:cubicBezTo>
                  <a:cubicBezTo>
                    <a:pt x="1109" y="907"/>
                    <a:pt x="1100" y="922"/>
                    <a:pt x="1091" y="936"/>
                  </a:cubicBezTo>
                  <a:cubicBezTo>
                    <a:pt x="1086" y="930"/>
                    <a:pt x="1082" y="924"/>
                    <a:pt x="1078" y="917"/>
                  </a:cubicBezTo>
                  <a:cubicBezTo>
                    <a:pt x="1083" y="909"/>
                    <a:pt x="1088" y="901"/>
                    <a:pt x="1093" y="893"/>
                  </a:cubicBezTo>
                  <a:cubicBezTo>
                    <a:pt x="1009" y="744"/>
                    <a:pt x="992" y="562"/>
                    <a:pt x="1049" y="402"/>
                  </a:cubicBezTo>
                  <a:cubicBezTo>
                    <a:pt x="1052" y="413"/>
                    <a:pt x="1057" y="424"/>
                    <a:pt x="1060" y="435"/>
                  </a:cubicBezTo>
                  <a:close/>
                  <a:moveTo>
                    <a:pt x="598" y="21"/>
                  </a:moveTo>
                  <a:cubicBezTo>
                    <a:pt x="279" y="21"/>
                    <a:pt x="22" y="280"/>
                    <a:pt x="22" y="598"/>
                  </a:cubicBezTo>
                  <a:cubicBezTo>
                    <a:pt x="22" y="916"/>
                    <a:pt x="279" y="1174"/>
                    <a:pt x="598" y="1174"/>
                  </a:cubicBezTo>
                  <a:cubicBezTo>
                    <a:pt x="772" y="1174"/>
                    <a:pt x="935" y="1097"/>
                    <a:pt x="1044" y="962"/>
                  </a:cubicBezTo>
                  <a:cubicBezTo>
                    <a:pt x="1049" y="968"/>
                    <a:pt x="1053" y="974"/>
                    <a:pt x="1058" y="979"/>
                  </a:cubicBezTo>
                  <a:cubicBezTo>
                    <a:pt x="944" y="1116"/>
                    <a:pt x="776" y="1195"/>
                    <a:pt x="598" y="1195"/>
                  </a:cubicBezTo>
                  <a:cubicBezTo>
                    <a:pt x="268" y="1195"/>
                    <a:pt x="0" y="927"/>
                    <a:pt x="0" y="598"/>
                  </a:cubicBezTo>
                  <a:cubicBezTo>
                    <a:pt x="0" y="267"/>
                    <a:pt x="268" y="0"/>
                    <a:pt x="598" y="0"/>
                  </a:cubicBezTo>
                  <a:cubicBezTo>
                    <a:pt x="815" y="0"/>
                    <a:pt x="1009" y="116"/>
                    <a:pt x="1117" y="302"/>
                  </a:cubicBezTo>
                  <a:cubicBezTo>
                    <a:pt x="1107" y="322"/>
                    <a:pt x="1097" y="340"/>
                    <a:pt x="1088" y="359"/>
                  </a:cubicBezTo>
                  <a:cubicBezTo>
                    <a:pt x="1085" y="350"/>
                    <a:pt x="1081" y="342"/>
                    <a:pt x="1077" y="333"/>
                  </a:cubicBezTo>
                  <a:cubicBezTo>
                    <a:pt x="1082" y="323"/>
                    <a:pt x="1087" y="312"/>
                    <a:pt x="1093" y="303"/>
                  </a:cubicBezTo>
                  <a:cubicBezTo>
                    <a:pt x="989" y="128"/>
                    <a:pt x="801" y="21"/>
                    <a:pt x="598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848">
              <a:extLst>
                <a:ext uri="{FF2B5EF4-FFF2-40B4-BE49-F238E27FC236}">
                  <a16:creationId xmlns:a16="http://schemas.microsoft.com/office/drawing/2014/main" xmlns="" id="{6716E506-B931-1C41-8944-7494F85CA15D}"/>
                </a:ext>
              </a:extLst>
            </p:cNvPr>
            <p:cNvSpPr/>
            <p:nvPr/>
          </p:nvSpPr>
          <p:spPr>
            <a:xfrm>
              <a:off x="7037597" y="5215055"/>
              <a:ext cx="430560" cy="43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7" h="1197">
                  <a:moveTo>
                    <a:pt x="140" y="213"/>
                  </a:moveTo>
                  <a:cubicBezTo>
                    <a:pt x="253" y="78"/>
                    <a:pt x="421" y="0"/>
                    <a:pt x="598" y="0"/>
                  </a:cubicBezTo>
                  <a:cubicBezTo>
                    <a:pt x="777" y="0"/>
                    <a:pt x="947" y="80"/>
                    <a:pt x="1060" y="219"/>
                  </a:cubicBezTo>
                  <a:lnTo>
                    <a:pt x="1047" y="235"/>
                  </a:lnTo>
                  <a:cubicBezTo>
                    <a:pt x="937" y="100"/>
                    <a:pt x="772" y="21"/>
                    <a:pt x="598" y="21"/>
                  </a:cubicBezTo>
                  <a:cubicBezTo>
                    <a:pt x="425" y="21"/>
                    <a:pt x="264" y="98"/>
                    <a:pt x="152" y="230"/>
                  </a:cubicBezTo>
                  <a:close/>
                  <a:moveTo>
                    <a:pt x="1091" y="260"/>
                  </a:moveTo>
                  <a:cubicBezTo>
                    <a:pt x="1361" y="650"/>
                    <a:pt x="1085" y="1197"/>
                    <a:pt x="599" y="1197"/>
                  </a:cubicBezTo>
                  <a:cubicBezTo>
                    <a:pt x="115" y="1197"/>
                    <a:pt x="-166" y="657"/>
                    <a:pt x="107" y="262"/>
                  </a:cubicBezTo>
                  <a:cubicBezTo>
                    <a:pt x="110" y="267"/>
                    <a:pt x="115" y="274"/>
                    <a:pt x="119" y="280"/>
                  </a:cubicBezTo>
                  <a:cubicBezTo>
                    <a:pt x="112" y="289"/>
                    <a:pt x="108" y="298"/>
                    <a:pt x="101" y="308"/>
                  </a:cubicBezTo>
                  <a:cubicBezTo>
                    <a:pt x="183" y="455"/>
                    <a:pt x="199" y="632"/>
                    <a:pt x="146" y="792"/>
                  </a:cubicBezTo>
                  <a:cubicBezTo>
                    <a:pt x="141" y="780"/>
                    <a:pt x="138" y="769"/>
                    <a:pt x="134" y="757"/>
                  </a:cubicBezTo>
                  <a:cubicBezTo>
                    <a:pt x="176" y="613"/>
                    <a:pt x="158" y="460"/>
                    <a:pt x="88" y="327"/>
                  </a:cubicBezTo>
                  <a:cubicBezTo>
                    <a:pt x="-2" y="497"/>
                    <a:pt x="-2" y="701"/>
                    <a:pt x="88" y="871"/>
                  </a:cubicBezTo>
                  <a:cubicBezTo>
                    <a:pt x="94" y="859"/>
                    <a:pt x="100" y="848"/>
                    <a:pt x="105" y="836"/>
                  </a:cubicBezTo>
                  <a:cubicBezTo>
                    <a:pt x="109" y="845"/>
                    <a:pt x="113" y="853"/>
                    <a:pt x="118" y="861"/>
                  </a:cubicBezTo>
                  <a:cubicBezTo>
                    <a:pt x="112" y="872"/>
                    <a:pt x="107" y="882"/>
                    <a:pt x="101" y="891"/>
                  </a:cubicBezTo>
                  <a:cubicBezTo>
                    <a:pt x="205" y="1068"/>
                    <a:pt x="393" y="1176"/>
                    <a:pt x="599" y="1176"/>
                  </a:cubicBezTo>
                  <a:cubicBezTo>
                    <a:pt x="807" y="1176"/>
                    <a:pt x="989" y="1067"/>
                    <a:pt x="1094" y="894"/>
                  </a:cubicBezTo>
                  <a:cubicBezTo>
                    <a:pt x="1088" y="885"/>
                    <a:pt x="1083" y="875"/>
                    <a:pt x="1078" y="866"/>
                  </a:cubicBezTo>
                  <a:cubicBezTo>
                    <a:pt x="1083" y="858"/>
                    <a:pt x="1086" y="849"/>
                    <a:pt x="1090" y="840"/>
                  </a:cubicBezTo>
                  <a:cubicBezTo>
                    <a:pt x="1095" y="851"/>
                    <a:pt x="1100" y="862"/>
                    <a:pt x="1106" y="873"/>
                  </a:cubicBezTo>
                  <a:cubicBezTo>
                    <a:pt x="1197" y="702"/>
                    <a:pt x="1198" y="495"/>
                    <a:pt x="1107" y="325"/>
                  </a:cubicBezTo>
                  <a:cubicBezTo>
                    <a:pt x="1034" y="461"/>
                    <a:pt x="1017" y="617"/>
                    <a:pt x="1061" y="766"/>
                  </a:cubicBezTo>
                  <a:cubicBezTo>
                    <a:pt x="1057" y="777"/>
                    <a:pt x="1054" y="788"/>
                    <a:pt x="1050" y="799"/>
                  </a:cubicBezTo>
                  <a:cubicBezTo>
                    <a:pt x="993" y="637"/>
                    <a:pt x="1008" y="454"/>
                    <a:pt x="1094" y="305"/>
                  </a:cubicBezTo>
                  <a:cubicBezTo>
                    <a:pt x="1089" y="296"/>
                    <a:pt x="1083" y="287"/>
                    <a:pt x="1077" y="279"/>
                  </a:cubicBezTo>
                  <a:cubicBezTo>
                    <a:pt x="1082" y="273"/>
                    <a:pt x="1086" y="267"/>
                    <a:pt x="1091" y="2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850">
              <a:extLst>
                <a:ext uri="{FF2B5EF4-FFF2-40B4-BE49-F238E27FC236}">
                  <a16:creationId xmlns:a16="http://schemas.microsoft.com/office/drawing/2014/main" xmlns="" id="{46E889AD-4EC5-304F-ABFA-46CF0B9183BD}"/>
                </a:ext>
              </a:extLst>
            </p:cNvPr>
            <p:cNvSpPr/>
            <p:nvPr/>
          </p:nvSpPr>
          <p:spPr>
            <a:xfrm>
              <a:off x="7376537" y="5215062"/>
              <a:ext cx="430560" cy="43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7" h="1197">
                  <a:moveTo>
                    <a:pt x="140" y="213"/>
                  </a:moveTo>
                  <a:cubicBezTo>
                    <a:pt x="254" y="78"/>
                    <a:pt x="422" y="0"/>
                    <a:pt x="599" y="0"/>
                  </a:cubicBezTo>
                  <a:cubicBezTo>
                    <a:pt x="778" y="0"/>
                    <a:pt x="947" y="80"/>
                    <a:pt x="1062" y="219"/>
                  </a:cubicBezTo>
                  <a:lnTo>
                    <a:pt x="1048" y="235"/>
                  </a:lnTo>
                  <a:cubicBezTo>
                    <a:pt x="937" y="100"/>
                    <a:pt x="773" y="21"/>
                    <a:pt x="599" y="21"/>
                  </a:cubicBezTo>
                  <a:cubicBezTo>
                    <a:pt x="425" y="21"/>
                    <a:pt x="264" y="98"/>
                    <a:pt x="153" y="230"/>
                  </a:cubicBezTo>
                  <a:close/>
                  <a:moveTo>
                    <a:pt x="1092" y="260"/>
                  </a:moveTo>
                  <a:cubicBezTo>
                    <a:pt x="1361" y="650"/>
                    <a:pt x="1085" y="1197"/>
                    <a:pt x="600" y="1197"/>
                  </a:cubicBezTo>
                  <a:cubicBezTo>
                    <a:pt x="115" y="1197"/>
                    <a:pt x="-166" y="657"/>
                    <a:pt x="107" y="262"/>
                  </a:cubicBezTo>
                  <a:cubicBezTo>
                    <a:pt x="111" y="267"/>
                    <a:pt x="116" y="274"/>
                    <a:pt x="120" y="280"/>
                  </a:cubicBezTo>
                  <a:cubicBezTo>
                    <a:pt x="114" y="289"/>
                    <a:pt x="108" y="298"/>
                    <a:pt x="102" y="308"/>
                  </a:cubicBezTo>
                  <a:cubicBezTo>
                    <a:pt x="184" y="455"/>
                    <a:pt x="200" y="632"/>
                    <a:pt x="147" y="792"/>
                  </a:cubicBezTo>
                  <a:cubicBezTo>
                    <a:pt x="143" y="780"/>
                    <a:pt x="138" y="769"/>
                    <a:pt x="136" y="757"/>
                  </a:cubicBezTo>
                  <a:cubicBezTo>
                    <a:pt x="176" y="613"/>
                    <a:pt x="159" y="460"/>
                    <a:pt x="89" y="327"/>
                  </a:cubicBezTo>
                  <a:cubicBezTo>
                    <a:pt x="-1" y="497"/>
                    <a:pt x="-1" y="701"/>
                    <a:pt x="89" y="871"/>
                  </a:cubicBezTo>
                  <a:cubicBezTo>
                    <a:pt x="96" y="859"/>
                    <a:pt x="101" y="848"/>
                    <a:pt x="107" y="836"/>
                  </a:cubicBezTo>
                  <a:cubicBezTo>
                    <a:pt x="110" y="845"/>
                    <a:pt x="114" y="853"/>
                    <a:pt x="118" y="861"/>
                  </a:cubicBezTo>
                  <a:cubicBezTo>
                    <a:pt x="113" y="872"/>
                    <a:pt x="108" y="882"/>
                    <a:pt x="102" y="891"/>
                  </a:cubicBezTo>
                  <a:cubicBezTo>
                    <a:pt x="206" y="1068"/>
                    <a:pt x="395" y="1176"/>
                    <a:pt x="600" y="1176"/>
                  </a:cubicBezTo>
                  <a:cubicBezTo>
                    <a:pt x="808" y="1176"/>
                    <a:pt x="991" y="1067"/>
                    <a:pt x="1094" y="894"/>
                  </a:cubicBezTo>
                  <a:cubicBezTo>
                    <a:pt x="1089" y="885"/>
                    <a:pt x="1084" y="875"/>
                    <a:pt x="1079" y="866"/>
                  </a:cubicBezTo>
                  <a:cubicBezTo>
                    <a:pt x="1083" y="858"/>
                    <a:pt x="1087" y="849"/>
                    <a:pt x="1091" y="840"/>
                  </a:cubicBezTo>
                  <a:cubicBezTo>
                    <a:pt x="1095" y="851"/>
                    <a:pt x="1101" y="862"/>
                    <a:pt x="1106" y="873"/>
                  </a:cubicBezTo>
                  <a:cubicBezTo>
                    <a:pt x="1199" y="702"/>
                    <a:pt x="1199" y="495"/>
                    <a:pt x="1108" y="325"/>
                  </a:cubicBezTo>
                  <a:cubicBezTo>
                    <a:pt x="1035" y="461"/>
                    <a:pt x="1018" y="617"/>
                    <a:pt x="1062" y="766"/>
                  </a:cubicBezTo>
                  <a:cubicBezTo>
                    <a:pt x="1059" y="777"/>
                    <a:pt x="1055" y="788"/>
                    <a:pt x="1051" y="799"/>
                  </a:cubicBezTo>
                  <a:cubicBezTo>
                    <a:pt x="994" y="637"/>
                    <a:pt x="1010" y="454"/>
                    <a:pt x="1094" y="305"/>
                  </a:cubicBezTo>
                  <a:cubicBezTo>
                    <a:pt x="1089" y="296"/>
                    <a:pt x="1084" y="287"/>
                    <a:pt x="1078" y="279"/>
                  </a:cubicBezTo>
                  <a:cubicBezTo>
                    <a:pt x="1082" y="273"/>
                    <a:pt x="1087" y="267"/>
                    <a:pt x="1092" y="2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851">
              <a:extLst>
                <a:ext uri="{FF2B5EF4-FFF2-40B4-BE49-F238E27FC236}">
                  <a16:creationId xmlns:a16="http://schemas.microsoft.com/office/drawing/2014/main" xmlns="" id="{56898967-BE90-794A-8C36-F3D986DD2A1B}"/>
                </a:ext>
              </a:extLst>
            </p:cNvPr>
            <p:cNvSpPr/>
            <p:nvPr/>
          </p:nvSpPr>
          <p:spPr>
            <a:xfrm>
              <a:off x="7744457" y="5215783"/>
              <a:ext cx="402120" cy="42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8" h="1195">
                  <a:moveTo>
                    <a:pt x="58" y="435"/>
                  </a:moveTo>
                  <a:cubicBezTo>
                    <a:pt x="104" y="590"/>
                    <a:pt x="82" y="753"/>
                    <a:pt x="0" y="893"/>
                  </a:cubicBezTo>
                  <a:cubicBezTo>
                    <a:pt x="9" y="907"/>
                    <a:pt x="17" y="922"/>
                    <a:pt x="27" y="936"/>
                  </a:cubicBezTo>
                  <a:cubicBezTo>
                    <a:pt x="31" y="930"/>
                    <a:pt x="36" y="924"/>
                    <a:pt x="40" y="917"/>
                  </a:cubicBezTo>
                  <a:cubicBezTo>
                    <a:pt x="35" y="909"/>
                    <a:pt x="29" y="901"/>
                    <a:pt x="25" y="893"/>
                  </a:cubicBezTo>
                  <a:cubicBezTo>
                    <a:pt x="109" y="744"/>
                    <a:pt x="125" y="562"/>
                    <a:pt x="70" y="402"/>
                  </a:cubicBezTo>
                  <a:cubicBezTo>
                    <a:pt x="65" y="413"/>
                    <a:pt x="61" y="424"/>
                    <a:pt x="58" y="435"/>
                  </a:cubicBezTo>
                  <a:close/>
                  <a:moveTo>
                    <a:pt x="519" y="21"/>
                  </a:moveTo>
                  <a:cubicBezTo>
                    <a:pt x="838" y="21"/>
                    <a:pt x="1096" y="280"/>
                    <a:pt x="1096" y="598"/>
                  </a:cubicBezTo>
                  <a:cubicBezTo>
                    <a:pt x="1096" y="916"/>
                    <a:pt x="838" y="1174"/>
                    <a:pt x="519" y="1174"/>
                  </a:cubicBezTo>
                  <a:cubicBezTo>
                    <a:pt x="346" y="1174"/>
                    <a:pt x="183" y="1097"/>
                    <a:pt x="72" y="962"/>
                  </a:cubicBezTo>
                  <a:cubicBezTo>
                    <a:pt x="69" y="968"/>
                    <a:pt x="64" y="974"/>
                    <a:pt x="60" y="979"/>
                  </a:cubicBezTo>
                  <a:cubicBezTo>
                    <a:pt x="174" y="1116"/>
                    <a:pt x="341" y="1195"/>
                    <a:pt x="519" y="1195"/>
                  </a:cubicBezTo>
                  <a:cubicBezTo>
                    <a:pt x="850" y="1195"/>
                    <a:pt x="1118" y="927"/>
                    <a:pt x="1118" y="598"/>
                  </a:cubicBezTo>
                  <a:cubicBezTo>
                    <a:pt x="1118" y="267"/>
                    <a:pt x="850" y="0"/>
                    <a:pt x="519" y="0"/>
                  </a:cubicBezTo>
                  <a:cubicBezTo>
                    <a:pt x="301" y="0"/>
                    <a:pt x="109" y="116"/>
                    <a:pt x="0" y="302"/>
                  </a:cubicBezTo>
                  <a:cubicBezTo>
                    <a:pt x="11" y="322"/>
                    <a:pt x="21" y="340"/>
                    <a:pt x="29" y="359"/>
                  </a:cubicBezTo>
                  <a:cubicBezTo>
                    <a:pt x="33" y="350"/>
                    <a:pt x="37" y="342"/>
                    <a:pt x="41" y="333"/>
                  </a:cubicBezTo>
                  <a:cubicBezTo>
                    <a:pt x="36" y="323"/>
                    <a:pt x="30" y="312"/>
                    <a:pt x="25" y="303"/>
                  </a:cubicBezTo>
                  <a:cubicBezTo>
                    <a:pt x="128" y="128"/>
                    <a:pt x="316" y="21"/>
                    <a:pt x="519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0184109" y="153886"/>
            <a:ext cx="40094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u="sng" dirty="0" smtClean="0">
                <a:ln w="0"/>
                <a:solidFill>
                  <a:schemeClr val="accent6"/>
                </a:solidFill>
              </a:rPr>
              <a:t>PLAN</a:t>
            </a:r>
            <a:endParaRPr lang="fr-FR" sz="5400" u="sng" dirty="0">
              <a:ln w="0"/>
              <a:solidFill>
                <a:schemeClr val="accent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15051" y="6101862"/>
            <a:ext cx="3773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Introduction</a:t>
            </a:r>
          </a:p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 Générale</a:t>
            </a:r>
            <a:endParaRPr lang="fr-FR" sz="5400" b="1" dirty="0">
              <a:ln w="0"/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96350" y="5686363"/>
            <a:ext cx="39492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Classification</a:t>
            </a:r>
          </a:p>
          <a:p>
            <a:pPr algn="ctr"/>
            <a:r>
              <a:rPr lang="fr-FR" sz="5400" b="1" u="sng" dirty="0" smtClean="0">
                <a:ln w="0"/>
                <a:solidFill>
                  <a:srgbClr val="C00000"/>
                </a:solidFill>
              </a:rPr>
              <a:t>IRIS</a:t>
            </a:r>
          </a:p>
          <a:p>
            <a:pPr algn="ctr"/>
            <a:r>
              <a:rPr lang="fr-FR" sz="5400" b="1" u="sng" dirty="0" smtClean="0">
                <a:ln w="0"/>
                <a:solidFill>
                  <a:srgbClr val="C00000"/>
                </a:solidFill>
              </a:rPr>
              <a:t>Data set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2890590" y="5270864"/>
            <a:ext cx="3292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Régression</a:t>
            </a:r>
          </a:p>
          <a:p>
            <a:pPr algn="ctr"/>
            <a:r>
              <a:rPr lang="fr-FR" sz="5400" b="1" u="sng" dirty="0" smtClean="0">
                <a:ln w="0"/>
                <a:solidFill>
                  <a:srgbClr val="C00000"/>
                </a:solidFill>
              </a:rPr>
              <a:t>ISTANBUL </a:t>
            </a:r>
          </a:p>
          <a:p>
            <a:pPr algn="ctr"/>
            <a:r>
              <a:rPr lang="fr-FR" sz="5400" b="1" u="sng" dirty="0" smtClean="0">
                <a:ln w="0"/>
                <a:solidFill>
                  <a:srgbClr val="C00000"/>
                </a:solidFill>
              </a:rPr>
              <a:t>STOCK</a:t>
            </a:r>
          </a:p>
          <a:p>
            <a:pPr algn="ctr"/>
            <a:r>
              <a:rPr lang="fr-FR" sz="5400" b="1" u="sng" dirty="0" smtClean="0">
                <a:ln w="0"/>
                <a:solidFill>
                  <a:srgbClr val="C00000"/>
                </a:solidFill>
              </a:rPr>
              <a:t>Data set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8300619" y="6101861"/>
            <a:ext cx="3316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Conclusion</a:t>
            </a:r>
          </a:p>
          <a:p>
            <a:pPr algn="ctr"/>
            <a:r>
              <a:rPr lang="fr-FR" sz="5400" b="1" dirty="0" smtClean="0">
                <a:ln w="0"/>
                <a:solidFill>
                  <a:srgbClr val="C00000"/>
                </a:solidFill>
              </a:rPr>
              <a:t> Générale</a:t>
            </a:r>
            <a:endParaRPr lang="fr-FR" sz="5400" b="1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95608" y="108317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" y="316196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693309" y="297845"/>
            <a:ext cx="7580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chemeClr val="accent6"/>
                </a:solidFill>
              </a:rPr>
              <a:t>P</a:t>
            </a:r>
            <a:r>
              <a:rPr lang="fr-FR" sz="5400" b="1" i="1" dirty="0" smtClean="0">
                <a:solidFill>
                  <a:schemeClr val="accent6"/>
                </a:solidFill>
              </a:rPr>
              <a:t>rocessus de fonctionnement 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6269534" y="5325706"/>
            <a:ext cx="6487652" cy="137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303096" y="4620795"/>
            <a:ext cx="662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tx1">
                    <a:lumMod val="75000"/>
                  </a:schemeClr>
                </a:solidFill>
              </a:rPr>
              <a:t>Forward propagation</a:t>
            </a:r>
            <a:endParaRPr lang="fr-FR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723624" y="5742663"/>
            <a:ext cx="4350203" cy="122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478" y="4805129"/>
            <a:ext cx="4212832" cy="1645403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979605" y="6597861"/>
            <a:ext cx="67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tx1">
                    <a:lumMod val="75000"/>
                  </a:schemeClr>
                </a:solidFill>
              </a:rPr>
              <a:t>         Cost function</a:t>
            </a:r>
            <a:endParaRPr lang="fr-FR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977" y="6711272"/>
            <a:ext cx="2366199" cy="175160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644144" y="8436354"/>
            <a:ext cx="686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tx1">
                    <a:lumMod val="75000"/>
                  </a:schemeClr>
                </a:solidFill>
              </a:rPr>
              <a:t>Back propagation </a:t>
            </a:r>
            <a:endParaRPr lang="fr-FR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962" y="8349382"/>
            <a:ext cx="4621032" cy="2143489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2693309" y="2806048"/>
            <a:ext cx="737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tx1">
                    <a:lumMod val="75000"/>
                  </a:schemeClr>
                </a:solidFill>
              </a:rPr>
              <a:t>Initialisation </a:t>
            </a:r>
            <a:r>
              <a:rPr lang="fr-FR" sz="5400" b="1" dirty="0">
                <a:solidFill>
                  <a:schemeClr val="tx1">
                    <a:lumMod val="75000"/>
                  </a:schemeClr>
                </a:solidFill>
              </a:rPr>
              <a:t>des poids</a:t>
            </a:r>
          </a:p>
        </p:txBody>
      </p:sp>
      <p:sp>
        <p:nvSpPr>
          <p:cNvPr id="30" name="Flèche droite 29"/>
          <p:cNvSpPr/>
          <p:nvPr/>
        </p:nvSpPr>
        <p:spPr>
          <a:xfrm>
            <a:off x="4488397" y="3383038"/>
            <a:ext cx="6487652" cy="137535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8493130" y="7301733"/>
            <a:ext cx="6487652" cy="137535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>
            <a:off x="10765267" y="9192479"/>
            <a:ext cx="6487652" cy="1375358"/>
          </a:xfrm>
          <a:prstGeom prst="rightArrow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droite 32"/>
          <p:cNvSpPr/>
          <p:nvPr/>
        </p:nvSpPr>
        <p:spPr>
          <a:xfrm>
            <a:off x="15464894" y="11353345"/>
            <a:ext cx="6487652" cy="1375358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5112464" y="10531870"/>
            <a:ext cx="317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chemeClr val="tx1">
                    <a:lumMod val="75000"/>
                  </a:schemeClr>
                </a:solidFill>
              </a:rPr>
              <a:t>Minimiser </a:t>
            </a:r>
            <a:endParaRPr lang="fr-FR" sz="5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699" y="10452592"/>
            <a:ext cx="1491259" cy="110392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95259" y="10812503"/>
            <a:ext cx="2286783" cy="18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7" grpId="0"/>
      <p:bldP spid="14" grpId="0"/>
      <p:bldP spid="29" grpId="0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10276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522707"/>
            <a:ext cx="7825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   </a:t>
            </a:r>
            <a:r>
              <a:rPr lang="fr-FR" sz="8000" b="1" i="1" dirty="0" smtClean="0">
                <a:solidFill>
                  <a:schemeClr val="accent6"/>
                </a:solidFill>
              </a:rPr>
              <a:t>Résultat</a:t>
            </a:r>
            <a:r>
              <a:rPr lang="fr-FR" sz="5400" b="1" i="1" dirty="0" smtClean="0">
                <a:solidFill>
                  <a:schemeClr val="accent6"/>
                </a:solidFill>
              </a:rPr>
              <a:t> 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268" y="6488723"/>
            <a:ext cx="18150159" cy="488318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44223" y="3216840"/>
            <a:ext cx="182892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dirty="0" smtClean="0">
                <a:solidFill>
                  <a:schemeClr val="accent6"/>
                </a:solidFill>
              </a:rPr>
              <a:t>      </a:t>
            </a:r>
            <a:r>
              <a:rPr lang="fr-FR" sz="9600" b="1" dirty="0">
                <a:solidFill>
                  <a:schemeClr val="accent6"/>
                </a:solidFill>
              </a:rPr>
              <a:t>P</a:t>
            </a:r>
            <a:r>
              <a:rPr lang="fr-FR" sz="9600" b="1" dirty="0" smtClean="0">
                <a:solidFill>
                  <a:schemeClr val="accent6"/>
                </a:solidFill>
              </a:rPr>
              <a:t>récision de l’algorithme </a:t>
            </a:r>
            <a:endParaRPr lang="fr-FR" sz="13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662" y="1"/>
            <a:ext cx="14160353" cy="13716000"/>
          </a:xfrm>
        </p:spPr>
      </p:pic>
      <p:sp>
        <p:nvSpPr>
          <p:cNvPr id="6" name="ZoneTexte 5"/>
          <p:cNvSpPr txBox="1"/>
          <p:nvPr/>
        </p:nvSpPr>
        <p:spPr>
          <a:xfrm>
            <a:off x="1915958" y="3626345"/>
            <a:ext cx="60908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IRIS </a:t>
            </a:r>
          </a:p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avec </a:t>
            </a:r>
          </a:p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S.V.M</a:t>
            </a:r>
            <a:endParaRPr lang="fr-FR" sz="4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43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Qu’est ce que le S.V.M </a:t>
            </a:r>
            <a:r>
              <a:rPr lang="fr-FR" sz="6600" b="1" i="1" dirty="0" smtClean="0">
                <a:solidFill>
                  <a:schemeClr val="accent6"/>
                </a:solidFill>
              </a:rPr>
              <a:t>?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3630" y="3077514"/>
            <a:ext cx="20171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accent6"/>
                </a:solidFill>
              </a:rPr>
              <a:t>« Support Vector Machins </a:t>
            </a:r>
            <a:r>
              <a:rPr lang="fr-FR" sz="4000" dirty="0" smtClean="0">
                <a:solidFill>
                  <a:schemeClr val="accent6"/>
                </a:solidFill>
              </a:rPr>
              <a:t>» : </a:t>
            </a:r>
            <a:r>
              <a:rPr lang="fr-FR" sz="4000" dirty="0">
                <a:solidFill>
                  <a:schemeClr val="accent6"/>
                </a:solidFill>
              </a:rPr>
              <a:t>Ce sont une classe d’algorithmes d’apprentissage </a:t>
            </a:r>
            <a:r>
              <a:rPr lang="fr-FR" sz="4000" dirty="0" smtClean="0">
                <a:solidFill>
                  <a:schemeClr val="accent6"/>
                </a:solidFill>
              </a:rPr>
              <a:t>pour </a:t>
            </a:r>
            <a:r>
              <a:rPr lang="fr-FR" sz="4000" dirty="0">
                <a:solidFill>
                  <a:schemeClr val="accent6"/>
                </a:solidFill>
              </a:rPr>
              <a:t>la </a:t>
            </a:r>
            <a:r>
              <a:rPr lang="fr-FR" sz="4000" dirty="0" smtClean="0">
                <a:solidFill>
                  <a:schemeClr val="accent6"/>
                </a:solidFill>
              </a:rPr>
              <a:t>prévision </a:t>
            </a:r>
          </a:p>
          <a:p>
            <a:r>
              <a:rPr lang="fr-FR" sz="4000" dirty="0" smtClean="0">
                <a:solidFill>
                  <a:schemeClr val="accent6"/>
                </a:solidFill>
              </a:rPr>
              <a:t>d’une </a:t>
            </a:r>
            <a:r>
              <a:rPr lang="fr-FR" sz="4000" dirty="0">
                <a:solidFill>
                  <a:schemeClr val="accent6"/>
                </a:solidFill>
              </a:rPr>
              <a:t>variable qualitative </a:t>
            </a:r>
            <a:r>
              <a:rPr lang="fr-FR" sz="4000" dirty="0" smtClean="0">
                <a:solidFill>
                  <a:schemeClr val="accent6"/>
                </a:solidFill>
              </a:rPr>
              <a:t>binaire</a:t>
            </a:r>
            <a:r>
              <a:rPr lang="fr-FR" sz="40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596321" y="3246129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Hexagon 42"/>
          <p:cNvSpPr/>
          <p:nvPr/>
        </p:nvSpPr>
        <p:spPr>
          <a:xfrm>
            <a:off x="4112423" y="4670452"/>
            <a:ext cx="1957211" cy="1660658"/>
          </a:xfrm>
          <a:prstGeom prst="hexag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454958" y="4959869"/>
            <a:ext cx="1272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6"/>
                </a:solidFill>
              </a:rPr>
              <a:t>SVM</a:t>
            </a:r>
            <a:endParaRPr lang="fr-FR" sz="4400" b="1" dirty="0">
              <a:solidFill>
                <a:schemeClr val="accent6"/>
              </a:solidFill>
            </a:endParaRPr>
          </a:p>
        </p:txBody>
      </p:sp>
      <p:sp>
        <p:nvSpPr>
          <p:cNvPr id="25" name="Hexagon 42"/>
          <p:cNvSpPr/>
          <p:nvPr/>
        </p:nvSpPr>
        <p:spPr>
          <a:xfrm>
            <a:off x="28714" y="6903801"/>
            <a:ext cx="4177124" cy="2922774"/>
          </a:xfrm>
          <a:prstGeom prst="hexagon">
            <a:avLst/>
          </a:prstGeom>
          <a:solidFill>
            <a:srgbClr val="FFE2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Linéairement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séparable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</p:txBody>
      </p:sp>
      <p:sp>
        <p:nvSpPr>
          <p:cNvPr id="26" name="Hexagon 42"/>
          <p:cNvSpPr/>
          <p:nvPr/>
        </p:nvSpPr>
        <p:spPr>
          <a:xfrm>
            <a:off x="6322862" y="5724392"/>
            <a:ext cx="4308231" cy="3256428"/>
          </a:xfrm>
          <a:prstGeom prst="hexagon">
            <a:avLst/>
          </a:prstGeom>
          <a:solidFill>
            <a:srgbClr val="FFD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Non Linéairement 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  <a:latin typeface="Source Sans Pro Light" charset="0"/>
              </a:rPr>
              <a:t>séparable</a:t>
            </a:r>
          </a:p>
        </p:txBody>
      </p:sp>
      <p:sp>
        <p:nvSpPr>
          <p:cNvPr id="32" name="Hexagon 42"/>
          <p:cNvSpPr/>
          <p:nvPr/>
        </p:nvSpPr>
        <p:spPr>
          <a:xfrm>
            <a:off x="17079299" y="4219874"/>
            <a:ext cx="1957211" cy="1660658"/>
          </a:xfrm>
          <a:prstGeom prst="hexagon">
            <a:avLst/>
          </a:prstGeom>
          <a:solidFill>
            <a:srgbClr val="9896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fr-FR" sz="4400" b="1" dirty="0">
                <a:solidFill>
                  <a:schemeClr val="accent6"/>
                </a:solidFill>
              </a:rPr>
              <a:t>SVM</a:t>
            </a:r>
            <a:endParaRPr lang="en-US" dirty="0">
              <a:latin typeface="Source Sans Pro Light" charset="0"/>
            </a:endParaRPr>
          </a:p>
        </p:txBody>
      </p:sp>
      <p:sp>
        <p:nvSpPr>
          <p:cNvPr id="28" name="Hexagon 42"/>
          <p:cNvSpPr/>
          <p:nvPr/>
        </p:nvSpPr>
        <p:spPr>
          <a:xfrm>
            <a:off x="5136460" y="9471445"/>
            <a:ext cx="3268985" cy="1466186"/>
          </a:xfrm>
          <a:prstGeom prst="hexagon">
            <a:avLst/>
          </a:prstGeom>
          <a:solidFill>
            <a:srgbClr val="F2E4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KERNEL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</p:txBody>
      </p:sp>
      <p:sp>
        <p:nvSpPr>
          <p:cNvPr id="29" name="Bent Arrow 74"/>
          <p:cNvSpPr/>
          <p:nvPr/>
        </p:nvSpPr>
        <p:spPr>
          <a:xfrm rot="14771506" flipH="1" flipV="1">
            <a:off x="5888486" y="4702058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30" name="Bent Arrow 74"/>
          <p:cNvSpPr/>
          <p:nvPr/>
        </p:nvSpPr>
        <p:spPr>
          <a:xfrm rot="5559714" flipV="1">
            <a:off x="2618910" y="5639015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33" name="Bent Arrow 74"/>
          <p:cNvSpPr/>
          <p:nvPr/>
        </p:nvSpPr>
        <p:spPr>
          <a:xfrm rot="4555094" flipV="1">
            <a:off x="5505145" y="8176017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pic>
        <p:nvPicPr>
          <p:cNvPr id="34" name="Image 3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60" y="11411318"/>
            <a:ext cx="7482739" cy="857600"/>
          </a:xfrm>
          <a:prstGeom prst="rect">
            <a:avLst/>
          </a:prstGeom>
        </p:spPr>
      </p:pic>
      <p:sp>
        <p:nvSpPr>
          <p:cNvPr id="35" name="Bent Arrow 74"/>
          <p:cNvSpPr/>
          <p:nvPr/>
        </p:nvSpPr>
        <p:spPr>
          <a:xfrm rot="2858165" flipV="1">
            <a:off x="4609970" y="10662969"/>
            <a:ext cx="962115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36" name="Hexagon 42"/>
          <p:cNvSpPr/>
          <p:nvPr/>
        </p:nvSpPr>
        <p:spPr>
          <a:xfrm>
            <a:off x="21541154" y="10204538"/>
            <a:ext cx="2418903" cy="1188903"/>
          </a:xfrm>
          <a:prstGeom prst="hexagon">
            <a:avLst/>
          </a:prstGeom>
          <a:solidFill>
            <a:srgbClr val="B17F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Globale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</p:txBody>
      </p:sp>
      <p:sp>
        <p:nvSpPr>
          <p:cNvPr id="37" name="Hexagon 42"/>
          <p:cNvSpPr/>
          <p:nvPr/>
        </p:nvSpPr>
        <p:spPr>
          <a:xfrm>
            <a:off x="21268260" y="8104987"/>
            <a:ext cx="2295860" cy="1727584"/>
          </a:xfrm>
          <a:prstGeom prst="hexagon">
            <a:avLst/>
          </a:prstGeom>
          <a:solidFill>
            <a:srgbClr val="EDE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Un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Contre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tous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</p:txBody>
      </p:sp>
      <p:sp>
        <p:nvSpPr>
          <p:cNvPr id="38" name="Hexagon 42"/>
          <p:cNvSpPr/>
          <p:nvPr/>
        </p:nvSpPr>
        <p:spPr>
          <a:xfrm>
            <a:off x="19476125" y="9240916"/>
            <a:ext cx="2137572" cy="1873016"/>
          </a:xfrm>
          <a:prstGeom prst="hexagon">
            <a:avLst/>
          </a:prstGeom>
          <a:solidFill>
            <a:srgbClr val="DCC5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Un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contre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Source Sans Pro Light" charset="0"/>
              </a:rPr>
              <a:t>un</a:t>
            </a:r>
            <a:endParaRPr lang="en-US" dirty="0">
              <a:solidFill>
                <a:schemeClr val="accent6"/>
              </a:solidFill>
              <a:latin typeface="Source Sans Pro Light" charset="0"/>
            </a:endParaRPr>
          </a:p>
        </p:txBody>
      </p:sp>
      <p:sp>
        <p:nvSpPr>
          <p:cNvPr id="39" name="Hexagon 42"/>
          <p:cNvSpPr/>
          <p:nvPr/>
        </p:nvSpPr>
        <p:spPr>
          <a:xfrm>
            <a:off x="19991057" y="5062393"/>
            <a:ext cx="2759548" cy="2290213"/>
          </a:xfrm>
          <a:prstGeom prst="hexagon">
            <a:avLst/>
          </a:prstGeom>
          <a:solidFill>
            <a:srgbClr val="9896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fr-FR" sz="4400" b="1" dirty="0" smtClean="0">
                <a:solidFill>
                  <a:schemeClr val="accent6"/>
                </a:solidFill>
              </a:rPr>
              <a:t>Multi Classes</a:t>
            </a:r>
          </a:p>
        </p:txBody>
      </p:sp>
      <p:sp>
        <p:nvSpPr>
          <p:cNvPr id="40" name="Hexagon 42"/>
          <p:cNvSpPr/>
          <p:nvPr/>
        </p:nvSpPr>
        <p:spPr>
          <a:xfrm>
            <a:off x="14150183" y="6549372"/>
            <a:ext cx="2929116" cy="2419407"/>
          </a:xfrm>
          <a:prstGeom prst="hexagon">
            <a:avLst/>
          </a:prstGeom>
          <a:solidFill>
            <a:srgbClr val="9896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r>
              <a:rPr lang="fr-FR" sz="4400" b="1" dirty="0" smtClean="0">
                <a:solidFill>
                  <a:schemeClr val="accent6"/>
                </a:solidFill>
              </a:rPr>
              <a:t>Pour 2 classes</a:t>
            </a:r>
            <a:endParaRPr lang="en-US" dirty="0">
              <a:latin typeface="Source Sans Pro Light" charset="0"/>
            </a:endParaRPr>
          </a:p>
        </p:txBody>
      </p:sp>
      <p:sp>
        <p:nvSpPr>
          <p:cNvPr id="41" name="Bent Arrow 74"/>
          <p:cNvSpPr/>
          <p:nvPr/>
        </p:nvSpPr>
        <p:spPr>
          <a:xfrm rot="5559714" flipV="1">
            <a:off x="15801322" y="5184905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42" name="Bent Arrow 74"/>
          <p:cNvSpPr/>
          <p:nvPr/>
        </p:nvSpPr>
        <p:spPr>
          <a:xfrm rot="14771506" flipH="1" flipV="1">
            <a:off x="19022868" y="4426522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43" name="Bent Arrow 74"/>
          <p:cNvSpPr/>
          <p:nvPr/>
        </p:nvSpPr>
        <p:spPr>
          <a:xfrm rot="2215138" flipV="1">
            <a:off x="20118808" y="7770832"/>
            <a:ext cx="1382204" cy="1110758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그룹 28">
            <a:extLst>
              <a:ext uri="{FF2B5EF4-FFF2-40B4-BE49-F238E27FC236}">
                <a16:creationId xmlns:a16="http://schemas.microsoft.com/office/drawing/2014/main" xmlns="" id="{9062EB3C-795C-451F-BFF7-95BB76420ED4}"/>
              </a:ext>
            </a:extLst>
          </p:cNvPr>
          <p:cNvGrpSpPr/>
          <p:nvPr/>
        </p:nvGrpSpPr>
        <p:grpSpPr>
          <a:xfrm>
            <a:off x="777920" y="3299085"/>
            <a:ext cx="22807785" cy="8167904"/>
            <a:chOff x="923107" y="2034749"/>
            <a:chExt cx="10345786" cy="381236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xmlns="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xmlns="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xmlns="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xmlns="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ed Rectangle 13">
              <a:extLst>
                <a:ext uri="{FF2B5EF4-FFF2-40B4-BE49-F238E27FC236}">
                  <a16:creationId xmlns:a16="http://schemas.microsoft.com/office/drawing/2014/main" xmlns="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xmlns="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그룹 38">
            <a:extLst>
              <a:ext uri="{FF2B5EF4-FFF2-40B4-BE49-F238E27FC236}">
                <a16:creationId xmlns:a16="http://schemas.microsoft.com/office/drawing/2014/main" xmlns="" id="{A207F6E3-C26B-41F5-B8E3-1943FBF5B80A}"/>
              </a:ext>
            </a:extLst>
          </p:cNvPr>
          <p:cNvGrpSpPr/>
          <p:nvPr/>
        </p:nvGrpSpPr>
        <p:grpSpPr>
          <a:xfrm>
            <a:off x="2307977" y="2994093"/>
            <a:ext cx="19602897" cy="8943212"/>
            <a:chOff x="3182342" y="1569143"/>
            <a:chExt cx="8045810" cy="4806951"/>
          </a:xfrm>
          <a:solidFill>
            <a:srgbClr val="002060"/>
          </a:solidFill>
        </p:grpSpPr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xmlns="" id="{C4E86523-EC23-45B1-980E-1C005AE51E4D}"/>
                </a:ext>
              </a:extLst>
            </p:cNvPr>
            <p:cNvSpPr/>
            <p:nvPr/>
          </p:nvSpPr>
          <p:spPr>
            <a:xfrm rot="16200000">
              <a:off x="4384266" y="417837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xmlns="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417834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xmlns="" id="{5507868B-D12B-4FF7-ADC4-B80119D8BCF7}"/>
                </a:ext>
              </a:extLst>
            </p:cNvPr>
            <p:cNvSpPr/>
            <p:nvPr/>
          </p:nvSpPr>
          <p:spPr>
            <a:xfrm rot="16200000">
              <a:off x="9789272" y="36721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xmlns="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84266" y="490366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xmlns="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95303" y="4917551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xmlns="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806341" y="4917551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34" name="사각형: 둥근 위쪽 모서리 27">
              <a:extLst>
                <a:ext uri="{FF2B5EF4-FFF2-40B4-BE49-F238E27FC236}">
                  <a16:creationId xmlns:a16="http://schemas.microsoft.com/office/drawing/2014/main" xmlns="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61976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사각형: 둥근 위쪽 모서리 33">
              <a:extLst>
                <a:ext uri="{FF2B5EF4-FFF2-40B4-BE49-F238E27FC236}">
                  <a16:creationId xmlns:a16="http://schemas.microsoft.com/office/drawing/2014/main" xmlns="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61976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사각형: 둥근 위쪽 모서리 34">
              <a:extLst>
                <a:ext uri="{FF2B5EF4-FFF2-40B4-BE49-F238E27FC236}">
                  <a16:creationId xmlns:a16="http://schemas.microsoft.com/office/drawing/2014/main" xmlns="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569143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사각형: 둥근 위쪽 모서리 35">
              <a:extLst>
                <a:ext uri="{FF2B5EF4-FFF2-40B4-BE49-F238E27FC236}">
                  <a16:creationId xmlns:a16="http://schemas.microsoft.com/office/drawing/2014/main" xmlns="" id="{070F04F1-B709-4C79-9396-17940AF634A1}"/>
                </a:ext>
              </a:extLst>
            </p:cNvPr>
            <p:cNvSpPr/>
            <p:nvPr/>
          </p:nvSpPr>
          <p:spPr>
            <a:xfrm>
              <a:off x="3418868" y="5798358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6">
              <a:extLst>
                <a:ext uri="{FF2B5EF4-FFF2-40B4-BE49-F238E27FC236}">
                  <a16:creationId xmlns:a16="http://schemas.microsoft.com/office/drawing/2014/main" xmlns="" id="{CDCA50C5-FD72-4C03-87CF-443761E61ADE}"/>
                </a:ext>
              </a:extLst>
            </p:cNvPr>
            <p:cNvSpPr/>
            <p:nvPr/>
          </p:nvSpPr>
          <p:spPr>
            <a:xfrm>
              <a:off x="6129905" y="58350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사각형: 둥근 위쪽 모서리 37">
              <a:extLst>
                <a:ext uri="{FF2B5EF4-FFF2-40B4-BE49-F238E27FC236}">
                  <a16:creationId xmlns:a16="http://schemas.microsoft.com/office/drawing/2014/main" xmlns="" id="{40886465-D38F-4AE2-BDF8-C76C3F560E27}"/>
                </a:ext>
              </a:extLst>
            </p:cNvPr>
            <p:cNvSpPr/>
            <p:nvPr/>
          </p:nvSpPr>
          <p:spPr>
            <a:xfrm>
              <a:off x="8840943" y="57842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61" name="Image 6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59" y="4680229"/>
            <a:ext cx="7288469" cy="5743821"/>
          </a:xfrm>
          <a:prstGeom prst="rect">
            <a:avLst/>
          </a:prstGeom>
        </p:spPr>
      </p:pic>
      <p:pic>
        <p:nvPicPr>
          <p:cNvPr id="62" name="Image 6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575" y="4748342"/>
            <a:ext cx="6959230" cy="5649530"/>
          </a:xfrm>
          <a:prstGeom prst="rect">
            <a:avLst/>
          </a:prstGeom>
        </p:spPr>
      </p:pic>
      <p:pic>
        <p:nvPicPr>
          <p:cNvPr id="63" name="Image 6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41" y="4678804"/>
            <a:ext cx="7018435" cy="58234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07977" y="504738"/>
            <a:ext cx="54639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i="1" dirty="0" smtClean="0">
                <a:solidFill>
                  <a:schemeClr val="accent6"/>
                </a:solidFill>
              </a:rPr>
              <a:t>Overview de la base </a:t>
            </a:r>
          </a:p>
          <a:p>
            <a:r>
              <a:rPr lang="fr-FR" sz="4800" b="1" i="1" dirty="0" smtClean="0">
                <a:solidFill>
                  <a:schemeClr val="accent6"/>
                </a:solidFill>
              </a:rPr>
              <a:t>de données</a:t>
            </a:r>
            <a:endParaRPr lang="fr-FR" sz="2800" b="1" i="1" dirty="0">
              <a:solidFill>
                <a:schemeClr val="accent6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3876272" y="3260999"/>
            <a:ext cx="41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En fct des Pétales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6945085" y="3136044"/>
            <a:ext cx="41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En fct des Sépales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9692495" y="2972564"/>
            <a:ext cx="536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En fct des Pétales et Sépales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17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>
            <a:off x="1013120" y="3123036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976599" y="3074988"/>
            <a:ext cx="2133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A l’aide de 2 fonctions prédéfinit du SVM : « </a:t>
            </a:r>
            <a:r>
              <a:rPr lang="fr-FR" sz="4000" b="1" dirty="0" smtClean="0">
                <a:solidFill>
                  <a:schemeClr val="accent6"/>
                </a:solidFill>
              </a:rPr>
              <a:t>fitcsvm</a:t>
            </a:r>
            <a:r>
              <a:rPr lang="fr-FR" sz="4000" dirty="0" smtClean="0">
                <a:solidFill>
                  <a:schemeClr val="accent6"/>
                </a:solidFill>
              </a:rPr>
              <a:t> » et « </a:t>
            </a:r>
            <a:r>
              <a:rPr lang="fr-FR" sz="4000" b="1" dirty="0" smtClean="0">
                <a:solidFill>
                  <a:schemeClr val="accent6"/>
                </a:solidFill>
              </a:rPr>
              <a:t>predict</a:t>
            </a:r>
            <a:r>
              <a:rPr lang="fr-FR" sz="4000" dirty="0" smtClean="0">
                <a:solidFill>
                  <a:schemeClr val="accent6"/>
                </a:solidFill>
              </a:rPr>
              <a:t> » on a pu appliquer cette méthode.  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539307" y="489939"/>
            <a:ext cx="493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L’application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75" name="Freeform 44">
            <a:extLst>
              <a:ext uri="{FF2B5EF4-FFF2-40B4-BE49-F238E27FC236}">
                <a16:creationId xmlns:a16="http://schemas.microsoft.com/office/drawing/2014/main" xmlns="" id="{0E005565-B505-A549-A22F-9E9905A5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926" y="7621183"/>
            <a:ext cx="2512955" cy="3256232"/>
          </a:xfrm>
          <a:custGeom>
            <a:avLst/>
            <a:gdLst>
              <a:gd name="connsiteX0" fmla="*/ 180014 w 1440112"/>
              <a:gd name="connsiteY0" fmla="*/ 180014 h 2230968"/>
              <a:gd name="connsiteX1" fmla="*/ 180014 w 1440112"/>
              <a:gd name="connsiteY1" fmla="*/ 1261999 h 2230968"/>
              <a:gd name="connsiteX2" fmla="*/ 1260098 w 1440112"/>
              <a:gd name="connsiteY2" fmla="*/ 1261999 h 2230968"/>
              <a:gd name="connsiteX3" fmla="*/ 1260098 w 1440112"/>
              <a:gd name="connsiteY3" fmla="*/ 180014 h 2230968"/>
              <a:gd name="connsiteX4" fmla="*/ 0 w 1440112"/>
              <a:gd name="connsiteY4" fmla="*/ 0 h 2230968"/>
              <a:gd name="connsiteX5" fmla="*/ 1440112 w 1440112"/>
              <a:gd name="connsiteY5" fmla="*/ 0 h 2230968"/>
              <a:gd name="connsiteX6" fmla="*/ 1440112 w 1440112"/>
              <a:gd name="connsiteY6" fmla="*/ 1442647 h 2230968"/>
              <a:gd name="connsiteX7" fmla="*/ 741137 w 1440112"/>
              <a:gd name="connsiteY7" fmla="*/ 1442647 h 2230968"/>
              <a:gd name="connsiteX8" fmla="*/ 741137 w 1440112"/>
              <a:gd name="connsiteY8" fmla="*/ 1537517 h 2230968"/>
              <a:gd name="connsiteX9" fmla="*/ 741137 w 1440112"/>
              <a:gd name="connsiteY9" fmla="*/ 1969941 h 2230968"/>
              <a:gd name="connsiteX10" fmla="*/ 741137 w 1440112"/>
              <a:gd name="connsiteY10" fmla="*/ 1978978 h 2230968"/>
              <a:gd name="connsiteX11" fmla="*/ 764644 w 1440112"/>
              <a:gd name="connsiteY11" fmla="*/ 1983736 h 2230968"/>
              <a:gd name="connsiteX12" fmla="*/ 843038 w 1440112"/>
              <a:gd name="connsiteY12" fmla="*/ 2102296 h 2230968"/>
              <a:gd name="connsiteX13" fmla="*/ 714682 w 1440112"/>
              <a:gd name="connsiteY13" fmla="*/ 2230968 h 2230968"/>
              <a:gd name="connsiteX14" fmla="*/ 586326 w 1440112"/>
              <a:gd name="connsiteY14" fmla="*/ 2102296 h 2230968"/>
              <a:gd name="connsiteX15" fmla="*/ 664720 w 1440112"/>
              <a:gd name="connsiteY15" fmla="*/ 1983736 h 2230968"/>
              <a:gd name="connsiteX16" fmla="*/ 695418 w 1440112"/>
              <a:gd name="connsiteY16" fmla="*/ 1977523 h 2230968"/>
              <a:gd name="connsiteX17" fmla="*/ 695418 w 1440112"/>
              <a:gd name="connsiteY17" fmla="*/ 1883559 h 2230968"/>
              <a:gd name="connsiteX18" fmla="*/ 695418 w 1440112"/>
              <a:gd name="connsiteY18" fmla="*/ 1477306 h 2230968"/>
              <a:gd name="connsiteX19" fmla="*/ 695418 w 1440112"/>
              <a:gd name="connsiteY19" fmla="*/ 1442647 h 2230968"/>
              <a:gd name="connsiteX20" fmla="*/ 0 w 1440112"/>
              <a:gd name="connsiteY20" fmla="*/ 1442647 h 22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0112" h="2230968">
                <a:moveTo>
                  <a:pt x="180014" y="180014"/>
                </a:moveTo>
                <a:lnTo>
                  <a:pt x="180014" y="1261999"/>
                </a:lnTo>
                <a:lnTo>
                  <a:pt x="1260098" y="1261999"/>
                </a:lnTo>
                <a:lnTo>
                  <a:pt x="1260098" y="180014"/>
                </a:lnTo>
                <a:close/>
                <a:moveTo>
                  <a:pt x="0" y="0"/>
                </a:moveTo>
                <a:lnTo>
                  <a:pt x="1440112" y="0"/>
                </a:lnTo>
                <a:lnTo>
                  <a:pt x="1440112" y="1442647"/>
                </a:lnTo>
                <a:lnTo>
                  <a:pt x="741137" y="1442647"/>
                </a:lnTo>
                <a:lnTo>
                  <a:pt x="741137" y="1537517"/>
                </a:lnTo>
                <a:cubicBezTo>
                  <a:pt x="741137" y="1805730"/>
                  <a:pt x="741137" y="1920678"/>
                  <a:pt x="741137" y="1969941"/>
                </a:cubicBezTo>
                <a:lnTo>
                  <a:pt x="741137" y="1978978"/>
                </a:lnTo>
                <a:lnTo>
                  <a:pt x="764644" y="1983736"/>
                </a:lnTo>
                <a:cubicBezTo>
                  <a:pt x="810713" y="2003269"/>
                  <a:pt x="843038" y="2048998"/>
                  <a:pt x="843038" y="2102296"/>
                </a:cubicBezTo>
                <a:cubicBezTo>
                  <a:pt x="843038" y="2173360"/>
                  <a:pt x="785571" y="2230968"/>
                  <a:pt x="714682" y="2230968"/>
                </a:cubicBezTo>
                <a:cubicBezTo>
                  <a:pt x="643793" y="2230968"/>
                  <a:pt x="586326" y="2173360"/>
                  <a:pt x="586326" y="2102296"/>
                </a:cubicBezTo>
                <a:cubicBezTo>
                  <a:pt x="586326" y="2048998"/>
                  <a:pt x="618651" y="2003269"/>
                  <a:pt x="664720" y="1983736"/>
                </a:cubicBezTo>
                <a:lnTo>
                  <a:pt x="695418" y="1977523"/>
                </a:lnTo>
                <a:lnTo>
                  <a:pt x="695418" y="1883559"/>
                </a:lnTo>
                <a:cubicBezTo>
                  <a:pt x="695418" y="1691124"/>
                  <a:pt x="695418" y="1562833"/>
                  <a:pt x="695418" y="1477306"/>
                </a:cubicBezTo>
                <a:lnTo>
                  <a:pt x="695418" y="1442647"/>
                </a:lnTo>
                <a:lnTo>
                  <a:pt x="0" y="144264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tamaran Light" pitchFamily="2" charset="77"/>
              <a:cs typeface="Catamaran Light" pitchFamily="2" charset="77"/>
            </a:endParaRPr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xmlns="" id="{A26F118A-2F92-C145-B7EE-59334058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209" y="6365211"/>
            <a:ext cx="2480474" cy="3393137"/>
          </a:xfrm>
          <a:custGeom>
            <a:avLst/>
            <a:gdLst>
              <a:gd name="connsiteX0" fmla="*/ 179380 w 1440745"/>
              <a:gd name="connsiteY0" fmla="*/ 1030681 h 2293315"/>
              <a:gd name="connsiteX1" fmla="*/ 179380 w 1440745"/>
              <a:gd name="connsiteY1" fmla="*/ 2113300 h 2293315"/>
              <a:gd name="connsiteX2" fmla="*/ 1260098 w 1440745"/>
              <a:gd name="connsiteY2" fmla="*/ 2113300 h 2293315"/>
              <a:gd name="connsiteX3" fmla="*/ 1260098 w 1440745"/>
              <a:gd name="connsiteY3" fmla="*/ 1030681 h 2293315"/>
              <a:gd name="connsiteX4" fmla="*/ 717208 w 1440745"/>
              <a:gd name="connsiteY4" fmla="*/ 0 h 2293315"/>
              <a:gd name="connsiteX5" fmla="*/ 845564 w 1440745"/>
              <a:gd name="connsiteY5" fmla="*/ 128356 h 2293315"/>
              <a:gd name="connsiteX6" fmla="*/ 767170 w 1440745"/>
              <a:gd name="connsiteY6" fmla="*/ 246625 h 2293315"/>
              <a:gd name="connsiteX7" fmla="*/ 746763 w 1440745"/>
              <a:gd name="connsiteY7" fmla="*/ 250745 h 2293315"/>
              <a:gd name="connsiteX8" fmla="*/ 746763 w 1440745"/>
              <a:gd name="connsiteY8" fmla="*/ 351796 h 2293315"/>
              <a:gd name="connsiteX9" fmla="*/ 746763 w 1440745"/>
              <a:gd name="connsiteY9" fmla="*/ 786936 h 2293315"/>
              <a:gd name="connsiteX10" fmla="*/ 746763 w 1440745"/>
              <a:gd name="connsiteY10" fmla="*/ 850668 h 2293315"/>
              <a:gd name="connsiteX11" fmla="*/ 1440745 w 1440745"/>
              <a:gd name="connsiteY11" fmla="*/ 850668 h 2293315"/>
              <a:gd name="connsiteX12" fmla="*/ 1440745 w 1440745"/>
              <a:gd name="connsiteY12" fmla="*/ 2293315 h 2293315"/>
              <a:gd name="connsiteX13" fmla="*/ 0 w 1440745"/>
              <a:gd name="connsiteY13" fmla="*/ 2293315 h 2293315"/>
              <a:gd name="connsiteX14" fmla="*/ 0 w 1440745"/>
              <a:gd name="connsiteY14" fmla="*/ 850668 h 2293315"/>
              <a:gd name="connsiteX15" fmla="*/ 701044 w 1440745"/>
              <a:gd name="connsiteY15" fmla="*/ 850668 h 2293315"/>
              <a:gd name="connsiteX16" fmla="*/ 701044 w 1440745"/>
              <a:gd name="connsiteY16" fmla="*/ 838054 h 2293315"/>
              <a:gd name="connsiteX17" fmla="*/ 701044 w 1440745"/>
              <a:gd name="connsiteY17" fmla="*/ 259272 h 2293315"/>
              <a:gd name="connsiteX18" fmla="*/ 701044 w 1440745"/>
              <a:gd name="connsiteY18" fmla="*/ 253449 h 2293315"/>
              <a:gd name="connsiteX19" fmla="*/ 667246 w 1440745"/>
              <a:gd name="connsiteY19" fmla="*/ 246625 h 2293315"/>
              <a:gd name="connsiteX20" fmla="*/ 588852 w 1440745"/>
              <a:gd name="connsiteY20" fmla="*/ 128356 h 2293315"/>
              <a:gd name="connsiteX21" fmla="*/ 717208 w 1440745"/>
              <a:gd name="connsiteY21" fmla="*/ 0 h 22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40745" h="2293315">
                <a:moveTo>
                  <a:pt x="179380" y="1030681"/>
                </a:moveTo>
                <a:lnTo>
                  <a:pt x="179380" y="2113300"/>
                </a:lnTo>
                <a:lnTo>
                  <a:pt x="1260098" y="2113300"/>
                </a:lnTo>
                <a:lnTo>
                  <a:pt x="1260098" y="1030681"/>
                </a:lnTo>
                <a:close/>
                <a:moveTo>
                  <a:pt x="717208" y="0"/>
                </a:moveTo>
                <a:cubicBezTo>
                  <a:pt x="788097" y="0"/>
                  <a:pt x="845564" y="57467"/>
                  <a:pt x="845564" y="128356"/>
                </a:cubicBezTo>
                <a:cubicBezTo>
                  <a:pt x="845564" y="181523"/>
                  <a:pt x="813239" y="227140"/>
                  <a:pt x="767170" y="246625"/>
                </a:cubicBezTo>
                <a:lnTo>
                  <a:pt x="746763" y="250745"/>
                </a:lnTo>
                <a:lnTo>
                  <a:pt x="746763" y="351796"/>
                </a:lnTo>
                <a:cubicBezTo>
                  <a:pt x="746763" y="557915"/>
                  <a:pt x="746763" y="695328"/>
                  <a:pt x="746763" y="786936"/>
                </a:cubicBezTo>
                <a:lnTo>
                  <a:pt x="746763" y="850668"/>
                </a:lnTo>
                <a:lnTo>
                  <a:pt x="1440745" y="850668"/>
                </a:lnTo>
                <a:lnTo>
                  <a:pt x="1440745" y="2293315"/>
                </a:lnTo>
                <a:lnTo>
                  <a:pt x="0" y="2293315"/>
                </a:lnTo>
                <a:lnTo>
                  <a:pt x="0" y="850668"/>
                </a:lnTo>
                <a:lnTo>
                  <a:pt x="701044" y="850668"/>
                </a:lnTo>
                <a:lnTo>
                  <a:pt x="701044" y="838054"/>
                </a:lnTo>
                <a:cubicBezTo>
                  <a:pt x="701044" y="467040"/>
                  <a:pt x="701044" y="318634"/>
                  <a:pt x="701044" y="259272"/>
                </a:cubicBezTo>
                <a:lnTo>
                  <a:pt x="701044" y="253449"/>
                </a:lnTo>
                <a:lnTo>
                  <a:pt x="667246" y="246625"/>
                </a:lnTo>
                <a:cubicBezTo>
                  <a:pt x="621177" y="227140"/>
                  <a:pt x="588852" y="181523"/>
                  <a:pt x="588852" y="128356"/>
                </a:cubicBezTo>
                <a:cubicBezTo>
                  <a:pt x="588852" y="57467"/>
                  <a:pt x="646319" y="0"/>
                  <a:pt x="71720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tamaran Light" pitchFamily="2" charset="77"/>
              <a:cs typeface="Catamaran Light" pitchFamily="2" charset="77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0E005565-B505-A549-A22F-9E9905A5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011" y="7621183"/>
            <a:ext cx="2512955" cy="3256232"/>
          </a:xfrm>
          <a:custGeom>
            <a:avLst/>
            <a:gdLst>
              <a:gd name="connsiteX0" fmla="*/ 180014 w 1440112"/>
              <a:gd name="connsiteY0" fmla="*/ 180014 h 2230968"/>
              <a:gd name="connsiteX1" fmla="*/ 180014 w 1440112"/>
              <a:gd name="connsiteY1" fmla="*/ 1261999 h 2230968"/>
              <a:gd name="connsiteX2" fmla="*/ 1260098 w 1440112"/>
              <a:gd name="connsiteY2" fmla="*/ 1261999 h 2230968"/>
              <a:gd name="connsiteX3" fmla="*/ 1260098 w 1440112"/>
              <a:gd name="connsiteY3" fmla="*/ 180014 h 2230968"/>
              <a:gd name="connsiteX4" fmla="*/ 0 w 1440112"/>
              <a:gd name="connsiteY4" fmla="*/ 0 h 2230968"/>
              <a:gd name="connsiteX5" fmla="*/ 1440112 w 1440112"/>
              <a:gd name="connsiteY5" fmla="*/ 0 h 2230968"/>
              <a:gd name="connsiteX6" fmla="*/ 1440112 w 1440112"/>
              <a:gd name="connsiteY6" fmla="*/ 1442647 h 2230968"/>
              <a:gd name="connsiteX7" fmla="*/ 741137 w 1440112"/>
              <a:gd name="connsiteY7" fmla="*/ 1442647 h 2230968"/>
              <a:gd name="connsiteX8" fmla="*/ 741137 w 1440112"/>
              <a:gd name="connsiteY8" fmla="*/ 1537517 h 2230968"/>
              <a:gd name="connsiteX9" fmla="*/ 741137 w 1440112"/>
              <a:gd name="connsiteY9" fmla="*/ 1969941 h 2230968"/>
              <a:gd name="connsiteX10" fmla="*/ 741137 w 1440112"/>
              <a:gd name="connsiteY10" fmla="*/ 1978978 h 2230968"/>
              <a:gd name="connsiteX11" fmla="*/ 764644 w 1440112"/>
              <a:gd name="connsiteY11" fmla="*/ 1983736 h 2230968"/>
              <a:gd name="connsiteX12" fmla="*/ 843038 w 1440112"/>
              <a:gd name="connsiteY12" fmla="*/ 2102296 h 2230968"/>
              <a:gd name="connsiteX13" fmla="*/ 714682 w 1440112"/>
              <a:gd name="connsiteY13" fmla="*/ 2230968 h 2230968"/>
              <a:gd name="connsiteX14" fmla="*/ 586326 w 1440112"/>
              <a:gd name="connsiteY14" fmla="*/ 2102296 h 2230968"/>
              <a:gd name="connsiteX15" fmla="*/ 664720 w 1440112"/>
              <a:gd name="connsiteY15" fmla="*/ 1983736 h 2230968"/>
              <a:gd name="connsiteX16" fmla="*/ 695418 w 1440112"/>
              <a:gd name="connsiteY16" fmla="*/ 1977523 h 2230968"/>
              <a:gd name="connsiteX17" fmla="*/ 695418 w 1440112"/>
              <a:gd name="connsiteY17" fmla="*/ 1883559 h 2230968"/>
              <a:gd name="connsiteX18" fmla="*/ 695418 w 1440112"/>
              <a:gd name="connsiteY18" fmla="*/ 1477306 h 2230968"/>
              <a:gd name="connsiteX19" fmla="*/ 695418 w 1440112"/>
              <a:gd name="connsiteY19" fmla="*/ 1442647 h 2230968"/>
              <a:gd name="connsiteX20" fmla="*/ 0 w 1440112"/>
              <a:gd name="connsiteY20" fmla="*/ 1442647 h 22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40112" h="2230968">
                <a:moveTo>
                  <a:pt x="180014" y="180014"/>
                </a:moveTo>
                <a:lnTo>
                  <a:pt x="180014" y="1261999"/>
                </a:lnTo>
                <a:lnTo>
                  <a:pt x="1260098" y="1261999"/>
                </a:lnTo>
                <a:lnTo>
                  <a:pt x="1260098" y="180014"/>
                </a:lnTo>
                <a:close/>
                <a:moveTo>
                  <a:pt x="0" y="0"/>
                </a:moveTo>
                <a:lnTo>
                  <a:pt x="1440112" y="0"/>
                </a:lnTo>
                <a:lnTo>
                  <a:pt x="1440112" y="1442647"/>
                </a:lnTo>
                <a:lnTo>
                  <a:pt x="741137" y="1442647"/>
                </a:lnTo>
                <a:lnTo>
                  <a:pt x="741137" y="1537517"/>
                </a:lnTo>
                <a:cubicBezTo>
                  <a:pt x="741137" y="1805730"/>
                  <a:pt x="741137" y="1920678"/>
                  <a:pt x="741137" y="1969941"/>
                </a:cubicBezTo>
                <a:lnTo>
                  <a:pt x="741137" y="1978978"/>
                </a:lnTo>
                <a:lnTo>
                  <a:pt x="764644" y="1983736"/>
                </a:lnTo>
                <a:cubicBezTo>
                  <a:pt x="810713" y="2003269"/>
                  <a:pt x="843038" y="2048998"/>
                  <a:pt x="843038" y="2102296"/>
                </a:cubicBezTo>
                <a:cubicBezTo>
                  <a:pt x="843038" y="2173360"/>
                  <a:pt x="785571" y="2230968"/>
                  <a:pt x="714682" y="2230968"/>
                </a:cubicBezTo>
                <a:cubicBezTo>
                  <a:pt x="643793" y="2230968"/>
                  <a:pt x="586326" y="2173360"/>
                  <a:pt x="586326" y="2102296"/>
                </a:cubicBezTo>
                <a:cubicBezTo>
                  <a:pt x="586326" y="2048998"/>
                  <a:pt x="618651" y="2003269"/>
                  <a:pt x="664720" y="1983736"/>
                </a:cubicBezTo>
                <a:lnTo>
                  <a:pt x="695418" y="1977523"/>
                </a:lnTo>
                <a:lnTo>
                  <a:pt x="695418" y="1883559"/>
                </a:lnTo>
                <a:cubicBezTo>
                  <a:pt x="695418" y="1691124"/>
                  <a:pt x="695418" y="1562833"/>
                  <a:pt x="695418" y="1477306"/>
                </a:cubicBezTo>
                <a:lnTo>
                  <a:pt x="695418" y="1442647"/>
                </a:lnTo>
                <a:lnTo>
                  <a:pt x="0" y="144264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tamaran Light" pitchFamily="2" charset="77"/>
              <a:cs typeface="Catamaran Light" pitchFamily="2" charset="77"/>
            </a:endParaRPr>
          </a:p>
        </p:txBody>
      </p:sp>
      <p:sp>
        <p:nvSpPr>
          <p:cNvPr id="81" name="Freeform 55">
            <a:extLst>
              <a:ext uri="{FF2B5EF4-FFF2-40B4-BE49-F238E27FC236}">
                <a16:creationId xmlns:a16="http://schemas.microsoft.com/office/drawing/2014/main" xmlns="" id="{A26F118A-2F92-C145-B7EE-59334058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320" y="6365210"/>
            <a:ext cx="2480474" cy="3393137"/>
          </a:xfrm>
          <a:custGeom>
            <a:avLst/>
            <a:gdLst>
              <a:gd name="connsiteX0" fmla="*/ 179380 w 1440745"/>
              <a:gd name="connsiteY0" fmla="*/ 1030681 h 2293315"/>
              <a:gd name="connsiteX1" fmla="*/ 179380 w 1440745"/>
              <a:gd name="connsiteY1" fmla="*/ 2113300 h 2293315"/>
              <a:gd name="connsiteX2" fmla="*/ 1260098 w 1440745"/>
              <a:gd name="connsiteY2" fmla="*/ 2113300 h 2293315"/>
              <a:gd name="connsiteX3" fmla="*/ 1260098 w 1440745"/>
              <a:gd name="connsiteY3" fmla="*/ 1030681 h 2293315"/>
              <a:gd name="connsiteX4" fmla="*/ 717208 w 1440745"/>
              <a:gd name="connsiteY4" fmla="*/ 0 h 2293315"/>
              <a:gd name="connsiteX5" fmla="*/ 845564 w 1440745"/>
              <a:gd name="connsiteY5" fmla="*/ 128356 h 2293315"/>
              <a:gd name="connsiteX6" fmla="*/ 767170 w 1440745"/>
              <a:gd name="connsiteY6" fmla="*/ 246625 h 2293315"/>
              <a:gd name="connsiteX7" fmla="*/ 746763 w 1440745"/>
              <a:gd name="connsiteY7" fmla="*/ 250745 h 2293315"/>
              <a:gd name="connsiteX8" fmla="*/ 746763 w 1440745"/>
              <a:gd name="connsiteY8" fmla="*/ 351796 h 2293315"/>
              <a:gd name="connsiteX9" fmla="*/ 746763 w 1440745"/>
              <a:gd name="connsiteY9" fmla="*/ 786936 h 2293315"/>
              <a:gd name="connsiteX10" fmla="*/ 746763 w 1440745"/>
              <a:gd name="connsiteY10" fmla="*/ 850668 h 2293315"/>
              <a:gd name="connsiteX11" fmla="*/ 1440745 w 1440745"/>
              <a:gd name="connsiteY11" fmla="*/ 850668 h 2293315"/>
              <a:gd name="connsiteX12" fmla="*/ 1440745 w 1440745"/>
              <a:gd name="connsiteY12" fmla="*/ 2293315 h 2293315"/>
              <a:gd name="connsiteX13" fmla="*/ 0 w 1440745"/>
              <a:gd name="connsiteY13" fmla="*/ 2293315 h 2293315"/>
              <a:gd name="connsiteX14" fmla="*/ 0 w 1440745"/>
              <a:gd name="connsiteY14" fmla="*/ 850668 h 2293315"/>
              <a:gd name="connsiteX15" fmla="*/ 701044 w 1440745"/>
              <a:gd name="connsiteY15" fmla="*/ 850668 h 2293315"/>
              <a:gd name="connsiteX16" fmla="*/ 701044 w 1440745"/>
              <a:gd name="connsiteY16" fmla="*/ 838054 h 2293315"/>
              <a:gd name="connsiteX17" fmla="*/ 701044 w 1440745"/>
              <a:gd name="connsiteY17" fmla="*/ 259272 h 2293315"/>
              <a:gd name="connsiteX18" fmla="*/ 701044 w 1440745"/>
              <a:gd name="connsiteY18" fmla="*/ 253449 h 2293315"/>
              <a:gd name="connsiteX19" fmla="*/ 667246 w 1440745"/>
              <a:gd name="connsiteY19" fmla="*/ 246625 h 2293315"/>
              <a:gd name="connsiteX20" fmla="*/ 588852 w 1440745"/>
              <a:gd name="connsiteY20" fmla="*/ 128356 h 2293315"/>
              <a:gd name="connsiteX21" fmla="*/ 717208 w 1440745"/>
              <a:gd name="connsiteY21" fmla="*/ 0 h 229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40745" h="2293315">
                <a:moveTo>
                  <a:pt x="179380" y="1030681"/>
                </a:moveTo>
                <a:lnTo>
                  <a:pt x="179380" y="2113300"/>
                </a:lnTo>
                <a:lnTo>
                  <a:pt x="1260098" y="2113300"/>
                </a:lnTo>
                <a:lnTo>
                  <a:pt x="1260098" y="1030681"/>
                </a:lnTo>
                <a:close/>
                <a:moveTo>
                  <a:pt x="717208" y="0"/>
                </a:moveTo>
                <a:cubicBezTo>
                  <a:pt x="788097" y="0"/>
                  <a:pt x="845564" y="57467"/>
                  <a:pt x="845564" y="128356"/>
                </a:cubicBezTo>
                <a:cubicBezTo>
                  <a:pt x="845564" y="181523"/>
                  <a:pt x="813239" y="227140"/>
                  <a:pt x="767170" y="246625"/>
                </a:cubicBezTo>
                <a:lnTo>
                  <a:pt x="746763" y="250745"/>
                </a:lnTo>
                <a:lnTo>
                  <a:pt x="746763" y="351796"/>
                </a:lnTo>
                <a:cubicBezTo>
                  <a:pt x="746763" y="557915"/>
                  <a:pt x="746763" y="695328"/>
                  <a:pt x="746763" y="786936"/>
                </a:cubicBezTo>
                <a:lnTo>
                  <a:pt x="746763" y="850668"/>
                </a:lnTo>
                <a:lnTo>
                  <a:pt x="1440745" y="850668"/>
                </a:lnTo>
                <a:lnTo>
                  <a:pt x="1440745" y="2293315"/>
                </a:lnTo>
                <a:lnTo>
                  <a:pt x="0" y="2293315"/>
                </a:lnTo>
                <a:lnTo>
                  <a:pt x="0" y="850668"/>
                </a:lnTo>
                <a:lnTo>
                  <a:pt x="701044" y="850668"/>
                </a:lnTo>
                <a:lnTo>
                  <a:pt x="701044" y="838054"/>
                </a:lnTo>
                <a:cubicBezTo>
                  <a:pt x="701044" y="467040"/>
                  <a:pt x="701044" y="318634"/>
                  <a:pt x="701044" y="259272"/>
                </a:cubicBezTo>
                <a:lnTo>
                  <a:pt x="701044" y="253449"/>
                </a:lnTo>
                <a:lnTo>
                  <a:pt x="667246" y="246625"/>
                </a:lnTo>
                <a:cubicBezTo>
                  <a:pt x="621177" y="227140"/>
                  <a:pt x="588852" y="181523"/>
                  <a:pt x="588852" y="128356"/>
                </a:cubicBezTo>
                <a:cubicBezTo>
                  <a:pt x="588852" y="57467"/>
                  <a:pt x="646319" y="0"/>
                  <a:pt x="71720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tamaran Light" pitchFamily="2" charset="77"/>
              <a:cs typeface="Catamaran Light" pitchFamily="2" charset="77"/>
            </a:endParaRPr>
          </a:p>
        </p:txBody>
      </p:sp>
      <p:sp>
        <p:nvSpPr>
          <p:cNvPr id="82" name="Flèche droite 81"/>
          <p:cNvSpPr/>
          <p:nvPr/>
        </p:nvSpPr>
        <p:spPr>
          <a:xfrm>
            <a:off x="1013120" y="8304636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700476" y="8220328"/>
            <a:ext cx="4792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Étape de l’application: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994800" y="804897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chemeClr val="accent6"/>
                </a:solidFill>
              </a:rPr>
              <a:t>1</a:t>
            </a:r>
            <a:endParaRPr lang="fr-FR" sz="7200" dirty="0">
              <a:solidFill>
                <a:schemeClr val="accent6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3087328" y="804896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6176130" y="804896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19304997" y="804556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3672278" y="11001220"/>
            <a:ext cx="9741421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accent6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Créer une model « team5_svm_Model </a:t>
            </a:r>
            <a:r>
              <a:rPr lang="fr-FR" dirty="0" smtClean="0">
                <a:solidFill>
                  <a:schemeClr val="accent6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» (vide)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solidFill>
                  <a:schemeClr val="accent6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de </a:t>
            </a:r>
            <a:r>
              <a:rPr lang="fr-FR" dirty="0">
                <a:solidFill>
                  <a:schemeClr val="accent6"/>
                </a:solidFill>
                <a:ea typeface="Microsoft Sans Serif" panose="020B0604020202020204" pitchFamily="34" charset="0"/>
                <a:cs typeface="Times New Roman" panose="02020603050405020304" pitchFamily="18" charset="0"/>
              </a:rPr>
              <a:t>3 modèle, une pour chaque classe.</a:t>
            </a:r>
            <a:endParaRPr lang="fr-FR" dirty="0">
              <a:solidFill>
                <a:schemeClr val="accent6"/>
              </a:solidFill>
              <a:effectLst/>
              <a:ea typeface="Microsoft Sans Serif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10680" y="4801271"/>
            <a:ext cx="4606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  <a:ea typeface="Microsoft Sans Serif" panose="020B0604020202020204" pitchFamily="34" charset="0"/>
              </a:rPr>
              <a:t>Créer une classe binaire pour chaque modèle 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870418" y="11114488"/>
            <a:ext cx="532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Exécuter le « ficsvm » pour créer les modèles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34487" y="4801271"/>
            <a:ext cx="5533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Exécuter le « </a:t>
            </a:r>
            <a:r>
              <a:rPr lang="fr-FR" dirty="0" smtClean="0">
                <a:solidFill>
                  <a:schemeClr val="accent6"/>
                </a:solidFill>
              </a:rPr>
              <a:t>predict</a:t>
            </a:r>
            <a:r>
              <a:rPr lang="fr-FR" dirty="0">
                <a:solidFill>
                  <a:schemeClr val="accent6"/>
                </a:solidFill>
              </a:rPr>
              <a:t> » pour </a:t>
            </a:r>
            <a:r>
              <a:rPr lang="fr-FR" dirty="0" smtClean="0">
                <a:solidFill>
                  <a:schemeClr val="accent6"/>
                </a:solidFill>
              </a:rPr>
              <a:t>tester et prédire les valeurs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18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539307" y="489939"/>
            <a:ext cx="493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L’application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1013120" y="3123036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117276" y="2977172"/>
            <a:ext cx="31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Le résultat :</a:t>
            </a:r>
            <a:endParaRPr lang="fr-FR" sz="4800" dirty="0">
              <a:solidFill>
                <a:schemeClr val="accent6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1" y="2003882"/>
            <a:ext cx="11741215" cy="944402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77" y="5079150"/>
            <a:ext cx="6864129" cy="3997575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 flipV="1">
            <a:off x="7720720" y="9284676"/>
            <a:ext cx="0" cy="7165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5833304" y="9284676"/>
            <a:ext cx="0" cy="7165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268273" y="9284676"/>
            <a:ext cx="0" cy="71652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25369" y="102091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c1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547091" y="10209151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299225" y="10209151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4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662" y="1"/>
            <a:ext cx="14160353" cy="13716000"/>
          </a:xfrm>
        </p:spPr>
      </p:pic>
      <p:sp>
        <p:nvSpPr>
          <p:cNvPr id="6" name="ZoneTexte 5"/>
          <p:cNvSpPr txBox="1"/>
          <p:nvPr/>
        </p:nvSpPr>
        <p:spPr>
          <a:xfrm>
            <a:off x="2062893" y="3470425"/>
            <a:ext cx="60908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IRIS </a:t>
            </a:r>
          </a:p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avec </a:t>
            </a:r>
          </a:p>
          <a:p>
            <a:pPr algn="ctr"/>
            <a:r>
              <a:rPr lang="fr-FR" sz="13800" b="1" i="1" u="sng" dirty="0" smtClean="0">
                <a:solidFill>
                  <a:schemeClr val="accent6">
                    <a:lumMod val="50000"/>
                  </a:schemeClr>
                </a:solidFill>
              </a:rPr>
              <a:t>D.T</a:t>
            </a:r>
            <a:endParaRPr lang="fr-FR" sz="4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0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55565" y="446943"/>
            <a:ext cx="60771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Qu’est ce que le DT ?</a:t>
            </a:r>
            <a:endParaRPr lang="fr-FR" sz="5400" b="1" i="1" dirty="0">
              <a:solidFill>
                <a:schemeClr val="accent6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596321" y="3246129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662546" y="2909455"/>
            <a:ext cx="2133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« </a:t>
            </a:r>
            <a:r>
              <a:rPr lang="fr-FR" sz="4800" dirty="0" err="1" smtClean="0">
                <a:solidFill>
                  <a:schemeClr val="accent6"/>
                </a:solidFill>
              </a:rPr>
              <a:t>Decision</a:t>
            </a:r>
            <a:r>
              <a:rPr lang="fr-FR" sz="4800" dirty="0" smtClean="0">
                <a:solidFill>
                  <a:schemeClr val="accent6"/>
                </a:solidFill>
              </a:rPr>
              <a:t> </a:t>
            </a:r>
            <a:r>
              <a:rPr lang="fr-FR" sz="4800" dirty="0" err="1" smtClean="0">
                <a:solidFill>
                  <a:schemeClr val="accent6"/>
                </a:solidFill>
              </a:rPr>
              <a:t>Tree</a:t>
            </a:r>
            <a:r>
              <a:rPr lang="fr-FR" sz="4800" dirty="0" smtClean="0">
                <a:solidFill>
                  <a:schemeClr val="accent6"/>
                </a:solidFill>
              </a:rPr>
              <a:t> » : L’arbre de décision est un algorithme d’apprentissage supervisé  utilisé dans le Machine Learning.</a:t>
            </a:r>
            <a:endParaRPr lang="fr-FR" sz="4800" dirty="0">
              <a:solidFill>
                <a:schemeClr val="accent6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596321" y="5570584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662546" y="5209309"/>
            <a:ext cx="20227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Comme son nom l’indique il utilise un graphe de forme d’arborescence  pour représenté les résultats.</a:t>
            </a:r>
            <a:endParaRPr lang="fr-FR" sz="4800" dirty="0"/>
          </a:p>
        </p:txBody>
      </p:sp>
      <p:sp>
        <p:nvSpPr>
          <p:cNvPr id="27" name="Flèche droite 26"/>
          <p:cNvSpPr/>
          <p:nvPr/>
        </p:nvSpPr>
        <p:spPr>
          <a:xfrm>
            <a:off x="596321" y="7842729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662547" y="7509164"/>
            <a:ext cx="2133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Il est utilisé pour la prédiction des problèmes de classification et de régression.</a:t>
            </a:r>
            <a:endParaRPr lang="fr-FR" sz="4800" dirty="0"/>
          </a:p>
        </p:txBody>
      </p:sp>
      <p:sp>
        <p:nvSpPr>
          <p:cNvPr id="29" name="Rectangle 28"/>
          <p:cNvSpPr/>
          <p:nvPr/>
        </p:nvSpPr>
        <p:spPr>
          <a:xfrm>
            <a:off x="1662547" y="9227127"/>
            <a:ext cx="22110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 smtClean="0">
                <a:solidFill>
                  <a:schemeClr val="accent1">
                    <a:lumMod val="50000"/>
                  </a:schemeClr>
                </a:solidFill>
              </a:rPr>
              <a:t>Il existe plusieurs algorithmes pour construire des arbres de décision comme l’ID3</a:t>
            </a:r>
          </a:p>
          <a:p>
            <a:r>
              <a:rPr lang="fr-FR" sz="4800" dirty="0" smtClean="0">
                <a:solidFill>
                  <a:schemeClr val="accent1">
                    <a:lumMod val="50000"/>
                  </a:schemeClr>
                </a:solidFill>
              </a:rPr>
              <a:t> qui utilise la fonction Entropie et le gain d'informations. Ou CART qui utilise l’indice de Gini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0" name="Flèche droite 29"/>
          <p:cNvSpPr/>
          <p:nvPr/>
        </p:nvSpPr>
        <p:spPr>
          <a:xfrm>
            <a:off x="596321" y="9622784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17277" y="331763"/>
            <a:ext cx="8051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Construction de l’arbre </a:t>
            </a:r>
            <a:endParaRPr lang="fr-FR" sz="5400" b="1" i="1" dirty="0">
              <a:solidFill>
                <a:schemeClr val="accent6"/>
              </a:solidFill>
            </a:endParaRPr>
          </a:p>
        </p:txBody>
      </p:sp>
      <p:sp>
        <p:nvSpPr>
          <p:cNvPr id="25" name="Hexagone 24"/>
          <p:cNvSpPr/>
          <p:nvPr/>
        </p:nvSpPr>
        <p:spPr>
          <a:xfrm>
            <a:off x="761314" y="2953558"/>
            <a:ext cx="2630041" cy="1779255"/>
          </a:xfrm>
          <a:prstGeom prst="hexagon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fitctree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5536167" y="2614478"/>
            <a:ext cx="8034245" cy="2410691"/>
          </a:xfrm>
          <a:prstGeom prst="snip1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3">
                    <a:lumMod val="10000"/>
                  </a:schemeClr>
                </a:solidFill>
              </a:rPr>
              <a:t>Construction de l'arbre en découpant successivement les données en fonction de nos attributs.</a:t>
            </a:r>
            <a:endParaRPr lang="fr-FR" b="1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3391355" y="3843185"/>
            <a:ext cx="2144812" cy="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Hexagone 33"/>
          <p:cNvSpPr/>
          <p:nvPr/>
        </p:nvSpPr>
        <p:spPr>
          <a:xfrm>
            <a:off x="17956651" y="2492665"/>
            <a:ext cx="2299855" cy="2029332"/>
          </a:xfrm>
          <a:prstGeom prst="hexagon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View</a:t>
            </a:r>
            <a:endParaRPr lang="fr-F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Hexagone 35"/>
          <p:cNvSpPr/>
          <p:nvPr/>
        </p:nvSpPr>
        <p:spPr>
          <a:xfrm>
            <a:off x="625087" y="5281963"/>
            <a:ext cx="2704107" cy="174567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Training Data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8" name="Connecteur droit avec flèche 37"/>
          <p:cNvCxnSpPr>
            <a:stCxn id="36" idx="0"/>
          </p:cNvCxnSpPr>
          <p:nvPr/>
        </p:nvCxnSpPr>
        <p:spPr>
          <a:xfrm flipV="1">
            <a:off x="3329194" y="5057089"/>
            <a:ext cx="3535307" cy="10977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gner un rectangle à un seul coin 38"/>
          <p:cNvSpPr/>
          <p:nvPr/>
        </p:nvSpPr>
        <p:spPr>
          <a:xfrm>
            <a:off x="14707691" y="6134050"/>
            <a:ext cx="8034245" cy="2410691"/>
          </a:xfrm>
          <a:prstGeom prst="snip1Rect">
            <a:avLst/>
          </a:prstGeom>
          <a:solidFill>
            <a:srgbClr val="DCC5ED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3">
                    <a:lumMod val="10000"/>
                  </a:schemeClr>
                </a:solidFill>
              </a:rPr>
              <a:t>Visualisation de l’arborescence obtenu après la construction</a:t>
            </a:r>
            <a:endParaRPr lang="fr-FR" b="1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13601410" y="3682616"/>
            <a:ext cx="3138151" cy="241069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19106578" y="4562740"/>
            <a:ext cx="0" cy="153056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ogner un rectangle à un seul coin 43"/>
          <p:cNvSpPr/>
          <p:nvPr/>
        </p:nvSpPr>
        <p:spPr>
          <a:xfrm>
            <a:off x="5536168" y="9739516"/>
            <a:ext cx="8034245" cy="2410691"/>
          </a:xfrm>
          <a:prstGeom prst="snip1Rect">
            <a:avLst/>
          </a:prstGeom>
          <a:solidFill>
            <a:srgbClr val="DCC5ED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Avoir des prédictions on utilisant l’arbre obtenu par fitctree 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Hexagone 44"/>
          <p:cNvSpPr/>
          <p:nvPr/>
        </p:nvSpPr>
        <p:spPr>
          <a:xfrm>
            <a:off x="591373" y="9774752"/>
            <a:ext cx="2737821" cy="2021115"/>
          </a:xfrm>
          <a:prstGeom prst="hexagon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Predict</a:t>
            </a:r>
            <a:endParaRPr lang="fr-F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11841292" y="5057089"/>
            <a:ext cx="0" cy="467856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Hexagone 51"/>
          <p:cNvSpPr/>
          <p:nvPr/>
        </p:nvSpPr>
        <p:spPr>
          <a:xfrm>
            <a:off x="671723" y="7519213"/>
            <a:ext cx="2704107" cy="1745673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Testing Data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4" name="Connecteur droit avec flèche 53"/>
          <p:cNvCxnSpPr>
            <a:stCxn id="52" idx="0"/>
          </p:cNvCxnSpPr>
          <p:nvPr/>
        </p:nvCxnSpPr>
        <p:spPr>
          <a:xfrm>
            <a:off x="3375830" y="8392050"/>
            <a:ext cx="3214232" cy="13436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Arrondir un rectangle avec un coin diagonal 58"/>
          <p:cNvSpPr/>
          <p:nvPr/>
        </p:nvSpPr>
        <p:spPr>
          <a:xfrm>
            <a:off x="15903627" y="9739515"/>
            <a:ext cx="6291355" cy="2410691"/>
          </a:xfrm>
          <a:prstGeom prst="round2DiagRect">
            <a:avLst/>
          </a:prstGeom>
          <a:solidFill>
            <a:srgbClr val="FFE285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Plotter les outputs et résultats 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Pour les visualiser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Flèche droite 59"/>
          <p:cNvSpPr/>
          <p:nvPr/>
        </p:nvSpPr>
        <p:spPr>
          <a:xfrm>
            <a:off x="13570413" y="10612582"/>
            <a:ext cx="2333214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329194" y="10785309"/>
            <a:ext cx="2206974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E5A9361-8589-1D4C-8056-3457105010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1E66E3-5001-8441-A85C-72D500D9D526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2C5ECE4-9DBB-124D-AF53-7D140D6510D5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E4FC61A9-005D-974E-BF57-F7617D42354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xmlns="" id="{CDD8FA0C-E610-8E49-8F05-C44C2A1EC34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F865BB58-24FE-C547-BE91-A203ACA068BB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0F534628-CDCA-3B44-A662-7E77BE1A02C8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7D109A08-A396-9442-9BD1-81505916834A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96D9D09-AEB9-B148-8B94-749F771C93BF}"/>
              </a:ext>
            </a:extLst>
          </p:cNvPr>
          <p:cNvSpPr txBox="1"/>
          <p:nvPr/>
        </p:nvSpPr>
        <p:spPr>
          <a:xfrm>
            <a:off x="11283441" y="9997636"/>
            <a:ext cx="1810766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53691" y="450459"/>
            <a:ext cx="4887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INTRODUCTION </a:t>
            </a:r>
          </a:p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GÉNÉRALE</a:t>
            </a:r>
            <a:endParaRPr lang="fr-FR" sz="5400" b="1" dirty="0">
              <a:solidFill>
                <a:schemeClr val="accent6"/>
              </a:solidFill>
            </a:endParaRPr>
          </a:p>
        </p:txBody>
      </p:sp>
      <p:sp>
        <p:nvSpPr>
          <p:cNvPr id="14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60960" y="2621287"/>
            <a:ext cx="19106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6"/>
                </a:solidFill>
              </a:rPr>
              <a:t>D</a:t>
            </a:r>
            <a:r>
              <a:rPr lang="fr-FR" sz="6000" b="1" dirty="0" smtClean="0">
                <a:solidFill>
                  <a:schemeClr val="accent6"/>
                </a:solidFill>
              </a:rPr>
              <a:t>e </a:t>
            </a:r>
            <a:r>
              <a:rPr lang="fr-FR" sz="6000" b="1" dirty="0">
                <a:solidFill>
                  <a:schemeClr val="accent6"/>
                </a:solidFill>
              </a:rPr>
              <a:t>nos jours les systèmes d’apprentissage automatique sont utilisé dans plusieurs </a:t>
            </a:r>
            <a:r>
              <a:rPr lang="fr-FR" sz="6000" b="1" dirty="0" smtClean="0">
                <a:solidFill>
                  <a:schemeClr val="accent6"/>
                </a:solidFill>
              </a:rPr>
              <a:t>domaine comme </a:t>
            </a:r>
            <a:r>
              <a:rPr lang="fr-FR" sz="6000" b="1" dirty="0">
                <a:solidFill>
                  <a:schemeClr val="accent6"/>
                </a:solidFill>
              </a:rPr>
              <a:t>le marketing, la science et la </a:t>
            </a:r>
            <a:r>
              <a:rPr lang="fr-FR" sz="6000" b="1" dirty="0" smtClean="0">
                <a:solidFill>
                  <a:schemeClr val="accent6"/>
                </a:solidFill>
              </a:rPr>
              <a:t>robotique </a:t>
            </a:r>
            <a:r>
              <a:rPr lang="fr-FR" sz="6000" b="1" dirty="0">
                <a:solidFill>
                  <a:schemeClr val="accent6"/>
                </a:solidFill>
              </a:rPr>
              <a:t>et </a:t>
            </a:r>
            <a:r>
              <a:rPr lang="fr-FR" sz="6000" b="1" dirty="0" smtClean="0">
                <a:solidFill>
                  <a:schemeClr val="accent6"/>
                </a:solidFill>
              </a:rPr>
              <a:t>même les </a:t>
            </a:r>
            <a:r>
              <a:rPr lang="fr-FR" sz="6000" b="1" dirty="0">
                <a:solidFill>
                  <a:schemeClr val="accent6"/>
                </a:solidFill>
              </a:rPr>
              <a:t>jeux . </a:t>
            </a:r>
            <a:endParaRPr lang="fr-FR" sz="6000" b="1" dirty="0" smtClean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578" y="331763"/>
            <a:ext cx="6078393" cy="6078393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9340870"/>
            <a:ext cx="2900894" cy="2900894"/>
          </a:xfrm>
          <a:prstGeom prst="rect">
            <a:avLst/>
          </a:prstGeom>
          <a:scene3d>
            <a:camera prst="orthographicFront">
              <a:rot lat="0" lon="0" rev="1500000"/>
            </a:camera>
            <a:lightRig rig="threePt" dir="t"/>
          </a:scene3d>
        </p:spPr>
      </p:pic>
      <p:sp>
        <p:nvSpPr>
          <p:cNvPr id="7" name="ZoneTexte 6"/>
          <p:cNvSpPr txBox="1"/>
          <p:nvPr/>
        </p:nvSpPr>
        <p:spPr>
          <a:xfrm>
            <a:off x="3976349" y="6151087"/>
            <a:ext cx="1647838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6"/>
                </a:solidFill>
              </a:rPr>
              <a:t>C</a:t>
            </a:r>
            <a:r>
              <a:rPr lang="fr-FR" sz="5400" b="1" dirty="0" smtClean="0">
                <a:solidFill>
                  <a:schemeClr val="accent6"/>
                </a:solidFill>
              </a:rPr>
              <a:t>hose </a:t>
            </a:r>
            <a:r>
              <a:rPr lang="fr-FR" sz="5400" b="1" dirty="0">
                <a:solidFill>
                  <a:schemeClr val="accent6"/>
                </a:solidFill>
              </a:rPr>
              <a:t>qui nous as poussé pour essayer de le maitriser par l'apprentissage et </a:t>
            </a:r>
            <a:r>
              <a:rPr lang="fr-FR" sz="5400" b="1" dirty="0" smtClean="0">
                <a:solidFill>
                  <a:schemeClr val="accent6"/>
                </a:solidFill>
              </a:rPr>
              <a:t>l'application</a:t>
            </a:r>
          </a:p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 </a:t>
            </a:r>
            <a:r>
              <a:rPr lang="fr-FR" sz="5400" b="1" dirty="0">
                <a:solidFill>
                  <a:schemeClr val="accent6"/>
                </a:solidFill>
              </a:rPr>
              <a:t>de quelques algorithmes sur deux problèmes </a:t>
            </a:r>
            <a:r>
              <a:rPr lang="fr-FR" sz="5400" b="1" dirty="0" smtClean="0">
                <a:solidFill>
                  <a:schemeClr val="accent6"/>
                </a:solidFill>
              </a:rPr>
              <a:t>:</a:t>
            </a:r>
          </a:p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 </a:t>
            </a:r>
            <a:r>
              <a:rPr lang="fr-FR" sz="5400" b="1" u="sng" dirty="0">
                <a:solidFill>
                  <a:srgbClr val="8A058A"/>
                </a:solidFill>
              </a:rPr>
              <a:t>ISRANBUL STOCK EXCHANGE </a:t>
            </a:r>
            <a:r>
              <a:rPr lang="fr-FR" sz="5400" b="1" dirty="0">
                <a:solidFill>
                  <a:schemeClr val="accent6"/>
                </a:solidFill>
              </a:rPr>
              <a:t>pour la régression et </a:t>
            </a:r>
            <a:endParaRPr lang="fr-FR" sz="5400" b="1" dirty="0" smtClean="0">
              <a:solidFill>
                <a:schemeClr val="accent6"/>
              </a:solidFill>
            </a:endParaRPr>
          </a:p>
          <a:p>
            <a:pPr algn="ctr"/>
            <a:r>
              <a:rPr lang="fr-FR" sz="5400" b="1" u="sng" dirty="0" smtClean="0">
                <a:solidFill>
                  <a:srgbClr val="8A058A"/>
                </a:solidFill>
              </a:rPr>
              <a:t>IRIS </a:t>
            </a:r>
            <a:r>
              <a:rPr lang="fr-FR" sz="5400" b="1" u="sng" dirty="0">
                <a:solidFill>
                  <a:srgbClr val="8A058A"/>
                </a:solidFill>
              </a:rPr>
              <a:t>FISHER </a:t>
            </a:r>
            <a:r>
              <a:rPr lang="fr-FR" sz="5400" b="1" dirty="0">
                <a:solidFill>
                  <a:schemeClr val="accent6"/>
                </a:solidFill>
              </a:rPr>
              <a:t>pour la classification.</a:t>
            </a:r>
            <a:endParaRPr lang="fr-FR" sz="4800" b="1" dirty="0">
              <a:solidFill>
                <a:schemeClr val="accent6"/>
              </a:solidFill>
            </a:endParaRPr>
          </a:p>
          <a:p>
            <a:pPr algn="ctr"/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208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27638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22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10386" y="487624"/>
            <a:ext cx="60682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i="1" dirty="0" smtClean="0">
                <a:solidFill>
                  <a:schemeClr val="accent6"/>
                </a:solidFill>
              </a:rPr>
              <a:t>L’arbre de décision</a:t>
            </a:r>
            <a:endParaRPr lang="fr-FR" sz="6000" dirty="0"/>
          </a:p>
        </p:txBody>
      </p:sp>
      <p:pic>
        <p:nvPicPr>
          <p:cNvPr id="1026" name="Picture 2" descr="C:\Users\acer.acer-PC\Downloads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8688" y="2514067"/>
            <a:ext cx="15529877" cy="863244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503484" y="3852746"/>
            <a:ext cx="54951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On peut visualiser la manière avec laquelle fitctree a créer les nœuds  de l’arbre on fonction des attributs avec des intervalles pour déduire</a:t>
            </a:r>
          </a:p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Les différentes classes des fleurs IRIS dans les feuilles.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450721" y="4008231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17276" y="536106"/>
            <a:ext cx="7001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Visualiser les résultats</a:t>
            </a:r>
            <a:endParaRPr lang="fr-FR" sz="5400" dirty="0"/>
          </a:p>
        </p:txBody>
      </p:sp>
      <p:pic>
        <p:nvPicPr>
          <p:cNvPr id="2050" name="Picture 2" descr="C:\Users\acer.acer-PC\Downloads\Captur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9998" y="2140725"/>
            <a:ext cx="15227258" cy="954809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7867" y="2408783"/>
            <a:ext cx="68994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200" b="1" dirty="0" smtClean="0">
                <a:solidFill>
                  <a:srgbClr val="FF0000"/>
                </a:solidFill>
              </a:rPr>
              <a:t>+  </a:t>
            </a:r>
            <a:r>
              <a:rPr lang="fr-FR" sz="4000" b="1" dirty="0" smtClean="0">
                <a:solidFill>
                  <a:schemeClr val="accent6"/>
                </a:solidFill>
              </a:rPr>
              <a:t> :     </a:t>
            </a:r>
            <a:r>
              <a:rPr lang="fr-FR" sz="4400" b="1" dirty="0" smtClean="0">
                <a:solidFill>
                  <a:schemeClr val="accent6"/>
                </a:solidFill>
              </a:rPr>
              <a:t>Résultats de Predict</a:t>
            </a:r>
            <a:endParaRPr lang="fr-FR" sz="4000" b="1" dirty="0" smtClean="0">
              <a:solidFill>
                <a:schemeClr val="accent6"/>
              </a:solidFill>
            </a:endParaRPr>
          </a:p>
          <a:p>
            <a:r>
              <a:rPr lang="fr-FR" sz="5400" b="1" dirty="0" smtClean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lang="fr-FR" sz="4000" b="1" dirty="0" smtClean="0">
                <a:solidFill>
                  <a:schemeClr val="accent6"/>
                </a:solidFill>
              </a:rPr>
              <a:t>    :     </a:t>
            </a:r>
            <a:r>
              <a:rPr lang="fr-FR" sz="4400" b="1" dirty="0" smtClean="0">
                <a:solidFill>
                  <a:schemeClr val="accent6"/>
                </a:solidFill>
              </a:rPr>
              <a:t>Notre output</a:t>
            </a:r>
            <a:endParaRPr lang="fr-FR" sz="4400" b="1" dirty="0"/>
          </a:p>
        </p:txBody>
      </p:sp>
      <p:sp>
        <p:nvSpPr>
          <p:cNvPr id="15" name="Rectangle 14"/>
          <p:cNvSpPr/>
          <p:nvPr/>
        </p:nvSpPr>
        <p:spPr>
          <a:xfrm>
            <a:off x="596321" y="5348474"/>
            <a:ext cx="68316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6"/>
                </a:solidFill>
              </a:rPr>
              <a:t>On remarque que les résultats sont très similaire donc on peut déduire notre arbre a bien prédit les classes des fleurs pour nos données Test </a:t>
            </a:r>
            <a:endParaRPr lang="fr-FR" sz="4800" dirty="0"/>
          </a:p>
        </p:txBody>
      </p:sp>
      <p:sp>
        <p:nvSpPr>
          <p:cNvPr id="23" name="Flèche droite 22"/>
          <p:cNvSpPr/>
          <p:nvPr/>
        </p:nvSpPr>
        <p:spPr>
          <a:xfrm>
            <a:off x="327867" y="5589663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43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  Conclusion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17276" y="2410691"/>
            <a:ext cx="20410215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solidFill>
                  <a:schemeClr val="accent6"/>
                </a:solidFill>
              </a:rPr>
              <a:t>Les arbres de décision sont une des rares méthodes que l’on peut présenter assez rapidement à un public non spécialiste du traitement des données car ce qui les rends spéciaux, c'est vraiment la clarté de la représentation de l'information. </a:t>
            </a:r>
          </a:p>
          <a:p>
            <a:pPr algn="ctr"/>
            <a:r>
              <a:rPr lang="fr-FR" sz="6600" dirty="0" smtClean="0">
                <a:solidFill>
                  <a:schemeClr val="accent6"/>
                </a:solidFill>
              </a:rPr>
              <a:t>Les DTs affichent les connaissances de telle manière qu'elles peuvent être facilement comprises, même par des non-experts.</a:t>
            </a:r>
            <a:endParaRPr lang="fr-FR" sz="6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97AE00-A599-E546-BE3E-1B982D6467FE}"/>
              </a:ext>
            </a:extLst>
          </p:cNvPr>
          <p:cNvSpPr/>
          <p:nvPr/>
        </p:nvSpPr>
        <p:spPr>
          <a:xfrm>
            <a:off x="0" y="0"/>
            <a:ext cx="24377015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599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9BA58D-DC3C-404D-B4B4-4E45262F15BE}"/>
              </a:ext>
            </a:extLst>
          </p:cNvPr>
          <p:cNvSpPr/>
          <p:nvPr/>
        </p:nvSpPr>
        <p:spPr>
          <a:xfrm>
            <a:off x="0" y="1318846"/>
            <a:ext cx="24377014" cy="10726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</a:rPr>
              <a:t>RÉGREESSION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DE50774-5DA4-B24F-B090-A53F131BB5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07BE5D3-D081-3A40-9CA5-C4F3C75E6A0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29907547-43FD-6144-9126-52E1A80ED362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8FEAB89F-6242-B24A-996B-4D1E0F2768C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xmlns="" id="{C7F0A31F-8AD9-E64D-A322-C81F8C77B68C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5CC24655-74E2-1644-B52B-A7EEC7190BDF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xmlns="" id="{E4C1C1B3-7FAA-5C4E-87C3-8E585D63B004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1EA20642-750A-3342-9C61-287546E9CF2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Espace réservé pour une image  26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404" y="2387641"/>
            <a:ext cx="3576653" cy="5391672"/>
          </a:xfrm>
        </p:spPr>
      </p:pic>
      <p:sp>
        <p:nvSpPr>
          <p:cNvPr id="28" name="ZoneTexte 27"/>
          <p:cNvSpPr txBox="1"/>
          <p:nvPr/>
        </p:nvSpPr>
        <p:spPr>
          <a:xfrm>
            <a:off x="2713597" y="400776"/>
            <a:ext cx="58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 smtClean="0">
                <a:solidFill>
                  <a:schemeClr val="accent6"/>
                </a:solidFill>
              </a:rPr>
              <a:t>ISTANBUL STOCK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34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65554" y="2909984"/>
            <a:ext cx="9079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Description de la base de données: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96320" y="4272676"/>
            <a:ext cx="16152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la base de donnée intitulée ISTANBUL STOCK EXCHANGE Data Set </a:t>
            </a:r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est </a:t>
            </a:r>
            <a:r>
              <a:rPr lang="fr-FR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publié en </a:t>
            </a:r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2013, </a:t>
            </a:r>
            <a:r>
              <a:rPr lang="fr-FR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C’est une base qui contient 536 valeurs (instances) ainsi que 10 </a:t>
            </a:r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attributs.</a:t>
            </a:r>
          </a:p>
          <a:p>
            <a:endParaRPr lang="fr-FR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endParaRPr lang="fr-FR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xmlns="" id="{5DE50774-5DA4-B24F-B090-A53F131BB5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xmlns="" id="{307BE5D3-D081-3A40-9CA5-C4F3C75E6A0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29907547-43FD-6144-9126-52E1A80ED362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8FEAB89F-6242-B24A-996B-4D1E0F2768C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24">
                <a:extLst>
                  <a:ext uri="{FF2B5EF4-FFF2-40B4-BE49-F238E27FC236}">
                    <a16:creationId xmlns:a16="http://schemas.microsoft.com/office/drawing/2014/main" xmlns="" id="{C7F0A31F-8AD9-E64D-A322-C81F8C77B68C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6">
              <a:extLst>
                <a:ext uri="{FF2B5EF4-FFF2-40B4-BE49-F238E27FC236}">
                  <a16:creationId xmlns:a16="http://schemas.microsoft.com/office/drawing/2014/main" xmlns="" id="{5CC24655-74E2-1644-B52B-A7EEC7190BDF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6" name="Parallelogram 21">
                <a:extLst>
                  <a:ext uri="{FF2B5EF4-FFF2-40B4-BE49-F238E27FC236}">
                    <a16:creationId xmlns:a16="http://schemas.microsoft.com/office/drawing/2014/main" xmlns="" id="{E4C1C1B3-7FAA-5C4E-87C3-8E585D63B004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1EA20642-750A-3342-9C61-287546E9CF2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</p:grpSp>
      </p:grpSp>
      <p:pic>
        <p:nvPicPr>
          <p:cNvPr id="32" name="Espace réservé pour une image 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671" y="1461861"/>
            <a:ext cx="3576653" cy="5391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3" name="ZoneTexte 32"/>
          <p:cNvSpPr txBox="1"/>
          <p:nvPr/>
        </p:nvSpPr>
        <p:spPr>
          <a:xfrm>
            <a:off x="2713597" y="400776"/>
            <a:ext cx="58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 smtClean="0">
                <a:solidFill>
                  <a:schemeClr val="accent6"/>
                </a:solidFill>
              </a:rPr>
              <a:t>ISTANBUL STOCK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36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91727" y="3391314"/>
            <a:ext cx="15756651" cy="1258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fr-FR" sz="4400" dirty="0" smtClean="0">
                <a:solidFill>
                  <a:schemeClr val="accent6"/>
                </a:solidFill>
              </a:rPr>
              <a:t>La bourse d’Istanbul « ISE »: désigne la bourse de Turquie situé à Istanbul</a:t>
            </a:r>
          </a:p>
          <a:p>
            <a:endParaRPr lang="fr-FR" sz="4400" dirty="0" smtClean="0">
              <a:solidFill>
                <a:schemeClr val="accent6"/>
              </a:solidFill>
            </a:endParaRPr>
          </a:p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</a:rPr>
              <a:t>le jeu de donnée a été crée par Oguz Akbilgic</a:t>
            </a:r>
          </a:p>
          <a:p>
            <a:endParaRPr lang="fr-FR" sz="4400" dirty="0">
              <a:solidFill>
                <a:schemeClr val="accent6"/>
              </a:solidFill>
            </a:endParaRPr>
          </a:p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</a:rPr>
              <a:t>Il a collecter les données pour comparer le rendement boursier turquie avec quelque autre boursier mondiale 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8663" y="7430179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392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xmlns="" id="{5DE50774-5DA4-B24F-B090-A53F131BB5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4" name="Group 12">
            <a:extLst>
              <a:ext uri="{FF2B5EF4-FFF2-40B4-BE49-F238E27FC236}">
                <a16:creationId xmlns:a16="http://schemas.microsoft.com/office/drawing/2014/main" xmlns="" id="{307BE5D3-D081-3A40-9CA5-C4F3C75E6A0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xmlns="" id="{29907547-43FD-6144-9126-52E1A80ED362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8FEAB89F-6242-B24A-996B-4D1E0F2768C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24">
                <a:extLst>
                  <a:ext uri="{FF2B5EF4-FFF2-40B4-BE49-F238E27FC236}">
                    <a16:creationId xmlns:a16="http://schemas.microsoft.com/office/drawing/2014/main" xmlns="" id="{C7F0A31F-8AD9-E64D-A322-C81F8C77B68C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xmlns="" id="{5CC24655-74E2-1644-B52B-A7EEC7190BDF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7" name="Parallelogram 21">
                <a:extLst>
                  <a:ext uri="{FF2B5EF4-FFF2-40B4-BE49-F238E27FC236}">
                    <a16:creationId xmlns:a16="http://schemas.microsoft.com/office/drawing/2014/main" xmlns="" id="{E4C1C1B3-7FAA-5C4E-87C3-8E585D63B004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1EA20642-750A-3342-9C61-287546E9CF2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Espace réservé pour une image 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020" y="4664310"/>
            <a:ext cx="3576653" cy="53916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" name="ZoneTexte 11"/>
          <p:cNvSpPr txBox="1"/>
          <p:nvPr/>
        </p:nvSpPr>
        <p:spPr>
          <a:xfrm>
            <a:off x="2713597" y="400776"/>
            <a:ext cx="58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 smtClean="0">
                <a:solidFill>
                  <a:schemeClr val="accent6"/>
                </a:solidFill>
              </a:rPr>
              <a:t>ISTANBUL STOCK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13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1727" y="3391314"/>
            <a:ext cx="15756651" cy="1258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fr-FR" sz="4400" dirty="0" smtClean="0">
                <a:solidFill>
                  <a:schemeClr val="accent6"/>
                </a:solidFill>
              </a:rPr>
              <a:t>La bourse d’Istanbul « ISE »: désigne la bourse de Turquie situé à Istanbul</a:t>
            </a:r>
          </a:p>
          <a:p>
            <a:endParaRPr lang="fr-FR" sz="4400" dirty="0" smtClean="0">
              <a:solidFill>
                <a:schemeClr val="accent6"/>
              </a:solidFill>
            </a:endParaRPr>
          </a:p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</a:rPr>
              <a:t>le jeu de donnée a été crée par Oguz Akbilgic</a:t>
            </a:r>
          </a:p>
          <a:p>
            <a:endParaRPr lang="fr-FR" sz="4400" dirty="0">
              <a:solidFill>
                <a:schemeClr val="accent6"/>
              </a:solidFill>
            </a:endParaRPr>
          </a:p>
          <a:p>
            <a:r>
              <a:rPr lang="fr-FR" sz="4400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400" dirty="0" smtClean="0">
                <a:solidFill>
                  <a:schemeClr val="accent6"/>
                </a:solidFill>
              </a:rPr>
              <a:t>Il a collecter les données pour comparer le rendement boursier turquie avec quelque autre boursier mondiale 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94" y="8533226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xmlns="" id="{2E5A9361-8589-1D4C-8056-3457105010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8" name="Group 10">
            <a:extLst>
              <a:ext uri="{FF2B5EF4-FFF2-40B4-BE49-F238E27FC236}">
                <a16:creationId xmlns:a16="http://schemas.microsoft.com/office/drawing/2014/main" xmlns="" id="{CA1E66E3-5001-8441-A85C-72D500D9D526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xmlns="" id="{22C5ECE4-9DBB-124D-AF53-7D140D6510D5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E4FC61A9-005D-974E-BF57-F7617D42354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xmlns="" id="{CDD8FA0C-E610-8E49-8F05-C44C2A1EC34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xmlns="" id="{F865BB58-24FE-C547-BE91-A203ACA068BB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1" name="Parallelogram 19">
                <a:extLst>
                  <a:ext uri="{FF2B5EF4-FFF2-40B4-BE49-F238E27FC236}">
                    <a16:creationId xmlns:a16="http://schemas.microsoft.com/office/drawing/2014/main" xmlns="" id="{0F534628-CDCA-3B44-A662-7E77BE1A02C8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7D109A08-A396-9442-9BD1-81505916834A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26</a:t>
                </a:r>
                <a:endParaRPr lang="en-US" dirty="0"/>
              </a:p>
            </p:txBody>
          </p:sp>
        </p:grpSp>
      </p:grpSp>
      <p:sp>
        <p:nvSpPr>
          <p:cNvPr id="25" name="TextBox 18">
            <a:extLst>
              <a:ext uri="{FF2B5EF4-FFF2-40B4-BE49-F238E27FC236}">
                <a16:creationId xmlns:a16="http://schemas.microsoft.com/office/drawing/2014/main" xmlns="" id="{5C4D6F62-529C-CE47-8FB7-5D968D7EFA61}"/>
              </a:ext>
            </a:extLst>
          </p:cNvPr>
          <p:cNvSpPr txBox="1"/>
          <p:nvPr/>
        </p:nvSpPr>
        <p:spPr>
          <a:xfrm>
            <a:off x="11283441" y="1006036"/>
            <a:ext cx="1810766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xmlns="" id="{496D9D09-AEB9-B148-8B94-749F771C93BF}"/>
              </a:ext>
            </a:extLst>
          </p:cNvPr>
          <p:cNvSpPr txBox="1"/>
          <p:nvPr/>
        </p:nvSpPr>
        <p:spPr>
          <a:xfrm>
            <a:off x="11283441" y="9997636"/>
            <a:ext cx="1810766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117277" y="489939"/>
            <a:ext cx="713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Description de la base de données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8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570052" y="2295941"/>
            <a:ext cx="14493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123654"/>
                </a:solidFill>
                <a:latin typeface="Arial" panose="020B0604020202020204" pitchFamily="34" charset="0"/>
              </a:rPr>
              <a:t> </a:t>
            </a:r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</a:rPr>
              <a:t>une data set de 536 instances, 7 inputs et 1 </a:t>
            </a:r>
            <a:r>
              <a:rPr lang="fr-FR" dirty="0" err="1" smtClean="0">
                <a:solidFill>
                  <a:srgbClr val="123654"/>
                </a:solidFill>
                <a:latin typeface="Arial" panose="020B0604020202020204" pitchFamily="34" charset="0"/>
              </a:rPr>
              <a:t>target</a:t>
            </a:r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</a:rPr>
              <a:t>:</a:t>
            </a:r>
          </a:p>
          <a:p>
            <a:endParaRPr lang="fr-FR" dirty="0">
              <a:solidFill>
                <a:srgbClr val="123654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</a:rPr>
              <a:t> </a:t>
            </a:r>
            <a:endParaRPr lang="fr-FR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537" y="3317436"/>
            <a:ext cx="2485294" cy="1064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898" y="4430923"/>
            <a:ext cx="2652835" cy="1119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730" y="5717622"/>
            <a:ext cx="2321169" cy="103522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8730" y="6882637"/>
            <a:ext cx="2321169" cy="1114608"/>
          </a:xfrm>
          <a:prstGeom prst="rect">
            <a:avLst/>
          </a:prstGeom>
        </p:spPr>
      </p:pic>
      <p:sp>
        <p:nvSpPr>
          <p:cNvPr id="35" name="AutoShape 10" descr="Résultat de recherche d'images pour &quot;indice bovesp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441" y="8243697"/>
            <a:ext cx="2449746" cy="114652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4441" y="9608999"/>
            <a:ext cx="2449745" cy="96212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5214" y="10742215"/>
            <a:ext cx="2488972" cy="122723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5786333" y="6545055"/>
            <a:ext cx="4052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</a:rPr>
              <a:t>1 attribut indépendant en sortie « usd-based ise »</a:t>
            </a:r>
            <a:endParaRPr lang="fr-FR" dirty="0"/>
          </a:p>
        </p:txBody>
      </p:sp>
      <p:cxnSp>
        <p:nvCxnSpPr>
          <p:cNvPr id="40" name="Connecteur en angle 39"/>
          <p:cNvCxnSpPr>
            <a:stCxn id="31" idx="3"/>
          </p:cNvCxnSpPr>
          <p:nvPr/>
        </p:nvCxnSpPr>
        <p:spPr>
          <a:xfrm>
            <a:off x="6822831" y="3849764"/>
            <a:ext cx="8393723" cy="303287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32" idx="3"/>
          </p:cNvCxnSpPr>
          <p:nvPr/>
        </p:nvCxnSpPr>
        <p:spPr>
          <a:xfrm>
            <a:off x="6945733" y="4990625"/>
            <a:ext cx="8106698" cy="186737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33" idx="3"/>
          </p:cNvCxnSpPr>
          <p:nvPr/>
        </p:nvCxnSpPr>
        <p:spPr>
          <a:xfrm>
            <a:off x="6779899" y="6235236"/>
            <a:ext cx="8436655" cy="619639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/>
          <p:nvPr/>
        </p:nvCxnSpPr>
        <p:spPr>
          <a:xfrm flipV="1">
            <a:off x="6844187" y="8345722"/>
            <a:ext cx="8372367" cy="29952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/>
          <p:nvPr/>
        </p:nvCxnSpPr>
        <p:spPr>
          <a:xfrm flipV="1">
            <a:off x="6844187" y="8317960"/>
            <a:ext cx="8372367" cy="183506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flipV="1">
            <a:off x="6844187" y="8373484"/>
            <a:ext cx="8372367" cy="5765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779899" y="7599689"/>
            <a:ext cx="843665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ccolade fermante 46"/>
          <p:cNvSpPr/>
          <p:nvPr/>
        </p:nvSpPr>
        <p:spPr>
          <a:xfrm>
            <a:off x="15431692" y="6854875"/>
            <a:ext cx="45719" cy="151860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446585" y="12379569"/>
            <a:ext cx="13301793" cy="9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573175" y="4995100"/>
            <a:ext cx="3399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</a:rPr>
              <a:t>7 attributs dépendant en entré 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2378905" y="11742265"/>
            <a:ext cx="15440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rgbClr val="FF0000"/>
                </a:solidFill>
                <a:latin typeface="Arial" panose="020B0604020202020204" pitchFamily="34" charset="0"/>
              </a:rPr>
              <a:t>Entré</a:t>
            </a:r>
            <a:r>
              <a:rPr lang="fr-FR" smtClean="0">
                <a:solidFill>
                  <a:srgbClr val="123654"/>
                </a:solidFill>
                <a:latin typeface="Arial" panose="020B0604020202020204" pitchFamily="34" charset="0"/>
              </a:rPr>
              <a:t>  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16480940" y="11726782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</a:rPr>
              <a:t>Sortie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ZoneTexte 13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Améliorations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5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192"/>
            <a:ext cx="24377650" cy="13715857"/>
          </a:xfrm>
          <a:prstGeom prst="rect">
            <a:avLst/>
          </a:prstGeom>
        </p:spPr>
      </p:pic>
      <p:grpSp>
        <p:nvGrpSpPr>
          <p:cNvPr id="22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23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5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sp>
        <p:nvSpPr>
          <p:cNvPr id="29" name="ZoneTexte 28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Améliorations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30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356798" y="2673212"/>
            <a:ext cx="19638709" cy="7294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Notre base de données ne contient aucune valeur bruitée ou manquante mais elle contient:</a:t>
            </a:r>
          </a:p>
          <a:p>
            <a:endParaRPr lang="fr-FR" dirty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               TL_based</a:t>
            </a:r>
          </a:p>
          <a:p>
            <a:r>
              <a:rPr lang="fr-FR" dirty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                  ISE</a:t>
            </a: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Donnée doublant : </a:t>
            </a:r>
          </a:p>
          <a:p>
            <a:endParaRPr lang="fr-FR" dirty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dirty="0" smtClean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dirty="0" smtClean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dirty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          date </a:t>
            </a:r>
            <a:endParaRPr lang="fr-FR" dirty="0">
              <a:solidFill>
                <a:srgbClr val="12365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Donnée inutile :</a:t>
            </a: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fr-FR" dirty="0" smtClean="0">
                <a:solidFill>
                  <a:srgbClr val="12365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431" y="5633552"/>
            <a:ext cx="5510138" cy="5702166"/>
          </a:xfrm>
          <a:prstGeom prst="rect">
            <a:avLst/>
          </a:prstGeom>
        </p:spPr>
      </p:pic>
      <p:sp>
        <p:nvSpPr>
          <p:cNvPr id="34" name="Flèche courbée vers le bas 33"/>
          <p:cNvSpPr/>
          <p:nvPr/>
        </p:nvSpPr>
        <p:spPr>
          <a:xfrm rot="424797">
            <a:off x="5465764" y="3390055"/>
            <a:ext cx="6001705" cy="1957084"/>
          </a:xfrm>
          <a:prstGeom prst="curvedDown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droite 34"/>
          <p:cNvSpPr/>
          <p:nvPr/>
        </p:nvSpPr>
        <p:spPr>
          <a:xfrm>
            <a:off x="4829908" y="8190358"/>
            <a:ext cx="5334695" cy="5961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15452569" y="8190358"/>
            <a:ext cx="1780354" cy="5961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9961" y="5659434"/>
            <a:ext cx="5554145" cy="569562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262" y="7942748"/>
            <a:ext cx="1136979" cy="10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60" y="0"/>
            <a:ext cx="14622956" cy="13715928"/>
          </a:xfrm>
        </p:spPr>
      </p:pic>
      <p:sp>
        <p:nvSpPr>
          <p:cNvPr id="6" name="ZoneTexte 5"/>
          <p:cNvSpPr txBox="1"/>
          <p:nvPr/>
        </p:nvSpPr>
        <p:spPr>
          <a:xfrm>
            <a:off x="1831592" y="2779924"/>
            <a:ext cx="6090876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ISTANBUL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STOCK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Avec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Régression 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Linéaire</a:t>
            </a:r>
          </a:p>
          <a:p>
            <a:pPr algn="ctr"/>
            <a:endParaRPr lang="fr-FR" sz="4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28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7" y="489939"/>
            <a:ext cx="5963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>
                <a:solidFill>
                  <a:schemeClr val="tx2">
                    <a:lumMod val="85000"/>
                    <a:lumOff val="15000"/>
                  </a:schemeClr>
                </a:solidFill>
                <a:cs typeface="Arial" pitchFamily="34" charset="0"/>
              </a:rPr>
              <a:t>Régression Linéaire 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792286" y="3573458"/>
            <a:ext cx="7772400" cy="1470025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57898" y="8080396"/>
            <a:ext cx="1124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Objectif:</a:t>
            </a:r>
          </a:p>
          <a:p>
            <a:r>
              <a:rPr lang="fr-FR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prédire le pourcentage de rendement pour chaque payer dans une journée </a:t>
            </a:r>
            <a:r>
              <a:rPr lang="fr-FR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.</a:t>
            </a:r>
            <a:endParaRPr lang="fr-FR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6765" y="4866034"/>
            <a:ext cx="14033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C’est </a:t>
            </a:r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une modélisation linéaire qui permet de faire des prédictions dans le future en basant sur des données prévenons du passé. </a:t>
            </a:r>
            <a:endParaRPr lang="fr-FR" b="1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Et </a:t>
            </a:r>
            <a:r>
              <a:rPr lang="fr-FR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en cherchant à établir une relation linéaire entre une variable de sortie, et une ou plusieurs variables d’entré.</a:t>
            </a:r>
          </a:p>
          <a:p>
            <a:endParaRPr lang="fr-FR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56798" y="3885746"/>
            <a:ext cx="2898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Définition:</a:t>
            </a:r>
            <a:endParaRPr lang="fr-FR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C:\Users\pc\Desktop\1_QiU6DcP_r9qWLznMw0-M_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90" y="3144740"/>
            <a:ext cx="8993691" cy="71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29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décente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89507" y="2532646"/>
            <a:ext cx="8229600" cy="1143000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r>
              <a:rPr lang="fr-FR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rPr>
              <a:t>Les fonctions utilisés: </a:t>
            </a:r>
            <a:endParaRPr lang="fr-FR" b="1" dirty="0">
              <a:solidFill>
                <a:schemeClr val="tx2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750613" y="4127852"/>
            <a:ext cx="192059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Gradient descent: </a:t>
            </a:r>
            <a:r>
              <a:rPr lang="fr-FR" sz="4400" dirty="0">
                <a:solidFill>
                  <a:schemeClr val="tx2">
                    <a:lumMod val="85000"/>
                    <a:lumOff val="15000"/>
                  </a:schemeClr>
                </a:solidFill>
                <a:latin typeface="Lato Regular" charset="0"/>
              </a:rPr>
              <a:t>calculer les valeurs de thêta de la fonction d’hypothèse afin de réduire les valeurs de la fonction de couts</a:t>
            </a:r>
            <a:r>
              <a:rPr lang="fr-F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endParaRPr lang="fr-FR" sz="44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13334" y="6037019"/>
            <a:ext cx="13638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Cost function: </a:t>
            </a:r>
            <a:r>
              <a:rPr lang="fr-FR" sz="4400" dirty="0">
                <a:solidFill>
                  <a:schemeClr val="tx2">
                    <a:lumMod val="85000"/>
                    <a:lumOff val="15000"/>
                  </a:schemeClr>
                </a:solidFill>
                <a:latin typeface="Lato Regular" charset="0"/>
              </a:rPr>
              <a:t>calcule le cout d’erreur</a:t>
            </a:r>
            <a:endParaRPr lang="fr-FR" sz="44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50613" y="7879415"/>
            <a:ext cx="18704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Fonction d’hypothèse: </a:t>
            </a:r>
            <a:r>
              <a:rPr lang="fr-FR" sz="4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Regular" charset="0"/>
              </a:rPr>
              <a:t> </a:t>
            </a:r>
            <a:r>
              <a:rPr lang="fr-FR" sz="4400" dirty="0">
                <a:solidFill>
                  <a:schemeClr val="tx2">
                    <a:lumMod val="85000"/>
                    <a:lumOff val="15000"/>
                  </a:schemeClr>
                </a:solidFill>
                <a:latin typeface="Lato Regular" charset="0"/>
              </a:rPr>
              <a:t>charger de calculer les paramètres thêta pour que tous les valeurs de h(x) vont être proche des Y.</a:t>
            </a:r>
          </a:p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endParaRPr lang="fr-FR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813334" y="10288919"/>
            <a:ext cx="19143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Normal équation: </a:t>
            </a:r>
            <a:r>
              <a:rPr lang="fr-FR" sz="4400" dirty="0">
                <a:solidFill>
                  <a:schemeClr val="tx2">
                    <a:lumMod val="85000"/>
                    <a:lumOff val="15000"/>
                  </a:schemeClr>
                </a:solidFill>
                <a:latin typeface="Lato Black"/>
              </a:rPr>
              <a:t>Nous avons suivi cette afin de comparer les résultats avec ceux de ce dernier.        </a:t>
            </a:r>
          </a:p>
        </p:txBody>
      </p:sp>
    </p:spTree>
    <p:extLst>
      <p:ext uri="{BB962C8B-B14F-4D97-AF65-F5344CB8AC3E}">
        <p14:creationId xmlns:p14="http://schemas.microsoft.com/office/powerpoint/2010/main" val="30523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97AE00-A599-E546-BE3E-1B982D6467FE}"/>
              </a:ext>
            </a:extLst>
          </p:cNvPr>
          <p:cNvSpPr/>
          <p:nvPr/>
        </p:nvSpPr>
        <p:spPr>
          <a:xfrm>
            <a:off x="0" y="0"/>
            <a:ext cx="24377015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" b="2341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9BA58D-DC3C-404D-B4B4-4E45262F15BE}"/>
              </a:ext>
            </a:extLst>
          </p:cNvPr>
          <p:cNvSpPr/>
          <p:nvPr/>
        </p:nvSpPr>
        <p:spPr>
          <a:xfrm>
            <a:off x="0" y="1318846"/>
            <a:ext cx="24377014" cy="10726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6"/>
                </a:solidFill>
              </a:rPr>
              <a:t>CLASSIFICATION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décente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889506" y="2793903"/>
            <a:ext cx="8229600" cy="1143000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Lato Regular" charset="0"/>
                <a:ea typeface="Lato Regular" charset="0"/>
                <a:cs typeface="Lato Regular" charset="0"/>
              </a:defRPr>
            </a:lvl1pPr>
          </a:lstStyle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Le plot de cost :</a:t>
            </a:r>
            <a:endParaRPr lang="fr-FR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Espace réservé du contenu 3" descr="C:\Users\pc\AppData\Local\Microsoft\Windows\INetCache\Content.Word\alpha0.01.png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7" y="4165985"/>
            <a:ext cx="7155832" cy="63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2837556" y="11099575"/>
            <a:ext cx="311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alpha=0.01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3" name="Image 22" descr="C:\Users\pc\AppData\Local\Microsoft\Windows\INetCache\Content.Word\alpha0.1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47" y="4209048"/>
            <a:ext cx="6978796" cy="638832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ZoneTexte 23"/>
          <p:cNvSpPr txBox="1"/>
          <p:nvPr/>
        </p:nvSpPr>
        <p:spPr>
          <a:xfrm>
            <a:off x="10778125" y="11099575"/>
            <a:ext cx="282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alpha=0.1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" descr="C:\Users\pc\Desktop\1.999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222" y="4165985"/>
            <a:ext cx="7073399" cy="63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8746485" y="11091868"/>
            <a:ext cx="305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alpha=1.999</a:t>
            </a:r>
            <a:endParaRPr lang="fr-FR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31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          Test 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8395" y="2612572"/>
            <a:ext cx="4546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Exemple de test: </a:t>
            </a:r>
            <a:endParaRPr lang="fr-FR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pc\Desktop\GDTH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95" y="5698661"/>
            <a:ext cx="8810376" cy="57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nethe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570" y="5698661"/>
            <a:ext cx="8162455" cy="57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c\Desktop\co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74" y="11761066"/>
            <a:ext cx="4438024" cy="5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Image 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74" y="3974841"/>
            <a:ext cx="21921187" cy="6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1807874" y="4694475"/>
            <a:ext cx="2706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résultats: </a:t>
            </a:r>
            <a:endParaRPr lang="fr-FR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Conclusion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236949" y="4329402"/>
            <a:ext cx="16895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D’après ce que nous avons vu et ce que nous avons obtenue comme résultat, Nous pouvons conclure que les résultats de gradient descent et l’</a:t>
            </a:r>
            <a:r>
              <a:rPr lang="fr-FR" sz="5400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equation</a:t>
            </a:r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normale sont presque similaires. </a:t>
            </a:r>
          </a:p>
          <a:p>
            <a:r>
              <a:rPr lang="fr-FR" sz="5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endParaRPr lang="fr-FR" sz="5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60" y="0"/>
            <a:ext cx="14622956" cy="13715928"/>
          </a:xfrm>
        </p:spPr>
      </p:pic>
      <p:sp>
        <p:nvSpPr>
          <p:cNvPr id="6" name="ZoneTexte 5"/>
          <p:cNvSpPr txBox="1"/>
          <p:nvPr/>
        </p:nvSpPr>
        <p:spPr>
          <a:xfrm>
            <a:off x="1831592" y="2779924"/>
            <a:ext cx="6090876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ISTANBUL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STOCK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Avec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Réseau de neurones</a:t>
            </a:r>
          </a:p>
          <a:p>
            <a:pPr algn="ctr"/>
            <a:endParaRPr lang="fr-FR" sz="4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décente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4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9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2117276" y="523887"/>
            <a:ext cx="8939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>
                <a:solidFill>
                  <a:schemeClr val="accent6"/>
                </a:solidFill>
              </a:rPr>
              <a:t>Processus d’implémentation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27727" y="2431758"/>
            <a:ext cx="1830355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4400" b="1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Le choix d’architecture : 3 couches « une couche d’entré de 7               unité une couche caché de 10 unité  et une couche en sortie </a:t>
            </a:r>
          </a:p>
          <a:p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                                                                             forword propagation</a:t>
            </a:r>
          </a:p>
          <a:p>
            <a:r>
              <a:rPr lang="fr-FR" sz="4400" i="1" dirty="0">
                <a:solidFill>
                  <a:schemeClr val="accent6"/>
                </a:solidFill>
              </a:rPr>
              <a:t> </a:t>
            </a:r>
            <a:r>
              <a:rPr lang="fr-FR" sz="4400" i="1" dirty="0" smtClean="0">
                <a:solidFill>
                  <a:schemeClr val="accent6"/>
                </a:solidFill>
              </a:rPr>
              <a:t>       </a:t>
            </a:r>
          </a:p>
          <a:p>
            <a:r>
              <a:rPr lang="fr-FR" sz="4400" dirty="0" smtClean="0">
                <a:solidFill>
                  <a:schemeClr val="accent6"/>
                </a:solidFill>
              </a:rPr>
              <a:t>                      l’implémentation des algorithmes : </a:t>
            </a:r>
          </a:p>
          <a:p>
            <a:r>
              <a:rPr lang="fr-FR" sz="4400" dirty="0" smtClean="0"/>
              <a:t>                                                                                                  </a:t>
            </a:r>
          </a:p>
          <a:p>
            <a:r>
              <a:rPr lang="fr-FR" sz="4400" dirty="0">
                <a:solidFill>
                  <a:schemeClr val="accent6"/>
                </a:solidFill>
              </a:rPr>
              <a:t> </a:t>
            </a:r>
            <a:r>
              <a:rPr lang="fr-FR" sz="4400" dirty="0" smtClean="0">
                <a:solidFill>
                  <a:schemeClr val="accent6"/>
                </a:solidFill>
              </a:rPr>
              <a:t>                                                                                                  back propagation </a:t>
            </a:r>
            <a:endParaRPr lang="fr-FR" sz="4400" dirty="0">
              <a:solidFill>
                <a:schemeClr val="accent6"/>
              </a:solidFill>
            </a:endParaRPr>
          </a:p>
          <a:p>
            <a:endParaRPr lang="fr-FR" sz="4400" i="1" dirty="0" smtClean="0">
              <a:solidFill>
                <a:schemeClr val="accent6"/>
              </a:solidFill>
            </a:endParaRPr>
          </a:p>
          <a:p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implémentation de fonction de prédiction sur l’</a:t>
            </a:r>
            <a:r>
              <a:rPr lang="fr-FR" sz="4400" i="1" dirty="0" err="1" smtClean="0">
                <a:solidFill>
                  <a:schemeClr val="accent6"/>
                </a:solidFill>
              </a:rPr>
              <a:t>enssemble</a:t>
            </a:r>
            <a:r>
              <a:rPr lang="fr-FR" sz="4400" i="1" dirty="0" smtClean="0">
                <a:solidFill>
                  <a:schemeClr val="accent6"/>
                </a:solidFill>
              </a:rPr>
              <a:t> de valeur de test pour prédiquer le rendement boursier </a:t>
            </a:r>
          </a:p>
          <a:p>
            <a:r>
              <a:rPr lang="fr-FR" sz="4400" i="1" dirty="0" smtClean="0">
                <a:solidFill>
                  <a:schemeClr val="accent6"/>
                </a:solidFill>
              </a:rPr>
              <a:t> </a:t>
            </a:r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b="1" i="1" dirty="0">
                <a:solidFill>
                  <a:schemeClr val="accent6"/>
                </a:solidFill>
              </a:rPr>
              <a:t> </a:t>
            </a:r>
            <a:r>
              <a:rPr lang="fr-FR" sz="4400" b="1" i="1" dirty="0" smtClean="0">
                <a:solidFill>
                  <a:schemeClr val="accent6"/>
                </a:solidFill>
              </a:rPr>
              <a:t>               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13223631" y="5717655"/>
            <a:ext cx="1500554" cy="1086392"/>
          </a:xfrm>
          <a:prstGeom prst="straightConnector1">
            <a:avLst/>
          </a:prstGeom>
          <a:ln w="57150">
            <a:solidFill>
              <a:srgbClr val="F3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3223631" y="6804047"/>
            <a:ext cx="1664677" cy="1293667"/>
          </a:xfrm>
          <a:prstGeom prst="straightConnector1">
            <a:avLst/>
          </a:prstGeom>
          <a:ln w="57150">
            <a:solidFill>
              <a:srgbClr val="F3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 droite 33"/>
          <p:cNvSpPr/>
          <p:nvPr/>
        </p:nvSpPr>
        <p:spPr>
          <a:xfrm>
            <a:off x="1356798" y="2501503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01:</a:t>
            </a:r>
            <a:endParaRPr lang="fr-FR" dirty="0"/>
          </a:p>
        </p:txBody>
      </p:sp>
      <p:sp>
        <p:nvSpPr>
          <p:cNvPr id="35" name="Flèche droite 34"/>
          <p:cNvSpPr/>
          <p:nvPr/>
        </p:nvSpPr>
        <p:spPr>
          <a:xfrm>
            <a:off x="1356798" y="6088578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02:</a:t>
            </a:r>
            <a:endParaRPr lang="fr-FR" dirty="0"/>
          </a:p>
        </p:txBody>
      </p:sp>
      <p:sp>
        <p:nvSpPr>
          <p:cNvPr id="36" name="Flèche droite 35"/>
          <p:cNvSpPr/>
          <p:nvPr/>
        </p:nvSpPr>
        <p:spPr>
          <a:xfrm>
            <a:off x="1356798" y="9208318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03:</a:t>
            </a:r>
            <a:endParaRPr lang="fr-FR" dirty="0"/>
          </a:p>
        </p:txBody>
      </p:sp>
      <p:pic>
        <p:nvPicPr>
          <p:cNvPr id="37" name="Picture 8">
            <a:extLst>
              <a:ext uri="{FF2B5EF4-FFF2-40B4-BE49-F238E27FC236}">
                <a16:creationId xmlns="" xmlns:a16="http://schemas.microsoft.com/office/drawing/2014/main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91028"/>
            <a:ext cx="24377650" cy="13715857"/>
          </a:xfrm>
          <a:prstGeom prst="rect">
            <a:avLst/>
          </a:prstGeom>
        </p:spPr>
      </p:pic>
      <p:grpSp>
        <p:nvGrpSpPr>
          <p:cNvPr id="38" name="Group 9">
            <a:extLst>
              <a:ext uri="{FF2B5EF4-FFF2-40B4-BE49-F238E27FC236}">
                <a16:creationId xmlns="" xmlns:a16="http://schemas.microsoft.com/office/drawing/2014/main" id="{8D35D43E-16F3-7147-838B-03BD7530648B}"/>
              </a:ext>
            </a:extLst>
          </p:cNvPr>
          <p:cNvGrpSpPr/>
          <p:nvPr/>
        </p:nvGrpSpPr>
        <p:grpSpPr>
          <a:xfrm>
            <a:off x="152400" y="12895006"/>
            <a:ext cx="24377650" cy="973322"/>
            <a:chOff x="0" y="10911840"/>
            <a:chExt cx="24377650" cy="1645920"/>
          </a:xfrm>
        </p:grpSpPr>
        <p:grpSp>
          <p:nvGrpSpPr>
            <p:cNvPr id="39" name="Group 10">
              <a:extLst>
                <a:ext uri="{FF2B5EF4-FFF2-40B4-BE49-F238E27FC236}">
                  <a16:creationId xmlns="" xmlns:a16="http://schemas.microsoft.com/office/drawing/2014/main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19">
                <a:extLst>
                  <a:ext uri="{FF2B5EF4-FFF2-40B4-BE49-F238E27FC236}">
                    <a16:creationId xmlns="" xmlns:a16="http://schemas.microsoft.com/office/drawing/2014/main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5">
              <a:extLst>
                <a:ext uri="{FF2B5EF4-FFF2-40B4-BE49-F238E27FC236}">
                  <a16:creationId xmlns="" xmlns:a16="http://schemas.microsoft.com/office/drawing/2014/main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41" name="Parallelogram 16">
                <a:extLst>
                  <a:ext uri="{FF2B5EF4-FFF2-40B4-BE49-F238E27FC236}">
                    <a16:creationId xmlns="" xmlns:a16="http://schemas.microsoft.com/office/drawing/2014/main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5" name="Image 4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1" y="484163"/>
            <a:ext cx="1520955" cy="1645923"/>
          </a:xfrm>
          <a:prstGeom prst="rect">
            <a:avLst/>
          </a:prstGeom>
        </p:spPr>
      </p:pic>
      <p:sp>
        <p:nvSpPr>
          <p:cNvPr id="46" name="Parallelogram 19">
            <a:extLst>
              <a:ext uri="{FF2B5EF4-FFF2-40B4-BE49-F238E27FC236}">
                <a16:creationId xmlns="" xmlns:a16="http://schemas.microsoft.com/office/drawing/2014/main" id="{0F534628-CDCA-3B44-A662-7E77BE1A02C8}"/>
              </a:ext>
            </a:extLst>
          </p:cNvPr>
          <p:cNvSpPr/>
          <p:nvPr/>
        </p:nvSpPr>
        <p:spPr>
          <a:xfrm>
            <a:off x="9271506" y="10610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9">
            <a:extLst>
              <a:ext uri="{FF2B5EF4-FFF2-40B4-BE49-F238E27FC236}">
                <a16:creationId xmlns="" xmlns:a16="http://schemas.microsoft.com/office/drawing/2014/main" id="{8D35D43E-16F3-7147-838B-03BD7530648B}"/>
              </a:ext>
            </a:extLst>
          </p:cNvPr>
          <p:cNvGrpSpPr/>
          <p:nvPr/>
        </p:nvGrpSpPr>
        <p:grpSpPr>
          <a:xfrm>
            <a:off x="152400" y="12895006"/>
            <a:ext cx="24377650" cy="973322"/>
            <a:chOff x="0" y="10911840"/>
            <a:chExt cx="24377650" cy="1645920"/>
          </a:xfrm>
        </p:grpSpPr>
        <p:grpSp>
          <p:nvGrpSpPr>
            <p:cNvPr id="50" name="Group 10">
              <a:extLst>
                <a:ext uri="{FF2B5EF4-FFF2-40B4-BE49-F238E27FC236}">
                  <a16:creationId xmlns="" xmlns:a16="http://schemas.microsoft.com/office/drawing/2014/main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Parallelogram 19">
                <a:extLst>
                  <a:ext uri="{FF2B5EF4-FFF2-40B4-BE49-F238E27FC236}">
                    <a16:creationId xmlns="" xmlns:a16="http://schemas.microsoft.com/office/drawing/2014/main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15">
              <a:extLst>
                <a:ext uri="{FF2B5EF4-FFF2-40B4-BE49-F238E27FC236}">
                  <a16:creationId xmlns="" xmlns:a16="http://schemas.microsoft.com/office/drawing/2014/main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52" name="Parallelogram 16">
                <a:extLst>
                  <a:ext uri="{FF2B5EF4-FFF2-40B4-BE49-F238E27FC236}">
                    <a16:creationId xmlns="" xmlns:a16="http://schemas.microsoft.com/office/drawing/2014/main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="" xmlns:a16="http://schemas.microsoft.com/office/drawing/2014/main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</p:grpSp>
      </p:grpSp>
      <p:pic>
        <p:nvPicPr>
          <p:cNvPr id="56" name="Image 5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1" y="484163"/>
            <a:ext cx="1520955" cy="1645923"/>
          </a:xfrm>
          <a:prstGeom prst="rect">
            <a:avLst/>
          </a:prstGeom>
        </p:spPr>
      </p:pic>
      <p:sp>
        <p:nvSpPr>
          <p:cNvPr id="57" name="Parallelogram 19">
            <a:extLst>
              <a:ext uri="{FF2B5EF4-FFF2-40B4-BE49-F238E27FC236}">
                <a16:creationId xmlns="" xmlns:a16="http://schemas.microsoft.com/office/drawing/2014/main" id="{0F534628-CDCA-3B44-A662-7E77BE1A02C8}"/>
              </a:ext>
            </a:extLst>
          </p:cNvPr>
          <p:cNvSpPr/>
          <p:nvPr/>
        </p:nvSpPr>
        <p:spPr>
          <a:xfrm>
            <a:off x="9271506" y="10610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ZoneTexte 57"/>
          <p:cNvSpPr txBox="1"/>
          <p:nvPr/>
        </p:nvSpPr>
        <p:spPr>
          <a:xfrm>
            <a:off x="2313595" y="809485"/>
            <a:ext cx="8939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>
                <a:solidFill>
                  <a:schemeClr val="accent6"/>
                </a:solidFill>
              </a:rPr>
              <a:t>Processus d’implémentation 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0127" y="2584158"/>
            <a:ext cx="1830355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4400" b="1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Le choix d’architecture : 3 couches « une couche d’entré de 7               unité une couche caché de 10 unité  et une couche en sortie </a:t>
            </a:r>
          </a:p>
          <a:p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                                                                               forword propagation</a:t>
            </a:r>
          </a:p>
          <a:p>
            <a:r>
              <a:rPr lang="fr-FR" sz="4400" i="1" dirty="0">
                <a:solidFill>
                  <a:schemeClr val="accent6"/>
                </a:solidFill>
              </a:rPr>
              <a:t> </a:t>
            </a:r>
            <a:r>
              <a:rPr lang="fr-FR" sz="4400" i="1" dirty="0" smtClean="0">
                <a:solidFill>
                  <a:schemeClr val="accent6"/>
                </a:solidFill>
              </a:rPr>
              <a:t>       </a:t>
            </a:r>
          </a:p>
          <a:p>
            <a:r>
              <a:rPr lang="fr-FR" sz="4400" dirty="0" smtClean="0">
                <a:solidFill>
                  <a:schemeClr val="accent6"/>
                </a:solidFill>
              </a:rPr>
              <a:t>                      l’implémentation des algorithmes : </a:t>
            </a:r>
          </a:p>
          <a:p>
            <a:r>
              <a:rPr lang="fr-FR" sz="4400" dirty="0" smtClean="0"/>
              <a:t>                                                                                                  </a:t>
            </a:r>
          </a:p>
          <a:p>
            <a:r>
              <a:rPr lang="fr-FR" sz="4400" dirty="0">
                <a:solidFill>
                  <a:schemeClr val="accent6"/>
                </a:solidFill>
              </a:rPr>
              <a:t> </a:t>
            </a:r>
            <a:r>
              <a:rPr lang="fr-FR" sz="4400" dirty="0" smtClean="0">
                <a:solidFill>
                  <a:schemeClr val="accent6"/>
                </a:solidFill>
              </a:rPr>
              <a:t>                                                                                                    back propagation </a:t>
            </a:r>
            <a:endParaRPr lang="fr-FR" sz="4400" dirty="0">
              <a:solidFill>
                <a:schemeClr val="accent6"/>
              </a:solidFill>
            </a:endParaRPr>
          </a:p>
          <a:p>
            <a:endParaRPr lang="fr-FR" sz="4400" i="1" dirty="0" smtClean="0">
              <a:solidFill>
                <a:schemeClr val="accent6"/>
              </a:solidFill>
            </a:endParaRPr>
          </a:p>
          <a:p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i="1" dirty="0" smtClean="0">
                <a:solidFill>
                  <a:schemeClr val="accent6"/>
                </a:solidFill>
              </a:rPr>
              <a:t>                     implémentation de fonction de prédiction sur l’ensemble de valeur de test pour prédiquer le rendement boursier </a:t>
            </a:r>
          </a:p>
          <a:p>
            <a:r>
              <a:rPr lang="fr-FR" sz="4400" i="1" dirty="0" smtClean="0">
                <a:solidFill>
                  <a:schemeClr val="accent6"/>
                </a:solidFill>
              </a:rPr>
              <a:t> </a:t>
            </a:r>
            <a:endParaRPr lang="fr-FR" sz="4400" i="1" dirty="0">
              <a:solidFill>
                <a:schemeClr val="accent6"/>
              </a:solidFill>
            </a:endParaRPr>
          </a:p>
          <a:p>
            <a:r>
              <a:rPr lang="fr-FR" sz="4400" b="1" i="1" dirty="0">
                <a:solidFill>
                  <a:schemeClr val="accent6"/>
                </a:solidFill>
              </a:rPr>
              <a:t> </a:t>
            </a:r>
            <a:r>
              <a:rPr lang="fr-FR" sz="4400" b="1" i="1" dirty="0" smtClean="0">
                <a:solidFill>
                  <a:schemeClr val="accent6"/>
                </a:solidFill>
              </a:rPr>
              <a:t>               </a:t>
            </a:r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13376031" y="5870055"/>
            <a:ext cx="1500554" cy="1086392"/>
          </a:xfrm>
          <a:prstGeom prst="straightConnector1">
            <a:avLst/>
          </a:prstGeom>
          <a:ln w="57150">
            <a:solidFill>
              <a:srgbClr val="F3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3376031" y="6956447"/>
            <a:ext cx="1664677" cy="1293667"/>
          </a:xfrm>
          <a:prstGeom prst="straightConnector1">
            <a:avLst/>
          </a:prstGeom>
          <a:ln w="57150">
            <a:solidFill>
              <a:srgbClr val="F37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droite 61"/>
          <p:cNvSpPr/>
          <p:nvPr/>
        </p:nvSpPr>
        <p:spPr>
          <a:xfrm>
            <a:off x="1509198" y="2653903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01:</a:t>
            </a:r>
            <a:endParaRPr lang="fr-FR" dirty="0"/>
          </a:p>
        </p:txBody>
      </p:sp>
      <p:sp>
        <p:nvSpPr>
          <p:cNvPr id="63" name="Flèche droite 62"/>
          <p:cNvSpPr/>
          <p:nvPr/>
        </p:nvSpPr>
        <p:spPr>
          <a:xfrm>
            <a:off x="1509198" y="6240978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02:</a:t>
            </a:r>
            <a:endParaRPr lang="fr-FR" dirty="0"/>
          </a:p>
        </p:txBody>
      </p:sp>
      <p:sp>
        <p:nvSpPr>
          <p:cNvPr id="64" name="Flèche droite 63"/>
          <p:cNvSpPr/>
          <p:nvPr/>
        </p:nvSpPr>
        <p:spPr>
          <a:xfrm>
            <a:off x="1509198" y="9360718"/>
            <a:ext cx="3352800" cy="1430938"/>
          </a:xfrm>
          <a:prstGeom prst="rightArrow">
            <a:avLst/>
          </a:prstGeom>
          <a:solidFill>
            <a:srgbClr val="F37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03: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6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décente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93856"/>
            <a:ext cx="24377650" cy="13715857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4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34</a:t>
                </a:r>
                <a:endParaRPr lang="en-US" dirty="0"/>
              </a:p>
            </p:txBody>
          </p:sp>
        </p:grp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9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2136115" y="488371"/>
            <a:ext cx="8841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1" dirty="0" smtClean="0">
                <a:solidFill>
                  <a:schemeClr val="accent6"/>
                </a:solidFill>
              </a:rPr>
              <a:t>Processus de fonctionnement</a:t>
            </a:r>
            <a:endParaRPr lang="fr-FR" sz="4400" b="1" i="1" dirty="0">
              <a:solidFill>
                <a:schemeClr val="accent6"/>
              </a:solidFill>
            </a:endParaRPr>
          </a:p>
        </p:txBody>
      </p:sp>
      <p:sp>
        <p:nvSpPr>
          <p:cNvPr id="31" name="Flèche droite 30"/>
          <p:cNvSpPr/>
          <p:nvPr/>
        </p:nvSpPr>
        <p:spPr>
          <a:xfrm>
            <a:off x="16411712" y="10920436"/>
            <a:ext cx="4482407" cy="8675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>
            <a:off x="11644807" y="10930758"/>
            <a:ext cx="4482407" cy="867508"/>
          </a:xfrm>
          <a:prstGeom prst="rightArrow">
            <a:avLst/>
          </a:prstGeom>
          <a:solidFill>
            <a:srgbClr val="FFD65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droite 32"/>
          <p:cNvSpPr/>
          <p:nvPr/>
        </p:nvSpPr>
        <p:spPr>
          <a:xfrm>
            <a:off x="6877902" y="10930758"/>
            <a:ext cx="4482407" cy="867508"/>
          </a:xfrm>
          <a:prstGeom prst="rightArrow">
            <a:avLst/>
          </a:prstGeom>
          <a:solidFill>
            <a:srgbClr val="FFE28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>
            <a:off x="2074583" y="10930758"/>
            <a:ext cx="4482407" cy="867508"/>
          </a:xfrm>
          <a:prstGeom prst="rightArrow">
            <a:avLst/>
          </a:prstGeom>
          <a:solidFill>
            <a:srgbClr val="FFEFB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074583" y="10366341"/>
            <a:ext cx="4294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Forward propagation: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27240" y="11787944"/>
            <a:ext cx="990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Cost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9057" y="10394637"/>
            <a:ext cx="3496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Back propagation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256259" y="11659194"/>
            <a:ext cx="2650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Minimisation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67444" y="10920436"/>
            <a:ext cx="2398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i="1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Resultat</a:t>
            </a:r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 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455877" y="2871389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7455877" y="4015229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dax</a:t>
            </a:r>
            <a:endParaRPr lang="fr-FR" sz="3200" dirty="0"/>
          </a:p>
        </p:txBody>
      </p:sp>
      <p:sp>
        <p:nvSpPr>
          <p:cNvPr id="42" name="Ellipse 41"/>
          <p:cNvSpPr/>
          <p:nvPr/>
        </p:nvSpPr>
        <p:spPr>
          <a:xfrm>
            <a:off x="7455876" y="5159069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ftse</a:t>
            </a:r>
            <a:endParaRPr lang="fr-FR" sz="2800" dirty="0"/>
          </a:p>
        </p:txBody>
      </p:sp>
      <p:sp>
        <p:nvSpPr>
          <p:cNvPr id="43" name="Ellipse 42"/>
          <p:cNvSpPr/>
          <p:nvPr/>
        </p:nvSpPr>
        <p:spPr>
          <a:xfrm>
            <a:off x="7455877" y="6252994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nikkie</a:t>
            </a:r>
            <a:endParaRPr lang="fr-FR" sz="1800" dirty="0"/>
          </a:p>
        </p:txBody>
      </p:sp>
      <p:sp>
        <p:nvSpPr>
          <p:cNvPr id="44" name="Ellipse 43"/>
          <p:cNvSpPr/>
          <p:nvPr/>
        </p:nvSpPr>
        <p:spPr>
          <a:xfrm>
            <a:off x="7455877" y="7393558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bovespa</a:t>
            </a:r>
            <a:endParaRPr lang="fr-FR" sz="1600" dirty="0"/>
          </a:p>
        </p:txBody>
      </p:sp>
      <p:sp>
        <p:nvSpPr>
          <p:cNvPr id="45" name="Ellipse 44"/>
          <p:cNvSpPr/>
          <p:nvPr/>
        </p:nvSpPr>
        <p:spPr>
          <a:xfrm>
            <a:off x="7455875" y="8507222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EU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7455874" y="9669519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EM</a:t>
            </a:r>
            <a:endParaRPr lang="fr-FR" sz="2800" dirty="0"/>
          </a:p>
        </p:txBody>
      </p:sp>
      <p:sp>
        <p:nvSpPr>
          <p:cNvPr id="47" name="Ellipse 46"/>
          <p:cNvSpPr/>
          <p:nvPr/>
        </p:nvSpPr>
        <p:spPr>
          <a:xfrm>
            <a:off x="11639020" y="3517720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a1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11697233" y="4764767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a2</a:t>
            </a:r>
            <a:endParaRPr lang="fr-FR" dirty="0"/>
          </a:p>
        </p:txBody>
      </p:sp>
      <p:sp>
        <p:nvSpPr>
          <p:cNvPr id="49" name="Ellipse 48"/>
          <p:cNvSpPr/>
          <p:nvPr/>
        </p:nvSpPr>
        <p:spPr>
          <a:xfrm>
            <a:off x="11697233" y="6752341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a9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11697233" y="8006176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a10</a:t>
            </a:r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15108483" y="5800161"/>
            <a:ext cx="1099609" cy="1015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8555486" y="3517720"/>
            <a:ext cx="3083534" cy="49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7" idx="2"/>
          </p:cNvCxnSpPr>
          <p:nvPr/>
        </p:nvCxnSpPr>
        <p:spPr>
          <a:xfrm flipV="1">
            <a:off x="8555486" y="4025552"/>
            <a:ext cx="3083534" cy="5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8555486" y="4025552"/>
            <a:ext cx="3083534" cy="157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endCxn id="47" idx="2"/>
          </p:cNvCxnSpPr>
          <p:nvPr/>
        </p:nvCxnSpPr>
        <p:spPr>
          <a:xfrm flipV="1">
            <a:off x="8555486" y="4025552"/>
            <a:ext cx="3083534" cy="272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47" idx="2"/>
          </p:cNvCxnSpPr>
          <p:nvPr/>
        </p:nvCxnSpPr>
        <p:spPr>
          <a:xfrm flipV="1">
            <a:off x="8555486" y="4025552"/>
            <a:ext cx="3083534" cy="374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47" idx="2"/>
          </p:cNvCxnSpPr>
          <p:nvPr/>
        </p:nvCxnSpPr>
        <p:spPr>
          <a:xfrm flipV="1">
            <a:off x="8555486" y="4025552"/>
            <a:ext cx="3083534" cy="49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47" idx="2"/>
          </p:cNvCxnSpPr>
          <p:nvPr/>
        </p:nvCxnSpPr>
        <p:spPr>
          <a:xfrm flipV="1">
            <a:off x="8555486" y="4025552"/>
            <a:ext cx="3083534" cy="60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endCxn id="48" idx="2"/>
          </p:cNvCxnSpPr>
          <p:nvPr/>
        </p:nvCxnSpPr>
        <p:spPr>
          <a:xfrm>
            <a:off x="8555486" y="3517720"/>
            <a:ext cx="3141747" cy="175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8707886" y="4533383"/>
            <a:ext cx="2936921" cy="7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2" idx="6"/>
            <a:endCxn id="48" idx="2"/>
          </p:cNvCxnSpPr>
          <p:nvPr/>
        </p:nvCxnSpPr>
        <p:spPr>
          <a:xfrm flipV="1">
            <a:off x="8555485" y="5272599"/>
            <a:ext cx="3141748" cy="39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4" idx="6"/>
          </p:cNvCxnSpPr>
          <p:nvPr/>
        </p:nvCxnSpPr>
        <p:spPr>
          <a:xfrm flipV="1">
            <a:off x="8555486" y="4123987"/>
            <a:ext cx="3083533" cy="377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607911" y="5290005"/>
            <a:ext cx="3036896" cy="256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8561272" y="5370600"/>
            <a:ext cx="3077746" cy="364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46" idx="6"/>
          </p:cNvCxnSpPr>
          <p:nvPr/>
        </p:nvCxnSpPr>
        <p:spPr>
          <a:xfrm flipV="1">
            <a:off x="8555483" y="5419233"/>
            <a:ext cx="3089324" cy="47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49" idx="2"/>
          </p:cNvCxnSpPr>
          <p:nvPr/>
        </p:nvCxnSpPr>
        <p:spPr>
          <a:xfrm>
            <a:off x="8602124" y="3494212"/>
            <a:ext cx="3095109" cy="376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49" idx="2"/>
          </p:cNvCxnSpPr>
          <p:nvPr/>
        </p:nvCxnSpPr>
        <p:spPr>
          <a:xfrm>
            <a:off x="8607911" y="4551351"/>
            <a:ext cx="3089322" cy="270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49" idx="2"/>
          </p:cNvCxnSpPr>
          <p:nvPr/>
        </p:nvCxnSpPr>
        <p:spPr>
          <a:xfrm>
            <a:off x="8607911" y="5666901"/>
            <a:ext cx="3089322" cy="159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49" idx="2"/>
          </p:cNvCxnSpPr>
          <p:nvPr/>
        </p:nvCxnSpPr>
        <p:spPr>
          <a:xfrm>
            <a:off x="8602124" y="6716563"/>
            <a:ext cx="3095109" cy="54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flipV="1">
            <a:off x="8607911" y="5272599"/>
            <a:ext cx="3089322" cy="147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8578805" y="7188137"/>
            <a:ext cx="3060213" cy="171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endCxn id="50" idx="2"/>
          </p:cNvCxnSpPr>
          <p:nvPr/>
        </p:nvCxnSpPr>
        <p:spPr>
          <a:xfrm flipV="1">
            <a:off x="8602124" y="8514008"/>
            <a:ext cx="3095109" cy="47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46" idx="6"/>
          </p:cNvCxnSpPr>
          <p:nvPr/>
        </p:nvCxnSpPr>
        <p:spPr>
          <a:xfrm flipV="1">
            <a:off x="8555483" y="5298310"/>
            <a:ext cx="3141750" cy="487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8602124" y="3543854"/>
            <a:ext cx="3095109" cy="49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endCxn id="50" idx="2"/>
          </p:cNvCxnSpPr>
          <p:nvPr/>
        </p:nvCxnSpPr>
        <p:spPr>
          <a:xfrm>
            <a:off x="8578805" y="4631819"/>
            <a:ext cx="3118428" cy="388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50" idx="2"/>
          </p:cNvCxnSpPr>
          <p:nvPr/>
        </p:nvCxnSpPr>
        <p:spPr>
          <a:xfrm>
            <a:off x="8613698" y="5675921"/>
            <a:ext cx="3083535" cy="283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8707886" y="6658047"/>
            <a:ext cx="2931132" cy="18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8578805" y="7926067"/>
            <a:ext cx="3101065" cy="6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8707886" y="8488974"/>
            <a:ext cx="2942706" cy="164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12738630" y="4050409"/>
            <a:ext cx="2522253" cy="20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48" idx="6"/>
          </p:cNvCxnSpPr>
          <p:nvPr/>
        </p:nvCxnSpPr>
        <p:spPr>
          <a:xfrm>
            <a:off x="12796842" y="5272599"/>
            <a:ext cx="2464041" cy="81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12849268" y="6092313"/>
            <a:ext cx="2411615" cy="109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50" idx="6"/>
          </p:cNvCxnSpPr>
          <p:nvPr/>
        </p:nvCxnSpPr>
        <p:spPr>
          <a:xfrm flipV="1">
            <a:off x="12796842" y="6092313"/>
            <a:ext cx="2464041" cy="242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7127631" y="1590759"/>
            <a:ext cx="1099609" cy="1015663"/>
          </a:xfrm>
          <a:prstGeom prst="ellipse">
            <a:avLst/>
          </a:prstGeom>
          <a:ln>
            <a:solidFill>
              <a:srgbClr val="F371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x0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11120059" y="2132449"/>
            <a:ext cx="1099609" cy="1015663"/>
          </a:xfrm>
          <a:prstGeom prst="ellipse">
            <a:avLst/>
          </a:prstGeom>
          <a:ln>
            <a:solidFill>
              <a:srgbClr val="F371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a0</a:t>
            </a:r>
            <a:endParaRPr lang="fr-FR" dirty="0"/>
          </a:p>
        </p:txBody>
      </p:sp>
      <p:cxnSp>
        <p:nvCxnSpPr>
          <p:cNvPr id="86" name="Connecteur droit avec flèche 85"/>
          <p:cNvCxnSpPr>
            <a:stCxn id="84" idx="6"/>
            <a:endCxn id="47" idx="2"/>
          </p:cNvCxnSpPr>
          <p:nvPr/>
        </p:nvCxnSpPr>
        <p:spPr>
          <a:xfrm>
            <a:off x="8227240" y="2098591"/>
            <a:ext cx="3411780" cy="192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2260993" y="2836686"/>
            <a:ext cx="2894582" cy="323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endCxn id="48" idx="2"/>
          </p:cNvCxnSpPr>
          <p:nvPr/>
        </p:nvCxnSpPr>
        <p:spPr>
          <a:xfrm>
            <a:off x="8268565" y="2153124"/>
            <a:ext cx="3428668" cy="311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4" idx="6"/>
          </p:cNvCxnSpPr>
          <p:nvPr/>
        </p:nvCxnSpPr>
        <p:spPr>
          <a:xfrm>
            <a:off x="8227240" y="2098591"/>
            <a:ext cx="3980172" cy="502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50" idx="1"/>
          </p:cNvCxnSpPr>
          <p:nvPr/>
        </p:nvCxnSpPr>
        <p:spPr>
          <a:xfrm>
            <a:off x="8279666" y="2224212"/>
            <a:ext cx="3578601" cy="593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51" idx="6"/>
          </p:cNvCxnSpPr>
          <p:nvPr/>
        </p:nvCxnSpPr>
        <p:spPr>
          <a:xfrm>
            <a:off x="16208092" y="6307993"/>
            <a:ext cx="130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7557028" y="5949707"/>
            <a:ext cx="2850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Usd_based ise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3" name="Accolade ouvrante 92"/>
          <p:cNvSpPr/>
          <p:nvPr/>
        </p:nvSpPr>
        <p:spPr>
          <a:xfrm>
            <a:off x="6556990" y="1413269"/>
            <a:ext cx="570641" cy="9271913"/>
          </a:xfrm>
          <a:prstGeom prst="leftBrace">
            <a:avLst/>
          </a:prstGeom>
          <a:ln w="57150">
            <a:solidFill>
              <a:srgbClr val="F37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4098812" y="5689304"/>
            <a:ext cx="2201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rgbClr val="F37100"/>
                </a:solidFill>
              </a:rPr>
              <a:t>Input layer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rgbClr val="F37100"/>
              </a:solidFill>
            </a:endParaRPr>
          </a:p>
        </p:txBody>
      </p:sp>
      <p:sp>
        <p:nvSpPr>
          <p:cNvPr id="95" name="Accolade ouvrante 94"/>
          <p:cNvSpPr/>
          <p:nvPr/>
        </p:nvSpPr>
        <p:spPr>
          <a:xfrm rot="16200000">
            <a:off x="11991366" y="8501430"/>
            <a:ext cx="535688" cy="1626899"/>
          </a:xfrm>
          <a:prstGeom prst="leftBrace">
            <a:avLst>
              <a:gd name="adj1" fmla="val 8333"/>
              <a:gd name="adj2" fmla="val 48575"/>
            </a:avLst>
          </a:prstGeom>
          <a:ln w="57150">
            <a:solidFill>
              <a:srgbClr val="F37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11140335" y="9724339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rgbClr val="F37100"/>
                </a:solidFill>
              </a:rPr>
              <a:t>Hidden layer</a:t>
            </a:r>
            <a:endParaRPr lang="en-US" altLang="ko-KR" i="1" dirty="0">
              <a:ln>
                <a:solidFill>
                  <a:schemeClr val="tx1"/>
                </a:solidFill>
              </a:ln>
              <a:solidFill>
                <a:srgbClr val="F37100"/>
              </a:solidFill>
            </a:endParaRPr>
          </a:p>
        </p:txBody>
      </p:sp>
      <p:sp>
        <p:nvSpPr>
          <p:cNvPr id="97" name="Accolade ouvrante 96"/>
          <p:cNvSpPr/>
          <p:nvPr/>
        </p:nvSpPr>
        <p:spPr>
          <a:xfrm rot="16200000">
            <a:off x="15484797" y="6262092"/>
            <a:ext cx="535688" cy="1626899"/>
          </a:xfrm>
          <a:prstGeom prst="leftBrace">
            <a:avLst>
              <a:gd name="adj1" fmla="val 8333"/>
              <a:gd name="adj2" fmla="val 48575"/>
            </a:avLst>
          </a:prstGeom>
          <a:ln w="57150">
            <a:solidFill>
              <a:srgbClr val="F37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14523670" y="7444838"/>
            <a:ext cx="2643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rgbClr val="F37100"/>
                </a:solidFill>
              </a:rPr>
              <a:t>Output layer </a:t>
            </a:r>
            <a:endParaRPr lang="fr-FR" dirty="0">
              <a:solidFill>
                <a:srgbClr val="F371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87185" y="2314965"/>
            <a:ext cx="747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T1 </a:t>
            </a:r>
            <a:endParaRPr lang="fr-FR" dirty="0"/>
          </a:p>
        </p:txBody>
      </p:sp>
      <p:sp>
        <p:nvSpPr>
          <p:cNvPr id="100" name="Rectangle 99"/>
          <p:cNvSpPr/>
          <p:nvPr/>
        </p:nvSpPr>
        <p:spPr>
          <a:xfrm>
            <a:off x="13709162" y="3774999"/>
            <a:ext cx="747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Gradient décente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4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35</a:t>
                </a:r>
                <a:endParaRPr lang="en-US" dirty="0"/>
              </a:p>
            </p:txBody>
          </p:sp>
        </p:grp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9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Résultat de traitement: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405" y="6089892"/>
            <a:ext cx="15815575" cy="46382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117276" y="2434251"/>
            <a:ext cx="189538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b="1" i="1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sz="48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fr-FR" sz="4800" dirty="0" smtClean="0">
                <a:solidFill>
                  <a:schemeClr val="accent6"/>
                </a:solidFill>
              </a:rPr>
              <a:t>Après la réalisation de la </a:t>
            </a:r>
            <a:r>
              <a:rPr lang="fr-FR" sz="4800" dirty="0">
                <a:solidFill>
                  <a:schemeClr val="accent6"/>
                </a:solidFill>
              </a:rPr>
              <a:t>méthode </a:t>
            </a:r>
            <a:r>
              <a:rPr lang="fr-FR" sz="4800" dirty="0" smtClean="0">
                <a:solidFill>
                  <a:schemeClr val="accent6"/>
                </a:solidFill>
              </a:rPr>
              <a:t>décris </a:t>
            </a:r>
            <a:r>
              <a:rPr lang="fr-FR" sz="4800" dirty="0">
                <a:solidFill>
                  <a:schemeClr val="accent6"/>
                </a:solidFill>
              </a:rPr>
              <a:t>ci-dessus nous avons obtenu : une précision de 36,53  % </a:t>
            </a:r>
            <a:r>
              <a:rPr lang="fr-FR" sz="4800" dirty="0" smtClean="0">
                <a:solidFill>
                  <a:schemeClr val="accent6"/>
                </a:solidFill>
              </a:rPr>
              <a:t>d’apprentissage, </a:t>
            </a:r>
            <a:r>
              <a:rPr lang="fr-FR" sz="4800" dirty="0">
                <a:solidFill>
                  <a:schemeClr val="accent6"/>
                </a:solidFill>
              </a:rPr>
              <a:t>de 47,88 % pour l </a:t>
            </a:r>
            <a:r>
              <a:rPr lang="fr-FR" sz="4800" dirty="0" smtClean="0">
                <a:solidFill>
                  <a:schemeClr val="accent6"/>
                </a:solidFill>
              </a:rPr>
              <a:t>’ensemble </a:t>
            </a:r>
            <a:r>
              <a:rPr lang="fr-FR" sz="4800" dirty="0">
                <a:solidFill>
                  <a:schemeClr val="accent6"/>
                </a:solidFill>
              </a:rPr>
              <a:t>de validation et de 47,887 % pour </a:t>
            </a:r>
            <a:r>
              <a:rPr lang="fr-FR" sz="4800" dirty="0" smtClean="0">
                <a:solidFill>
                  <a:schemeClr val="accent6"/>
                </a:solidFill>
              </a:rPr>
              <a:t>l’ensemble </a:t>
            </a:r>
            <a:r>
              <a:rPr lang="fr-FR" sz="4800" dirty="0">
                <a:solidFill>
                  <a:schemeClr val="accent6"/>
                </a:solidFill>
              </a:rPr>
              <a:t>de test </a:t>
            </a:r>
          </a:p>
        </p:txBody>
      </p:sp>
    </p:spTree>
    <p:extLst>
      <p:ext uri="{BB962C8B-B14F-4D97-AF65-F5344CB8AC3E}">
        <p14:creationId xmlns:p14="http://schemas.microsoft.com/office/powerpoint/2010/main" val="33372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Normal Equation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5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4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36</a:t>
                </a:r>
                <a:endParaRPr lang="en-US" dirty="0"/>
              </a:p>
            </p:txBody>
          </p:sp>
        </p:grpSp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9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2117276" y="489939"/>
            <a:ext cx="7825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i="1" dirty="0" smtClean="0">
                <a:solidFill>
                  <a:schemeClr val="accent6"/>
                </a:solidFill>
              </a:rPr>
              <a:t>Comparaison et Conclusion</a:t>
            </a:r>
            <a:endParaRPr lang="fr-FR" sz="4800" b="1" i="1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618" y="3257013"/>
            <a:ext cx="1809758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rgbClr val="F37100"/>
                </a:solidFill>
                <a:sym typeface="Wingdings" panose="05000000000000000000" pitchFamily="2" charset="2"/>
              </a:rPr>
              <a:t></a:t>
            </a:r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fr-FR" sz="7200" dirty="0" smtClean="0">
                <a:solidFill>
                  <a:schemeClr val="accent6"/>
                </a:solidFill>
              </a:rPr>
              <a:t>Apres avoir les résultats de prédiction des deux </a:t>
            </a:r>
            <a:r>
              <a:rPr lang="fr-FR" sz="7200" dirty="0">
                <a:solidFill>
                  <a:schemeClr val="accent6"/>
                </a:solidFill>
              </a:rPr>
              <a:t>modèles </a:t>
            </a:r>
            <a:r>
              <a:rPr lang="fr-FR" sz="7200" dirty="0" smtClean="0">
                <a:solidFill>
                  <a:schemeClr val="accent6"/>
                </a:solidFill>
              </a:rPr>
              <a:t>nous </a:t>
            </a:r>
            <a:r>
              <a:rPr lang="fr-FR" sz="7200" dirty="0">
                <a:solidFill>
                  <a:schemeClr val="accent6"/>
                </a:solidFill>
              </a:rPr>
              <a:t>avons </a:t>
            </a:r>
            <a:r>
              <a:rPr lang="fr-FR" sz="7200" dirty="0" smtClean="0">
                <a:solidFill>
                  <a:schemeClr val="accent6"/>
                </a:solidFill>
              </a:rPr>
              <a:t>conclu que le meilleure modèle pour prédire le rendement boursier turquie est le modèle de Réseaux de neurone , car il nous donnes une meilleure précision des résultat </a:t>
            </a:r>
          </a:p>
          <a:p>
            <a:pPr algn="just"/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CONCLUSION GÉNÉRALE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461454" y="3470466"/>
            <a:ext cx="134547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L’application de ces différents algorithmes sur les deux data sets «  IRIS FISHER»</a:t>
            </a:r>
          </a:p>
          <a:p>
            <a:pPr algn="ctr"/>
            <a:r>
              <a:rPr lang="fr-FR" sz="5400" b="1" dirty="0" smtClean="0">
                <a:solidFill>
                  <a:schemeClr val="accent6"/>
                </a:solidFill>
              </a:rPr>
              <a:t>Et « ISTANBUL STOCK » nous a permis de mieux comprendre l ’apprentissage automatique supervisé,</a:t>
            </a:r>
            <a:r>
              <a:rPr lang="fr-FR" sz="5400" b="1" dirty="0">
                <a:solidFill>
                  <a:schemeClr val="accent6"/>
                </a:solidFill>
              </a:rPr>
              <a:t> </a:t>
            </a:r>
            <a:r>
              <a:rPr lang="fr-FR" sz="5400" b="1" dirty="0" smtClean="0">
                <a:solidFill>
                  <a:schemeClr val="accent6"/>
                </a:solidFill>
              </a:rPr>
              <a:t>En suivant les étapes nécessaires, analyse et nettoyages des données et au finale l’implémentation des programmes</a:t>
            </a:r>
            <a:endParaRPr lang="fr-FR" sz="5400" b="1" dirty="0">
              <a:solidFill>
                <a:schemeClr val="accent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578" y="331763"/>
            <a:ext cx="6078393" cy="6078393"/>
          </a:xfrm>
          <a:prstGeom prst="rect">
            <a:avLst/>
          </a:prstGeom>
          <a:scene3d>
            <a:camera prst="orthographicFront">
              <a:rot lat="0" lon="0" rev="20399999"/>
            </a:camera>
            <a:lightRig rig="threePt" dir="t"/>
          </a:scene3d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9340870"/>
            <a:ext cx="2900894" cy="2900894"/>
          </a:xfrm>
          <a:prstGeom prst="rect">
            <a:avLst/>
          </a:prstGeom>
          <a:scene3d>
            <a:camera prst="orthographicFront">
              <a:rot lat="0" lon="0" rev="15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480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7DB07E4-442F-5E4A-8C5F-1611AAE2D8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A66EE25-E6E9-6042-BB2D-ED646DDD879D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7B833CAD-8D15-A545-8CC3-5675F9753BA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4DA2D700-8C5A-D041-B594-7BC4983F08ED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xmlns="" id="{C86B7A93-2C17-094D-B65B-94EFF53CD63F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258B0BBB-611E-EC43-8107-9A76D6B538F7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8705138-9964-5B49-8D08-99214F310418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68F1C155-32D7-D040-BCA2-7675CFB5677F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7BD21E-4581-1C46-B60F-EC02E3A18AA9}"/>
              </a:ext>
            </a:extLst>
          </p:cNvPr>
          <p:cNvSpPr/>
          <p:nvPr/>
        </p:nvSpPr>
        <p:spPr>
          <a:xfrm>
            <a:off x="242308" y="10983985"/>
            <a:ext cx="4832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Lato" charset="0"/>
                <a:ea typeface="Lato" charset="0"/>
                <a:cs typeface="Lato" charset="0"/>
              </a:rPr>
              <a:t>Question?</a:t>
            </a:r>
            <a:endParaRPr lang="en-US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83E0F75-F1BD-5446-BC42-258D0148747B}"/>
              </a:ext>
            </a:extLst>
          </p:cNvPr>
          <p:cNvSpPr txBox="1"/>
          <p:nvPr/>
        </p:nvSpPr>
        <p:spPr>
          <a:xfrm>
            <a:off x="242308" y="8676807"/>
            <a:ext cx="195961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0" b="1" dirty="0" smtClean="0">
                <a:solidFill>
                  <a:schemeClr val="accent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Merci pour votre attention…</a:t>
            </a:r>
            <a:endParaRPr lang="en-US" sz="12500" b="1" dirty="0">
              <a:solidFill>
                <a:schemeClr val="accent6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DE50774-5DA4-B24F-B090-A53F131BB5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07BE5D3-D081-3A40-9CA5-C4F3C75E6A0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29907547-43FD-6144-9126-52E1A80ED362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8FEAB89F-6242-B24A-996B-4D1E0F2768CF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xmlns="" id="{C7F0A31F-8AD9-E64D-A322-C81F8C77B68C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5CC24655-74E2-1644-B52B-A7EEC7190BDF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xmlns="" id="{E4C1C1B3-7FAA-5C4E-87C3-8E585D63B004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1EA20642-750A-3342-9C61-287546E9CF2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pic>
        <p:nvPicPr>
          <p:cNvPr id="27" name="Espace réservé pour une image  26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14828"/>
          <a:stretch>
            <a:fillRect/>
          </a:stretch>
        </p:blipFill>
        <p:spPr>
          <a:xfrm>
            <a:off x="15157937" y="2514389"/>
            <a:ext cx="7188897" cy="7198185"/>
          </a:xfrm>
        </p:spPr>
      </p:pic>
      <p:sp>
        <p:nvSpPr>
          <p:cNvPr id="28" name="ZoneTexte 27"/>
          <p:cNvSpPr txBox="1"/>
          <p:nvPr/>
        </p:nvSpPr>
        <p:spPr>
          <a:xfrm>
            <a:off x="3059722" y="331763"/>
            <a:ext cx="3938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 smtClean="0">
                <a:solidFill>
                  <a:schemeClr val="accent6"/>
                </a:solidFill>
              </a:rPr>
              <a:t>IRIS-Fisher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34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934305" y="4178642"/>
            <a:ext cx="9847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Le jeu de donnée « IRIS » ou « IRIS </a:t>
            </a:r>
            <a:r>
              <a:rPr lang="fr-FR" sz="4000" dirty="0">
                <a:solidFill>
                  <a:schemeClr val="accent6"/>
                </a:solidFill>
              </a:rPr>
              <a:t>F</a:t>
            </a:r>
            <a:r>
              <a:rPr lang="fr-FR" sz="4000" dirty="0" smtClean="0">
                <a:solidFill>
                  <a:schemeClr val="accent6"/>
                </a:solidFill>
              </a:rPr>
              <a:t>isher » crée en 1936 par Ronald Fisher.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81552" y="3163661"/>
            <a:ext cx="11948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chemeClr val="accent6"/>
                </a:solidFill>
              </a:rPr>
              <a:t>IRIS = </a:t>
            </a:r>
            <a:r>
              <a:rPr lang="fr-FR" sz="4400" dirty="0">
                <a:solidFill>
                  <a:schemeClr val="accent6"/>
                </a:solidFill>
              </a:rPr>
              <a:t>C</a:t>
            </a:r>
            <a:r>
              <a:rPr lang="fr-FR" sz="4400" dirty="0" smtClean="0">
                <a:solidFill>
                  <a:schemeClr val="accent6"/>
                </a:solidFill>
              </a:rPr>
              <a:t>’est une famille de fleurs ayant 210 espèces.</a:t>
            </a:r>
            <a:endParaRPr lang="fr-FR" sz="4400" dirty="0">
              <a:solidFill>
                <a:schemeClr val="accent6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934305" y="5747621"/>
            <a:ext cx="9847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Il a collecté des données pour évaluer la variation de la morphologie des fleurs iris.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934304" y="7316600"/>
            <a:ext cx="10304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Cette data set est une des plus connus pour le développement de l’apprentissage automatique.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596321" y="3393831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droite 31"/>
          <p:cNvSpPr/>
          <p:nvPr/>
        </p:nvSpPr>
        <p:spPr>
          <a:xfrm>
            <a:off x="582828" y="4570725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droite 32"/>
          <p:cNvSpPr/>
          <p:nvPr/>
        </p:nvSpPr>
        <p:spPr>
          <a:xfrm>
            <a:off x="586751" y="6139704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596321" y="7708683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7740398" y="9848949"/>
            <a:ext cx="271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Ronald Fisher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3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sp>
        <p:nvSpPr>
          <p:cNvPr id="14" name="ZoneTexte 13"/>
          <p:cNvSpPr txBox="1"/>
          <p:nvPr/>
        </p:nvSpPr>
        <p:spPr>
          <a:xfrm>
            <a:off x="2117277" y="489939"/>
            <a:ext cx="7132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Description de la base de données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5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pic>
        <p:nvPicPr>
          <p:cNvPr id="13" name="Espace réservé pour une image 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37" y="3747606"/>
            <a:ext cx="2691613" cy="2495171"/>
          </a:xfrm>
          <a:prstGeom prst="ellipse">
            <a:avLst/>
          </a:prstGeom>
        </p:spPr>
      </p:pic>
      <p:pic>
        <p:nvPicPr>
          <p:cNvPr id="22" name="Espace réservé pour une image 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37" y="6587935"/>
            <a:ext cx="2684297" cy="2526099"/>
          </a:xfrm>
          <a:prstGeom prst="ellipse">
            <a:avLst/>
          </a:prstGeom>
        </p:spPr>
      </p:pic>
      <p:pic>
        <p:nvPicPr>
          <p:cNvPr id="23" name="Espace réservé pour une image 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37" y="9459193"/>
            <a:ext cx="2537937" cy="2537937"/>
          </a:xfrm>
          <a:prstGeom prst="ellipse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-151112" y="6538493"/>
            <a:ext cx="2819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3 classes de 50</a:t>
            </a:r>
          </a:p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Instances</a:t>
            </a:r>
          </a:p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de</a:t>
            </a:r>
            <a:endParaRPr lang="fr-FR" sz="2800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48762" y="4579692"/>
            <a:ext cx="277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Iris-Setosa</a:t>
            </a:r>
            <a:endParaRPr lang="fr-FR" sz="4800" dirty="0">
              <a:solidFill>
                <a:schemeClr val="accent6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348762" y="7402657"/>
            <a:ext cx="3597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Iris-Versicolor</a:t>
            </a:r>
            <a:endParaRPr lang="fr-FR" sz="4800" dirty="0">
              <a:solidFill>
                <a:schemeClr val="accent6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22128" y="10312662"/>
            <a:ext cx="3268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Iris-Virginica</a:t>
            </a:r>
            <a:endParaRPr lang="fr-FR" sz="4800" dirty="0">
              <a:solidFill>
                <a:schemeClr val="accent6"/>
              </a:solidFill>
            </a:endParaRPr>
          </a:p>
        </p:txBody>
      </p:sp>
      <p:sp>
        <p:nvSpPr>
          <p:cNvPr id="26" name="Bent Arrow 74"/>
          <p:cNvSpPr/>
          <p:nvPr/>
        </p:nvSpPr>
        <p:spPr>
          <a:xfrm rot="6828494" flipH="1">
            <a:off x="8647229" y="9420590"/>
            <a:ext cx="2308240" cy="1641640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28" name="Bent Arrow 74"/>
          <p:cNvSpPr/>
          <p:nvPr/>
        </p:nvSpPr>
        <p:spPr>
          <a:xfrm rot="14771506" flipH="1" flipV="1">
            <a:off x="8670600" y="4978669"/>
            <a:ext cx="2308240" cy="1641640"/>
          </a:xfrm>
          <a:prstGeom prst="bentArrow">
            <a:avLst>
              <a:gd name="adj1" fmla="val 3655"/>
              <a:gd name="adj2" fmla="val 16396"/>
              <a:gd name="adj3" fmla="val 22809"/>
              <a:gd name="adj4" fmla="val 79194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29" name="Bent Arrow 74"/>
          <p:cNvSpPr/>
          <p:nvPr/>
        </p:nvSpPr>
        <p:spPr>
          <a:xfrm rot="9943622" flipH="1">
            <a:off x="9267248" y="7753834"/>
            <a:ext cx="1068202" cy="768816"/>
          </a:xfrm>
          <a:prstGeom prst="bentArrow">
            <a:avLst>
              <a:gd name="adj1" fmla="val 7874"/>
              <a:gd name="adj2" fmla="val 35161"/>
              <a:gd name="adj3" fmla="val 43887"/>
              <a:gd name="adj4" fmla="val 73715"/>
            </a:avLst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480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525261" y="6900522"/>
            <a:ext cx="2569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6"/>
                </a:solidFill>
              </a:rPr>
              <a:t>4 </a:t>
            </a:r>
          </a:p>
          <a:p>
            <a:pPr algn="ctr"/>
            <a:r>
              <a:rPr lang="fr-FR" sz="4800" dirty="0" smtClean="0">
                <a:solidFill>
                  <a:schemeClr val="accent6"/>
                </a:solidFill>
              </a:rPr>
              <a:t>Attributs en entré</a:t>
            </a:r>
            <a:endParaRPr lang="fr-FR" sz="4400" dirty="0">
              <a:solidFill>
                <a:schemeClr val="accent6"/>
              </a:solidFill>
            </a:endParaRPr>
          </a:p>
        </p:txBody>
      </p:sp>
      <p:sp>
        <p:nvSpPr>
          <p:cNvPr id="27" name="Organigramme : Processus 26"/>
          <p:cNvSpPr/>
          <p:nvPr/>
        </p:nvSpPr>
        <p:spPr>
          <a:xfrm>
            <a:off x="13049865" y="4769622"/>
            <a:ext cx="5827877" cy="667813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290065" y="5831332"/>
            <a:ext cx="5320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chemeClr val="accent6"/>
                </a:solidFill>
              </a:rPr>
              <a:t>Longueur-Sépale </a:t>
            </a:r>
            <a:r>
              <a:rPr lang="fr-FR" sz="4000" dirty="0" smtClean="0">
                <a:solidFill>
                  <a:srgbClr val="C00000"/>
                </a:solidFill>
              </a:rPr>
              <a:t>(cm)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3206393" y="7100669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chemeClr val="accent6"/>
                </a:solidFill>
              </a:rPr>
              <a:t>Largeur-Sépale </a:t>
            </a:r>
            <a:r>
              <a:rPr lang="fr-FR" sz="4000" dirty="0" smtClean="0">
                <a:solidFill>
                  <a:srgbClr val="C00000"/>
                </a:solidFill>
              </a:rPr>
              <a:t>(cm)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3206393" y="8352032"/>
            <a:ext cx="5232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chemeClr val="accent6"/>
                </a:solidFill>
              </a:rPr>
              <a:t>Longueur-Pétale </a:t>
            </a:r>
            <a:r>
              <a:rPr lang="fr-FR" sz="4000" dirty="0" smtClean="0">
                <a:solidFill>
                  <a:srgbClr val="C00000"/>
                </a:solidFill>
              </a:rPr>
              <a:t>(cm)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3206393" y="9604776"/>
            <a:ext cx="483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chemeClr val="accent6"/>
                </a:solidFill>
              </a:rPr>
              <a:t>Largeur-Pétale </a:t>
            </a:r>
            <a:r>
              <a:rPr lang="fr-FR" sz="4000" dirty="0" smtClean="0">
                <a:solidFill>
                  <a:srgbClr val="C00000"/>
                </a:solidFill>
              </a:rPr>
              <a:t>(cm)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9353398" y="7808555"/>
            <a:ext cx="970212" cy="4058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rganigramme : Processus 33"/>
          <p:cNvSpPr/>
          <p:nvPr/>
        </p:nvSpPr>
        <p:spPr>
          <a:xfrm>
            <a:off x="20853169" y="6104633"/>
            <a:ext cx="2988697" cy="30893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0937741" y="6611120"/>
            <a:ext cx="281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/>
                </a:solidFill>
              </a:rPr>
              <a:t>Le type de fleurs en sortie </a:t>
            </a:r>
            <a:endParaRPr lang="fr-FR" sz="2800" dirty="0">
              <a:solidFill>
                <a:schemeClr val="accent6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525261" y="2178779"/>
            <a:ext cx="791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accent6"/>
                </a:solidFill>
              </a:rPr>
              <a:t>On a choisie 3 espèces parmi les 210:</a:t>
            </a:r>
            <a:endParaRPr lang="fr-FR" sz="4000" dirty="0">
              <a:solidFill>
                <a:schemeClr val="accent6"/>
              </a:solidFill>
            </a:endParaRPr>
          </a:p>
        </p:txBody>
      </p:sp>
      <p:sp>
        <p:nvSpPr>
          <p:cNvPr id="36" name="Flèche droite 35"/>
          <p:cNvSpPr/>
          <p:nvPr/>
        </p:nvSpPr>
        <p:spPr>
          <a:xfrm>
            <a:off x="9214341" y="2269066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</p:grpSp>
      <p:sp>
        <p:nvSpPr>
          <p:cNvPr id="14" name="ZoneTexte 13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Améliorations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15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98906"/>
              </p:ext>
            </p:extLst>
          </p:nvPr>
        </p:nvGraphicFramePr>
        <p:xfrm>
          <a:off x="12344400" y="4941276"/>
          <a:ext cx="9571746" cy="414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5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4550">
                <a:tc>
                  <a:txBody>
                    <a:bodyPr/>
                    <a:lstStyle/>
                    <a:p>
                      <a:pPr marL="685800" indent="-228600" algn="ctr">
                        <a:spcAft>
                          <a:spcPts val="0"/>
                        </a:spcAft>
                      </a:pPr>
                      <a:r>
                        <a:rPr lang="fr-FR" sz="4400" dirty="0">
                          <a:effectLst/>
                        </a:rPr>
                        <a:t>Classe</a:t>
                      </a:r>
                      <a:endParaRPr lang="fr-FR" sz="44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 indent="-228600" algn="ctr">
                        <a:spcAft>
                          <a:spcPts val="0"/>
                        </a:spcAft>
                        <a:tabLst>
                          <a:tab pos="969645" algn="l"/>
                        </a:tabLst>
                      </a:pPr>
                      <a:r>
                        <a:rPr lang="fr-FR" sz="4400" dirty="0">
                          <a:effectLst/>
                        </a:rPr>
                        <a:t>Codage</a:t>
                      </a:r>
                      <a:endParaRPr lang="fr-FR" sz="44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dirty="0">
                          <a:effectLst/>
                        </a:rPr>
                        <a:t>Iris-Setosa</a:t>
                      </a:r>
                      <a:endParaRPr lang="fr-FR" sz="44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800" dirty="0">
                          <a:effectLst/>
                        </a:rPr>
                        <a:t>1</a:t>
                      </a:r>
                      <a:endParaRPr lang="fr-FR" sz="48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4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400" dirty="0">
                          <a:effectLst/>
                        </a:rPr>
                        <a:t>Iris-Virginica</a:t>
                      </a:r>
                      <a:endParaRPr lang="fr-FR" sz="11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800" dirty="0">
                          <a:effectLst/>
                        </a:rPr>
                        <a:t>2</a:t>
                      </a:r>
                      <a:endParaRPr lang="fr-FR" sz="11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4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4400" dirty="0">
                          <a:effectLst/>
                        </a:rPr>
                        <a:t>Iris-Versicolor</a:t>
                      </a:r>
                      <a:endParaRPr lang="fr-FR" sz="11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4800" dirty="0">
                          <a:effectLst/>
                        </a:rPr>
                        <a:t>3</a:t>
                      </a:r>
                      <a:endParaRPr lang="fr-FR" sz="1100" dirty="0">
                        <a:solidFill>
                          <a:srgbClr val="262140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3229696" y="2260136"/>
            <a:ext cx="17195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chemeClr val="accent6"/>
                </a:solidFill>
              </a:rPr>
              <a:t>Le problème </a:t>
            </a:r>
            <a:r>
              <a:rPr lang="fr-FR" b="1" dirty="0" smtClean="0">
                <a:solidFill>
                  <a:schemeClr val="accent6"/>
                </a:solidFill>
              </a:rPr>
              <a:t>: </a:t>
            </a:r>
            <a:r>
              <a:rPr lang="fr-FR" dirty="0">
                <a:solidFill>
                  <a:schemeClr val="accent6"/>
                </a:solidFill>
              </a:rPr>
              <a:t>L’attribut de sortie ‘Classe’ est de type nominale or l’analyse de classification </a:t>
            </a:r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6"/>
                </a:solidFill>
              </a:rPr>
              <a:t>nécessite </a:t>
            </a:r>
            <a:r>
              <a:rPr lang="fr-FR" dirty="0">
                <a:solidFill>
                  <a:schemeClr val="accent6"/>
                </a:solidFill>
              </a:rPr>
              <a:t>des variables numériques pour bien faciliter le traitement.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2117276" y="2467555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117276" y="6036669"/>
            <a:ext cx="687356" cy="539271"/>
          </a:xfrm>
          <a:prstGeom prst="rightArrow">
            <a:avLst/>
          </a:prstGeom>
          <a:solidFill>
            <a:srgbClr val="F37100"/>
          </a:solidFill>
          <a:ln>
            <a:solidFill>
              <a:srgbClr val="F3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29696" y="5952361"/>
            <a:ext cx="795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>
                <a:solidFill>
                  <a:schemeClr val="accent6"/>
                </a:solidFill>
              </a:rPr>
              <a:t>Solution: </a:t>
            </a:r>
            <a:r>
              <a:rPr lang="fr-FR" sz="4000" dirty="0" smtClean="0">
                <a:solidFill>
                  <a:schemeClr val="accent6"/>
                </a:solidFill>
              </a:rPr>
              <a:t>la transformation en entier</a:t>
            </a:r>
            <a:endParaRPr lang="fr-FR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1B0F27E-9E35-C546-90DC-AE85E71A71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C1B086D-AFEA-054F-ABA8-DC7AECE423A9}"/>
              </a:ext>
            </a:extLst>
          </p:cNvPr>
          <p:cNvGrpSpPr/>
          <p:nvPr/>
        </p:nvGrpSpPr>
        <p:grpSpPr>
          <a:xfrm>
            <a:off x="0" y="12742606"/>
            <a:ext cx="12223065" cy="973322"/>
            <a:chOff x="11550316" y="10911840"/>
            <a:chExt cx="12223065" cy="1645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7D4083F-DC83-1F41-95A9-E301537002A0}"/>
                </a:ext>
              </a:extLst>
            </p:cNvPr>
            <p:cNvGrpSpPr/>
            <p:nvPr/>
          </p:nvGrpSpPr>
          <p:grpSpPr>
            <a:xfrm>
              <a:off x="11550316" y="10911840"/>
              <a:ext cx="8288188" cy="1645920"/>
              <a:chOff x="11550316" y="10911840"/>
              <a:chExt cx="8288188" cy="164592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37E0B97-038E-274D-88A3-6E0F6BAADD29}"/>
                  </a:ext>
                </a:extLst>
              </p:cNvPr>
              <p:cNvSpPr/>
              <p:nvPr/>
            </p:nvSpPr>
            <p:spPr>
              <a:xfrm>
                <a:off x="11550316" y="10911840"/>
                <a:ext cx="6687898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xmlns="" id="{5AB993E1-0497-2745-AF71-19CFE2EEFB98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141459E-8E0B-6640-9CC1-AF3CE6F055CF}"/>
                </a:ext>
              </a:extLst>
            </p:cNvPr>
            <p:cNvGrpSpPr/>
            <p:nvPr/>
          </p:nvGrpSpPr>
          <p:grpSpPr>
            <a:xfrm>
              <a:off x="19838504" y="10911840"/>
              <a:ext cx="3934877" cy="1645920"/>
              <a:chOff x="19838504" y="10911840"/>
              <a:chExt cx="3934877" cy="1645920"/>
            </a:xfrm>
            <a:solidFill>
              <a:schemeClr val="accent2"/>
            </a:solidFill>
          </p:grpSpPr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xmlns="" id="{77A59DF1-6204-854C-94F3-CECCA1642857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E9748DC4-A941-284B-BE22-0E83F779FDED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2000017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Espace réservé pour une image 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0"/>
            <a:ext cx="14090015" cy="13715857"/>
          </a:xfrm>
        </p:spPr>
      </p:pic>
      <p:sp>
        <p:nvSpPr>
          <p:cNvPr id="6" name="ZoneTexte 5"/>
          <p:cNvSpPr txBox="1"/>
          <p:nvPr/>
        </p:nvSpPr>
        <p:spPr>
          <a:xfrm>
            <a:off x="2197312" y="2813538"/>
            <a:ext cx="60908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IRIS </a:t>
            </a:r>
          </a:p>
          <a:p>
            <a:pPr algn="ctr"/>
            <a:r>
              <a:rPr lang="fr-FR" sz="9600" b="1" i="1" u="sng" dirty="0" smtClean="0">
                <a:solidFill>
                  <a:schemeClr val="accent6">
                    <a:lumMod val="50000"/>
                  </a:schemeClr>
                </a:solidFill>
              </a:rPr>
              <a:t>avec Régression Logistique</a:t>
            </a:r>
            <a:endParaRPr lang="fr-FR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DA1FFD-57F6-164D-83DF-FA6CA3347D5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24377650" cy="13715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D35D43E-16F3-7147-838B-03BD7530648B}"/>
              </a:ext>
            </a:extLst>
          </p:cNvPr>
          <p:cNvGrpSpPr/>
          <p:nvPr/>
        </p:nvGrpSpPr>
        <p:grpSpPr>
          <a:xfrm>
            <a:off x="0" y="12742606"/>
            <a:ext cx="24377650" cy="973322"/>
            <a:chOff x="0" y="10911840"/>
            <a:chExt cx="24377650" cy="16459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2F70128-45A2-FA40-8576-F9E94DC29F76}"/>
                </a:ext>
              </a:extLst>
            </p:cNvPr>
            <p:cNvGrpSpPr/>
            <p:nvPr/>
          </p:nvGrpSpPr>
          <p:grpSpPr>
            <a:xfrm>
              <a:off x="0" y="10911840"/>
              <a:ext cx="19838504" cy="1645920"/>
              <a:chOff x="0" y="10911840"/>
              <a:chExt cx="19838504" cy="16459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F4E8E120-C668-F54C-B079-CB88517C8D6A}"/>
                  </a:ext>
                </a:extLst>
              </p:cNvPr>
              <p:cNvSpPr/>
              <p:nvPr/>
            </p:nvSpPr>
            <p:spPr>
              <a:xfrm>
                <a:off x="0" y="10911840"/>
                <a:ext cx="18238214" cy="16459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xmlns="" id="{B2464971-3EBB-7C47-85BC-970312B4ADAB}"/>
                  </a:ext>
                </a:extLst>
              </p:cNvPr>
              <p:cNvSpPr/>
              <p:nvPr/>
            </p:nvSpPr>
            <p:spPr>
              <a:xfrm>
                <a:off x="15903627" y="10911840"/>
                <a:ext cx="3934877" cy="1645920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51206579-BD28-244C-B04D-9030FA217DB9}"/>
                </a:ext>
              </a:extLst>
            </p:cNvPr>
            <p:cNvGrpSpPr/>
            <p:nvPr/>
          </p:nvGrpSpPr>
          <p:grpSpPr>
            <a:xfrm>
              <a:off x="19838504" y="10911840"/>
              <a:ext cx="4539146" cy="1645920"/>
              <a:chOff x="19838504" y="10911840"/>
              <a:chExt cx="4539146" cy="1645920"/>
            </a:xfrm>
            <a:solidFill>
              <a:schemeClr val="accent2"/>
            </a:solidFill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xmlns="" id="{4D249400-D412-9345-BF06-3D6E53C59B5F}"/>
                  </a:ext>
                </a:extLst>
              </p:cNvPr>
              <p:cNvSpPr/>
              <p:nvPr/>
            </p:nvSpPr>
            <p:spPr>
              <a:xfrm>
                <a:off x="19838504" y="10911840"/>
                <a:ext cx="3934877" cy="1645920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5739045-2CB4-6346-81A9-491C723583EE}"/>
                  </a:ext>
                </a:extLst>
              </p:cNvPr>
              <p:cNvSpPr/>
              <p:nvPr/>
            </p:nvSpPr>
            <p:spPr>
              <a:xfrm>
                <a:off x="20454731" y="10911840"/>
                <a:ext cx="3922919" cy="16459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1" y="331763"/>
            <a:ext cx="1520955" cy="1645923"/>
          </a:xfrm>
          <a:prstGeom prst="rect">
            <a:avLst/>
          </a:prstGeom>
        </p:spPr>
      </p:pic>
      <p:sp>
        <p:nvSpPr>
          <p:cNvPr id="22" name="Parallelogram 19">
            <a:extLst>
              <a:ext uri="{FF2B5EF4-FFF2-40B4-BE49-F238E27FC236}">
                <a16:creationId xmlns:a16="http://schemas.microsoft.com/office/drawing/2014/main" xmlns="" id="{0F534628-CDCA-3B44-A662-7E77BE1A02C8}"/>
              </a:ext>
            </a:extLst>
          </p:cNvPr>
          <p:cNvSpPr/>
          <p:nvPr/>
        </p:nvSpPr>
        <p:spPr>
          <a:xfrm>
            <a:off x="9119106" y="908608"/>
            <a:ext cx="15258544" cy="178326"/>
          </a:xfrm>
          <a:prstGeom prst="parallelogram">
            <a:avLst/>
          </a:prstGeom>
          <a:solidFill>
            <a:srgbClr val="63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2117276" y="489939"/>
            <a:ext cx="78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 smtClean="0">
                <a:solidFill>
                  <a:schemeClr val="accent6"/>
                </a:solidFill>
              </a:rPr>
              <a:t>Régression logistique</a:t>
            </a:r>
            <a:endParaRPr lang="fr-FR" sz="3200" b="1" i="1" dirty="0">
              <a:solidFill>
                <a:schemeClr val="accent6"/>
              </a:solidFill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xmlns="" id="{B7F5E253-5349-41D5-B345-B1CF740DD260}"/>
              </a:ext>
            </a:extLst>
          </p:cNvPr>
          <p:cNvSpPr/>
          <p:nvPr/>
        </p:nvSpPr>
        <p:spPr>
          <a:xfrm>
            <a:off x="271389" y="5764471"/>
            <a:ext cx="2324585" cy="185586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3914720" y="4430249"/>
            <a:ext cx="13630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accent6"/>
                </a:solidFill>
              </a:rPr>
              <a:t>La régression logistique est un type d’apprentissage automatique supervisé Utilisé pour résoudre les problèmes de classification binaire en générale, Dans notre modèle de </a:t>
            </a:r>
            <a:r>
              <a:rPr lang="fr-FR" sz="4800" dirty="0">
                <a:solidFill>
                  <a:schemeClr val="accent6"/>
                </a:solidFill>
              </a:rPr>
              <a:t>Classification IRIS-Fisher</a:t>
            </a:r>
          </a:p>
          <a:p>
            <a:r>
              <a:rPr lang="fr-FR" sz="4800" dirty="0" smtClean="0">
                <a:solidFill>
                  <a:schemeClr val="accent6"/>
                </a:solidFill>
              </a:rPr>
              <a:t> nous avons 3 classe de type de fleur IRIS Pour cela nous avons appliqué la méthode one-vs-all.</a:t>
            </a:r>
            <a:endParaRPr lang="fr-FR" sz="48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2945451" y="4028339"/>
            <a:ext cx="315908" cy="5328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ZoneTexte 37"/>
          <p:cNvSpPr txBox="1"/>
          <p:nvPr/>
        </p:nvSpPr>
        <p:spPr>
          <a:xfrm>
            <a:off x="3426400" y="3723248"/>
            <a:ext cx="292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chemeClr val="accent6"/>
                </a:solidFill>
              </a:rPr>
              <a:t>Définition</a:t>
            </a:r>
            <a:endParaRPr lang="fr-FR" sz="4800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61" y="4874976"/>
            <a:ext cx="5349875" cy="46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03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56E95"/>
      </a:accent1>
      <a:accent2>
        <a:srgbClr val="8D9ACE"/>
      </a:accent2>
      <a:accent3>
        <a:srgbClr val="B9CBE9"/>
      </a:accent3>
      <a:accent4>
        <a:srgbClr val="EAF1FA"/>
      </a:accent4>
      <a:accent5>
        <a:srgbClr val="F9FBFE"/>
      </a:accent5>
      <a:accent6>
        <a:srgbClr val="17364F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41814</TotalTime>
  <Words>1980</Words>
  <Application>Microsoft Office PowerPoint</Application>
  <PresentationFormat>Personnalisé</PresentationFormat>
  <Paragraphs>496</Paragraphs>
  <Slides>49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4" baseType="lpstr">
      <vt:lpstr>Arial Unicode MS</vt:lpstr>
      <vt:lpstr>맑은 고딕</vt:lpstr>
      <vt:lpstr>Arial</vt:lpstr>
      <vt:lpstr>Calibri</vt:lpstr>
      <vt:lpstr>Calibri (Corps)</vt:lpstr>
      <vt:lpstr>Catamaran Light</vt:lpstr>
      <vt:lpstr>Lato</vt:lpstr>
      <vt:lpstr>Lato Black</vt:lpstr>
      <vt:lpstr>Lato Regular</vt:lpstr>
      <vt:lpstr>Microsoft Sans Serif</vt:lpstr>
      <vt:lpstr>Source Sans Pro Light</vt:lpstr>
      <vt:lpstr>Times New Roman</vt:lpstr>
      <vt:lpstr>TimesNewRomanPS-BoldMT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marwa zid</dc:creator>
  <cp:keywords/>
  <dc:description/>
  <cp:lastModifiedBy>Tchikou Lakhdar</cp:lastModifiedBy>
  <cp:revision>10199</cp:revision>
  <dcterms:created xsi:type="dcterms:W3CDTF">2014-11-12T21:47:38Z</dcterms:created>
  <dcterms:modified xsi:type="dcterms:W3CDTF">2020-12-27T20:01:03Z</dcterms:modified>
  <cp:category/>
</cp:coreProperties>
</file>