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handoutMasterIdLst>
    <p:handoutMasterId r:id="rId26"/>
  </p:handoutMasterIdLst>
  <p:sldIdLst>
    <p:sldId id="257" r:id="rId5"/>
    <p:sldId id="268" r:id="rId6"/>
    <p:sldId id="267" r:id="rId7"/>
    <p:sldId id="269" r:id="rId8"/>
    <p:sldId id="270" r:id="rId9"/>
    <p:sldId id="272" r:id="rId10"/>
    <p:sldId id="273" r:id="rId11"/>
    <p:sldId id="274" r:id="rId12"/>
    <p:sldId id="275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59" r:id="rId24"/>
  </p:sldIdLst>
  <p:sldSz cx="12188825" cy="6858000"/>
  <p:notesSz cx="6858000" cy="9144000"/>
  <p:defaultTextStyle>
    <a:defPPr rtl="0">
      <a:defRPr lang="fr-f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37" autoAdjust="0"/>
  </p:normalViewPr>
  <p:slideViewPr>
    <p:cSldViewPr>
      <p:cViewPr varScale="1">
        <p:scale>
          <a:sx n="113" d="100"/>
          <a:sy n="113" d="100"/>
        </p:scale>
        <p:origin x="372" y="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90" d="100"/>
          <a:sy n="90" d="100"/>
        </p:scale>
        <p:origin x="3774" y="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 rtl="0"/>
          <a:r>
            <a:rPr lang="fr-FR" noProof="0" dirty="0"/>
            <a:t>Tâche 1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 rtl="0"/>
          <a:r>
            <a:rPr lang="fr-FR" noProof="0" dirty="0"/>
            <a:t>Tâche 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 rtl="0"/>
          <a:r>
            <a:rPr lang="fr-FR" noProof="0" dirty="0"/>
            <a:t>Tâche 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1D84D8B6-AB32-4491-B5D2-EFE3D7668B88}" type="pres">
      <dgm:prSet presAssocID="{CD7942A0-B7D2-4B14-8FEA-55FC702F5BE7}" presName="outerComposite" presStyleCnt="0">
        <dgm:presLayoutVars>
          <dgm:chMax val="5"/>
          <dgm:dir/>
          <dgm:resizeHandles val="exact"/>
        </dgm:presLayoutVars>
      </dgm:prSet>
      <dgm:spPr/>
    </dgm:pt>
    <dgm:pt modelId="{3E0E8213-E460-4EB7-9A92-C2B1CC553F0D}" type="pres">
      <dgm:prSet presAssocID="{CD7942A0-B7D2-4B14-8FEA-55FC702F5BE7}" presName="dummyMaxCanvas" presStyleCnt="0">
        <dgm:presLayoutVars/>
      </dgm:prSet>
      <dgm:spPr/>
    </dgm:pt>
    <dgm:pt modelId="{124EF20B-D98C-45B2-BB13-7B93B5373CEB}" type="pres">
      <dgm:prSet presAssocID="{CD7942A0-B7D2-4B14-8FEA-55FC702F5BE7}" presName="ThreeNodes_1" presStyleLbl="node1" presStyleIdx="0" presStyleCnt="3">
        <dgm:presLayoutVars>
          <dgm:bulletEnabled val="1"/>
        </dgm:presLayoutVars>
      </dgm:prSet>
      <dgm:spPr/>
    </dgm:pt>
    <dgm:pt modelId="{CA544AF7-F7B2-4CA5-9251-B4CDB8D06634}" type="pres">
      <dgm:prSet presAssocID="{CD7942A0-B7D2-4B14-8FEA-55FC702F5BE7}" presName="ThreeNodes_2" presStyleLbl="node1" presStyleIdx="1" presStyleCnt="3">
        <dgm:presLayoutVars>
          <dgm:bulletEnabled val="1"/>
        </dgm:presLayoutVars>
      </dgm:prSet>
      <dgm:spPr/>
    </dgm:pt>
    <dgm:pt modelId="{2AE92D3F-F0FA-45DD-BB60-4C6FBC6BC016}" type="pres">
      <dgm:prSet presAssocID="{CD7942A0-B7D2-4B14-8FEA-55FC702F5BE7}" presName="ThreeNodes_3" presStyleLbl="node1" presStyleIdx="2" presStyleCnt="3">
        <dgm:presLayoutVars>
          <dgm:bulletEnabled val="1"/>
        </dgm:presLayoutVars>
      </dgm:prSet>
      <dgm:spPr/>
    </dgm:pt>
    <dgm:pt modelId="{9CA877D8-99F8-40A0-89E9-59A61C9A70F4}" type="pres">
      <dgm:prSet presAssocID="{CD7942A0-B7D2-4B14-8FEA-55FC702F5BE7}" presName="ThreeConn_1-2" presStyleLbl="fgAccFollowNode1" presStyleIdx="0" presStyleCnt="2">
        <dgm:presLayoutVars>
          <dgm:bulletEnabled val="1"/>
        </dgm:presLayoutVars>
      </dgm:prSet>
      <dgm:spPr/>
    </dgm:pt>
    <dgm:pt modelId="{62643EF2-016C-41F1-8CBC-398422A85727}" type="pres">
      <dgm:prSet presAssocID="{CD7942A0-B7D2-4B14-8FEA-55FC702F5BE7}" presName="ThreeConn_2-3" presStyleLbl="fgAccFollowNode1" presStyleIdx="1" presStyleCnt="2">
        <dgm:presLayoutVars>
          <dgm:bulletEnabled val="1"/>
        </dgm:presLayoutVars>
      </dgm:prSet>
      <dgm:spPr/>
    </dgm:pt>
    <dgm:pt modelId="{7A2F6994-DA87-4497-BFC7-DD9D6EC5315F}" type="pres">
      <dgm:prSet presAssocID="{CD7942A0-B7D2-4B14-8FEA-55FC702F5BE7}" presName="ThreeNodes_1_text" presStyleLbl="node1" presStyleIdx="2" presStyleCnt="3">
        <dgm:presLayoutVars>
          <dgm:bulletEnabled val="1"/>
        </dgm:presLayoutVars>
      </dgm:prSet>
      <dgm:spPr/>
    </dgm:pt>
    <dgm:pt modelId="{916C48CB-E452-4B79-A9B9-4C9A90B47960}" type="pres">
      <dgm:prSet presAssocID="{CD7942A0-B7D2-4B14-8FEA-55FC702F5BE7}" presName="ThreeNodes_2_text" presStyleLbl="node1" presStyleIdx="2" presStyleCnt="3">
        <dgm:presLayoutVars>
          <dgm:bulletEnabled val="1"/>
        </dgm:presLayoutVars>
      </dgm:prSet>
      <dgm:spPr/>
    </dgm:pt>
    <dgm:pt modelId="{A31D264E-E285-4E5C-8EB7-762CD501BE72}" type="pres">
      <dgm:prSet presAssocID="{CD7942A0-B7D2-4B14-8FEA-55FC702F5BE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5A89A138-BC1A-490F-935E-2EC3F74E8E18}" type="presOf" srcId="{7133ECF5-4190-4604-AA2F-03C9A0A9210F}" destId="{2AE92D3F-F0FA-45DD-BB60-4C6FBC6BC016}" srcOrd="0" destOrd="0" presId="urn:microsoft.com/office/officeart/2005/8/layout/vProcess5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8A063A46-8F8D-405A-B2D6-6495FA638F46}" type="presOf" srcId="{8EC937D8-BD76-4A12-A3E5-900D5C1E2E05}" destId="{CA544AF7-F7B2-4CA5-9251-B4CDB8D06634}" srcOrd="0" destOrd="0" presId="urn:microsoft.com/office/officeart/2005/8/layout/vProcess5"/>
    <dgm:cxn modelId="{A071614A-8A85-47B2-A113-0652CAB9B428}" type="presOf" srcId="{095A5E99-E976-4550-8F80-53CC813F2F5A}" destId="{124EF20B-D98C-45B2-BB13-7B93B5373CEB}" srcOrd="0" destOrd="0" presId="urn:microsoft.com/office/officeart/2005/8/layout/vProcess5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03E7038C-2CC0-496B-88A0-60396CDC31E4}" type="presOf" srcId="{7133ECF5-4190-4604-AA2F-03C9A0A9210F}" destId="{A31D264E-E285-4E5C-8EB7-762CD501BE72}" srcOrd="1" destOrd="0" presId="urn:microsoft.com/office/officeart/2005/8/layout/vProcess5"/>
    <dgm:cxn modelId="{C2D0E194-BD14-4AD2-9E3A-CE984C34B6CD}" type="presOf" srcId="{CD7942A0-B7D2-4B14-8FEA-55FC702F5BE7}" destId="{1D84D8B6-AB32-4491-B5D2-EFE3D7668B88}" srcOrd="0" destOrd="0" presId="urn:microsoft.com/office/officeart/2005/8/layout/vProcess5"/>
    <dgm:cxn modelId="{BB374C9D-646D-46E6-89B4-117F0E21BA34}" type="presOf" srcId="{8EC937D8-BD76-4A12-A3E5-900D5C1E2E05}" destId="{916C48CB-E452-4B79-A9B9-4C9A90B47960}" srcOrd="1" destOrd="0" presId="urn:microsoft.com/office/officeart/2005/8/layout/vProcess5"/>
    <dgm:cxn modelId="{12FC7FDE-4033-4970-A683-61DE6FA84E89}" type="presOf" srcId="{8877691F-1B60-4485-9174-DDEC7EE68B70}" destId="{9CA877D8-99F8-40A0-89E9-59A61C9A70F4}" srcOrd="0" destOrd="0" presId="urn:microsoft.com/office/officeart/2005/8/layout/vProcess5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7C007CEB-6418-4EA7-9CB6-5B93D0C655E6}" type="presOf" srcId="{095A5E99-E976-4550-8F80-53CC813F2F5A}" destId="{7A2F6994-DA87-4497-BFC7-DD9D6EC5315F}" srcOrd="1" destOrd="0" presId="urn:microsoft.com/office/officeart/2005/8/layout/vProcess5"/>
    <dgm:cxn modelId="{6CF7D6F9-A5F2-48E3-AF5C-A2074559AE21}" type="presOf" srcId="{B3EFD4A5-9FA1-4ABE-B722-05162509509B}" destId="{62643EF2-016C-41F1-8CBC-398422A85727}" srcOrd="0" destOrd="0" presId="urn:microsoft.com/office/officeart/2005/8/layout/vProcess5"/>
    <dgm:cxn modelId="{768DB908-A4BF-48A6-A740-5DD0CBAFBB11}" type="presParOf" srcId="{1D84D8B6-AB32-4491-B5D2-EFE3D7668B88}" destId="{3E0E8213-E460-4EB7-9A92-C2B1CC553F0D}" srcOrd="0" destOrd="0" presId="urn:microsoft.com/office/officeart/2005/8/layout/vProcess5"/>
    <dgm:cxn modelId="{A8B17D3B-E670-4FE0-A845-244C702B8151}" type="presParOf" srcId="{1D84D8B6-AB32-4491-B5D2-EFE3D7668B88}" destId="{124EF20B-D98C-45B2-BB13-7B93B5373CEB}" srcOrd="1" destOrd="0" presId="urn:microsoft.com/office/officeart/2005/8/layout/vProcess5"/>
    <dgm:cxn modelId="{1E8E2D8B-A980-4080-A16E-1F74528DE4D0}" type="presParOf" srcId="{1D84D8B6-AB32-4491-B5D2-EFE3D7668B88}" destId="{CA544AF7-F7B2-4CA5-9251-B4CDB8D06634}" srcOrd="2" destOrd="0" presId="urn:microsoft.com/office/officeart/2005/8/layout/vProcess5"/>
    <dgm:cxn modelId="{7992440C-9F36-432D-90EE-E2A708CEB38B}" type="presParOf" srcId="{1D84D8B6-AB32-4491-B5D2-EFE3D7668B88}" destId="{2AE92D3F-F0FA-45DD-BB60-4C6FBC6BC016}" srcOrd="3" destOrd="0" presId="urn:microsoft.com/office/officeart/2005/8/layout/vProcess5"/>
    <dgm:cxn modelId="{DBE883B8-7D13-43BA-A456-8DBB93D30C93}" type="presParOf" srcId="{1D84D8B6-AB32-4491-B5D2-EFE3D7668B88}" destId="{9CA877D8-99F8-40A0-89E9-59A61C9A70F4}" srcOrd="4" destOrd="0" presId="urn:microsoft.com/office/officeart/2005/8/layout/vProcess5"/>
    <dgm:cxn modelId="{A3B9E6ED-FFD0-430E-B609-EBE8E75E7C44}" type="presParOf" srcId="{1D84D8B6-AB32-4491-B5D2-EFE3D7668B88}" destId="{62643EF2-016C-41F1-8CBC-398422A85727}" srcOrd="5" destOrd="0" presId="urn:microsoft.com/office/officeart/2005/8/layout/vProcess5"/>
    <dgm:cxn modelId="{278FE748-9C54-4E36-9203-E948DB63C99A}" type="presParOf" srcId="{1D84D8B6-AB32-4491-B5D2-EFE3D7668B88}" destId="{7A2F6994-DA87-4497-BFC7-DD9D6EC5315F}" srcOrd="6" destOrd="0" presId="urn:microsoft.com/office/officeart/2005/8/layout/vProcess5"/>
    <dgm:cxn modelId="{E81279B5-23BF-4F73-A353-8831FC04E9BC}" type="presParOf" srcId="{1D84D8B6-AB32-4491-B5D2-EFE3D7668B88}" destId="{916C48CB-E452-4B79-A9B9-4C9A90B47960}" srcOrd="7" destOrd="0" presId="urn:microsoft.com/office/officeart/2005/8/layout/vProcess5"/>
    <dgm:cxn modelId="{16289EC3-0C51-4B32-B6CC-FE8F7F6F6C76}" type="presParOf" srcId="{1D84D8B6-AB32-4491-B5D2-EFE3D7668B88}" destId="{A31D264E-E285-4E5C-8EB7-762CD501BE72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4EF20B-D98C-45B2-BB13-7B93B5373CEB}">
      <dsp:nvSpPr>
        <dsp:cNvPr id="0" name=""/>
        <dsp:cNvSpPr/>
      </dsp:nvSpPr>
      <dsp:spPr>
        <a:xfrm>
          <a:off x="0" y="0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noProof="0" dirty="0"/>
            <a:t>Tâche 1</a:t>
          </a:r>
        </a:p>
      </dsp:txBody>
      <dsp:txXfrm>
        <a:off x="39238" y="39238"/>
        <a:ext cx="2871019" cy="1261215"/>
      </dsp:txXfrm>
    </dsp:sp>
    <dsp:sp modelId="{CA544AF7-F7B2-4CA5-9251-B4CDB8D06634}">
      <dsp:nvSpPr>
        <dsp:cNvPr id="0" name=""/>
        <dsp:cNvSpPr/>
      </dsp:nvSpPr>
      <dsp:spPr>
        <a:xfrm>
          <a:off x="380880" y="1562972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noProof="0" dirty="0"/>
            <a:t>Tâche 2</a:t>
          </a:r>
        </a:p>
      </dsp:txBody>
      <dsp:txXfrm>
        <a:off x="420118" y="1602210"/>
        <a:ext cx="2986494" cy="1261215"/>
      </dsp:txXfrm>
    </dsp:sp>
    <dsp:sp modelId="{2AE92D3F-F0FA-45DD-BB60-4C6FBC6BC016}">
      <dsp:nvSpPr>
        <dsp:cNvPr id="0" name=""/>
        <dsp:cNvSpPr/>
      </dsp:nvSpPr>
      <dsp:spPr>
        <a:xfrm>
          <a:off x="761761" y="3125945"/>
          <a:ext cx="4316650" cy="1339691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980" tIns="220980" rIns="220980" bIns="220980" numCol="1" spcCol="1270" rtlCol="0" anchor="ctr" anchorCtr="0">
          <a:noAutofit/>
        </a:bodyPr>
        <a:lstStyle/>
        <a:p>
          <a:pPr marL="0" lvl="0" indent="0" algn="l" defTabSz="2578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5800" kern="1200" noProof="0" dirty="0"/>
            <a:t>Tâche 3</a:t>
          </a:r>
        </a:p>
      </dsp:txBody>
      <dsp:txXfrm>
        <a:off x="800999" y="3165183"/>
        <a:ext cx="2986494" cy="1261215"/>
      </dsp:txXfrm>
    </dsp:sp>
    <dsp:sp modelId="{9CA877D8-99F8-40A0-89E9-59A61C9A70F4}">
      <dsp:nvSpPr>
        <dsp:cNvPr id="0" name=""/>
        <dsp:cNvSpPr/>
      </dsp:nvSpPr>
      <dsp:spPr>
        <a:xfrm>
          <a:off x="3445850" y="1015932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641780" y="1015932"/>
        <a:ext cx="478939" cy="655276"/>
      </dsp:txXfrm>
    </dsp:sp>
    <dsp:sp modelId="{62643EF2-016C-41F1-8CBC-398422A85727}">
      <dsp:nvSpPr>
        <dsp:cNvPr id="0" name=""/>
        <dsp:cNvSpPr/>
      </dsp:nvSpPr>
      <dsp:spPr>
        <a:xfrm>
          <a:off x="3826731" y="2569974"/>
          <a:ext cx="870799" cy="870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rtlCol="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022661" y="2569974"/>
        <a:ext cx="478939" cy="6552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D8AF6929-4F16-43A6-8368-BF93843271D3}" type="datetime1">
              <a:rPr lang="fr-FR" smtClean="0"/>
              <a:t>23/03/2025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fr-FR" smtClean="0"/>
              <a:pPr algn="r" rtl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4D9CF8A1-AC6C-4B34-A6AF-5306B09514F1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4" name="Espace réservé d’image de diapositive 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dirty="0"/>
          </a:p>
        </p:txBody>
      </p:sp>
      <p:sp>
        <p:nvSpPr>
          <p:cNvPr id="5" name="Espace réservé des notes 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/>
            <a:fld id="{3EBA5BD7-F043-4D1B-AA17-CD412FC534DE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62862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27575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5330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6996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0145D-9321-2E4B-9C0D-1EF1D820A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>
            <a:extLst>
              <a:ext uri="{FF2B5EF4-FFF2-40B4-BE49-F238E27FC236}">
                <a16:creationId xmlns:a16="http://schemas.microsoft.com/office/drawing/2014/main" id="{B0945EB3-E123-CD77-6AEA-C8A7DE89D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>
            <a:extLst>
              <a:ext uri="{FF2B5EF4-FFF2-40B4-BE49-F238E27FC236}">
                <a16:creationId xmlns:a16="http://schemas.microsoft.com/office/drawing/2014/main" id="{27E3355B-A4D1-7E7E-5940-2FCB1BDED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2EF9374-2D99-49C8-C059-2AED09BB8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4866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884A8-A14F-18B0-B8BB-001BBB9CA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>
            <a:extLst>
              <a:ext uri="{FF2B5EF4-FFF2-40B4-BE49-F238E27FC236}">
                <a16:creationId xmlns:a16="http://schemas.microsoft.com/office/drawing/2014/main" id="{59B03A0D-9E37-F641-0394-1AE214BDB6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>
            <a:extLst>
              <a:ext uri="{FF2B5EF4-FFF2-40B4-BE49-F238E27FC236}">
                <a16:creationId xmlns:a16="http://schemas.microsoft.com/office/drawing/2014/main" id="{8E5CBFB2-5689-50C3-D931-456467FBA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413634-A79B-AFE2-678C-D3EEE7361E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5917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3A224-71E3-83B6-EE55-620FF9A62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>
            <a:extLst>
              <a:ext uri="{FF2B5EF4-FFF2-40B4-BE49-F238E27FC236}">
                <a16:creationId xmlns:a16="http://schemas.microsoft.com/office/drawing/2014/main" id="{AC9156D3-9029-FF2D-2418-524E85B45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 2">
            <a:extLst>
              <a:ext uri="{FF2B5EF4-FFF2-40B4-BE49-F238E27FC236}">
                <a16:creationId xmlns:a16="http://schemas.microsoft.com/office/drawing/2014/main" id="{98B60C31-8982-EE07-F583-6D7C621CA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EDEA66-E998-50D8-EB26-32651CE0E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algn="r" rtl="0"/>
            <a:fld id="{3EBA5BD7-F043-4D1B-AA17-CD412FC534DE}" type="slidenum">
              <a:rPr lang="fr-FR" smtClean="0"/>
              <a:pPr algn="r" rtl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20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3EBA5BD7-F043-4D1B-AA17-CD412FC534DE}" type="slidenum">
              <a:rPr lang="fr-FR" smtClean="0"/>
              <a:pPr algn="r"/>
              <a:t>20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69341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cteur droit 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 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gnes inférieu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e libre 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0" name="Forme lib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fr-FR" dirty="0"/>
            </a:p>
          </p:txBody>
        </p:sp>
      </p:grpSp>
      <p:sp>
        <p:nvSpPr>
          <p:cNvPr id="2" name="Titre 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22" name="Espace réservé de la date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E36D263-5C89-4D5D-8B05-0120FB33B4BA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23" name="Espace réservé du pied de page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24" name="Espace réservé du numéro de diapositiv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A1D2FCC-4233-4F14-8EDB-8DB44C2A50E0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 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vertical 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63F31CA-359D-41CC-AD54-062A6FB97288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 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2899D0D-1C7F-4044-B286-354B51780DED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e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cteur droit 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cteur droit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cteur droit 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FD5C92-4BB1-4FBC-932D-AE246A545D97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Espace réservé du contenu 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B22FCC3-3DC7-4160-A3CE-82200479EFA7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u texte 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7" name="Espace réservé de la date 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7AB33AB-93D8-496F-A7A3-D08F359C34C7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8" name="Espace réservé du pied de page 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e la date 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80ABE1-D260-4843-B80F-7D5268AEEE07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4" name="Espace réservé du pied de page 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5" name="Espace réservé du numéro de diapositive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 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8B7253B-1B29-4A13-B3F4-5ABF9F84795C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3" name="Espace réservé du pied de page 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FF95AA5-BF1E-4EB9-A1D5-0AB2DD60A2D9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4" name="Espace réservé du texte 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’image 2" descr="Espace réservé vide pour ajouter une image. Cliquez sur l’espace réservé et sélectionnez l’image à ajoute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5" name="Espace réservé de la date 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F7BC923-82FA-41E3-BF4E-E946B22CD3AC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6" name="Espace réservé du pied de page 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gnes de gauche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e libre 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1" name="Forme libre 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  <p:sp>
          <p:nvSpPr>
            <p:cNvPr id="14" name="Forme libre 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fr-FR" dirty="0"/>
            </a:p>
          </p:txBody>
        </p:sp>
      </p:grpSp>
      <p:sp>
        <p:nvSpPr>
          <p:cNvPr id="2" name="Espace réservé du titre 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fr-FR" dirty="0"/>
              <a:t>Modifiez le style du titre</a:t>
            </a:r>
          </a:p>
        </p:txBody>
      </p:sp>
      <p:sp>
        <p:nvSpPr>
          <p:cNvPr id="3" name="Espace réservé du texte 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fr-FR" dirty="0"/>
              <a:t>Modifiez les styles du texte du masque</a:t>
            </a:r>
          </a:p>
          <a:p>
            <a:pPr lvl="1" rtl="0"/>
            <a:r>
              <a:rPr lang="fr-FR" dirty="0"/>
              <a:t>Deuxième niveau</a:t>
            </a:r>
          </a:p>
          <a:p>
            <a:pPr lvl="2" rtl="0"/>
            <a:r>
              <a:rPr lang="fr-FR" dirty="0"/>
              <a:t>Troisième niveau</a:t>
            </a:r>
          </a:p>
          <a:p>
            <a:pPr lvl="3" rtl="0"/>
            <a:r>
              <a:rPr lang="fr-FR" dirty="0"/>
              <a:t>Quatrième niveau</a:t>
            </a:r>
          </a:p>
          <a:p>
            <a:pPr lvl="4" rtl="0"/>
            <a:r>
              <a:rPr lang="fr-FR" dirty="0"/>
              <a:t>Cinquième niveau</a:t>
            </a:r>
          </a:p>
        </p:txBody>
      </p:sp>
      <p:sp>
        <p:nvSpPr>
          <p:cNvPr id="4" name="Espace réservé de la date 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F8E-A89E-4ECD-B8CE-87968877804C}" type="datetime1">
              <a:rPr lang="fr-FR" smtClean="0"/>
              <a:pPr/>
              <a:t>23/03/2025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C014DD1E-5D91-48A3-AD6D-45FBA980D106}" type="slidenum">
              <a:rPr lang="fr-FR" smtClean="0"/>
              <a:pPr algn="r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6000" b="1" dirty="0"/>
              <a:t>Analyser un SI </a:t>
            </a:r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fr-FR" cap="none" dirty="0"/>
              <a:t>Partie ODOO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76BCC2-6FA3-540B-172E-9BC6A5AF2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4852" y="6165304"/>
            <a:ext cx="1975275" cy="48772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367904B2-69DF-C65D-714D-D4A0C2D18E8E}"/>
              </a:ext>
            </a:extLst>
          </p:cNvPr>
          <p:cNvSpPr txBox="1"/>
          <p:nvPr/>
        </p:nvSpPr>
        <p:spPr>
          <a:xfrm>
            <a:off x="19124" y="5661248"/>
            <a:ext cx="5787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Groupe 3 : Benamar – Cédric – Sylvie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1295C20-012E-2685-1C36-5628035E92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630" y="2928399"/>
            <a:ext cx="4824536" cy="15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ED7097-6366-EBEE-B9F5-DD029CE8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des sous-domaines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FA203C-B05F-376B-765D-82F0C87C7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099665" cy="4465320"/>
          </a:xfrm>
        </p:spPr>
        <p:txBody>
          <a:bodyPr>
            <a:normAutofit lnSpcReduction="10000"/>
          </a:bodyPr>
          <a:lstStyle/>
          <a:p>
            <a:r>
              <a:rPr lang="fr-FR" dirty="0"/>
              <a:t>Sous-domaines découverts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Implications :</a:t>
            </a:r>
          </a:p>
          <a:p>
            <a:pPr marL="719138" indent="-177800"/>
            <a:r>
              <a:rPr lang="fr-FR" dirty="0"/>
              <a:t>Architecture multi-tenant</a:t>
            </a:r>
          </a:p>
          <a:p>
            <a:pPr marL="719138" indent="-177800"/>
            <a:r>
              <a:rPr lang="fr-FR" dirty="0"/>
              <a:t>Surface d'attaque élargie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6F8B93D-71B3-EAF2-4202-FF230DF0DE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006180" y="2361715"/>
            <a:ext cx="4968552" cy="213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64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FDE789-DA17-F0BA-74BD-D40DF2F66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Tests d'accessibilité ODOO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C686C0-A458-28AC-CF52-03952BF8B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7395809" cy="4465320"/>
          </a:xfrm>
        </p:spPr>
        <p:txBody>
          <a:bodyPr>
            <a:normAutofit fontScale="85000" lnSpcReduction="10000"/>
          </a:bodyPr>
          <a:lstStyle/>
          <a:p>
            <a:r>
              <a:rPr lang="fr-FR" dirty="0"/>
              <a:t>Script de détection des chemins ODOO :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Résultats :</a:t>
            </a:r>
            <a:r>
              <a:rPr lang="fr-FR" dirty="0"/>
              <a:t> </a:t>
            </a:r>
          </a:p>
          <a:p>
            <a:pPr marL="627063" indent="-177800">
              <a:buFont typeface="Arial" panose="020B0604020202020204" pitchFamily="34" charset="0"/>
              <a:buChar char="•"/>
            </a:pPr>
            <a:r>
              <a:rPr lang="fr-FR" dirty="0"/>
              <a:t>Port 80 : Redirection sur /web/login (302)</a:t>
            </a:r>
          </a:p>
          <a:p>
            <a:pPr marL="627063" indent="-177800">
              <a:buFont typeface="Arial" panose="020B0604020202020204" pitchFamily="34" charset="0"/>
              <a:buChar char="•"/>
            </a:pPr>
            <a:r>
              <a:rPr lang="fr-FR" dirty="0"/>
              <a:t>Port 443 : Erreur sur /web/</a:t>
            </a:r>
            <a:r>
              <a:rPr lang="fr-FR" dirty="0" err="1"/>
              <a:t>database</a:t>
            </a:r>
            <a:r>
              <a:rPr lang="fr-FR" dirty="0"/>
              <a:t>/</a:t>
            </a:r>
            <a:r>
              <a:rPr lang="fr-FR" dirty="0" err="1"/>
              <a:t>selector</a:t>
            </a:r>
            <a:r>
              <a:rPr lang="fr-FR" dirty="0"/>
              <a:t> (400)</a:t>
            </a:r>
          </a:p>
          <a:p>
            <a:pPr marL="627063" indent="-177800">
              <a:buFont typeface="Arial" panose="020B0604020202020204" pitchFamily="34" charset="0"/>
              <a:buChar char="•"/>
            </a:pPr>
            <a:r>
              <a:rPr lang="fr-FR" dirty="0"/>
              <a:t>Autres ports : Pas de réponse (000)</a:t>
            </a:r>
          </a:p>
          <a:p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0EC2C9C-8888-4B91-7B3B-EEBAF5B3F94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86700" y="2061443"/>
            <a:ext cx="3077281" cy="414578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C17BA11-8C35-100A-A712-3B87DA136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900" y="2420888"/>
            <a:ext cx="6561389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9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69F3D2-AA50-8DA7-0165-A2F7D7B7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Vulnérabilité 1- </a:t>
            </a:r>
            <a:r>
              <a:rPr lang="fr-FR" b="1" dirty="0" err="1"/>
              <a:t>Slowloris</a:t>
            </a:r>
            <a:endParaRPr lang="fr-FR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041EC-293E-4C34-E36B-4528FA46F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7323801" cy="4465320"/>
          </a:xfrm>
        </p:spPr>
        <p:txBody>
          <a:bodyPr>
            <a:normAutofit fontScale="92500" lnSpcReduction="10000"/>
          </a:bodyPr>
          <a:lstStyle/>
          <a:p>
            <a:r>
              <a:rPr lang="fr-FR" sz="2400" b="1" dirty="0"/>
              <a:t>Vulnérabilité 1 : </a:t>
            </a:r>
            <a:r>
              <a:rPr lang="fr-FR" sz="2400" dirty="0" err="1"/>
              <a:t>Slowloris</a:t>
            </a:r>
            <a:r>
              <a:rPr lang="fr-FR" sz="2400" dirty="0"/>
              <a:t> (CVE-2007-6750)</a:t>
            </a:r>
          </a:p>
          <a:p>
            <a:r>
              <a:rPr lang="fr-FR" sz="2400" b="1" dirty="0"/>
              <a:t>Description : </a:t>
            </a:r>
            <a:r>
              <a:rPr lang="fr-FR" sz="2400" dirty="0"/>
              <a:t>Attaque </a:t>
            </a:r>
            <a:r>
              <a:rPr lang="fr-FR" sz="2400" dirty="0" err="1"/>
              <a:t>DoS</a:t>
            </a:r>
            <a:r>
              <a:rPr lang="fr-FR" sz="2400" dirty="0"/>
              <a:t> par saturation des connexions HTTP</a:t>
            </a:r>
          </a:p>
          <a:p>
            <a:r>
              <a:rPr lang="fr-FR" sz="2400" b="1" dirty="0"/>
              <a:t>Sévérité : </a:t>
            </a:r>
            <a:r>
              <a:rPr lang="fr-FR" sz="2400" dirty="0"/>
              <a:t>MEDIUM (5.0)</a:t>
            </a:r>
          </a:p>
          <a:p>
            <a:r>
              <a:rPr lang="fr-FR" sz="2400" b="1" dirty="0"/>
              <a:t>Test réalisé :</a:t>
            </a:r>
          </a:p>
          <a:p>
            <a:endParaRPr lang="fr-FR" sz="2400" b="1" dirty="0"/>
          </a:p>
          <a:p>
            <a:endParaRPr lang="fr-FR" sz="2400" b="1" dirty="0"/>
          </a:p>
          <a:p>
            <a:r>
              <a:rPr lang="fr-FR" sz="2400" b="1" dirty="0"/>
              <a:t>Résultat : </a:t>
            </a:r>
            <a:r>
              <a:rPr lang="fr-FR" sz="2400" dirty="0"/>
              <a:t>Inaccessibilité du service après quelques minutes</a:t>
            </a:r>
          </a:p>
          <a:p>
            <a:r>
              <a:rPr lang="fr-FR" sz="2400" b="1" dirty="0"/>
              <a:t>Impact potentiel : </a:t>
            </a:r>
            <a:r>
              <a:rPr lang="fr-FR" sz="2400" dirty="0"/>
              <a:t>Interruption du service ODOO pour tous les utilisateurs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AEBA0FD7-FBCD-B9B8-FDEA-B154EB6C53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26660" y="2785716"/>
            <a:ext cx="3672408" cy="187220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A189EAB0-3D25-9B3E-86EF-05D183E0AE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5931"/>
          <a:stretch/>
        </p:blipFill>
        <p:spPr>
          <a:xfrm>
            <a:off x="1632758" y="3789040"/>
            <a:ext cx="6496050" cy="86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8E0F9C42-A1EF-044F-AF01-FD5D5BB504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436" y="2276872"/>
            <a:ext cx="5432515" cy="3773515"/>
          </a:xfr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54D71FB8-B6DE-06E3-3986-41235BC4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Vulnérabilité 2 - Node.js Express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C19B19-0961-3D69-EACF-D98A6101C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603721" cy="4465320"/>
          </a:xfrm>
        </p:spPr>
        <p:txBody>
          <a:bodyPr>
            <a:normAutofit lnSpcReduction="10000"/>
          </a:bodyPr>
          <a:lstStyle/>
          <a:p>
            <a:r>
              <a:rPr lang="fr-FR" sz="2000" b="1" dirty="0"/>
              <a:t>Vulnérabilité 2 : </a:t>
            </a:r>
            <a:r>
              <a:rPr lang="fr-FR" sz="2000" dirty="0"/>
              <a:t>Node.js Express</a:t>
            </a:r>
          </a:p>
          <a:p>
            <a:r>
              <a:rPr lang="fr-FR" sz="2000" b="1" dirty="0"/>
              <a:t>Description :</a:t>
            </a:r>
          </a:p>
          <a:p>
            <a:pPr marL="719138" indent="-177800"/>
            <a:r>
              <a:rPr lang="fr-FR" sz="2000" dirty="0"/>
              <a:t>Absence d'en-têtes de sécurité HTTP</a:t>
            </a:r>
          </a:p>
          <a:p>
            <a:pPr marL="719138" indent="-177800"/>
            <a:r>
              <a:rPr lang="fr-FR" sz="2000" dirty="0"/>
              <a:t>Multiples vulnérabilités XSS potentielles</a:t>
            </a:r>
          </a:p>
          <a:p>
            <a:r>
              <a:rPr lang="fr-FR" sz="2000" b="1" dirty="0"/>
              <a:t>Test réalisé : </a:t>
            </a:r>
            <a:r>
              <a:rPr lang="fr-FR" sz="2000" dirty="0"/>
              <a:t>Scan </a:t>
            </a:r>
            <a:r>
              <a:rPr lang="fr-FR" sz="2000" dirty="0" err="1"/>
              <a:t>Nikto</a:t>
            </a:r>
            <a:r>
              <a:rPr lang="fr-FR" sz="2000" dirty="0"/>
              <a:t> sur le port 12174</a:t>
            </a:r>
          </a:p>
          <a:p>
            <a:endParaRPr lang="fr-FR" sz="2000" dirty="0"/>
          </a:p>
          <a:p>
            <a:r>
              <a:rPr lang="fr-FR" sz="2000" b="1" dirty="0"/>
              <a:t>Résultats : </a:t>
            </a:r>
            <a:r>
              <a:rPr lang="fr-FR" sz="2000" dirty="0"/>
              <a:t>Plus de 200 points d'injection XSS potentiels</a:t>
            </a:r>
          </a:p>
          <a:p>
            <a:r>
              <a:rPr lang="fr-FR" sz="2000" b="1" dirty="0"/>
              <a:t>Impact potentiel :</a:t>
            </a:r>
          </a:p>
          <a:p>
            <a:pPr marL="719138" indent="-177800">
              <a:lnSpc>
                <a:spcPct val="100000"/>
              </a:lnSpc>
            </a:pPr>
            <a:r>
              <a:rPr lang="fr-FR" sz="2000" dirty="0"/>
              <a:t>Vol de sessions utilisateurs</a:t>
            </a:r>
          </a:p>
          <a:p>
            <a:pPr marL="719138" indent="-177800">
              <a:lnSpc>
                <a:spcPct val="100000"/>
              </a:lnSpc>
            </a:pPr>
            <a:r>
              <a:rPr lang="fr-FR" sz="2000" dirty="0"/>
              <a:t>Injection de contenu malveillant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6EE755BD-E9B6-F8D0-2F3A-4FAA9E060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940" y="3857021"/>
            <a:ext cx="4320480" cy="45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14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53B5F-0BCB-7BC8-84AC-CA4F260B3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Tests d'authentification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7EADF0-C78B-455E-E24C-B1D607C3F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379585" cy="4465320"/>
          </a:xfrm>
        </p:spPr>
        <p:txBody>
          <a:bodyPr>
            <a:normAutofit/>
          </a:bodyPr>
          <a:lstStyle/>
          <a:p>
            <a:r>
              <a:rPr lang="fr-FR" sz="2000" b="1" dirty="0"/>
              <a:t>Serveur SSH (</a:t>
            </a:r>
            <a:r>
              <a:rPr lang="fr-FR" sz="2000" b="1" dirty="0" err="1"/>
              <a:t>OpenSSH</a:t>
            </a:r>
            <a:r>
              <a:rPr lang="fr-FR" sz="2000" b="1" dirty="0"/>
              <a:t> 7.4) :</a:t>
            </a:r>
          </a:p>
          <a:p>
            <a:pPr marL="627063" indent="-177800"/>
            <a:r>
              <a:rPr lang="fr-FR" sz="2000" dirty="0"/>
              <a:t>Énumération d'utilisateurs réussie</a:t>
            </a:r>
          </a:p>
          <a:p>
            <a:pPr marL="627063" indent="-177800"/>
            <a:r>
              <a:rPr lang="fr-FR" sz="2000" dirty="0"/>
              <a:t>Utilisateur 'root' détecté</a:t>
            </a:r>
          </a:p>
          <a:p>
            <a:r>
              <a:rPr lang="fr-FR" sz="2000" b="1" dirty="0"/>
              <a:t>Serveur FTP (</a:t>
            </a:r>
            <a:r>
              <a:rPr lang="fr-FR" sz="2000" b="1" dirty="0" err="1"/>
              <a:t>vsftpd</a:t>
            </a:r>
            <a:r>
              <a:rPr lang="fr-FR" sz="2000" b="1" dirty="0"/>
              <a:t> 3.0.2) :</a:t>
            </a:r>
          </a:p>
          <a:p>
            <a:pPr marL="627063" indent="-177800"/>
            <a:r>
              <a:rPr lang="fr-FR" sz="2000" dirty="0"/>
              <a:t>Accès anonyme désactivé</a:t>
            </a:r>
          </a:p>
          <a:p>
            <a:pPr marL="627063" indent="-177800"/>
            <a:r>
              <a:rPr lang="fr-FR" sz="2000" dirty="0"/>
              <a:t>Force brute non concluante</a:t>
            </a:r>
          </a:p>
          <a:p>
            <a:r>
              <a:rPr lang="fr-FR" sz="2000" b="1" dirty="0"/>
              <a:t>Implications :</a:t>
            </a:r>
          </a:p>
          <a:p>
            <a:pPr marL="627063" indent="-177800"/>
            <a:r>
              <a:rPr lang="fr-FR" sz="2000" dirty="0"/>
              <a:t>Configuration de base renforcée</a:t>
            </a:r>
          </a:p>
          <a:p>
            <a:pPr marL="627063" indent="-177800"/>
            <a:r>
              <a:rPr lang="fr-FR" sz="2000" dirty="0"/>
              <a:t>Possibilités d'amélioration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BFED48-FEC4-891E-4F0F-2BFF9D511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54652" y="1706880"/>
            <a:ext cx="3324732" cy="4465320"/>
          </a:xfrm>
        </p:spPr>
        <p:txBody>
          <a:bodyPr>
            <a:normAutofit/>
          </a:bodyPr>
          <a:lstStyle/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D18CD74-0D83-6D76-147A-3E2ADD38B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006" y="3645024"/>
            <a:ext cx="4820323" cy="170521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D7CC47B-1D81-3E4B-5E1F-9F507A918D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407" b="41613"/>
          <a:stretch/>
        </p:blipFill>
        <p:spPr>
          <a:xfrm>
            <a:off x="5950396" y="1916832"/>
            <a:ext cx="5845047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788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F8B9D5-C921-3C7A-045C-49E09094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Analyse des en-têtes HTTP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F12924-18C1-3973-302E-571ABA88A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387697" cy="4098384"/>
          </a:xfrm>
        </p:spPr>
        <p:txBody>
          <a:bodyPr>
            <a:normAutofit/>
          </a:bodyPr>
          <a:lstStyle/>
          <a:p>
            <a:r>
              <a:rPr lang="fr-FR" sz="2000" b="1" dirty="0"/>
              <a:t>Configuration SSL : </a:t>
            </a:r>
            <a:r>
              <a:rPr lang="fr-FR" sz="2000" dirty="0"/>
              <a:t>Note A+ (testssl.sh)</a:t>
            </a:r>
          </a:p>
          <a:p>
            <a:r>
              <a:rPr lang="fr-FR" sz="2000" b="1" dirty="0"/>
              <a:t>En-têtes de sécurité identifiés :</a:t>
            </a:r>
          </a:p>
          <a:p>
            <a:pPr marL="804863" indent="-263525"/>
            <a:r>
              <a:rPr lang="fr-FR" sz="2000" dirty="0"/>
              <a:t>Redirection HTTP vers HTTPS</a:t>
            </a:r>
          </a:p>
          <a:p>
            <a:pPr marL="804863" indent="-263525"/>
            <a:r>
              <a:rPr lang="fr-FR" sz="2000" dirty="0"/>
              <a:t>Cookie </a:t>
            </a:r>
            <a:r>
              <a:rPr lang="fr-FR" sz="2000" dirty="0" err="1"/>
              <a:t>HttpOnly</a:t>
            </a:r>
            <a:endParaRPr lang="fr-FR" sz="2000" dirty="0"/>
          </a:p>
          <a:p>
            <a:r>
              <a:rPr lang="fr-FR" sz="2000" b="1" dirty="0"/>
              <a:t>Points d'amélioration :</a:t>
            </a:r>
          </a:p>
          <a:p>
            <a:pPr marL="804863" indent="-263525"/>
            <a:r>
              <a:rPr lang="fr-FR" sz="2000" dirty="0"/>
              <a:t>Ajout d'en-têtes X-Frame-Options</a:t>
            </a:r>
          </a:p>
          <a:p>
            <a:pPr marL="804863" indent="-263525"/>
            <a:r>
              <a:rPr lang="fr-FR" sz="2000" dirty="0"/>
              <a:t>Ajout d'en-têtes X-Content-Type-Options</a:t>
            </a:r>
          </a:p>
          <a:p>
            <a:pPr marL="804863" indent="-263525"/>
            <a:r>
              <a:rPr lang="fr-FR" sz="2000" dirty="0"/>
              <a:t>Configuration HSTS plus stricte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75E73E0-32DC-8C1F-9F7D-FE252A0FA6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78388" y="2276872"/>
            <a:ext cx="5793410" cy="17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65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2FBCA0-5D1E-D136-BCBF-806720BEB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Recommandation - 1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285718D-FAFA-60CA-7C73-A9CFD00E8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7107777" cy="4746456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Protection contre les attaques </a:t>
            </a:r>
            <a:r>
              <a:rPr lang="fr-FR" sz="2000" dirty="0" err="1"/>
              <a:t>DoS</a:t>
            </a:r>
            <a:endParaRPr lang="fr-FR" sz="2000" dirty="0"/>
          </a:p>
          <a:p>
            <a:r>
              <a:rPr lang="fr-FR" sz="2000" b="1" dirty="0"/>
              <a:t>Constat : </a:t>
            </a:r>
            <a:r>
              <a:rPr lang="fr-FR" sz="2000" dirty="0"/>
              <a:t>Vulnérabilité </a:t>
            </a:r>
            <a:r>
              <a:rPr lang="fr-FR" sz="2000" dirty="0" err="1"/>
              <a:t>Slowloris</a:t>
            </a:r>
            <a:r>
              <a:rPr lang="fr-FR" sz="2000" dirty="0"/>
              <a:t> confirmée</a:t>
            </a:r>
          </a:p>
          <a:p>
            <a:r>
              <a:rPr lang="fr-FR" sz="2000" b="1" dirty="0"/>
              <a:t>Mesures proposées :</a:t>
            </a:r>
          </a:p>
          <a:p>
            <a:pPr marL="0" indent="0">
              <a:buNone/>
            </a:pPr>
            <a:r>
              <a:rPr lang="fr-FR" sz="1800" b="1" dirty="0"/>
              <a:t>Nginx :</a:t>
            </a:r>
          </a:p>
          <a:p>
            <a:pPr marL="0" indent="0">
              <a:buNone/>
            </a:pPr>
            <a:r>
              <a:rPr lang="fr-FR" sz="1800" dirty="0"/>
              <a:t>1 - Pour Nginx/</a:t>
            </a:r>
            <a:r>
              <a:rPr lang="fr-FR" sz="1800" dirty="0" err="1"/>
              <a:t>OpenResty</a:t>
            </a: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2 - Limitation des connexions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1800" b="1" dirty="0"/>
              <a:t>Bénéfices : </a:t>
            </a:r>
            <a:r>
              <a:rPr lang="fr-FR" sz="1800" dirty="0"/>
              <a:t>Protection contre les attaques </a:t>
            </a:r>
            <a:r>
              <a:rPr lang="fr-FR" sz="1800" dirty="0" err="1"/>
              <a:t>DoS</a:t>
            </a:r>
            <a:r>
              <a:rPr lang="fr-FR" sz="1800" dirty="0"/>
              <a:t> simples sans matériel supplémentaire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B7F94B1-F197-DA9E-E48D-28A5D40EC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65" y="3848901"/>
            <a:ext cx="4282811" cy="72396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4213495-1371-1800-B7A0-F0F8B7D3A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365" y="5085184"/>
            <a:ext cx="5105842" cy="47248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B388902-2DB3-20BA-2D32-9E4A04E2E5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1493869"/>
            <a:ext cx="2767112" cy="29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87202-5263-CF93-FFE6-7F3A70898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Recommandation - 2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5B6449-559B-4681-E4FA-87381283C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531713" cy="4674448"/>
          </a:xfrm>
        </p:spPr>
        <p:txBody>
          <a:bodyPr>
            <a:normAutofit lnSpcReduction="10000"/>
          </a:bodyPr>
          <a:lstStyle/>
          <a:p>
            <a:r>
              <a:rPr lang="fr-FR" sz="2000" dirty="0"/>
              <a:t>Sécurisation de l'application Node.js</a:t>
            </a:r>
          </a:p>
          <a:p>
            <a:r>
              <a:rPr lang="fr-FR" sz="2000" b="1" dirty="0"/>
              <a:t>Constat : </a:t>
            </a:r>
            <a:r>
              <a:rPr lang="fr-FR" sz="2000" dirty="0"/>
              <a:t>Application Node.js Express vulnérable</a:t>
            </a:r>
          </a:p>
          <a:p>
            <a:r>
              <a:rPr lang="fr-FR" sz="2000" b="1" dirty="0"/>
              <a:t>Mesures proposées :</a:t>
            </a:r>
          </a:p>
          <a:p>
            <a:pPr marL="0" indent="0">
              <a:buNone/>
            </a:pPr>
            <a:r>
              <a:rPr lang="fr-FR" sz="2000" dirty="0"/>
              <a:t>1 - Ajout des en-têtes de sécurité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2 - Protection XSS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3 - Limitation de débit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fr-FR" sz="2000" b="1" dirty="0"/>
              <a:t>Bénéfices :</a:t>
            </a:r>
            <a:r>
              <a:rPr lang="fr-FR" sz="2000" dirty="0"/>
              <a:t> Élimination des failles XSS et renforcement global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DA621DB1-AE6D-0492-6F84-D0B79043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52" y="3429000"/>
            <a:ext cx="3170195" cy="39627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6FA7F21-8CA4-E1A2-47EB-59BD5EFBE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52" y="4365104"/>
            <a:ext cx="2682472" cy="39627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5B532AF-2554-0BCA-7CE0-5BD2BD535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4052" y="5319871"/>
            <a:ext cx="4305673" cy="25148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C03B5B-AB61-14C8-5D16-09C6F06F14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692" y="1498600"/>
            <a:ext cx="2767112" cy="29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89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24F8F-9EB1-6B17-5CF0-E2802FE8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Recommandation - 3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FDB913-0C09-18F5-3494-30AF54187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7323801" cy="4465320"/>
          </a:xfrm>
        </p:spPr>
        <p:txBody>
          <a:bodyPr>
            <a:normAutofit/>
          </a:bodyPr>
          <a:lstStyle/>
          <a:p>
            <a:r>
              <a:rPr lang="fr-FR" sz="2000" dirty="0"/>
              <a:t>Architecture de sécurité globale</a:t>
            </a:r>
          </a:p>
          <a:p>
            <a:r>
              <a:rPr lang="fr-FR" sz="2000" b="1" dirty="0"/>
              <a:t>Constat : </a:t>
            </a:r>
            <a:r>
              <a:rPr lang="fr-FR" sz="2000" dirty="0"/>
              <a:t>Architecture complexe avec plusieurs vecteurs d'attaque</a:t>
            </a:r>
          </a:p>
          <a:p>
            <a:r>
              <a:rPr lang="fr-FR" sz="2000" b="1" dirty="0"/>
              <a:t>Mesures proposées :</a:t>
            </a:r>
          </a:p>
          <a:p>
            <a:pPr marL="627063" indent="-177800"/>
            <a:r>
              <a:rPr lang="fr-FR" sz="2000" dirty="0"/>
              <a:t>Déploiement d'un WAF (Web Application Firewall)</a:t>
            </a:r>
          </a:p>
          <a:p>
            <a:pPr marL="627063" indent="-177800"/>
            <a:r>
              <a:rPr lang="fr-FR" sz="2000" dirty="0"/>
              <a:t>Consolidation des accès administratifs via VPN</a:t>
            </a:r>
          </a:p>
          <a:p>
            <a:pPr marL="627063" indent="-177800"/>
            <a:r>
              <a:rPr lang="fr-FR" sz="2000" dirty="0"/>
              <a:t>Mise à jour régulière des composants (</a:t>
            </a:r>
            <a:r>
              <a:rPr lang="fr-FR" sz="2000" dirty="0" err="1"/>
              <a:t>vsftpd</a:t>
            </a:r>
            <a:r>
              <a:rPr lang="fr-FR" sz="2000" dirty="0"/>
              <a:t>, </a:t>
            </a:r>
            <a:r>
              <a:rPr lang="fr-FR" sz="2000" dirty="0" err="1"/>
              <a:t>OpenSSH</a:t>
            </a:r>
            <a:r>
              <a:rPr lang="fr-FR" sz="2000" dirty="0"/>
              <a:t>)</a:t>
            </a:r>
          </a:p>
          <a:p>
            <a:pPr marL="627063" indent="-177800"/>
            <a:r>
              <a:rPr lang="fr-FR" sz="2000" dirty="0"/>
              <a:t>Monitoring de sécurité centralisé</a:t>
            </a:r>
          </a:p>
          <a:p>
            <a:r>
              <a:rPr lang="fr-FR" sz="2000" b="1" dirty="0"/>
              <a:t>Bénéfices : </a:t>
            </a:r>
            <a:r>
              <a:rPr lang="fr-FR" sz="2000" dirty="0"/>
              <a:t>Défense en profondeur et détection proactive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F225C44-CFEA-D240-0FA1-06DA4A02C2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700" y="1493869"/>
            <a:ext cx="2767112" cy="295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08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B52877-57EF-54CC-8EDF-83CF7A2E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6E6182-E706-667C-DA2E-D03BEAFDF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7611833" cy="4465320"/>
          </a:xfrm>
        </p:spPr>
        <p:txBody>
          <a:bodyPr>
            <a:normAutofit/>
          </a:bodyPr>
          <a:lstStyle/>
          <a:p>
            <a:r>
              <a:rPr lang="fr-FR" sz="2400" b="1" dirty="0"/>
              <a:t>Points forts du SI :</a:t>
            </a:r>
          </a:p>
          <a:p>
            <a:pPr marL="719138" indent="-269875"/>
            <a:r>
              <a:rPr lang="fr-FR" sz="2400" dirty="0"/>
              <a:t>Architecture moderne et containerisée</a:t>
            </a:r>
          </a:p>
          <a:p>
            <a:pPr marL="719138" indent="-269875"/>
            <a:r>
              <a:rPr lang="fr-FR" sz="2400" dirty="0"/>
              <a:t>Configuration SSL robuste</a:t>
            </a:r>
          </a:p>
          <a:p>
            <a:pPr marL="719138" indent="-269875"/>
            <a:r>
              <a:rPr lang="fr-FR" sz="2400" dirty="0"/>
              <a:t>Accès administratifs sur ports non standards</a:t>
            </a:r>
          </a:p>
          <a:p>
            <a:r>
              <a:rPr lang="fr-FR" sz="2400" b="1" dirty="0"/>
              <a:t>Axes d'amélioration :</a:t>
            </a:r>
          </a:p>
          <a:p>
            <a:pPr marL="719138" indent="-269875"/>
            <a:r>
              <a:rPr lang="fr-FR" sz="2400" dirty="0"/>
              <a:t>Protection contre les attaques </a:t>
            </a:r>
            <a:r>
              <a:rPr lang="fr-FR" sz="2400" dirty="0" err="1"/>
              <a:t>DoS</a:t>
            </a:r>
            <a:endParaRPr lang="fr-FR" sz="2400" dirty="0"/>
          </a:p>
          <a:p>
            <a:pPr marL="719138" indent="-269875"/>
            <a:r>
              <a:rPr lang="fr-FR" sz="2400" dirty="0"/>
              <a:t>Sécurisation des applications web</a:t>
            </a:r>
          </a:p>
          <a:p>
            <a:pPr marL="719138" indent="-269875"/>
            <a:r>
              <a:rPr lang="fr-FR" sz="2400" dirty="0"/>
              <a:t>Renforcement global de l'architecture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6506E51-F9A0-23D9-F529-32F31FE901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676" y="2204864"/>
            <a:ext cx="2745138" cy="2635333"/>
          </a:xfrm>
        </p:spPr>
      </p:pic>
    </p:spTree>
    <p:extLst>
      <p:ext uri="{BB962C8B-B14F-4D97-AF65-F5344CB8AC3E}">
        <p14:creationId xmlns:p14="http://schemas.microsoft.com/office/powerpoint/2010/main" val="284457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fr-FR" sz="4400" b="1" dirty="0"/>
              <a:t>Sommaire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fr-FR" dirty="0"/>
              <a:t>Contexte du projet</a:t>
            </a:r>
          </a:p>
          <a:p>
            <a:pPr rtl="0"/>
            <a:r>
              <a:rPr lang="fr-FR" dirty="0"/>
              <a:t>Organisation de l'équipe</a:t>
            </a:r>
          </a:p>
          <a:p>
            <a:pPr rtl="0"/>
            <a:r>
              <a:rPr lang="fr-FR" dirty="0"/>
              <a:t>Méthodologie d'analyse</a:t>
            </a:r>
          </a:p>
          <a:p>
            <a:pPr rtl="0"/>
            <a:r>
              <a:rPr lang="fr-FR" dirty="0"/>
              <a:t>Architecture du système ODOO</a:t>
            </a:r>
          </a:p>
          <a:p>
            <a:pPr rtl="0"/>
            <a:r>
              <a:rPr lang="fr-FR" dirty="0"/>
              <a:t>Cartographie des flux d'information</a:t>
            </a:r>
          </a:p>
          <a:p>
            <a:pPr rtl="0"/>
            <a:r>
              <a:rPr lang="fr-FR" dirty="0"/>
              <a:t>Vulnérabilités identifiées</a:t>
            </a:r>
          </a:p>
          <a:p>
            <a:pPr rtl="0"/>
            <a:r>
              <a:rPr lang="fr-FR" dirty="0"/>
              <a:t>Tests réalisés et résultats</a:t>
            </a:r>
          </a:p>
          <a:p>
            <a:pPr rtl="0"/>
            <a:r>
              <a:rPr lang="fr-FR" dirty="0"/>
              <a:t>Recommandations</a:t>
            </a:r>
          </a:p>
          <a:p>
            <a:pPr rtl="0"/>
            <a:r>
              <a:rPr lang="fr-FR" dirty="0"/>
              <a:t>Conclusion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2E71BDDC-B7BE-EBF3-302E-A275CECBED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396" y="2373831"/>
            <a:ext cx="4824536" cy="15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599654" y="2066104"/>
            <a:ext cx="6989516" cy="1329112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fr-FR" dirty="0"/>
              <a:t>Merci de votre attention !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8E75AF75-A60F-6A92-5FDF-28547B582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4812" y="5805264"/>
            <a:ext cx="2670279" cy="119492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C8AA3AE4-4C0A-A693-AC7C-F72F35E99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56" y="5517232"/>
            <a:ext cx="3240360" cy="10473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816D672-99A5-A692-127B-55259DBF2C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132" y="3681600"/>
            <a:ext cx="4248472" cy="155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Contexte du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603C3D-A433-E0F8-1153-7F6FEF6A6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Objectif :</a:t>
            </a:r>
            <a:r>
              <a:rPr lang="fr-FR" dirty="0"/>
              <a:t> Analyser un SI existant (ODOO) à partir de son architecture et schéma des flux</a:t>
            </a:r>
          </a:p>
          <a:p>
            <a:r>
              <a:rPr lang="fr-FR" b="1" dirty="0"/>
              <a:t>Plateforme cible : </a:t>
            </a:r>
            <a:r>
              <a:rPr lang="fr-FR" dirty="0"/>
              <a:t>env-5978560-odoo-01.hidora.com</a:t>
            </a:r>
          </a:p>
          <a:p>
            <a:r>
              <a:rPr lang="fr-FR" b="1" dirty="0"/>
              <a:t>Livrables attendus :</a:t>
            </a:r>
          </a:p>
          <a:p>
            <a:pPr marL="1252538" indent="-355600"/>
            <a:r>
              <a:rPr lang="fr-FR" dirty="0"/>
              <a:t>Rapport d'analyse</a:t>
            </a:r>
          </a:p>
          <a:p>
            <a:pPr marL="1252538" indent="-355600"/>
            <a:r>
              <a:rPr lang="fr-FR" dirty="0"/>
              <a:t>Modèles visuels (diagrammes)</a:t>
            </a:r>
          </a:p>
          <a:p>
            <a:pPr marL="1252538" indent="-355600"/>
            <a:r>
              <a:rPr lang="fr-FR" dirty="0"/>
              <a:t>Plan d'améliorations</a:t>
            </a:r>
          </a:p>
          <a:p>
            <a:pPr marL="1252538" indent="-355600"/>
            <a:r>
              <a:rPr lang="fr-FR" dirty="0"/>
              <a:t>Présentation des résultats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794C715-0D92-FD1E-DE0C-2076C67BC8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9843" y="3573016"/>
            <a:ext cx="282067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Organisation de l'équipe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844824"/>
            <a:ext cx="7899865" cy="446532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dirty="0"/>
              <a:t>Benamar: Plateforme ODOO </a:t>
            </a:r>
          </a:p>
          <a:p>
            <a:pPr marL="0" indent="0" rtl="0">
              <a:buNone/>
            </a:pPr>
            <a:r>
              <a:rPr lang="fr-FR" sz="2400" dirty="0"/>
              <a:t>Cédric: Plateforme </a:t>
            </a:r>
            <a:r>
              <a:rPr lang="fr-FR" sz="2400" dirty="0" err="1"/>
              <a:t>Laravel</a:t>
            </a:r>
            <a:endParaRPr lang="fr-FR" sz="2400" dirty="0"/>
          </a:p>
          <a:p>
            <a:pPr marL="0" indent="0" rtl="0">
              <a:buNone/>
            </a:pPr>
            <a:r>
              <a:rPr lang="fr-FR" sz="2400" dirty="0"/>
              <a:t>Sylvie: Plateforme Wordpress</a:t>
            </a:r>
          </a:p>
          <a:p>
            <a:pPr marL="0" indent="0" rtl="0">
              <a:buNone/>
            </a:pPr>
            <a:r>
              <a:rPr lang="fr-FR" b="1" dirty="0"/>
              <a:t>Planning du projet :</a:t>
            </a:r>
          </a:p>
          <a:p>
            <a:pPr marL="627063" indent="-271463"/>
            <a:r>
              <a:rPr lang="fr-FR" sz="2400" dirty="0"/>
              <a:t>Phase 1 : Reconnaissance et collecte d'informations</a:t>
            </a:r>
          </a:p>
          <a:p>
            <a:pPr marL="627063" indent="-271463"/>
            <a:r>
              <a:rPr lang="fr-FR" sz="2400" dirty="0"/>
              <a:t>Phase 2 : Analyse de l'architecture</a:t>
            </a:r>
          </a:p>
          <a:p>
            <a:pPr marL="627063" indent="-271463"/>
            <a:r>
              <a:rPr lang="fr-FR" sz="2400" dirty="0"/>
              <a:t>Phase 3 : Tests de sécurité</a:t>
            </a:r>
          </a:p>
          <a:p>
            <a:pPr marL="627063" indent="-271463"/>
            <a:r>
              <a:rPr lang="fr-FR" sz="2400" dirty="0"/>
              <a:t>Phase 4 : Élaboration des recommandations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26226121-851C-A287-EB58-A66BCA54583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628" y="1268760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Méthodologie d'analyse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667617" cy="4465320"/>
          </a:xfrm>
        </p:spPr>
        <p:txBody>
          <a:bodyPr rtlCol="0">
            <a:normAutofit fontScale="77500" lnSpcReduction="20000"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fr-FR" b="1" dirty="0"/>
              <a:t>Recueil de données :</a:t>
            </a:r>
          </a:p>
          <a:p>
            <a:pPr marL="719138" indent="-269875"/>
            <a:r>
              <a:rPr lang="fr-FR" dirty="0"/>
              <a:t>Scans réseaux (</a:t>
            </a:r>
            <a:r>
              <a:rPr lang="fr-FR" dirty="0" err="1"/>
              <a:t>nmap</a:t>
            </a:r>
            <a:r>
              <a:rPr lang="fr-FR" dirty="0"/>
              <a:t>)</a:t>
            </a:r>
          </a:p>
          <a:p>
            <a:pPr marL="719138" indent="-269875"/>
            <a:r>
              <a:rPr lang="fr-FR" dirty="0"/>
              <a:t>Analyse des en-têtes HTTP</a:t>
            </a:r>
          </a:p>
          <a:p>
            <a:pPr marL="719138" indent="-269875"/>
            <a:r>
              <a:rPr lang="fr-FR" dirty="0"/>
              <a:t>Recherche des chemins d'accès ODOO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b="1" dirty="0"/>
              <a:t>Analyse de l'architecture :</a:t>
            </a:r>
          </a:p>
          <a:p>
            <a:pPr marL="719138" indent="-269875"/>
            <a:r>
              <a:rPr lang="fr-FR" dirty="0"/>
              <a:t>Identification des composants</a:t>
            </a:r>
          </a:p>
          <a:p>
            <a:pPr marL="719138" indent="-269875"/>
            <a:r>
              <a:rPr lang="fr-FR" dirty="0"/>
              <a:t>Cartographie des services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b="1" dirty="0"/>
              <a:t>Tests de sécurité :</a:t>
            </a:r>
          </a:p>
          <a:p>
            <a:pPr marL="719138" indent="-269875" rtl="0"/>
            <a:r>
              <a:rPr lang="fr-FR" dirty="0"/>
              <a:t>Recherche de vulnérabilités</a:t>
            </a:r>
          </a:p>
          <a:p>
            <a:pPr marL="719138" indent="-269875" rtl="0"/>
            <a:r>
              <a:rPr lang="fr-FR" dirty="0"/>
              <a:t>Tests d'exploitation</a:t>
            </a:r>
          </a:p>
        </p:txBody>
      </p:sp>
      <p:graphicFrame>
        <p:nvGraphicFramePr>
          <p:cNvPr id="5" name="Espace réservé du contenu 4" descr="Processus échelonné présentant 3 tâches superposées. Deux flèches vers le bas indiquent la progression de la première à la deuxième tâche, puis de la deuxième à la troisième tâche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5455457"/>
              </p:ext>
            </p:extLst>
          </p:nvPr>
        </p:nvGraphicFramePr>
        <p:xfrm>
          <a:off x="6500813" y="1706563"/>
          <a:ext cx="5078412" cy="4465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84E7D-82B9-6B91-09EE-8BB887D3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187F1-868E-3E4A-A123-8FEB63DC4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Découverte initiale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557A4-6991-68F5-FD64-D09AC9629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7035769" cy="4465320"/>
          </a:xfrm>
        </p:spPr>
        <p:txBody>
          <a:bodyPr rtlCol="0">
            <a:normAutofit/>
          </a:bodyPr>
          <a:lstStyle/>
          <a:p>
            <a:pPr rtl="0">
              <a:buFont typeface="Wingdings" panose="05000000000000000000" pitchFamily="2" charset="2"/>
              <a:buChar char="Ø"/>
            </a:pPr>
            <a:r>
              <a:rPr lang="fr-FR" dirty="0"/>
              <a:t>Accès à l'interface ODOO le 13/03/2025 :</a:t>
            </a:r>
          </a:p>
          <a:p>
            <a:pPr marL="627063" indent="-177800" rtl="0"/>
            <a:r>
              <a:rPr lang="fr-FR" sz="2400" dirty="0"/>
              <a:t>Authentification avec "Marc </a:t>
            </a:r>
            <a:r>
              <a:rPr lang="fr-FR" sz="2400" dirty="0" err="1"/>
              <a:t>Demo</a:t>
            </a:r>
            <a:r>
              <a:rPr lang="fr-FR" sz="2400" dirty="0"/>
              <a:t> "  </a:t>
            </a:r>
          </a:p>
          <a:p>
            <a:pPr marL="627063" indent="-177800" rtl="0"/>
            <a:r>
              <a:rPr lang="fr-FR" sz="2400" dirty="0"/>
              <a:t>Interface minimaliste sans modules</a:t>
            </a:r>
          </a:p>
          <a:p>
            <a:pPr rtl="0">
              <a:buFont typeface="Wingdings" panose="05000000000000000000" pitchFamily="2" charset="2"/>
              <a:buChar char="Ø"/>
            </a:pPr>
            <a:r>
              <a:rPr lang="fr-FR" dirty="0"/>
              <a:t>Évolution le 14/03/2025 :</a:t>
            </a:r>
          </a:p>
          <a:p>
            <a:pPr marL="627063" indent="-177800"/>
            <a:r>
              <a:rPr lang="fr-FR" sz="2400" dirty="0"/>
              <a:t>Redirection vers la page de création de base de données</a:t>
            </a:r>
          </a:p>
          <a:p>
            <a:pPr marL="627063" indent="-177800"/>
            <a:r>
              <a:rPr lang="fr-FR" sz="2400" dirty="0"/>
              <a:t>Changement de configuration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1A4666F-B102-5622-8FE0-C17AE99533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4"/>
          <a:stretch/>
        </p:blipFill>
        <p:spPr>
          <a:xfrm>
            <a:off x="8221512" y="1706880"/>
            <a:ext cx="3497832" cy="2154168"/>
          </a:xfrm>
        </p:spPr>
      </p:pic>
      <p:pic>
        <p:nvPicPr>
          <p:cNvPr id="12" name="Espace réservé du contenu 8">
            <a:extLst>
              <a:ext uri="{FF2B5EF4-FFF2-40B4-BE49-F238E27FC236}">
                <a16:creationId xmlns:a16="http://schemas.microsoft.com/office/drawing/2014/main" id="{D1E1AB76-4AA3-C632-E59C-1C481DA2853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312" y="4293096"/>
            <a:ext cx="3447032" cy="20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7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0C3D0-F263-7351-CC3E-7510B9783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981047-985D-5A2F-014D-50827A00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Architecture du système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52C42DA-CF41-794F-16BD-C4E501EAF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7035769" cy="344424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fr-FR" sz="2400" b="1" dirty="0"/>
              <a:t>Composants identifiés :</a:t>
            </a:r>
          </a:p>
          <a:p>
            <a:pPr rtl="0"/>
            <a:r>
              <a:rPr lang="fr-FR" sz="2000" dirty="0"/>
              <a:t>Serveurs web : </a:t>
            </a:r>
            <a:r>
              <a:rPr lang="fr-FR" sz="2000" dirty="0" err="1"/>
              <a:t>OpenResty</a:t>
            </a:r>
            <a:r>
              <a:rPr lang="fr-FR" sz="2000" dirty="0"/>
              <a:t> &amp; Nginx (ports 80, 443, 4848, 8080, 8443)</a:t>
            </a:r>
          </a:p>
          <a:p>
            <a:pPr rtl="0"/>
            <a:r>
              <a:rPr lang="fr-FR" sz="2000" dirty="0"/>
              <a:t>Serveur d'application ODOO</a:t>
            </a:r>
          </a:p>
          <a:p>
            <a:pPr rtl="0"/>
            <a:r>
              <a:rPr lang="fr-FR" sz="2000" dirty="0"/>
              <a:t>Base de données PostgreSQL</a:t>
            </a:r>
          </a:p>
          <a:p>
            <a:pPr rtl="0"/>
            <a:r>
              <a:rPr lang="fr-FR" sz="2000" dirty="0"/>
              <a:t>Serveur Node.js Express (port 12174)</a:t>
            </a:r>
          </a:p>
          <a:p>
            <a:pPr rtl="0"/>
            <a:r>
              <a:rPr lang="fr-FR" sz="2000" dirty="0"/>
              <a:t>Services administratifs : </a:t>
            </a:r>
            <a:r>
              <a:rPr lang="fr-FR" sz="2000" dirty="0" err="1"/>
              <a:t>PowerDNS</a:t>
            </a:r>
            <a:r>
              <a:rPr lang="fr-FR" sz="2000" dirty="0"/>
              <a:t>, </a:t>
            </a:r>
            <a:r>
              <a:rPr lang="fr-FR" sz="2000" dirty="0" err="1"/>
              <a:t>OpenSSH</a:t>
            </a:r>
            <a:r>
              <a:rPr lang="fr-FR" sz="2000" dirty="0"/>
              <a:t>, </a:t>
            </a:r>
            <a:r>
              <a:rPr lang="fr-FR" sz="2000" dirty="0" err="1"/>
              <a:t>vsFTPd</a:t>
            </a:r>
            <a:endParaRPr lang="fr-FR" sz="2000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2D6AD0F9-A9BF-CC28-EC7A-8278EF9C0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8220851" y="1556792"/>
            <a:ext cx="3690488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4965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CA967-9DB0-A27D-A34A-B756D2777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819DE-F24F-B8AA-80C7-EDF2D708E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b="1" dirty="0"/>
              <a:t>Architecture containerisée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43001-9458-190B-C468-BD849CB296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7035769" cy="3444240"/>
          </a:xfrm>
        </p:spPr>
        <p:txBody>
          <a:bodyPr rtlCol="0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000" dirty="0"/>
              <a:t>Environnement basé sur des conteneurs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fr-FR" sz="2000" b="1" dirty="0"/>
              <a:t>Conteneurs identifiés :</a:t>
            </a:r>
          </a:p>
          <a:p>
            <a:pPr marL="719138" indent="-177800" rtl="0"/>
            <a:r>
              <a:rPr lang="fr-FR" sz="2000" dirty="0"/>
              <a:t>NGINX (ID: 190512, IP: 10.102.6.202)</a:t>
            </a:r>
          </a:p>
          <a:p>
            <a:pPr marL="719138" indent="-177800" rtl="0"/>
            <a:r>
              <a:rPr lang="fr-FR" sz="2000" dirty="0"/>
              <a:t>ODOO (ID: 190511, IP: 10.102.5.215)</a:t>
            </a:r>
          </a:p>
          <a:p>
            <a:pPr marL="719138" indent="-177800" rtl="0"/>
            <a:r>
              <a:rPr lang="fr-FR" sz="2000" dirty="0"/>
              <a:t>PostgreSQL (ID: 190510, IP: 10.102.21.93)</a:t>
            </a:r>
          </a:p>
          <a:p>
            <a:pPr rtl="0">
              <a:buFont typeface="Wingdings" panose="05000000000000000000" pitchFamily="2" charset="2"/>
              <a:buChar char="§"/>
            </a:pPr>
            <a:r>
              <a:rPr lang="fr-FR" sz="2000" dirty="0"/>
              <a:t>Architecture multi-tier isolée et orchestrée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D8E6581-D508-DE1B-E8A9-F33FFEF8C5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0476" y="2132856"/>
            <a:ext cx="5164895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9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0B6E49-FBA1-E862-34F1-1197F7EE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Cartographie des flux d'information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E4EC9D-4E50-29D1-2F1D-2E8A260A6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531713" cy="4465320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b="1" dirty="0"/>
              <a:t>Flux principaux :</a:t>
            </a:r>
            <a:r>
              <a:rPr lang="fr-FR" dirty="0"/>
              <a:t> </a:t>
            </a:r>
          </a:p>
          <a:p>
            <a:pPr marL="0" indent="1439863" algn="ctr">
              <a:buNone/>
            </a:pPr>
            <a:r>
              <a:rPr lang="fr-FR" dirty="0"/>
              <a:t>Requêtes client </a:t>
            </a:r>
          </a:p>
          <a:p>
            <a:pPr marL="0" indent="1439863" algn="ctr">
              <a:buNone/>
            </a:pPr>
            <a:r>
              <a:rPr lang="fr-FR" dirty="0"/>
              <a:t> </a:t>
            </a:r>
          </a:p>
          <a:p>
            <a:pPr marL="0" indent="1439863" algn="ctr">
              <a:buNone/>
            </a:pPr>
            <a:r>
              <a:rPr lang="fr-FR" dirty="0"/>
              <a:t>Proxy inverse</a:t>
            </a:r>
          </a:p>
          <a:p>
            <a:pPr marL="0" indent="1439863" algn="ctr">
              <a:buNone/>
            </a:pPr>
            <a:endParaRPr lang="fr-FR" dirty="0"/>
          </a:p>
          <a:p>
            <a:pPr marL="0" indent="1439863" algn="ctr">
              <a:buNone/>
            </a:pPr>
            <a:r>
              <a:rPr lang="fr-FR" dirty="0"/>
              <a:t>Application ODOO</a:t>
            </a:r>
          </a:p>
          <a:p>
            <a:pPr marL="0" indent="1439863">
              <a:buNone/>
            </a:pP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Authentification et gestion des sessions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Communication </a:t>
            </a:r>
            <a:r>
              <a:rPr lang="fr-FR" dirty="0" err="1"/>
              <a:t>inter-services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Accès base de données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AAAB791-19C8-C81C-BACF-BCCD3EBAA3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94612" y="1706880"/>
            <a:ext cx="3456383" cy="4465637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F014E858-32A7-707A-2CC1-B79DD52C00C7}"/>
              </a:ext>
            </a:extLst>
          </p:cNvPr>
          <p:cNvSpPr/>
          <p:nvPr/>
        </p:nvSpPr>
        <p:spPr>
          <a:xfrm rot="5400000">
            <a:off x="5050296" y="2528900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B615562-FF7A-A03C-3548-8E14D9E9857C}"/>
              </a:ext>
            </a:extLst>
          </p:cNvPr>
          <p:cNvSpPr/>
          <p:nvPr/>
        </p:nvSpPr>
        <p:spPr>
          <a:xfrm rot="5400000">
            <a:off x="5050296" y="3392996"/>
            <a:ext cx="360040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988978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nologie 16: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57_TF02787990_TF02787990.potx" id="{ABCB071B-19A3-44BE-B302-F4BBE7E3E2D5}" vid="{F4600F28-01B2-4FC5-9857-5FFF9F08051B}"/>
    </a:ext>
  </a:extLst>
</a:theme>
</file>

<file path=ppt/theme/theme2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 xsi:nil="true"/>
    <MarketSpecific xmlns="4873beb7-5857-4685-be1f-d57550cc96cc" xsi:nil="true"/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 xsi:nil="true"/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 xsi:nil="true"/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 xsi:nil="true"/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/>
    <Providers xmlns="4873beb7-5857-4685-be1f-d57550cc96cc" xsi:nil="true"/>
    <MachineTranslated xmlns="4873beb7-5857-4685-be1f-d57550cc96cc" xsi:nil="true"/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 xsi:nil="true"/>
    <TimesCloned xmlns="4873beb7-5857-4685-be1f-d57550cc96cc" xsi:nil="true"/>
    <AssetStart xmlns="4873beb7-5857-4685-be1f-d57550cc96cc" xsi:nil="true"/>
    <Provider xmlns="4873beb7-5857-4685-be1f-d57550cc96cc" xsi:nil="true"/>
    <AcquiredFrom xmlns="4873beb7-5857-4685-be1f-d57550cc96cc" xsi:nil="true"/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 xsi:nil="true"/>
    <Downloads xmlns="4873beb7-5857-4685-be1f-d57550cc96cc" xsi:nil="true"/>
    <OOCacheId xmlns="4873beb7-5857-4685-be1f-d57550cc96cc" xsi:nil="true"/>
    <IsDeleted xmlns="4873beb7-5857-4685-be1f-d57550cc96cc" xsi:nil="true"/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 xsi:nil="true"/>
    <BugNumber xmlns="4873beb7-5857-4685-be1f-d57550cc96cc" xsi:nil="true"/>
    <CSXSubmissionDate xmlns="4873beb7-5857-4685-be1f-d57550cc96cc" xsi:nil="true"/>
    <CSXUpdate xmlns="4873beb7-5857-4685-be1f-d57550cc96cc" xsi:nil="true"/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 xsi:nil="true"/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 xsi:nil="true"/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 xsi:nil="true"/>
    <LocLastLocAttemptVersionLookup xmlns="4873beb7-5857-4685-be1f-d57550cc96cc" xsi:nil="true"/>
    <LocProcessedForHandoffsLookup xmlns="4873beb7-5857-4685-be1f-d57550cc96cc" xsi:nil="true"/>
    <IsSearchable xmlns="4873beb7-5857-4685-be1f-d57550cc96cc" xsi:nil="true"/>
    <TemplateTemplateType xmlns="4873beb7-5857-4685-be1f-d57550cc96cc" xsi:nil="true"/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 xsi:nil="true"/>
    <AverageRating xmlns="4873beb7-5857-4685-be1f-d57550cc96cc" xsi:nil="true"/>
    <APAuthor xmlns="4873beb7-5857-4685-be1f-d57550cc96cc">
      <UserInfo>
        <DisplayName/>
        <AccountId xsi:nil="true"/>
        <AccountType/>
      </UserInfo>
    </APAuthor>
    <LocManualTestRequired xmlns="4873beb7-5857-4685-be1f-d57550cc96cc" xsi:nil="true"/>
    <TPCommandLine xmlns="4873beb7-5857-4685-be1f-d57550cc96cc" xsi:nil="true"/>
    <TPAppVersion xmlns="4873beb7-5857-4685-be1f-d57550cc96cc" xsi:nil="true"/>
    <EditorialStatus xmlns="4873beb7-5857-4685-be1f-d57550cc96cc" xsi:nil="true"/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 xsi:nil="true"/>
    <OriginalRelease xmlns="4873beb7-5857-4685-be1f-d57550cc96cc" xsi:nil="true"/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 xsi:nil="true"/>
    <Manager xmlns="4873beb7-5857-4685-be1f-d57550cc96cc" xsi:nil="true"/>
    <LocOverallHandbackStatusLookup xmlns="4873beb7-5857-4685-be1f-d57550cc96cc" xsi:nil="true"/>
    <ShowIn xmlns="4873beb7-5857-4685-be1f-d57550cc96cc" xsi:nil="true"/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 xsi:nil="true"/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Circuit à trois lignes (grand écran)</Template>
  <TotalTime>215</TotalTime>
  <Words>752</Words>
  <Application>Microsoft Office PowerPoint</Application>
  <PresentationFormat>Personnalisé</PresentationFormat>
  <Paragraphs>187</Paragraphs>
  <Slides>20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Technologie 16:9</vt:lpstr>
      <vt:lpstr>Analyser un SI </vt:lpstr>
      <vt:lpstr>Sommaire</vt:lpstr>
      <vt:lpstr>Contexte du projet</vt:lpstr>
      <vt:lpstr>Organisation de l'équipe</vt:lpstr>
      <vt:lpstr>Méthodologie d'analyse</vt:lpstr>
      <vt:lpstr>Découverte initiale</vt:lpstr>
      <vt:lpstr>Architecture du système</vt:lpstr>
      <vt:lpstr>Architecture containerisée</vt:lpstr>
      <vt:lpstr>Cartographie des flux d'information</vt:lpstr>
      <vt:lpstr>Analyse des sous-domaines</vt:lpstr>
      <vt:lpstr>Tests d'accessibilité ODOO</vt:lpstr>
      <vt:lpstr>Vulnérabilité 1- Slowloris</vt:lpstr>
      <vt:lpstr>Vulnérabilité 2 - Node.js Express</vt:lpstr>
      <vt:lpstr>Tests d'authentification</vt:lpstr>
      <vt:lpstr>Analyse des en-têtes HTTP</vt:lpstr>
      <vt:lpstr>Recommandation - 1</vt:lpstr>
      <vt:lpstr>Recommandation - 2</vt:lpstr>
      <vt:lpstr>Recommandation - 3</vt:lpstr>
      <vt:lpstr>Conclusion</vt:lpstr>
      <vt:lpstr>Merci de votre attention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Benamar</dc:creator>
  <cp:lastModifiedBy>Benamar</cp:lastModifiedBy>
  <cp:revision>7</cp:revision>
  <dcterms:created xsi:type="dcterms:W3CDTF">2025-03-23T16:38:23Z</dcterms:created>
  <dcterms:modified xsi:type="dcterms:W3CDTF">2025-03-23T20:13:32Z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