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8" Type="http://schemas.openxmlformats.org/officeDocument/2006/relationships/font" Target="fonts/OldStandardTT-regular.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85e3ae66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85e3ae66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8dc7ce5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d8dc7ce5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85e3ae66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d85e3ae66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d8dc7ce5a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d8dc7ce5a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d8dc7ce5a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d8dc7ce5a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d8dc7ce5a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d8dc7ce5a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d62c2abca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d62c2abca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85e3ae6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85e3ae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85e3ae6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85e3ae6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85e3ae6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85e3ae6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Most of the clients paid their debt within the month (42,4%)</a:t>
            </a:r>
            <a:endParaRPr/>
          </a:p>
          <a:p>
            <a:pPr indent="-298450" lvl="0" marL="457200" rtl="0" algn="l">
              <a:lnSpc>
                <a:spcPct val="115000"/>
              </a:lnSpc>
              <a:spcBef>
                <a:spcPts val="0"/>
              </a:spcBef>
              <a:spcAft>
                <a:spcPts val="0"/>
              </a:spcAft>
              <a:buClr>
                <a:schemeClr val="dk1"/>
              </a:buClr>
              <a:buSzPts val="1100"/>
              <a:buChar char="●"/>
            </a:pPr>
            <a:r>
              <a:rPr lang="en"/>
              <a:t>More than a third paid their debt the following month</a:t>
            </a:r>
            <a:endParaRPr/>
          </a:p>
          <a:p>
            <a:pPr indent="-298450" lvl="0" marL="457200" rtl="0" algn="l">
              <a:lnSpc>
                <a:spcPct val="115000"/>
              </a:lnSpc>
              <a:spcBef>
                <a:spcPts val="0"/>
              </a:spcBef>
              <a:spcAft>
                <a:spcPts val="0"/>
              </a:spcAft>
              <a:buClr>
                <a:schemeClr val="dk1"/>
              </a:buClr>
              <a:buSzPts val="1100"/>
              <a:buChar char="●"/>
            </a:pPr>
            <a:r>
              <a:rPr lang="en"/>
              <a:t>Almost one quarter don't have monthly loan (maybe they use only debit card?)</a:t>
            </a:r>
            <a:endParaRPr/>
          </a:p>
          <a:p>
            <a:pPr indent="-298450" lvl="0" marL="457200" rtl="0" algn="l">
              <a:lnSpc>
                <a:spcPct val="115000"/>
              </a:lnSpc>
              <a:spcBef>
                <a:spcPts val="0"/>
              </a:spcBef>
              <a:spcAft>
                <a:spcPts val="0"/>
              </a:spcAft>
              <a:buClr>
                <a:schemeClr val="dk1"/>
              </a:buClr>
              <a:buSzPts val="1100"/>
              <a:buChar char="●"/>
            </a:pPr>
            <a:r>
              <a:rPr lang="en"/>
              <a:t>Very few pay their debts after two months (&lt;1.5%)</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85e3ae6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d85e3ae6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85e3ae66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85e3ae66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62c2abca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62c2abca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d85e3ae66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d85e3ae66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8dc7ce5a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d8dc7ce5a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3.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kaggle.com/rikdifos/credit-card-approval-predi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Estimating Credit Risk of Individuals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Tchuissi Mbu Nyamsi, Seun Odibo, Adam Afilaka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a:t>
            </a:r>
            <a:endParaRPr/>
          </a:p>
        </p:txBody>
      </p:sp>
      <p:sp>
        <p:nvSpPr>
          <p:cNvPr id="342" name="Google Shape;342;p22"/>
          <p:cNvSpPr txBox="1"/>
          <p:nvPr>
            <p:ph idx="1" type="body"/>
          </p:nvPr>
        </p:nvSpPr>
        <p:spPr>
          <a:xfrm>
            <a:off x="511800" y="1769625"/>
            <a:ext cx="40602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KCPA was also considered as a feature reduction technique </a:t>
            </a:r>
            <a:endParaRPr/>
          </a:p>
        </p:txBody>
      </p:sp>
      <p:pic>
        <p:nvPicPr>
          <p:cNvPr id="343" name="Google Shape;343;p22"/>
          <p:cNvPicPr preferRelativeResize="0"/>
          <p:nvPr/>
        </p:nvPicPr>
        <p:blipFill>
          <a:blip r:embed="rId3">
            <a:alphaModFix/>
          </a:blip>
          <a:stretch>
            <a:fillRect/>
          </a:stretch>
        </p:blipFill>
        <p:spPr>
          <a:xfrm>
            <a:off x="5676225" y="376575"/>
            <a:ext cx="3164700" cy="2079650"/>
          </a:xfrm>
          <a:prstGeom prst="rect">
            <a:avLst/>
          </a:prstGeom>
          <a:noFill/>
          <a:ln>
            <a:noFill/>
          </a:ln>
        </p:spPr>
      </p:pic>
      <p:pic>
        <p:nvPicPr>
          <p:cNvPr id="344" name="Google Shape;344;p22"/>
          <p:cNvPicPr preferRelativeResize="0"/>
          <p:nvPr/>
        </p:nvPicPr>
        <p:blipFill>
          <a:blip r:embed="rId4">
            <a:alphaModFix/>
          </a:blip>
          <a:stretch>
            <a:fillRect/>
          </a:stretch>
        </p:blipFill>
        <p:spPr>
          <a:xfrm>
            <a:off x="5215425" y="2456225"/>
            <a:ext cx="3625505" cy="2382475"/>
          </a:xfrm>
          <a:prstGeom prst="rect">
            <a:avLst/>
          </a:prstGeom>
          <a:noFill/>
          <a:ln>
            <a:noFill/>
          </a:ln>
        </p:spPr>
      </p:pic>
      <p:pic>
        <p:nvPicPr>
          <p:cNvPr id="345" name="Google Shape;345;p22"/>
          <p:cNvPicPr preferRelativeResize="0"/>
          <p:nvPr/>
        </p:nvPicPr>
        <p:blipFill>
          <a:blip r:embed="rId5">
            <a:alphaModFix/>
          </a:blip>
          <a:stretch>
            <a:fillRect/>
          </a:stretch>
        </p:blipFill>
        <p:spPr>
          <a:xfrm>
            <a:off x="724174" y="2319200"/>
            <a:ext cx="3975150" cy="265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a:t>
            </a:r>
            <a:r>
              <a:rPr lang="en"/>
              <a:t>Performance</a:t>
            </a:r>
            <a:endParaRPr/>
          </a:p>
        </p:txBody>
      </p:sp>
      <p:sp>
        <p:nvSpPr>
          <p:cNvPr id="351" name="Google Shape;351;p23"/>
          <p:cNvSpPr txBox="1"/>
          <p:nvPr>
            <p:ph idx="1" type="body"/>
          </p:nvPr>
        </p:nvSpPr>
        <p:spPr>
          <a:xfrm>
            <a:off x="339400" y="1788000"/>
            <a:ext cx="3123300" cy="2556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Performance of the best model </a:t>
            </a:r>
            <a:endParaRPr/>
          </a:p>
          <a:p>
            <a:pPr indent="-298450" lvl="1" marL="914400" rtl="0" algn="l">
              <a:spcBef>
                <a:spcPts val="0"/>
              </a:spcBef>
              <a:spcAft>
                <a:spcPts val="0"/>
              </a:spcAft>
              <a:buSzPts val="1100"/>
              <a:buChar char="-"/>
            </a:pPr>
            <a:r>
              <a:rPr lang="en"/>
              <a:t>With</a:t>
            </a:r>
            <a:r>
              <a:rPr lang="en"/>
              <a:t> and without</a:t>
            </a:r>
            <a:r>
              <a:rPr lang="en"/>
              <a:t> Feature </a:t>
            </a:r>
            <a:r>
              <a:rPr lang="en"/>
              <a:t>Selection</a:t>
            </a:r>
            <a:endParaRPr/>
          </a:p>
          <a:p>
            <a:pPr indent="-298450" lvl="1" marL="914400" rtl="0" algn="l">
              <a:spcBef>
                <a:spcPts val="0"/>
              </a:spcBef>
              <a:spcAft>
                <a:spcPts val="0"/>
              </a:spcAft>
              <a:buSzPts val="1100"/>
              <a:buChar char="-"/>
            </a:pPr>
            <a:r>
              <a:rPr lang="en"/>
              <a:t>With</a:t>
            </a:r>
            <a:r>
              <a:rPr lang="en"/>
              <a:t> and without</a:t>
            </a:r>
            <a:r>
              <a:rPr lang="en"/>
              <a:t> LDA</a:t>
            </a:r>
            <a:r>
              <a:rPr lang="en"/>
              <a:t> and </a:t>
            </a:r>
            <a:r>
              <a:rPr lang="en"/>
              <a:t>PCA</a:t>
            </a:r>
            <a:endParaRPr/>
          </a:p>
          <a:p>
            <a:pPr indent="0" lvl="0" marL="914400" rtl="0" algn="l">
              <a:spcBef>
                <a:spcPts val="1200"/>
              </a:spcBef>
              <a:spcAft>
                <a:spcPts val="1200"/>
              </a:spcAft>
              <a:buNone/>
            </a:pPr>
            <a:r>
              <a:t/>
            </a:r>
            <a:endParaRPr/>
          </a:p>
        </p:txBody>
      </p:sp>
      <p:pic>
        <p:nvPicPr>
          <p:cNvPr id="352" name="Google Shape;352;p23"/>
          <p:cNvPicPr preferRelativeResize="0"/>
          <p:nvPr/>
        </p:nvPicPr>
        <p:blipFill>
          <a:blip r:embed="rId3">
            <a:alphaModFix/>
          </a:blip>
          <a:stretch>
            <a:fillRect/>
          </a:stretch>
        </p:blipFill>
        <p:spPr>
          <a:xfrm>
            <a:off x="3560100" y="1445738"/>
            <a:ext cx="5255044" cy="324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Performance</a:t>
            </a:r>
            <a:endParaRPr/>
          </a:p>
        </p:txBody>
      </p:sp>
      <p:pic>
        <p:nvPicPr>
          <p:cNvPr id="358" name="Google Shape;358;p24"/>
          <p:cNvPicPr preferRelativeResize="0"/>
          <p:nvPr/>
        </p:nvPicPr>
        <p:blipFill>
          <a:blip r:embed="rId3">
            <a:alphaModFix/>
          </a:blip>
          <a:stretch>
            <a:fillRect/>
          </a:stretch>
        </p:blipFill>
        <p:spPr>
          <a:xfrm>
            <a:off x="603150" y="1355000"/>
            <a:ext cx="5227975" cy="3452425"/>
          </a:xfrm>
          <a:prstGeom prst="rect">
            <a:avLst/>
          </a:prstGeom>
          <a:noFill/>
          <a:ln>
            <a:noFill/>
          </a:ln>
        </p:spPr>
      </p:pic>
      <p:pic>
        <p:nvPicPr>
          <p:cNvPr id="359" name="Google Shape;359;p24"/>
          <p:cNvPicPr preferRelativeResize="0"/>
          <p:nvPr/>
        </p:nvPicPr>
        <p:blipFill>
          <a:blip r:embed="rId4">
            <a:alphaModFix/>
          </a:blip>
          <a:stretch>
            <a:fillRect/>
          </a:stretch>
        </p:blipFill>
        <p:spPr>
          <a:xfrm>
            <a:off x="5891850" y="1533700"/>
            <a:ext cx="2946525" cy="2994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598575"/>
            <a:ext cx="7030500" cy="6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Performance</a:t>
            </a:r>
            <a:endParaRPr/>
          </a:p>
        </p:txBody>
      </p:sp>
      <p:sp>
        <p:nvSpPr>
          <p:cNvPr id="365" name="Google Shape;365;p25"/>
          <p:cNvSpPr txBox="1"/>
          <p:nvPr/>
        </p:nvSpPr>
        <p:spPr>
          <a:xfrm>
            <a:off x="1292750" y="1366100"/>
            <a:ext cx="512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Increased Sample to 20000. Accuracy - 0.623 +/- 0.009</a:t>
            </a:r>
            <a:endParaRPr>
              <a:latin typeface="Nunito"/>
              <a:ea typeface="Nunito"/>
              <a:cs typeface="Nunito"/>
              <a:sym typeface="Nunito"/>
            </a:endParaRPr>
          </a:p>
        </p:txBody>
      </p:sp>
      <p:pic>
        <p:nvPicPr>
          <p:cNvPr id="366" name="Google Shape;366;p25"/>
          <p:cNvPicPr preferRelativeResize="0"/>
          <p:nvPr/>
        </p:nvPicPr>
        <p:blipFill>
          <a:blip r:embed="rId3">
            <a:alphaModFix/>
          </a:blip>
          <a:stretch>
            <a:fillRect/>
          </a:stretch>
        </p:blipFill>
        <p:spPr>
          <a:xfrm>
            <a:off x="1105925" y="1913125"/>
            <a:ext cx="4038600" cy="2667000"/>
          </a:xfrm>
          <a:prstGeom prst="rect">
            <a:avLst/>
          </a:prstGeom>
          <a:noFill/>
          <a:ln>
            <a:noFill/>
          </a:ln>
        </p:spPr>
      </p:pic>
      <p:pic>
        <p:nvPicPr>
          <p:cNvPr id="367" name="Google Shape;367;p25"/>
          <p:cNvPicPr preferRelativeResize="0"/>
          <p:nvPr/>
        </p:nvPicPr>
        <p:blipFill>
          <a:blip r:embed="rId4">
            <a:alphaModFix/>
          </a:blip>
          <a:stretch>
            <a:fillRect/>
          </a:stretch>
        </p:blipFill>
        <p:spPr>
          <a:xfrm>
            <a:off x="5801200" y="1854525"/>
            <a:ext cx="2386225" cy="2425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Decision Tree from Random Forest</a:t>
            </a:r>
            <a:endParaRPr/>
          </a:p>
        </p:txBody>
      </p:sp>
      <p:pic>
        <p:nvPicPr>
          <p:cNvPr id="373" name="Google Shape;373;p26"/>
          <p:cNvPicPr preferRelativeResize="0"/>
          <p:nvPr/>
        </p:nvPicPr>
        <p:blipFill>
          <a:blip r:embed="rId3">
            <a:alphaModFix/>
          </a:blip>
          <a:stretch>
            <a:fillRect/>
          </a:stretch>
        </p:blipFill>
        <p:spPr>
          <a:xfrm>
            <a:off x="570300" y="1429425"/>
            <a:ext cx="7763998" cy="2201380"/>
          </a:xfrm>
          <a:prstGeom prst="rect">
            <a:avLst/>
          </a:prstGeom>
          <a:noFill/>
          <a:ln>
            <a:noFill/>
          </a:ln>
        </p:spPr>
      </p:pic>
      <p:pic>
        <p:nvPicPr>
          <p:cNvPr id="374" name="Google Shape;374;p26"/>
          <p:cNvPicPr preferRelativeResize="0"/>
          <p:nvPr/>
        </p:nvPicPr>
        <p:blipFill>
          <a:blip r:embed="rId4">
            <a:alphaModFix/>
          </a:blip>
          <a:stretch>
            <a:fillRect/>
          </a:stretch>
        </p:blipFill>
        <p:spPr>
          <a:xfrm>
            <a:off x="152400" y="4148700"/>
            <a:ext cx="8839204" cy="353913"/>
          </a:xfrm>
          <a:prstGeom prst="rect">
            <a:avLst/>
          </a:prstGeom>
          <a:noFill/>
          <a:ln>
            <a:noFill/>
          </a:ln>
        </p:spPr>
      </p:pic>
      <p:sp>
        <p:nvSpPr>
          <p:cNvPr id="375" name="Google Shape;375;p26"/>
          <p:cNvSpPr/>
          <p:nvPr/>
        </p:nvSpPr>
        <p:spPr>
          <a:xfrm>
            <a:off x="1393600" y="4373350"/>
            <a:ext cx="36600" cy="54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6" name="Google Shape;376;p26"/>
          <p:cNvCxnSpPr/>
          <p:nvPr/>
        </p:nvCxnSpPr>
        <p:spPr>
          <a:xfrm rot="10800000">
            <a:off x="623500" y="3621450"/>
            <a:ext cx="770100" cy="7794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26"/>
          <p:cNvCxnSpPr/>
          <p:nvPr/>
        </p:nvCxnSpPr>
        <p:spPr>
          <a:xfrm flipH="1" rot="10800000">
            <a:off x="1439450" y="3639825"/>
            <a:ext cx="6858000" cy="797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7"/>
          <p:cNvSpPr txBox="1"/>
          <p:nvPr>
            <p:ph type="title"/>
          </p:nvPr>
        </p:nvSpPr>
        <p:spPr>
          <a:xfrm>
            <a:off x="1303800" y="598575"/>
            <a:ext cx="7030500" cy="67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83" name="Google Shape;383;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Models performed poorly, even after fine-tuning and feature reduction</a:t>
            </a:r>
            <a:endParaRPr/>
          </a:p>
          <a:p>
            <a:pPr indent="-311150" lvl="0" marL="457200" rtl="0" algn="l">
              <a:spcBef>
                <a:spcPts val="0"/>
              </a:spcBef>
              <a:spcAft>
                <a:spcPts val="0"/>
              </a:spcAft>
              <a:buSzPts val="1300"/>
              <a:buChar char="-"/>
            </a:pPr>
            <a:r>
              <a:rPr lang="en"/>
              <a:t>Learning curve suggests overfitting</a:t>
            </a:r>
            <a:endParaRPr/>
          </a:p>
          <a:p>
            <a:pPr indent="-311150" lvl="0" marL="457200" rtl="0" algn="l">
              <a:spcBef>
                <a:spcPts val="0"/>
              </a:spcBef>
              <a:spcAft>
                <a:spcPts val="0"/>
              </a:spcAft>
              <a:buSzPts val="1300"/>
              <a:buChar char="-"/>
            </a:pPr>
            <a:r>
              <a:rPr lang="en"/>
              <a:t>Most features were categorical. The three most important features were the only non-categorical features, except for number of children, which has a limited range of values </a:t>
            </a:r>
            <a:endParaRPr/>
          </a:p>
          <a:p>
            <a:pPr indent="-311150" lvl="0" marL="457200" rtl="0" algn="l">
              <a:spcBef>
                <a:spcPts val="0"/>
              </a:spcBef>
              <a:spcAft>
                <a:spcPts val="0"/>
              </a:spcAft>
              <a:buSzPts val="1300"/>
              <a:buChar char="-"/>
            </a:pPr>
            <a:r>
              <a:rPr lang="en"/>
              <a:t>Complexity did not seem to be the issue since </a:t>
            </a:r>
            <a:r>
              <a:rPr lang="en"/>
              <a:t>performance</a:t>
            </a:r>
            <a:r>
              <a:rPr lang="en"/>
              <a:t> reduced when only three features were used</a:t>
            </a:r>
            <a:endParaRPr/>
          </a:p>
          <a:p>
            <a:pPr indent="-311150" lvl="0" marL="457200" rtl="0" algn="l">
              <a:spcBef>
                <a:spcPts val="0"/>
              </a:spcBef>
              <a:spcAft>
                <a:spcPts val="0"/>
              </a:spcAft>
              <a:buSzPts val="1300"/>
              <a:buChar char="-"/>
            </a:pPr>
            <a:r>
              <a:rPr lang="en"/>
              <a:t>More relevant features with more variation may be considered for better performance</a:t>
            </a:r>
            <a:endParaRPr/>
          </a:p>
          <a:p>
            <a:pPr indent="-311150" lvl="0" marL="457200" rtl="0" algn="l">
              <a:spcBef>
                <a:spcPts val="0"/>
              </a:spcBef>
              <a:spcAft>
                <a:spcPts val="0"/>
              </a:spcAft>
              <a:buSzPts val="1300"/>
              <a:buChar char="-"/>
            </a:pPr>
            <a:r>
              <a:rPr lang="en"/>
              <a:t>A larger range of models could also be considered for better performance</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389" name="Google Shape;389;p28"/>
          <p:cNvSpPr txBox="1"/>
          <p:nvPr>
            <p:ph idx="1" type="body"/>
          </p:nvPr>
        </p:nvSpPr>
        <p:spPr>
          <a:xfrm>
            <a:off x="1303800" y="14727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Kaggle source: </a:t>
            </a:r>
            <a:r>
              <a:rPr lang="en" sz="1800" u="sng">
                <a:solidFill>
                  <a:srgbClr val="AF4345"/>
                </a:solidFill>
                <a:latin typeface="Old Standard TT"/>
                <a:ea typeface="Old Standard TT"/>
                <a:cs typeface="Old Standard TT"/>
                <a:sym typeface="Old Standard TT"/>
                <a:hlinkClick r:id="rId3">
                  <a:extLst>
                    <a:ext uri="{A12FA001-AC4F-418D-AE19-62706E023703}">
                      <ahyp:hlinkClr val="tx"/>
                    </a:ext>
                  </a:extLst>
                </a:hlinkClick>
              </a:rPr>
              <a:t>Kaggle credit card approval dataset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 Question</a:t>
            </a:r>
            <a:endParaRPr/>
          </a:p>
        </p:txBody>
      </p:sp>
      <p:sp>
        <p:nvSpPr>
          <p:cNvPr id="284" name="Google Shape;284;p14"/>
          <p:cNvSpPr txBox="1"/>
          <p:nvPr>
            <p:ph idx="1" type="body"/>
          </p:nvPr>
        </p:nvSpPr>
        <p:spPr>
          <a:xfrm>
            <a:off x="1223750" y="1439675"/>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800">
                <a:solidFill>
                  <a:srgbClr val="000000"/>
                </a:solidFill>
              </a:rPr>
              <a:t>A functional economy is built on the availability of financing for business and personal activity. However, banks need to consider the possibility that individuals may not make credit payments at agreed upon times.</a:t>
            </a:r>
            <a:endParaRPr sz="1800">
              <a:solidFill>
                <a:srgbClr val="000000"/>
              </a:solidFill>
            </a:endParaRPr>
          </a:p>
          <a:p>
            <a:pPr indent="0" lvl="0" marL="0" rtl="0" algn="l">
              <a:spcBef>
                <a:spcPts val="1200"/>
              </a:spcBef>
              <a:spcAft>
                <a:spcPts val="0"/>
              </a:spcAft>
              <a:buNone/>
            </a:pPr>
            <a:r>
              <a:t/>
            </a:r>
            <a:endParaRPr sz="1800">
              <a:solidFill>
                <a:srgbClr val="000000"/>
              </a:solidFill>
            </a:endParaRPr>
          </a:p>
          <a:p>
            <a:pPr indent="0" lvl="0" marL="0" rtl="0" algn="l">
              <a:spcBef>
                <a:spcPts val="1200"/>
              </a:spcBef>
              <a:spcAft>
                <a:spcPts val="1200"/>
              </a:spcAft>
              <a:buNone/>
            </a:pPr>
            <a:r>
              <a:rPr b="1" lang="en" sz="1800">
                <a:solidFill>
                  <a:srgbClr val="000000"/>
                </a:solidFill>
              </a:rPr>
              <a:t>How can we predict the risk of defaulting on payments for new credit card applicants?</a:t>
            </a:r>
            <a:endParaRPr b="1" sz="1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 Kaggle datasets</a:t>
            </a:r>
            <a:endParaRPr/>
          </a:p>
        </p:txBody>
      </p:sp>
      <p:sp>
        <p:nvSpPr>
          <p:cNvPr id="290" name="Google Shape;290;p15"/>
          <p:cNvSpPr txBox="1"/>
          <p:nvPr/>
        </p:nvSpPr>
        <p:spPr>
          <a:xfrm>
            <a:off x="6915700" y="1367750"/>
            <a:ext cx="2130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8 Status (labels):</a:t>
            </a:r>
            <a:endParaRPr b="1">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0:</a:t>
            </a:r>
            <a:r>
              <a:rPr lang="en">
                <a:latin typeface="Nunito"/>
                <a:ea typeface="Nunito"/>
                <a:cs typeface="Nunito"/>
                <a:sym typeface="Nunito"/>
              </a:rPr>
              <a:t> 1-29 days past due</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1: </a:t>
            </a:r>
            <a:r>
              <a:rPr lang="en">
                <a:latin typeface="Nunito"/>
                <a:ea typeface="Nunito"/>
                <a:cs typeface="Nunito"/>
                <a:sym typeface="Nunito"/>
              </a:rPr>
              <a:t>30-59 days past due</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2:</a:t>
            </a:r>
            <a:r>
              <a:rPr lang="en">
                <a:latin typeface="Nunito"/>
                <a:ea typeface="Nunito"/>
                <a:cs typeface="Nunito"/>
                <a:sym typeface="Nunito"/>
              </a:rPr>
              <a:t> 60-89 days overdue</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3:</a:t>
            </a:r>
            <a:r>
              <a:rPr lang="en">
                <a:latin typeface="Nunito"/>
                <a:ea typeface="Nunito"/>
                <a:cs typeface="Nunito"/>
                <a:sym typeface="Nunito"/>
              </a:rPr>
              <a:t> 90-119 days overdue</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4:</a:t>
            </a:r>
            <a:r>
              <a:rPr lang="en">
                <a:latin typeface="Nunito"/>
                <a:ea typeface="Nunito"/>
                <a:cs typeface="Nunito"/>
                <a:sym typeface="Nunito"/>
              </a:rPr>
              <a:t> 120-149 days overdue</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5:</a:t>
            </a:r>
            <a:r>
              <a:rPr lang="en">
                <a:latin typeface="Nunito"/>
                <a:ea typeface="Nunito"/>
                <a:cs typeface="Nunito"/>
                <a:sym typeface="Nunito"/>
              </a:rPr>
              <a:t> Overdue or bad debts,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write-offs for more than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150 days</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C:</a:t>
            </a:r>
            <a:r>
              <a:rPr lang="en">
                <a:latin typeface="Nunito"/>
                <a:ea typeface="Nunito"/>
                <a:cs typeface="Nunito"/>
                <a:sym typeface="Nunito"/>
              </a:rPr>
              <a:t> paid off that month </a:t>
            </a:r>
            <a:endParaRPr>
              <a:latin typeface="Nunito"/>
              <a:ea typeface="Nunito"/>
              <a:cs typeface="Nunito"/>
              <a:sym typeface="Nunito"/>
            </a:endParaRPr>
          </a:p>
          <a:p>
            <a:pPr indent="0" lvl="0" marL="0" rtl="0" algn="l">
              <a:spcBef>
                <a:spcPts val="0"/>
              </a:spcBef>
              <a:spcAft>
                <a:spcPts val="0"/>
              </a:spcAft>
              <a:buNone/>
            </a:pPr>
            <a:r>
              <a:rPr b="1" lang="en">
                <a:latin typeface="Nunito"/>
                <a:ea typeface="Nunito"/>
                <a:cs typeface="Nunito"/>
                <a:sym typeface="Nunito"/>
              </a:rPr>
              <a:t>X:</a:t>
            </a:r>
            <a:r>
              <a:rPr lang="en">
                <a:latin typeface="Nunito"/>
                <a:ea typeface="Nunito"/>
                <a:cs typeface="Nunito"/>
                <a:sym typeface="Nunito"/>
              </a:rPr>
              <a:t> No loan for the month</a:t>
            </a:r>
            <a:endParaRPr>
              <a:latin typeface="Nunito"/>
              <a:ea typeface="Nunito"/>
              <a:cs typeface="Nunito"/>
              <a:sym typeface="Nunito"/>
            </a:endParaRPr>
          </a:p>
        </p:txBody>
      </p:sp>
      <p:pic>
        <p:nvPicPr>
          <p:cNvPr id="291" name="Google Shape;291;p15"/>
          <p:cNvPicPr preferRelativeResize="0"/>
          <p:nvPr/>
        </p:nvPicPr>
        <p:blipFill>
          <a:blip r:embed="rId3">
            <a:alphaModFix/>
          </a:blip>
          <a:stretch>
            <a:fillRect/>
          </a:stretch>
        </p:blipFill>
        <p:spPr>
          <a:xfrm>
            <a:off x="919650" y="1440075"/>
            <a:ext cx="5771900" cy="327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 labels grouping</a:t>
            </a:r>
            <a:endParaRPr/>
          </a:p>
        </p:txBody>
      </p:sp>
      <p:sp>
        <p:nvSpPr>
          <p:cNvPr id="297" name="Google Shape;297;p16"/>
          <p:cNvSpPr txBox="1"/>
          <p:nvPr>
            <p:ph idx="1" type="body"/>
          </p:nvPr>
        </p:nvSpPr>
        <p:spPr>
          <a:xfrm>
            <a:off x="1303800" y="1189775"/>
            <a:ext cx="7030500" cy="132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are the class labels distributed in the dataset?</a:t>
            </a:r>
            <a:endParaRPr/>
          </a:p>
        </p:txBody>
      </p:sp>
      <p:pic>
        <p:nvPicPr>
          <p:cNvPr id="298" name="Google Shape;298;p16"/>
          <p:cNvPicPr preferRelativeResize="0"/>
          <p:nvPr/>
        </p:nvPicPr>
        <p:blipFill>
          <a:blip r:embed="rId3">
            <a:alphaModFix/>
          </a:blip>
          <a:stretch>
            <a:fillRect/>
          </a:stretch>
        </p:blipFill>
        <p:spPr>
          <a:xfrm>
            <a:off x="1383124" y="1754050"/>
            <a:ext cx="2803900" cy="2095500"/>
          </a:xfrm>
          <a:prstGeom prst="rect">
            <a:avLst/>
          </a:prstGeom>
          <a:noFill/>
          <a:ln>
            <a:noFill/>
          </a:ln>
        </p:spPr>
      </p:pic>
      <p:pic>
        <p:nvPicPr>
          <p:cNvPr id="299" name="Google Shape;299;p16"/>
          <p:cNvPicPr preferRelativeResize="0"/>
          <p:nvPr/>
        </p:nvPicPr>
        <p:blipFill>
          <a:blip r:embed="rId4">
            <a:alphaModFix/>
          </a:blip>
          <a:stretch>
            <a:fillRect/>
          </a:stretch>
        </p:blipFill>
        <p:spPr>
          <a:xfrm>
            <a:off x="5421275" y="1367362"/>
            <a:ext cx="3243825" cy="3003325"/>
          </a:xfrm>
          <a:prstGeom prst="rect">
            <a:avLst/>
          </a:prstGeom>
          <a:noFill/>
          <a:ln>
            <a:noFill/>
          </a:ln>
        </p:spPr>
      </p:pic>
      <p:sp>
        <p:nvSpPr>
          <p:cNvPr id="300" name="Google Shape;300;p16"/>
          <p:cNvSpPr txBox="1"/>
          <p:nvPr/>
        </p:nvSpPr>
        <p:spPr>
          <a:xfrm>
            <a:off x="1383125" y="3849550"/>
            <a:ext cx="4479900" cy="1705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00">
                <a:solidFill>
                  <a:schemeClr val="dk2"/>
                </a:solidFill>
                <a:highlight>
                  <a:srgbClr val="FFFFFE"/>
                </a:highlight>
                <a:latin typeface="Nunito"/>
                <a:ea typeface="Nunito"/>
                <a:cs typeface="Nunito"/>
                <a:sym typeface="Nunito"/>
              </a:rPr>
              <a:t>X--&gt; 0 :no loan for the month</a:t>
            </a:r>
            <a:endParaRPr sz="1300">
              <a:solidFill>
                <a:schemeClr val="dk2"/>
              </a:solidFill>
              <a:highlight>
                <a:srgbClr val="FFFFFE"/>
              </a:highlight>
              <a:latin typeface="Nunito"/>
              <a:ea typeface="Nunito"/>
              <a:cs typeface="Nunito"/>
              <a:sym typeface="Nunito"/>
            </a:endParaRPr>
          </a:p>
          <a:p>
            <a:pPr indent="0" lvl="0" marL="0" rtl="0" algn="l">
              <a:lnSpc>
                <a:spcPct val="135714"/>
              </a:lnSpc>
              <a:spcBef>
                <a:spcPts val="0"/>
              </a:spcBef>
              <a:spcAft>
                <a:spcPts val="0"/>
              </a:spcAft>
              <a:buNone/>
            </a:pPr>
            <a:r>
              <a:rPr lang="en" sz="1300">
                <a:solidFill>
                  <a:schemeClr val="dk2"/>
                </a:solidFill>
                <a:highlight>
                  <a:srgbClr val="FFFFFE"/>
                </a:highlight>
                <a:latin typeface="Nunito"/>
                <a:ea typeface="Nunito"/>
                <a:cs typeface="Nunito"/>
                <a:sym typeface="Nunito"/>
              </a:rPr>
              <a:t>C--&gt; 1 :paid off that month</a:t>
            </a:r>
            <a:endParaRPr sz="1300">
              <a:solidFill>
                <a:schemeClr val="dk2"/>
              </a:solidFill>
              <a:highlight>
                <a:srgbClr val="FFFFFE"/>
              </a:highlight>
              <a:latin typeface="Nunito"/>
              <a:ea typeface="Nunito"/>
              <a:cs typeface="Nunito"/>
              <a:sym typeface="Nunito"/>
            </a:endParaRPr>
          </a:p>
          <a:p>
            <a:pPr indent="0" lvl="0" marL="0" rtl="0" algn="l">
              <a:lnSpc>
                <a:spcPct val="135714"/>
              </a:lnSpc>
              <a:spcBef>
                <a:spcPts val="0"/>
              </a:spcBef>
              <a:spcAft>
                <a:spcPts val="0"/>
              </a:spcAft>
              <a:buNone/>
            </a:pPr>
            <a:r>
              <a:rPr lang="en" sz="1300">
                <a:solidFill>
                  <a:schemeClr val="dk2"/>
                </a:solidFill>
                <a:highlight>
                  <a:srgbClr val="FFFFFE"/>
                </a:highlight>
                <a:latin typeface="Nunito"/>
                <a:ea typeface="Nunito"/>
                <a:cs typeface="Nunito"/>
                <a:sym typeface="Nunito"/>
              </a:rPr>
              <a:t>0--&gt; 2 :1-29 days past due</a:t>
            </a:r>
            <a:endParaRPr sz="1300">
              <a:solidFill>
                <a:schemeClr val="dk2"/>
              </a:solidFill>
              <a:highlight>
                <a:srgbClr val="FFFFFE"/>
              </a:highlight>
              <a:latin typeface="Nunito"/>
              <a:ea typeface="Nunito"/>
              <a:cs typeface="Nunito"/>
              <a:sym typeface="Nunito"/>
            </a:endParaRPr>
          </a:p>
          <a:p>
            <a:pPr indent="0" lvl="0" marL="0" rtl="0" algn="l">
              <a:lnSpc>
                <a:spcPct val="135714"/>
              </a:lnSpc>
              <a:spcBef>
                <a:spcPts val="0"/>
              </a:spcBef>
              <a:spcAft>
                <a:spcPts val="0"/>
              </a:spcAft>
              <a:buNone/>
            </a:pPr>
            <a:r>
              <a:rPr lang="en" sz="1300">
                <a:solidFill>
                  <a:schemeClr val="dk2"/>
                </a:solidFill>
                <a:highlight>
                  <a:srgbClr val="FFFFFE"/>
                </a:highlight>
                <a:latin typeface="Nunito"/>
                <a:ea typeface="Nunito"/>
                <a:cs typeface="Nunito"/>
                <a:sym typeface="Nunito"/>
              </a:rPr>
              <a:t>1,2,3,4,5--&gt; 3 :30-59 days past due</a:t>
            </a:r>
            <a:endParaRPr sz="1300">
              <a:solidFill>
                <a:schemeClr val="dk2"/>
              </a:solidFill>
              <a:highlight>
                <a:srgbClr val="FFFFFE"/>
              </a:highlight>
              <a:latin typeface="Nunito"/>
              <a:ea typeface="Nunito"/>
              <a:cs typeface="Nunito"/>
              <a:sym typeface="Nunito"/>
            </a:endParaRPr>
          </a:p>
          <a:p>
            <a:pPr indent="0" lvl="0" marL="0" rtl="0" algn="l">
              <a:lnSpc>
                <a:spcPct val="135714"/>
              </a:lnSpc>
              <a:spcBef>
                <a:spcPts val="0"/>
              </a:spcBef>
              <a:spcAft>
                <a:spcPts val="0"/>
              </a:spcAft>
              <a:buNone/>
            </a:pPr>
            <a:r>
              <a:t/>
            </a:r>
            <a:endParaRPr sz="1050">
              <a:solidFill>
                <a:schemeClr val="dk2"/>
              </a:solidFill>
              <a:highlight>
                <a:srgbClr val="FFFFFE"/>
              </a:highlight>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(EDA)</a:t>
            </a:r>
            <a:endParaRPr/>
          </a:p>
        </p:txBody>
      </p:sp>
      <p:sp>
        <p:nvSpPr>
          <p:cNvPr id="306" name="Google Shape;306;p17"/>
          <p:cNvSpPr txBox="1"/>
          <p:nvPr>
            <p:ph idx="1" type="body"/>
          </p:nvPr>
        </p:nvSpPr>
        <p:spPr>
          <a:xfrm>
            <a:off x="1304800" y="1109200"/>
            <a:ext cx="7690500" cy="319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311150" lvl="0" marL="457200" rtl="0" algn="l">
              <a:spcBef>
                <a:spcPts val="1200"/>
              </a:spcBef>
              <a:spcAft>
                <a:spcPts val="0"/>
              </a:spcAft>
              <a:buSzPts val="1300"/>
              <a:buChar char="-"/>
            </a:pPr>
            <a:r>
              <a:rPr b="1" lang="en"/>
              <a:t>Rename the columns</a:t>
            </a:r>
            <a:r>
              <a:rPr lang="en"/>
              <a:t>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b="1" lang="en"/>
              <a:t>Remove irrelevant features such as phone number and emails</a:t>
            </a:r>
            <a:endParaRPr b="1"/>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b="1" lang="en"/>
              <a:t>Remove rows with missing values:  240,048 rows had missing values for the “Occupation” feature (2% of data missing)</a:t>
            </a:r>
            <a:endParaRPr b="1"/>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07" name="Google Shape;307;p17"/>
          <p:cNvPicPr preferRelativeResize="0"/>
          <p:nvPr/>
        </p:nvPicPr>
        <p:blipFill>
          <a:blip r:embed="rId3">
            <a:alphaModFix/>
          </a:blip>
          <a:stretch>
            <a:fillRect/>
          </a:stretch>
        </p:blipFill>
        <p:spPr>
          <a:xfrm>
            <a:off x="3578150" y="1597875"/>
            <a:ext cx="4468480" cy="681000"/>
          </a:xfrm>
          <a:prstGeom prst="rect">
            <a:avLst/>
          </a:prstGeom>
          <a:noFill/>
          <a:ln>
            <a:noFill/>
          </a:ln>
        </p:spPr>
      </p:pic>
      <p:pic>
        <p:nvPicPr>
          <p:cNvPr id="308" name="Google Shape;308;p17"/>
          <p:cNvPicPr preferRelativeResize="0"/>
          <p:nvPr/>
        </p:nvPicPr>
        <p:blipFill>
          <a:blip r:embed="rId4">
            <a:alphaModFix/>
          </a:blip>
          <a:stretch>
            <a:fillRect/>
          </a:stretch>
        </p:blipFill>
        <p:spPr>
          <a:xfrm>
            <a:off x="1516263" y="2544775"/>
            <a:ext cx="7267575" cy="323850"/>
          </a:xfrm>
          <a:prstGeom prst="rect">
            <a:avLst/>
          </a:prstGeom>
          <a:noFill/>
          <a:ln>
            <a:noFill/>
          </a:ln>
        </p:spPr>
      </p:pic>
      <p:pic>
        <p:nvPicPr>
          <p:cNvPr id="309" name="Google Shape;309;p17"/>
          <p:cNvPicPr preferRelativeResize="0"/>
          <p:nvPr/>
        </p:nvPicPr>
        <p:blipFill>
          <a:blip r:embed="rId5">
            <a:alphaModFix/>
          </a:blip>
          <a:stretch>
            <a:fillRect/>
          </a:stretch>
        </p:blipFill>
        <p:spPr>
          <a:xfrm>
            <a:off x="4221400" y="3257000"/>
            <a:ext cx="3703700" cy="161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303800" y="598575"/>
            <a:ext cx="7030500" cy="70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Stratified random sampling</a:t>
            </a:r>
            <a:endParaRPr/>
          </a:p>
        </p:txBody>
      </p:sp>
      <p:sp>
        <p:nvSpPr>
          <p:cNvPr id="315" name="Google Shape;315;p18"/>
          <p:cNvSpPr txBox="1"/>
          <p:nvPr>
            <p:ph idx="1" type="body"/>
          </p:nvPr>
        </p:nvSpPr>
        <p:spPr>
          <a:xfrm>
            <a:off x="1206200" y="1300950"/>
            <a:ext cx="7030500" cy="10512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We want to keep the same proportions of class </a:t>
            </a:r>
            <a:r>
              <a:rPr lang="en" sz="1500"/>
              <a:t>labels as the original to test our model with different sample sizes.</a:t>
            </a:r>
            <a:endParaRPr sz="1500"/>
          </a:p>
          <a:p>
            <a:pPr indent="0" lvl="0" marL="0" rtl="0" algn="l">
              <a:spcBef>
                <a:spcPts val="1200"/>
              </a:spcBef>
              <a:spcAft>
                <a:spcPts val="1200"/>
              </a:spcAft>
              <a:buNone/>
            </a:pPr>
            <a:r>
              <a:t/>
            </a:r>
            <a:endParaRPr/>
          </a:p>
        </p:txBody>
      </p:sp>
      <p:pic>
        <p:nvPicPr>
          <p:cNvPr id="316" name="Google Shape;316;p18"/>
          <p:cNvPicPr preferRelativeResize="0"/>
          <p:nvPr/>
        </p:nvPicPr>
        <p:blipFill>
          <a:blip r:embed="rId3">
            <a:alphaModFix/>
          </a:blip>
          <a:stretch>
            <a:fillRect/>
          </a:stretch>
        </p:blipFill>
        <p:spPr>
          <a:xfrm>
            <a:off x="180474" y="2162724"/>
            <a:ext cx="5004920" cy="2541599"/>
          </a:xfrm>
          <a:prstGeom prst="rect">
            <a:avLst/>
          </a:prstGeom>
          <a:noFill/>
          <a:ln>
            <a:noFill/>
          </a:ln>
        </p:spPr>
      </p:pic>
      <p:pic>
        <p:nvPicPr>
          <p:cNvPr id="317" name="Google Shape;317;p18"/>
          <p:cNvPicPr preferRelativeResize="0"/>
          <p:nvPr/>
        </p:nvPicPr>
        <p:blipFill>
          <a:blip r:embed="rId4">
            <a:alphaModFix/>
          </a:blip>
          <a:stretch>
            <a:fillRect/>
          </a:stretch>
        </p:blipFill>
        <p:spPr>
          <a:xfrm>
            <a:off x="5391975" y="1982237"/>
            <a:ext cx="3243825" cy="3003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Encoding</a:t>
            </a:r>
            <a:endParaRPr/>
          </a:p>
        </p:txBody>
      </p:sp>
      <p:sp>
        <p:nvSpPr>
          <p:cNvPr id="323" name="Google Shape;323;p19"/>
          <p:cNvSpPr txBox="1"/>
          <p:nvPr>
            <p:ph idx="1" type="body"/>
          </p:nvPr>
        </p:nvSpPr>
        <p:spPr>
          <a:xfrm>
            <a:off x="1206200" y="1300950"/>
            <a:ext cx="7030500" cy="3247200"/>
          </a:xfrm>
          <a:prstGeom prst="rect">
            <a:avLst/>
          </a:prstGeom>
        </p:spPr>
        <p:txBody>
          <a:bodyPr anchorCtr="0" anchor="ctr" bIns="91425" lIns="91425" spcFirstLastPara="1" rIns="91425" wrap="square" tIns="91425">
            <a:normAutofit/>
          </a:bodyPr>
          <a:lstStyle/>
          <a:p>
            <a:pPr indent="-311150" lvl="0" marL="457200" rtl="0" algn="l">
              <a:lnSpc>
                <a:spcPct val="100000"/>
              </a:lnSpc>
              <a:spcBef>
                <a:spcPts val="0"/>
              </a:spcBef>
              <a:spcAft>
                <a:spcPts val="0"/>
              </a:spcAft>
              <a:buSzPts val="1300"/>
              <a:buChar char="-"/>
            </a:pPr>
            <a:r>
              <a:rPr lang="en"/>
              <a:t>We have three binary features: </a:t>
            </a:r>
            <a:r>
              <a:rPr b="1" lang="en"/>
              <a:t>gender</a:t>
            </a:r>
            <a:r>
              <a:rPr lang="en"/>
              <a:t> (M/F) , </a:t>
            </a:r>
            <a:r>
              <a:rPr b="1" lang="en"/>
              <a:t>car</a:t>
            </a:r>
            <a:r>
              <a:rPr lang="en"/>
              <a:t> and </a:t>
            </a:r>
            <a:r>
              <a:rPr b="1" lang="en"/>
              <a:t>property</a:t>
            </a:r>
            <a:r>
              <a:rPr lang="en"/>
              <a:t> (Y/N)</a:t>
            </a:r>
            <a:endParaRPr/>
          </a:p>
          <a:p>
            <a:pPr indent="-311150" lvl="0" marL="457200" rtl="0" algn="l">
              <a:spcBef>
                <a:spcPts val="0"/>
              </a:spcBef>
              <a:spcAft>
                <a:spcPts val="0"/>
              </a:spcAft>
              <a:buSzPts val="1300"/>
              <a:buChar char="-"/>
            </a:pPr>
            <a:r>
              <a:rPr lang="en"/>
              <a:t>We clean three categorical data into binary features:</a:t>
            </a:r>
            <a:endParaRPr/>
          </a:p>
          <a:p>
            <a:pPr indent="0" lvl="0" marL="457200" rtl="0" algn="l">
              <a:spcBef>
                <a:spcPts val="0"/>
              </a:spcBef>
              <a:spcAft>
                <a:spcPts val="0"/>
              </a:spcAft>
              <a:buNone/>
            </a:pPr>
            <a:r>
              <a:rPr lang="en"/>
              <a:t>- </a:t>
            </a:r>
            <a:r>
              <a:rPr b="1" lang="en"/>
              <a:t>Education level</a:t>
            </a:r>
            <a:r>
              <a:rPr lang="en"/>
              <a:t>: higher or secondary</a:t>
            </a:r>
            <a:endParaRPr/>
          </a:p>
          <a:p>
            <a:pPr indent="0" lvl="0" marL="457200" rtl="0" algn="l">
              <a:spcBef>
                <a:spcPts val="0"/>
              </a:spcBef>
              <a:spcAft>
                <a:spcPts val="0"/>
              </a:spcAft>
              <a:buNone/>
            </a:pPr>
            <a:r>
              <a:rPr lang="en"/>
              <a:t>- </a:t>
            </a:r>
            <a:r>
              <a:rPr b="1" lang="en"/>
              <a:t>Family status</a:t>
            </a:r>
            <a:r>
              <a:rPr lang="en"/>
              <a:t> : married or single</a:t>
            </a:r>
            <a:endParaRPr/>
          </a:p>
          <a:p>
            <a:pPr indent="0" lvl="0" marL="457200" rtl="0" algn="l">
              <a:spcBef>
                <a:spcPts val="0"/>
              </a:spcBef>
              <a:spcAft>
                <a:spcPts val="0"/>
              </a:spcAft>
              <a:buNone/>
            </a:pPr>
            <a:r>
              <a:rPr lang="en"/>
              <a:t>- </a:t>
            </a:r>
            <a:r>
              <a:rPr b="1" lang="en"/>
              <a:t>Housing type</a:t>
            </a:r>
            <a:r>
              <a:rPr lang="en"/>
              <a:t> : house or apartment</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We clean two categorical features to have only three classes.</a:t>
            </a:r>
            <a:endParaRPr/>
          </a:p>
          <a:p>
            <a:pPr indent="0" lvl="0" marL="457200" rtl="0" algn="l">
              <a:spcBef>
                <a:spcPts val="0"/>
              </a:spcBef>
              <a:spcAft>
                <a:spcPts val="0"/>
              </a:spcAft>
              <a:buNone/>
            </a:pPr>
            <a:r>
              <a:rPr lang="en"/>
              <a:t>- </a:t>
            </a:r>
            <a:r>
              <a:rPr b="1" lang="en"/>
              <a:t>Income type</a:t>
            </a:r>
            <a:r>
              <a:rPr lang="en"/>
              <a:t>: working, student or retired</a:t>
            </a:r>
            <a:endParaRPr/>
          </a:p>
          <a:p>
            <a:pPr indent="0" lvl="0" marL="457200" rtl="0" algn="l">
              <a:spcBef>
                <a:spcPts val="0"/>
              </a:spcBef>
              <a:spcAft>
                <a:spcPts val="0"/>
              </a:spcAft>
              <a:buNone/>
            </a:pPr>
            <a:r>
              <a:rPr lang="en"/>
              <a:t>- </a:t>
            </a:r>
            <a:r>
              <a:rPr b="1" lang="en"/>
              <a:t>Occupation</a:t>
            </a:r>
            <a:r>
              <a:rPr lang="en"/>
              <a:t>: low-skill, medium-skill or high-skill staff</a:t>
            </a:r>
            <a:endParaRPr/>
          </a:p>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b="1" lang="en"/>
              <a:t>We applied one-hot-encoding method for those features</a:t>
            </a:r>
            <a:endParaRPr b="1"/>
          </a:p>
          <a:p>
            <a:pPr indent="-311150" lvl="0" marL="457200" rtl="0" algn="l">
              <a:spcBef>
                <a:spcPts val="0"/>
              </a:spcBef>
              <a:spcAft>
                <a:spcPts val="0"/>
              </a:spcAft>
              <a:buSzPts val="1300"/>
              <a:buChar char="-"/>
            </a:pPr>
            <a:r>
              <a:rPr b="1" lang="en"/>
              <a:t>We split our dataset : 80% for training and 20% for testing</a:t>
            </a:r>
            <a:endParaRPr b="1"/>
          </a:p>
          <a:p>
            <a:pPr indent="-311150" lvl="0" marL="457200" rtl="0" algn="l">
              <a:spcBef>
                <a:spcPts val="0"/>
              </a:spcBef>
              <a:spcAft>
                <a:spcPts val="0"/>
              </a:spcAft>
              <a:buSzPts val="1300"/>
              <a:buChar char="-"/>
            </a:pPr>
            <a:r>
              <a:rPr b="1" lang="en"/>
              <a:t>We standardized the training features</a:t>
            </a:r>
            <a:endParaRPr b="1"/>
          </a:p>
        </p:txBody>
      </p:sp>
      <p:sp>
        <p:nvSpPr>
          <p:cNvPr id="324" name="Google Shape;324;p19"/>
          <p:cNvSpPr txBox="1"/>
          <p:nvPr/>
        </p:nvSpPr>
        <p:spPr>
          <a:xfrm>
            <a:off x="2624850" y="4548150"/>
            <a:ext cx="3894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Nunito"/>
                <a:ea typeface="Nunito"/>
                <a:cs typeface="Nunito"/>
                <a:sym typeface="Nunito"/>
              </a:rPr>
              <a:t>We are ready to train our model !</a:t>
            </a:r>
            <a:endParaRPr b="1" sz="17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Estimation and Selection</a:t>
            </a:r>
            <a:endParaRPr/>
          </a:p>
        </p:txBody>
      </p:sp>
      <p:sp>
        <p:nvSpPr>
          <p:cNvPr id="330" name="Google Shape;33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Models Estimated: Logistic Regression, Random Forest Classifier, Support Vector Classifier</a:t>
            </a:r>
            <a:endParaRPr/>
          </a:p>
          <a:p>
            <a:pPr indent="-311150" lvl="0" marL="457200" rtl="0" algn="l">
              <a:spcBef>
                <a:spcPts val="0"/>
              </a:spcBef>
              <a:spcAft>
                <a:spcPts val="0"/>
              </a:spcAft>
              <a:buSzPts val="1300"/>
              <a:buChar char="-"/>
            </a:pPr>
            <a:r>
              <a:rPr lang="en"/>
              <a:t>Feature Reduction: Random Forest feature selection, LDA, PCA, KPCA</a:t>
            </a:r>
            <a:endParaRPr/>
          </a:p>
          <a:p>
            <a:pPr indent="-311150" lvl="0" marL="457200" rtl="0" algn="l">
              <a:spcBef>
                <a:spcPts val="0"/>
              </a:spcBef>
              <a:spcAft>
                <a:spcPts val="0"/>
              </a:spcAft>
              <a:buSzPts val="1300"/>
              <a:buChar char="-"/>
            </a:pPr>
            <a:r>
              <a:rPr lang="en"/>
              <a:t>Parameters Hyper-tuned:</a:t>
            </a:r>
            <a:endParaRPr/>
          </a:p>
          <a:p>
            <a:pPr indent="-298450" lvl="1" marL="914400" rtl="0" algn="l">
              <a:spcBef>
                <a:spcPts val="0"/>
              </a:spcBef>
              <a:spcAft>
                <a:spcPts val="0"/>
              </a:spcAft>
              <a:buSzPts val="1100"/>
              <a:buChar char="-"/>
            </a:pPr>
            <a:r>
              <a:rPr lang="en"/>
              <a:t>Logistic Regression: Regularization parameter </a:t>
            </a:r>
            <a:endParaRPr/>
          </a:p>
          <a:p>
            <a:pPr indent="-298450" lvl="1" marL="914400" rtl="0" algn="l">
              <a:spcBef>
                <a:spcPts val="0"/>
              </a:spcBef>
              <a:spcAft>
                <a:spcPts val="0"/>
              </a:spcAft>
              <a:buSzPts val="1100"/>
              <a:buChar char="-"/>
            </a:pPr>
            <a:r>
              <a:rPr lang="en"/>
              <a:t>Random Forest Classifier: maximum depth, number of estimators</a:t>
            </a:r>
            <a:endParaRPr/>
          </a:p>
          <a:p>
            <a:pPr indent="-298450" lvl="1" marL="914400" rtl="0" algn="l">
              <a:spcBef>
                <a:spcPts val="0"/>
              </a:spcBef>
              <a:spcAft>
                <a:spcPts val="0"/>
              </a:spcAft>
              <a:buSzPts val="1100"/>
              <a:buChar char="-"/>
            </a:pPr>
            <a:r>
              <a:rPr lang="en"/>
              <a:t>Support Vector Classifier: Gamma, Kernel, Regularization parameter</a:t>
            </a:r>
            <a:endParaRPr/>
          </a:p>
          <a:p>
            <a:pPr indent="-311150" lvl="0" marL="457200" rtl="0" algn="l">
              <a:spcBef>
                <a:spcPts val="0"/>
              </a:spcBef>
              <a:spcAft>
                <a:spcPts val="0"/>
              </a:spcAft>
              <a:buSzPts val="1300"/>
              <a:buChar char="-"/>
            </a:pPr>
            <a:r>
              <a:rPr lang="en"/>
              <a:t>Nested grid search was used to hypertune parameters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Selection</a:t>
            </a:r>
            <a:endParaRPr/>
          </a:p>
        </p:txBody>
      </p:sp>
      <p:pic>
        <p:nvPicPr>
          <p:cNvPr id="336" name="Google Shape;336;p21"/>
          <p:cNvPicPr preferRelativeResize="0"/>
          <p:nvPr/>
        </p:nvPicPr>
        <p:blipFill>
          <a:blip r:embed="rId3">
            <a:alphaModFix/>
          </a:blip>
          <a:stretch>
            <a:fillRect/>
          </a:stretch>
        </p:blipFill>
        <p:spPr>
          <a:xfrm>
            <a:off x="1225125" y="1136000"/>
            <a:ext cx="6562403" cy="4007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