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7" r:id="rId2"/>
    <p:sldId id="333" r:id="rId3"/>
    <p:sldId id="259" r:id="rId4"/>
    <p:sldId id="305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36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30" r:id="rId29"/>
    <p:sldId id="331" r:id="rId30"/>
    <p:sldId id="30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042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QQ图片202104041408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8095" y="2193925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latin typeface="+mj-ea"/>
                <a:ea typeface="+mj-ea"/>
              </a:rPr>
              <a:t>二项堆的实现与分析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二项堆的基本定义</a:t>
            </a:r>
          </a:p>
        </p:txBody>
      </p:sp>
      <p:pic>
        <p:nvPicPr>
          <p:cNvPr id="3" name="图片 2" descr="QQ截图20210404152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35" y="1056005"/>
            <a:ext cx="8458200" cy="4362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895" y="4561840"/>
            <a:ext cx="7503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第(1)个性质，保证了二项堆的最小节点就是某个二项树的根节点</a:t>
            </a:r>
          </a:p>
          <a:p>
            <a:endParaRPr lang="zh-CN" altLang="en-US" sz="2000" b="1"/>
          </a:p>
          <a:p>
            <a:r>
              <a:rPr lang="zh-CN" altLang="en-US" sz="2000" b="1"/>
              <a:t>第(2)个性质，使得结点数为n的二项堆最多只有log{n} + 1棵二项树。</a:t>
            </a:r>
          </a:p>
          <a:p>
            <a:r>
              <a:rPr lang="en-US" altLang="zh-CN" sz="2000" b="1"/>
              <a:t>15=1111 </a:t>
            </a:r>
            <a:r>
              <a:rPr lang="zh-CN" altLang="en-US" sz="2000" b="1"/>
              <a:t>即</a:t>
            </a:r>
            <a:r>
              <a:rPr lang="en-US" altLang="zh-CN" sz="2000" b="1"/>
              <a:t>B15=B2^3 U B2^2 U B2^1 </a:t>
            </a:r>
            <a:r>
              <a:rPr lang="en-US" altLang="zh-CN" sz="2000" b="1">
                <a:sym typeface="+mn-ea"/>
              </a:rPr>
              <a:t>U B2^1</a:t>
            </a:r>
            <a:r>
              <a:rPr lang="zh-CN" altLang="en-US" sz="2000" b="1"/>
              <a:t>（合并）</a:t>
            </a:r>
            <a:r>
              <a:rPr lang="en-US" altLang="zh-CN" sz="2000" b="1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二项堆的抽象数据类型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0790" y="1329055"/>
            <a:ext cx="6948805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抽象数据类型BinomialHeap</a:t>
            </a:r>
          </a:p>
          <a:p>
            <a:r>
              <a:rPr lang="en-US" altLang="zh-CN"/>
              <a:t>{</a:t>
            </a:r>
          </a:p>
          <a:p>
            <a:r>
              <a:rPr lang="zh-CN" altLang="en-US" sz="2400" b="1"/>
              <a:t>实例：</a:t>
            </a:r>
          </a:p>
          <a:p>
            <a:pPr algn="l">
              <a:spcBef>
                <a:spcPts val="600"/>
              </a:spcBef>
              <a:buClrTx/>
              <a:buSzTx/>
              <a:buFontTx/>
            </a:pPr>
            <a:r>
              <a:rPr lang="en-US" altLang="zh-CN" sz="1800"/>
              <a:t>	</a:t>
            </a:r>
            <a:r>
              <a:rPr lang="zh-CN" altLang="en-US" sz="1800" b="1"/>
              <a:t>BinomialNode//二项堆节点</a:t>
            </a:r>
            <a:endParaRPr lang="zh-CN" altLang="en-US" sz="1800"/>
          </a:p>
          <a:p>
            <a:r>
              <a:rPr lang="zh-CN" altLang="en-US" sz="2400" b="1"/>
              <a:t>操作：</a:t>
            </a:r>
          </a:p>
          <a:p>
            <a:pPr fontAlgn="auto">
              <a:spcBef>
                <a:spcPts val="600"/>
              </a:spcBef>
            </a:pPr>
            <a:r>
              <a:rPr lang="en-US" altLang="zh-CN"/>
              <a:t>	</a:t>
            </a:r>
            <a:r>
              <a:rPr lang="zh-CN" altLang="en-US" b="1"/>
              <a:t>Make Heap ();//初始化一个空堆；</a:t>
            </a:r>
            <a:endParaRPr lang="zh-CN" altLang="en-US"/>
          </a:p>
          <a:p>
            <a:pPr algn="l" fontAlgn="auto">
              <a:spcBef>
                <a:spcPts val="600"/>
              </a:spcBef>
              <a:buClrTx/>
              <a:buSzTx/>
              <a:buFontTx/>
            </a:pPr>
            <a:r>
              <a:rPr lang="en-US" altLang="zh-CN"/>
              <a:t>	</a:t>
            </a:r>
            <a:r>
              <a:rPr lang="zh-CN" altLang="en-US" b="1"/>
              <a:t>Find-Min();//返回一个指向最小关键字元素的指针</a:t>
            </a:r>
          </a:p>
          <a:p>
            <a:pPr algn="l" fontAlgn="auto">
              <a:spcBef>
                <a:spcPts val="600"/>
              </a:spcBef>
              <a:buClrTx/>
              <a:buSzTx/>
              <a:buFontTx/>
            </a:pPr>
            <a:r>
              <a:rPr lang="zh-CN" altLang="en-US" b="1"/>
              <a:t>	Union(H)</a:t>
            </a:r>
            <a:r>
              <a:rPr lang="zh-CN" altLang="en-US" b="1">
                <a:sym typeface="+mn-ea"/>
              </a:rPr>
              <a:t>;//</a:t>
            </a:r>
            <a:r>
              <a:rPr lang="zh-CN" altLang="en-US" b="1"/>
              <a:t>与堆H进行合并，合并后的结果保存在当前堆，	H变为空</a:t>
            </a:r>
          </a:p>
          <a:p>
            <a:pPr algn="l" fontAlgn="auto">
              <a:spcBef>
                <a:spcPts val="600"/>
              </a:spcBef>
              <a:buClrTx/>
              <a:buSzTx/>
              <a:buFontTx/>
            </a:pPr>
            <a:r>
              <a:rPr lang="zh-CN" altLang="en-US" b="1"/>
              <a:t>	Insert(x)</a:t>
            </a:r>
            <a:r>
              <a:rPr lang="zh-CN" altLang="en-US" b="1">
                <a:sym typeface="+mn-ea"/>
              </a:rPr>
              <a:t>;//</a:t>
            </a:r>
            <a:r>
              <a:rPr lang="zh-CN" altLang="en-US" b="1"/>
              <a:t>插入元素x</a:t>
            </a:r>
          </a:p>
          <a:p>
            <a:pPr algn="l" fontAlgn="auto">
              <a:spcBef>
                <a:spcPts val="600"/>
              </a:spcBef>
              <a:buClrTx/>
              <a:buSzTx/>
              <a:buFontTx/>
            </a:pPr>
            <a:r>
              <a:rPr lang="zh-CN" altLang="en-US" b="1"/>
              <a:t>	Extract-Min()</a:t>
            </a:r>
            <a:r>
              <a:rPr lang="zh-CN" altLang="en-US" b="1">
                <a:sym typeface="+mn-ea"/>
              </a:rPr>
              <a:t>;//</a:t>
            </a:r>
            <a:r>
              <a:rPr lang="zh-CN" altLang="en-US" b="1"/>
              <a:t>从堆中删除最小关键字元素，并返回指向</a:t>
            </a:r>
            <a:r>
              <a:rPr lang="en-US" altLang="zh-CN" b="1"/>
              <a:t>	</a:t>
            </a:r>
            <a:r>
              <a:rPr lang="zh-CN" altLang="en-US" b="1"/>
              <a:t>删除元素的指针。</a:t>
            </a:r>
          </a:p>
          <a:p>
            <a:pPr algn="l" fontAlgn="auto">
              <a:spcBef>
                <a:spcPts val="600"/>
              </a:spcBef>
              <a:buClrTx/>
              <a:buSzTx/>
              <a:buFontTx/>
            </a:pPr>
            <a:r>
              <a:rPr lang="zh-CN" altLang="en-US" b="1"/>
              <a:t>	Decrease Key (x,k)</a:t>
            </a:r>
            <a:r>
              <a:rPr lang="zh-CN" altLang="en-US" b="1">
                <a:sym typeface="+mn-ea"/>
              </a:rPr>
              <a:t>;//</a:t>
            </a:r>
            <a:r>
              <a:rPr lang="zh-CN" altLang="en-US" b="1"/>
              <a:t>将元素x的关键字赋予新值k;</a:t>
            </a:r>
          </a:p>
          <a:p>
            <a:pPr algn="l" fontAlgn="auto">
              <a:spcBef>
                <a:spcPts val="600"/>
              </a:spcBef>
              <a:buClrTx/>
              <a:buSzTx/>
              <a:buFontTx/>
            </a:pPr>
            <a:r>
              <a:rPr lang="zh-CN" altLang="en-US" b="1"/>
              <a:t>	Delete(x)</a:t>
            </a:r>
            <a:r>
              <a:rPr lang="zh-CN" altLang="en-US" b="1">
                <a:sym typeface="+mn-ea"/>
              </a:rPr>
              <a:t>;//</a:t>
            </a:r>
            <a:r>
              <a:rPr lang="zh-CN" altLang="en-US" b="1"/>
              <a:t>从堆中删除元素x;</a:t>
            </a:r>
          </a:p>
          <a:p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Union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5425" y="1337945"/>
            <a:ext cx="652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合并操作是其他操作的基础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95425" y="2285365"/>
            <a:ext cx="65297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b="1">
                <a:solidFill>
                  <a:srgbClr val="FF0000"/>
                </a:solidFill>
              </a:rPr>
              <a:t>合并其实是实现了二进制加法</a:t>
            </a:r>
          </a:p>
          <a:p>
            <a:pPr algn="l">
              <a:buClrTx/>
              <a:buSzTx/>
              <a:buFontTx/>
            </a:pPr>
            <a:r>
              <a:rPr lang="zh-CN" altLang="en-US" sz="3600" b="1">
                <a:solidFill>
                  <a:srgbClr val="FF0000"/>
                </a:solidFill>
              </a:rPr>
              <a:t>第</a:t>
            </a:r>
            <a:r>
              <a:rPr lang="en-US" altLang="zh-CN" sz="3600" b="1">
                <a:solidFill>
                  <a:srgbClr val="FF0000"/>
                </a:solidFill>
              </a:rPr>
              <a:t>i</a:t>
            </a:r>
            <a:r>
              <a:rPr lang="zh-CN" altLang="en-US" sz="3600" b="1">
                <a:solidFill>
                  <a:srgbClr val="FF0000"/>
                </a:solidFill>
              </a:rPr>
              <a:t>位为</a:t>
            </a:r>
            <a:r>
              <a:rPr lang="en-US" altLang="zh-CN" sz="3600" b="1">
                <a:solidFill>
                  <a:srgbClr val="FF0000"/>
                </a:solidFill>
              </a:rPr>
              <a:t>1 </a:t>
            </a:r>
            <a:r>
              <a:rPr lang="zh-CN" altLang="en-US" sz="3600" b="1">
                <a:solidFill>
                  <a:srgbClr val="FF0000"/>
                </a:solidFill>
              </a:rPr>
              <a:t>即代表</a:t>
            </a:r>
            <a:r>
              <a:rPr lang="en-US" altLang="zh-CN" sz="3600" b="1">
                <a:solidFill>
                  <a:srgbClr val="FF0000"/>
                </a:solidFill>
              </a:rPr>
              <a:t>Bi</a:t>
            </a:r>
            <a:r>
              <a:rPr lang="zh-CN" altLang="en-US" sz="3600" b="1">
                <a:solidFill>
                  <a:srgbClr val="FF0000"/>
                </a:solidFill>
              </a:rPr>
              <a:t>二项树存在</a:t>
            </a:r>
          </a:p>
          <a:p>
            <a:pPr algn="l">
              <a:buClrTx/>
              <a:buSzTx/>
              <a:buFontTx/>
            </a:pPr>
            <a:endParaRPr lang="zh-CN" altLang="en-US" sz="36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3600" b="1">
                <a:solidFill>
                  <a:srgbClr val="FF0000"/>
                </a:solidFill>
              </a:rPr>
              <a:t>7+13=00111 + 01101=10100</a:t>
            </a:r>
          </a:p>
          <a:p>
            <a:pPr algn="l">
              <a:buClrTx/>
              <a:buSzTx/>
              <a:buFontTx/>
            </a:pPr>
            <a:r>
              <a:rPr lang="en-US" altLang="zh-CN" sz="3600" b="1">
                <a:solidFill>
                  <a:srgbClr val="FF0000"/>
                </a:solidFill>
              </a:rPr>
              <a:t>7</a:t>
            </a:r>
            <a:r>
              <a:rPr lang="zh-CN" altLang="en-US" sz="3600" b="1">
                <a:solidFill>
                  <a:srgbClr val="FF0000"/>
                </a:solidFill>
              </a:rPr>
              <a:t>个节点的二项树</a:t>
            </a:r>
            <a:r>
              <a:rPr lang="en-US" altLang="zh-CN" sz="3600" b="1">
                <a:solidFill>
                  <a:srgbClr val="FF0000"/>
                </a:solidFill>
              </a:rPr>
              <a:t>U13</a:t>
            </a:r>
            <a:r>
              <a:rPr lang="zh-CN" altLang="en-US" sz="3600" b="1">
                <a:solidFill>
                  <a:srgbClr val="FF0000"/>
                </a:solidFill>
              </a:rPr>
              <a:t>个节点的二项树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Union</a:t>
            </a:r>
          </a:p>
        </p:txBody>
      </p:sp>
      <p:pic>
        <p:nvPicPr>
          <p:cNvPr id="3" name="图片 2" descr="QQ截图202104041553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" y="1059815"/>
            <a:ext cx="9144000" cy="5420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4595" y="3669665"/>
            <a:ext cx="5135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将H1和H2的根表合并成一个按度数的单调递增次序排列的链表，并放入H中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5445125"/>
            <a:ext cx="513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X,NEXT_X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遍历合并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Union</a:t>
            </a:r>
          </a:p>
        </p:txBody>
      </p:sp>
      <p:pic>
        <p:nvPicPr>
          <p:cNvPr id="5" name="图片 4" descr="QQ截图202104041559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3315"/>
            <a:ext cx="9144635" cy="5168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33930" y="1123950"/>
            <a:ext cx="672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3: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x-&gt;key较小，将next-x连接到x上，将next-x从根表中去掉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33930" y="3728085"/>
            <a:ext cx="672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有三个相同度的子树，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x,next_x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Union</a:t>
            </a:r>
          </a:p>
        </p:txBody>
      </p:sp>
      <p:pic>
        <p:nvPicPr>
          <p:cNvPr id="3" name="图片 2" descr="QQ截图202104041607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" y="1036320"/>
            <a:ext cx="9144000" cy="5703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15540" y="1114425"/>
            <a:ext cx="672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有三个相同度的子树，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x,next_x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next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79015" y="3929380"/>
            <a:ext cx="672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3: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x-&gt;key较小，将next-x连接到x上，将next-x从根表中去掉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Union</a:t>
            </a:r>
          </a:p>
        </p:txBody>
      </p:sp>
      <p:pic>
        <p:nvPicPr>
          <p:cNvPr id="3" name="图片 2" descr="QQ截图202104041613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6640"/>
            <a:ext cx="9144000" cy="3287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2735" y="3168650"/>
            <a:ext cx="88074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/>
              <a:t>while(next_x != 最后一个元素)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四种</a:t>
            </a:r>
            <a:r>
              <a:rPr lang="en-US" altLang="zh-CN" sz="2000" b="1"/>
              <a:t>CASE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CASE 1:度数不相等</a:t>
            </a:r>
            <a:r>
              <a:rPr lang="zh-CN" altLang="en-US" sz="2000" b="1"/>
              <a:t>，指针都</a:t>
            </a:r>
            <a:r>
              <a:rPr lang="en-US" altLang="zh-CN" sz="2000" b="1"/>
              <a:t>next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CASE 2:x为具有相同度数的三个根中的第一个</a:t>
            </a:r>
            <a:r>
              <a:rPr lang="zh-CN" altLang="en-US" sz="2000" b="1"/>
              <a:t>，</a:t>
            </a:r>
            <a:r>
              <a:rPr lang="zh-CN" altLang="en-US" sz="2000" b="1">
                <a:sym typeface="+mn-ea"/>
              </a:rPr>
              <a:t>指针都</a:t>
            </a:r>
            <a:r>
              <a:rPr lang="en-US" altLang="zh-CN" sz="2000" b="1">
                <a:sym typeface="+mn-ea"/>
              </a:rPr>
              <a:t>next </a:t>
            </a:r>
            <a:r>
              <a:rPr lang="zh-CN" altLang="en-US" sz="2000" b="1">
                <a:sym typeface="+mn-ea"/>
              </a:rPr>
              <a:t>然后</a:t>
            </a:r>
            <a:r>
              <a:rPr lang="en-US" altLang="zh-CN" sz="2000" b="1">
                <a:sym typeface="+mn-ea"/>
              </a:rPr>
              <a:t>case3/4</a:t>
            </a: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CASE 3:</a:t>
            </a:r>
            <a:r>
              <a:rPr lang="zh-CN" altLang="en-US" sz="2000" b="1"/>
              <a:t>只有两个度数相等，</a:t>
            </a:r>
            <a:r>
              <a:rPr lang="en-US" altLang="zh-CN" sz="2000" b="1"/>
              <a:t>x-&gt;key较小，将next-x连接到x上，将next-x从根表中去掉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CASE 4:</a:t>
            </a:r>
            <a:r>
              <a:rPr lang="zh-CN" altLang="en-US" sz="2000" b="1"/>
              <a:t>只有</a:t>
            </a:r>
            <a:r>
              <a:rPr lang="zh-CN" altLang="en-US" sz="2000" b="1">
                <a:sym typeface="+mn-ea"/>
              </a:rPr>
              <a:t>两个度数相等，</a:t>
            </a:r>
            <a:r>
              <a:rPr lang="en-US" altLang="zh-CN" sz="2000" b="1"/>
              <a:t>next-x-&gt;key关键字较小，x被连接到next-x上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125" y="1729740"/>
            <a:ext cx="32861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最多有 O ( l o g n ) 棵B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存在。</a:t>
            </a:r>
          </a:p>
          <a:p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时间复杂度 O ( l o g n ) 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33805" y="974725"/>
            <a:ext cx="7551420" cy="2225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242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Union</a:t>
            </a:r>
          </a:p>
        </p:txBody>
      </p:sp>
      <p:pic>
        <p:nvPicPr>
          <p:cNvPr id="7" name="图片 6" descr="QQ截图202104041613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85" y="3199765"/>
            <a:ext cx="8460740" cy="32873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1505" y="3896995"/>
            <a:ext cx="2460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7+13=00111 + 01101=10100 = 20</a:t>
            </a:r>
            <a:endParaRPr lang="en-US" altLang="zh-CN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7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个节点的二项树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U</a:t>
            </a:r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 13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个节点的二项树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insert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670" y="1675130"/>
            <a:ext cx="939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/>
              <a:t>插入操作可以看作是将"要插入的节点"和当前已有的堆进行合并。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4790" y="2522220"/>
            <a:ext cx="8442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复杂度为  O(logn)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erase</a:t>
            </a:r>
          </a:p>
        </p:txBody>
      </p:sp>
      <p:pic>
        <p:nvPicPr>
          <p:cNvPr id="5" name="图片 4" descr="QQ截图20210404163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3310"/>
            <a:ext cx="9175750" cy="2981960"/>
          </a:xfrm>
          <a:prstGeom prst="rect">
            <a:avLst/>
          </a:prstGeom>
        </p:spPr>
      </p:pic>
      <p:pic>
        <p:nvPicPr>
          <p:cNvPr id="6" name="图片 5" descr="QQ截图202104041631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14165"/>
            <a:ext cx="9119870" cy="22523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48485" y="3615690"/>
            <a:ext cx="6884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将删除节点一直交换到所在子树的根节点位置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1115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题目</a:t>
            </a:r>
          </a:p>
        </p:txBody>
      </p:sp>
      <p:pic>
        <p:nvPicPr>
          <p:cNvPr id="7" name="图片 6" descr="QQ截图20210426232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-2683510"/>
            <a:ext cx="6677025" cy="61956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erase</a:t>
            </a:r>
          </a:p>
        </p:txBody>
      </p:sp>
      <p:pic>
        <p:nvPicPr>
          <p:cNvPr id="3" name="图片 2" descr="QQ截图20210404163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45" y="1676400"/>
            <a:ext cx="66960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erase</a:t>
            </a:r>
          </a:p>
        </p:txBody>
      </p:sp>
      <p:pic>
        <p:nvPicPr>
          <p:cNvPr id="3" name="图片 2" descr="QQ截图20210404163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" y="1069975"/>
            <a:ext cx="9116695" cy="51835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</a:t>
            </a:r>
            <a:r>
              <a:rPr lang="en-US" altLang="zh-CN" sz="2400" b="1"/>
              <a:t>erase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5400" y="1402080"/>
            <a:ext cx="630237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删除二项堆中的某个节点，步骤如下：</a:t>
            </a:r>
          </a:p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(1) 将"删除节点"交换到"它所在二项树"的根节点位置。</a:t>
            </a:r>
          </a:p>
          <a:p>
            <a:pPr fontAlgn="auto">
              <a:lnSpc>
                <a:spcPct val="150000"/>
              </a:lnSpc>
            </a:pPr>
            <a:r>
              <a:rPr lang="zh-CN" altLang="en-US" b="1"/>
              <a:t>(2) 将"删除节点所在的二项树"从二项堆中移除；将该二项堆记为</a:t>
            </a:r>
            <a:r>
              <a:rPr lang="en-US" altLang="zh-CN" b="1"/>
              <a:t>H</a:t>
            </a:r>
            <a:r>
              <a:rPr lang="zh-CN" altLang="en-US" b="1"/>
              <a:t>。</a:t>
            </a:r>
          </a:p>
          <a:p>
            <a:pPr fontAlgn="auto">
              <a:lnSpc>
                <a:spcPct val="150000"/>
              </a:lnSpc>
            </a:pPr>
            <a:r>
              <a:rPr lang="zh-CN" altLang="en-US" b="1"/>
              <a:t>(3) 将"删除节点所在的二项树"进行反转。反转：将根的所有孩子独立出来，并将这些孩子整合成二项堆，将该二项堆记为child。</a:t>
            </a:r>
          </a:p>
          <a:p>
            <a:pPr fontAlgn="auto">
              <a:lnSpc>
                <a:spcPct val="150000"/>
              </a:lnSpc>
            </a:pPr>
            <a:r>
              <a:rPr lang="zh-CN" altLang="en-US" b="1"/>
              <a:t>(4) 将child和</a:t>
            </a:r>
            <a:r>
              <a:rPr lang="en-US" altLang="zh-CN" b="1"/>
              <a:t>H</a:t>
            </a:r>
            <a:r>
              <a:rPr lang="zh-CN" altLang="en-US" b="1"/>
              <a:t>进行合并操作。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00480" y="5317490"/>
            <a:ext cx="3215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复杂度：</a:t>
            </a:r>
            <a:r>
              <a:rPr lang="en-US" altLang="zh-CN" sz="2800" b="1"/>
              <a:t>O</a:t>
            </a:r>
            <a:r>
              <a:rPr lang="zh-CN" altLang="en-US" sz="2800" b="1"/>
              <a:t>（</a:t>
            </a:r>
            <a:r>
              <a:rPr lang="en-US" altLang="zh-CN" sz="2800" b="1"/>
              <a:t>logn</a:t>
            </a:r>
            <a:r>
              <a:rPr lang="zh-CN" altLang="en-US" sz="2800" b="1"/>
              <a:t>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二项堆的更新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0480" y="1174115"/>
            <a:ext cx="7038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Decrease Key (x,k)</a:t>
            </a:r>
            <a:r>
              <a:rPr lang="en-US" altLang="zh-CN" sz="2400" b="1">
                <a:sym typeface="+mn-ea"/>
              </a:rPr>
              <a:t>;//</a:t>
            </a:r>
            <a:r>
              <a:rPr lang="zh-CN" altLang="en-US" sz="2400" b="1">
                <a:sym typeface="+mn-ea"/>
              </a:rPr>
              <a:t>将元素x的关键字赋予新值k;</a:t>
            </a:r>
            <a:endParaRPr lang="zh-CN" altLang="en-US" sz="2400" b="1"/>
          </a:p>
          <a:p>
            <a:endParaRPr lang="zh-CN" altLang="en-US" sz="2400" b="1"/>
          </a:p>
        </p:txBody>
      </p:sp>
      <p:pic>
        <p:nvPicPr>
          <p:cNvPr id="5" name="图片 4" descr="QQ截图20210404164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" y="1607185"/>
            <a:ext cx="9144000" cy="47866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二项堆的更新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4740" y="1574800"/>
            <a:ext cx="76866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effectLst/>
              </a:rPr>
              <a:t>若</a:t>
            </a:r>
            <a:r>
              <a:rPr lang="en-US" altLang="zh-CN" sz="2800" b="1">
                <a:effectLst/>
              </a:rPr>
              <a:t>x</a:t>
            </a:r>
            <a:r>
              <a:rPr lang="zh-CN" altLang="en-US" sz="2800" b="1">
                <a:effectLst/>
              </a:rPr>
              <a:t>的值改大了，维护</a:t>
            </a:r>
            <a:r>
              <a:rPr lang="en-US" altLang="zh-CN" sz="2800" b="1">
                <a:effectLst/>
              </a:rPr>
              <a:t>x</a:t>
            </a:r>
            <a:r>
              <a:rPr lang="zh-CN" altLang="en-US" sz="2800" b="1">
                <a:effectLst/>
              </a:rPr>
              <a:t>与其孩子的堆序。</a:t>
            </a:r>
          </a:p>
          <a:p>
            <a:endParaRPr lang="zh-CN" altLang="en-US" sz="2800" b="1">
              <a:effectLst/>
            </a:endParaRPr>
          </a:p>
          <a:p>
            <a:r>
              <a:rPr lang="zh-CN" altLang="en-US" sz="2800" b="1">
                <a:effectLst/>
              </a:rPr>
              <a:t>若</a:t>
            </a:r>
            <a:r>
              <a:rPr lang="en-US" altLang="zh-CN" sz="2800" b="1">
                <a:effectLst/>
              </a:rPr>
              <a:t>x</a:t>
            </a:r>
            <a:r>
              <a:rPr lang="zh-CN" altLang="en-US" sz="2800" b="1">
                <a:effectLst/>
              </a:rPr>
              <a:t>的值改小了，维护</a:t>
            </a:r>
            <a:r>
              <a:rPr lang="en-US" altLang="zh-CN" sz="2800" b="1">
                <a:effectLst/>
              </a:rPr>
              <a:t>x</a:t>
            </a:r>
            <a:r>
              <a:rPr lang="zh-CN" altLang="en-US" sz="2800" b="1">
                <a:effectLst/>
              </a:rPr>
              <a:t>与其父节点的堆序</a:t>
            </a:r>
          </a:p>
          <a:p>
            <a:endParaRPr lang="zh-CN" altLang="en-US" sz="2800" b="1">
              <a:effectLst/>
            </a:endParaRPr>
          </a:p>
          <a:p>
            <a:r>
              <a:rPr lang="zh-CN" altLang="en-US" sz="2800" b="1">
                <a:effectLst/>
              </a:rPr>
              <a:t>换到根节点时不需要对根链进行调整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4740" y="4288155"/>
            <a:ext cx="3215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复杂度：</a:t>
            </a:r>
            <a:r>
              <a:rPr lang="en-US" altLang="zh-CN" sz="2800" b="1"/>
              <a:t>O</a:t>
            </a:r>
            <a:r>
              <a:rPr lang="zh-CN" altLang="en-US" sz="2800" b="1"/>
              <a:t>（</a:t>
            </a:r>
            <a:r>
              <a:rPr lang="en-US" altLang="zh-CN" sz="2800" b="1"/>
              <a:t>logn</a:t>
            </a:r>
            <a:r>
              <a:rPr lang="zh-CN" altLang="en-US" sz="2800" b="1"/>
              <a:t>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09575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二项堆的Find-Min()</a:t>
            </a:r>
          </a:p>
        </p:txBody>
      </p:sp>
      <p:pic>
        <p:nvPicPr>
          <p:cNvPr id="3" name="图片 2" descr="QQ截图20210404152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" y="1073785"/>
            <a:ext cx="9142730" cy="4362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2680" y="3596640"/>
            <a:ext cx="32061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遍历整个包含不同 Bk​树的根链</a:t>
            </a:r>
          </a:p>
          <a:p>
            <a:pPr algn="l"/>
            <a:r>
              <a:rPr lang="zh-CN" altLang="en-US"/>
              <a:t>得到其中最小的那个返回</a:t>
            </a:r>
          </a:p>
          <a:p>
            <a:pPr algn="l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2680" y="4518660"/>
            <a:ext cx="4016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/>
              <a:t>O</a:t>
            </a:r>
            <a:r>
              <a:rPr lang="zh-CN" altLang="en-US" sz="2400" b="1"/>
              <a:t>（</a:t>
            </a:r>
            <a:r>
              <a:rPr lang="en-US" altLang="zh-CN" sz="2400" b="1"/>
              <a:t>logn</a:t>
            </a:r>
            <a:r>
              <a:rPr lang="zh-CN" altLang="en-US" sz="2400" b="1"/>
              <a:t>）</a:t>
            </a:r>
            <a:r>
              <a:rPr lang="en-US" altLang="zh-CN" sz="2400" b="1"/>
              <a:t>  </a:t>
            </a:r>
            <a:r>
              <a:rPr lang="zh-CN" altLang="en-US" sz="2400" b="1"/>
              <a:t>更好的方法</a:t>
            </a:r>
            <a:r>
              <a:rPr lang="en-US" altLang="zh-CN" sz="2400" b="1"/>
              <a:t>???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00480" y="5189855"/>
            <a:ext cx="39522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/>
              <a:t>维护一个</a:t>
            </a:r>
            <a:r>
              <a:rPr lang="en-US" altLang="zh-CN" sz="2000" b="1"/>
              <a:t>min</a:t>
            </a:r>
            <a:r>
              <a:rPr lang="zh-CN" altLang="en-US" sz="2000" b="1"/>
              <a:t>指针，优化到</a:t>
            </a:r>
            <a:r>
              <a:rPr lang="en-US" altLang="zh-CN" sz="2000" b="1"/>
              <a:t>O</a:t>
            </a: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09575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二项堆的Extract-Min()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2020" y="1337945"/>
            <a:ext cx="8258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Extract-Min():从堆中删除最小关键字元素，并返回指向删除元素的指针。</a:t>
            </a:r>
          </a:p>
        </p:txBody>
      </p:sp>
      <p:pic>
        <p:nvPicPr>
          <p:cNvPr id="5" name="图片 4" descr="QQ截图202104041709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" y="1736725"/>
            <a:ext cx="7668895" cy="2330450"/>
          </a:xfrm>
          <a:prstGeom prst="rect">
            <a:avLst/>
          </a:prstGeom>
        </p:spPr>
      </p:pic>
      <p:pic>
        <p:nvPicPr>
          <p:cNvPr id="6" name="图片 5" descr="QQ截图202104041709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15" y="4067175"/>
            <a:ext cx="7335520" cy="1943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2010" y="5927725"/>
            <a:ext cx="3215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复杂度：</a:t>
            </a:r>
            <a:r>
              <a:rPr lang="en-US" altLang="zh-CN" sz="2800" b="1"/>
              <a:t>O</a:t>
            </a:r>
            <a:r>
              <a:rPr lang="zh-CN" altLang="en-US" sz="2800" b="1"/>
              <a:t>（</a:t>
            </a:r>
            <a:r>
              <a:rPr lang="en-US" altLang="zh-CN" sz="2800" b="1"/>
              <a:t>logn</a:t>
            </a:r>
            <a:r>
              <a:rPr lang="zh-CN" altLang="en-US" sz="2800" b="1"/>
              <a:t>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365" cy="6858000"/>
          </a:xfrm>
          <a:prstGeom prst="rect">
            <a:avLst/>
          </a:prstGeom>
        </p:spPr>
      </p:pic>
      <p:pic>
        <p:nvPicPr>
          <p:cNvPr id="2" name="图片 1" descr="QQ截图202104041723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2525395"/>
            <a:ext cx="9159875" cy="15868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0480" y="409575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二项堆的复杂度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36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0480" y="409575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二项堆的存储结构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00480" y="1228725"/>
            <a:ext cx="429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ym typeface="+mn-ea"/>
              </a:rPr>
              <a:t>BinomialNode（二项树节点）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31925" y="1930400"/>
            <a:ext cx="522160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二项堆结点结构</a:t>
            </a:r>
          </a:p>
          <a:p>
            <a:r>
              <a:rPr lang="en-US" altLang="zh-CN"/>
              <a:t>struct node{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	int key;//</a:t>
            </a:r>
            <a:r>
              <a:rPr lang="zh-CN" altLang="en-US"/>
              <a:t>关键字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	int degree;//</a:t>
            </a:r>
            <a:r>
              <a:rPr lang="zh-CN" altLang="en-US"/>
              <a:t>度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	node *p;//</a:t>
            </a:r>
            <a:r>
              <a:rPr lang="zh-CN" altLang="en-US"/>
              <a:t>指向父节点的指针</a:t>
            </a:r>
            <a:r>
              <a:rPr lang="en-US" altLang="zh-CN"/>
              <a:t>	node *child;//</a:t>
            </a:r>
            <a:r>
              <a:rPr lang="zh-CN" altLang="en-US"/>
              <a:t>指向左孩子的指针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	node *next;//</a:t>
            </a:r>
            <a:r>
              <a:rPr lang="zh-CN" altLang="en-US"/>
              <a:t>指向右兄弟指针</a:t>
            </a:r>
            <a:endParaRPr lang="en-US" altLang="zh-CN"/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每颗二项树都按照做</a:t>
            </a:r>
            <a:r>
              <a:rPr lang="en-US" altLang="zh-CN" b="1"/>
              <a:t>孩子右兄弟</a:t>
            </a:r>
            <a:r>
              <a:rPr lang="en-US" altLang="zh-CN"/>
              <a:t>的方式进行存储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36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0480" y="409575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二项堆的存储结构</a:t>
            </a:r>
          </a:p>
        </p:txBody>
      </p:sp>
      <p:pic>
        <p:nvPicPr>
          <p:cNvPr id="2" name="图片 1" descr="QQ截图202104130909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0" y="1031240"/>
            <a:ext cx="7935595" cy="5826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1115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二项堆的作用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8725" y="1092200"/>
            <a:ext cx="746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二项堆是用来干什么的？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7625" y="5104765"/>
            <a:ext cx="7413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uFillTx/>
                <a:sym typeface="+mn-ea"/>
              </a:rPr>
              <a:t>优先队列的基础数据结构可以是链表、二叉堆、</a:t>
            </a:r>
          </a:p>
          <a:p>
            <a:r>
              <a:rPr lang="zh-CN" altLang="en-US" sz="2400" b="1">
                <a:solidFill>
                  <a:srgbClr val="FF0000"/>
                </a:solidFill>
                <a:uFillTx/>
                <a:sym typeface="+mn-ea"/>
              </a:rPr>
              <a:t>二项堆、</a:t>
            </a:r>
            <a:r>
              <a:rPr lang="en-US" altLang="zh-CN" sz="2400" b="1">
                <a:solidFill>
                  <a:srgbClr val="FF0000"/>
                </a:solidFill>
                <a:uFillTx/>
                <a:sym typeface="+mn-ea"/>
              </a:rPr>
              <a:t>Fibonacci</a:t>
            </a:r>
            <a:r>
              <a:rPr lang="zh-CN" altLang="en-US" sz="2400" b="1">
                <a:solidFill>
                  <a:srgbClr val="FF0000"/>
                </a:solidFill>
                <a:uFillTx/>
                <a:sym typeface="+mn-ea"/>
              </a:rPr>
              <a:t>堆。</a:t>
            </a:r>
            <a:endParaRPr lang="zh-CN" altLang="en-US" sz="2400" b="1">
              <a:solidFill>
                <a:srgbClr val="FF0000"/>
              </a:solidFill>
              <a:uFillTx/>
            </a:endParaRPr>
          </a:p>
          <a:p>
            <a:endParaRPr lang="zh-CN" altLang="en-US" sz="2400" b="1">
              <a:solidFill>
                <a:srgbClr val="FF0000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1115" y="1630045"/>
            <a:ext cx="684911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ym typeface="+mn-ea"/>
              </a:rPr>
              <a:t>priority queue</a:t>
            </a:r>
            <a:r>
              <a:rPr lang="zh-CN" altLang="en-US">
                <a:sym typeface="+mn-ea"/>
              </a:rPr>
              <a:t>（优先队列）</a:t>
            </a:r>
            <a:endParaRPr lang="zh-CN" altLang="en-US"/>
          </a:p>
          <a:p>
            <a:endParaRPr lang="zh-CN" altLang="en-US" b="1"/>
          </a:p>
          <a:p>
            <a:pPr fontAlgn="auto">
              <a:spcBef>
                <a:spcPts val="600"/>
              </a:spcBef>
            </a:pPr>
            <a:r>
              <a:rPr lang="zh-CN" altLang="en-US" b="1">
                <a:sym typeface="+mn-ea"/>
              </a:rPr>
              <a:t>priority_queue有以下几种基本操作：</a:t>
            </a:r>
            <a:endParaRPr lang="zh-CN" altLang="en-US" b="1"/>
          </a:p>
          <a:p>
            <a:pPr fontAlgn="auto">
              <a:spcBef>
                <a:spcPts val="600"/>
              </a:spcBef>
            </a:pPr>
            <a:r>
              <a:rPr lang="zh-CN" altLang="en-US" b="1">
                <a:sym typeface="+mn-ea"/>
              </a:rPr>
              <a:t>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insert(H,x) </a:t>
            </a:r>
            <a:r>
              <a:rPr lang="zh-CN" altLang="en-US" b="1">
                <a:sym typeface="+mn-ea"/>
              </a:rPr>
              <a:t>插入一个值域为x的元素</a:t>
            </a:r>
            <a:endParaRPr lang="zh-CN" altLang="en-US" b="1"/>
          </a:p>
          <a:p>
            <a:pPr fontAlgn="auto">
              <a:spcBef>
                <a:spcPts val="600"/>
              </a:spcBef>
            </a:pPr>
            <a:r>
              <a:rPr lang="zh-CN" altLang="en-US" b="1">
                <a:sym typeface="+mn-ea"/>
              </a:rPr>
              <a:t>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makeheap()</a:t>
            </a:r>
            <a:r>
              <a:rPr lang="zh-CN" altLang="en-US" b="1">
                <a:sym typeface="+mn-ea"/>
              </a:rPr>
              <a:t>建立一个新的堆H</a:t>
            </a:r>
            <a:endParaRPr lang="zh-CN" altLang="en-US" b="1"/>
          </a:p>
          <a:p>
            <a:pPr fontAlgn="auto">
              <a:spcBef>
                <a:spcPts val="600"/>
              </a:spcBef>
            </a:pPr>
            <a:r>
              <a:rPr lang="zh-CN" altLang="en-US" b="1">
                <a:sym typeface="+mn-ea"/>
              </a:rPr>
              <a:t>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extractmin(H)</a:t>
            </a:r>
            <a:r>
              <a:rPr lang="zh-CN" altLang="en-US" b="1">
                <a:sym typeface="+mn-ea"/>
              </a:rPr>
              <a:t>返回优先队列H的最小值，同时将这个最小值从优先队列中删除。</a:t>
            </a:r>
            <a:endParaRPr lang="zh-CN" altLang="en-US" b="1"/>
          </a:p>
          <a:p>
            <a:pPr fontAlgn="auto">
              <a:spcBef>
                <a:spcPts val="600"/>
              </a:spcBef>
            </a:pPr>
            <a:r>
              <a:rPr lang="zh-CN" altLang="en-US" b="1">
                <a:sym typeface="+mn-ea"/>
              </a:rPr>
              <a:t>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decreasekey(H,x,k)</a:t>
            </a:r>
            <a:r>
              <a:rPr lang="zh-CN" altLang="en-US" b="1">
                <a:sym typeface="+mn-ea"/>
              </a:rPr>
              <a:t>把H中的某个值域为x的元素的值改成k</a:t>
            </a:r>
            <a:endParaRPr lang="zh-CN" altLang="en-US" b="1"/>
          </a:p>
          <a:p>
            <a:pPr fontAlgn="auto">
              <a:spcBef>
                <a:spcPts val="600"/>
              </a:spcBef>
            </a:pPr>
            <a:r>
              <a:rPr lang="zh-CN" altLang="en-US" b="1">
                <a:sym typeface="+mn-ea"/>
              </a:rPr>
              <a:t>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union(H1,H2)</a:t>
            </a:r>
            <a:r>
              <a:rPr lang="zh-CN" altLang="en-US" b="1">
                <a:sym typeface="+mn-ea"/>
              </a:rPr>
              <a:t>:把H1和H2中的所有元素提取出来形成一个新的优先队列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6350" y="1119505"/>
            <a:ext cx="45237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400" b="1"/>
              <a:t>1.二项树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2.</a:t>
            </a:r>
            <a:r>
              <a:rPr lang="zh-CN" altLang="en-US" sz="2400" b="1"/>
              <a:t>二项堆的基本定义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3.</a:t>
            </a:r>
            <a:r>
              <a:rPr lang="zh-CN" altLang="en-US" sz="2400" b="1"/>
              <a:t>二项堆的合并操作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4.</a:t>
            </a:r>
            <a:r>
              <a:rPr lang="zh-CN" altLang="en-US" sz="2400" b="1"/>
              <a:t>二项堆的插入操作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5.</a:t>
            </a:r>
            <a:r>
              <a:rPr lang="zh-CN" altLang="en-US" sz="2400" b="1"/>
              <a:t>二项堆的删除操作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6.</a:t>
            </a:r>
            <a:r>
              <a:rPr lang="zh-CN" altLang="en-US" sz="2400" b="1"/>
              <a:t>二项堆的更新操作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7.</a:t>
            </a:r>
            <a:r>
              <a:rPr lang="zh-CN" altLang="en-US" sz="2400" b="1"/>
              <a:t>二项堆的存储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36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1115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二项堆的作用</a:t>
            </a:r>
          </a:p>
        </p:txBody>
      </p:sp>
      <p:pic>
        <p:nvPicPr>
          <p:cNvPr id="7" name="图片 6" descr="201811022302576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8310"/>
            <a:ext cx="9144000" cy="34207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0195" y="1257935"/>
            <a:ext cx="8852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效率分析：</a:t>
            </a:r>
            <a:r>
              <a:rPr lang="en-US" altLang="zh-CN" sz="2400" b="1"/>
              <a:t>            </a:t>
            </a:r>
            <a:r>
              <a:rPr lang="zh-CN" altLang="en-US" sz="2400" b="1"/>
              <a:t>链表</a:t>
            </a:r>
            <a:r>
              <a:rPr lang="en-US" altLang="zh-CN" sz="2400" b="1"/>
              <a:t> 	    </a:t>
            </a:r>
            <a:r>
              <a:rPr lang="zh-CN" altLang="en-US" sz="2400" b="1"/>
              <a:t>二叉堆</a:t>
            </a:r>
            <a:r>
              <a:rPr lang="en-US" altLang="zh-CN" sz="2400" b="1"/>
              <a:t> 	</a:t>
            </a:r>
            <a:r>
              <a:rPr lang="zh-CN" altLang="en-US" sz="2400" b="1"/>
              <a:t>二项堆</a:t>
            </a:r>
            <a:r>
              <a:rPr lang="en-US" altLang="zh-CN" sz="2400" b="1"/>
              <a:t>           Fibonacci</a:t>
            </a:r>
            <a:r>
              <a:rPr lang="zh-CN" altLang="en-US" sz="2400" b="1"/>
              <a:t>堆</a:t>
            </a:r>
            <a:r>
              <a:rPr lang="en-US" altLang="zh-CN" sz="2400" b="1"/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6420" y="5473065"/>
            <a:ext cx="8595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二项堆是实现优先队列性能较好的基础数据结构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6350" y="1119505"/>
            <a:ext cx="286702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400" b="1"/>
              <a:t>1.二项树的认识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2.</a:t>
            </a:r>
            <a:r>
              <a:rPr lang="zh-CN" altLang="en-US" sz="2400" b="1"/>
              <a:t>二项树的性质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3.</a:t>
            </a:r>
            <a:r>
              <a:rPr lang="zh-CN" altLang="en-US" sz="2400" b="1"/>
              <a:t>二项堆的基本定义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4.</a:t>
            </a:r>
            <a:r>
              <a:rPr lang="zh-CN" altLang="en-US" sz="2400" b="1"/>
              <a:t>二项堆的合并操作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5.</a:t>
            </a:r>
            <a:r>
              <a:rPr lang="zh-CN" altLang="en-US" sz="2400" b="1"/>
              <a:t>二项堆的插入操作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6.</a:t>
            </a:r>
            <a:r>
              <a:rPr lang="zh-CN" altLang="en-US" sz="2400" b="1"/>
              <a:t>二项堆的删除操作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7.</a:t>
            </a:r>
            <a:r>
              <a:rPr lang="zh-CN" altLang="en-US" sz="2400" b="1"/>
              <a:t>二项堆的更新操作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400" b="1"/>
              <a:t>8.</a:t>
            </a:r>
            <a:r>
              <a:rPr lang="zh-CN" altLang="en-US" sz="2400" b="1"/>
              <a:t>二项堆的其他操作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36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1115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二项树的定义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1115" y="1408430"/>
            <a:ext cx="783399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/>
              <a:t>二项堆是二项树的集合，二项树是一种递归定义的有序树。</a:t>
            </a:r>
          </a:p>
          <a:p>
            <a:pPr algn="l"/>
            <a:r>
              <a:rPr lang="zh-CN" altLang="en-US" sz="2000" b="1"/>
              <a:t>1.  H中的每个二项树遵循最小堆性质；</a:t>
            </a:r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2. 对于任意的整数k的话，H中最多有一个二项树的根的度数是k；</a:t>
            </a:r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二项树是一棵递归树，递归定义如下：</a:t>
            </a:r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(1) 二项树B0只有一个结点；</a:t>
            </a:r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(2) 二项树Bk由两棵二项树B(k-1)组成的，其中一棵树是另一棵树根的最左</a:t>
            </a:r>
          </a:p>
          <a:p>
            <a:pPr algn="l"/>
            <a:r>
              <a:rPr lang="zh-CN" altLang="en-US" b="1"/>
              <a:t>孩子。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二项树的定义</a:t>
            </a:r>
          </a:p>
        </p:txBody>
      </p:sp>
      <p:pic>
        <p:nvPicPr>
          <p:cNvPr id="3" name="图片 2" descr="1010090668440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8235"/>
            <a:ext cx="9144000" cy="2990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185" y="4316730"/>
            <a:ext cx="8215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/>
              <a:t>B0、B1、B2、B3、B4都是二项树。</a:t>
            </a:r>
          </a:p>
          <a:p>
            <a:pPr fontAlgn="auto">
              <a:lnSpc>
                <a:spcPct val="150000"/>
              </a:lnSpc>
            </a:pPr>
            <a:r>
              <a:rPr lang="zh-CN" altLang="en-US" b="1"/>
              <a:t>B0只有一个节点，B1由两个B0所组成，B2由两个B1所组成，B3由两个B2所组成，B4由两个B3所组成；</a:t>
            </a:r>
          </a:p>
          <a:p>
            <a:pPr fontAlgn="auto">
              <a:lnSpc>
                <a:spcPct val="150000"/>
              </a:lnSpc>
            </a:pPr>
            <a:r>
              <a:rPr lang="zh-CN" altLang="en-US" b="1"/>
              <a:t>而且</a:t>
            </a:r>
            <a:r>
              <a:rPr lang="en-US" altLang="zh-CN" b="1"/>
              <a:t>,</a:t>
            </a:r>
            <a:r>
              <a:rPr lang="zh-CN" altLang="en-US" b="1"/>
              <a:t>当两颗相同的二项树组成另一棵树时，其中一棵树是另一棵树的最左孩子。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二项树的性质</a:t>
            </a:r>
          </a:p>
        </p:txBody>
      </p:sp>
      <p:pic>
        <p:nvPicPr>
          <p:cNvPr id="3" name="图片 2" descr="1010090668440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1036320"/>
            <a:ext cx="9144000" cy="2399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425" y="3435350"/>
            <a:ext cx="90455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[性质一] Bk共有2</a:t>
            </a:r>
            <a:r>
              <a:rPr lang="en-US" altLang="zh-CN" b="1"/>
              <a:t>^</a:t>
            </a:r>
            <a:r>
              <a:rPr lang="zh-CN" altLang="en-US" b="1"/>
              <a:t>k个节点。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               如上图所示，B0有2</a:t>
            </a:r>
            <a:r>
              <a:rPr lang="en-US" altLang="zh-CN" b="1"/>
              <a:t>^</a:t>
            </a:r>
            <a:r>
              <a:rPr lang="zh-CN" altLang="en-US" b="1"/>
              <a:t>0=1节点，B1有2</a:t>
            </a:r>
            <a:r>
              <a:rPr lang="en-US" altLang="zh-CN" b="1">
                <a:sym typeface="+mn-ea"/>
              </a:rPr>
              <a:t>^</a:t>
            </a:r>
            <a:r>
              <a:rPr lang="zh-CN" altLang="en-US" b="1"/>
              <a:t>1=2个节点，B2有2</a:t>
            </a:r>
            <a:r>
              <a:rPr lang="en-US" altLang="zh-CN" b="1">
                <a:sym typeface="+mn-ea"/>
              </a:rPr>
              <a:t>^</a:t>
            </a:r>
            <a:r>
              <a:rPr lang="zh-CN" altLang="en-US" b="1"/>
              <a:t>2=4个节点...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[性质二] Bk的高度为k。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               如上图所示，B0的高度为0，B1的高度为1，B2的高度为2，...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[性质三] Bk在深度i处恰好有C(k,i)个节点，其中i=0,1,2,...,k。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              B4中深度为0的节点C(4,0)=1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              B4中深度为1的节点C(4,1)= 4 / 1 = 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              B4中深度为2的节点C(4,2)= (4*3) / (2*1) = 6</a:t>
            </a:r>
            <a:r>
              <a:rPr lang="en-US" altLang="zh-CN" b="1"/>
              <a:t> </a:t>
            </a:r>
            <a:r>
              <a:rPr lang="zh-CN" altLang="en-US" b="1">
                <a:sym typeface="+mn-ea"/>
              </a:rPr>
              <a:t>   合计得B4的节点分布(1,4,6,4,1)。</a:t>
            </a:r>
            <a:endParaRPr lang="zh-CN" alt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[性质四] 根的度数为k，它大于任何其它节点的度数。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              节点的度数是该结点拥有的子树的数目。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914336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0480" y="42799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二项堆的基本定义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5400" y="1475105"/>
            <a:ext cx="78663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400" b="1"/>
              <a:t>二项堆（二项森林）是指满足以下性质的二项树的集合：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b="1"/>
              <a:t>(1) 每棵二项树都满足最小堆性质。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b="1"/>
              <a:t>(2) 不能有两棵或以上的二项树具有相同的度数(包括度数为0)。换句话说，具有度数k的二项树有0个或1个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4,&quot;width&quot;:1189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8,&quot;width&quot;:9503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Microsoft Office PowerPoint</Application>
  <PresentationFormat>全屏显示(4:3)</PresentationFormat>
  <Paragraphs>158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张朝阳</cp:lastModifiedBy>
  <cp:revision>192</cp:revision>
  <dcterms:created xsi:type="dcterms:W3CDTF">2011-01-21T15:00:00Z</dcterms:created>
  <dcterms:modified xsi:type="dcterms:W3CDTF">2022-04-01T15:52:06Z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DC2981770DEC4B4EA5BC271CA2068789</vt:lpwstr>
  </property>
  <property fmtid="{D5CDD505-2E9C-101B-9397-08002B2CF9AE}" pid="3" name="KSOProductBuildVer">
    <vt:lpwstr>2052-11.1.0.10359</vt:lpwstr>
  </property>
</Properties>
</file>