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36" r:id="rId5"/>
    <p:sldId id="297" r:id="rId7"/>
    <p:sldId id="334" r:id="rId8"/>
    <p:sldId id="335" r:id="rId9"/>
    <p:sldId id="337" r:id="rId10"/>
    <p:sldId id="261" r:id="rId11"/>
    <p:sldId id="338" r:id="rId12"/>
    <p:sldId id="339" r:id="rId13"/>
    <p:sldId id="34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85290" autoAdjust="0"/>
  </p:normalViewPr>
  <p:slideViewPr>
    <p:cSldViewPr snapToGrid="0">
      <p:cViewPr>
        <p:scale>
          <a:sx n="106" d="100"/>
          <a:sy n="106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CDA2D-AEC9-499D-994E-189A7DD8C9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1CF65-ADE5-41D5-90CF-5F8539D939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D9C11C-D04B-4B83-A5E8-D873315BDD3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D9C11C-D04B-4B83-A5E8-D873315BDD3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D9C11C-D04B-4B83-A5E8-D873315BDD3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>
            <a:off x="0" y="2387599"/>
            <a:ext cx="12191999" cy="1302328"/>
          </a:xfrm>
          <a:custGeom>
            <a:avLst/>
            <a:gdLst>
              <a:gd name="connsiteX0" fmla="*/ 0 w 12191999"/>
              <a:gd name="connsiteY0" fmla="*/ 0 h 1302328"/>
              <a:gd name="connsiteX1" fmla="*/ 1191490 w 12191999"/>
              <a:gd name="connsiteY1" fmla="*/ 0 h 1302328"/>
              <a:gd name="connsiteX2" fmla="*/ 2115127 w 12191999"/>
              <a:gd name="connsiteY2" fmla="*/ 923637 h 1302328"/>
              <a:gd name="connsiteX3" fmla="*/ 3038764 w 12191999"/>
              <a:gd name="connsiteY3" fmla="*/ 0 h 1302328"/>
              <a:gd name="connsiteX4" fmla="*/ 12191999 w 12191999"/>
              <a:gd name="connsiteY4" fmla="*/ 0 h 1302328"/>
              <a:gd name="connsiteX5" fmla="*/ 12191999 w 12191999"/>
              <a:gd name="connsiteY5" fmla="*/ 1302328 h 1302328"/>
              <a:gd name="connsiteX6" fmla="*/ 0 w 12191999"/>
              <a:gd name="connsiteY6" fmla="*/ 1302328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302328">
                <a:moveTo>
                  <a:pt x="0" y="0"/>
                </a:moveTo>
                <a:lnTo>
                  <a:pt x="1191490" y="0"/>
                </a:lnTo>
                <a:cubicBezTo>
                  <a:pt x="1191490" y="510111"/>
                  <a:pt x="1605016" y="923637"/>
                  <a:pt x="2115127" y="923637"/>
                </a:cubicBezTo>
                <a:cubicBezTo>
                  <a:pt x="2625238" y="923637"/>
                  <a:pt x="3038764" y="510111"/>
                  <a:pt x="3038764" y="0"/>
                </a:cubicBezTo>
                <a:lnTo>
                  <a:pt x="12191999" y="0"/>
                </a:lnTo>
                <a:lnTo>
                  <a:pt x="12191999" y="1302328"/>
                </a:lnTo>
                <a:lnTo>
                  <a:pt x="0" y="1302328"/>
                </a:lnTo>
                <a:close/>
              </a:path>
            </a:pathLst>
          </a:cu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9" name="等腰三角形 8"/>
          <p:cNvSpPr/>
          <p:nvPr/>
        </p:nvSpPr>
        <p:spPr>
          <a:xfrm rot="10800000">
            <a:off x="8663708" y="2770908"/>
            <a:ext cx="2955637" cy="1173018"/>
          </a:xfrm>
          <a:prstGeom prst="triangle">
            <a:avLst>
              <a:gd name="adj" fmla="val 43104"/>
            </a:avLst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98981" y="2453988"/>
            <a:ext cx="53546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住房贷款系统</a:t>
            </a:r>
            <a:r>
              <a:rPr lang="zh-CN" altLang="en-US" sz="4800" dirty="0">
                <a:solidFill>
                  <a:schemeClr val="bg1"/>
                </a:solidFill>
                <a:latin typeface="汉仪行楷简" panose="02010600000101010101" pitchFamily="2" charset="-122"/>
                <a:ea typeface="汉仪行楷简" panose="02010600000101010101" pitchFamily="2" charset="-122"/>
              </a:rPr>
              <a:t>展示 </a:t>
            </a:r>
            <a:endParaRPr lang="zh-CN" altLang="en-US" sz="4800" dirty="0">
              <a:solidFill>
                <a:schemeClr val="bg1"/>
              </a:solidFill>
              <a:latin typeface="汉仪行楷简" panose="02010600000101010101" pitchFamily="2" charset="-122"/>
              <a:ea typeface="汉仪行楷简" panose="02010600000101010101" pitchFamily="2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0" y="2117529"/>
            <a:ext cx="12192000" cy="143703"/>
          </a:xfrm>
          <a:custGeom>
            <a:avLst/>
            <a:gdLst>
              <a:gd name="connsiteX0" fmla="*/ 2973743 w 12192000"/>
              <a:gd name="connsiteY0" fmla="*/ 0 h 143703"/>
              <a:gd name="connsiteX1" fmla="*/ 12192000 w 12192000"/>
              <a:gd name="connsiteY1" fmla="*/ 0 h 143703"/>
              <a:gd name="connsiteX2" fmla="*/ 12192000 w 12192000"/>
              <a:gd name="connsiteY2" fmla="*/ 143703 h 143703"/>
              <a:gd name="connsiteX3" fmla="*/ 3006202 w 12192000"/>
              <a:gd name="connsiteY3" fmla="*/ 143703 h 143703"/>
              <a:gd name="connsiteX4" fmla="*/ 3000359 w 12192000"/>
              <a:gd name="connsiteY4" fmla="*/ 85742 h 143703"/>
              <a:gd name="connsiteX5" fmla="*/ 0 w 12192000"/>
              <a:gd name="connsiteY5" fmla="*/ 0 h 143703"/>
              <a:gd name="connsiteX6" fmla="*/ 1224109 w 12192000"/>
              <a:gd name="connsiteY6" fmla="*/ 0 h 143703"/>
              <a:gd name="connsiteX7" fmla="*/ 1197494 w 12192000"/>
              <a:gd name="connsiteY7" fmla="*/ 85742 h 143703"/>
              <a:gd name="connsiteX8" fmla="*/ 1191651 w 12192000"/>
              <a:gd name="connsiteY8" fmla="*/ 143703 h 143703"/>
              <a:gd name="connsiteX9" fmla="*/ 0 w 12192000"/>
              <a:gd name="connsiteY9" fmla="*/ 143703 h 1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43703">
                <a:moveTo>
                  <a:pt x="2973743" y="0"/>
                </a:moveTo>
                <a:lnTo>
                  <a:pt x="12192000" y="0"/>
                </a:lnTo>
                <a:lnTo>
                  <a:pt x="12192000" y="143703"/>
                </a:lnTo>
                <a:lnTo>
                  <a:pt x="3006202" y="143703"/>
                </a:lnTo>
                <a:lnTo>
                  <a:pt x="3000359" y="85742"/>
                </a:lnTo>
                <a:close/>
                <a:moveTo>
                  <a:pt x="0" y="0"/>
                </a:moveTo>
                <a:lnTo>
                  <a:pt x="1224109" y="0"/>
                </a:lnTo>
                <a:lnTo>
                  <a:pt x="1197494" y="85742"/>
                </a:lnTo>
                <a:lnTo>
                  <a:pt x="1191651" y="143703"/>
                </a:lnTo>
                <a:lnTo>
                  <a:pt x="0" y="143703"/>
                </a:lnTo>
                <a:close/>
              </a:path>
            </a:pathLst>
          </a:cu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3949" y="1384345"/>
            <a:ext cx="1933287" cy="2006507"/>
          </a:xfrm>
          <a:prstGeom prst="ellipse">
            <a:avLst/>
          </a:prstGeom>
          <a:noFill/>
          <a:ln w="152400"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2204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40219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82160" y="4327234"/>
            <a:ext cx="51228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汉仪行楷简" panose="02010600000101010101" pitchFamily="2" charset="-122"/>
                <a:cs typeface="Arial" panose="020B0604020202020204" pitchFamily="34" charset="0"/>
              </a:rPr>
              <a:t>组员：徐威、方晓坤、陈</a:t>
            </a:r>
            <a:r>
              <a:rPr lang="zh-CN" altLang="en-US" sz="2400" dirty="0">
                <a:latin typeface="Arial" panose="020B0604020202020204" pitchFamily="34" charset="0"/>
                <a:ea typeface="汉仪行楷简" panose="02010600000101010101" pitchFamily="2" charset="-122"/>
                <a:cs typeface="Arial" panose="020B0604020202020204" pitchFamily="34" charset="0"/>
              </a:rPr>
              <a:t>劭</a:t>
            </a:r>
            <a:endParaRPr lang="zh-CN" altLang="en-US" sz="2400" dirty="0">
              <a:latin typeface="Arial" panose="020B0604020202020204" pitchFamily="34" charset="0"/>
              <a:ea typeface="汉仪行楷简" panose="0201060000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511330" y="2325618"/>
            <a:ext cx="7146404" cy="25005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4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6685" y="2910840"/>
            <a:ext cx="4279265" cy="1329690"/>
            <a:chOff x="6231" y="5400"/>
            <a:chExt cx="6739" cy="2094"/>
          </a:xfrm>
        </p:grpSpPr>
        <p:sp>
          <p:nvSpPr>
            <p:cNvPr id="9" name="矩形 8"/>
            <p:cNvSpPr/>
            <p:nvPr/>
          </p:nvSpPr>
          <p:spPr>
            <a:xfrm>
              <a:off x="8336" y="5400"/>
              <a:ext cx="2528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rgbClr val="A1082E"/>
                  </a:solidFill>
                  <a:latin typeface="微软雅黑" panose="020B0503020204020204" charset="-122"/>
                  <a:ea typeface="微软雅黑" panose="020B0503020204020204" charset="-122"/>
                </a:rPr>
                <a:t>第</a:t>
              </a:r>
              <a:r>
                <a:rPr lang="zh-CN" altLang="en-US" sz="2800" dirty="0">
                  <a:solidFill>
                    <a:srgbClr val="A1082E"/>
                  </a:solidFill>
                  <a:latin typeface="微软雅黑" panose="020B0503020204020204" charset="-122"/>
                  <a:ea typeface="微软雅黑" panose="020B0503020204020204" charset="-122"/>
                </a:rPr>
                <a:t>三部分</a:t>
              </a:r>
              <a:endParaRPr lang="zh-CN" altLang="en-US" sz="2800" dirty="0">
                <a:solidFill>
                  <a:srgbClr val="A1082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1" y="6478"/>
              <a:ext cx="67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3600" b="1" dirty="0">
                  <a:solidFill>
                    <a:srgbClr val="A1082E"/>
                  </a:solidFill>
                </a:rPr>
                <a:t>技术</a:t>
              </a:r>
              <a:r>
                <a:rPr lang="zh-CN" altLang="en-US" sz="3600" b="1" dirty="0">
                  <a:solidFill>
                    <a:srgbClr val="A1082E"/>
                  </a:solidFill>
                </a:rPr>
                <a:t>细节</a:t>
              </a:r>
              <a:endParaRPr lang="zh-CN" altLang="en-US" sz="3600" b="1" dirty="0">
                <a:solidFill>
                  <a:srgbClr val="A1082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125192" y="370160"/>
            <a:ext cx="169481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三部分 </a:t>
            </a:r>
            <a:endParaRPr lang="zh-CN" altLang="en-US" sz="2400" b="1" spc="300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655090" y="465919"/>
            <a:ext cx="0" cy="288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组合 425"/>
          <p:cNvGrpSpPr/>
          <p:nvPr/>
        </p:nvGrpSpPr>
        <p:grpSpPr>
          <a:xfrm>
            <a:off x="928886" y="1098421"/>
            <a:ext cx="2387191" cy="585070"/>
            <a:chOff x="4870510" y="1315017"/>
            <a:chExt cx="1743589" cy="364416"/>
          </a:xfrm>
        </p:grpSpPr>
        <p:sp>
          <p:nvSpPr>
            <p:cNvPr id="427" name="矩形 426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0" name="TextBox 11"/>
          <p:cNvSpPr/>
          <p:nvPr/>
        </p:nvSpPr>
        <p:spPr>
          <a:xfrm>
            <a:off x="904982" y="115740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微服务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21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60041" y="369514"/>
            <a:ext cx="1404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技术细节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655" y="1975482"/>
            <a:ext cx="108157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微服务采用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编写，运行后可部署到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nacos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，没有打包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过程。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0791" y="2793236"/>
            <a:ext cx="2387191" cy="585070"/>
            <a:chOff x="4870510" y="1315017"/>
            <a:chExt cx="1743589" cy="364416"/>
          </a:xfrm>
        </p:grpSpPr>
        <p:sp>
          <p:nvSpPr>
            <p:cNvPr id="8" name="矩形 7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TextBox 11"/>
          <p:cNvSpPr/>
          <p:nvPr/>
        </p:nvSpPr>
        <p:spPr>
          <a:xfrm>
            <a:off x="906887" y="2852217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4560" y="3670297"/>
            <a:ext cx="108157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本地前端采用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flask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框架编写，辅以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js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0791" y="4553456"/>
            <a:ext cx="2387191" cy="585070"/>
            <a:chOff x="4870510" y="1315017"/>
            <a:chExt cx="1743589" cy="364416"/>
          </a:xfrm>
        </p:grpSpPr>
        <p:sp>
          <p:nvSpPr>
            <p:cNvPr id="14" name="矩形 13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TextBox 11"/>
          <p:cNvSpPr/>
          <p:nvPr/>
        </p:nvSpPr>
        <p:spPr>
          <a:xfrm>
            <a:off x="906887" y="4612437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数据库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4560" y="5430517"/>
            <a:ext cx="108157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数据库采用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，并用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pymysql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库来进行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连接。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7348" y="2040158"/>
            <a:ext cx="581352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266524"/>
            <a:ext cx="2412365" cy="4853940"/>
          </a:xfrm>
          <a:prstGeom prst="rect">
            <a:avLst/>
          </a:pr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/>
          <p:cNvSpPr txBox="1"/>
          <p:nvPr/>
        </p:nvSpPr>
        <p:spPr>
          <a:xfrm>
            <a:off x="672065" y="2773630"/>
            <a:ext cx="1740141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5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5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9684" y="1675122"/>
            <a:ext cx="443244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系统介绍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96573" y="1734138"/>
            <a:ext cx="66407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96573" y="1689092"/>
            <a:ext cx="635001" cy="599044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/>
          <p:cNvSpPr txBox="1"/>
          <p:nvPr/>
        </p:nvSpPr>
        <p:spPr>
          <a:xfrm>
            <a:off x="5449684" y="2716596"/>
            <a:ext cx="3187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endParaRPr lang="zh-CN" altLang="en-US" sz="2400" b="1" dirty="0" err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49683" y="3814473"/>
            <a:ext cx="21521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细节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35713" y="4863142"/>
            <a:ext cx="1796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系统展示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10544" y="2783867"/>
            <a:ext cx="621030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0544" y="2738821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文本框 40"/>
          <p:cNvSpPr txBox="1"/>
          <p:nvPr/>
        </p:nvSpPr>
        <p:spPr>
          <a:xfrm>
            <a:off x="4696573" y="3860673"/>
            <a:ext cx="621030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96573" y="3815627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文本框 43"/>
          <p:cNvSpPr txBox="1"/>
          <p:nvPr/>
        </p:nvSpPr>
        <p:spPr>
          <a:xfrm>
            <a:off x="4696573" y="4915169"/>
            <a:ext cx="621030" cy="553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000" b="1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96573" y="4870123"/>
            <a:ext cx="621030" cy="621042"/>
          </a:xfrm>
          <a:prstGeom prst="rect">
            <a:avLst/>
          </a:prstGeom>
          <a:noFill/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8" name="组合 17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19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201F4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17754" y="51021"/>
                <a:ext cx="730741" cy="28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endPara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79" y="76365"/>
            <a:ext cx="1329495" cy="8794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511330" y="2325618"/>
            <a:ext cx="7146404" cy="25005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4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6685" y="2910840"/>
            <a:ext cx="4279265" cy="1329690"/>
            <a:chOff x="6231" y="5400"/>
            <a:chExt cx="6739" cy="2094"/>
          </a:xfrm>
        </p:grpSpPr>
        <p:sp>
          <p:nvSpPr>
            <p:cNvPr id="9" name="矩形 8"/>
            <p:cNvSpPr/>
            <p:nvPr/>
          </p:nvSpPr>
          <p:spPr>
            <a:xfrm>
              <a:off x="8336" y="5400"/>
              <a:ext cx="2528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rgbClr val="A1082E"/>
                  </a:solidFill>
                  <a:latin typeface="微软雅黑" panose="020B0503020204020204" charset="-122"/>
                  <a:ea typeface="微软雅黑" panose="020B0503020204020204" charset="-122"/>
                </a:rPr>
                <a:t>第</a:t>
              </a:r>
              <a:r>
                <a:rPr lang="zh-CN" altLang="en-US" sz="2800" dirty="0">
                  <a:solidFill>
                    <a:srgbClr val="A1082E"/>
                  </a:solidFill>
                  <a:latin typeface="微软雅黑" panose="020B0503020204020204" charset="-122"/>
                  <a:ea typeface="微软雅黑" panose="020B0503020204020204" charset="-122"/>
                </a:rPr>
                <a:t>一部分</a:t>
              </a:r>
              <a:endParaRPr lang="zh-CN" altLang="en-US" sz="2800" dirty="0">
                <a:solidFill>
                  <a:srgbClr val="A1082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1" y="6478"/>
              <a:ext cx="67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3600" b="1" dirty="0">
                  <a:solidFill>
                    <a:srgbClr val="A1082E"/>
                  </a:solidFill>
                </a:rPr>
                <a:t>系统介绍</a:t>
              </a:r>
              <a:endParaRPr lang="zh-CN" altLang="en-US" sz="3600" b="1" dirty="0">
                <a:solidFill>
                  <a:srgbClr val="A1082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125192" y="370160"/>
            <a:ext cx="16979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第一部分 </a:t>
            </a:r>
            <a:endParaRPr lang="zh-CN" altLang="en-US" sz="2400" b="1" spc="300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655090" y="465919"/>
            <a:ext cx="0" cy="288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组合 425"/>
          <p:cNvGrpSpPr/>
          <p:nvPr/>
        </p:nvGrpSpPr>
        <p:grpSpPr>
          <a:xfrm>
            <a:off x="928886" y="1098421"/>
            <a:ext cx="2387191" cy="585070"/>
            <a:chOff x="4870510" y="1315017"/>
            <a:chExt cx="1743589" cy="364416"/>
          </a:xfrm>
        </p:grpSpPr>
        <p:sp>
          <p:nvSpPr>
            <p:cNvPr id="427" name="矩形 426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0" name="TextBox 11"/>
          <p:cNvSpPr/>
          <p:nvPr/>
        </p:nvSpPr>
        <p:spPr>
          <a:xfrm>
            <a:off x="904982" y="115740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基本贷款功能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21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60041" y="369514"/>
            <a:ext cx="1404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系统介绍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655" y="1975482"/>
            <a:ext cx="108157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用户可以自由选择贷款类型、还款方式、还款计划、挑选商业银行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等。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45" y="2435860"/>
            <a:ext cx="6087110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125192" y="370160"/>
            <a:ext cx="16979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第一部分 </a:t>
            </a:r>
            <a:endParaRPr lang="zh-CN" altLang="en-US" sz="2400" b="1" spc="300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655090" y="465919"/>
            <a:ext cx="0" cy="288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组合 425"/>
          <p:cNvGrpSpPr/>
          <p:nvPr/>
        </p:nvGrpSpPr>
        <p:grpSpPr>
          <a:xfrm>
            <a:off x="928886" y="1098421"/>
            <a:ext cx="2387191" cy="585070"/>
            <a:chOff x="4870510" y="1315017"/>
            <a:chExt cx="1743589" cy="364416"/>
          </a:xfrm>
        </p:grpSpPr>
        <p:sp>
          <p:nvSpPr>
            <p:cNvPr id="427" name="矩形 426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0" name="TextBox 11"/>
          <p:cNvSpPr/>
          <p:nvPr/>
        </p:nvSpPr>
        <p:spPr>
          <a:xfrm>
            <a:off x="904982" y="115740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贷款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推荐功能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21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60041" y="369514"/>
            <a:ext cx="1404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系统介绍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655" y="1975482"/>
            <a:ext cx="108157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用户提交期望的贷款金额，系统会根据用户信息自动推荐最佳贷款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计划。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3034665"/>
            <a:ext cx="11368405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125192" y="370160"/>
            <a:ext cx="16979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第一部分 </a:t>
            </a:r>
            <a:endParaRPr lang="zh-CN" altLang="en-US" sz="2400" b="1" spc="300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655090" y="465919"/>
            <a:ext cx="0" cy="288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组合 425"/>
          <p:cNvGrpSpPr/>
          <p:nvPr/>
        </p:nvGrpSpPr>
        <p:grpSpPr>
          <a:xfrm>
            <a:off x="928886" y="1098421"/>
            <a:ext cx="2387191" cy="585070"/>
            <a:chOff x="4870510" y="1315017"/>
            <a:chExt cx="1743589" cy="364416"/>
          </a:xfrm>
        </p:grpSpPr>
        <p:sp>
          <p:nvSpPr>
            <p:cNvPr id="427" name="矩形 426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0" name="TextBox 11"/>
          <p:cNvSpPr/>
          <p:nvPr/>
        </p:nvSpPr>
        <p:spPr>
          <a:xfrm>
            <a:off x="904982" y="1157402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自动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审批功能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21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60041" y="369514"/>
            <a:ext cx="1404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系统介绍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655" y="1975482"/>
            <a:ext cx="1081578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用户提交具体的贷款计划，系统会根据用户信息自动进行审批，审批结果供人工审批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参考。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8886" y="3673346"/>
            <a:ext cx="2387191" cy="585070"/>
            <a:chOff x="4870510" y="1315017"/>
            <a:chExt cx="1743589" cy="364416"/>
          </a:xfrm>
        </p:grpSpPr>
        <p:sp>
          <p:nvSpPr>
            <p:cNvPr id="8" name="矩形 7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TextBox 11"/>
          <p:cNvSpPr/>
          <p:nvPr/>
        </p:nvSpPr>
        <p:spPr>
          <a:xfrm>
            <a:off x="904982" y="3732327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人工审批功能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655" y="4550407"/>
            <a:ext cx="108157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公积金管理方</a:t>
            </a:r>
            <a:r>
              <a:rPr lang="en-US" altLang="zh-CN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银行管理方可以人工审批用户提交的贷款</a:t>
            </a:r>
            <a:r>
              <a:rPr lang="zh-CN" altLang="en-US" sz="2400" kern="100" dirty="0">
                <a:latin typeface="Times" pitchFamily="2" charset="0"/>
                <a:ea typeface="宋体" pitchFamily="2" charset="-122"/>
                <a:cs typeface="Times New Roman" panose="02020603050405020304" pitchFamily="18" charset="0"/>
              </a:rPr>
              <a:t>计划。</a:t>
            </a:r>
            <a:endParaRPr lang="zh-CN" altLang="en-US" sz="2400" kern="100" dirty="0">
              <a:latin typeface="Times" pitchFamily="2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511330" y="2325618"/>
            <a:ext cx="7146404" cy="25005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4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6685" y="2910840"/>
            <a:ext cx="4279265" cy="1329690"/>
            <a:chOff x="6231" y="5400"/>
            <a:chExt cx="6739" cy="2094"/>
          </a:xfrm>
        </p:grpSpPr>
        <p:sp>
          <p:nvSpPr>
            <p:cNvPr id="9" name="矩形 8"/>
            <p:cNvSpPr/>
            <p:nvPr/>
          </p:nvSpPr>
          <p:spPr>
            <a:xfrm>
              <a:off x="8336" y="5400"/>
              <a:ext cx="2528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rgbClr val="A1082E"/>
                  </a:solidFill>
                  <a:latin typeface="微软雅黑" panose="020B0503020204020204" charset="-122"/>
                  <a:ea typeface="微软雅黑" panose="020B0503020204020204" charset="-122"/>
                </a:rPr>
                <a:t>第</a:t>
              </a:r>
              <a:r>
                <a:rPr lang="zh-CN" altLang="en-US" sz="2800" dirty="0">
                  <a:solidFill>
                    <a:srgbClr val="A1082E"/>
                  </a:solidFill>
                  <a:latin typeface="微软雅黑" panose="020B0503020204020204" charset="-122"/>
                  <a:ea typeface="微软雅黑" panose="020B0503020204020204" charset="-122"/>
                </a:rPr>
                <a:t>二部分</a:t>
              </a:r>
              <a:endParaRPr lang="zh-CN" altLang="en-US" sz="2800" dirty="0">
                <a:solidFill>
                  <a:srgbClr val="A1082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31" y="6478"/>
              <a:ext cx="67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3600" b="1" dirty="0">
                  <a:solidFill>
                    <a:srgbClr val="A1082E"/>
                  </a:solidFill>
                </a:rPr>
                <a:t>方案</a:t>
              </a:r>
              <a:endParaRPr lang="zh-CN" altLang="en-US" sz="3600" b="1" dirty="0">
                <a:solidFill>
                  <a:srgbClr val="A1082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125192" y="370160"/>
            <a:ext cx="16995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第二部分 </a:t>
            </a:r>
            <a:endParaRPr lang="zh-CN" altLang="en-US" sz="2400" b="1" spc="300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655090" y="465919"/>
            <a:ext cx="0" cy="288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组合 425"/>
          <p:cNvGrpSpPr/>
          <p:nvPr/>
        </p:nvGrpSpPr>
        <p:grpSpPr>
          <a:xfrm>
            <a:off x="928886" y="1098421"/>
            <a:ext cx="2387191" cy="585070"/>
            <a:chOff x="4870510" y="1315017"/>
            <a:chExt cx="1743589" cy="364416"/>
          </a:xfrm>
        </p:grpSpPr>
        <p:sp>
          <p:nvSpPr>
            <p:cNvPr id="427" name="矩形 426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0" name="TextBox 11"/>
          <p:cNvSpPr/>
          <p:nvPr/>
        </p:nvSpPr>
        <p:spPr>
          <a:xfrm>
            <a:off x="877677" y="1114857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BPMN</a:t>
            </a:r>
            <a:endParaRPr lang="en-US" altLang="zh-CN" sz="28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21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60041" y="369514"/>
            <a:ext cx="7937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endParaRPr lang="zh-CN" altLang="en-US" sz="2400" b="1" dirty="0" err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1724025"/>
            <a:ext cx="9337040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3" name="矩形 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1125192" y="370160"/>
            <a:ext cx="169950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微软雅黑" panose="020B0503020204020204" charset="-122"/>
                <a:ea typeface="微软雅黑" panose="020B0503020204020204" charset="-122"/>
              </a:rPr>
              <a:t>第二部分 </a:t>
            </a:r>
            <a:endParaRPr lang="zh-CN" altLang="en-US" sz="2400" b="1" spc="300" dirty="0">
              <a:solidFill>
                <a:srgbClr val="8F00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655090" y="465919"/>
            <a:ext cx="0" cy="288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组合 425"/>
          <p:cNvGrpSpPr/>
          <p:nvPr/>
        </p:nvGrpSpPr>
        <p:grpSpPr>
          <a:xfrm>
            <a:off x="928886" y="1098421"/>
            <a:ext cx="2387191" cy="585070"/>
            <a:chOff x="4870510" y="1315017"/>
            <a:chExt cx="1743589" cy="364416"/>
          </a:xfrm>
        </p:grpSpPr>
        <p:sp>
          <p:nvSpPr>
            <p:cNvPr id="427" name="矩形 426"/>
            <p:cNvSpPr/>
            <p:nvPr/>
          </p:nvSpPr>
          <p:spPr>
            <a:xfrm>
              <a:off x="5061557" y="1315017"/>
              <a:ext cx="1363737" cy="364416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70510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6236489" y="1315017"/>
              <a:ext cx="377610" cy="364416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30" name="TextBox 11"/>
          <p:cNvSpPr/>
          <p:nvPr/>
        </p:nvSpPr>
        <p:spPr>
          <a:xfrm>
            <a:off x="904982" y="1160577"/>
            <a:ext cx="2438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BPMN</a:t>
            </a:r>
            <a:r>
              <a:rPr lang="zh-CN" altLang="en-US" sz="2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数据流</a:t>
            </a:r>
            <a:endParaRPr lang="zh-CN" altLang="en-US" sz="2400" b="1" dirty="0" err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21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60041" y="369514"/>
            <a:ext cx="7937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endParaRPr lang="zh-CN" altLang="en-US" sz="2400" b="1" dirty="0" err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5" y="1718310"/>
            <a:ext cx="10384155" cy="48837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0.2"/>
  <p:tag name="RESOURCELIBID" val="4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宽屏</PresentationFormat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宋体</vt:lpstr>
      <vt:lpstr>Wingdings</vt:lpstr>
      <vt:lpstr>汉仪行楷简</vt:lpstr>
      <vt:lpstr>行楷-简</vt:lpstr>
      <vt:lpstr>微软雅黑</vt:lpstr>
      <vt:lpstr>汉仪旗黑</vt:lpstr>
      <vt:lpstr>思源黑体 CN Medium</vt:lpstr>
      <vt:lpstr>Century Gothic</vt:lpstr>
      <vt:lpstr>Calibri Light</vt:lpstr>
      <vt:lpstr>Times New Roman</vt:lpstr>
      <vt:lpstr>Times</vt:lpstr>
      <vt:lpstr>MS Gothic</vt:lpstr>
      <vt:lpstr>等线</vt:lpstr>
      <vt:lpstr>宋体</vt:lpstr>
      <vt:lpstr>汉仪书宋二KW</vt:lpstr>
      <vt:lpstr>Consolas</vt:lpstr>
      <vt:lpstr>Calibri</vt:lpstr>
      <vt:lpstr>Helvetica Neue</vt:lpstr>
      <vt:lpstr>宋体</vt:lpstr>
      <vt:lpstr>Arial Unicode MS</vt:lpstr>
      <vt:lpstr>汉仪中等线KW</vt:lpstr>
      <vt:lpstr>汉仪中黑KW</vt:lpstr>
      <vt:lpstr>苹方-简</vt:lpstr>
      <vt:lpstr>宋体-简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xw</cp:lastModifiedBy>
  <cp:revision>120</cp:revision>
  <dcterms:created xsi:type="dcterms:W3CDTF">2022-12-24T08:57:23Z</dcterms:created>
  <dcterms:modified xsi:type="dcterms:W3CDTF">2022-12-24T08:57:23Z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661EEF59C95A327BF3BEA663F5CC7D71</vt:lpwstr>
  </property>
</Properties>
</file>