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0" y="-457200"/>
            <a:ext cx="2743200" cy="2743200"/>
          </a:xfrm>
          <a:prstGeom prst="ellipse">
            <a:avLst/>
          </a:prstGeom>
          <a:solidFill>
            <a:srgbClr val="DBEAFE">
              <a:alpha val="40000"/>
            </a:srgbClr>
          </a:solidFill>
          <a:ln/>
        </p:spPr>
      </p:sp>
      <p:sp>
        <p:nvSpPr>
          <p:cNvPr id="3" name="Shape 1"/>
          <p:cNvSpPr/>
          <p:nvPr/>
        </p:nvSpPr>
        <p:spPr>
          <a:xfrm>
            <a:off x="-457200" y="4572000"/>
            <a:ext cx="2286000" cy="2286000"/>
          </a:xfrm>
          <a:prstGeom prst="ellipse">
            <a:avLst/>
          </a:prstGeom>
          <a:solidFill>
            <a:srgbClr val="DBEAFE">
              <a:alpha val="30000"/>
            </a:srgbClr>
          </a:solidFill>
          <a:ln/>
        </p:spPr>
      </p:sp>
      <p:sp>
        <p:nvSpPr>
          <p:cNvPr id="4" name="Shape 2"/>
          <p:cNvSpPr/>
          <p:nvPr/>
        </p:nvSpPr>
        <p:spPr>
          <a:xfrm>
            <a:off x="0" y="0"/>
            <a:ext cx="9144000" cy="6858000"/>
          </a:xfrm>
          <a:prstGeom prst="rect">
            <a:avLst/>
          </a:prstGeom>
          <a:solidFill>
            <a:srgbClr val="F9FAFB">
              <a:alpha val="15000"/>
            </a:srgbClr>
          </a:solidFill>
          <a:ln/>
        </p:spPr>
      </p:sp>
      <p:sp>
        <p:nvSpPr>
          <p:cNvPr id="5" name="Text 3"/>
          <p:cNvSpPr/>
          <p:nvPr/>
        </p:nvSpPr>
        <p:spPr>
          <a:xfrm>
            <a:off x="457200" y="1828800"/>
            <a:ext cx="8229600" cy="548640"/>
          </a:xfrm>
          <a:prstGeom prst="rect">
            <a:avLst/>
          </a:prstGeom>
          <a:noFill/>
          <a:ln/>
        </p:spPr>
        <p:txBody>
          <a:bodyPr wrap="square" rtlCol="0" anchor="ctr"/>
          <a:lstStyle/>
          <a:p>
            <a:pPr algn="ctr" indent="0" marL="0">
              <a:buNone/>
            </a:pPr>
            <a:r>
              <a:rPr lang="en-US" sz="3600" b="1" dirty="0">
                <a:solidFill>
                  <a:srgbClr val="1F2937"/>
                </a:solidFill>
                <a:latin typeface="Arial" pitchFamily="34" charset="0"/>
                <a:ea typeface="Arial" pitchFamily="34" charset="-122"/>
                <a:cs typeface="Arial" pitchFamily="34" charset="-120"/>
              </a:rPr>
              <a:t>Digital Transformation</a:t>
            </a:r>
            <a:endParaRPr lang="en-US" sz="3600" dirty="0"/>
          </a:p>
        </p:txBody>
      </p:sp>
      <p:sp>
        <p:nvSpPr>
          <p:cNvPr id="6" name="Text 4"/>
          <p:cNvSpPr/>
          <p:nvPr/>
        </p:nvSpPr>
        <p:spPr>
          <a:xfrm>
            <a:off x="457200" y="2377440"/>
            <a:ext cx="8229600" cy="457200"/>
          </a:xfrm>
          <a:prstGeom prst="rect">
            <a:avLst/>
          </a:prstGeom>
          <a:noFill/>
          <a:ln/>
        </p:spPr>
        <p:txBody>
          <a:bodyPr wrap="square" rtlCol="0" anchor="ctr"/>
          <a:lstStyle/>
          <a:p>
            <a:pPr algn="ctr" indent="0" marL="0">
              <a:buNone/>
            </a:pPr>
            <a:r>
              <a:rPr lang="en-US" sz="3200" b="1" dirty="0">
                <a:solidFill>
                  <a:srgbClr val="1F2937"/>
                </a:solidFill>
                <a:latin typeface="Arial" pitchFamily="34" charset="0"/>
                <a:ea typeface="Arial" pitchFamily="34" charset="-122"/>
                <a:cs typeface="Arial" pitchFamily="34" charset="-120"/>
              </a:rPr>
              <a:t>Assessment Results</a:t>
            </a:r>
            <a:endParaRPr lang="en-US" sz="3200" dirty="0"/>
          </a:p>
        </p:txBody>
      </p:sp>
      <p:sp>
        <p:nvSpPr>
          <p:cNvPr id="7" name="Text 5"/>
          <p:cNvSpPr/>
          <p:nvPr/>
        </p:nvSpPr>
        <p:spPr>
          <a:xfrm>
            <a:off x="457200" y="3200400"/>
            <a:ext cx="8229600" cy="548640"/>
          </a:xfrm>
          <a:prstGeom prst="rect">
            <a:avLst/>
          </a:prstGeom>
          <a:noFill/>
          <a:ln/>
        </p:spPr>
        <p:txBody>
          <a:bodyPr wrap="square" rtlCol="0" anchor="ctr"/>
          <a:lstStyle/>
          <a:p>
            <a:pPr algn="ctr" indent="0" marL="0">
              <a:buNone/>
            </a:pPr>
            <a:r>
              <a:rPr lang="en-US" sz="2400" b="1" dirty="0">
                <a:solidFill>
                  <a:srgbClr val="3B82F6"/>
                </a:solidFill>
                <a:latin typeface="Arial" pitchFamily="34" charset="0"/>
                <a:ea typeface="Arial" pitchFamily="34" charset="-122"/>
                <a:cs typeface="Arial" pitchFamily="34" charset="-120"/>
              </a:rPr>
              <a:t>Bosch </a:t>
            </a:r>
            <a:endParaRPr lang="en-US" sz="2400" dirty="0"/>
          </a:p>
        </p:txBody>
      </p:sp>
      <p:sp>
        <p:nvSpPr>
          <p:cNvPr id="8" name="Text 6"/>
          <p:cNvSpPr/>
          <p:nvPr/>
        </p:nvSpPr>
        <p:spPr>
          <a:xfrm>
            <a:off x="457200" y="3931920"/>
            <a:ext cx="8229600" cy="274320"/>
          </a:xfrm>
          <a:prstGeom prst="rect">
            <a:avLst/>
          </a:prstGeom>
          <a:noFill/>
          <a:ln/>
        </p:spPr>
        <p:txBody>
          <a:bodyPr wrap="square" rtlCol="0" anchor="ctr"/>
          <a:lstStyle/>
          <a:p>
            <a:pPr algn="ctr" indent="0" marL="0">
              <a:buNone/>
            </a:pPr>
            <a:r>
              <a:rPr lang="en-US" sz="1400" dirty="0">
                <a:solidFill>
                  <a:srgbClr val="4B5563"/>
                </a:solidFill>
                <a:latin typeface="Arial" pitchFamily="34" charset="0"/>
                <a:ea typeface="Arial" pitchFamily="34" charset="-122"/>
                <a:cs typeface="Arial" pitchFamily="34" charset="-120"/>
              </a:rPr>
              <a:t>October 22, 2025</a:t>
            </a:r>
            <a:endParaRPr lang="en-US" sz="1400" dirty="0"/>
          </a:p>
        </p:txBody>
      </p:sp>
      <p:sp>
        <p:nvSpPr>
          <p:cNvPr id="9" name="Text 7"/>
          <p:cNvSpPr/>
          <p:nvPr/>
        </p:nvSpPr>
        <p:spPr>
          <a:xfrm>
            <a:off x="457200" y="6217920"/>
            <a:ext cx="8229600" cy="274320"/>
          </a:xfrm>
          <a:prstGeom prst="rect">
            <a:avLst/>
          </a:prstGeom>
          <a:noFill/>
          <a:ln/>
        </p:spPr>
        <p:txBody>
          <a:bodyPr wrap="square" rtlCol="0" anchor="ctr"/>
          <a:lstStyle/>
          <a:p>
            <a:pPr algn="ctr" indent="0" marL="0">
              <a:buNone/>
            </a:pPr>
            <a:r>
              <a:rPr lang="en-US" sz="1000" dirty="0">
                <a:solidFill>
                  <a:srgbClr val="6B7280"/>
                </a:solidFill>
                <a:latin typeface="Arial" pitchFamily="34" charset="0"/>
                <a:ea typeface="Arial" pitchFamily="34" charset="-122"/>
                <a:cs typeface="Arial" pitchFamily="34" charset="-120"/>
              </a:rPr>
              <a:t>Powered by Tyler Crowley's AI Assessment Tool</a:t>
            </a:r>
            <a:endParaRPr lang="en-US" sz="1000" dirty="0"/>
          </a:p>
        </p:txBody>
      </p:sp>
      <p:sp>
        <p:nvSpPr>
          <p:cNvPr id="10" name="Shape 8"/>
          <p:cNvSpPr/>
          <p:nvPr/>
        </p:nvSpPr>
        <p:spPr>
          <a:xfrm>
            <a:off x="3657600" y="6583680"/>
            <a:ext cx="1828800" cy="45720"/>
          </a:xfrm>
          <a:prstGeom prst="rect">
            <a:avLst/>
          </a:prstGeom>
          <a:solidFill>
            <a:srgbClr val="3B82F6"/>
          </a:solid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Risk Considerations</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Change Management Strategy</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7315200" y="-457200"/>
            <a:ext cx="2286000" cy="2286000"/>
          </a:xfrm>
          <a:prstGeom prst="ellipse">
            <a:avLst/>
          </a:prstGeom>
          <a:solidFill>
            <a:srgbClr val="DBEAFE">
              <a:alpha val="40000"/>
            </a:srgbClr>
          </a:solidFill>
          <a:ln/>
        </p:spPr>
      </p:sp>
      <p:sp>
        <p:nvSpPr>
          <p:cNvPr id="3" name="Shape 1"/>
          <p:cNvSpPr/>
          <p:nvPr/>
        </p:nvSpPr>
        <p:spPr>
          <a:xfrm>
            <a:off x="-274320" y="5029200"/>
            <a:ext cx="1828800" cy="1828800"/>
          </a:xfrm>
          <a:prstGeom prst="ellipse">
            <a:avLst/>
          </a:prstGeom>
          <a:solidFill>
            <a:srgbClr val="DBEAFE">
              <a:alpha val="30000"/>
            </a:srgbClr>
          </a:solidFill>
          <a:ln/>
        </p:spPr>
      </p:sp>
      <p:sp>
        <p:nvSpPr>
          <p:cNvPr id="4" name="Text 2"/>
          <p:cNvSpPr/>
          <p:nvPr/>
        </p:nvSpPr>
        <p:spPr>
          <a:xfrm>
            <a:off x="457200" y="2286000"/>
            <a:ext cx="8229600" cy="548640"/>
          </a:xfrm>
          <a:prstGeom prst="rect">
            <a:avLst/>
          </a:prstGeom>
          <a:noFill/>
          <a:ln/>
        </p:spPr>
        <p:txBody>
          <a:bodyPr wrap="square" rtlCol="0" anchor="ctr"/>
          <a:lstStyle/>
          <a:p>
            <a:pPr algn="ctr" indent="0" marL="0">
              <a:buNone/>
            </a:pPr>
            <a:r>
              <a:rPr lang="en-US" sz="3600" b="1" dirty="0">
                <a:solidFill>
                  <a:srgbClr val="1F2937"/>
                </a:solidFill>
                <a:latin typeface="Arial" pitchFamily="34" charset="0"/>
                <a:ea typeface="Arial" pitchFamily="34" charset="-122"/>
                <a:cs typeface="Arial" pitchFamily="34" charset="-120"/>
              </a:rPr>
              <a:t>Next Steps</a:t>
            </a:r>
            <a:endParaRPr lang="en-US" sz="3600" dirty="0"/>
          </a:p>
        </p:txBody>
      </p:sp>
      <p:sp>
        <p:nvSpPr>
          <p:cNvPr id="5" name="Text 3"/>
          <p:cNvSpPr/>
          <p:nvPr/>
        </p:nvSpPr>
        <p:spPr>
          <a:xfrm>
            <a:off x="457200" y="3017520"/>
            <a:ext cx="8229600" cy="365760"/>
          </a:xfrm>
          <a:prstGeom prst="rect">
            <a:avLst/>
          </a:prstGeom>
          <a:noFill/>
          <a:ln/>
        </p:spPr>
        <p:txBody>
          <a:bodyPr wrap="square" rtlCol="0" anchor="ctr"/>
          <a:lstStyle/>
          <a:p>
            <a:pPr algn="ctr" indent="0" marL="0">
              <a:buNone/>
            </a:pPr>
            <a:r>
              <a:rPr lang="en-US" sz="1800" dirty="0">
                <a:solidFill>
                  <a:srgbClr val="4B5563"/>
                </a:solidFill>
                <a:latin typeface="Arial" pitchFamily="34" charset="0"/>
                <a:ea typeface="Arial" pitchFamily="34" charset="-122"/>
                <a:cs typeface="Arial" pitchFamily="34" charset="-120"/>
              </a:rPr>
              <a:t>Ready to Transform Your Organization</a:t>
            </a:r>
            <a:endParaRPr lang="en-US" sz="1800" dirty="0"/>
          </a:p>
        </p:txBody>
      </p:sp>
      <p:sp>
        <p:nvSpPr>
          <p:cNvPr id="6" name="Shape 4"/>
          <p:cNvSpPr/>
          <p:nvPr/>
        </p:nvSpPr>
        <p:spPr>
          <a:xfrm>
            <a:off x="3200400" y="3840480"/>
            <a:ext cx="2743200" cy="457200"/>
          </a:xfrm>
          <a:prstGeom prst="roundRect">
            <a:avLst/>
          </a:prstGeom>
          <a:solidFill>
            <a:srgbClr val="3B82F6"/>
          </a:solidFill>
          <a:ln/>
        </p:spPr>
      </p:sp>
      <p:sp>
        <p:nvSpPr>
          <p:cNvPr id="7" name="Text 5"/>
          <p:cNvSpPr/>
          <p:nvPr/>
        </p:nvSpPr>
        <p:spPr>
          <a:xfrm>
            <a:off x="3200400" y="3931920"/>
            <a:ext cx="2743200" cy="27432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tylercrowley.com</a:t>
            </a:r>
            <a:endParaRPr lang="en-US" sz="1400" dirty="0"/>
          </a:p>
        </p:txBody>
      </p:sp>
      <p:sp>
        <p:nvSpPr>
          <p:cNvPr id="8" name="Shape 6"/>
          <p:cNvSpPr/>
          <p:nvPr/>
        </p:nvSpPr>
        <p:spPr>
          <a:xfrm>
            <a:off x="3657600" y="4572000"/>
            <a:ext cx="1828800" cy="320040"/>
          </a:xfrm>
          <a:prstGeom prst="roundRect">
            <a:avLst/>
          </a:prstGeom>
          <a:solidFill>
            <a:srgbClr val="DBEAFE"/>
          </a:solidFill>
          <a:ln/>
        </p:spPr>
      </p:sp>
      <p:sp>
        <p:nvSpPr>
          <p:cNvPr id="9" name="Text 7"/>
          <p:cNvSpPr/>
          <p:nvPr/>
        </p:nvSpPr>
        <p:spPr>
          <a:xfrm>
            <a:off x="3657600" y="4617720"/>
            <a:ext cx="1828800" cy="228600"/>
          </a:xfrm>
          <a:prstGeom prst="rect">
            <a:avLst/>
          </a:prstGeom>
          <a:noFill/>
          <a:ln/>
        </p:spPr>
        <p:txBody>
          <a:bodyPr wrap="square" rtlCol="0" anchor="ctr"/>
          <a:lstStyle/>
          <a:p>
            <a:pPr algn="ctr" indent="0" marL="0">
              <a:buNone/>
            </a:pPr>
            <a:r>
              <a:rPr lang="en-US" sz="1000" dirty="0">
                <a:solidFill>
                  <a:srgbClr val="1E40AF"/>
                </a:solidFill>
                <a:latin typeface="Arial" pitchFamily="34" charset="0"/>
                <a:ea typeface="Arial" pitchFamily="34" charset="-122"/>
                <a:cs typeface="Arial" pitchFamily="34" charset="-120"/>
              </a:rPr>
              <a:t>Built with AI 🤖</a:t>
            </a:r>
            <a:endParaRPr lang="en-US" sz="1000" dirty="0"/>
          </a:p>
        </p:txBody>
      </p:sp>
      <p:sp>
        <p:nvSpPr>
          <p:cNvPr id="10" name="Shape 8"/>
          <p:cNvSpPr/>
          <p:nvPr/>
        </p:nvSpPr>
        <p:spPr>
          <a:xfrm>
            <a:off x="3657600" y="6583680"/>
            <a:ext cx="1828800" cy="45720"/>
          </a:xfrm>
          <a:prstGeom prst="rect">
            <a:avLst/>
          </a:prstGeom>
          <a:solidFill>
            <a:srgbClr val="3B82F6"/>
          </a:solid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685800" y="457200"/>
            <a:ext cx="777240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 Data Strategy</a:t>
            </a:r>
            <a:endParaRPr lang="en-US" sz="2800" dirty="0"/>
          </a:p>
        </p:txBody>
      </p:sp>
      <p:sp>
        <p:nvSpPr>
          <p:cNvPr id="3" name="Shape 1"/>
          <p:cNvSpPr/>
          <p:nvPr/>
        </p:nvSpPr>
        <p:spPr>
          <a:xfrm>
            <a:off x="685800" y="960120"/>
            <a:ext cx="7772400" cy="36576"/>
          </a:xfrm>
          <a:prstGeom prst="rect">
            <a:avLst/>
          </a:prstGeom>
          <a:solidFill>
            <a:srgbClr val="3B82F6"/>
          </a:solidFill>
          <a:ln/>
        </p:spPr>
      </p:sp>
      <p:sp>
        <p:nvSpPr>
          <p:cNvPr id="4" name="Shape 2"/>
          <p:cNvSpPr/>
          <p:nvPr/>
        </p:nvSpPr>
        <p:spPr>
          <a:xfrm>
            <a:off x="685800" y="1325880"/>
            <a:ext cx="2286000" cy="365760"/>
          </a:xfrm>
          <a:prstGeom prst="roundRect">
            <a:avLst/>
          </a:prstGeom>
          <a:solidFill>
            <a:srgbClr val="DBEAFE"/>
          </a:solidFill>
          <a:ln/>
        </p:spPr>
      </p:sp>
      <p:sp>
        <p:nvSpPr>
          <p:cNvPr id="5" name="Text 3"/>
          <p:cNvSpPr/>
          <p:nvPr/>
        </p:nvSpPr>
        <p:spPr>
          <a:xfrm>
            <a:off x="685800" y="1371600"/>
            <a:ext cx="2286000" cy="274320"/>
          </a:xfrm>
          <a:prstGeom prst="rect">
            <a:avLst/>
          </a:prstGeom>
          <a:noFill/>
          <a:ln/>
        </p:spPr>
        <p:txBody>
          <a:bodyPr wrap="square" rtlCol="0" anchor="ctr"/>
          <a:lstStyle/>
          <a:p>
            <a:pPr algn="ctr" indent="0" marL="0">
              <a:buNone/>
            </a:pPr>
            <a:r>
              <a:rPr lang="en-US" sz="1400" b="1" dirty="0">
                <a:solidFill>
                  <a:srgbClr val="1E40AF"/>
                </a:solidFill>
                <a:latin typeface="Arial" pitchFamily="34" charset="0"/>
                <a:ea typeface="Arial" pitchFamily="34" charset="-122"/>
                <a:cs typeface="Arial" pitchFamily="34" charset="-120"/>
              </a:rPr>
              <a:t>Score: 2/5</a:t>
            </a:r>
            <a:endParaRPr lang="en-US" sz="1400" dirty="0"/>
          </a:p>
        </p:txBody>
      </p:sp>
      <p:sp>
        <p:nvSpPr>
          <p:cNvPr id="6" name="Text 4"/>
          <p:cNvSpPr/>
          <p:nvPr/>
        </p:nvSpPr>
        <p:spPr>
          <a:xfrm>
            <a:off x="685800" y="1828800"/>
            <a:ext cx="7772400" cy="274320"/>
          </a:xfrm>
          <a:prstGeom prst="rect">
            <a:avLst/>
          </a:prstGeom>
          <a:noFill/>
          <a:ln/>
        </p:spPr>
        <p:txBody>
          <a:bodyPr wrap="square" rtlCol="0" anchor="ctr"/>
          <a:lstStyle/>
          <a:p>
            <a:pPr indent="0" marL="0">
              <a:buNone/>
            </a:pPr>
            <a:r>
              <a:rPr lang="en-US" sz="1300" b="1" dirty="0">
                <a:solidFill>
                  <a:srgbClr val="1F2937"/>
                </a:solidFill>
                <a:latin typeface="Arial" pitchFamily="34" charset="0"/>
                <a:ea typeface="Arial" pitchFamily="34" charset="-122"/>
                <a:cs typeface="Arial" pitchFamily="34" charset="-120"/>
              </a:rPr>
              <a:t>Gap Analysis</a:t>
            </a:r>
            <a:endParaRPr lang="en-US" sz="1300" dirty="0"/>
          </a:p>
        </p:txBody>
      </p:sp>
      <p:sp>
        <p:nvSpPr>
          <p:cNvPr id="7" name="Shape 5"/>
          <p:cNvSpPr/>
          <p:nvPr/>
        </p:nvSpPr>
        <p:spPr>
          <a:xfrm>
            <a:off x="685800" y="2148840"/>
            <a:ext cx="7772400" cy="822960"/>
          </a:xfrm>
          <a:prstGeom prst="roundRect">
            <a:avLst/>
          </a:prstGeom>
          <a:solidFill>
            <a:srgbClr val="F9FAFB"/>
          </a:solidFill>
          <a:ln/>
        </p:spPr>
      </p:sp>
      <p:sp>
        <p:nvSpPr>
          <p:cNvPr id="8" name="Text 6"/>
          <p:cNvSpPr/>
          <p:nvPr/>
        </p:nvSpPr>
        <p:spPr>
          <a:xfrm>
            <a:off x="822960" y="2286000"/>
            <a:ext cx="7498080" cy="640080"/>
          </a:xfrm>
          <a:prstGeom prst="rect">
            <a:avLst/>
          </a:prstGeom>
          <a:noFill/>
          <a:ln/>
        </p:spPr>
        <p:txBody>
          <a:bodyPr wrap="square" rtlCol="0" anchor="ctr"/>
          <a:lstStyle/>
          <a:p>
            <a:pPr indent="0" marL="0">
              <a:buNone/>
            </a:pPr>
            <a:r>
              <a:rPr lang="en-US" sz="1100" dirty="0">
                <a:solidFill>
                  <a:srgbClr val="4B5563"/>
                </a:solidFill>
                <a:latin typeface="Arial" pitchFamily="34" charset="0"/>
                <a:ea typeface="Arial" pitchFamily="34" charset="-122"/>
                <a:cs typeface="Arial" pitchFamily="34" charset="-120"/>
              </a:rPr>
              <a:t>Data visualization exists but lacks integration; no centralized KPI tracking; information scattered across systems</a:t>
            </a:r>
            <a:endParaRPr lang="en-US" sz="1100" dirty="0"/>
          </a:p>
        </p:txBody>
      </p:sp>
      <p:sp>
        <p:nvSpPr>
          <p:cNvPr id="9" name="Text 7"/>
          <p:cNvSpPr/>
          <p:nvPr/>
        </p:nvSpPr>
        <p:spPr>
          <a:xfrm>
            <a:off x="685800" y="3154680"/>
            <a:ext cx="7772400" cy="274320"/>
          </a:xfrm>
          <a:prstGeom prst="rect">
            <a:avLst/>
          </a:prstGeom>
          <a:noFill/>
          <a:ln/>
        </p:spPr>
        <p:txBody>
          <a:bodyPr wrap="square" rtlCol="0" anchor="ctr"/>
          <a:lstStyle/>
          <a:p>
            <a:pPr indent="0" marL="0">
              <a:buNone/>
            </a:pPr>
            <a:r>
              <a:rPr lang="en-US" sz="1300" b="1" dirty="0">
                <a:solidFill>
                  <a:srgbClr val="3B82F6"/>
                </a:solidFill>
                <a:latin typeface="Arial" pitchFamily="34" charset="0"/>
                <a:ea typeface="Arial" pitchFamily="34" charset="-122"/>
                <a:cs typeface="Arial" pitchFamily="34" charset="-120"/>
              </a:rPr>
              <a:t>90-Day Target</a:t>
            </a:r>
            <a:endParaRPr lang="en-US" sz="1300" dirty="0"/>
          </a:p>
        </p:txBody>
      </p:sp>
      <p:sp>
        <p:nvSpPr>
          <p:cNvPr id="10" name="Shape 8"/>
          <p:cNvSpPr/>
          <p:nvPr/>
        </p:nvSpPr>
        <p:spPr>
          <a:xfrm>
            <a:off x="685800" y="3474720"/>
            <a:ext cx="7772400" cy="822960"/>
          </a:xfrm>
          <a:prstGeom prst="roundRect">
            <a:avLst/>
          </a:prstGeom>
          <a:solidFill>
            <a:srgbClr val="DBEAFE">
              <a:alpha val="50000"/>
            </a:srgbClr>
          </a:solidFill>
          <a:ln/>
        </p:spPr>
      </p:sp>
      <p:sp>
        <p:nvSpPr>
          <p:cNvPr id="11" name="Shape 9"/>
          <p:cNvSpPr/>
          <p:nvPr/>
        </p:nvSpPr>
        <p:spPr>
          <a:xfrm>
            <a:off x="685800" y="3474720"/>
            <a:ext cx="54864" cy="822960"/>
          </a:xfrm>
          <a:prstGeom prst="rect">
            <a:avLst/>
          </a:prstGeom>
          <a:solidFill>
            <a:srgbClr val="3B82F6"/>
          </a:solidFill>
          <a:ln/>
        </p:spPr>
      </p:sp>
      <p:sp>
        <p:nvSpPr>
          <p:cNvPr id="12" name="Text 10"/>
          <p:cNvSpPr/>
          <p:nvPr/>
        </p:nvSpPr>
        <p:spPr>
          <a:xfrm>
            <a:off x="868680" y="3611880"/>
            <a:ext cx="7406640" cy="640080"/>
          </a:xfrm>
          <a:prstGeom prst="rect">
            <a:avLst/>
          </a:prstGeom>
          <a:noFill/>
          <a:ln/>
        </p:spPr>
        <p:txBody>
          <a:bodyPr wrap="square" rtlCol="0" anchor="ctr"/>
          <a:lstStyle/>
          <a:p>
            <a:pPr indent="0" marL="0">
              <a:buNone/>
            </a:pPr>
            <a:r>
              <a:rPr lang="en-US" sz="1100" dirty="0">
                <a:solidFill>
                  <a:srgbClr val="1F2937"/>
                </a:solidFill>
                <a:latin typeface="Arial" pitchFamily="34" charset="0"/>
                <a:ea typeface="Arial" pitchFamily="34" charset="-122"/>
                <a:cs typeface="Arial" pitchFamily="34" charset="-120"/>
              </a:rPr>
              <a:t>Unified data dashboard with real-time KPIs and searchable information repository</a:t>
            </a:r>
            <a:endParaRPr lang="en-US" sz="1100" dirty="0"/>
          </a:p>
        </p:txBody>
      </p:sp>
      <p:sp>
        <p:nvSpPr>
          <p:cNvPr id="13" name="Text 11"/>
          <p:cNvSpPr/>
          <p:nvPr/>
        </p:nvSpPr>
        <p:spPr>
          <a:xfrm>
            <a:off x="685800" y="4480560"/>
            <a:ext cx="7772400" cy="274320"/>
          </a:xfrm>
          <a:prstGeom prst="rect">
            <a:avLst/>
          </a:prstGeom>
          <a:noFill/>
          <a:ln/>
        </p:spPr>
        <p:txBody>
          <a:bodyPr wrap="square" rtlCol="0" anchor="ctr"/>
          <a:lstStyle/>
          <a:p>
            <a:pPr indent="0" marL="0">
              <a:buNone/>
            </a:pPr>
            <a:r>
              <a:rPr lang="en-US" sz="1300" b="1" dirty="0">
                <a:solidFill>
                  <a:srgbClr val="00B050"/>
                </a:solidFill>
                <a:latin typeface="Arial" pitchFamily="34" charset="0"/>
                <a:ea typeface="Arial" pitchFamily="34" charset="-122"/>
                <a:cs typeface="Arial" pitchFamily="34" charset="-120"/>
              </a:rPr>
              <a:t>Key Quick Wins</a:t>
            </a:r>
            <a:endParaRPr lang="en-US" sz="1300" dirty="0"/>
          </a:p>
        </p:txBody>
      </p:sp>
      <p:sp>
        <p:nvSpPr>
          <p:cNvPr id="14" name="Text 12"/>
          <p:cNvSpPr/>
          <p:nvPr/>
        </p:nvSpPr>
        <p:spPr>
          <a:xfrm>
            <a:off x="822960" y="4846320"/>
            <a:ext cx="7406640" cy="365760"/>
          </a:xfrm>
          <a:prstGeom prst="rect">
            <a:avLst/>
          </a:prstGeom>
          <a:noFill/>
          <a:ln/>
        </p:spPr>
        <p:txBody>
          <a:bodyPr wrap="square" rtlCol="0" anchor="ctr"/>
          <a:lstStyle/>
          <a:p>
            <a:pPr indent="0" marL="0">
              <a:buNone/>
            </a:pPr>
            <a:r>
              <a:rPr lang="en-US" sz="1000" dirty="0">
                <a:solidFill>
                  <a:srgbClr val="4B5563"/>
                </a:solidFill>
                <a:latin typeface="Arial" pitchFamily="34" charset="0"/>
                <a:ea typeface="Arial" pitchFamily="34" charset="-122"/>
                <a:cs typeface="Arial" pitchFamily="34" charset="-120"/>
              </a:rPr>
              <a:t>• Data Visualization: Create executive dashboard showing top 5 business KPIs using existing Power BI license</a:t>
            </a:r>
            <a:endParaRPr lang="en-US" sz="1000" dirty="0"/>
          </a:p>
        </p:txBody>
      </p:sp>
      <p:sp>
        <p:nvSpPr>
          <p:cNvPr id="15" name="Text 13"/>
          <p:cNvSpPr/>
          <p:nvPr/>
        </p:nvSpPr>
        <p:spPr>
          <a:xfrm>
            <a:off x="822960" y="5212080"/>
            <a:ext cx="7406640" cy="365760"/>
          </a:xfrm>
          <a:prstGeom prst="rect">
            <a:avLst/>
          </a:prstGeom>
          <a:noFill/>
          <a:ln/>
        </p:spPr>
        <p:txBody>
          <a:bodyPr wrap="square" rtlCol="0" anchor="ctr"/>
          <a:lstStyle/>
          <a:p>
            <a:pPr indent="0" marL="0">
              <a:buNone/>
            </a:pPr>
            <a:r>
              <a:rPr lang="en-US" sz="1000" dirty="0">
                <a:solidFill>
                  <a:srgbClr val="4B5563"/>
                </a:solidFill>
                <a:latin typeface="Arial" pitchFamily="34" charset="0"/>
                <a:ea typeface="Arial" pitchFamily="34" charset="-122"/>
                <a:cs typeface="Arial" pitchFamily="34" charset="-120"/>
              </a:rPr>
              <a:t>• Data Quality &amp; Governance: Establish single source of truth for customer data using Salesforce as master system</a:t>
            </a:r>
            <a:endParaRPr lang="en-US" sz="1000" dirty="0"/>
          </a:p>
        </p:txBody>
      </p:sp>
      <p:sp>
        <p:nvSpPr>
          <p:cNvPr id="16" name="Shape 14"/>
          <p:cNvSpPr/>
          <p:nvPr/>
        </p:nvSpPr>
        <p:spPr>
          <a:xfrm>
            <a:off x="0" y="6629400"/>
            <a:ext cx="9144000" cy="27432"/>
          </a:xfrm>
          <a:prstGeom prst="rect">
            <a:avLst/>
          </a:prstGeom>
          <a:solidFill>
            <a:srgbClr val="3B82F6"/>
          </a:solidFill>
          <a:ln/>
        </p:spPr>
      </p:sp>
      <p:sp>
        <p:nvSpPr>
          <p:cNvPr id="17" name="Text 15"/>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685800" y="457200"/>
            <a:ext cx="777240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 Automation Strategy</a:t>
            </a:r>
            <a:endParaRPr lang="en-US" sz="2800" dirty="0"/>
          </a:p>
        </p:txBody>
      </p:sp>
      <p:sp>
        <p:nvSpPr>
          <p:cNvPr id="3" name="Shape 1"/>
          <p:cNvSpPr/>
          <p:nvPr/>
        </p:nvSpPr>
        <p:spPr>
          <a:xfrm>
            <a:off x="685800" y="960120"/>
            <a:ext cx="7772400" cy="36576"/>
          </a:xfrm>
          <a:prstGeom prst="rect">
            <a:avLst/>
          </a:prstGeom>
          <a:solidFill>
            <a:srgbClr val="3B82F6"/>
          </a:solidFill>
          <a:ln/>
        </p:spPr>
      </p:sp>
      <p:sp>
        <p:nvSpPr>
          <p:cNvPr id="4" name="Shape 2"/>
          <p:cNvSpPr/>
          <p:nvPr/>
        </p:nvSpPr>
        <p:spPr>
          <a:xfrm>
            <a:off x="685800" y="1325880"/>
            <a:ext cx="2286000" cy="365760"/>
          </a:xfrm>
          <a:prstGeom prst="roundRect">
            <a:avLst/>
          </a:prstGeom>
          <a:solidFill>
            <a:srgbClr val="DBEAFE"/>
          </a:solidFill>
          <a:ln/>
        </p:spPr>
      </p:sp>
      <p:sp>
        <p:nvSpPr>
          <p:cNvPr id="5" name="Text 3"/>
          <p:cNvSpPr/>
          <p:nvPr/>
        </p:nvSpPr>
        <p:spPr>
          <a:xfrm>
            <a:off x="685800" y="1371600"/>
            <a:ext cx="2286000" cy="274320"/>
          </a:xfrm>
          <a:prstGeom prst="rect">
            <a:avLst/>
          </a:prstGeom>
          <a:noFill/>
          <a:ln/>
        </p:spPr>
        <p:txBody>
          <a:bodyPr wrap="square" rtlCol="0" anchor="ctr"/>
          <a:lstStyle/>
          <a:p>
            <a:pPr algn="ctr" indent="0" marL="0">
              <a:buNone/>
            </a:pPr>
            <a:r>
              <a:rPr lang="en-US" sz="1400" b="1" dirty="0">
                <a:solidFill>
                  <a:srgbClr val="1E40AF"/>
                </a:solidFill>
                <a:latin typeface="Arial" pitchFamily="34" charset="0"/>
                <a:ea typeface="Arial" pitchFamily="34" charset="-122"/>
                <a:cs typeface="Arial" pitchFamily="34" charset="-120"/>
              </a:rPr>
              <a:t>Score: 2/5</a:t>
            </a:r>
            <a:endParaRPr lang="en-US" sz="1400" dirty="0"/>
          </a:p>
        </p:txBody>
      </p:sp>
      <p:sp>
        <p:nvSpPr>
          <p:cNvPr id="6" name="Text 4"/>
          <p:cNvSpPr/>
          <p:nvPr/>
        </p:nvSpPr>
        <p:spPr>
          <a:xfrm>
            <a:off x="685800" y="1828800"/>
            <a:ext cx="7772400" cy="274320"/>
          </a:xfrm>
          <a:prstGeom prst="rect">
            <a:avLst/>
          </a:prstGeom>
          <a:noFill/>
          <a:ln/>
        </p:spPr>
        <p:txBody>
          <a:bodyPr wrap="square" rtlCol="0" anchor="ctr"/>
          <a:lstStyle/>
          <a:p>
            <a:pPr indent="0" marL="0">
              <a:buNone/>
            </a:pPr>
            <a:r>
              <a:rPr lang="en-US" sz="1300" b="1" dirty="0">
                <a:solidFill>
                  <a:srgbClr val="1F2937"/>
                </a:solidFill>
                <a:latin typeface="Arial" pitchFamily="34" charset="0"/>
                <a:ea typeface="Arial" pitchFamily="34" charset="-122"/>
                <a:cs typeface="Arial" pitchFamily="34" charset="-120"/>
              </a:rPr>
              <a:t>Gap Analysis</a:t>
            </a:r>
            <a:endParaRPr lang="en-US" sz="1300" dirty="0"/>
          </a:p>
        </p:txBody>
      </p:sp>
      <p:sp>
        <p:nvSpPr>
          <p:cNvPr id="7" name="Shape 5"/>
          <p:cNvSpPr/>
          <p:nvPr/>
        </p:nvSpPr>
        <p:spPr>
          <a:xfrm>
            <a:off x="685800" y="2148840"/>
            <a:ext cx="7772400" cy="822960"/>
          </a:xfrm>
          <a:prstGeom prst="roundRect">
            <a:avLst/>
          </a:prstGeom>
          <a:solidFill>
            <a:srgbClr val="F9FAFB"/>
          </a:solidFill>
          <a:ln/>
        </p:spPr>
      </p:sp>
      <p:sp>
        <p:nvSpPr>
          <p:cNvPr id="8" name="Text 6"/>
          <p:cNvSpPr/>
          <p:nvPr/>
        </p:nvSpPr>
        <p:spPr>
          <a:xfrm>
            <a:off x="822960" y="2286000"/>
            <a:ext cx="7498080" cy="640080"/>
          </a:xfrm>
          <a:prstGeom prst="rect">
            <a:avLst/>
          </a:prstGeom>
          <a:noFill/>
          <a:ln/>
        </p:spPr>
        <p:txBody>
          <a:bodyPr wrap="square" rtlCol="0" anchor="ctr"/>
          <a:lstStyle/>
          <a:p>
            <a:pPr indent="0" marL="0">
              <a:buNone/>
            </a:pPr>
            <a:r>
              <a:rPr lang="en-US" sz="1100" dirty="0">
                <a:solidFill>
                  <a:srgbClr val="4B5563"/>
                </a:solidFill>
                <a:latin typeface="Arial" pitchFamily="34" charset="0"/>
                <a:ea typeface="Arial" pitchFamily="34" charset="-122"/>
                <a:cs typeface="Arial" pitchFamily="34" charset="-120"/>
              </a:rPr>
              <a:t>RPA tools available but limited implementation; manual processes still dominant</a:t>
            </a:r>
            <a:endParaRPr lang="en-US" sz="1100" dirty="0"/>
          </a:p>
        </p:txBody>
      </p:sp>
      <p:sp>
        <p:nvSpPr>
          <p:cNvPr id="9" name="Text 7"/>
          <p:cNvSpPr/>
          <p:nvPr/>
        </p:nvSpPr>
        <p:spPr>
          <a:xfrm>
            <a:off x="685800" y="3154680"/>
            <a:ext cx="7772400" cy="274320"/>
          </a:xfrm>
          <a:prstGeom prst="rect">
            <a:avLst/>
          </a:prstGeom>
          <a:noFill/>
          <a:ln/>
        </p:spPr>
        <p:txBody>
          <a:bodyPr wrap="square" rtlCol="0" anchor="ctr"/>
          <a:lstStyle/>
          <a:p>
            <a:pPr indent="0" marL="0">
              <a:buNone/>
            </a:pPr>
            <a:r>
              <a:rPr lang="en-US" sz="1300" b="1" dirty="0">
                <a:solidFill>
                  <a:srgbClr val="3B82F6"/>
                </a:solidFill>
                <a:latin typeface="Arial" pitchFamily="34" charset="0"/>
                <a:ea typeface="Arial" pitchFamily="34" charset="-122"/>
                <a:cs typeface="Arial" pitchFamily="34" charset="-120"/>
              </a:rPr>
              <a:t>90-Day Target</a:t>
            </a:r>
            <a:endParaRPr lang="en-US" sz="1300" dirty="0"/>
          </a:p>
        </p:txBody>
      </p:sp>
      <p:sp>
        <p:nvSpPr>
          <p:cNvPr id="10" name="Shape 8"/>
          <p:cNvSpPr/>
          <p:nvPr/>
        </p:nvSpPr>
        <p:spPr>
          <a:xfrm>
            <a:off x="685800" y="3474720"/>
            <a:ext cx="7772400" cy="822960"/>
          </a:xfrm>
          <a:prstGeom prst="roundRect">
            <a:avLst/>
          </a:prstGeom>
          <a:solidFill>
            <a:srgbClr val="DBEAFE">
              <a:alpha val="50000"/>
            </a:srgbClr>
          </a:solidFill>
          <a:ln/>
        </p:spPr>
      </p:sp>
      <p:sp>
        <p:nvSpPr>
          <p:cNvPr id="11" name="Shape 9"/>
          <p:cNvSpPr/>
          <p:nvPr/>
        </p:nvSpPr>
        <p:spPr>
          <a:xfrm>
            <a:off x="685800" y="3474720"/>
            <a:ext cx="54864" cy="822960"/>
          </a:xfrm>
          <a:prstGeom prst="rect">
            <a:avLst/>
          </a:prstGeom>
          <a:solidFill>
            <a:srgbClr val="3B82F6"/>
          </a:solidFill>
          <a:ln/>
        </p:spPr>
      </p:sp>
      <p:sp>
        <p:nvSpPr>
          <p:cNvPr id="12" name="Text 10"/>
          <p:cNvSpPr/>
          <p:nvPr/>
        </p:nvSpPr>
        <p:spPr>
          <a:xfrm>
            <a:off x="868680" y="3611880"/>
            <a:ext cx="7406640" cy="640080"/>
          </a:xfrm>
          <a:prstGeom prst="rect">
            <a:avLst/>
          </a:prstGeom>
          <a:noFill/>
          <a:ln/>
        </p:spPr>
        <p:txBody>
          <a:bodyPr wrap="square" rtlCol="0" anchor="ctr"/>
          <a:lstStyle/>
          <a:p>
            <a:pPr indent="0" marL="0">
              <a:buNone/>
            </a:pPr>
            <a:r>
              <a:rPr lang="en-US" sz="1100" dirty="0">
                <a:solidFill>
                  <a:srgbClr val="1F2937"/>
                </a:solidFill>
                <a:latin typeface="Arial" pitchFamily="34" charset="0"/>
                <a:ea typeface="Arial" pitchFamily="34" charset="-122"/>
                <a:cs typeface="Arial" pitchFamily="34" charset="-120"/>
              </a:rPr>
              <a:t>50% of repetitive tasks automated with citizen-led workflow optimization</a:t>
            </a:r>
            <a:endParaRPr lang="en-US" sz="1100" dirty="0"/>
          </a:p>
        </p:txBody>
      </p:sp>
      <p:sp>
        <p:nvSpPr>
          <p:cNvPr id="13" name="Text 11"/>
          <p:cNvSpPr/>
          <p:nvPr/>
        </p:nvSpPr>
        <p:spPr>
          <a:xfrm>
            <a:off x="685800" y="4480560"/>
            <a:ext cx="7772400" cy="274320"/>
          </a:xfrm>
          <a:prstGeom prst="rect">
            <a:avLst/>
          </a:prstGeom>
          <a:noFill/>
          <a:ln/>
        </p:spPr>
        <p:txBody>
          <a:bodyPr wrap="square" rtlCol="0" anchor="ctr"/>
          <a:lstStyle/>
          <a:p>
            <a:pPr indent="0" marL="0">
              <a:buNone/>
            </a:pPr>
            <a:r>
              <a:rPr lang="en-US" sz="1300" b="1" dirty="0">
                <a:solidFill>
                  <a:srgbClr val="00B050"/>
                </a:solidFill>
                <a:latin typeface="Arial" pitchFamily="34" charset="0"/>
                <a:ea typeface="Arial" pitchFamily="34" charset="-122"/>
                <a:cs typeface="Arial" pitchFamily="34" charset="-120"/>
              </a:rPr>
              <a:t>Key Quick Wins</a:t>
            </a:r>
            <a:endParaRPr lang="en-US" sz="1300" dirty="0"/>
          </a:p>
        </p:txBody>
      </p:sp>
      <p:sp>
        <p:nvSpPr>
          <p:cNvPr id="14" name="Text 12"/>
          <p:cNvSpPr/>
          <p:nvPr/>
        </p:nvSpPr>
        <p:spPr>
          <a:xfrm>
            <a:off x="822960" y="4846320"/>
            <a:ext cx="7406640" cy="365760"/>
          </a:xfrm>
          <a:prstGeom prst="rect">
            <a:avLst/>
          </a:prstGeom>
          <a:noFill/>
          <a:ln/>
        </p:spPr>
        <p:txBody>
          <a:bodyPr wrap="square" rtlCol="0" anchor="ctr"/>
          <a:lstStyle/>
          <a:p>
            <a:pPr indent="0" marL="0">
              <a:buNone/>
            </a:pPr>
            <a:r>
              <a:rPr lang="en-US" sz="1000" dirty="0">
                <a:solidFill>
                  <a:srgbClr val="4B5563"/>
                </a:solidFill>
                <a:latin typeface="Arial" pitchFamily="34" charset="0"/>
                <a:ea typeface="Arial" pitchFamily="34" charset="-122"/>
                <a:cs typeface="Arial" pitchFamily="34" charset="-120"/>
              </a:rPr>
              <a:t>• Workflow Automation: Automate new employee onboarding checklist using Power Automate and SharePoint</a:t>
            </a:r>
            <a:endParaRPr lang="en-US" sz="1000" dirty="0"/>
          </a:p>
        </p:txBody>
      </p:sp>
      <p:sp>
        <p:nvSpPr>
          <p:cNvPr id="15" name="Text 13"/>
          <p:cNvSpPr/>
          <p:nvPr/>
        </p:nvSpPr>
        <p:spPr>
          <a:xfrm>
            <a:off x="822960" y="5212080"/>
            <a:ext cx="7406640" cy="365760"/>
          </a:xfrm>
          <a:prstGeom prst="rect">
            <a:avLst/>
          </a:prstGeom>
          <a:noFill/>
          <a:ln/>
        </p:spPr>
        <p:txBody>
          <a:bodyPr wrap="square" rtlCol="0" anchor="ctr"/>
          <a:lstStyle/>
          <a:p>
            <a:pPr indent="0" marL="0">
              <a:buNone/>
            </a:pPr>
            <a:r>
              <a:rPr lang="en-US" sz="1000" dirty="0">
                <a:solidFill>
                  <a:srgbClr val="4B5563"/>
                </a:solidFill>
                <a:latin typeface="Arial" pitchFamily="34" charset="0"/>
                <a:ea typeface="Arial" pitchFamily="34" charset="-122"/>
                <a:cs typeface="Arial" pitchFamily="34" charset="-120"/>
              </a:rPr>
              <a:t>• RPA: Expand RPA to automate invoice processing and data entry tasks</a:t>
            </a:r>
            <a:endParaRPr lang="en-US" sz="1000" dirty="0"/>
          </a:p>
        </p:txBody>
      </p:sp>
      <p:sp>
        <p:nvSpPr>
          <p:cNvPr id="16" name="Shape 14"/>
          <p:cNvSpPr/>
          <p:nvPr/>
        </p:nvSpPr>
        <p:spPr>
          <a:xfrm>
            <a:off x="0" y="6629400"/>
            <a:ext cx="9144000" cy="27432"/>
          </a:xfrm>
          <a:prstGeom prst="rect">
            <a:avLst/>
          </a:prstGeom>
          <a:solidFill>
            <a:srgbClr val="3B82F6"/>
          </a:solidFill>
          <a:ln/>
        </p:spPr>
      </p:sp>
      <p:sp>
        <p:nvSpPr>
          <p:cNvPr id="17" name="Text 15"/>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685800" y="457200"/>
            <a:ext cx="777240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 AI Strategy</a:t>
            </a:r>
            <a:endParaRPr lang="en-US" sz="2800" dirty="0"/>
          </a:p>
        </p:txBody>
      </p:sp>
      <p:sp>
        <p:nvSpPr>
          <p:cNvPr id="3" name="Shape 1"/>
          <p:cNvSpPr/>
          <p:nvPr/>
        </p:nvSpPr>
        <p:spPr>
          <a:xfrm>
            <a:off x="685800" y="960120"/>
            <a:ext cx="7772400" cy="36576"/>
          </a:xfrm>
          <a:prstGeom prst="rect">
            <a:avLst/>
          </a:prstGeom>
          <a:solidFill>
            <a:srgbClr val="3B82F6"/>
          </a:solidFill>
          <a:ln/>
        </p:spPr>
      </p:sp>
      <p:sp>
        <p:nvSpPr>
          <p:cNvPr id="4" name="Shape 2"/>
          <p:cNvSpPr/>
          <p:nvPr/>
        </p:nvSpPr>
        <p:spPr>
          <a:xfrm>
            <a:off x="685800" y="1325880"/>
            <a:ext cx="2286000" cy="365760"/>
          </a:xfrm>
          <a:prstGeom prst="roundRect">
            <a:avLst/>
          </a:prstGeom>
          <a:solidFill>
            <a:srgbClr val="DBEAFE"/>
          </a:solidFill>
          <a:ln/>
        </p:spPr>
      </p:sp>
      <p:sp>
        <p:nvSpPr>
          <p:cNvPr id="5" name="Text 3"/>
          <p:cNvSpPr/>
          <p:nvPr/>
        </p:nvSpPr>
        <p:spPr>
          <a:xfrm>
            <a:off x="685800" y="1371600"/>
            <a:ext cx="2286000" cy="274320"/>
          </a:xfrm>
          <a:prstGeom prst="rect">
            <a:avLst/>
          </a:prstGeom>
          <a:noFill/>
          <a:ln/>
        </p:spPr>
        <p:txBody>
          <a:bodyPr wrap="square" rtlCol="0" anchor="ctr"/>
          <a:lstStyle/>
          <a:p>
            <a:pPr algn="ctr" indent="0" marL="0">
              <a:buNone/>
            </a:pPr>
            <a:r>
              <a:rPr lang="en-US" sz="1400" b="1" dirty="0">
                <a:solidFill>
                  <a:srgbClr val="1E40AF"/>
                </a:solidFill>
                <a:latin typeface="Arial" pitchFamily="34" charset="0"/>
                <a:ea typeface="Arial" pitchFamily="34" charset="-122"/>
                <a:cs typeface="Arial" pitchFamily="34" charset="-120"/>
              </a:rPr>
              <a:t>Score: 1/5</a:t>
            </a:r>
            <a:endParaRPr lang="en-US" sz="1400" dirty="0"/>
          </a:p>
        </p:txBody>
      </p:sp>
      <p:sp>
        <p:nvSpPr>
          <p:cNvPr id="6" name="Text 4"/>
          <p:cNvSpPr/>
          <p:nvPr/>
        </p:nvSpPr>
        <p:spPr>
          <a:xfrm>
            <a:off x="685800" y="1828800"/>
            <a:ext cx="7772400" cy="274320"/>
          </a:xfrm>
          <a:prstGeom prst="rect">
            <a:avLst/>
          </a:prstGeom>
          <a:noFill/>
          <a:ln/>
        </p:spPr>
        <p:txBody>
          <a:bodyPr wrap="square" rtlCol="0" anchor="ctr"/>
          <a:lstStyle/>
          <a:p>
            <a:pPr indent="0" marL="0">
              <a:buNone/>
            </a:pPr>
            <a:r>
              <a:rPr lang="en-US" sz="1300" b="1" dirty="0">
                <a:solidFill>
                  <a:srgbClr val="1F2937"/>
                </a:solidFill>
                <a:latin typeface="Arial" pitchFamily="34" charset="0"/>
                <a:ea typeface="Arial" pitchFamily="34" charset="-122"/>
                <a:cs typeface="Arial" pitchFamily="34" charset="-120"/>
              </a:rPr>
              <a:t>Gap Analysis</a:t>
            </a:r>
            <a:endParaRPr lang="en-US" sz="1300" dirty="0"/>
          </a:p>
        </p:txBody>
      </p:sp>
      <p:sp>
        <p:nvSpPr>
          <p:cNvPr id="7" name="Shape 5"/>
          <p:cNvSpPr/>
          <p:nvPr/>
        </p:nvSpPr>
        <p:spPr>
          <a:xfrm>
            <a:off x="685800" y="2148840"/>
            <a:ext cx="7772400" cy="822960"/>
          </a:xfrm>
          <a:prstGeom prst="roundRect">
            <a:avLst/>
          </a:prstGeom>
          <a:solidFill>
            <a:srgbClr val="F9FAFB"/>
          </a:solidFill>
          <a:ln/>
        </p:spPr>
      </p:sp>
      <p:sp>
        <p:nvSpPr>
          <p:cNvPr id="8" name="Text 6"/>
          <p:cNvSpPr/>
          <p:nvPr/>
        </p:nvSpPr>
        <p:spPr>
          <a:xfrm>
            <a:off x="822960" y="2286000"/>
            <a:ext cx="7498080" cy="640080"/>
          </a:xfrm>
          <a:prstGeom prst="rect">
            <a:avLst/>
          </a:prstGeom>
          <a:noFill/>
          <a:ln/>
        </p:spPr>
        <p:txBody>
          <a:bodyPr wrap="square" rtlCol="0" anchor="ctr"/>
          <a:lstStyle/>
          <a:p>
            <a:pPr indent="0" marL="0">
              <a:buNone/>
            </a:pPr>
            <a:r>
              <a:rPr lang="en-US" sz="1100" dirty="0">
                <a:solidFill>
                  <a:srgbClr val="4B5563"/>
                </a:solidFill>
                <a:latin typeface="Arial" pitchFamily="34" charset="0"/>
                <a:ea typeface="Arial" pitchFamily="34" charset="-122"/>
                <a:cs typeface="Arial" pitchFamily="34" charset="-120"/>
              </a:rPr>
              <a:t>Significant AI opportunities identified but minimal implementation despite advanced tool availability</a:t>
            </a:r>
            <a:endParaRPr lang="en-US" sz="1100" dirty="0"/>
          </a:p>
        </p:txBody>
      </p:sp>
      <p:sp>
        <p:nvSpPr>
          <p:cNvPr id="9" name="Text 7"/>
          <p:cNvSpPr/>
          <p:nvPr/>
        </p:nvSpPr>
        <p:spPr>
          <a:xfrm>
            <a:off x="685800" y="3154680"/>
            <a:ext cx="7772400" cy="274320"/>
          </a:xfrm>
          <a:prstGeom prst="rect">
            <a:avLst/>
          </a:prstGeom>
          <a:noFill/>
          <a:ln/>
        </p:spPr>
        <p:txBody>
          <a:bodyPr wrap="square" rtlCol="0" anchor="ctr"/>
          <a:lstStyle/>
          <a:p>
            <a:pPr indent="0" marL="0">
              <a:buNone/>
            </a:pPr>
            <a:r>
              <a:rPr lang="en-US" sz="1300" b="1" dirty="0">
                <a:solidFill>
                  <a:srgbClr val="3B82F6"/>
                </a:solidFill>
                <a:latin typeface="Arial" pitchFamily="34" charset="0"/>
                <a:ea typeface="Arial" pitchFamily="34" charset="-122"/>
                <a:cs typeface="Arial" pitchFamily="34" charset="-120"/>
              </a:rPr>
              <a:t>90-Day Target</a:t>
            </a:r>
            <a:endParaRPr lang="en-US" sz="1300" dirty="0"/>
          </a:p>
        </p:txBody>
      </p:sp>
      <p:sp>
        <p:nvSpPr>
          <p:cNvPr id="10" name="Shape 8"/>
          <p:cNvSpPr/>
          <p:nvPr/>
        </p:nvSpPr>
        <p:spPr>
          <a:xfrm>
            <a:off x="685800" y="3474720"/>
            <a:ext cx="7772400" cy="822960"/>
          </a:xfrm>
          <a:prstGeom prst="roundRect">
            <a:avLst/>
          </a:prstGeom>
          <a:solidFill>
            <a:srgbClr val="DBEAFE">
              <a:alpha val="50000"/>
            </a:srgbClr>
          </a:solidFill>
          <a:ln/>
        </p:spPr>
      </p:sp>
      <p:sp>
        <p:nvSpPr>
          <p:cNvPr id="11" name="Shape 9"/>
          <p:cNvSpPr/>
          <p:nvPr/>
        </p:nvSpPr>
        <p:spPr>
          <a:xfrm>
            <a:off x="685800" y="3474720"/>
            <a:ext cx="54864" cy="822960"/>
          </a:xfrm>
          <a:prstGeom prst="rect">
            <a:avLst/>
          </a:prstGeom>
          <a:solidFill>
            <a:srgbClr val="3B82F6"/>
          </a:solidFill>
          <a:ln/>
        </p:spPr>
      </p:sp>
      <p:sp>
        <p:nvSpPr>
          <p:cNvPr id="12" name="Text 10"/>
          <p:cNvSpPr/>
          <p:nvPr/>
        </p:nvSpPr>
        <p:spPr>
          <a:xfrm>
            <a:off x="868680" y="3611880"/>
            <a:ext cx="7406640" cy="640080"/>
          </a:xfrm>
          <a:prstGeom prst="rect">
            <a:avLst/>
          </a:prstGeom>
          <a:noFill/>
          <a:ln/>
        </p:spPr>
        <p:txBody>
          <a:bodyPr wrap="square" rtlCol="0" anchor="ctr"/>
          <a:lstStyle/>
          <a:p>
            <a:pPr indent="0" marL="0">
              <a:buNone/>
            </a:pPr>
            <a:r>
              <a:rPr lang="en-US" sz="1100" dirty="0">
                <a:solidFill>
                  <a:srgbClr val="1F2937"/>
                </a:solidFill>
                <a:latin typeface="Arial" pitchFamily="34" charset="0"/>
                <a:ea typeface="Arial" pitchFamily="34" charset="-122"/>
                <a:cs typeface="Arial" pitchFamily="34" charset="-120"/>
              </a:rPr>
              <a:t>Deploy 3-4 AI-powered solutions addressing customer support, document analysis, and predictive insights</a:t>
            </a:r>
            <a:endParaRPr lang="en-US" sz="1100" dirty="0"/>
          </a:p>
        </p:txBody>
      </p:sp>
      <p:sp>
        <p:nvSpPr>
          <p:cNvPr id="13" name="Text 11"/>
          <p:cNvSpPr/>
          <p:nvPr/>
        </p:nvSpPr>
        <p:spPr>
          <a:xfrm>
            <a:off x="685800" y="4480560"/>
            <a:ext cx="7772400" cy="274320"/>
          </a:xfrm>
          <a:prstGeom prst="rect">
            <a:avLst/>
          </a:prstGeom>
          <a:noFill/>
          <a:ln/>
        </p:spPr>
        <p:txBody>
          <a:bodyPr wrap="square" rtlCol="0" anchor="ctr"/>
          <a:lstStyle/>
          <a:p>
            <a:pPr indent="0" marL="0">
              <a:buNone/>
            </a:pPr>
            <a:r>
              <a:rPr lang="en-US" sz="1300" b="1" dirty="0">
                <a:solidFill>
                  <a:srgbClr val="00B050"/>
                </a:solidFill>
                <a:latin typeface="Arial" pitchFamily="34" charset="0"/>
                <a:ea typeface="Arial" pitchFamily="34" charset="-122"/>
                <a:cs typeface="Arial" pitchFamily="34" charset="-120"/>
              </a:rPr>
              <a:t>Key Quick Wins</a:t>
            </a:r>
            <a:endParaRPr lang="en-US" sz="1300" dirty="0"/>
          </a:p>
        </p:txBody>
      </p:sp>
      <p:sp>
        <p:nvSpPr>
          <p:cNvPr id="14" name="Text 12"/>
          <p:cNvSpPr/>
          <p:nvPr/>
        </p:nvSpPr>
        <p:spPr>
          <a:xfrm>
            <a:off x="822960" y="4846320"/>
            <a:ext cx="7406640" cy="365760"/>
          </a:xfrm>
          <a:prstGeom prst="rect">
            <a:avLst/>
          </a:prstGeom>
          <a:noFill/>
          <a:ln/>
        </p:spPr>
        <p:txBody>
          <a:bodyPr wrap="square" rtlCol="0" anchor="ctr"/>
          <a:lstStyle/>
          <a:p>
            <a:pPr indent="0" marL="0">
              <a:buNone/>
            </a:pPr>
            <a:r>
              <a:rPr lang="en-US" sz="1000" dirty="0">
                <a:solidFill>
                  <a:srgbClr val="4B5563"/>
                </a:solidFill>
                <a:latin typeface="Arial" pitchFamily="34" charset="0"/>
                <a:ea typeface="Arial" pitchFamily="34" charset="-122"/>
                <a:cs typeface="Arial" pitchFamily="34" charset="-120"/>
              </a:rPr>
              <a:t>• AI-Powered Analytics: Enable Power BI AI insights for automatic pattern detection in sales and operational data</a:t>
            </a:r>
            <a:endParaRPr lang="en-US" sz="1000" dirty="0"/>
          </a:p>
        </p:txBody>
      </p:sp>
      <p:sp>
        <p:nvSpPr>
          <p:cNvPr id="15" name="Text 13"/>
          <p:cNvSpPr/>
          <p:nvPr/>
        </p:nvSpPr>
        <p:spPr>
          <a:xfrm>
            <a:off x="822960" y="5212080"/>
            <a:ext cx="7406640" cy="365760"/>
          </a:xfrm>
          <a:prstGeom prst="rect">
            <a:avLst/>
          </a:prstGeom>
          <a:noFill/>
          <a:ln/>
        </p:spPr>
        <p:txBody>
          <a:bodyPr wrap="square" rtlCol="0" anchor="ctr"/>
          <a:lstStyle/>
          <a:p>
            <a:pPr indent="0" marL="0">
              <a:buNone/>
            </a:pPr>
            <a:r>
              <a:rPr lang="en-US" sz="1000" dirty="0">
                <a:solidFill>
                  <a:srgbClr val="4B5563"/>
                </a:solidFill>
                <a:latin typeface="Arial" pitchFamily="34" charset="0"/>
                <a:ea typeface="Arial" pitchFamily="34" charset="-122"/>
                <a:cs typeface="Arial" pitchFamily="34" charset="-120"/>
              </a:rPr>
              <a:t>• Generative AI &amp; LLMs: Deploy Microsoft Copilot for Teams to enhance meeting productivity and documentation</a:t>
            </a:r>
            <a:endParaRPr lang="en-US" sz="1000" dirty="0"/>
          </a:p>
        </p:txBody>
      </p:sp>
      <p:sp>
        <p:nvSpPr>
          <p:cNvPr id="16" name="Shape 14"/>
          <p:cNvSpPr/>
          <p:nvPr/>
        </p:nvSpPr>
        <p:spPr>
          <a:xfrm>
            <a:off x="0" y="6629400"/>
            <a:ext cx="9144000" cy="27432"/>
          </a:xfrm>
          <a:prstGeom prst="rect">
            <a:avLst/>
          </a:prstGeom>
          <a:solidFill>
            <a:srgbClr val="3B82F6"/>
          </a:solidFill>
          <a:ln/>
        </p:spPr>
      </p:sp>
      <p:sp>
        <p:nvSpPr>
          <p:cNvPr id="17" name="Text 15"/>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685800" y="457200"/>
            <a:ext cx="777240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 People &amp; Culture Strategy</a:t>
            </a:r>
            <a:endParaRPr lang="en-US" sz="2800" dirty="0"/>
          </a:p>
        </p:txBody>
      </p:sp>
      <p:sp>
        <p:nvSpPr>
          <p:cNvPr id="3" name="Shape 1"/>
          <p:cNvSpPr/>
          <p:nvPr/>
        </p:nvSpPr>
        <p:spPr>
          <a:xfrm>
            <a:off x="685800" y="960120"/>
            <a:ext cx="7772400" cy="36576"/>
          </a:xfrm>
          <a:prstGeom prst="rect">
            <a:avLst/>
          </a:prstGeom>
          <a:solidFill>
            <a:srgbClr val="3B82F6"/>
          </a:solidFill>
          <a:ln/>
        </p:spPr>
      </p:sp>
      <p:sp>
        <p:nvSpPr>
          <p:cNvPr id="4" name="Shape 2"/>
          <p:cNvSpPr/>
          <p:nvPr/>
        </p:nvSpPr>
        <p:spPr>
          <a:xfrm>
            <a:off x="685800" y="1325880"/>
            <a:ext cx="2286000" cy="365760"/>
          </a:xfrm>
          <a:prstGeom prst="roundRect">
            <a:avLst/>
          </a:prstGeom>
          <a:solidFill>
            <a:srgbClr val="DBEAFE"/>
          </a:solidFill>
          <a:ln/>
        </p:spPr>
      </p:sp>
      <p:sp>
        <p:nvSpPr>
          <p:cNvPr id="5" name="Text 3"/>
          <p:cNvSpPr/>
          <p:nvPr/>
        </p:nvSpPr>
        <p:spPr>
          <a:xfrm>
            <a:off x="685800" y="1371600"/>
            <a:ext cx="2286000" cy="274320"/>
          </a:xfrm>
          <a:prstGeom prst="rect">
            <a:avLst/>
          </a:prstGeom>
          <a:noFill/>
          <a:ln/>
        </p:spPr>
        <p:txBody>
          <a:bodyPr wrap="square" rtlCol="0" anchor="ctr"/>
          <a:lstStyle/>
          <a:p>
            <a:pPr algn="ctr" indent="0" marL="0">
              <a:buNone/>
            </a:pPr>
            <a:r>
              <a:rPr lang="en-US" sz="1400" b="1" dirty="0">
                <a:solidFill>
                  <a:srgbClr val="1E40AF"/>
                </a:solidFill>
                <a:latin typeface="Arial" pitchFamily="34" charset="0"/>
                <a:ea typeface="Arial" pitchFamily="34" charset="-122"/>
                <a:cs typeface="Arial" pitchFamily="34" charset="-120"/>
              </a:rPr>
              <a:t>Score: 2/5</a:t>
            </a:r>
            <a:endParaRPr lang="en-US" sz="1400" dirty="0"/>
          </a:p>
        </p:txBody>
      </p:sp>
      <p:sp>
        <p:nvSpPr>
          <p:cNvPr id="6" name="Text 4"/>
          <p:cNvSpPr/>
          <p:nvPr/>
        </p:nvSpPr>
        <p:spPr>
          <a:xfrm>
            <a:off x="685800" y="1828800"/>
            <a:ext cx="7772400" cy="274320"/>
          </a:xfrm>
          <a:prstGeom prst="rect">
            <a:avLst/>
          </a:prstGeom>
          <a:noFill/>
          <a:ln/>
        </p:spPr>
        <p:txBody>
          <a:bodyPr wrap="square" rtlCol="0" anchor="ctr"/>
          <a:lstStyle/>
          <a:p>
            <a:pPr indent="0" marL="0">
              <a:buNone/>
            </a:pPr>
            <a:r>
              <a:rPr lang="en-US" sz="1300" b="1" dirty="0">
                <a:solidFill>
                  <a:srgbClr val="1F2937"/>
                </a:solidFill>
                <a:latin typeface="Arial" pitchFamily="34" charset="0"/>
                <a:ea typeface="Arial" pitchFamily="34" charset="-122"/>
                <a:cs typeface="Arial" pitchFamily="34" charset="-120"/>
              </a:rPr>
              <a:t>Gap Analysis</a:t>
            </a:r>
            <a:endParaRPr lang="en-US" sz="1300" dirty="0"/>
          </a:p>
        </p:txBody>
      </p:sp>
      <p:sp>
        <p:nvSpPr>
          <p:cNvPr id="7" name="Shape 5"/>
          <p:cNvSpPr/>
          <p:nvPr/>
        </p:nvSpPr>
        <p:spPr>
          <a:xfrm>
            <a:off x="685800" y="2148840"/>
            <a:ext cx="7772400" cy="822960"/>
          </a:xfrm>
          <a:prstGeom prst="roundRect">
            <a:avLst/>
          </a:prstGeom>
          <a:solidFill>
            <a:srgbClr val="F9FAFB"/>
          </a:solidFill>
          <a:ln/>
        </p:spPr>
      </p:sp>
      <p:sp>
        <p:nvSpPr>
          <p:cNvPr id="8" name="Text 6"/>
          <p:cNvSpPr/>
          <p:nvPr/>
        </p:nvSpPr>
        <p:spPr>
          <a:xfrm>
            <a:off x="822960" y="2286000"/>
            <a:ext cx="7498080" cy="640080"/>
          </a:xfrm>
          <a:prstGeom prst="rect">
            <a:avLst/>
          </a:prstGeom>
          <a:noFill/>
          <a:ln/>
        </p:spPr>
        <p:txBody>
          <a:bodyPr wrap="square" rtlCol="0" anchor="ctr"/>
          <a:lstStyle/>
          <a:p>
            <a:pPr indent="0" marL="0">
              <a:buNone/>
            </a:pPr>
            <a:r>
              <a:rPr lang="en-US" sz="1100" dirty="0">
                <a:solidFill>
                  <a:srgbClr val="4B5563"/>
                </a:solidFill>
                <a:latin typeface="Arial" pitchFamily="34" charset="0"/>
                <a:ea typeface="Arial" pitchFamily="34" charset="-122"/>
                <a:cs typeface="Arial" pitchFamily="34" charset="-120"/>
              </a:rPr>
              <a:t>Change resistance high with no identified champions; skills gaps in digital tool utilization</a:t>
            </a:r>
            <a:endParaRPr lang="en-US" sz="1100" dirty="0"/>
          </a:p>
        </p:txBody>
      </p:sp>
      <p:sp>
        <p:nvSpPr>
          <p:cNvPr id="9" name="Text 7"/>
          <p:cNvSpPr/>
          <p:nvPr/>
        </p:nvSpPr>
        <p:spPr>
          <a:xfrm>
            <a:off x="685800" y="3154680"/>
            <a:ext cx="7772400" cy="274320"/>
          </a:xfrm>
          <a:prstGeom prst="rect">
            <a:avLst/>
          </a:prstGeom>
          <a:noFill/>
          <a:ln/>
        </p:spPr>
        <p:txBody>
          <a:bodyPr wrap="square" rtlCol="0" anchor="ctr"/>
          <a:lstStyle/>
          <a:p>
            <a:pPr indent="0" marL="0">
              <a:buNone/>
            </a:pPr>
            <a:r>
              <a:rPr lang="en-US" sz="1300" b="1" dirty="0">
                <a:solidFill>
                  <a:srgbClr val="3B82F6"/>
                </a:solidFill>
                <a:latin typeface="Arial" pitchFamily="34" charset="0"/>
                <a:ea typeface="Arial" pitchFamily="34" charset="-122"/>
                <a:cs typeface="Arial" pitchFamily="34" charset="-120"/>
              </a:rPr>
              <a:t>90-Day Target</a:t>
            </a:r>
            <a:endParaRPr lang="en-US" sz="1300" dirty="0"/>
          </a:p>
        </p:txBody>
      </p:sp>
      <p:sp>
        <p:nvSpPr>
          <p:cNvPr id="10" name="Shape 8"/>
          <p:cNvSpPr/>
          <p:nvPr/>
        </p:nvSpPr>
        <p:spPr>
          <a:xfrm>
            <a:off x="685800" y="3474720"/>
            <a:ext cx="7772400" cy="822960"/>
          </a:xfrm>
          <a:prstGeom prst="roundRect">
            <a:avLst/>
          </a:prstGeom>
          <a:solidFill>
            <a:srgbClr val="DBEAFE">
              <a:alpha val="50000"/>
            </a:srgbClr>
          </a:solidFill>
          <a:ln/>
        </p:spPr>
      </p:sp>
      <p:sp>
        <p:nvSpPr>
          <p:cNvPr id="11" name="Shape 9"/>
          <p:cNvSpPr/>
          <p:nvPr/>
        </p:nvSpPr>
        <p:spPr>
          <a:xfrm>
            <a:off x="685800" y="3474720"/>
            <a:ext cx="54864" cy="822960"/>
          </a:xfrm>
          <a:prstGeom prst="rect">
            <a:avLst/>
          </a:prstGeom>
          <a:solidFill>
            <a:srgbClr val="3B82F6"/>
          </a:solidFill>
          <a:ln/>
        </p:spPr>
      </p:sp>
      <p:sp>
        <p:nvSpPr>
          <p:cNvPr id="12" name="Text 10"/>
          <p:cNvSpPr/>
          <p:nvPr/>
        </p:nvSpPr>
        <p:spPr>
          <a:xfrm>
            <a:off x="868680" y="3611880"/>
            <a:ext cx="7406640" cy="640080"/>
          </a:xfrm>
          <a:prstGeom prst="rect">
            <a:avLst/>
          </a:prstGeom>
          <a:noFill/>
          <a:ln/>
        </p:spPr>
        <p:txBody>
          <a:bodyPr wrap="square" rtlCol="0" anchor="ctr"/>
          <a:lstStyle/>
          <a:p>
            <a:pPr indent="0" marL="0">
              <a:buNone/>
            </a:pPr>
            <a:r>
              <a:rPr lang="en-US" sz="1100" dirty="0">
                <a:solidFill>
                  <a:srgbClr val="1F2937"/>
                </a:solidFill>
                <a:latin typeface="Arial" pitchFamily="34" charset="0"/>
                <a:ea typeface="Arial" pitchFamily="34" charset="-122"/>
                <a:cs typeface="Arial" pitchFamily="34" charset="-120"/>
              </a:rPr>
              <a:t>Build network of 10+ citizen developer champions with 75% employee digital skills proficiency</a:t>
            </a:r>
            <a:endParaRPr lang="en-US" sz="1100" dirty="0"/>
          </a:p>
        </p:txBody>
      </p:sp>
      <p:sp>
        <p:nvSpPr>
          <p:cNvPr id="13" name="Text 11"/>
          <p:cNvSpPr/>
          <p:nvPr/>
        </p:nvSpPr>
        <p:spPr>
          <a:xfrm>
            <a:off x="685800" y="4480560"/>
            <a:ext cx="7772400" cy="274320"/>
          </a:xfrm>
          <a:prstGeom prst="rect">
            <a:avLst/>
          </a:prstGeom>
          <a:noFill/>
          <a:ln/>
        </p:spPr>
        <p:txBody>
          <a:bodyPr wrap="square" rtlCol="0" anchor="ctr"/>
          <a:lstStyle/>
          <a:p>
            <a:pPr indent="0" marL="0">
              <a:buNone/>
            </a:pPr>
            <a:r>
              <a:rPr lang="en-US" sz="1300" b="1" dirty="0">
                <a:solidFill>
                  <a:srgbClr val="00B050"/>
                </a:solidFill>
                <a:latin typeface="Arial" pitchFamily="34" charset="0"/>
                <a:ea typeface="Arial" pitchFamily="34" charset="-122"/>
                <a:cs typeface="Arial" pitchFamily="34" charset="-120"/>
              </a:rPr>
              <a:t>Key Quick Wins</a:t>
            </a:r>
            <a:endParaRPr lang="en-US" sz="1300" dirty="0"/>
          </a:p>
        </p:txBody>
      </p:sp>
      <p:sp>
        <p:nvSpPr>
          <p:cNvPr id="14" name="Text 12"/>
          <p:cNvSpPr/>
          <p:nvPr/>
        </p:nvSpPr>
        <p:spPr>
          <a:xfrm>
            <a:off x="822960" y="4846320"/>
            <a:ext cx="7406640" cy="365760"/>
          </a:xfrm>
          <a:prstGeom prst="rect">
            <a:avLst/>
          </a:prstGeom>
          <a:noFill/>
          <a:ln/>
        </p:spPr>
        <p:txBody>
          <a:bodyPr wrap="square" rtlCol="0" anchor="ctr"/>
          <a:lstStyle/>
          <a:p>
            <a:pPr indent="0" marL="0">
              <a:buNone/>
            </a:pPr>
            <a:r>
              <a:rPr lang="en-US" sz="1000" dirty="0">
                <a:solidFill>
                  <a:srgbClr val="4B5563"/>
                </a:solidFill>
                <a:latin typeface="Arial" pitchFamily="34" charset="0"/>
                <a:ea typeface="Arial" pitchFamily="34" charset="-122"/>
                <a:cs typeface="Arial" pitchFamily="34" charset="-120"/>
              </a:rPr>
              <a:t>• Skills &amp; Training: Launch Microsoft Learn pathway for Power Platform with gamification and recognition</a:t>
            </a:r>
            <a:endParaRPr lang="en-US" sz="1000" dirty="0"/>
          </a:p>
        </p:txBody>
      </p:sp>
      <p:sp>
        <p:nvSpPr>
          <p:cNvPr id="15" name="Text 13"/>
          <p:cNvSpPr/>
          <p:nvPr/>
        </p:nvSpPr>
        <p:spPr>
          <a:xfrm>
            <a:off x="822960" y="5212080"/>
            <a:ext cx="7406640" cy="365760"/>
          </a:xfrm>
          <a:prstGeom prst="rect">
            <a:avLst/>
          </a:prstGeom>
          <a:noFill/>
          <a:ln/>
        </p:spPr>
        <p:txBody>
          <a:bodyPr wrap="square" rtlCol="0" anchor="ctr"/>
          <a:lstStyle/>
          <a:p>
            <a:pPr indent="0" marL="0">
              <a:buNone/>
            </a:pPr>
            <a:r>
              <a:rPr lang="en-US" sz="1000" dirty="0">
                <a:solidFill>
                  <a:srgbClr val="4B5563"/>
                </a:solidFill>
                <a:latin typeface="Arial" pitchFamily="34" charset="0"/>
                <a:ea typeface="Arial" pitchFamily="34" charset="-122"/>
                <a:cs typeface="Arial" pitchFamily="34" charset="-120"/>
              </a:rPr>
              <a:t>• Change Management: Identify and train 3-5 early adopters as change champions using ADKAR methodology</a:t>
            </a:r>
            <a:endParaRPr lang="en-US" sz="1000" dirty="0"/>
          </a:p>
        </p:txBody>
      </p:sp>
      <p:sp>
        <p:nvSpPr>
          <p:cNvPr id="16" name="Shape 14"/>
          <p:cNvSpPr/>
          <p:nvPr/>
        </p:nvSpPr>
        <p:spPr>
          <a:xfrm>
            <a:off x="0" y="6629400"/>
            <a:ext cx="9144000" cy="27432"/>
          </a:xfrm>
          <a:prstGeom prst="rect">
            <a:avLst/>
          </a:prstGeom>
          <a:solidFill>
            <a:srgbClr val="3B82F6"/>
          </a:solidFill>
          <a:ln/>
        </p:spPr>
      </p:sp>
      <p:sp>
        <p:nvSpPr>
          <p:cNvPr id="17" name="Text 15"/>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Quick Wins - Hidden Gems</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Implementation Roadmap</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Maturity Assessment Overview</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1F2937"/>
                </a:solidFill>
                <a:latin typeface="Arial" pitchFamily="34" charset="0"/>
                <a:ea typeface="Arial" pitchFamily="34" charset="-122"/>
                <a:cs typeface="Arial" pitchFamily="34" charset="-120"/>
              </a:rPr>
              <a:t>Category Scores</a:t>
            </a:r>
            <a:endParaRPr lang="en-US" sz="1300" dirty="0"/>
          </a:p>
        </p:txBody>
      </p:sp>
      <p:sp>
        <p:nvSpPr>
          <p:cNvPr id="6" name="Shape 4"/>
          <p:cNvSpPr/>
          <p:nvPr/>
        </p:nvSpPr>
        <p:spPr>
          <a:xfrm>
            <a:off x="685800" y="1691640"/>
            <a:ext cx="3657600" cy="320040"/>
          </a:xfrm>
          <a:prstGeom prst="roundRect">
            <a:avLst/>
          </a:prstGeom>
          <a:solidFill>
            <a:srgbClr val="DBEAFE"/>
          </a:solidFill>
          <a:ln/>
        </p:spPr>
      </p:sp>
      <p:sp>
        <p:nvSpPr>
          <p:cNvPr id="7" name="Text 5"/>
          <p:cNvSpPr/>
          <p:nvPr/>
        </p:nvSpPr>
        <p:spPr>
          <a:xfrm>
            <a:off x="685800" y="17373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Data: 2/5</a:t>
            </a:r>
            <a:endParaRPr lang="en-US" sz="1100" dirty="0"/>
          </a:p>
        </p:txBody>
      </p:sp>
      <p:sp>
        <p:nvSpPr>
          <p:cNvPr id="8" name="Shape 6"/>
          <p:cNvSpPr/>
          <p:nvPr/>
        </p:nvSpPr>
        <p:spPr>
          <a:xfrm>
            <a:off x="4800600" y="1691640"/>
            <a:ext cx="3657600" cy="320040"/>
          </a:xfrm>
          <a:prstGeom prst="roundRect">
            <a:avLst/>
          </a:prstGeom>
          <a:solidFill>
            <a:srgbClr val="DBEAFE"/>
          </a:solidFill>
          <a:ln/>
        </p:spPr>
      </p:sp>
      <p:sp>
        <p:nvSpPr>
          <p:cNvPr id="9" name="Text 7"/>
          <p:cNvSpPr/>
          <p:nvPr/>
        </p:nvSpPr>
        <p:spPr>
          <a:xfrm>
            <a:off x="4800600" y="17373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Automation: 2/5</a:t>
            </a:r>
            <a:endParaRPr lang="en-US" sz="1100" dirty="0"/>
          </a:p>
        </p:txBody>
      </p:sp>
      <p:sp>
        <p:nvSpPr>
          <p:cNvPr id="10" name="Shape 8"/>
          <p:cNvSpPr/>
          <p:nvPr/>
        </p:nvSpPr>
        <p:spPr>
          <a:xfrm>
            <a:off x="685800" y="2148840"/>
            <a:ext cx="3657600" cy="320040"/>
          </a:xfrm>
          <a:prstGeom prst="roundRect">
            <a:avLst/>
          </a:prstGeom>
          <a:solidFill>
            <a:srgbClr val="DBEAFE"/>
          </a:solidFill>
          <a:ln/>
        </p:spPr>
      </p:sp>
      <p:sp>
        <p:nvSpPr>
          <p:cNvPr id="11" name="Text 9"/>
          <p:cNvSpPr/>
          <p:nvPr/>
        </p:nvSpPr>
        <p:spPr>
          <a:xfrm>
            <a:off x="685800" y="21945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AI: 1/5</a:t>
            </a:r>
            <a:endParaRPr lang="en-US" sz="1100" dirty="0"/>
          </a:p>
        </p:txBody>
      </p:sp>
      <p:sp>
        <p:nvSpPr>
          <p:cNvPr id="12" name="Shape 10"/>
          <p:cNvSpPr/>
          <p:nvPr/>
        </p:nvSpPr>
        <p:spPr>
          <a:xfrm>
            <a:off x="4800600" y="2148840"/>
            <a:ext cx="3657600" cy="320040"/>
          </a:xfrm>
          <a:prstGeom prst="roundRect">
            <a:avLst/>
          </a:prstGeom>
          <a:solidFill>
            <a:srgbClr val="DBEAFE"/>
          </a:solidFill>
          <a:ln/>
        </p:spPr>
      </p:sp>
      <p:sp>
        <p:nvSpPr>
          <p:cNvPr id="13" name="Text 11"/>
          <p:cNvSpPr/>
          <p:nvPr/>
        </p:nvSpPr>
        <p:spPr>
          <a:xfrm>
            <a:off x="4800600" y="21945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People: 2/5</a:t>
            </a:r>
            <a:endParaRPr lang="en-US" sz="1100" dirty="0"/>
          </a:p>
        </p:txBody>
      </p:sp>
      <p:sp>
        <p:nvSpPr>
          <p:cNvPr id="14" name="Shape 12"/>
          <p:cNvSpPr/>
          <p:nvPr/>
        </p:nvSpPr>
        <p:spPr>
          <a:xfrm>
            <a:off x="0" y="6629400"/>
            <a:ext cx="9144000" cy="27432"/>
          </a:xfrm>
          <a:prstGeom prst="rect">
            <a:avLst/>
          </a:prstGeom>
          <a:solidFill>
            <a:srgbClr val="3B82F6"/>
          </a:solidFill>
          <a:ln/>
        </p:spPr>
      </p:sp>
      <p:sp>
        <p:nvSpPr>
          <p:cNvPr id="15" name="Text 13"/>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Priority Matrix</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4B5563"/>
                </a:solidFill>
                <a:latin typeface="Arial" pitchFamily="34" charset="0"/>
                <a:ea typeface="Arial" pitchFamily="34" charset="-122"/>
                <a:cs typeface="Arial" pitchFamily="34" charset="-120"/>
              </a:rPr>
              <a:t>Current State</a:t>
            </a:r>
            <a:endParaRPr lang="en-US" sz="1300" dirty="0"/>
          </a:p>
        </p:txBody>
      </p:sp>
      <p:sp>
        <p:nvSpPr>
          <p:cNvPr id="6" name="Shape 4"/>
          <p:cNvSpPr/>
          <p:nvPr/>
        </p:nvSpPr>
        <p:spPr>
          <a:xfrm>
            <a:off x="685800" y="1691640"/>
            <a:ext cx="7772400" cy="822960"/>
          </a:xfrm>
          <a:prstGeom prst="roundRect">
            <a:avLst/>
          </a:prstGeom>
          <a:solidFill>
            <a:srgbClr val="F9FAFB"/>
          </a:solidFill>
          <a:ln/>
        </p:spPr>
      </p:sp>
      <p:sp>
        <p:nvSpPr>
          <p:cNvPr id="7" name="Text 5"/>
          <p:cNvSpPr/>
          <p:nvPr/>
        </p:nvSpPr>
        <p:spPr>
          <a:xfrm>
            <a:off x="822960" y="1828800"/>
            <a:ext cx="7498080" cy="640080"/>
          </a:xfrm>
          <a:prstGeom prst="rect">
            <a:avLst/>
          </a:prstGeom>
          <a:noFill/>
          <a:ln/>
        </p:spPr>
        <p:txBody>
          <a:bodyPr wrap="square" rtlCol="0" anchor="ctr"/>
          <a:lstStyle/>
          <a:p>
            <a:pPr indent="0" marL="0">
              <a:buNone/>
            </a:pPr>
            <a:r>
              <a:rPr lang="en-US" sz="1000" dirty="0">
                <a:solidFill>
                  <a:srgbClr val="4B5563"/>
                </a:solidFill>
                <a:latin typeface="Arial" pitchFamily="34" charset="0"/>
                <a:ea typeface="Arial" pitchFamily="34" charset="-122"/>
                <a:cs typeface="Arial" pitchFamily="34" charset="-120"/>
              </a:rPr>
              <a:t>Your organization operates at a foundational digital maturity level (2/5) with strong existing Microsoft infrastructure but significant gaps in information discoverability, KPI tracking, and onboarding efficiency. Despite having advanced tools like Salesforce, Power BI, and RPA capabilities, the technology is underutilized due to resistance to change and lack of citizen developer champions.</a:t>
            </a:r>
            <a:endParaRPr lang="en-US" sz="1000" dirty="0"/>
          </a:p>
        </p:txBody>
      </p:sp>
      <p:sp>
        <p:nvSpPr>
          <p:cNvPr id="8" name="Shape 6"/>
          <p:cNvSpPr/>
          <p:nvPr/>
        </p:nvSpPr>
        <p:spPr>
          <a:xfrm>
            <a:off x="0" y="6629400"/>
            <a:ext cx="9144000" cy="27432"/>
          </a:xfrm>
          <a:prstGeom prst="rect">
            <a:avLst/>
          </a:prstGeom>
          <a:solidFill>
            <a:srgbClr val="3B82F6"/>
          </a:solidFill>
          <a:ln/>
        </p:spPr>
      </p:sp>
      <p:sp>
        <p:nvSpPr>
          <p:cNvPr id="9" name="Text 7"/>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Bosch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Bosch  - Change Management Assessment</dc:title>
  <dc:subject>Digital Transformation Assessment Results</dc:subject>
  <dc:creator>Change Management Assessment</dc:creator>
  <cp:lastModifiedBy>Change Management Assessment</cp:lastModifiedBy>
  <cp:revision>1</cp:revision>
  <dcterms:created xsi:type="dcterms:W3CDTF">2025-10-22T14:53:36Z</dcterms:created>
  <dcterms:modified xsi:type="dcterms:W3CDTF">2025-10-22T14:53:36Z</dcterms:modified>
</cp:coreProperties>
</file>