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notesMasterIdLst>
    <p:notesMasterId r:id="rId16"/>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0" y="-457200"/>
            <a:ext cx="2743200" cy="2743200"/>
          </a:xfrm>
          <a:prstGeom prst="ellipse">
            <a:avLst/>
          </a:prstGeom>
          <a:solidFill>
            <a:srgbClr val="DBEAFE">
              <a:alpha val="40000"/>
            </a:srgbClr>
          </a:solidFill>
          <a:ln/>
        </p:spPr>
      </p:sp>
      <p:sp>
        <p:nvSpPr>
          <p:cNvPr id="3" name="Shape 1"/>
          <p:cNvSpPr/>
          <p:nvPr/>
        </p:nvSpPr>
        <p:spPr>
          <a:xfrm>
            <a:off x="-457200" y="4572000"/>
            <a:ext cx="2286000" cy="2286000"/>
          </a:xfrm>
          <a:prstGeom prst="ellipse">
            <a:avLst/>
          </a:prstGeom>
          <a:solidFill>
            <a:srgbClr val="DBEAFE">
              <a:alpha val="30000"/>
            </a:srgbClr>
          </a:solidFill>
          <a:ln/>
        </p:spPr>
      </p:sp>
      <p:sp>
        <p:nvSpPr>
          <p:cNvPr id="4" name="Shape 2"/>
          <p:cNvSpPr/>
          <p:nvPr/>
        </p:nvSpPr>
        <p:spPr>
          <a:xfrm>
            <a:off x="0" y="0"/>
            <a:ext cx="9144000" cy="6858000"/>
          </a:xfrm>
          <a:prstGeom prst="rect">
            <a:avLst/>
          </a:prstGeom>
          <a:solidFill>
            <a:srgbClr val="F9FAFB">
              <a:alpha val="15000"/>
            </a:srgbClr>
          </a:solidFill>
          <a:ln/>
        </p:spPr>
      </p:sp>
      <p:sp>
        <p:nvSpPr>
          <p:cNvPr id="5" name="Text 3"/>
          <p:cNvSpPr/>
          <p:nvPr/>
        </p:nvSpPr>
        <p:spPr>
          <a:xfrm>
            <a:off x="457200" y="1828800"/>
            <a:ext cx="8229600" cy="548640"/>
          </a:xfrm>
          <a:prstGeom prst="rect">
            <a:avLst/>
          </a:prstGeom>
          <a:noFill/>
          <a:ln/>
        </p:spPr>
        <p:txBody>
          <a:bodyPr wrap="square" rtlCol="0" anchor="ctr"/>
          <a:lstStyle/>
          <a:p>
            <a:pPr algn="ctr" indent="0" marL="0">
              <a:buNone/>
            </a:pPr>
            <a:r>
              <a:rPr lang="en-US" sz="3600" b="1" dirty="0">
                <a:solidFill>
                  <a:srgbClr val="1F2937"/>
                </a:solidFill>
                <a:latin typeface="Arial" pitchFamily="34" charset="0"/>
                <a:ea typeface="Arial" pitchFamily="34" charset="-122"/>
                <a:cs typeface="Arial" pitchFamily="34" charset="-120"/>
              </a:rPr>
              <a:t>Digital Transformation</a:t>
            </a:r>
            <a:endParaRPr lang="en-US" sz="3600" dirty="0"/>
          </a:p>
        </p:txBody>
      </p:sp>
      <p:sp>
        <p:nvSpPr>
          <p:cNvPr id="6" name="Text 4"/>
          <p:cNvSpPr/>
          <p:nvPr/>
        </p:nvSpPr>
        <p:spPr>
          <a:xfrm>
            <a:off x="457200" y="2377440"/>
            <a:ext cx="8229600" cy="457200"/>
          </a:xfrm>
          <a:prstGeom prst="rect">
            <a:avLst/>
          </a:prstGeom>
          <a:noFill/>
          <a:ln/>
        </p:spPr>
        <p:txBody>
          <a:bodyPr wrap="square" rtlCol="0" anchor="ctr"/>
          <a:lstStyle/>
          <a:p>
            <a:pPr algn="ctr" indent="0" marL="0">
              <a:buNone/>
            </a:pPr>
            <a:r>
              <a:rPr lang="en-US" sz="3200" b="1" dirty="0">
                <a:solidFill>
                  <a:srgbClr val="1F2937"/>
                </a:solidFill>
                <a:latin typeface="Arial" pitchFamily="34" charset="0"/>
                <a:ea typeface="Arial" pitchFamily="34" charset="-122"/>
                <a:cs typeface="Arial" pitchFamily="34" charset="-120"/>
              </a:rPr>
              <a:t>Assessment Results</a:t>
            </a:r>
            <a:endParaRPr lang="en-US" sz="3200" dirty="0"/>
          </a:p>
        </p:txBody>
      </p:sp>
      <p:sp>
        <p:nvSpPr>
          <p:cNvPr id="7" name="Text 5"/>
          <p:cNvSpPr/>
          <p:nvPr/>
        </p:nvSpPr>
        <p:spPr>
          <a:xfrm>
            <a:off x="457200" y="3200400"/>
            <a:ext cx="8229600" cy="548640"/>
          </a:xfrm>
          <a:prstGeom prst="rect">
            <a:avLst/>
          </a:prstGeom>
          <a:noFill/>
          <a:ln/>
        </p:spPr>
        <p:txBody>
          <a:bodyPr wrap="square" rtlCol="0" anchor="ctr"/>
          <a:lstStyle/>
          <a:p>
            <a:pPr algn="ctr" indent="0" marL="0">
              <a:buNone/>
            </a:pPr>
            <a:r>
              <a:rPr lang="en-US" sz="2400" b="1" dirty="0">
                <a:solidFill>
                  <a:srgbClr val="3B82F6"/>
                </a:solidFill>
                <a:latin typeface="Arial" pitchFamily="34" charset="0"/>
                <a:ea typeface="Arial" pitchFamily="34" charset="-122"/>
                <a:cs typeface="Arial" pitchFamily="34" charset="-120"/>
              </a:rPr>
              <a:t>Bosch </a:t>
            </a:r>
            <a:endParaRPr lang="en-US" sz="2400" dirty="0"/>
          </a:p>
        </p:txBody>
      </p:sp>
      <p:sp>
        <p:nvSpPr>
          <p:cNvPr id="8" name="Text 6"/>
          <p:cNvSpPr/>
          <p:nvPr/>
        </p:nvSpPr>
        <p:spPr>
          <a:xfrm>
            <a:off x="457200" y="3931920"/>
            <a:ext cx="8229600" cy="274320"/>
          </a:xfrm>
          <a:prstGeom prst="rect">
            <a:avLst/>
          </a:prstGeom>
          <a:noFill/>
          <a:ln/>
        </p:spPr>
        <p:txBody>
          <a:bodyPr wrap="square" rtlCol="0" anchor="ctr"/>
          <a:lstStyle/>
          <a:p>
            <a:pPr algn="ctr" indent="0" marL="0">
              <a:buNone/>
            </a:pPr>
            <a:r>
              <a:rPr lang="en-US" sz="1400" dirty="0">
                <a:solidFill>
                  <a:srgbClr val="4B5563"/>
                </a:solidFill>
                <a:latin typeface="Arial" pitchFamily="34" charset="0"/>
                <a:ea typeface="Arial" pitchFamily="34" charset="-122"/>
                <a:cs typeface="Arial" pitchFamily="34" charset="-120"/>
              </a:rPr>
              <a:t>October 22, 2025</a:t>
            </a:r>
            <a:endParaRPr lang="en-US" sz="1400" dirty="0"/>
          </a:p>
        </p:txBody>
      </p:sp>
      <p:sp>
        <p:nvSpPr>
          <p:cNvPr id="9" name="Text 7"/>
          <p:cNvSpPr/>
          <p:nvPr/>
        </p:nvSpPr>
        <p:spPr>
          <a:xfrm>
            <a:off x="457200" y="6217920"/>
            <a:ext cx="8229600" cy="274320"/>
          </a:xfrm>
          <a:prstGeom prst="rect">
            <a:avLst/>
          </a:prstGeom>
          <a:noFill/>
          <a:ln/>
        </p:spPr>
        <p:txBody>
          <a:bodyPr wrap="square" rtlCol="0" anchor="ctr"/>
          <a:lstStyle/>
          <a:p>
            <a:pPr algn="ctr" indent="0" marL="0">
              <a:buNone/>
            </a:pPr>
            <a:r>
              <a:rPr lang="en-US" sz="1000" dirty="0">
                <a:solidFill>
                  <a:srgbClr val="6B7280"/>
                </a:solidFill>
                <a:latin typeface="Arial" pitchFamily="34" charset="0"/>
                <a:ea typeface="Arial" pitchFamily="34" charset="-122"/>
                <a:cs typeface="Arial" pitchFamily="34" charset="-120"/>
              </a:rPr>
              <a:t>Powered by Tyler Crowley's AI Assessment Tool</a:t>
            </a:r>
            <a:endParaRPr lang="en-US" sz="1000" dirty="0"/>
          </a:p>
        </p:txBody>
      </p:sp>
      <p:sp>
        <p:nvSpPr>
          <p:cNvPr id="10" name="Shape 8"/>
          <p:cNvSpPr/>
          <p:nvPr/>
        </p:nvSpPr>
        <p:spPr>
          <a:xfrm>
            <a:off x="3657600" y="6583680"/>
            <a:ext cx="1828800" cy="45720"/>
          </a:xfrm>
          <a:prstGeom prst="rect">
            <a:avLst/>
          </a:prstGeom>
          <a:solidFill>
            <a:srgbClr val="3B82F6"/>
          </a:solidFill>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Maturity Assessment Overview</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Text 3"/>
          <p:cNvSpPr/>
          <p:nvPr/>
        </p:nvSpPr>
        <p:spPr>
          <a:xfrm>
            <a:off x="685800" y="1371600"/>
            <a:ext cx="7772400" cy="274320"/>
          </a:xfrm>
          <a:prstGeom prst="rect">
            <a:avLst/>
          </a:prstGeom>
          <a:noFill/>
          <a:ln/>
        </p:spPr>
        <p:txBody>
          <a:bodyPr wrap="square" rtlCol="0" anchor="ctr"/>
          <a:lstStyle/>
          <a:p>
            <a:pPr indent="0" marL="0">
              <a:buNone/>
            </a:pPr>
            <a:r>
              <a:rPr lang="en-US" sz="1300" b="1" dirty="0">
                <a:solidFill>
                  <a:srgbClr val="1F2937"/>
                </a:solidFill>
                <a:latin typeface="Arial" pitchFamily="34" charset="0"/>
                <a:ea typeface="Arial" pitchFamily="34" charset="-122"/>
                <a:cs typeface="Arial" pitchFamily="34" charset="-120"/>
              </a:rPr>
              <a:t>Category Scores</a:t>
            </a:r>
            <a:endParaRPr lang="en-US" sz="1300" dirty="0"/>
          </a:p>
        </p:txBody>
      </p:sp>
      <p:sp>
        <p:nvSpPr>
          <p:cNvPr id="6" name="Shape 4"/>
          <p:cNvSpPr/>
          <p:nvPr/>
        </p:nvSpPr>
        <p:spPr>
          <a:xfrm>
            <a:off x="685800" y="1691640"/>
            <a:ext cx="3657600" cy="320040"/>
          </a:xfrm>
          <a:prstGeom prst="roundRect">
            <a:avLst/>
          </a:prstGeom>
          <a:solidFill>
            <a:srgbClr val="DBEAFE"/>
          </a:solidFill>
          <a:ln/>
        </p:spPr>
      </p:sp>
      <p:sp>
        <p:nvSpPr>
          <p:cNvPr id="7" name="Text 5"/>
          <p:cNvSpPr/>
          <p:nvPr/>
        </p:nvSpPr>
        <p:spPr>
          <a:xfrm>
            <a:off x="685800" y="17373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Data: 2/5</a:t>
            </a:r>
            <a:endParaRPr lang="en-US" sz="1100" dirty="0"/>
          </a:p>
        </p:txBody>
      </p:sp>
      <p:sp>
        <p:nvSpPr>
          <p:cNvPr id="8" name="Shape 6"/>
          <p:cNvSpPr/>
          <p:nvPr/>
        </p:nvSpPr>
        <p:spPr>
          <a:xfrm>
            <a:off x="4800600" y="1691640"/>
            <a:ext cx="3657600" cy="320040"/>
          </a:xfrm>
          <a:prstGeom prst="roundRect">
            <a:avLst/>
          </a:prstGeom>
          <a:solidFill>
            <a:srgbClr val="DBEAFE"/>
          </a:solidFill>
          <a:ln/>
        </p:spPr>
      </p:sp>
      <p:sp>
        <p:nvSpPr>
          <p:cNvPr id="9" name="Text 7"/>
          <p:cNvSpPr/>
          <p:nvPr/>
        </p:nvSpPr>
        <p:spPr>
          <a:xfrm>
            <a:off x="4800600" y="17373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Automation: 2/5</a:t>
            </a:r>
            <a:endParaRPr lang="en-US" sz="1100" dirty="0"/>
          </a:p>
        </p:txBody>
      </p:sp>
      <p:sp>
        <p:nvSpPr>
          <p:cNvPr id="10" name="Shape 8"/>
          <p:cNvSpPr/>
          <p:nvPr/>
        </p:nvSpPr>
        <p:spPr>
          <a:xfrm>
            <a:off x="685800" y="2148840"/>
            <a:ext cx="3657600" cy="320040"/>
          </a:xfrm>
          <a:prstGeom prst="roundRect">
            <a:avLst/>
          </a:prstGeom>
          <a:solidFill>
            <a:srgbClr val="DBEAFE"/>
          </a:solidFill>
          <a:ln/>
        </p:spPr>
      </p:sp>
      <p:sp>
        <p:nvSpPr>
          <p:cNvPr id="11" name="Text 9"/>
          <p:cNvSpPr/>
          <p:nvPr/>
        </p:nvSpPr>
        <p:spPr>
          <a:xfrm>
            <a:off x="685800" y="21945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AI: 1/5</a:t>
            </a:r>
            <a:endParaRPr lang="en-US" sz="1100" dirty="0"/>
          </a:p>
        </p:txBody>
      </p:sp>
      <p:sp>
        <p:nvSpPr>
          <p:cNvPr id="12" name="Shape 10"/>
          <p:cNvSpPr/>
          <p:nvPr/>
        </p:nvSpPr>
        <p:spPr>
          <a:xfrm>
            <a:off x="4800600" y="2148840"/>
            <a:ext cx="3657600" cy="320040"/>
          </a:xfrm>
          <a:prstGeom prst="roundRect">
            <a:avLst/>
          </a:prstGeom>
          <a:solidFill>
            <a:srgbClr val="DBEAFE"/>
          </a:solidFill>
          <a:ln/>
        </p:spPr>
      </p:sp>
      <p:sp>
        <p:nvSpPr>
          <p:cNvPr id="13" name="Text 11"/>
          <p:cNvSpPr/>
          <p:nvPr/>
        </p:nvSpPr>
        <p:spPr>
          <a:xfrm>
            <a:off x="4800600" y="21945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People: 2/5</a:t>
            </a:r>
            <a:endParaRPr lang="en-US" sz="1100" dirty="0"/>
          </a:p>
        </p:txBody>
      </p:sp>
      <p:sp>
        <p:nvSpPr>
          <p:cNvPr id="14" name="Shape 12"/>
          <p:cNvSpPr/>
          <p:nvPr/>
        </p:nvSpPr>
        <p:spPr>
          <a:xfrm>
            <a:off x="0" y="6629400"/>
            <a:ext cx="9144000" cy="27432"/>
          </a:xfrm>
          <a:prstGeom prst="rect">
            <a:avLst/>
          </a:prstGeom>
          <a:solidFill>
            <a:srgbClr val="3B82F6"/>
          </a:solidFill>
          <a:ln/>
        </p:spPr>
      </p:sp>
      <p:sp>
        <p:nvSpPr>
          <p:cNvPr id="15" name="Text 13"/>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Priority Matrix</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Text 3"/>
          <p:cNvSpPr/>
          <p:nvPr/>
        </p:nvSpPr>
        <p:spPr>
          <a:xfrm>
            <a:off x="685800" y="1371600"/>
            <a:ext cx="7772400" cy="274320"/>
          </a:xfrm>
          <a:prstGeom prst="rect">
            <a:avLst/>
          </a:prstGeom>
          <a:noFill/>
          <a:ln/>
        </p:spPr>
        <p:txBody>
          <a:bodyPr wrap="square" rtlCol="0" anchor="ctr"/>
          <a:lstStyle/>
          <a:p>
            <a:pPr indent="0" marL="0">
              <a:buNone/>
            </a:pPr>
            <a:r>
              <a:rPr lang="en-US" sz="1300" b="1" dirty="0">
                <a:solidFill>
                  <a:srgbClr val="4B5563"/>
                </a:solidFill>
                <a:latin typeface="Arial" pitchFamily="34" charset="0"/>
                <a:ea typeface="Arial" pitchFamily="34" charset="-122"/>
                <a:cs typeface="Arial" pitchFamily="34" charset="-120"/>
              </a:rPr>
              <a:t>Current State</a:t>
            </a:r>
            <a:endParaRPr lang="en-US" sz="1300" dirty="0"/>
          </a:p>
        </p:txBody>
      </p:sp>
      <p:sp>
        <p:nvSpPr>
          <p:cNvPr id="6" name="Shape 4"/>
          <p:cNvSpPr/>
          <p:nvPr/>
        </p:nvSpPr>
        <p:spPr>
          <a:xfrm>
            <a:off x="685800" y="1691640"/>
            <a:ext cx="7772400" cy="822960"/>
          </a:xfrm>
          <a:prstGeom prst="roundRect">
            <a:avLst/>
          </a:prstGeom>
          <a:solidFill>
            <a:srgbClr val="F9FAFB"/>
          </a:solidFill>
          <a:ln/>
        </p:spPr>
      </p:sp>
      <p:sp>
        <p:nvSpPr>
          <p:cNvPr id="7" name="Text 5"/>
          <p:cNvSpPr/>
          <p:nvPr/>
        </p:nvSpPr>
        <p:spPr>
          <a:xfrm>
            <a:off x="822960" y="1828800"/>
            <a:ext cx="7498080" cy="640080"/>
          </a:xfrm>
          <a:prstGeom prst="rect">
            <a:avLst/>
          </a:prstGeom>
          <a:noFill/>
          <a:ln/>
        </p:spPr>
        <p:txBody>
          <a:bodyPr wrap="square" rtlCol="0" anchor="ctr"/>
          <a:lstStyle/>
          <a:p>
            <a:pPr indent="0" marL="0">
              <a:buNone/>
            </a:pPr>
            <a:r>
              <a:rPr lang="en-US" sz="1000" dirty="0">
                <a:solidFill>
                  <a:srgbClr val="4B5563"/>
                </a:solidFill>
                <a:latin typeface="Arial" pitchFamily="34" charset="0"/>
                <a:ea typeface="Arial" pitchFamily="34" charset="-122"/>
                <a:cs typeface="Arial" pitchFamily="34" charset="-120"/>
              </a:rPr>
              <a:t>Your organization operates at a foundational digital maturity level (2/5) with strong existing Microsoft infrastructure but significant gaps in information discoverability, KPI tracking, and onboarding efficiency. Despite having advanced tools like Salesforce, Power BI, and RPA capabilities, the technology is underutilized due to resistance to change and lack of citizen developer champions.</a:t>
            </a:r>
            <a:endParaRPr lang="en-US" sz="1000" dirty="0"/>
          </a:p>
        </p:txBody>
      </p:sp>
      <p:sp>
        <p:nvSpPr>
          <p:cNvPr id="8" name="Shape 6"/>
          <p:cNvSpPr/>
          <p:nvPr/>
        </p:nvSpPr>
        <p:spPr>
          <a:xfrm>
            <a:off x="0" y="6629400"/>
            <a:ext cx="9144000" cy="27432"/>
          </a:xfrm>
          <a:prstGeom prst="rect">
            <a:avLst/>
          </a:prstGeom>
          <a:solidFill>
            <a:srgbClr val="3B82F6"/>
          </a:solidFill>
          <a:ln/>
        </p:spPr>
      </p:sp>
      <p:sp>
        <p:nvSpPr>
          <p:cNvPr id="9" name="Text 7"/>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Risk Considerations</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Shape 3"/>
          <p:cNvSpPr/>
          <p:nvPr/>
        </p:nvSpPr>
        <p:spPr>
          <a:xfrm>
            <a:off x="0" y="6629400"/>
            <a:ext cx="9144000" cy="27432"/>
          </a:xfrm>
          <a:prstGeom prst="rect">
            <a:avLst/>
          </a:prstGeom>
          <a:solidFill>
            <a:srgbClr val="3B82F6"/>
          </a:solidFill>
          <a:ln/>
        </p:spPr>
      </p:sp>
      <p:sp>
        <p:nvSpPr>
          <p:cNvPr id="6" name="Text 4"/>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Change Management Strategy</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Shape 3"/>
          <p:cNvSpPr/>
          <p:nvPr/>
        </p:nvSpPr>
        <p:spPr>
          <a:xfrm>
            <a:off x="0" y="6629400"/>
            <a:ext cx="9144000" cy="27432"/>
          </a:xfrm>
          <a:prstGeom prst="rect">
            <a:avLst/>
          </a:prstGeom>
          <a:solidFill>
            <a:srgbClr val="3B82F6"/>
          </a:solidFill>
          <a:ln/>
        </p:spPr>
      </p:sp>
      <p:sp>
        <p:nvSpPr>
          <p:cNvPr id="6" name="Text 4"/>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7315200" y="-457200"/>
            <a:ext cx="2286000" cy="2286000"/>
          </a:xfrm>
          <a:prstGeom prst="ellipse">
            <a:avLst/>
          </a:prstGeom>
          <a:solidFill>
            <a:srgbClr val="DBEAFE">
              <a:alpha val="40000"/>
            </a:srgbClr>
          </a:solidFill>
          <a:ln/>
        </p:spPr>
      </p:sp>
      <p:sp>
        <p:nvSpPr>
          <p:cNvPr id="3" name="Shape 1"/>
          <p:cNvSpPr/>
          <p:nvPr/>
        </p:nvSpPr>
        <p:spPr>
          <a:xfrm>
            <a:off x="-274320" y="5029200"/>
            <a:ext cx="1828800" cy="1828800"/>
          </a:xfrm>
          <a:prstGeom prst="ellipse">
            <a:avLst/>
          </a:prstGeom>
          <a:solidFill>
            <a:srgbClr val="DBEAFE">
              <a:alpha val="30000"/>
            </a:srgbClr>
          </a:solidFill>
          <a:ln/>
        </p:spPr>
      </p:sp>
      <p:sp>
        <p:nvSpPr>
          <p:cNvPr id="4" name="Text 2"/>
          <p:cNvSpPr/>
          <p:nvPr/>
        </p:nvSpPr>
        <p:spPr>
          <a:xfrm>
            <a:off x="457200" y="2286000"/>
            <a:ext cx="8229600" cy="548640"/>
          </a:xfrm>
          <a:prstGeom prst="rect">
            <a:avLst/>
          </a:prstGeom>
          <a:noFill/>
          <a:ln/>
        </p:spPr>
        <p:txBody>
          <a:bodyPr wrap="square" rtlCol="0" anchor="ctr"/>
          <a:lstStyle/>
          <a:p>
            <a:pPr algn="ctr" indent="0" marL="0">
              <a:buNone/>
            </a:pPr>
            <a:r>
              <a:rPr lang="en-US" sz="3600" b="1" dirty="0">
                <a:solidFill>
                  <a:srgbClr val="1F2937"/>
                </a:solidFill>
                <a:latin typeface="Arial" pitchFamily="34" charset="0"/>
                <a:ea typeface="Arial" pitchFamily="34" charset="-122"/>
                <a:cs typeface="Arial" pitchFamily="34" charset="-120"/>
              </a:rPr>
              <a:t>Next Steps</a:t>
            </a:r>
            <a:endParaRPr lang="en-US" sz="3600" dirty="0"/>
          </a:p>
        </p:txBody>
      </p:sp>
      <p:sp>
        <p:nvSpPr>
          <p:cNvPr id="5" name="Text 3"/>
          <p:cNvSpPr/>
          <p:nvPr/>
        </p:nvSpPr>
        <p:spPr>
          <a:xfrm>
            <a:off x="457200" y="3017520"/>
            <a:ext cx="8229600" cy="365760"/>
          </a:xfrm>
          <a:prstGeom prst="rect">
            <a:avLst/>
          </a:prstGeom>
          <a:noFill/>
          <a:ln/>
        </p:spPr>
        <p:txBody>
          <a:bodyPr wrap="square" rtlCol="0" anchor="ctr"/>
          <a:lstStyle/>
          <a:p>
            <a:pPr algn="ctr" indent="0" marL="0">
              <a:buNone/>
            </a:pPr>
            <a:r>
              <a:rPr lang="en-US" sz="1800" dirty="0">
                <a:solidFill>
                  <a:srgbClr val="4B5563"/>
                </a:solidFill>
                <a:latin typeface="Arial" pitchFamily="34" charset="0"/>
                <a:ea typeface="Arial" pitchFamily="34" charset="-122"/>
                <a:cs typeface="Arial" pitchFamily="34" charset="-120"/>
              </a:rPr>
              <a:t>Ready to Transform Your Organization</a:t>
            </a:r>
            <a:endParaRPr lang="en-US" sz="1800" dirty="0"/>
          </a:p>
        </p:txBody>
      </p:sp>
      <p:sp>
        <p:nvSpPr>
          <p:cNvPr id="6" name="Shape 4"/>
          <p:cNvSpPr/>
          <p:nvPr/>
        </p:nvSpPr>
        <p:spPr>
          <a:xfrm>
            <a:off x="3200400" y="3840480"/>
            <a:ext cx="2743200" cy="457200"/>
          </a:xfrm>
          <a:prstGeom prst="roundRect">
            <a:avLst/>
          </a:prstGeom>
          <a:solidFill>
            <a:srgbClr val="3B82F6"/>
          </a:solidFill>
          <a:ln/>
        </p:spPr>
      </p:sp>
      <p:sp>
        <p:nvSpPr>
          <p:cNvPr id="7" name="Text 5"/>
          <p:cNvSpPr/>
          <p:nvPr/>
        </p:nvSpPr>
        <p:spPr>
          <a:xfrm>
            <a:off x="3200400" y="3931920"/>
            <a:ext cx="2743200" cy="274320"/>
          </a:xfrm>
          <a:prstGeom prst="rect">
            <a:avLst/>
          </a:prstGeom>
          <a:noFill/>
          <a:ln/>
        </p:spPr>
        <p:txBody>
          <a:bodyPr wrap="square" rtlCol="0" anchor="ctr"/>
          <a:lstStyle/>
          <a:p>
            <a:pPr algn="ctr" indent="0" marL="0">
              <a:buNone/>
            </a:pPr>
            <a:r>
              <a:rPr lang="en-US" sz="1400" b="1" dirty="0">
                <a:solidFill>
                  <a:srgbClr val="FFFFFF"/>
                </a:solidFill>
                <a:latin typeface="Arial" pitchFamily="34" charset="0"/>
                <a:ea typeface="Arial" pitchFamily="34" charset="-122"/>
                <a:cs typeface="Arial" pitchFamily="34" charset="-120"/>
              </a:rPr>
              <a:t>tylercrowley.com</a:t>
            </a:r>
            <a:endParaRPr lang="en-US" sz="1400" dirty="0"/>
          </a:p>
        </p:txBody>
      </p:sp>
      <p:sp>
        <p:nvSpPr>
          <p:cNvPr id="8" name="Shape 6"/>
          <p:cNvSpPr/>
          <p:nvPr/>
        </p:nvSpPr>
        <p:spPr>
          <a:xfrm>
            <a:off x="3657600" y="4572000"/>
            <a:ext cx="1828800" cy="320040"/>
          </a:xfrm>
          <a:prstGeom prst="roundRect">
            <a:avLst/>
          </a:prstGeom>
          <a:solidFill>
            <a:srgbClr val="DBEAFE"/>
          </a:solidFill>
          <a:ln/>
        </p:spPr>
      </p:sp>
      <p:sp>
        <p:nvSpPr>
          <p:cNvPr id="9" name="Text 7"/>
          <p:cNvSpPr/>
          <p:nvPr/>
        </p:nvSpPr>
        <p:spPr>
          <a:xfrm>
            <a:off x="3657600" y="4617720"/>
            <a:ext cx="1828800" cy="228600"/>
          </a:xfrm>
          <a:prstGeom prst="rect">
            <a:avLst/>
          </a:prstGeom>
          <a:noFill/>
          <a:ln/>
        </p:spPr>
        <p:txBody>
          <a:bodyPr wrap="square" rtlCol="0" anchor="ctr"/>
          <a:lstStyle/>
          <a:p>
            <a:pPr algn="ctr" indent="0" marL="0">
              <a:buNone/>
            </a:pPr>
            <a:r>
              <a:rPr lang="en-US" sz="1000" dirty="0">
                <a:solidFill>
                  <a:srgbClr val="1E40AF"/>
                </a:solidFill>
                <a:latin typeface="Arial" pitchFamily="34" charset="0"/>
                <a:ea typeface="Arial" pitchFamily="34" charset="-122"/>
                <a:cs typeface="Arial" pitchFamily="34" charset="-120"/>
              </a:rPr>
              <a:t>Built with AI 🤖</a:t>
            </a:r>
            <a:endParaRPr lang="en-US" sz="1000" dirty="0"/>
          </a:p>
        </p:txBody>
      </p:sp>
      <p:sp>
        <p:nvSpPr>
          <p:cNvPr id="10" name="Shape 8"/>
          <p:cNvSpPr/>
          <p:nvPr/>
        </p:nvSpPr>
        <p:spPr>
          <a:xfrm>
            <a:off x="3657600" y="6583680"/>
            <a:ext cx="1828800" cy="45720"/>
          </a:xfrm>
          <a:prstGeom prst="rect">
            <a:avLst/>
          </a:prstGeom>
          <a:solidFill>
            <a:srgbClr val="3B82F6"/>
          </a:solidFill>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Agenda</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Shape 3"/>
          <p:cNvSpPr/>
          <p:nvPr/>
        </p:nvSpPr>
        <p:spPr>
          <a:xfrm>
            <a:off x="685800" y="1344168"/>
            <a:ext cx="411480" cy="320040"/>
          </a:xfrm>
          <a:prstGeom prst="roundRect">
            <a:avLst/>
          </a:prstGeom>
          <a:solidFill>
            <a:srgbClr val="3B82F6"/>
          </a:solidFill>
          <a:ln/>
        </p:spPr>
      </p:sp>
      <p:sp>
        <p:nvSpPr>
          <p:cNvPr id="6" name="Text 4"/>
          <p:cNvSpPr/>
          <p:nvPr/>
        </p:nvSpPr>
        <p:spPr>
          <a:xfrm>
            <a:off x="685800" y="139903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01</a:t>
            </a:r>
            <a:endParaRPr lang="en-US" sz="1100" dirty="0"/>
          </a:p>
        </p:txBody>
      </p:sp>
      <p:sp>
        <p:nvSpPr>
          <p:cNvPr id="7" name="Text 5"/>
          <p:cNvSpPr/>
          <p:nvPr/>
        </p:nvSpPr>
        <p:spPr>
          <a:xfrm>
            <a:off x="1188720" y="137160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Executive Summary</a:t>
            </a:r>
            <a:endParaRPr lang="en-US" sz="1000" dirty="0"/>
          </a:p>
        </p:txBody>
      </p:sp>
      <p:sp>
        <p:nvSpPr>
          <p:cNvPr id="8" name="Text 6"/>
          <p:cNvSpPr/>
          <p:nvPr/>
        </p:nvSpPr>
        <p:spPr>
          <a:xfrm>
            <a:off x="1188720" y="157276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Current state and key opportunities</a:t>
            </a:r>
            <a:endParaRPr lang="en-US" sz="800" dirty="0"/>
          </a:p>
        </p:txBody>
      </p:sp>
      <p:sp>
        <p:nvSpPr>
          <p:cNvPr id="9" name="Shape 7"/>
          <p:cNvSpPr/>
          <p:nvPr/>
        </p:nvSpPr>
        <p:spPr>
          <a:xfrm>
            <a:off x="685800" y="1984248"/>
            <a:ext cx="411480" cy="320040"/>
          </a:xfrm>
          <a:prstGeom prst="roundRect">
            <a:avLst/>
          </a:prstGeom>
          <a:solidFill>
            <a:srgbClr val="3B82F6"/>
          </a:solidFill>
          <a:ln/>
        </p:spPr>
      </p:sp>
      <p:sp>
        <p:nvSpPr>
          <p:cNvPr id="10" name="Text 8"/>
          <p:cNvSpPr/>
          <p:nvPr/>
        </p:nvSpPr>
        <p:spPr>
          <a:xfrm>
            <a:off x="685800" y="203911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02</a:t>
            </a:r>
            <a:endParaRPr lang="en-US" sz="1100" dirty="0"/>
          </a:p>
        </p:txBody>
      </p:sp>
      <p:sp>
        <p:nvSpPr>
          <p:cNvPr id="11" name="Text 9"/>
          <p:cNvSpPr/>
          <p:nvPr/>
        </p:nvSpPr>
        <p:spPr>
          <a:xfrm>
            <a:off x="1188720" y="201168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Digital Maturity Assessment</a:t>
            </a:r>
            <a:endParaRPr lang="en-US" sz="1000" dirty="0"/>
          </a:p>
        </p:txBody>
      </p:sp>
      <p:sp>
        <p:nvSpPr>
          <p:cNvPr id="12" name="Text 10"/>
          <p:cNvSpPr/>
          <p:nvPr/>
        </p:nvSpPr>
        <p:spPr>
          <a:xfrm>
            <a:off x="1188720" y="221284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Five-pillar evaluation framework</a:t>
            </a:r>
            <a:endParaRPr lang="en-US" sz="800" dirty="0"/>
          </a:p>
        </p:txBody>
      </p:sp>
      <p:sp>
        <p:nvSpPr>
          <p:cNvPr id="13" name="Shape 11"/>
          <p:cNvSpPr/>
          <p:nvPr/>
        </p:nvSpPr>
        <p:spPr>
          <a:xfrm>
            <a:off x="685800" y="2624328"/>
            <a:ext cx="411480" cy="320040"/>
          </a:xfrm>
          <a:prstGeom prst="roundRect">
            <a:avLst/>
          </a:prstGeom>
          <a:solidFill>
            <a:srgbClr val="3B82F6"/>
          </a:solidFill>
          <a:ln/>
        </p:spPr>
      </p:sp>
      <p:sp>
        <p:nvSpPr>
          <p:cNvPr id="14" name="Text 12"/>
          <p:cNvSpPr/>
          <p:nvPr/>
        </p:nvSpPr>
        <p:spPr>
          <a:xfrm>
            <a:off x="685800" y="267919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03</a:t>
            </a:r>
            <a:endParaRPr lang="en-US" sz="1100" dirty="0"/>
          </a:p>
        </p:txBody>
      </p:sp>
      <p:sp>
        <p:nvSpPr>
          <p:cNvPr id="15" name="Text 13"/>
          <p:cNvSpPr/>
          <p:nvPr/>
        </p:nvSpPr>
        <p:spPr>
          <a:xfrm>
            <a:off x="1188720" y="265176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Strategic Priorities</a:t>
            </a:r>
            <a:endParaRPr lang="en-US" sz="1000" dirty="0"/>
          </a:p>
        </p:txBody>
      </p:sp>
      <p:sp>
        <p:nvSpPr>
          <p:cNvPr id="16" name="Text 14"/>
          <p:cNvSpPr/>
          <p:nvPr/>
        </p:nvSpPr>
        <p:spPr>
          <a:xfrm>
            <a:off x="1188720" y="285292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Data, Automation, AI, People, and UX strategies</a:t>
            </a:r>
            <a:endParaRPr lang="en-US" sz="800" dirty="0"/>
          </a:p>
        </p:txBody>
      </p:sp>
      <p:sp>
        <p:nvSpPr>
          <p:cNvPr id="17" name="Shape 15"/>
          <p:cNvSpPr/>
          <p:nvPr/>
        </p:nvSpPr>
        <p:spPr>
          <a:xfrm>
            <a:off x="685800" y="3264408"/>
            <a:ext cx="411480" cy="320040"/>
          </a:xfrm>
          <a:prstGeom prst="roundRect">
            <a:avLst/>
          </a:prstGeom>
          <a:solidFill>
            <a:srgbClr val="3B82F6"/>
          </a:solidFill>
          <a:ln/>
        </p:spPr>
      </p:sp>
      <p:sp>
        <p:nvSpPr>
          <p:cNvPr id="18" name="Text 16"/>
          <p:cNvSpPr/>
          <p:nvPr/>
        </p:nvSpPr>
        <p:spPr>
          <a:xfrm>
            <a:off x="685800" y="331927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04</a:t>
            </a:r>
            <a:endParaRPr lang="en-US" sz="1100" dirty="0"/>
          </a:p>
        </p:txBody>
      </p:sp>
      <p:sp>
        <p:nvSpPr>
          <p:cNvPr id="19" name="Text 17"/>
          <p:cNvSpPr/>
          <p:nvPr/>
        </p:nvSpPr>
        <p:spPr>
          <a:xfrm>
            <a:off x="1188720" y="329184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Quick Wins</a:t>
            </a:r>
            <a:endParaRPr lang="en-US" sz="1000" dirty="0"/>
          </a:p>
        </p:txBody>
      </p:sp>
      <p:sp>
        <p:nvSpPr>
          <p:cNvPr id="20" name="Text 18"/>
          <p:cNvSpPr/>
          <p:nvPr/>
        </p:nvSpPr>
        <p:spPr>
          <a:xfrm>
            <a:off x="1188720" y="349300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30-day high-impact actions</a:t>
            </a:r>
            <a:endParaRPr lang="en-US" sz="800" dirty="0"/>
          </a:p>
        </p:txBody>
      </p:sp>
      <p:sp>
        <p:nvSpPr>
          <p:cNvPr id="21" name="Shape 19"/>
          <p:cNvSpPr/>
          <p:nvPr/>
        </p:nvSpPr>
        <p:spPr>
          <a:xfrm>
            <a:off x="4800600" y="1344168"/>
            <a:ext cx="411480" cy="320040"/>
          </a:xfrm>
          <a:prstGeom prst="roundRect">
            <a:avLst/>
          </a:prstGeom>
          <a:solidFill>
            <a:srgbClr val="3B82F6"/>
          </a:solidFill>
          <a:ln/>
        </p:spPr>
      </p:sp>
      <p:sp>
        <p:nvSpPr>
          <p:cNvPr id="22" name="Text 20"/>
          <p:cNvSpPr/>
          <p:nvPr/>
        </p:nvSpPr>
        <p:spPr>
          <a:xfrm>
            <a:off x="4800600" y="139903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05</a:t>
            </a:r>
            <a:endParaRPr lang="en-US" sz="1100" dirty="0"/>
          </a:p>
        </p:txBody>
      </p:sp>
      <p:sp>
        <p:nvSpPr>
          <p:cNvPr id="23" name="Text 21"/>
          <p:cNvSpPr/>
          <p:nvPr/>
        </p:nvSpPr>
        <p:spPr>
          <a:xfrm>
            <a:off x="5303520" y="137160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Technology Roadmap</a:t>
            </a:r>
            <a:endParaRPr lang="en-US" sz="1000" dirty="0"/>
          </a:p>
        </p:txBody>
      </p:sp>
      <p:sp>
        <p:nvSpPr>
          <p:cNvPr id="24" name="Text 22"/>
          <p:cNvSpPr/>
          <p:nvPr/>
        </p:nvSpPr>
        <p:spPr>
          <a:xfrm>
            <a:off x="5303520" y="157276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Recommended tools and platforms</a:t>
            </a:r>
            <a:endParaRPr lang="en-US" sz="800" dirty="0"/>
          </a:p>
        </p:txBody>
      </p:sp>
      <p:sp>
        <p:nvSpPr>
          <p:cNvPr id="25" name="Shape 23"/>
          <p:cNvSpPr/>
          <p:nvPr/>
        </p:nvSpPr>
        <p:spPr>
          <a:xfrm>
            <a:off x="4800600" y="1984248"/>
            <a:ext cx="411480" cy="320040"/>
          </a:xfrm>
          <a:prstGeom prst="roundRect">
            <a:avLst/>
          </a:prstGeom>
          <a:solidFill>
            <a:srgbClr val="3B82F6"/>
          </a:solidFill>
          <a:ln/>
        </p:spPr>
      </p:sp>
      <p:sp>
        <p:nvSpPr>
          <p:cNvPr id="26" name="Text 24"/>
          <p:cNvSpPr/>
          <p:nvPr/>
        </p:nvSpPr>
        <p:spPr>
          <a:xfrm>
            <a:off x="4800600" y="203911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06</a:t>
            </a:r>
            <a:endParaRPr lang="en-US" sz="1100" dirty="0"/>
          </a:p>
        </p:txBody>
      </p:sp>
      <p:sp>
        <p:nvSpPr>
          <p:cNvPr id="27" name="Text 25"/>
          <p:cNvSpPr/>
          <p:nvPr/>
        </p:nvSpPr>
        <p:spPr>
          <a:xfrm>
            <a:off x="5303520" y="201168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90-Day Implementation Plan</a:t>
            </a:r>
            <a:endParaRPr lang="en-US" sz="1000" dirty="0"/>
          </a:p>
        </p:txBody>
      </p:sp>
      <p:sp>
        <p:nvSpPr>
          <p:cNvPr id="28" name="Text 26"/>
          <p:cNvSpPr/>
          <p:nvPr/>
        </p:nvSpPr>
        <p:spPr>
          <a:xfrm>
            <a:off x="5303520" y="221284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Phased transformation approach</a:t>
            </a:r>
            <a:endParaRPr lang="en-US" sz="800" dirty="0"/>
          </a:p>
        </p:txBody>
      </p:sp>
      <p:sp>
        <p:nvSpPr>
          <p:cNvPr id="29" name="Shape 27"/>
          <p:cNvSpPr/>
          <p:nvPr/>
        </p:nvSpPr>
        <p:spPr>
          <a:xfrm>
            <a:off x="4800600" y="2624328"/>
            <a:ext cx="411480" cy="320040"/>
          </a:xfrm>
          <a:prstGeom prst="roundRect">
            <a:avLst/>
          </a:prstGeom>
          <a:solidFill>
            <a:srgbClr val="3B82F6"/>
          </a:solidFill>
          <a:ln/>
        </p:spPr>
      </p:sp>
      <p:sp>
        <p:nvSpPr>
          <p:cNvPr id="30" name="Text 28"/>
          <p:cNvSpPr/>
          <p:nvPr/>
        </p:nvSpPr>
        <p:spPr>
          <a:xfrm>
            <a:off x="4800600" y="267919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07</a:t>
            </a:r>
            <a:endParaRPr lang="en-US" sz="1100" dirty="0"/>
          </a:p>
        </p:txBody>
      </p:sp>
      <p:sp>
        <p:nvSpPr>
          <p:cNvPr id="31" name="Text 29"/>
          <p:cNvSpPr/>
          <p:nvPr/>
        </p:nvSpPr>
        <p:spPr>
          <a:xfrm>
            <a:off x="5303520" y="265176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Change Management</a:t>
            </a:r>
            <a:endParaRPr lang="en-US" sz="1000" dirty="0"/>
          </a:p>
        </p:txBody>
      </p:sp>
      <p:sp>
        <p:nvSpPr>
          <p:cNvPr id="32" name="Text 30"/>
          <p:cNvSpPr/>
          <p:nvPr/>
        </p:nvSpPr>
        <p:spPr>
          <a:xfrm>
            <a:off x="5303520" y="285292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Communication and training strategy</a:t>
            </a:r>
            <a:endParaRPr lang="en-US" sz="800" dirty="0"/>
          </a:p>
        </p:txBody>
      </p:sp>
      <p:sp>
        <p:nvSpPr>
          <p:cNvPr id="33" name="Shape 31"/>
          <p:cNvSpPr/>
          <p:nvPr/>
        </p:nvSpPr>
        <p:spPr>
          <a:xfrm>
            <a:off x="4800600" y="3264408"/>
            <a:ext cx="411480" cy="320040"/>
          </a:xfrm>
          <a:prstGeom prst="roundRect">
            <a:avLst/>
          </a:prstGeom>
          <a:solidFill>
            <a:srgbClr val="3B82F6"/>
          </a:solidFill>
          <a:ln/>
        </p:spPr>
      </p:sp>
      <p:sp>
        <p:nvSpPr>
          <p:cNvPr id="34" name="Text 32"/>
          <p:cNvSpPr/>
          <p:nvPr/>
        </p:nvSpPr>
        <p:spPr>
          <a:xfrm>
            <a:off x="4800600" y="331927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08</a:t>
            </a:r>
            <a:endParaRPr lang="en-US" sz="1100" dirty="0"/>
          </a:p>
        </p:txBody>
      </p:sp>
      <p:sp>
        <p:nvSpPr>
          <p:cNvPr id="35" name="Text 33"/>
          <p:cNvSpPr/>
          <p:nvPr/>
        </p:nvSpPr>
        <p:spPr>
          <a:xfrm>
            <a:off x="5303520" y="329184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Next Steps</a:t>
            </a:r>
            <a:endParaRPr lang="en-US" sz="1000" dirty="0"/>
          </a:p>
        </p:txBody>
      </p:sp>
      <p:sp>
        <p:nvSpPr>
          <p:cNvPr id="36" name="Text 34"/>
          <p:cNvSpPr/>
          <p:nvPr/>
        </p:nvSpPr>
        <p:spPr>
          <a:xfrm>
            <a:off x="5303520" y="349300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Getting started with your transformation</a:t>
            </a:r>
            <a:endParaRPr lang="en-US" sz="800" dirty="0"/>
          </a:p>
        </p:txBody>
      </p:sp>
      <p:sp>
        <p:nvSpPr>
          <p:cNvPr id="37" name="Shape 35"/>
          <p:cNvSpPr/>
          <p:nvPr/>
        </p:nvSpPr>
        <p:spPr>
          <a:xfrm>
            <a:off x="0" y="6629400"/>
            <a:ext cx="9144000" cy="27432"/>
          </a:xfrm>
          <a:prstGeom prst="rect">
            <a:avLst/>
          </a:prstGeom>
          <a:solidFill>
            <a:srgbClr val="3B82F6"/>
          </a:solidFill>
          <a:ln/>
        </p:spPr>
      </p:sp>
      <p:sp>
        <p:nvSpPr>
          <p:cNvPr id="38" name="Text 36"/>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Data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4"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2/5 - Foundational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Data visualization exists but lacks integration; no centralized KPI tracking; information scattered across systems</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Unified data dashboard with real-time KPIs and searchable information repository</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77724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Initiatives</a:t>
            </a:r>
            <a:endParaRPr lang="en-US" sz="1100" dirty="0"/>
          </a:p>
        </p:txBody>
      </p:sp>
      <p:sp>
        <p:nvSpPr>
          <p:cNvPr id="7" name="Text 4"/>
          <p:cNvSpPr/>
          <p:nvPr/>
        </p:nvSpPr>
        <p:spPr>
          <a:xfrm>
            <a:off x="822960" y="35204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Data Visualization</a:t>
            </a:r>
            <a:endParaRPr lang="en-US" sz="900" dirty="0"/>
          </a:p>
        </p:txBody>
      </p:sp>
      <p:sp>
        <p:nvSpPr>
          <p:cNvPr id="8" name="Text 5"/>
          <p:cNvSpPr/>
          <p:nvPr/>
        </p:nvSpPr>
        <p:spPr>
          <a:xfrm>
            <a:off x="822960" y="37490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Data Quality &amp; Governance</a:t>
            </a:r>
            <a:endParaRPr lang="en-US" sz="900" dirty="0"/>
          </a:p>
        </p:txBody>
      </p:sp>
      <p:sp>
        <p:nvSpPr>
          <p:cNvPr id="9" name="Text 6"/>
          <p:cNvSpPr/>
          <p:nvPr/>
        </p:nvSpPr>
        <p:spPr>
          <a:xfrm>
            <a:off x="822960" y="39776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Predictive Analytics</a:t>
            </a:r>
            <a:endParaRPr lang="en-US" sz="900" dirty="0"/>
          </a:p>
        </p:txBody>
      </p:sp>
      <p:sp>
        <p:nvSpPr>
          <p:cNvPr id="10" name="Text 7"/>
          <p:cNvSpPr/>
          <p:nvPr/>
        </p:nvSpPr>
        <p:spPr>
          <a:xfrm>
            <a:off x="685800" y="438912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11" name="Text 8"/>
          <p:cNvSpPr/>
          <p:nvPr/>
        </p:nvSpPr>
        <p:spPr>
          <a:xfrm>
            <a:off x="4572000" y="438912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12" name="Shape 9"/>
          <p:cNvSpPr/>
          <p:nvPr/>
        </p:nvSpPr>
        <p:spPr>
          <a:xfrm>
            <a:off x="685800" y="4709160"/>
            <a:ext cx="3657600" cy="1097280"/>
          </a:xfrm>
          <a:prstGeom prst="roundRect">
            <a:avLst/>
          </a:prstGeom>
          <a:solidFill>
            <a:srgbClr val="F9FAFB"/>
          </a:solidFill>
          <a:ln/>
        </p:spPr>
      </p:sp>
      <p:sp>
        <p:nvSpPr>
          <p:cNvPr id="13" name="Text 10"/>
          <p:cNvSpPr/>
          <p:nvPr/>
        </p:nvSpPr>
        <p:spPr>
          <a:xfrm>
            <a:off x="822960" y="48188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4" name="Text 11"/>
          <p:cNvSpPr/>
          <p:nvPr/>
        </p:nvSpPr>
        <p:spPr>
          <a:xfrm>
            <a:off x="822960" y="50474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5" name="Text 12"/>
          <p:cNvSpPr/>
          <p:nvPr/>
        </p:nvSpPr>
        <p:spPr>
          <a:xfrm>
            <a:off x="822960" y="52760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6" name="Text 13"/>
          <p:cNvSpPr/>
          <p:nvPr/>
        </p:nvSpPr>
        <p:spPr>
          <a:xfrm>
            <a:off x="822960" y="55046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7" name="Shape 14"/>
          <p:cNvSpPr/>
          <p:nvPr/>
        </p:nvSpPr>
        <p:spPr>
          <a:xfrm>
            <a:off x="4572000" y="4709160"/>
            <a:ext cx="3886200" cy="1097280"/>
          </a:xfrm>
          <a:prstGeom prst="roundRect">
            <a:avLst/>
          </a:prstGeom>
          <a:solidFill>
            <a:srgbClr val="DBEAFE">
              <a:alpha val="50000"/>
            </a:srgbClr>
          </a:solidFill>
          <a:ln/>
        </p:spPr>
      </p:sp>
      <p:sp>
        <p:nvSpPr>
          <p:cNvPr id="18" name="Text 15"/>
          <p:cNvSpPr/>
          <p:nvPr/>
        </p:nvSpPr>
        <p:spPr>
          <a:xfrm>
            <a:off x="4709160" y="48188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Create executive dashboard showing to...</a:t>
            </a:r>
            <a:endParaRPr lang="en-US" sz="800" dirty="0"/>
          </a:p>
        </p:txBody>
      </p:sp>
      <p:sp>
        <p:nvSpPr>
          <p:cNvPr id="19" name="Text 16"/>
          <p:cNvSpPr/>
          <p:nvPr/>
        </p:nvSpPr>
        <p:spPr>
          <a:xfrm>
            <a:off x="4709160" y="50474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Establish single source of truth for ...</a:t>
            </a:r>
            <a:endParaRPr lang="en-US" sz="800" dirty="0"/>
          </a:p>
        </p:txBody>
      </p:sp>
      <p:sp>
        <p:nvSpPr>
          <p:cNvPr id="20" name="Text 17"/>
          <p:cNvSpPr/>
          <p:nvPr/>
        </p:nvSpPr>
        <p:spPr>
          <a:xfrm>
            <a:off x="4709160" y="52760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Implement sales forecasting using Sal...</a:t>
            </a:r>
            <a:endParaRPr lang="en-US" sz="800" dirty="0"/>
          </a:p>
        </p:txBody>
      </p:sp>
      <p:sp>
        <p:nvSpPr>
          <p:cNvPr id="21" name="Text 18"/>
          <p:cNvSpPr/>
          <p:nvPr/>
        </p:nvSpPr>
        <p:spPr>
          <a:xfrm>
            <a:off x="4709160" y="55046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Connect Salesforce to Power BI using ...</a:t>
            </a:r>
            <a:endParaRPr lang="en-US" sz="800" dirty="0"/>
          </a:p>
        </p:txBody>
      </p:sp>
      <p:sp>
        <p:nvSpPr>
          <p:cNvPr id="22" name="Shape 19"/>
          <p:cNvSpPr/>
          <p:nvPr/>
        </p:nvSpPr>
        <p:spPr>
          <a:xfrm>
            <a:off x="0" y="6629400"/>
            <a:ext cx="9144000" cy="27432"/>
          </a:xfrm>
          <a:prstGeom prst="rect">
            <a:avLst/>
          </a:prstGeom>
          <a:solidFill>
            <a:srgbClr val="3B82F6"/>
          </a:solidFill>
          <a:ln/>
        </p:spPr>
      </p:sp>
      <p:sp>
        <p:nvSpPr>
          <p:cNvPr id="23" name="Text 20"/>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Automation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5"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2/5 - Foundational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RPA tools available but limited implementation; manual processes still dominant</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50% of repetitive tasks automated with citizen-led workflow optimization</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77724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Initiatives</a:t>
            </a:r>
            <a:endParaRPr lang="en-US" sz="1100" dirty="0"/>
          </a:p>
        </p:txBody>
      </p:sp>
      <p:sp>
        <p:nvSpPr>
          <p:cNvPr id="7" name="Text 4"/>
          <p:cNvSpPr/>
          <p:nvPr/>
        </p:nvSpPr>
        <p:spPr>
          <a:xfrm>
            <a:off x="822960" y="35204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Workflow Automation</a:t>
            </a:r>
            <a:endParaRPr lang="en-US" sz="900" dirty="0"/>
          </a:p>
        </p:txBody>
      </p:sp>
      <p:sp>
        <p:nvSpPr>
          <p:cNvPr id="8" name="Text 5"/>
          <p:cNvSpPr/>
          <p:nvPr/>
        </p:nvSpPr>
        <p:spPr>
          <a:xfrm>
            <a:off x="822960" y="37490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RPA</a:t>
            </a:r>
            <a:endParaRPr lang="en-US" sz="900" dirty="0"/>
          </a:p>
        </p:txBody>
      </p:sp>
      <p:sp>
        <p:nvSpPr>
          <p:cNvPr id="9" name="Text 6"/>
          <p:cNvSpPr/>
          <p:nvPr/>
        </p:nvSpPr>
        <p:spPr>
          <a:xfrm>
            <a:off x="822960" y="39776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Document Processing</a:t>
            </a:r>
            <a:endParaRPr lang="en-US" sz="900" dirty="0"/>
          </a:p>
        </p:txBody>
      </p:sp>
      <p:sp>
        <p:nvSpPr>
          <p:cNvPr id="10" name="Text 7"/>
          <p:cNvSpPr/>
          <p:nvPr/>
        </p:nvSpPr>
        <p:spPr>
          <a:xfrm>
            <a:off x="685800" y="438912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11" name="Text 8"/>
          <p:cNvSpPr/>
          <p:nvPr/>
        </p:nvSpPr>
        <p:spPr>
          <a:xfrm>
            <a:off x="4572000" y="438912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12" name="Shape 9"/>
          <p:cNvSpPr/>
          <p:nvPr/>
        </p:nvSpPr>
        <p:spPr>
          <a:xfrm>
            <a:off x="685800" y="4709160"/>
            <a:ext cx="3657600" cy="1097280"/>
          </a:xfrm>
          <a:prstGeom prst="roundRect">
            <a:avLst/>
          </a:prstGeom>
          <a:solidFill>
            <a:srgbClr val="F9FAFB"/>
          </a:solidFill>
          <a:ln/>
        </p:spPr>
      </p:sp>
      <p:sp>
        <p:nvSpPr>
          <p:cNvPr id="13" name="Text 10"/>
          <p:cNvSpPr/>
          <p:nvPr/>
        </p:nvSpPr>
        <p:spPr>
          <a:xfrm>
            <a:off x="822960" y="48188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4" name="Text 11"/>
          <p:cNvSpPr/>
          <p:nvPr/>
        </p:nvSpPr>
        <p:spPr>
          <a:xfrm>
            <a:off x="822960" y="50474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5" name="Text 12"/>
          <p:cNvSpPr/>
          <p:nvPr/>
        </p:nvSpPr>
        <p:spPr>
          <a:xfrm>
            <a:off x="822960" y="52760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6" name="Text 13"/>
          <p:cNvSpPr/>
          <p:nvPr/>
        </p:nvSpPr>
        <p:spPr>
          <a:xfrm>
            <a:off x="822960" y="55046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7" name="Shape 14"/>
          <p:cNvSpPr/>
          <p:nvPr/>
        </p:nvSpPr>
        <p:spPr>
          <a:xfrm>
            <a:off x="4572000" y="4709160"/>
            <a:ext cx="3886200" cy="1097280"/>
          </a:xfrm>
          <a:prstGeom prst="roundRect">
            <a:avLst/>
          </a:prstGeom>
          <a:solidFill>
            <a:srgbClr val="DBEAFE">
              <a:alpha val="50000"/>
            </a:srgbClr>
          </a:solidFill>
          <a:ln/>
        </p:spPr>
      </p:sp>
      <p:sp>
        <p:nvSpPr>
          <p:cNvPr id="18" name="Text 15"/>
          <p:cNvSpPr/>
          <p:nvPr/>
        </p:nvSpPr>
        <p:spPr>
          <a:xfrm>
            <a:off x="4709160" y="48188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Automate new employee onboarding chec...</a:t>
            </a:r>
            <a:endParaRPr lang="en-US" sz="800" dirty="0"/>
          </a:p>
        </p:txBody>
      </p:sp>
      <p:sp>
        <p:nvSpPr>
          <p:cNvPr id="19" name="Text 16"/>
          <p:cNvSpPr/>
          <p:nvPr/>
        </p:nvSpPr>
        <p:spPr>
          <a:xfrm>
            <a:off x="4709160" y="50474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Expand RPA to automate invoice proces...</a:t>
            </a:r>
            <a:endParaRPr lang="en-US" sz="800" dirty="0"/>
          </a:p>
        </p:txBody>
      </p:sp>
      <p:sp>
        <p:nvSpPr>
          <p:cNvPr id="20" name="Text 17"/>
          <p:cNvSpPr/>
          <p:nvPr/>
        </p:nvSpPr>
        <p:spPr>
          <a:xfrm>
            <a:off x="4709160" y="52760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Implement Power Automate document app...</a:t>
            </a:r>
            <a:endParaRPr lang="en-US" sz="800" dirty="0"/>
          </a:p>
        </p:txBody>
      </p:sp>
      <p:sp>
        <p:nvSpPr>
          <p:cNvPr id="21" name="Text 18"/>
          <p:cNvSpPr/>
          <p:nvPr/>
        </p:nvSpPr>
        <p:spPr>
          <a:xfrm>
            <a:off x="4709160" y="55046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Create API connections between Salesf...</a:t>
            </a:r>
            <a:endParaRPr lang="en-US" sz="800" dirty="0"/>
          </a:p>
        </p:txBody>
      </p:sp>
      <p:sp>
        <p:nvSpPr>
          <p:cNvPr id="22" name="Shape 19"/>
          <p:cNvSpPr/>
          <p:nvPr/>
        </p:nvSpPr>
        <p:spPr>
          <a:xfrm>
            <a:off x="0" y="6629400"/>
            <a:ext cx="9144000" cy="27432"/>
          </a:xfrm>
          <a:prstGeom prst="rect">
            <a:avLst/>
          </a:prstGeom>
          <a:solidFill>
            <a:srgbClr val="3B82F6"/>
          </a:solidFill>
          <a:ln/>
        </p:spPr>
      </p:sp>
      <p:sp>
        <p:nvSpPr>
          <p:cNvPr id="23" name="Text 20"/>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AI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6"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1/5 - Foundational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Significant AI opportunities identified but minimal implementation despite advanced tool availability</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Deploy 3-4 AI-powered solutions addressing customer support, document analysis, and predictive insights</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77724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Initiatives</a:t>
            </a:r>
            <a:endParaRPr lang="en-US" sz="1100" dirty="0"/>
          </a:p>
        </p:txBody>
      </p:sp>
      <p:sp>
        <p:nvSpPr>
          <p:cNvPr id="7" name="Text 4"/>
          <p:cNvSpPr/>
          <p:nvPr/>
        </p:nvSpPr>
        <p:spPr>
          <a:xfrm>
            <a:off x="822960" y="35204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AI-Powered Analytics</a:t>
            </a:r>
            <a:endParaRPr lang="en-US" sz="900" dirty="0"/>
          </a:p>
        </p:txBody>
      </p:sp>
      <p:sp>
        <p:nvSpPr>
          <p:cNvPr id="8" name="Text 5"/>
          <p:cNvSpPr/>
          <p:nvPr/>
        </p:nvSpPr>
        <p:spPr>
          <a:xfrm>
            <a:off x="822960" y="37490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Generative AI &amp; LLMs</a:t>
            </a:r>
            <a:endParaRPr lang="en-US" sz="900" dirty="0"/>
          </a:p>
        </p:txBody>
      </p:sp>
      <p:sp>
        <p:nvSpPr>
          <p:cNvPr id="9" name="Text 6"/>
          <p:cNvSpPr/>
          <p:nvPr/>
        </p:nvSpPr>
        <p:spPr>
          <a:xfrm>
            <a:off x="822960" y="39776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AI Agents &amp; Copilots</a:t>
            </a:r>
            <a:endParaRPr lang="en-US" sz="900" dirty="0"/>
          </a:p>
        </p:txBody>
      </p:sp>
      <p:sp>
        <p:nvSpPr>
          <p:cNvPr id="10" name="Text 7"/>
          <p:cNvSpPr/>
          <p:nvPr/>
        </p:nvSpPr>
        <p:spPr>
          <a:xfrm>
            <a:off x="685800" y="438912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11" name="Text 8"/>
          <p:cNvSpPr/>
          <p:nvPr/>
        </p:nvSpPr>
        <p:spPr>
          <a:xfrm>
            <a:off x="4572000" y="438912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12" name="Shape 9"/>
          <p:cNvSpPr/>
          <p:nvPr/>
        </p:nvSpPr>
        <p:spPr>
          <a:xfrm>
            <a:off x="685800" y="4709160"/>
            <a:ext cx="3657600" cy="1097280"/>
          </a:xfrm>
          <a:prstGeom prst="roundRect">
            <a:avLst/>
          </a:prstGeom>
          <a:solidFill>
            <a:srgbClr val="F9FAFB"/>
          </a:solidFill>
          <a:ln/>
        </p:spPr>
      </p:sp>
      <p:sp>
        <p:nvSpPr>
          <p:cNvPr id="13" name="Text 10"/>
          <p:cNvSpPr/>
          <p:nvPr/>
        </p:nvSpPr>
        <p:spPr>
          <a:xfrm>
            <a:off x="822960" y="48188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4" name="Text 11"/>
          <p:cNvSpPr/>
          <p:nvPr/>
        </p:nvSpPr>
        <p:spPr>
          <a:xfrm>
            <a:off x="822960" y="50474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5" name="Text 12"/>
          <p:cNvSpPr/>
          <p:nvPr/>
        </p:nvSpPr>
        <p:spPr>
          <a:xfrm>
            <a:off x="822960" y="52760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6" name="Text 13"/>
          <p:cNvSpPr/>
          <p:nvPr/>
        </p:nvSpPr>
        <p:spPr>
          <a:xfrm>
            <a:off x="822960" y="55046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7" name="Shape 14"/>
          <p:cNvSpPr/>
          <p:nvPr/>
        </p:nvSpPr>
        <p:spPr>
          <a:xfrm>
            <a:off x="4572000" y="4709160"/>
            <a:ext cx="3886200" cy="1097280"/>
          </a:xfrm>
          <a:prstGeom prst="roundRect">
            <a:avLst/>
          </a:prstGeom>
          <a:solidFill>
            <a:srgbClr val="DBEAFE">
              <a:alpha val="50000"/>
            </a:srgbClr>
          </a:solidFill>
          <a:ln/>
        </p:spPr>
      </p:sp>
      <p:sp>
        <p:nvSpPr>
          <p:cNvPr id="18" name="Text 15"/>
          <p:cNvSpPr/>
          <p:nvPr/>
        </p:nvSpPr>
        <p:spPr>
          <a:xfrm>
            <a:off x="4709160" y="48188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Enable Power BI AI insights for autom...</a:t>
            </a:r>
            <a:endParaRPr lang="en-US" sz="800" dirty="0"/>
          </a:p>
        </p:txBody>
      </p:sp>
      <p:sp>
        <p:nvSpPr>
          <p:cNvPr id="19" name="Text 16"/>
          <p:cNvSpPr/>
          <p:nvPr/>
        </p:nvSpPr>
        <p:spPr>
          <a:xfrm>
            <a:off x="4709160" y="50474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Deploy Microsoft Copilot for Teams to...</a:t>
            </a:r>
            <a:endParaRPr lang="en-US" sz="800" dirty="0"/>
          </a:p>
        </p:txBody>
      </p:sp>
      <p:sp>
        <p:nvSpPr>
          <p:cNvPr id="20" name="Text 17"/>
          <p:cNvSpPr/>
          <p:nvPr/>
        </p:nvSpPr>
        <p:spPr>
          <a:xfrm>
            <a:off x="4709160" y="52760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Implement Cognigy chatbot for interna...</a:t>
            </a:r>
            <a:endParaRPr lang="en-US" sz="800" dirty="0"/>
          </a:p>
        </p:txBody>
      </p:sp>
      <p:sp>
        <p:nvSpPr>
          <p:cNvPr id="21" name="Text 18"/>
          <p:cNvSpPr/>
          <p:nvPr/>
        </p:nvSpPr>
        <p:spPr>
          <a:xfrm>
            <a:off x="4709160" y="55046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Start with pre-built ML models in Pow...</a:t>
            </a:r>
            <a:endParaRPr lang="en-US" sz="800" dirty="0"/>
          </a:p>
        </p:txBody>
      </p:sp>
      <p:sp>
        <p:nvSpPr>
          <p:cNvPr id="22" name="Shape 19"/>
          <p:cNvSpPr/>
          <p:nvPr/>
        </p:nvSpPr>
        <p:spPr>
          <a:xfrm>
            <a:off x="0" y="6629400"/>
            <a:ext cx="9144000" cy="27432"/>
          </a:xfrm>
          <a:prstGeom prst="rect">
            <a:avLst/>
          </a:prstGeom>
          <a:solidFill>
            <a:srgbClr val="3B82F6"/>
          </a:solidFill>
          <a:ln/>
        </p:spPr>
      </p:sp>
      <p:sp>
        <p:nvSpPr>
          <p:cNvPr id="23" name="Text 20"/>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People &amp; Culture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7"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2/5 - Foundational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Change resistance high with no identified champions; skills gaps in digital tool utilization</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Build network of 10+ citizen developer champions with 75% employee digital skills proficiency</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77724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Initiatives</a:t>
            </a:r>
            <a:endParaRPr lang="en-US" sz="1100" dirty="0"/>
          </a:p>
        </p:txBody>
      </p:sp>
      <p:sp>
        <p:nvSpPr>
          <p:cNvPr id="7" name="Text 4"/>
          <p:cNvSpPr/>
          <p:nvPr/>
        </p:nvSpPr>
        <p:spPr>
          <a:xfrm>
            <a:off x="822960" y="35204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Skills &amp; Training</a:t>
            </a:r>
            <a:endParaRPr lang="en-US" sz="900" dirty="0"/>
          </a:p>
        </p:txBody>
      </p:sp>
      <p:sp>
        <p:nvSpPr>
          <p:cNvPr id="8" name="Text 5"/>
          <p:cNvSpPr/>
          <p:nvPr/>
        </p:nvSpPr>
        <p:spPr>
          <a:xfrm>
            <a:off x="822960" y="37490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Change Management</a:t>
            </a:r>
            <a:endParaRPr lang="en-US" sz="900" dirty="0"/>
          </a:p>
        </p:txBody>
      </p:sp>
      <p:sp>
        <p:nvSpPr>
          <p:cNvPr id="9" name="Text 6"/>
          <p:cNvSpPr/>
          <p:nvPr/>
        </p:nvSpPr>
        <p:spPr>
          <a:xfrm>
            <a:off x="822960" y="39776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Collaboration &amp; Culture</a:t>
            </a:r>
            <a:endParaRPr lang="en-US" sz="900" dirty="0"/>
          </a:p>
        </p:txBody>
      </p:sp>
      <p:sp>
        <p:nvSpPr>
          <p:cNvPr id="10" name="Text 7"/>
          <p:cNvSpPr/>
          <p:nvPr/>
        </p:nvSpPr>
        <p:spPr>
          <a:xfrm>
            <a:off x="685800" y="438912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11" name="Text 8"/>
          <p:cNvSpPr/>
          <p:nvPr/>
        </p:nvSpPr>
        <p:spPr>
          <a:xfrm>
            <a:off x="4572000" y="438912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12" name="Shape 9"/>
          <p:cNvSpPr/>
          <p:nvPr/>
        </p:nvSpPr>
        <p:spPr>
          <a:xfrm>
            <a:off x="685800" y="4709160"/>
            <a:ext cx="3657600" cy="1097280"/>
          </a:xfrm>
          <a:prstGeom prst="roundRect">
            <a:avLst/>
          </a:prstGeom>
          <a:solidFill>
            <a:srgbClr val="F9FAFB"/>
          </a:solidFill>
          <a:ln/>
        </p:spPr>
      </p:sp>
      <p:sp>
        <p:nvSpPr>
          <p:cNvPr id="13" name="Text 10"/>
          <p:cNvSpPr/>
          <p:nvPr/>
        </p:nvSpPr>
        <p:spPr>
          <a:xfrm>
            <a:off x="822960" y="48188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4" name="Text 11"/>
          <p:cNvSpPr/>
          <p:nvPr/>
        </p:nvSpPr>
        <p:spPr>
          <a:xfrm>
            <a:off x="822960" y="50474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5" name="Text 12"/>
          <p:cNvSpPr/>
          <p:nvPr/>
        </p:nvSpPr>
        <p:spPr>
          <a:xfrm>
            <a:off x="822960" y="52760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6" name="Text 13"/>
          <p:cNvSpPr/>
          <p:nvPr/>
        </p:nvSpPr>
        <p:spPr>
          <a:xfrm>
            <a:off x="822960" y="55046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7" name="Shape 14"/>
          <p:cNvSpPr/>
          <p:nvPr/>
        </p:nvSpPr>
        <p:spPr>
          <a:xfrm>
            <a:off x="4572000" y="4709160"/>
            <a:ext cx="3886200" cy="1097280"/>
          </a:xfrm>
          <a:prstGeom prst="roundRect">
            <a:avLst/>
          </a:prstGeom>
          <a:solidFill>
            <a:srgbClr val="DBEAFE">
              <a:alpha val="50000"/>
            </a:srgbClr>
          </a:solidFill>
          <a:ln/>
        </p:spPr>
      </p:sp>
      <p:sp>
        <p:nvSpPr>
          <p:cNvPr id="18" name="Text 15"/>
          <p:cNvSpPr/>
          <p:nvPr/>
        </p:nvSpPr>
        <p:spPr>
          <a:xfrm>
            <a:off x="4709160" y="48188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Launch Microsoft Learn pathway for Po...</a:t>
            </a:r>
            <a:endParaRPr lang="en-US" sz="800" dirty="0"/>
          </a:p>
        </p:txBody>
      </p:sp>
      <p:sp>
        <p:nvSpPr>
          <p:cNvPr id="19" name="Text 16"/>
          <p:cNvSpPr/>
          <p:nvPr/>
        </p:nvSpPr>
        <p:spPr>
          <a:xfrm>
            <a:off x="4709160" y="50474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Identify and train 3-5 early adopters...</a:t>
            </a:r>
            <a:endParaRPr lang="en-US" sz="800" dirty="0"/>
          </a:p>
        </p:txBody>
      </p:sp>
      <p:sp>
        <p:nvSpPr>
          <p:cNvPr id="20" name="Text 17"/>
          <p:cNvSpPr/>
          <p:nvPr/>
        </p:nvSpPr>
        <p:spPr>
          <a:xfrm>
            <a:off x="4709160" y="52760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Create dedicated Teams channels for d...</a:t>
            </a:r>
            <a:endParaRPr lang="en-US" sz="800" dirty="0"/>
          </a:p>
        </p:txBody>
      </p:sp>
      <p:sp>
        <p:nvSpPr>
          <p:cNvPr id="21" name="Text 18"/>
          <p:cNvSpPr/>
          <p:nvPr/>
        </p:nvSpPr>
        <p:spPr>
          <a:xfrm>
            <a:off x="4709160" y="55046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Establish monthly digital transformat...</a:t>
            </a:r>
            <a:endParaRPr lang="en-US" sz="800" dirty="0"/>
          </a:p>
        </p:txBody>
      </p:sp>
      <p:sp>
        <p:nvSpPr>
          <p:cNvPr id="22" name="Shape 19"/>
          <p:cNvSpPr/>
          <p:nvPr/>
        </p:nvSpPr>
        <p:spPr>
          <a:xfrm>
            <a:off x="0" y="6629400"/>
            <a:ext cx="9144000" cy="27432"/>
          </a:xfrm>
          <a:prstGeom prst="rect">
            <a:avLst/>
          </a:prstGeom>
          <a:solidFill>
            <a:srgbClr val="3B82F6"/>
          </a:solidFill>
          <a:ln/>
        </p:spPr>
      </p:sp>
      <p:sp>
        <p:nvSpPr>
          <p:cNvPr id="23" name="Text 20"/>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User Experience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8"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N/A</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Assessment data will be populated based on your responses</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Strategic roadmap will be developed</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7" name="Text 4"/>
          <p:cNvSpPr/>
          <p:nvPr/>
        </p:nvSpPr>
        <p:spPr>
          <a:xfrm>
            <a:off x="4572000" y="320040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8" name="Shape 5"/>
          <p:cNvSpPr/>
          <p:nvPr/>
        </p:nvSpPr>
        <p:spPr>
          <a:xfrm>
            <a:off x="685800" y="3520440"/>
            <a:ext cx="3657600" cy="1097280"/>
          </a:xfrm>
          <a:prstGeom prst="roundRect">
            <a:avLst/>
          </a:prstGeom>
          <a:solidFill>
            <a:srgbClr val="F9FAFB"/>
          </a:solidFill>
          <a:ln/>
        </p:spPr>
      </p:sp>
      <p:sp>
        <p:nvSpPr>
          <p:cNvPr id="9" name="Text 6"/>
          <p:cNvSpPr/>
          <p:nvPr/>
        </p:nvSpPr>
        <p:spPr>
          <a:xfrm>
            <a:off x="822960" y="363016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0" name="Text 7"/>
          <p:cNvSpPr/>
          <p:nvPr/>
        </p:nvSpPr>
        <p:spPr>
          <a:xfrm>
            <a:off x="822960" y="385876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1" name="Text 8"/>
          <p:cNvSpPr/>
          <p:nvPr/>
        </p:nvSpPr>
        <p:spPr>
          <a:xfrm>
            <a:off x="822960" y="408736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2" name="Text 9"/>
          <p:cNvSpPr/>
          <p:nvPr/>
        </p:nvSpPr>
        <p:spPr>
          <a:xfrm>
            <a:off x="822960" y="431596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3" name="Shape 10"/>
          <p:cNvSpPr/>
          <p:nvPr/>
        </p:nvSpPr>
        <p:spPr>
          <a:xfrm>
            <a:off x="4572000" y="3520440"/>
            <a:ext cx="3886200" cy="1097280"/>
          </a:xfrm>
          <a:prstGeom prst="roundRect">
            <a:avLst/>
          </a:prstGeom>
          <a:solidFill>
            <a:srgbClr val="DBEAFE">
              <a:alpha val="50000"/>
            </a:srgbClr>
          </a:solidFill>
          <a:ln/>
        </p:spPr>
      </p:sp>
      <p:sp>
        <p:nvSpPr>
          <p:cNvPr id="14" name="Text 11"/>
          <p:cNvSpPr/>
          <p:nvPr/>
        </p:nvSpPr>
        <p:spPr>
          <a:xfrm>
            <a:off x="4709160" y="363016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Audit current state</a:t>
            </a:r>
            <a:endParaRPr lang="en-US" sz="800" dirty="0"/>
          </a:p>
        </p:txBody>
      </p:sp>
      <p:sp>
        <p:nvSpPr>
          <p:cNvPr id="15" name="Text 12"/>
          <p:cNvSpPr/>
          <p:nvPr/>
        </p:nvSpPr>
        <p:spPr>
          <a:xfrm>
            <a:off x="4709160" y="385876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Define success metrics</a:t>
            </a:r>
            <a:endParaRPr lang="en-US" sz="800" dirty="0"/>
          </a:p>
        </p:txBody>
      </p:sp>
      <p:sp>
        <p:nvSpPr>
          <p:cNvPr id="16" name="Text 13"/>
          <p:cNvSpPr/>
          <p:nvPr/>
        </p:nvSpPr>
        <p:spPr>
          <a:xfrm>
            <a:off x="4709160" y="408736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Pilot with small team</a:t>
            </a:r>
            <a:endParaRPr lang="en-US" sz="800" dirty="0"/>
          </a:p>
        </p:txBody>
      </p:sp>
      <p:sp>
        <p:nvSpPr>
          <p:cNvPr id="17" name="Text 14"/>
          <p:cNvSpPr/>
          <p:nvPr/>
        </p:nvSpPr>
        <p:spPr>
          <a:xfrm>
            <a:off x="4709160" y="431596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Document lessons learned</a:t>
            </a:r>
            <a:endParaRPr lang="en-US" sz="800" dirty="0"/>
          </a:p>
        </p:txBody>
      </p:sp>
      <p:sp>
        <p:nvSpPr>
          <p:cNvPr id="18" name="Shape 15"/>
          <p:cNvSpPr/>
          <p:nvPr/>
        </p:nvSpPr>
        <p:spPr>
          <a:xfrm>
            <a:off x="0" y="6629400"/>
            <a:ext cx="9144000" cy="27432"/>
          </a:xfrm>
          <a:prstGeom prst="rect">
            <a:avLst/>
          </a:prstGeom>
          <a:solidFill>
            <a:srgbClr val="3B82F6"/>
          </a:solidFill>
          <a:ln/>
        </p:spPr>
      </p:sp>
      <p:sp>
        <p:nvSpPr>
          <p:cNvPr id="19" name="Text 16"/>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Quick Wins - 30-Day Action Plan</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Text 3"/>
          <p:cNvSpPr/>
          <p:nvPr/>
        </p:nvSpPr>
        <p:spPr>
          <a:xfrm>
            <a:off x="685800" y="1143000"/>
            <a:ext cx="7772400" cy="228600"/>
          </a:xfrm>
          <a:prstGeom prst="rect">
            <a:avLst/>
          </a:prstGeom>
          <a:noFill/>
          <a:ln/>
        </p:spPr>
        <p:txBody>
          <a:bodyPr wrap="square" rtlCol="0" anchor="ctr"/>
          <a:lstStyle/>
          <a:p>
            <a:pPr indent="0" marL="0">
              <a:buNone/>
            </a:pPr>
            <a:r>
              <a:rPr lang="en-US" sz="1100" i="1" dirty="0">
                <a:solidFill>
                  <a:srgbClr val="4B5563"/>
                </a:solidFill>
                <a:latin typeface="Arial" pitchFamily="34" charset="0"/>
                <a:ea typeface="Arial" pitchFamily="34" charset="-122"/>
                <a:cs typeface="Arial" pitchFamily="34" charset="-120"/>
              </a:rPr>
              <a:t>High-impact initiatives that can be implemented within 30 days</a:t>
            </a:r>
            <a:endParaRPr lang="en-US" sz="1100" dirty="0"/>
          </a:p>
        </p:txBody>
      </p:sp>
      <p:sp>
        <p:nvSpPr>
          <p:cNvPr id="6" name="Shape 4"/>
          <p:cNvSpPr/>
          <p:nvPr/>
        </p:nvSpPr>
        <p:spPr>
          <a:xfrm>
            <a:off x="685800" y="1600200"/>
            <a:ext cx="320040" cy="320040"/>
          </a:xfrm>
          <a:prstGeom prst="ellipse">
            <a:avLst/>
          </a:prstGeom>
          <a:solidFill>
            <a:srgbClr val="3B82F6"/>
          </a:solidFill>
          <a:ln/>
        </p:spPr>
      </p:sp>
      <p:sp>
        <p:nvSpPr>
          <p:cNvPr id="7" name="Text 5"/>
          <p:cNvSpPr/>
          <p:nvPr/>
        </p:nvSpPr>
        <p:spPr>
          <a:xfrm>
            <a:off x="685800" y="164592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1</a:t>
            </a:r>
            <a:endParaRPr lang="en-US" sz="1300" dirty="0"/>
          </a:p>
        </p:txBody>
      </p:sp>
      <p:sp>
        <p:nvSpPr>
          <p:cNvPr id="8" name="Text 6"/>
          <p:cNvSpPr/>
          <p:nvPr/>
        </p:nvSpPr>
        <p:spPr>
          <a:xfrm>
            <a:off x="1143000" y="1554480"/>
            <a:ext cx="50292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Quick Win 1</a:t>
            </a:r>
            <a:endParaRPr lang="en-US" sz="1200" dirty="0"/>
          </a:p>
        </p:txBody>
      </p:sp>
      <p:sp>
        <p:nvSpPr>
          <p:cNvPr id="9" name="Shape 7"/>
          <p:cNvSpPr/>
          <p:nvPr/>
        </p:nvSpPr>
        <p:spPr>
          <a:xfrm>
            <a:off x="6400800" y="1600200"/>
            <a:ext cx="822960" cy="228600"/>
          </a:xfrm>
          <a:prstGeom prst="roundRect">
            <a:avLst/>
          </a:prstGeom>
          <a:solidFill>
            <a:srgbClr val="F9FAFB"/>
          </a:solidFill>
          <a:ln/>
        </p:spPr>
      </p:sp>
      <p:sp>
        <p:nvSpPr>
          <p:cNvPr id="10" name="Text 8"/>
          <p:cNvSpPr/>
          <p:nvPr/>
        </p:nvSpPr>
        <p:spPr>
          <a:xfrm>
            <a:off x="6400800" y="1627632"/>
            <a:ext cx="822960" cy="182880"/>
          </a:xfrm>
          <a:prstGeom prst="rect">
            <a:avLst/>
          </a:prstGeom>
          <a:noFill/>
          <a:ln/>
        </p:spPr>
        <p:txBody>
          <a:bodyPr wrap="square" rtlCol="0" anchor="ctr"/>
          <a:lstStyle/>
          <a:p>
            <a:pPr algn="ctr" indent="0" marL="0">
              <a:buNone/>
            </a:pPr>
            <a:r>
              <a:rPr lang="en-US" sz="800" dirty="0">
                <a:solidFill>
                  <a:srgbClr val="1F2937"/>
                </a:solidFill>
                <a:latin typeface="Arial" pitchFamily="34" charset="0"/>
                <a:ea typeface="Arial" pitchFamily="34" charset="-122"/>
                <a:cs typeface="Arial" pitchFamily="34" charset="-120"/>
              </a:rPr>
              <a:t>Effort: LOW</a:t>
            </a:r>
            <a:endParaRPr lang="en-US" sz="800" dirty="0"/>
          </a:p>
        </p:txBody>
      </p:sp>
      <p:sp>
        <p:nvSpPr>
          <p:cNvPr id="11" name="Shape 9"/>
          <p:cNvSpPr/>
          <p:nvPr/>
        </p:nvSpPr>
        <p:spPr>
          <a:xfrm>
            <a:off x="7315200" y="1600200"/>
            <a:ext cx="822960" cy="228600"/>
          </a:xfrm>
          <a:prstGeom prst="roundRect">
            <a:avLst/>
          </a:prstGeom>
          <a:solidFill>
            <a:srgbClr val="DBEAFE"/>
          </a:solidFill>
          <a:ln/>
        </p:spPr>
      </p:sp>
      <p:sp>
        <p:nvSpPr>
          <p:cNvPr id="12" name="Text 10"/>
          <p:cNvSpPr/>
          <p:nvPr/>
        </p:nvSpPr>
        <p:spPr>
          <a:xfrm>
            <a:off x="7315200" y="1627632"/>
            <a:ext cx="822960" cy="182880"/>
          </a:xfrm>
          <a:prstGeom prst="rect">
            <a:avLst/>
          </a:prstGeom>
          <a:noFill/>
          <a:ln/>
        </p:spPr>
        <p:txBody>
          <a:bodyPr wrap="square" rtlCol="0" anchor="ctr"/>
          <a:lstStyle/>
          <a:p>
            <a:pPr algn="ctr" indent="0" marL="0">
              <a:buNone/>
            </a:pPr>
            <a:r>
              <a:rPr lang="en-US" sz="800" b="1" dirty="0">
                <a:solidFill>
                  <a:srgbClr val="1E40AF"/>
                </a:solidFill>
                <a:latin typeface="Arial" pitchFamily="34" charset="0"/>
                <a:ea typeface="Arial" pitchFamily="34" charset="-122"/>
                <a:cs typeface="Arial" pitchFamily="34" charset="-120"/>
              </a:rPr>
              <a:t>Impact: HIGH</a:t>
            </a:r>
            <a:endParaRPr lang="en-US" sz="800" dirty="0"/>
          </a:p>
        </p:txBody>
      </p:sp>
      <p:sp>
        <p:nvSpPr>
          <p:cNvPr id="13" name="Text 11"/>
          <p:cNvSpPr/>
          <p:nvPr/>
        </p:nvSpPr>
        <p:spPr>
          <a:xfrm>
            <a:off x="1143000" y="1874520"/>
            <a:ext cx="6858000" cy="36576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Build a real-time executive dashboard using Power BI connecting to Salesforce and other key systems</a:t>
            </a:r>
            <a:endParaRPr lang="en-US" sz="900" dirty="0"/>
          </a:p>
        </p:txBody>
      </p:sp>
      <p:sp>
        <p:nvSpPr>
          <p:cNvPr id="14" name="Shape 12"/>
          <p:cNvSpPr/>
          <p:nvPr/>
        </p:nvSpPr>
        <p:spPr>
          <a:xfrm>
            <a:off x="685800" y="2468880"/>
            <a:ext cx="320040" cy="320040"/>
          </a:xfrm>
          <a:prstGeom prst="ellipse">
            <a:avLst/>
          </a:prstGeom>
          <a:solidFill>
            <a:srgbClr val="3B82F6"/>
          </a:solidFill>
          <a:ln/>
        </p:spPr>
      </p:sp>
      <p:sp>
        <p:nvSpPr>
          <p:cNvPr id="15" name="Text 13"/>
          <p:cNvSpPr/>
          <p:nvPr/>
        </p:nvSpPr>
        <p:spPr>
          <a:xfrm>
            <a:off x="685800" y="251460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2</a:t>
            </a:r>
            <a:endParaRPr lang="en-US" sz="1300" dirty="0"/>
          </a:p>
        </p:txBody>
      </p:sp>
      <p:sp>
        <p:nvSpPr>
          <p:cNvPr id="16" name="Text 14"/>
          <p:cNvSpPr/>
          <p:nvPr/>
        </p:nvSpPr>
        <p:spPr>
          <a:xfrm>
            <a:off x="1143000" y="2423160"/>
            <a:ext cx="50292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Quick Win 2</a:t>
            </a:r>
            <a:endParaRPr lang="en-US" sz="1200" dirty="0"/>
          </a:p>
        </p:txBody>
      </p:sp>
      <p:sp>
        <p:nvSpPr>
          <p:cNvPr id="17" name="Shape 15"/>
          <p:cNvSpPr/>
          <p:nvPr/>
        </p:nvSpPr>
        <p:spPr>
          <a:xfrm>
            <a:off x="6400800" y="2468880"/>
            <a:ext cx="822960" cy="228600"/>
          </a:xfrm>
          <a:prstGeom prst="roundRect">
            <a:avLst/>
          </a:prstGeom>
          <a:solidFill>
            <a:srgbClr val="F9FAFB"/>
          </a:solidFill>
          <a:ln/>
        </p:spPr>
      </p:sp>
      <p:sp>
        <p:nvSpPr>
          <p:cNvPr id="18" name="Text 16"/>
          <p:cNvSpPr/>
          <p:nvPr/>
        </p:nvSpPr>
        <p:spPr>
          <a:xfrm>
            <a:off x="6400800" y="2496312"/>
            <a:ext cx="822960" cy="182880"/>
          </a:xfrm>
          <a:prstGeom prst="rect">
            <a:avLst/>
          </a:prstGeom>
          <a:noFill/>
          <a:ln/>
        </p:spPr>
        <p:txBody>
          <a:bodyPr wrap="square" rtlCol="0" anchor="ctr"/>
          <a:lstStyle/>
          <a:p>
            <a:pPr algn="ctr" indent="0" marL="0">
              <a:buNone/>
            </a:pPr>
            <a:r>
              <a:rPr lang="en-US" sz="800" dirty="0">
                <a:solidFill>
                  <a:srgbClr val="1F2937"/>
                </a:solidFill>
                <a:latin typeface="Arial" pitchFamily="34" charset="0"/>
                <a:ea typeface="Arial" pitchFamily="34" charset="-122"/>
                <a:cs typeface="Arial" pitchFamily="34" charset="-120"/>
              </a:rPr>
              <a:t>Effort: MEDIUM</a:t>
            </a:r>
            <a:endParaRPr lang="en-US" sz="800" dirty="0"/>
          </a:p>
        </p:txBody>
      </p:sp>
      <p:sp>
        <p:nvSpPr>
          <p:cNvPr id="19" name="Shape 17"/>
          <p:cNvSpPr/>
          <p:nvPr/>
        </p:nvSpPr>
        <p:spPr>
          <a:xfrm>
            <a:off x="7315200" y="2468880"/>
            <a:ext cx="822960" cy="228600"/>
          </a:xfrm>
          <a:prstGeom prst="roundRect">
            <a:avLst/>
          </a:prstGeom>
          <a:solidFill>
            <a:srgbClr val="DBEAFE"/>
          </a:solidFill>
          <a:ln/>
        </p:spPr>
      </p:sp>
      <p:sp>
        <p:nvSpPr>
          <p:cNvPr id="20" name="Text 18"/>
          <p:cNvSpPr/>
          <p:nvPr/>
        </p:nvSpPr>
        <p:spPr>
          <a:xfrm>
            <a:off x="7315200" y="2496312"/>
            <a:ext cx="822960" cy="182880"/>
          </a:xfrm>
          <a:prstGeom prst="rect">
            <a:avLst/>
          </a:prstGeom>
          <a:noFill/>
          <a:ln/>
        </p:spPr>
        <p:txBody>
          <a:bodyPr wrap="square" rtlCol="0" anchor="ctr"/>
          <a:lstStyle/>
          <a:p>
            <a:pPr algn="ctr" indent="0" marL="0">
              <a:buNone/>
            </a:pPr>
            <a:r>
              <a:rPr lang="en-US" sz="800" b="1" dirty="0">
                <a:solidFill>
                  <a:srgbClr val="1E40AF"/>
                </a:solidFill>
                <a:latin typeface="Arial" pitchFamily="34" charset="0"/>
                <a:ea typeface="Arial" pitchFamily="34" charset="-122"/>
                <a:cs typeface="Arial" pitchFamily="34" charset="-120"/>
              </a:rPr>
              <a:t>Impact: HIGH</a:t>
            </a:r>
            <a:endParaRPr lang="en-US" sz="800" dirty="0"/>
          </a:p>
        </p:txBody>
      </p:sp>
      <p:sp>
        <p:nvSpPr>
          <p:cNvPr id="21" name="Text 19"/>
          <p:cNvSpPr/>
          <p:nvPr/>
        </p:nvSpPr>
        <p:spPr>
          <a:xfrm>
            <a:off x="1143000" y="2743200"/>
            <a:ext cx="6858000" cy="36576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Create streamlined new employee onboarding process using Power Automate and SharePoint</a:t>
            </a:r>
            <a:endParaRPr lang="en-US" sz="900" dirty="0"/>
          </a:p>
        </p:txBody>
      </p:sp>
      <p:sp>
        <p:nvSpPr>
          <p:cNvPr id="22" name="Shape 20"/>
          <p:cNvSpPr/>
          <p:nvPr/>
        </p:nvSpPr>
        <p:spPr>
          <a:xfrm>
            <a:off x="685800" y="3337560"/>
            <a:ext cx="320040" cy="320040"/>
          </a:xfrm>
          <a:prstGeom prst="ellipse">
            <a:avLst/>
          </a:prstGeom>
          <a:solidFill>
            <a:srgbClr val="3B82F6"/>
          </a:solidFill>
          <a:ln/>
        </p:spPr>
      </p:sp>
      <p:sp>
        <p:nvSpPr>
          <p:cNvPr id="23" name="Text 21"/>
          <p:cNvSpPr/>
          <p:nvPr/>
        </p:nvSpPr>
        <p:spPr>
          <a:xfrm>
            <a:off x="685800" y="338328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3</a:t>
            </a:r>
            <a:endParaRPr lang="en-US" sz="1300" dirty="0"/>
          </a:p>
        </p:txBody>
      </p:sp>
      <p:sp>
        <p:nvSpPr>
          <p:cNvPr id="24" name="Text 22"/>
          <p:cNvSpPr/>
          <p:nvPr/>
        </p:nvSpPr>
        <p:spPr>
          <a:xfrm>
            <a:off x="1143000" y="3291840"/>
            <a:ext cx="50292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Quick Win 3</a:t>
            </a:r>
            <a:endParaRPr lang="en-US" sz="1200" dirty="0"/>
          </a:p>
        </p:txBody>
      </p:sp>
      <p:sp>
        <p:nvSpPr>
          <p:cNvPr id="25" name="Shape 23"/>
          <p:cNvSpPr/>
          <p:nvPr/>
        </p:nvSpPr>
        <p:spPr>
          <a:xfrm>
            <a:off x="6400800" y="3337560"/>
            <a:ext cx="822960" cy="228600"/>
          </a:xfrm>
          <a:prstGeom prst="roundRect">
            <a:avLst/>
          </a:prstGeom>
          <a:solidFill>
            <a:srgbClr val="F9FAFB"/>
          </a:solidFill>
          <a:ln/>
        </p:spPr>
      </p:sp>
      <p:sp>
        <p:nvSpPr>
          <p:cNvPr id="26" name="Text 24"/>
          <p:cNvSpPr/>
          <p:nvPr/>
        </p:nvSpPr>
        <p:spPr>
          <a:xfrm>
            <a:off x="6400800" y="3364992"/>
            <a:ext cx="822960" cy="182880"/>
          </a:xfrm>
          <a:prstGeom prst="rect">
            <a:avLst/>
          </a:prstGeom>
          <a:noFill/>
          <a:ln/>
        </p:spPr>
        <p:txBody>
          <a:bodyPr wrap="square" rtlCol="0" anchor="ctr"/>
          <a:lstStyle/>
          <a:p>
            <a:pPr algn="ctr" indent="0" marL="0">
              <a:buNone/>
            </a:pPr>
            <a:r>
              <a:rPr lang="en-US" sz="800" dirty="0">
                <a:solidFill>
                  <a:srgbClr val="1F2937"/>
                </a:solidFill>
                <a:latin typeface="Arial" pitchFamily="34" charset="0"/>
                <a:ea typeface="Arial" pitchFamily="34" charset="-122"/>
                <a:cs typeface="Arial" pitchFamily="34" charset="-120"/>
              </a:rPr>
              <a:t>Effort: MEDIUM</a:t>
            </a:r>
            <a:endParaRPr lang="en-US" sz="800" dirty="0"/>
          </a:p>
        </p:txBody>
      </p:sp>
      <p:sp>
        <p:nvSpPr>
          <p:cNvPr id="27" name="Shape 25"/>
          <p:cNvSpPr/>
          <p:nvPr/>
        </p:nvSpPr>
        <p:spPr>
          <a:xfrm>
            <a:off x="7315200" y="3337560"/>
            <a:ext cx="822960" cy="228600"/>
          </a:xfrm>
          <a:prstGeom prst="roundRect">
            <a:avLst/>
          </a:prstGeom>
          <a:solidFill>
            <a:srgbClr val="DBEAFE"/>
          </a:solidFill>
          <a:ln/>
        </p:spPr>
      </p:sp>
      <p:sp>
        <p:nvSpPr>
          <p:cNvPr id="28" name="Text 26"/>
          <p:cNvSpPr/>
          <p:nvPr/>
        </p:nvSpPr>
        <p:spPr>
          <a:xfrm>
            <a:off x="7315200" y="3364992"/>
            <a:ext cx="822960" cy="182880"/>
          </a:xfrm>
          <a:prstGeom prst="rect">
            <a:avLst/>
          </a:prstGeom>
          <a:noFill/>
          <a:ln/>
        </p:spPr>
        <p:txBody>
          <a:bodyPr wrap="square" rtlCol="0" anchor="ctr"/>
          <a:lstStyle/>
          <a:p>
            <a:pPr algn="ctr" indent="0" marL="0">
              <a:buNone/>
            </a:pPr>
            <a:r>
              <a:rPr lang="en-US" sz="800" b="1" dirty="0">
                <a:solidFill>
                  <a:srgbClr val="1E40AF"/>
                </a:solidFill>
                <a:latin typeface="Arial" pitchFamily="34" charset="0"/>
                <a:ea typeface="Arial" pitchFamily="34" charset="-122"/>
                <a:cs typeface="Arial" pitchFamily="34" charset="-120"/>
              </a:rPr>
              <a:t>Impact: HIGH</a:t>
            </a:r>
            <a:endParaRPr lang="en-US" sz="800" dirty="0"/>
          </a:p>
        </p:txBody>
      </p:sp>
      <p:sp>
        <p:nvSpPr>
          <p:cNvPr id="29" name="Text 27"/>
          <p:cNvSpPr/>
          <p:nvPr/>
        </p:nvSpPr>
        <p:spPr>
          <a:xfrm>
            <a:off x="1143000" y="3611880"/>
            <a:ext cx="6858000" cy="36576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Deploy SharePoint with AI-powered search and Microsoft Copilot for instant information discovery</a:t>
            </a:r>
            <a:endParaRPr lang="en-US" sz="900" dirty="0"/>
          </a:p>
        </p:txBody>
      </p:sp>
      <p:sp>
        <p:nvSpPr>
          <p:cNvPr id="30" name="Shape 28"/>
          <p:cNvSpPr/>
          <p:nvPr/>
        </p:nvSpPr>
        <p:spPr>
          <a:xfrm>
            <a:off x="685800" y="4206240"/>
            <a:ext cx="320040" cy="320040"/>
          </a:xfrm>
          <a:prstGeom prst="ellipse">
            <a:avLst/>
          </a:prstGeom>
          <a:solidFill>
            <a:srgbClr val="3B82F6"/>
          </a:solidFill>
          <a:ln/>
        </p:spPr>
      </p:sp>
      <p:sp>
        <p:nvSpPr>
          <p:cNvPr id="31" name="Text 29"/>
          <p:cNvSpPr/>
          <p:nvPr/>
        </p:nvSpPr>
        <p:spPr>
          <a:xfrm>
            <a:off x="685800" y="425196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4</a:t>
            </a:r>
            <a:endParaRPr lang="en-US" sz="1300" dirty="0"/>
          </a:p>
        </p:txBody>
      </p:sp>
      <p:sp>
        <p:nvSpPr>
          <p:cNvPr id="32" name="Text 30"/>
          <p:cNvSpPr/>
          <p:nvPr/>
        </p:nvSpPr>
        <p:spPr>
          <a:xfrm>
            <a:off x="1143000" y="4160520"/>
            <a:ext cx="50292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Quick Win 4</a:t>
            </a:r>
            <a:endParaRPr lang="en-US" sz="1200" dirty="0"/>
          </a:p>
        </p:txBody>
      </p:sp>
      <p:sp>
        <p:nvSpPr>
          <p:cNvPr id="33" name="Shape 31"/>
          <p:cNvSpPr/>
          <p:nvPr/>
        </p:nvSpPr>
        <p:spPr>
          <a:xfrm>
            <a:off x="6400800" y="4206240"/>
            <a:ext cx="822960" cy="228600"/>
          </a:xfrm>
          <a:prstGeom prst="roundRect">
            <a:avLst/>
          </a:prstGeom>
          <a:solidFill>
            <a:srgbClr val="F9FAFB"/>
          </a:solidFill>
          <a:ln/>
        </p:spPr>
      </p:sp>
      <p:sp>
        <p:nvSpPr>
          <p:cNvPr id="34" name="Text 32"/>
          <p:cNvSpPr/>
          <p:nvPr/>
        </p:nvSpPr>
        <p:spPr>
          <a:xfrm>
            <a:off x="6400800" y="4233672"/>
            <a:ext cx="822960" cy="182880"/>
          </a:xfrm>
          <a:prstGeom prst="rect">
            <a:avLst/>
          </a:prstGeom>
          <a:noFill/>
          <a:ln/>
        </p:spPr>
        <p:txBody>
          <a:bodyPr wrap="square" rtlCol="0" anchor="ctr"/>
          <a:lstStyle/>
          <a:p>
            <a:pPr algn="ctr" indent="0" marL="0">
              <a:buNone/>
            </a:pPr>
            <a:r>
              <a:rPr lang="en-US" sz="800" dirty="0">
                <a:solidFill>
                  <a:srgbClr val="1F2937"/>
                </a:solidFill>
                <a:latin typeface="Arial" pitchFamily="34" charset="0"/>
                <a:ea typeface="Arial" pitchFamily="34" charset="-122"/>
                <a:cs typeface="Arial" pitchFamily="34" charset="-120"/>
              </a:rPr>
              <a:t>Effort: LOW</a:t>
            </a:r>
            <a:endParaRPr lang="en-US" sz="800" dirty="0"/>
          </a:p>
        </p:txBody>
      </p:sp>
      <p:sp>
        <p:nvSpPr>
          <p:cNvPr id="35" name="Shape 33"/>
          <p:cNvSpPr/>
          <p:nvPr/>
        </p:nvSpPr>
        <p:spPr>
          <a:xfrm>
            <a:off x="7315200" y="4206240"/>
            <a:ext cx="822960" cy="228600"/>
          </a:xfrm>
          <a:prstGeom prst="roundRect">
            <a:avLst/>
          </a:prstGeom>
          <a:solidFill>
            <a:srgbClr val="DBEAFE"/>
          </a:solidFill>
          <a:ln/>
        </p:spPr>
      </p:sp>
      <p:sp>
        <p:nvSpPr>
          <p:cNvPr id="36" name="Text 34"/>
          <p:cNvSpPr/>
          <p:nvPr/>
        </p:nvSpPr>
        <p:spPr>
          <a:xfrm>
            <a:off x="7315200" y="4233672"/>
            <a:ext cx="822960" cy="182880"/>
          </a:xfrm>
          <a:prstGeom prst="rect">
            <a:avLst/>
          </a:prstGeom>
          <a:noFill/>
          <a:ln/>
        </p:spPr>
        <p:txBody>
          <a:bodyPr wrap="square" rtlCol="0" anchor="ctr"/>
          <a:lstStyle/>
          <a:p>
            <a:pPr algn="ctr" indent="0" marL="0">
              <a:buNone/>
            </a:pPr>
            <a:r>
              <a:rPr lang="en-US" sz="800" b="1" dirty="0">
                <a:solidFill>
                  <a:srgbClr val="1E40AF"/>
                </a:solidFill>
                <a:latin typeface="Arial" pitchFamily="34" charset="0"/>
                <a:ea typeface="Arial" pitchFamily="34" charset="-122"/>
                <a:cs typeface="Arial" pitchFamily="34" charset="-120"/>
              </a:rPr>
              <a:t>Impact: MEDIUM</a:t>
            </a:r>
            <a:endParaRPr lang="en-US" sz="800" dirty="0"/>
          </a:p>
        </p:txBody>
      </p:sp>
      <p:sp>
        <p:nvSpPr>
          <p:cNvPr id="37" name="Text 35"/>
          <p:cNvSpPr/>
          <p:nvPr/>
        </p:nvSpPr>
        <p:spPr>
          <a:xfrm>
            <a:off x="1143000" y="4480560"/>
            <a:ext cx="6858000" cy="36576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Implement systematic user feedback collection for all digital tools and processes</a:t>
            </a:r>
            <a:endParaRPr lang="en-US" sz="900" dirty="0"/>
          </a:p>
        </p:txBody>
      </p:sp>
      <p:sp>
        <p:nvSpPr>
          <p:cNvPr id="38" name="Shape 36"/>
          <p:cNvSpPr/>
          <p:nvPr/>
        </p:nvSpPr>
        <p:spPr>
          <a:xfrm>
            <a:off x="685800" y="5074920"/>
            <a:ext cx="320040" cy="320040"/>
          </a:xfrm>
          <a:prstGeom prst="ellipse">
            <a:avLst/>
          </a:prstGeom>
          <a:solidFill>
            <a:srgbClr val="3B82F6"/>
          </a:solidFill>
          <a:ln/>
        </p:spPr>
      </p:sp>
      <p:sp>
        <p:nvSpPr>
          <p:cNvPr id="39" name="Text 37"/>
          <p:cNvSpPr/>
          <p:nvPr/>
        </p:nvSpPr>
        <p:spPr>
          <a:xfrm>
            <a:off x="685800" y="512064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5</a:t>
            </a:r>
            <a:endParaRPr lang="en-US" sz="1300" dirty="0"/>
          </a:p>
        </p:txBody>
      </p:sp>
      <p:sp>
        <p:nvSpPr>
          <p:cNvPr id="40" name="Text 38"/>
          <p:cNvSpPr/>
          <p:nvPr/>
        </p:nvSpPr>
        <p:spPr>
          <a:xfrm>
            <a:off x="1143000" y="5029200"/>
            <a:ext cx="50292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Quick Win 5</a:t>
            </a:r>
            <a:endParaRPr lang="en-US" sz="1200" dirty="0"/>
          </a:p>
        </p:txBody>
      </p:sp>
      <p:sp>
        <p:nvSpPr>
          <p:cNvPr id="41" name="Shape 39"/>
          <p:cNvSpPr/>
          <p:nvPr/>
        </p:nvSpPr>
        <p:spPr>
          <a:xfrm>
            <a:off x="6400800" y="5074920"/>
            <a:ext cx="822960" cy="228600"/>
          </a:xfrm>
          <a:prstGeom prst="roundRect">
            <a:avLst/>
          </a:prstGeom>
          <a:solidFill>
            <a:srgbClr val="F9FAFB"/>
          </a:solidFill>
          <a:ln/>
        </p:spPr>
      </p:sp>
      <p:sp>
        <p:nvSpPr>
          <p:cNvPr id="42" name="Text 40"/>
          <p:cNvSpPr/>
          <p:nvPr/>
        </p:nvSpPr>
        <p:spPr>
          <a:xfrm>
            <a:off x="6400800" y="5102352"/>
            <a:ext cx="822960" cy="182880"/>
          </a:xfrm>
          <a:prstGeom prst="rect">
            <a:avLst/>
          </a:prstGeom>
          <a:noFill/>
          <a:ln/>
        </p:spPr>
        <p:txBody>
          <a:bodyPr wrap="square" rtlCol="0" anchor="ctr"/>
          <a:lstStyle/>
          <a:p>
            <a:pPr algn="ctr" indent="0" marL="0">
              <a:buNone/>
            </a:pPr>
            <a:r>
              <a:rPr lang="en-US" sz="800" dirty="0">
                <a:solidFill>
                  <a:srgbClr val="1F2937"/>
                </a:solidFill>
                <a:latin typeface="Arial" pitchFamily="34" charset="0"/>
                <a:ea typeface="Arial" pitchFamily="34" charset="-122"/>
                <a:cs typeface="Arial" pitchFamily="34" charset="-120"/>
              </a:rPr>
              <a:t>Effort: MEDIUM</a:t>
            </a:r>
            <a:endParaRPr lang="en-US" sz="800" dirty="0"/>
          </a:p>
        </p:txBody>
      </p:sp>
      <p:sp>
        <p:nvSpPr>
          <p:cNvPr id="43" name="Shape 41"/>
          <p:cNvSpPr/>
          <p:nvPr/>
        </p:nvSpPr>
        <p:spPr>
          <a:xfrm>
            <a:off x="7315200" y="5074920"/>
            <a:ext cx="822960" cy="228600"/>
          </a:xfrm>
          <a:prstGeom prst="roundRect">
            <a:avLst/>
          </a:prstGeom>
          <a:solidFill>
            <a:srgbClr val="DBEAFE"/>
          </a:solidFill>
          <a:ln/>
        </p:spPr>
      </p:sp>
      <p:sp>
        <p:nvSpPr>
          <p:cNvPr id="44" name="Text 42"/>
          <p:cNvSpPr/>
          <p:nvPr/>
        </p:nvSpPr>
        <p:spPr>
          <a:xfrm>
            <a:off x="7315200" y="5102352"/>
            <a:ext cx="822960" cy="182880"/>
          </a:xfrm>
          <a:prstGeom prst="rect">
            <a:avLst/>
          </a:prstGeom>
          <a:noFill/>
          <a:ln/>
        </p:spPr>
        <p:txBody>
          <a:bodyPr wrap="square" rtlCol="0" anchor="ctr"/>
          <a:lstStyle/>
          <a:p>
            <a:pPr algn="ctr" indent="0" marL="0">
              <a:buNone/>
            </a:pPr>
            <a:r>
              <a:rPr lang="en-US" sz="800" b="1" dirty="0">
                <a:solidFill>
                  <a:srgbClr val="1E40AF"/>
                </a:solidFill>
                <a:latin typeface="Arial" pitchFamily="34" charset="0"/>
                <a:ea typeface="Arial" pitchFamily="34" charset="-122"/>
                <a:cs typeface="Arial" pitchFamily="34" charset="-120"/>
              </a:rPr>
              <a:t>Impact: HIGH</a:t>
            </a:r>
            <a:endParaRPr lang="en-US" sz="800" dirty="0"/>
          </a:p>
        </p:txBody>
      </p:sp>
      <p:sp>
        <p:nvSpPr>
          <p:cNvPr id="45" name="Text 43"/>
          <p:cNvSpPr/>
          <p:nvPr/>
        </p:nvSpPr>
        <p:spPr>
          <a:xfrm>
            <a:off x="1143000" y="5349240"/>
            <a:ext cx="6858000" cy="36576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Identify and train initial group of citizen developers to lead digital transformation</a:t>
            </a:r>
            <a:endParaRPr lang="en-US" sz="900" dirty="0"/>
          </a:p>
        </p:txBody>
      </p:sp>
      <p:sp>
        <p:nvSpPr>
          <p:cNvPr id="46" name="Shape 44"/>
          <p:cNvSpPr/>
          <p:nvPr/>
        </p:nvSpPr>
        <p:spPr>
          <a:xfrm>
            <a:off x="0" y="6629400"/>
            <a:ext cx="9144000" cy="27432"/>
          </a:xfrm>
          <a:prstGeom prst="rect">
            <a:avLst/>
          </a:prstGeom>
          <a:solidFill>
            <a:srgbClr val="3B82F6"/>
          </a:solidFill>
          <a:ln/>
        </p:spPr>
      </p:sp>
      <p:sp>
        <p:nvSpPr>
          <p:cNvPr id="47" name="Text 45"/>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90-Day Implementation Roadmap</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Text 3"/>
          <p:cNvSpPr/>
          <p:nvPr/>
        </p:nvSpPr>
        <p:spPr>
          <a:xfrm>
            <a:off x="685800" y="1143000"/>
            <a:ext cx="7772400" cy="228600"/>
          </a:xfrm>
          <a:prstGeom prst="rect">
            <a:avLst/>
          </a:prstGeom>
          <a:noFill/>
          <a:ln/>
        </p:spPr>
        <p:txBody>
          <a:bodyPr wrap="square" rtlCol="0" anchor="ctr"/>
          <a:lstStyle/>
          <a:p>
            <a:pPr indent="0" marL="0">
              <a:buNone/>
            </a:pPr>
            <a:r>
              <a:rPr lang="en-US" sz="1100" i="1" dirty="0">
                <a:solidFill>
                  <a:srgbClr val="4B5563"/>
                </a:solidFill>
                <a:latin typeface="Arial" pitchFamily="34" charset="0"/>
                <a:ea typeface="Arial" pitchFamily="34" charset="-122"/>
                <a:cs typeface="Arial" pitchFamily="34" charset="-120"/>
              </a:rPr>
              <a:t>Phased approach to digital transformation with clear milestones and deliverables</a:t>
            </a:r>
            <a:endParaRPr lang="en-US" sz="1100" dirty="0"/>
          </a:p>
        </p:txBody>
      </p:sp>
      <p:sp>
        <p:nvSpPr>
          <p:cNvPr id="6" name="Shape 4"/>
          <p:cNvSpPr/>
          <p:nvPr/>
        </p:nvSpPr>
        <p:spPr>
          <a:xfrm>
            <a:off x="685800" y="1508760"/>
            <a:ext cx="7772400" cy="320040"/>
          </a:xfrm>
          <a:prstGeom prst="roundRect">
            <a:avLst/>
          </a:prstGeom>
          <a:solidFill>
            <a:srgbClr val="DBEAFE"/>
          </a:solidFill>
          <a:ln/>
        </p:spPr>
      </p:sp>
      <p:sp>
        <p:nvSpPr>
          <p:cNvPr id="7" name="Text 5"/>
          <p:cNvSpPr/>
          <p:nvPr/>
        </p:nvSpPr>
        <p:spPr>
          <a:xfrm>
            <a:off x="822960" y="1554480"/>
            <a:ext cx="1188720" cy="228600"/>
          </a:xfrm>
          <a:prstGeom prst="rect">
            <a:avLst/>
          </a:prstGeom>
          <a:noFill/>
          <a:ln/>
        </p:spPr>
        <p:txBody>
          <a:bodyPr wrap="square" rtlCol="0" anchor="ctr"/>
          <a:lstStyle/>
          <a:p>
            <a:pPr indent="0" marL="0">
              <a:buNone/>
            </a:pPr>
            <a:r>
              <a:rPr lang="en-US" sz="1100" b="1" dirty="0">
                <a:solidFill>
                  <a:srgbClr val="1E40AF"/>
                </a:solidFill>
                <a:latin typeface="Arial" pitchFamily="34" charset="0"/>
                <a:ea typeface="Arial" pitchFamily="34" charset="-122"/>
                <a:cs typeface="Arial" pitchFamily="34" charset="-120"/>
              </a:rPr>
              <a:t>Phase 1</a:t>
            </a:r>
            <a:endParaRPr lang="en-US" sz="1100" dirty="0"/>
          </a:p>
        </p:txBody>
      </p:sp>
      <p:sp>
        <p:nvSpPr>
          <p:cNvPr id="8" name="Text 6"/>
          <p:cNvSpPr/>
          <p:nvPr/>
        </p:nvSpPr>
        <p:spPr>
          <a:xfrm>
            <a:off x="2194560" y="1554480"/>
            <a:ext cx="612648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Foundation Building and Quick Wins</a:t>
            </a:r>
            <a:endParaRPr lang="en-US" sz="1100" dirty="0"/>
          </a:p>
        </p:txBody>
      </p:sp>
      <p:sp>
        <p:nvSpPr>
          <p:cNvPr id="9" name="Shape 7"/>
          <p:cNvSpPr/>
          <p:nvPr/>
        </p:nvSpPr>
        <p:spPr>
          <a:xfrm>
            <a:off x="685800" y="2057400"/>
            <a:ext cx="7772400" cy="320040"/>
          </a:xfrm>
          <a:prstGeom prst="roundRect">
            <a:avLst/>
          </a:prstGeom>
          <a:solidFill>
            <a:srgbClr val="DBEAFE"/>
          </a:solidFill>
          <a:ln/>
        </p:spPr>
      </p:sp>
      <p:sp>
        <p:nvSpPr>
          <p:cNvPr id="10" name="Text 8"/>
          <p:cNvSpPr/>
          <p:nvPr/>
        </p:nvSpPr>
        <p:spPr>
          <a:xfrm>
            <a:off x="822960" y="2103120"/>
            <a:ext cx="1188720" cy="228600"/>
          </a:xfrm>
          <a:prstGeom prst="rect">
            <a:avLst/>
          </a:prstGeom>
          <a:noFill/>
          <a:ln/>
        </p:spPr>
        <p:txBody>
          <a:bodyPr wrap="square" rtlCol="0" anchor="ctr"/>
          <a:lstStyle/>
          <a:p>
            <a:pPr indent="0" marL="0">
              <a:buNone/>
            </a:pPr>
            <a:r>
              <a:rPr lang="en-US" sz="1100" b="1" dirty="0">
                <a:solidFill>
                  <a:srgbClr val="1E40AF"/>
                </a:solidFill>
                <a:latin typeface="Arial" pitchFamily="34" charset="0"/>
                <a:ea typeface="Arial" pitchFamily="34" charset="-122"/>
                <a:cs typeface="Arial" pitchFamily="34" charset="-120"/>
              </a:rPr>
              <a:t>Phase 2</a:t>
            </a:r>
            <a:endParaRPr lang="en-US" sz="1100" dirty="0"/>
          </a:p>
        </p:txBody>
      </p:sp>
      <p:sp>
        <p:nvSpPr>
          <p:cNvPr id="11" name="Text 9"/>
          <p:cNvSpPr/>
          <p:nvPr/>
        </p:nvSpPr>
        <p:spPr>
          <a:xfrm>
            <a:off x="2194560" y="2103120"/>
            <a:ext cx="612648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Expansion and Integration</a:t>
            </a:r>
            <a:endParaRPr lang="en-US" sz="1100" dirty="0"/>
          </a:p>
        </p:txBody>
      </p:sp>
      <p:sp>
        <p:nvSpPr>
          <p:cNvPr id="12" name="Shape 10"/>
          <p:cNvSpPr/>
          <p:nvPr/>
        </p:nvSpPr>
        <p:spPr>
          <a:xfrm>
            <a:off x="685800" y="2606040"/>
            <a:ext cx="7772400" cy="320040"/>
          </a:xfrm>
          <a:prstGeom prst="roundRect">
            <a:avLst/>
          </a:prstGeom>
          <a:solidFill>
            <a:srgbClr val="DBEAFE"/>
          </a:solidFill>
          <a:ln/>
        </p:spPr>
      </p:sp>
      <p:sp>
        <p:nvSpPr>
          <p:cNvPr id="13" name="Text 11"/>
          <p:cNvSpPr/>
          <p:nvPr/>
        </p:nvSpPr>
        <p:spPr>
          <a:xfrm>
            <a:off x="822960" y="2651760"/>
            <a:ext cx="1188720" cy="228600"/>
          </a:xfrm>
          <a:prstGeom prst="rect">
            <a:avLst/>
          </a:prstGeom>
          <a:noFill/>
          <a:ln/>
        </p:spPr>
        <p:txBody>
          <a:bodyPr wrap="square" rtlCol="0" anchor="ctr"/>
          <a:lstStyle/>
          <a:p>
            <a:pPr indent="0" marL="0">
              <a:buNone/>
            </a:pPr>
            <a:r>
              <a:rPr lang="en-US" sz="1100" b="1" dirty="0">
                <a:solidFill>
                  <a:srgbClr val="1E40AF"/>
                </a:solidFill>
                <a:latin typeface="Arial" pitchFamily="34" charset="0"/>
                <a:ea typeface="Arial" pitchFamily="34" charset="-122"/>
                <a:cs typeface="Arial" pitchFamily="34" charset="-120"/>
              </a:rPr>
              <a:t>Phase 3</a:t>
            </a:r>
            <a:endParaRPr lang="en-US" sz="1100" dirty="0"/>
          </a:p>
        </p:txBody>
      </p:sp>
      <p:sp>
        <p:nvSpPr>
          <p:cNvPr id="14" name="Text 12"/>
          <p:cNvSpPr/>
          <p:nvPr/>
        </p:nvSpPr>
        <p:spPr>
          <a:xfrm>
            <a:off x="2194560" y="2651760"/>
            <a:ext cx="612648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Optimization and Scale</a:t>
            </a:r>
            <a:endParaRPr lang="en-US" sz="1100" dirty="0"/>
          </a:p>
        </p:txBody>
      </p:sp>
      <p:sp>
        <p:nvSpPr>
          <p:cNvPr id="15" name="Shape 13"/>
          <p:cNvSpPr/>
          <p:nvPr/>
        </p:nvSpPr>
        <p:spPr>
          <a:xfrm>
            <a:off x="0" y="6629400"/>
            <a:ext cx="9144000" cy="27432"/>
          </a:xfrm>
          <a:prstGeom prst="rect">
            <a:avLst/>
          </a:prstGeom>
          <a:solidFill>
            <a:srgbClr val="3B82F6"/>
          </a:solidFill>
          <a:ln/>
        </p:spPr>
      </p:sp>
      <p:sp>
        <p:nvSpPr>
          <p:cNvPr id="16" name="Text 14"/>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Bosch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Bosch  - Change Management Assessment</dc:title>
  <dc:subject>Digital Transformation Assessment Results</dc:subject>
  <dc:creator>Change Management Assessment</dc:creator>
  <cp:lastModifiedBy>Change Management Assessment</cp:lastModifiedBy>
  <cp:revision>1</cp:revision>
  <dcterms:created xsi:type="dcterms:W3CDTF">2025-10-22T15:17:01Z</dcterms:created>
  <dcterms:modified xsi:type="dcterms:W3CDTF">2025-10-22T15:17:01Z</dcterms:modified>
</cp:coreProperties>
</file>