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0" y="-457200"/>
            <a:ext cx="2743200" cy="2743200"/>
          </a:xfrm>
          <a:prstGeom prst="ellipse">
            <a:avLst/>
          </a:prstGeom>
          <a:solidFill>
            <a:srgbClr val="DBEAFE">
              <a:alpha val="40000"/>
            </a:srgbClr>
          </a:solidFill>
          <a:ln/>
        </p:spPr>
      </p:sp>
      <p:sp>
        <p:nvSpPr>
          <p:cNvPr id="3" name="Shape 1"/>
          <p:cNvSpPr/>
          <p:nvPr/>
        </p:nvSpPr>
        <p:spPr>
          <a:xfrm>
            <a:off x="-457200" y="4572000"/>
            <a:ext cx="2286000" cy="2286000"/>
          </a:xfrm>
          <a:prstGeom prst="ellipse">
            <a:avLst/>
          </a:prstGeom>
          <a:solidFill>
            <a:srgbClr val="DBEAFE">
              <a:alpha val="30000"/>
            </a:srgbClr>
          </a:solidFill>
          <a:ln/>
        </p:spPr>
      </p:sp>
      <p:sp>
        <p:nvSpPr>
          <p:cNvPr id="4" name="Shape 2"/>
          <p:cNvSpPr/>
          <p:nvPr/>
        </p:nvSpPr>
        <p:spPr>
          <a:xfrm>
            <a:off x="0" y="0"/>
            <a:ext cx="9144000" cy="6858000"/>
          </a:xfrm>
          <a:prstGeom prst="rect">
            <a:avLst/>
          </a:prstGeom>
          <a:solidFill>
            <a:srgbClr val="F9FAFB">
              <a:alpha val="15000"/>
            </a:srgbClr>
          </a:solidFill>
          <a:ln/>
        </p:spPr>
      </p:sp>
      <p:sp>
        <p:nvSpPr>
          <p:cNvPr id="5" name="Text 3"/>
          <p:cNvSpPr/>
          <p:nvPr/>
        </p:nvSpPr>
        <p:spPr>
          <a:xfrm>
            <a:off x="457200" y="18288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Digital Transformation</a:t>
            </a:r>
            <a:endParaRPr lang="en-US" sz="3600" dirty="0"/>
          </a:p>
        </p:txBody>
      </p:sp>
      <p:sp>
        <p:nvSpPr>
          <p:cNvPr id="6" name="Text 4"/>
          <p:cNvSpPr/>
          <p:nvPr/>
        </p:nvSpPr>
        <p:spPr>
          <a:xfrm>
            <a:off x="457200" y="2377440"/>
            <a:ext cx="8229600" cy="457200"/>
          </a:xfrm>
          <a:prstGeom prst="rect">
            <a:avLst/>
          </a:prstGeom>
          <a:noFill/>
          <a:ln/>
        </p:spPr>
        <p:txBody>
          <a:bodyPr wrap="square" rtlCol="0" anchor="ctr"/>
          <a:lstStyle/>
          <a:p>
            <a:pPr algn="ctr" indent="0" marL="0">
              <a:buNone/>
            </a:pPr>
            <a:r>
              <a:rPr lang="en-US" sz="3200" b="1" dirty="0">
                <a:solidFill>
                  <a:srgbClr val="1F2937"/>
                </a:solidFill>
                <a:latin typeface="Arial" pitchFamily="34" charset="0"/>
                <a:ea typeface="Arial" pitchFamily="34" charset="-122"/>
                <a:cs typeface="Arial" pitchFamily="34" charset="-120"/>
              </a:rPr>
              <a:t>Assessment Results</a:t>
            </a:r>
            <a:endParaRPr lang="en-US" sz="3200" dirty="0"/>
          </a:p>
        </p:txBody>
      </p:sp>
      <p:sp>
        <p:nvSpPr>
          <p:cNvPr id="7" name="Text 5"/>
          <p:cNvSpPr/>
          <p:nvPr/>
        </p:nvSpPr>
        <p:spPr>
          <a:xfrm>
            <a:off x="457200" y="3200400"/>
            <a:ext cx="8229600" cy="548640"/>
          </a:xfrm>
          <a:prstGeom prst="rect">
            <a:avLst/>
          </a:prstGeom>
          <a:noFill/>
          <a:ln/>
        </p:spPr>
        <p:txBody>
          <a:bodyPr wrap="square" rtlCol="0" anchor="ctr"/>
          <a:lstStyle/>
          <a:p>
            <a:pPr algn="ctr" indent="0" marL="0">
              <a:buNone/>
            </a:pPr>
            <a:r>
              <a:rPr lang="en-US" sz="2400" b="1" dirty="0">
                <a:solidFill>
                  <a:srgbClr val="3B82F6"/>
                </a:solidFill>
                <a:latin typeface="Arial" pitchFamily="34" charset="0"/>
                <a:ea typeface="Arial" pitchFamily="34" charset="-122"/>
                <a:cs typeface="Arial" pitchFamily="34" charset="-120"/>
              </a:rPr>
              <a:t>Bosch </a:t>
            </a:r>
            <a:endParaRPr lang="en-US" sz="2400" dirty="0"/>
          </a:p>
        </p:txBody>
      </p:sp>
      <p:sp>
        <p:nvSpPr>
          <p:cNvPr id="8" name="Text 6"/>
          <p:cNvSpPr/>
          <p:nvPr/>
        </p:nvSpPr>
        <p:spPr>
          <a:xfrm>
            <a:off x="457200" y="3931920"/>
            <a:ext cx="8229600" cy="274320"/>
          </a:xfrm>
          <a:prstGeom prst="rect">
            <a:avLst/>
          </a:prstGeom>
          <a:noFill/>
          <a:ln/>
        </p:spPr>
        <p:txBody>
          <a:bodyPr wrap="square" rtlCol="0" anchor="ctr"/>
          <a:lstStyle/>
          <a:p>
            <a:pPr algn="ctr" indent="0" marL="0">
              <a:buNone/>
            </a:pPr>
            <a:r>
              <a:rPr lang="en-US" sz="1400" dirty="0">
                <a:solidFill>
                  <a:srgbClr val="4B5563"/>
                </a:solidFill>
                <a:latin typeface="Arial" pitchFamily="34" charset="0"/>
                <a:ea typeface="Arial" pitchFamily="34" charset="-122"/>
                <a:cs typeface="Arial" pitchFamily="34" charset="-120"/>
              </a:rPr>
              <a:t>October 22, 2025</a:t>
            </a:r>
            <a:endParaRPr lang="en-US" sz="1400" dirty="0"/>
          </a:p>
        </p:txBody>
      </p:sp>
      <p:sp>
        <p:nvSpPr>
          <p:cNvPr id="9" name="Text 7"/>
          <p:cNvSpPr/>
          <p:nvPr/>
        </p:nvSpPr>
        <p:spPr>
          <a:xfrm>
            <a:off x="457200" y="6217920"/>
            <a:ext cx="8229600" cy="274320"/>
          </a:xfrm>
          <a:prstGeom prst="rect">
            <a:avLst/>
          </a:prstGeom>
          <a:noFill/>
          <a:ln/>
        </p:spPr>
        <p:txBody>
          <a:bodyPr wrap="square" rtlCol="0" anchor="ctr"/>
          <a:lstStyle/>
          <a:p>
            <a:pPr algn="ctr" indent="0" marL="0">
              <a:buNone/>
            </a:pPr>
            <a:r>
              <a:rPr lang="en-US" sz="1000" dirty="0">
                <a:solidFill>
                  <a:srgbClr val="6B7280"/>
                </a:solidFill>
                <a:latin typeface="Arial" pitchFamily="34" charset="0"/>
                <a:ea typeface="Arial" pitchFamily="34" charset="-122"/>
                <a:cs typeface="Arial" pitchFamily="34" charset="-120"/>
              </a:rPr>
              <a:t>Powered by Tyler Crowley's AI Assessment Tool</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Maturity Assessment Overview</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Category Scores</a:t>
            </a:r>
            <a:endParaRPr lang="en-US" sz="1300" dirty="0"/>
          </a:p>
        </p:txBody>
      </p:sp>
      <p:sp>
        <p:nvSpPr>
          <p:cNvPr id="6" name="Shape 4"/>
          <p:cNvSpPr/>
          <p:nvPr/>
        </p:nvSpPr>
        <p:spPr>
          <a:xfrm>
            <a:off x="685800" y="1691640"/>
            <a:ext cx="3657600" cy="320040"/>
          </a:xfrm>
          <a:prstGeom prst="roundRect">
            <a:avLst/>
          </a:prstGeom>
          <a:solidFill>
            <a:srgbClr val="DBEAFE"/>
          </a:solidFill>
          <a:ln/>
        </p:spPr>
      </p:sp>
      <p:sp>
        <p:nvSpPr>
          <p:cNvPr id="7" name="Text 5"/>
          <p:cNvSpPr/>
          <p:nvPr/>
        </p:nvSpPr>
        <p:spPr>
          <a:xfrm>
            <a:off x="6858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Data: 2/5</a:t>
            </a:r>
            <a:endParaRPr lang="en-US" sz="1100" dirty="0"/>
          </a:p>
        </p:txBody>
      </p:sp>
      <p:sp>
        <p:nvSpPr>
          <p:cNvPr id="8" name="Shape 6"/>
          <p:cNvSpPr/>
          <p:nvPr/>
        </p:nvSpPr>
        <p:spPr>
          <a:xfrm>
            <a:off x="4800600" y="1691640"/>
            <a:ext cx="3657600" cy="320040"/>
          </a:xfrm>
          <a:prstGeom prst="roundRect">
            <a:avLst/>
          </a:prstGeom>
          <a:solidFill>
            <a:srgbClr val="DBEAFE"/>
          </a:solidFill>
          <a:ln/>
        </p:spPr>
      </p:sp>
      <p:sp>
        <p:nvSpPr>
          <p:cNvPr id="9" name="Text 7"/>
          <p:cNvSpPr/>
          <p:nvPr/>
        </p:nvSpPr>
        <p:spPr>
          <a:xfrm>
            <a:off x="48006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Automation: 2/5</a:t>
            </a:r>
            <a:endParaRPr lang="en-US" sz="1100" dirty="0"/>
          </a:p>
        </p:txBody>
      </p:sp>
      <p:sp>
        <p:nvSpPr>
          <p:cNvPr id="10" name="Shape 8"/>
          <p:cNvSpPr/>
          <p:nvPr/>
        </p:nvSpPr>
        <p:spPr>
          <a:xfrm>
            <a:off x="685800" y="2148840"/>
            <a:ext cx="3657600" cy="320040"/>
          </a:xfrm>
          <a:prstGeom prst="roundRect">
            <a:avLst/>
          </a:prstGeom>
          <a:solidFill>
            <a:srgbClr val="DBEAFE"/>
          </a:solidFill>
          <a:ln/>
        </p:spPr>
      </p:sp>
      <p:sp>
        <p:nvSpPr>
          <p:cNvPr id="11" name="Text 9"/>
          <p:cNvSpPr/>
          <p:nvPr/>
        </p:nvSpPr>
        <p:spPr>
          <a:xfrm>
            <a:off x="6858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AI: 1/5</a:t>
            </a:r>
            <a:endParaRPr lang="en-US" sz="1100" dirty="0"/>
          </a:p>
        </p:txBody>
      </p:sp>
      <p:sp>
        <p:nvSpPr>
          <p:cNvPr id="12" name="Shape 10"/>
          <p:cNvSpPr/>
          <p:nvPr/>
        </p:nvSpPr>
        <p:spPr>
          <a:xfrm>
            <a:off x="4800600" y="2148840"/>
            <a:ext cx="3657600" cy="320040"/>
          </a:xfrm>
          <a:prstGeom prst="roundRect">
            <a:avLst/>
          </a:prstGeom>
          <a:solidFill>
            <a:srgbClr val="DBEAFE"/>
          </a:solidFill>
          <a:ln/>
        </p:spPr>
      </p:sp>
      <p:sp>
        <p:nvSpPr>
          <p:cNvPr id="13" name="Text 11"/>
          <p:cNvSpPr/>
          <p:nvPr/>
        </p:nvSpPr>
        <p:spPr>
          <a:xfrm>
            <a:off x="48006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People: 2/5</a:t>
            </a:r>
            <a:endParaRPr lang="en-US" sz="1100" dirty="0"/>
          </a:p>
        </p:txBody>
      </p:sp>
      <p:sp>
        <p:nvSpPr>
          <p:cNvPr id="14" name="Shape 12"/>
          <p:cNvSpPr/>
          <p:nvPr/>
        </p:nvSpPr>
        <p:spPr>
          <a:xfrm>
            <a:off x="0" y="6629400"/>
            <a:ext cx="9144000" cy="27432"/>
          </a:xfrm>
          <a:prstGeom prst="rect">
            <a:avLst/>
          </a:prstGeom>
          <a:solidFill>
            <a:srgbClr val="3B82F6"/>
          </a:solidFill>
          <a:ln/>
        </p:spPr>
      </p:sp>
      <p:sp>
        <p:nvSpPr>
          <p:cNvPr id="15" name="Text 13"/>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Priority Matrix</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4B5563"/>
                </a:solidFill>
                <a:latin typeface="Arial" pitchFamily="34" charset="0"/>
                <a:ea typeface="Arial" pitchFamily="34" charset="-122"/>
                <a:cs typeface="Arial" pitchFamily="34" charset="-120"/>
              </a:rPr>
              <a:t>Current State</a:t>
            </a:r>
            <a:endParaRPr lang="en-US" sz="1300" dirty="0"/>
          </a:p>
        </p:txBody>
      </p:sp>
      <p:sp>
        <p:nvSpPr>
          <p:cNvPr id="6" name="Shape 4"/>
          <p:cNvSpPr/>
          <p:nvPr/>
        </p:nvSpPr>
        <p:spPr>
          <a:xfrm>
            <a:off x="685800" y="1691640"/>
            <a:ext cx="7772400" cy="822960"/>
          </a:xfrm>
          <a:prstGeom prst="roundRect">
            <a:avLst/>
          </a:prstGeom>
          <a:solidFill>
            <a:srgbClr val="F9FAFB"/>
          </a:solidFill>
          <a:ln/>
        </p:spPr>
      </p:sp>
      <p:sp>
        <p:nvSpPr>
          <p:cNvPr id="7" name="Text 5"/>
          <p:cNvSpPr/>
          <p:nvPr/>
        </p:nvSpPr>
        <p:spPr>
          <a:xfrm>
            <a:off x="822960" y="1828800"/>
            <a:ext cx="7498080" cy="64008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000" dirty="0"/>
          </a:p>
        </p:txBody>
      </p:sp>
      <p:sp>
        <p:nvSpPr>
          <p:cNvPr id="8" name="Shape 6"/>
          <p:cNvSpPr/>
          <p:nvPr/>
        </p:nvSpPr>
        <p:spPr>
          <a:xfrm>
            <a:off x="0" y="6629400"/>
            <a:ext cx="9144000" cy="27432"/>
          </a:xfrm>
          <a:prstGeom prst="rect">
            <a:avLst/>
          </a:prstGeom>
          <a:solidFill>
            <a:srgbClr val="3B82F6"/>
          </a:solidFill>
          <a:ln/>
        </p:spPr>
      </p:sp>
      <p:sp>
        <p:nvSpPr>
          <p:cNvPr id="9" name="Text 7"/>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Risk Considerations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Change Management Strategy</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7315200" y="-457200"/>
            <a:ext cx="2286000" cy="2286000"/>
          </a:xfrm>
          <a:prstGeom prst="ellipse">
            <a:avLst/>
          </a:prstGeom>
          <a:solidFill>
            <a:srgbClr val="DBEAFE">
              <a:alpha val="40000"/>
            </a:srgbClr>
          </a:solidFill>
          <a:ln/>
        </p:spPr>
      </p:sp>
      <p:sp>
        <p:nvSpPr>
          <p:cNvPr id="3" name="Shape 1"/>
          <p:cNvSpPr/>
          <p:nvPr/>
        </p:nvSpPr>
        <p:spPr>
          <a:xfrm>
            <a:off x="-274320" y="5029200"/>
            <a:ext cx="1828800" cy="1828800"/>
          </a:xfrm>
          <a:prstGeom prst="ellipse">
            <a:avLst/>
          </a:prstGeom>
          <a:solidFill>
            <a:srgbClr val="DBEAFE">
              <a:alpha val="30000"/>
            </a:srgbClr>
          </a:solidFill>
          <a:ln/>
        </p:spPr>
      </p:sp>
      <p:sp>
        <p:nvSpPr>
          <p:cNvPr id="4" name="Text 2"/>
          <p:cNvSpPr/>
          <p:nvPr/>
        </p:nvSpPr>
        <p:spPr>
          <a:xfrm>
            <a:off x="457200" y="22860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Next Steps</a:t>
            </a:r>
            <a:endParaRPr lang="en-US" sz="3600" dirty="0"/>
          </a:p>
        </p:txBody>
      </p:sp>
      <p:sp>
        <p:nvSpPr>
          <p:cNvPr id="5" name="Text 3"/>
          <p:cNvSpPr/>
          <p:nvPr/>
        </p:nvSpPr>
        <p:spPr>
          <a:xfrm>
            <a:off x="457200" y="3017520"/>
            <a:ext cx="8229600" cy="365760"/>
          </a:xfrm>
          <a:prstGeom prst="rect">
            <a:avLst/>
          </a:prstGeom>
          <a:noFill/>
          <a:ln/>
        </p:spPr>
        <p:txBody>
          <a:bodyPr wrap="square" rtlCol="0" anchor="ctr"/>
          <a:lstStyle/>
          <a:p>
            <a:pPr algn="ctr" indent="0" marL="0">
              <a:buNone/>
            </a:pPr>
            <a:r>
              <a:rPr lang="en-US" sz="1800" dirty="0">
                <a:solidFill>
                  <a:srgbClr val="4B5563"/>
                </a:solidFill>
                <a:latin typeface="Arial" pitchFamily="34" charset="0"/>
                <a:ea typeface="Arial" pitchFamily="34" charset="-122"/>
                <a:cs typeface="Arial" pitchFamily="34" charset="-120"/>
              </a:rPr>
              <a:t>Ready to Transform Your Organization</a:t>
            </a:r>
            <a:endParaRPr lang="en-US" sz="1800" dirty="0"/>
          </a:p>
        </p:txBody>
      </p:sp>
      <p:sp>
        <p:nvSpPr>
          <p:cNvPr id="6" name="Shape 4"/>
          <p:cNvSpPr/>
          <p:nvPr/>
        </p:nvSpPr>
        <p:spPr>
          <a:xfrm>
            <a:off x="3200400" y="3840480"/>
            <a:ext cx="2743200" cy="457200"/>
          </a:xfrm>
          <a:prstGeom prst="roundRect">
            <a:avLst/>
          </a:prstGeom>
          <a:solidFill>
            <a:srgbClr val="3B82F6"/>
          </a:solidFill>
          <a:ln/>
        </p:spPr>
      </p:sp>
      <p:sp>
        <p:nvSpPr>
          <p:cNvPr id="7" name="Text 5"/>
          <p:cNvSpPr/>
          <p:nvPr/>
        </p:nvSpPr>
        <p:spPr>
          <a:xfrm>
            <a:off x="3200400" y="3931920"/>
            <a:ext cx="2743200" cy="27432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tylercrowley.com</a:t>
            </a:r>
            <a:endParaRPr lang="en-US" sz="1400" dirty="0"/>
          </a:p>
        </p:txBody>
      </p:sp>
      <p:sp>
        <p:nvSpPr>
          <p:cNvPr id="8" name="Shape 6"/>
          <p:cNvSpPr/>
          <p:nvPr/>
        </p:nvSpPr>
        <p:spPr>
          <a:xfrm>
            <a:off x="3657600" y="4572000"/>
            <a:ext cx="1828800" cy="320040"/>
          </a:xfrm>
          <a:prstGeom prst="roundRect">
            <a:avLst/>
          </a:prstGeom>
          <a:solidFill>
            <a:srgbClr val="DBEAFE"/>
          </a:solidFill>
          <a:ln/>
        </p:spPr>
      </p:sp>
      <p:sp>
        <p:nvSpPr>
          <p:cNvPr id="9" name="Text 7"/>
          <p:cNvSpPr/>
          <p:nvPr/>
        </p:nvSpPr>
        <p:spPr>
          <a:xfrm>
            <a:off x="3657600" y="4617720"/>
            <a:ext cx="1828800" cy="228600"/>
          </a:xfrm>
          <a:prstGeom prst="rect">
            <a:avLst/>
          </a:prstGeom>
          <a:noFill/>
          <a:ln/>
        </p:spPr>
        <p:txBody>
          <a:bodyPr wrap="square" rtlCol="0" anchor="ctr"/>
          <a:lstStyle/>
          <a:p>
            <a:pPr algn="ctr" indent="0" marL="0">
              <a:buNone/>
            </a:pPr>
            <a:r>
              <a:rPr lang="en-US" sz="1000" dirty="0">
                <a:solidFill>
                  <a:srgbClr val="1E40AF"/>
                </a:solidFill>
                <a:latin typeface="Arial" pitchFamily="34" charset="0"/>
                <a:ea typeface="Arial" pitchFamily="34" charset="-122"/>
                <a:cs typeface="Arial" pitchFamily="34" charset="-120"/>
              </a:rPr>
              <a:t>Built with AI 🤖</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Agenda</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685800" y="1344168"/>
            <a:ext cx="411480" cy="320040"/>
          </a:xfrm>
          <a:prstGeom prst="roundRect">
            <a:avLst/>
          </a:prstGeom>
          <a:solidFill>
            <a:srgbClr val="3B82F6"/>
          </a:solidFill>
          <a:ln/>
        </p:spPr>
      </p:sp>
      <p:sp>
        <p:nvSpPr>
          <p:cNvPr id="6" name="Text 4"/>
          <p:cNvSpPr/>
          <p:nvPr/>
        </p:nvSpPr>
        <p:spPr>
          <a:xfrm>
            <a:off x="6858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01</a:t>
            </a:r>
            <a:endParaRPr lang="en-US" sz="1100" dirty="0"/>
          </a:p>
        </p:txBody>
      </p:sp>
      <p:sp>
        <p:nvSpPr>
          <p:cNvPr id="7" name="Text 5"/>
          <p:cNvSpPr/>
          <p:nvPr/>
        </p:nvSpPr>
        <p:spPr>
          <a:xfrm>
            <a:off x="11887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Executive Summary</a:t>
            </a:r>
            <a:endParaRPr lang="en-US" sz="1000" dirty="0"/>
          </a:p>
        </p:txBody>
      </p:sp>
      <p:sp>
        <p:nvSpPr>
          <p:cNvPr id="8" name="Text 6"/>
          <p:cNvSpPr/>
          <p:nvPr/>
        </p:nvSpPr>
        <p:spPr>
          <a:xfrm>
            <a:off x="11887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Current state and key opportunities</a:t>
            </a:r>
            <a:endParaRPr lang="en-US" sz="800" dirty="0"/>
          </a:p>
        </p:txBody>
      </p:sp>
      <p:sp>
        <p:nvSpPr>
          <p:cNvPr id="9" name="Shape 7"/>
          <p:cNvSpPr/>
          <p:nvPr/>
        </p:nvSpPr>
        <p:spPr>
          <a:xfrm>
            <a:off x="685800" y="1984248"/>
            <a:ext cx="411480" cy="320040"/>
          </a:xfrm>
          <a:prstGeom prst="roundRect">
            <a:avLst/>
          </a:prstGeom>
          <a:solidFill>
            <a:srgbClr val="3B82F6"/>
          </a:solidFill>
          <a:ln/>
        </p:spPr>
      </p:sp>
      <p:sp>
        <p:nvSpPr>
          <p:cNvPr id="10" name="Text 8"/>
          <p:cNvSpPr/>
          <p:nvPr/>
        </p:nvSpPr>
        <p:spPr>
          <a:xfrm>
            <a:off x="6858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02</a:t>
            </a:r>
            <a:endParaRPr lang="en-US" sz="1100" dirty="0"/>
          </a:p>
        </p:txBody>
      </p:sp>
      <p:sp>
        <p:nvSpPr>
          <p:cNvPr id="11" name="Text 9"/>
          <p:cNvSpPr/>
          <p:nvPr/>
        </p:nvSpPr>
        <p:spPr>
          <a:xfrm>
            <a:off x="11887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Digital Maturity Assessment</a:t>
            </a:r>
            <a:endParaRPr lang="en-US" sz="1000" dirty="0"/>
          </a:p>
        </p:txBody>
      </p:sp>
      <p:sp>
        <p:nvSpPr>
          <p:cNvPr id="12" name="Text 10"/>
          <p:cNvSpPr/>
          <p:nvPr/>
        </p:nvSpPr>
        <p:spPr>
          <a:xfrm>
            <a:off x="11887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Five-pillar evaluation framework</a:t>
            </a:r>
            <a:endParaRPr lang="en-US" sz="800" dirty="0"/>
          </a:p>
        </p:txBody>
      </p:sp>
      <p:sp>
        <p:nvSpPr>
          <p:cNvPr id="13" name="Shape 11"/>
          <p:cNvSpPr/>
          <p:nvPr/>
        </p:nvSpPr>
        <p:spPr>
          <a:xfrm>
            <a:off x="685800" y="2624328"/>
            <a:ext cx="411480" cy="320040"/>
          </a:xfrm>
          <a:prstGeom prst="roundRect">
            <a:avLst/>
          </a:prstGeom>
          <a:solidFill>
            <a:srgbClr val="3B82F6"/>
          </a:solidFill>
          <a:ln/>
        </p:spPr>
      </p:sp>
      <p:sp>
        <p:nvSpPr>
          <p:cNvPr id="14" name="Text 12"/>
          <p:cNvSpPr/>
          <p:nvPr/>
        </p:nvSpPr>
        <p:spPr>
          <a:xfrm>
            <a:off x="6858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03</a:t>
            </a:r>
            <a:endParaRPr lang="en-US" sz="1100" dirty="0"/>
          </a:p>
        </p:txBody>
      </p:sp>
      <p:sp>
        <p:nvSpPr>
          <p:cNvPr id="15" name="Text 13"/>
          <p:cNvSpPr/>
          <p:nvPr/>
        </p:nvSpPr>
        <p:spPr>
          <a:xfrm>
            <a:off x="11887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Strategic Priorities</a:t>
            </a:r>
            <a:endParaRPr lang="en-US" sz="1000" dirty="0"/>
          </a:p>
        </p:txBody>
      </p:sp>
      <p:sp>
        <p:nvSpPr>
          <p:cNvPr id="16" name="Text 14"/>
          <p:cNvSpPr/>
          <p:nvPr/>
        </p:nvSpPr>
        <p:spPr>
          <a:xfrm>
            <a:off x="11887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Data, Automation, AI, People, and UX strategies</a:t>
            </a:r>
            <a:endParaRPr lang="en-US" sz="800" dirty="0"/>
          </a:p>
        </p:txBody>
      </p:sp>
      <p:sp>
        <p:nvSpPr>
          <p:cNvPr id="17" name="Shape 15"/>
          <p:cNvSpPr/>
          <p:nvPr/>
        </p:nvSpPr>
        <p:spPr>
          <a:xfrm>
            <a:off x="685800" y="3264408"/>
            <a:ext cx="411480" cy="320040"/>
          </a:xfrm>
          <a:prstGeom prst="roundRect">
            <a:avLst/>
          </a:prstGeom>
          <a:solidFill>
            <a:srgbClr val="3B82F6"/>
          </a:solidFill>
          <a:ln/>
        </p:spPr>
      </p:sp>
      <p:sp>
        <p:nvSpPr>
          <p:cNvPr id="18" name="Text 16"/>
          <p:cNvSpPr/>
          <p:nvPr/>
        </p:nvSpPr>
        <p:spPr>
          <a:xfrm>
            <a:off x="6858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04</a:t>
            </a:r>
            <a:endParaRPr lang="en-US" sz="1100" dirty="0"/>
          </a:p>
        </p:txBody>
      </p:sp>
      <p:sp>
        <p:nvSpPr>
          <p:cNvPr id="19" name="Text 17"/>
          <p:cNvSpPr/>
          <p:nvPr/>
        </p:nvSpPr>
        <p:spPr>
          <a:xfrm>
            <a:off x="11887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Quick Wins</a:t>
            </a:r>
            <a:endParaRPr lang="en-US" sz="1000" dirty="0"/>
          </a:p>
        </p:txBody>
      </p:sp>
      <p:sp>
        <p:nvSpPr>
          <p:cNvPr id="20" name="Text 18"/>
          <p:cNvSpPr/>
          <p:nvPr/>
        </p:nvSpPr>
        <p:spPr>
          <a:xfrm>
            <a:off x="11887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30-day high-impact actions</a:t>
            </a:r>
            <a:endParaRPr lang="en-US" sz="800" dirty="0"/>
          </a:p>
        </p:txBody>
      </p:sp>
      <p:sp>
        <p:nvSpPr>
          <p:cNvPr id="21" name="Shape 19"/>
          <p:cNvSpPr/>
          <p:nvPr/>
        </p:nvSpPr>
        <p:spPr>
          <a:xfrm>
            <a:off x="4800600" y="1344168"/>
            <a:ext cx="411480" cy="320040"/>
          </a:xfrm>
          <a:prstGeom prst="roundRect">
            <a:avLst/>
          </a:prstGeom>
          <a:solidFill>
            <a:srgbClr val="3B82F6"/>
          </a:solidFill>
          <a:ln/>
        </p:spPr>
      </p:sp>
      <p:sp>
        <p:nvSpPr>
          <p:cNvPr id="22" name="Text 20"/>
          <p:cNvSpPr/>
          <p:nvPr/>
        </p:nvSpPr>
        <p:spPr>
          <a:xfrm>
            <a:off x="48006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05</a:t>
            </a:r>
            <a:endParaRPr lang="en-US" sz="1100" dirty="0"/>
          </a:p>
        </p:txBody>
      </p:sp>
      <p:sp>
        <p:nvSpPr>
          <p:cNvPr id="23" name="Text 21"/>
          <p:cNvSpPr/>
          <p:nvPr/>
        </p:nvSpPr>
        <p:spPr>
          <a:xfrm>
            <a:off x="53035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Technology Roadmap</a:t>
            </a:r>
            <a:endParaRPr lang="en-US" sz="1000" dirty="0"/>
          </a:p>
        </p:txBody>
      </p:sp>
      <p:sp>
        <p:nvSpPr>
          <p:cNvPr id="24" name="Text 22"/>
          <p:cNvSpPr/>
          <p:nvPr/>
        </p:nvSpPr>
        <p:spPr>
          <a:xfrm>
            <a:off x="53035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Recommended tools and platforms</a:t>
            </a:r>
            <a:endParaRPr lang="en-US" sz="800" dirty="0"/>
          </a:p>
        </p:txBody>
      </p:sp>
      <p:sp>
        <p:nvSpPr>
          <p:cNvPr id="25" name="Shape 23"/>
          <p:cNvSpPr/>
          <p:nvPr/>
        </p:nvSpPr>
        <p:spPr>
          <a:xfrm>
            <a:off x="4800600" y="1984248"/>
            <a:ext cx="411480" cy="320040"/>
          </a:xfrm>
          <a:prstGeom prst="roundRect">
            <a:avLst/>
          </a:prstGeom>
          <a:solidFill>
            <a:srgbClr val="3B82F6"/>
          </a:solidFill>
          <a:ln/>
        </p:spPr>
      </p:sp>
      <p:sp>
        <p:nvSpPr>
          <p:cNvPr id="26" name="Text 24"/>
          <p:cNvSpPr/>
          <p:nvPr/>
        </p:nvSpPr>
        <p:spPr>
          <a:xfrm>
            <a:off x="48006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06</a:t>
            </a:r>
            <a:endParaRPr lang="en-US" sz="1100" dirty="0"/>
          </a:p>
        </p:txBody>
      </p:sp>
      <p:sp>
        <p:nvSpPr>
          <p:cNvPr id="27" name="Text 25"/>
          <p:cNvSpPr/>
          <p:nvPr/>
        </p:nvSpPr>
        <p:spPr>
          <a:xfrm>
            <a:off x="53035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90-Day Implementation Plan</a:t>
            </a:r>
            <a:endParaRPr lang="en-US" sz="1000" dirty="0"/>
          </a:p>
        </p:txBody>
      </p:sp>
      <p:sp>
        <p:nvSpPr>
          <p:cNvPr id="28" name="Text 26"/>
          <p:cNvSpPr/>
          <p:nvPr/>
        </p:nvSpPr>
        <p:spPr>
          <a:xfrm>
            <a:off x="53035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Phased transformation approach</a:t>
            </a:r>
            <a:endParaRPr lang="en-US" sz="800" dirty="0"/>
          </a:p>
        </p:txBody>
      </p:sp>
      <p:sp>
        <p:nvSpPr>
          <p:cNvPr id="29" name="Shape 27"/>
          <p:cNvSpPr/>
          <p:nvPr/>
        </p:nvSpPr>
        <p:spPr>
          <a:xfrm>
            <a:off x="4800600" y="2624328"/>
            <a:ext cx="411480" cy="320040"/>
          </a:xfrm>
          <a:prstGeom prst="roundRect">
            <a:avLst/>
          </a:prstGeom>
          <a:solidFill>
            <a:srgbClr val="3B82F6"/>
          </a:solidFill>
          <a:ln/>
        </p:spPr>
      </p:sp>
      <p:sp>
        <p:nvSpPr>
          <p:cNvPr id="30" name="Text 28"/>
          <p:cNvSpPr/>
          <p:nvPr/>
        </p:nvSpPr>
        <p:spPr>
          <a:xfrm>
            <a:off x="48006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07</a:t>
            </a:r>
            <a:endParaRPr lang="en-US" sz="1100" dirty="0"/>
          </a:p>
        </p:txBody>
      </p:sp>
      <p:sp>
        <p:nvSpPr>
          <p:cNvPr id="31" name="Text 29"/>
          <p:cNvSpPr/>
          <p:nvPr/>
        </p:nvSpPr>
        <p:spPr>
          <a:xfrm>
            <a:off x="53035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Change Management</a:t>
            </a:r>
            <a:endParaRPr lang="en-US" sz="1000" dirty="0"/>
          </a:p>
        </p:txBody>
      </p:sp>
      <p:sp>
        <p:nvSpPr>
          <p:cNvPr id="32" name="Text 30"/>
          <p:cNvSpPr/>
          <p:nvPr/>
        </p:nvSpPr>
        <p:spPr>
          <a:xfrm>
            <a:off x="53035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Communication and training strategy</a:t>
            </a:r>
            <a:endParaRPr lang="en-US" sz="800" dirty="0"/>
          </a:p>
        </p:txBody>
      </p:sp>
      <p:sp>
        <p:nvSpPr>
          <p:cNvPr id="33" name="Shape 31"/>
          <p:cNvSpPr/>
          <p:nvPr/>
        </p:nvSpPr>
        <p:spPr>
          <a:xfrm>
            <a:off x="4800600" y="3264408"/>
            <a:ext cx="411480" cy="320040"/>
          </a:xfrm>
          <a:prstGeom prst="roundRect">
            <a:avLst/>
          </a:prstGeom>
          <a:solidFill>
            <a:srgbClr val="3B82F6"/>
          </a:solidFill>
          <a:ln/>
        </p:spPr>
      </p:sp>
      <p:sp>
        <p:nvSpPr>
          <p:cNvPr id="34" name="Text 32"/>
          <p:cNvSpPr/>
          <p:nvPr/>
        </p:nvSpPr>
        <p:spPr>
          <a:xfrm>
            <a:off x="48006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08</a:t>
            </a:r>
            <a:endParaRPr lang="en-US" sz="1100" dirty="0"/>
          </a:p>
        </p:txBody>
      </p:sp>
      <p:sp>
        <p:nvSpPr>
          <p:cNvPr id="35" name="Text 33"/>
          <p:cNvSpPr/>
          <p:nvPr/>
        </p:nvSpPr>
        <p:spPr>
          <a:xfrm>
            <a:off x="53035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Next Steps</a:t>
            </a:r>
            <a:endParaRPr lang="en-US" sz="1000" dirty="0"/>
          </a:p>
        </p:txBody>
      </p:sp>
      <p:sp>
        <p:nvSpPr>
          <p:cNvPr id="36" name="Text 34"/>
          <p:cNvSpPr/>
          <p:nvPr/>
        </p:nvSpPr>
        <p:spPr>
          <a:xfrm>
            <a:off x="53035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Getting started with your transformation</a:t>
            </a:r>
            <a:endParaRPr lang="en-US" sz="800" dirty="0"/>
          </a:p>
        </p:txBody>
      </p:sp>
      <p:sp>
        <p:nvSpPr>
          <p:cNvPr id="37" name="Shape 35"/>
          <p:cNvSpPr/>
          <p:nvPr/>
        </p:nvSpPr>
        <p:spPr>
          <a:xfrm>
            <a:off x="0" y="6629400"/>
            <a:ext cx="9144000" cy="27432"/>
          </a:xfrm>
          <a:prstGeom prst="rect">
            <a:avLst/>
          </a:prstGeom>
          <a:solidFill>
            <a:srgbClr val="3B82F6"/>
          </a:solidFill>
          <a:ln/>
        </p:spPr>
      </p:sp>
      <p:sp>
        <p:nvSpPr>
          <p:cNvPr id="38" name="Text 3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Data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Data visualization exists but lacks integration; no centralized KPI tracking; information scattered across systems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Unified data dashboard with real-time KPIs and searchable information repository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Visualization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Quality &amp; Governance</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Predictive Analytics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executive dashboard showing to...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single source of truth for ...</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sales forecasting using Sal...</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Connect Salesforce to Power BI using ...</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Automation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RPA tools available but limited implementation; manual processes still dominant</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50% of repetitive tasks automated with citizen-led workflow optimization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Workflow Automation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RPA</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Document Processing</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Automate new employee onboarding chec...</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Expand RPA to automate invoice proces...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Power Automate document app...</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API connections between Salesf...</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AI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1/5 -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Significant AI opportunities identified but minimal implementation despite advanced tool availability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Deploy 3-4 AI-powered solutions addressing customer support, document analysis, and predictive insights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AI-Powered Analytics</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Generative AI &amp; LLMs</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 Agents &amp; Copilots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Enable Power BI AI insights for autom...</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Deploy Microsoft Copilot for Teams to...</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Cognigy chatbot for interna...</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Start with pre-built ML models in Pow...</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People &amp; Culture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Change resistance high with no identified champions; skills gaps in digital tool utilization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Build network of 10+ citizen developer champions with 75% employee digital skills proficiency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Skills &amp; Training</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Change Management</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Collaboration &amp; Culture</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Launch Microsoft Learn pathway for Po...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Identify and train 3-5 early adopters...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dedicated Teams channels for d...</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monthly digital transformat...</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User Experience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N/A</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Assessment data will be populated based on your responses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Strategic roadmap will be developed</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7" name="Text 4"/>
          <p:cNvSpPr/>
          <p:nvPr/>
        </p:nvSpPr>
        <p:spPr>
          <a:xfrm>
            <a:off x="4572000" y="320040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8" name="Shape 5"/>
          <p:cNvSpPr/>
          <p:nvPr/>
        </p:nvSpPr>
        <p:spPr>
          <a:xfrm>
            <a:off x="685800" y="3520440"/>
            <a:ext cx="3657600" cy="1097280"/>
          </a:xfrm>
          <a:prstGeom prst="roundRect">
            <a:avLst/>
          </a:prstGeom>
          <a:solidFill>
            <a:srgbClr val="F9FAFB"/>
          </a:solidFill>
          <a:ln/>
        </p:spPr>
      </p:sp>
      <p:sp>
        <p:nvSpPr>
          <p:cNvPr id="9" name="Text 6"/>
          <p:cNvSpPr/>
          <p:nvPr/>
        </p:nvSpPr>
        <p:spPr>
          <a:xfrm>
            <a:off x="822960" y="36301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0" name="Text 7"/>
          <p:cNvSpPr/>
          <p:nvPr/>
        </p:nvSpPr>
        <p:spPr>
          <a:xfrm>
            <a:off x="822960" y="38587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1" name="Text 8"/>
          <p:cNvSpPr/>
          <p:nvPr/>
        </p:nvSpPr>
        <p:spPr>
          <a:xfrm>
            <a:off x="822960" y="40873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2" name="Text 9"/>
          <p:cNvSpPr/>
          <p:nvPr/>
        </p:nvSpPr>
        <p:spPr>
          <a:xfrm>
            <a:off x="822960" y="43159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3" name="Shape 10"/>
          <p:cNvSpPr/>
          <p:nvPr/>
        </p:nvSpPr>
        <p:spPr>
          <a:xfrm>
            <a:off x="4572000" y="3520440"/>
            <a:ext cx="3886200" cy="1097280"/>
          </a:xfrm>
          <a:prstGeom prst="roundRect">
            <a:avLst/>
          </a:prstGeom>
          <a:solidFill>
            <a:srgbClr val="DBEAFE">
              <a:alpha val="50000"/>
            </a:srgbClr>
          </a:solidFill>
          <a:ln/>
        </p:spPr>
      </p:sp>
      <p:sp>
        <p:nvSpPr>
          <p:cNvPr id="14" name="Text 11"/>
          <p:cNvSpPr/>
          <p:nvPr/>
        </p:nvSpPr>
        <p:spPr>
          <a:xfrm>
            <a:off x="4709160" y="36301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Audit current state</a:t>
            </a:r>
            <a:endParaRPr lang="en-US" sz="800" dirty="0"/>
          </a:p>
        </p:txBody>
      </p:sp>
      <p:sp>
        <p:nvSpPr>
          <p:cNvPr id="15" name="Text 12"/>
          <p:cNvSpPr/>
          <p:nvPr/>
        </p:nvSpPr>
        <p:spPr>
          <a:xfrm>
            <a:off x="4709160" y="38587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Define success metrics</a:t>
            </a:r>
            <a:endParaRPr lang="en-US" sz="800" dirty="0"/>
          </a:p>
        </p:txBody>
      </p:sp>
      <p:sp>
        <p:nvSpPr>
          <p:cNvPr id="16" name="Text 13"/>
          <p:cNvSpPr/>
          <p:nvPr/>
        </p:nvSpPr>
        <p:spPr>
          <a:xfrm>
            <a:off x="4709160" y="40873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Pilot with small team</a:t>
            </a:r>
            <a:endParaRPr lang="en-US" sz="800" dirty="0"/>
          </a:p>
        </p:txBody>
      </p:sp>
      <p:sp>
        <p:nvSpPr>
          <p:cNvPr id="17" name="Text 14"/>
          <p:cNvSpPr/>
          <p:nvPr/>
        </p:nvSpPr>
        <p:spPr>
          <a:xfrm>
            <a:off x="4709160" y="43159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Document lessons learned</a:t>
            </a:r>
            <a:endParaRPr lang="en-US" sz="8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Quick Wins - 30-Day Action Plan</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High-impact initiatives that can be implemented within 30 days</a:t>
            </a:r>
            <a:endParaRPr lang="en-US" sz="1100" dirty="0"/>
          </a:p>
        </p:txBody>
      </p:sp>
      <p:sp>
        <p:nvSpPr>
          <p:cNvPr id="6" name="Shape 4"/>
          <p:cNvSpPr/>
          <p:nvPr/>
        </p:nvSpPr>
        <p:spPr>
          <a:xfrm>
            <a:off x="685800" y="1600200"/>
            <a:ext cx="320040" cy="320040"/>
          </a:xfrm>
          <a:prstGeom prst="ellipse">
            <a:avLst/>
          </a:prstGeom>
          <a:solidFill>
            <a:srgbClr val="3B82F6"/>
          </a:solidFill>
          <a:ln/>
        </p:spPr>
      </p:sp>
      <p:sp>
        <p:nvSpPr>
          <p:cNvPr id="7" name="Text 5"/>
          <p:cNvSpPr/>
          <p:nvPr/>
        </p:nvSpPr>
        <p:spPr>
          <a:xfrm>
            <a:off x="685800" y="164592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1</a:t>
            </a:r>
            <a:endParaRPr lang="en-US" sz="1300" dirty="0"/>
          </a:p>
        </p:txBody>
      </p:sp>
      <p:sp>
        <p:nvSpPr>
          <p:cNvPr id="8" name="Text 6"/>
          <p:cNvSpPr/>
          <p:nvPr/>
        </p:nvSpPr>
        <p:spPr>
          <a:xfrm>
            <a:off x="1143000" y="155448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1</a:t>
            </a:r>
            <a:endParaRPr lang="en-US" sz="1200" dirty="0"/>
          </a:p>
        </p:txBody>
      </p:sp>
      <p:sp>
        <p:nvSpPr>
          <p:cNvPr id="9" name="Shape 7"/>
          <p:cNvSpPr/>
          <p:nvPr/>
        </p:nvSpPr>
        <p:spPr>
          <a:xfrm>
            <a:off x="6400800" y="1600200"/>
            <a:ext cx="822960" cy="228600"/>
          </a:xfrm>
          <a:prstGeom prst="roundRect">
            <a:avLst/>
          </a:prstGeom>
          <a:solidFill>
            <a:srgbClr val="F9FAFB"/>
          </a:solidFill>
          <a:ln/>
        </p:spPr>
      </p:sp>
      <p:sp>
        <p:nvSpPr>
          <p:cNvPr id="10" name="Text 8"/>
          <p:cNvSpPr/>
          <p:nvPr/>
        </p:nvSpPr>
        <p:spPr>
          <a:xfrm>
            <a:off x="6400800" y="162763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11" name="Shape 9"/>
          <p:cNvSpPr/>
          <p:nvPr/>
        </p:nvSpPr>
        <p:spPr>
          <a:xfrm>
            <a:off x="7315200" y="1600200"/>
            <a:ext cx="822960" cy="228600"/>
          </a:xfrm>
          <a:prstGeom prst="roundRect">
            <a:avLst/>
          </a:prstGeom>
          <a:solidFill>
            <a:srgbClr val="DBEAFE"/>
          </a:solidFill>
          <a:ln/>
        </p:spPr>
      </p:sp>
      <p:sp>
        <p:nvSpPr>
          <p:cNvPr id="12" name="Text 10"/>
          <p:cNvSpPr/>
          <p:nvPr/>
        </p:nvSpPr>
        <p:spPr>
          <a:xfrm>
            <a:off x="7315200" y="162763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13" name="Text 11"/>
          <p:cNvSpPr/>
          <p:nvPr/>
        </p:nvSpPr>
        <p:spPr>
          <a:xfrm>
            <a:off x="1143000" y="187452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Build a real-time executive dashboard using Power BI connecting to Salesforce and other key systems</a:t>
            </a:r>
            <a:endParaRPr lang="en-US" sz="900" dirty="0"/>
          </a:p>
        </p:txBody>
      </p:sp>
      <p:sp>
        <p:nvSpPr>
          <p:cNvPr id="14" name="Shape 12"/>
          <p:cNvSpPr/>
          <p:nvPr/>
        </p:nvSpPr>
        <p:spPr>
          <a:xfrm>
            <a:off x="685800" y="2468880"/>
            <a:ext cx="320040" cy="320040"/>
          </a:xfrm>
          <a:prstGeom prst="ellipse">
            <a:avLst/>
          </a:prstGeom>
          <a:solidFill>
            <a:srgbClr val="3B82F6"/>
          </a:solidFill>
          <a:ln/>
        </p:spPr>
      </p:sp>
      <p:sp>
        <p:nvSpPr>
          <p:cNvPr id="15" name="Text 13"/>
          <p:cNvSpPr/>
          <p:nvPr/>
        </p:nvSpPr>
        <p:spPr>
          <a:xfrm>
            <a:off x="685800" y="251460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2</a:t>
            </a:r>
            <a:endParaRPr lang="en-US" sz="1300" dirty="0"/>
          </a:p>
        </p:txBody>
      </p:sp>
      <p:sp>
        <p:nvSpPr>
          <p:cNvPr id="16" name="Text 14"/>
          <p:cNvSpPr/>
          <p:nvPr/>
        </p:nvSpPr>
        <p:spPr>
          <a:xfrm>
            <a:off x="1143000" y="242316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2</a:t>
            </a:r>
            <a:endParaRPr lang="en-US" sz="1200" dirty="0"/>
          </a:p>
        </p:txBody>
      </p:sp>
      <p:sp>
        <p:nvSpPr>
          <p:cNvPr id="17" name="Shape 15"/>
          <p:cNvSpPr/>
          <p:nvPr/>
        </p:nvSpPr>
        <p:spPr>
          <a:xfrm>
            <a:off x="6400800" y="2468880"/>
            <a:ext cx="822960" cy="228600"/>
          </a:xfrm>
          <a:prstGeom prst="roundRect">
            <a:avLst/>
          </a:prstGeom>
          <a:solidFill>
            <a:srgbClr val="F9FAFB"/>
          </a:solidFill>
          <a:ln/>
        </p:spPr>
      </p:sp>
      <p:sp>
        <p:nvSpPr>
          <p:cNvPr id="18" name="Text 16"/>
          <p:cNvSpPr/>
          <p:nvPr/>
        </p:nvSpPr>
        <p:spPr>
          <a:xfrm>
            <a:off x="6400800" y="249631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19" name="Shape 17"/>
          <p:cNvSpPr/>
          <p:nvPr/>
        </p:nvSpPr>
        <p:spPr>
          <a:xfrm>
            <a:off x="7315200" y="2468880"/>
            <a:ext cx="822960" cy="228600"/>
          </a:xfrm>
          <a:prstGeom prst="roundRect">
            <a:avLst/>
          </a:prstGeom>
          <a:solidFill>
            <a:srgbClr val="DBEAFE"/>
          </a:solidFill>
          <a:ln/>
        </p:spPr>
      </p:sp>
      <p:sp>
        <p:nvSpPr>
          <p:cNvPr id="20" name="Text 18"/>
          <p:cNvSpPr/>
          <p:nvPr/>
        </p:nvSpPr>
        <p:spPr>
          <a:xfrm>
            <a:off x="7315200" y="249631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1" name="Text 19"/>
          <p:cNvSpPr/>
          <p:nvPr/>
        </p:nvSpPr>
        <p:spPr>
          <a:xfrm>
            <a:off x="1143000" y="274320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Create streamlined new employee onboarding process using Power Automate and SharePoint</a:t>
            </a:r>
            <a:endParaRPr lang="en-US" sz="900" dirty="0"/>
          </a:p>
        </p:txBody>
      </p:sp>
      <p:sp>
        <p:nvSpPr>
          <p:cNvPr id="22" name="Shape 20"/>
          <p:cNvSpPr/>
          <p:nvPr/>
        </p:nvSpPr>
        <p:spPr>
          <a:xfrm>
            <a:off x="685800" y="3337560"/>
            <a:ext cx="320040" cy="320040"/>
          </a:xfrm>
          <a:prstGeom prst="ellipse">
            <a:avLst/>
          </a:prstGeom>
          <a:solidFill>
            <a:srgbClr val="3B82F6"/>
          </a:solidFill>
          <a:ln/>
        </p:spPr>
      </p:sp>
      <p:sp>
        <p:nvSpPr>
          <p:cNvPr id="23" name="Text 21"/>
          <p:cNvSpPr/>
          <p:nvPr/>
        </p:nvSpPr>
        <p:spPr>
          <a:xfrm>
            <a:off x="685800" y="338328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3</a:t>
            </a:r>
            <a:endParaRPr lang="en-US" sz="1300" dirty="0"/>
          </a:p>
        </p:txBody>
      </p:sp>
      <p:sp>
        <p:nvSpPr>
          <p:cNvPr id="24" name="Text 22"/>
          <p:cNvSpPr/>
          <p:nvPr/>
        </p:nvSpPr>
        <p:spPr>
          <a:xfrm>
            <a:off x="1143000" y="329184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3</a:t>
            </a:r>
            <a:endParaRPr lang="en-US" sz="1200" dirty="0"/>
          </a:p>
        </p:txBody>
      </p:sp>
      <p:sp>
        <p:nvSpPr>
          <p:cNvPr id="25" name="Shape 23"/>
          <p:cNvSpPr/>
          <p:nvPr/>
        </p:nvSpPr>
        <p:spPr>
          <a:xfrm>
            <a:off x="6400800" y="3337560"/>
            <a:ext cx="822960" cy="228600"/>
          </a:xfrm>
          <a:prstGeom prst="roundRect">
            <a:avLst/>
          </a:prstGeom>
          <a:solidFill>
            <a:srgbClr val="F9FAFB"/>
          </a:solidFill>
          <a:ln/>
        </p:spPr>
      </p:sp>
      <p:sp>
        <p:nvSpPr>
          <p:cNvPr id="26" name="Text 24"/>
          <p:cNvSpPr/>
          <p:nvPr/>
        </p:nvSpPr>
        <p:spPr>
          <a:xfrm>
            <a:off x="6400800" y="336499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27" name="Shape 25"/>
          <p:cNvSpPr/>
          <p:nvPr/>
        </p:nvSpPr>
        <p:spPr>
          <a:xfrm>
            <a:off x="7315200" y="3337560"/>
            <a:ext cx="822960" cy="228600"/>
          </a:xfrm>
          <a:prstGeom prst="roundRect">
            <a:avLst/>
          </a:prstGeom>
          <a:solidFill>
            <a:srgbClr val="DBEAFE"/>
          </a:solidFill>
          <a:ln/>
        </p:spPr>
      </p:sp>
      <p:sp>
        <p:nvSpPr>
          <p:cNvPr id="28" name="Text 26"/>
          <p:cNvSpPr/>
          <p:nvPr/>
        </p:nvSpPr>
        <p:spPr>
          <a:xfrm>
            <a:off x="7315200" y="336499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9" name="Text 27"/>
          <p:cNvSpPr/>
          <p:nvPr/>
        </p:nvSpPr>
        <p:spPr>
          <a:xfrm>
            <a:off x="1143000" y="361188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Deploy SharePoint with AI-powered search and Microsoft Copilot for instant information discovery</a:t>
            </a:r>
            <a:endParaRPr lang="en-US" sz="900" dirty="0"/>
          </a:p>
        </p:txBody>
      </p:sp>
      <p:sp>
        <p:nvSpPr>
          <p:cNvPr id="30" name="Shape 28"/>
          <p:cNvSpPr/>
          <p:nvPr/>
        </p:nvSpPr>
        <p:spPr>
          <a:xfrm>
            <a:off x="685800" y="4206240"/>
            <a:ext cx="320040" cy="320040"/>
          </a:xfrm>
          <a:prstGeom prst="ellipse">
            <a:avLst/>
          </a:prstGeom>
          <a:solidFill>
            <a:srgbClr val="3B82F6"/>
          </a:solidFill>
          <a:ln/>
        </p:spPr>
      </p:sp>
      <p:sp>
        <p:nvSpPr>
          <p:cNvPr id="31" name="Text 29"/>
          <p:cNvSpPr/>
          <p:nvPr/>
        </p:nvSpPr>
        <p:spPr>
          <a:xfrm>
            <a:off x="685800" y="425196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4</a:t>
            </a:r>
            <a:endParaRPr lang="en-US" sz="1300" dirty="0"/>
          </a:p>
        </p:txBody>
      </p:sp>
      <p:sp>
        <p:nvSpPr>
          <p:cNvPr id="32" name="Text 30"/>
          <p:cNvSpPr/>
          <p:nvPr/>
        </p:nvSpPr>
        <p:spPr>
          <a:xfrm>
            <a:off x="1143000" y="416052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4</a:t>
            </a:r>
            <a:endParaRPr lang="en-US" sz="1200" dirty="0"/>
          </a:p>
        </p:txBody>
      </p:sp>
      <p:sp>
        <p:nvSpPr>
          <p:cNvPr id="33" name="Shape 31"/>
          <p:cNvSpPr/>
          <p:nvPr/>
        </p:nvSpPr>
        <p:spPr>
          <a:xfrm>
            <a:off x="6400800" y="4206240"/>
            <a:ext cx="822960" cy="228600"/>
          </a:xfrm>
          <a:prstGeom prst="roundRect">
            <a:avLst/>
          </a:prstGeom>
          <a:solidFill>
            <a:srgbClr val="F9FAFB"/>
          </a:solidFill>
          <a:ln/>
        </p:spPr>
      </p:sp>
      <p:sp>
        <p:nvSpPr>
          <p:cNvPr id="34" name="Text 32"/>
          <p:cNvSpPr/>
          <p:nvPr/>
        </p:nvSpPr>
        <p:spPr>
          <a:xfrm>
            <a:off x="6400800" y="423367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35" name="Shape 33"/>
          <p:cNvSpPr/>
          <p:nvPr/>
        </p:nvSpPr>
        <p:spPr>
          <a:xfrm>
            <a:off x="7315200" y="4206240"/>
            <a:ext cx="822960" cy="228600"/>
          </a:xfrm>
          <a:prstGeom prst="roundRect">
            <a:avLst/>
          </a:prstGeom>
          <a:solidFill>
            <a:srgbClr val="DBEAFE"/>
          </a:solidFill>
          <a:ln/>
        </p:spPr>
      </p:sp>
      <p:sp>
        <p:nvSpPr>
          <p:cNvPr id="36" name="Text 34"/>
          <p:cNvSpPr/>
          <p:nvPr/>
        </p:nvSpPr>
        <p:spPr>
          <a:xfrm>
            <a:off x="7315200" y="423367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MEDIUM</a:t>
            </a:r>
            <a:endParaRPr lang="en-US" sz="800" dirty="0"/>
          </a:p>
        </p:txBody>
      </p:sp>
      <p:sp>
        <p:nvSpPr>
          <p:cNvPr id="37" name="Text 35"/>
          <p:cNvSpPr/>
          <p:nvPr/>
        </p:nvSpPr>
        <p:spPr>
          <a:xfrm>
            <a:off x="1143000" y="448056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Implement systematic user feedback collection for all digital tools and processes</a:t>
            </a:r>
            <a:endParaRPr lang="en-US" sz="900" dirty="0"/>
          </a:p>
        </p:txBody>
      </p:sp>
      <p:sp>
        <p:nvSpPr>
          <p:cNvPr id="38" name="Shape 36"/>
          <p:cNvSpPr/>
          <p:nvPr/>
        </p:nvSpPr>
        <p:spPr>
          <a:xfrm>
            <a:off x="685800" y="5074920"/>
            <a:ext cx="320040" cy="320040"/>
          </a:xfrm>
          <a:prstGeom prst="ellipse">
            <a:avLst/>
          </a:prstGeom>
          <a:solidFill>
            <a:srgbClr val="3B82F6"/>
          </a:solidFill>
          <a:ln/>
        </p:spPr>
      </p:sp>
      <p:sp>
        <p:nvSpPr>
          <p:cNvPr id="39" name="Text 37"/>
          <p:cNvSpPr/>
          <p:nvPr/>
        </p:nvSpPr>
        <p:spPr>
          <a:xfrm>
            <a:off x="685800" y="512064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5</a:t>
            </a:r>
            <a:endParaRPr lang="en-US" sz="1300" dirty="0"/>
          </a:p>
        </p:txBody>
      </p:sp>
      <p:sp>
        <p:nvSpPr>
          <p:cNvPr id="40" name="Text 38"/>
          <p:cNvSpPr/>
          <p:nvPr/>
        </p:nvSpPr>
        <p:spPr>
          <a:xfrm>
            <a:off x="1143000" y="502920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5</a:t>
            </a:r>
            <a:endParaRPr lang="en-US" sz="1200" dirty="0"/>
          </a:p>
        </p:txBody>
      </p:sp>
      <p:sp>
        <p:nvSpPr>
          <p:cNvPr id="41" name="Shape 39"/>
          <p:cNvSpPr/>
          <p:nvPr/>
        </p:nvSpPr>
        <p:spPr>
          <a:xfrm>
            <a:off x="6400800" y="5074920"/>
            <a:ext cx="822960" cy="228600"/>
          </a:xfrm>
          <a:prstGeom prst="roundRect">
            <a:avLst/>
          </a:prstGeom>
          <a:solidFill>
            <a:srgbClr val="F9FAFB"/>
          </a:solidFill>
          <a:ln/>
        </p:spPr>
      </p:sp>
      <p:sp>
        <p:nvSpPr>
          <p:cNvPr id="42" name="Text 40"/>
          <p:cNvSpPr/>
          <p:nvPr/>
        </p:nvSpPr>
        <p:spPr>
          <a:xfrm>
            <a:off x="6400800" y="510235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43" name="Shape 41"/>
          <p:cNvSpPr/>
          <p:nvPr/>
        </p:nvSpPr>
        <p:spPr>
          <a:xfrm>
            <a:off x="7315200" y="5074920"/>
            <a:ext cx="822960" cy="228600"/>
          </a:xfrm>
          <a:prstGeom prst="roundRect">
            <a:avLst/>
          </a:prstGeom>
          <a:solidFill>
            <a:srgbClr val="DBEAFE"/>
          </a:solidFill>
          <a:ln/>
        </p:spPr>
      </p:sp>
      <p:sp>
        <p:nvSpPr>
          <p:cNvPr id="44" name="Text 42"/>
          <p:cNvSpPr/>
          <p:nvPr/>
        </p:nvSpPr>
        <p:spPr>
          <a:xfrm>
            <a:off x="7315200" y="510235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45" name="Text 43"/>
          <p:cNvSpPr/>
          <p:nvPr/>
        </p:nvSpPr>
        <p:spPr>
          <a:xfrm>
            <a:off x="1143000" y="534924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Identify and train initial group of citizen developers to lead digital transformation</a:t>
            </a:r>
            <a:endParaRPr lang="en-US" sz="900" dirty="0"/>
          </a:p>
        </p:txBody>
      </p:sp>
      <p:sp>
        <p:nvSpPr>
          <p:cNvPr id="46" name="Shape 44"/>
          <p:cNvSpPr/>
          <p:nvPr/>
        </p:nvSpPr>
        <p:spPr>
          <a:xfrm>
            <a:off x="0" y="6629400"/>
            <a:ext cx="9144000" cy="27432"/>
          </a:xfrm>
          <a:prstGeom prst="rect">
            <a:avLst/>
          </a:prstGeom>
          <a:solidFill>
            <a:srgbClr val="3B82F6"/>
          </a:solidFill>
          <a:ln/>
        </p:spPr>
      </p:sp>
      <p:sp>
        <p:nvSpPr>
          <p:cNvPr id="47" name="Text 4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90-Day Implementation Roadmap</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Phased approach to digital transformation with clear milestones and deliverables</a:t>
            </a:r>
            <a:endParaRPr lang="en-US" sz="1100" dirty="0"/>
          </a:p>
        </p:txBody>
      </p:sp>
      <p:sp>
        <p:nvSpPr>
          <p:cNvPr id="6" name="Shape 4"/>
          <p:cNvSpPr/>
          <p:nvPr/>
        </p:nvSpPr>
        <p:spPr>
          <a:xfrm>
            <a:off x="0" y="6629400"/>
            <a:ext cx="9144000" cy="27432"/>
          </a:xfrm>
          <a:prstGeom prst="rect">
            <a:avLst/>
          </a:prstGeom>
          <a:solidFill>
            <a:srgbClr val="3B82F6"/>
          </a:solidFill>
          <a:ln/>
        </p:spPr>
      </p:sp>
      <p:sp>
        <p:nvSpPr>
          <p:cNvPr id="7" name="Text 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2025-10-22T15:12:46Z</dcterms:created>
  <dcterms:modified xsi:type="dcterms:W3CDTF">2025-10-22T15:12:46Z</dcterms:modified>
</cp:coreProperties>
</file>