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685800" y="1508760"/>
            <a:ext cx="7772400" cy="320040"/>
          </a:xfrm>
          <a:prstGeom prst="roundRect">
            <a:avLst/>
          </a:prstGeom>
          <a:solidFill>
            <a:srgbClr val="DBEAFE"/>
          </a:solidFill>
          <a:ln/>
        </p:spPr>
      </p:sp>
      <p:sp>
        <p:nvSpPr>
          <p:cNvPr id="7" name="Text 5"/>
          <p:cNvSpPr/>
          <p:nvPr/>
        </p:nvSpPr>
        <p:spPr>
          <a:xfrm>
            <a:off x="822960" y="1554480"/>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1</a:t>
            </a:r>
            <a:endParaRPr lang="en-US" sz="1100" dirty="0"/>
          </a:p>
        </p:txBody>
      </p:sp>
      <p:sp>
        <p:nvSpPr>
          <p:cNvPr id="8" name="Text 6"/>
          <p:cNvSpPr/>
          <p:nvPr/>
        </p:nvSpPr>
        <p:spPr>
          <a:xfrm>
            <a:off x="2011680" y="1554480"/>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Foundation Building and Quick Wins</a:t>
            </a:r>
            <a:endParaRPr lang="en-US" sz="1100" dirty="0"/>
          </a:p>
        </p:txBody>
      </p:sp>
      <p:sp>
        <p:nvSpPr>
          <p:cNvPr id="9" name="Text 7"/>
          <p:cNvSpPr/>
          <p:nvPr/>
        </p:nvSpPr>
        <p:spPr>
          <a:xfrm>
            <a:off x="822960" y="19202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a:t>
            </a:r>
            <a:endParaRPr lang="en-US" sz="900" dirty="0"/>
          </a:p>
        </p:txBody>
      </p:sp>
      <p:sp>
        <p:nvSpPr>
          <p:cNvPr id="10" name="Text 8"/>
          <p:cNvSpPr/>
          <p:nvPr/>
        </p:nvSpPr>
        <p:spPr>
          <a:xfrm>
            <a:off x="1554480" y="19202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executive KPI dashboard and identify citizen developer champ...</a:t>
            </a:r>
            <a:endParaRPr lang="en-US" sz="800" dirty="0"/>
          </a:p>
        </p:txBody>
      </p:sp>
      <p:sp>
        <p:nvSpPr>
          <p:cNvPr id="11" name="Text 9"/>
          <p:cNvSpPr/>
          <p:nvPr/>
        </p:nvSpPr>
        <p:spPr>
          <a:xfrm>
            <a:off x="822960" y="21396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2</a:t>
            </a:r>
            <a:endParaRPr lang="en-US" sz="900" dirty="0"/>
          </a:p>
        </p:txBody>
      </p:sp>
      <p:sp>
        <p:nvSpPr>
          <p:cNvPr id="12" name="Text 10"/>
          <p:cNvSpPr/>
          <p:nvPr/>
        </p:nvSpPr>
        <p:spPr>
          <a:xfrm>
            <a:off x="1554480" y="21396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user feedback system and begin onboarding workflow design</a:t>
            </a:r>
            <a:endParaRPr lang="en-US" sz="800" dirty="0"/>
          </a:p>
        </p:txBody>
      </p:sp>
      <p:sp>
        <p:nvSpPr>
          <p:cNvPr id="13" name="Text 11"/>
          <p:cNvSpPr/>
          <p:nvPr/>
        </p:nvSpPr>
        <p:spPr>
          <a:xfrm>
            <a:off x="822960" y="2359152"/>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3</a:t>
            </a:r>
            <a:endParaRPr lang="en-US" sz="900" dirty="0"/>
          </a:p>
        </p:txBody>
      </p:sp>
      <p:sp>
        <p:nvSpPr>
          <p:cNvPr id="14" name="Text 12"/>
          <p:cNvSpPr/>
          <p:nvPr/>
        </p:nvSpPr>
        <p:spPr>
          <a:xfrm>
            <a:off x="1554480" y="2359152"/>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Complete automated onboarding workflow and launch information hub</a:t>
            </a:r>
            <a:endParaRPr lang="en-US" sz="800" dirty="0"/>
          </a:p>
        </p:txBody>
      </p:sp>
      <p:sp>
        <p:nvSpPr>
          <p:cNvPr id="15" name="Text 13"/>
          <p:cNvSpPr/>
          <p:nvPr/>
        </p:nvSpPr>
        <p:spPr>
          <a:xfrm>
            <a:off x="822960" y="2578608"/>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4</a:t>
            </a:r>
            <a:endParaRPr lang="en-US" sz="900" dirty="0"/>
          </a:p>
        </p:txBody>
      </p:sp>
      <p:sp>
        <p:nvSpPr>
          <p:cNvPr id="16" name="Text 14"/>
          <p:cNvSpPr/>
          <p:nvPr/>
        </p:nvSpPr>
        <p:spPr>
          <a:xfrm>
            <a:off x="1554480" y="2578608"/>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Measure results, celebrate successes, and plan next phase</a:t>
            </a:r>
            <a:endParaRPr lang="en-US" sz="800" dirty="0"/>
          </a:p>
        </p:txBody>
      </p:sp>
      <p:sp>
        <p:nvSpPr>
          <p:cNvPr id="17" name="Shape 15"/>
          <p:cNvSpPr/>
          <p:nvPr/>
        </p:nvSpPr>
        <p:spPr>
          <a:xfrm>
            <a:off x="685800" y="2889504"/>
            <a:ext cx="7772400" cy="320040"/>
          </a:xfrm>
          <a:prstGeom prst="roundRect">
            <a:avLst/>
          </a:prstGeom>
          <a:solidFill>
            <a:srgbClr val="DBEAFE"/>
          </a:solidFill>
          <a:ln/>
        </p:spPr>
      </p:sp>
      <p:sp>
        <p:nvSpPr>
          <p:cNvPr id="18" name="Text 16"/>
          <p:cNvSpPr/>
          <p:nvPr/>
        </p:nvSpPr>
        <p:spPr>
          <a:xfrm>
            <a:off x="822960" y="2935224"/>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2</a:t>
            </a:r>
            <a:endParaRPr lang="en-US" sz="1100" dirty="0"/>
          </a:p>
        </p:txBody>
      </p:sp>
      <p:sp>
        <p:nvSpPr>
          <p:cNvPr id="19" name="Text 17"/>
          <p:cNvSpPr/>
          <p:nvPr/>
        </p:nvSpPr>
        <p:spPr>
          <a:xfrm>
            <a:off x="2011680" y="2935224"/>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Expansion and Integration</a:t>
            </a:r>
            <a:endParaRPr lang="en-US" sz="1100" dirty="0"/>
          </a:p>
        </p:txBody>
      </p:sp>
      <p:sp>
        <p:nvSpPr>
          <p:cNvPr id="20" name="Text 18"/>
          <p:cNvSpPr/>
          <p:nvPr/>
        </p:nvSpPr>
        <p:spPr>
          <a:xfrm>
            <a:off x="822960" y="3300984"/>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5</a:t>
            </a:r>
            <a:endParaRPr lang="en-US" sz="900" dirty="0"/>
          </a:p>
        </p:txBody>
      </p:sp>
      <p:sp>
        <p:nvSpPr>
          <p:cNvPr id="21" name="Text 19"/>
          <p:cNvSpPr/>
          <p:nvPr/>
        </p:nvSpPr>
        <p:spPr>
          <a:xfrm>
            <a:off x="1554480" y="3300984"/>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AI-powered customer support using Cognigy integration</a:t>
            </a:r>
            <a:endParaRPr lang="en-US" sz="800" dirty="0"/>
          </a:p>
        </p:txBody>
      </p:sp>
      <p:sp>
        <p:nvSpPr>
          <p:cNvPr id="22" name="Text 20"/>
          <p:cNvSpPr/>
          <p:nvPr/>
        </p:nvSpPr>
        <p:spPr>
          <a:xfrm>
            <a:off x="822960" y="35204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6</a:t>
            </a:r>
            <a:endParaRPr lang="en-US" sz="900" dirty="0"/>
          </a:p>
        </p:txBody>
      </p:sp>
      <p:sp>
        <p:nvSpPr>
          <p:cNvPr id="23" name="Text 21"/>
          <p:cNvSpPr/>
          <p:nvPr/>
        </p:nvSpPr>
        <p:spPr>
          <a:xfrm>
            <a:off x="1554480" y="35204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Expand RPA implementation to document processing workflows</a:t>
            </a:r>
            <a:endParaRPr lang="en-US" sz="800" dirty="0"/>
          </a:p>
        </p:txBody>
      </p:sp>
      <p:sp>
        <p:nvSpPr>
          <p:cNvPr id="24" name="Text 22"/>
          <p:cNvSpPr/>
          <p:nvPr/>
        </p:nvSpPr>
        <p:spPr>
          <a:xfrm>
            <a:off x="822960" y="37398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7</a:t>
            </a:r>
            <a:endParaRPr lang="en-US" sz="900" dirty="0"/>
          </a:p>
        </p:txBody>
      </p:sp>
      <p:sp>
        <p:nvSpPr>
          <p:cNvPr id="25" name="Text 23"/>
          <p:cNvSpPr/>
          <p:nvPr/>
        </p:nvSpPr>
        <p:spPr>
          <a:xfrm>
            <a:off x="1554480" y="37398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predictive analytics for sales forecasting using Salesforce ...</a:t>
            </a:r>
            <a:endParaRPr lang="en-US" sz="800" dirty="0"/>
          </a:p>
        </p:txBody>
      </p:sp>
      <p:sp>
        <p:nvSpPr>
          <p:cNvPr id="26" name="Text 24"/>
          <p:cNvSpPr/>
          <p:nvPr/>
        </p:nvSpPr>
        <p:spPr>
          <a:xfrm>
            <a:off x="822960" y="3959352"/>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8</a:t>
            </a:r>
            <a:endParaRPr lang="en-US" sz="900" dirty="0"/>
          </a:p>
        </p:txBody>
      </p:sp>
      <p:sp>
        <p:nvSpPr>
          <p:cNvPr id="27" name="Text 25"/>
          <p:cNvSpPr/>
          <p:nvPr/>
        </p:nvSpPr>
        <p:spPr>
          <a:xfrm>
            <a:off x="1554480" y="3959352"/>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Implement comprehensive training program for citizen developers</a:t>
            </a:r>
            <a:endParaRPr lang="en-US" sz="800" dirty="0"/>
          </a:p>
        </p:txBody>
      </p:sp>
      <p:sp>
        <p:nvSpPr>
          <p:cNvPr id="28" name="Shape 26"/>
          <p:cNvSpPr/>
          <p:nvPr/>
        </p:nvSpPr>
        <p:spPr>
          <a:xfrm>
            <a:off x="685800" y="4270248"/>
            <a:ext cx="7772400" cy="320040"/>
          </a:xfrm>
          <a:prstGeom prst="roundRect">
            <a:avLst/>
          </a:prstGeom>
          <a:solidFill>
            <a:srgbClr val="DBEAFE"/>
          </a:solidFill>
          <a:ln/>
        </p:spPr>
      </p:sp>
      <p:sp>
        <p:nvSpPr>
          <p:cNvPr id="29" name="Text 27"/>
          <p:cNvSpPr/>
          <p:nvPr/>
        </p:nvSpPr>
        <p:spPr>
          <a:xfrm>
            <a:off x="822960" y="4315968"/>
            <a:ext cx="1005840" cy="228600"/>
          </a:xfrm>
          <a:prstGeom prst="rect">
            <a:avLst/>
          </a:prstGeom>
          <a:noFill/>
          <a:ln/>
        </p:spPr>
        <p:txBody>
          <a:bodyPr wrap="square" rtlCol="0" anchor="ctr"/>
          <a:lstStyle/>
          <a:p>
            <a:pPr indent="0" marL="0">
              <a:buNone/>
            </a:pPr>
            <a:r>
              <a:rPr lang="en-US" sz="1100" b="1" dirty="0">
                <a:solidFill>
                  <a:srgbClr val="1E40AF"/>
                </a:solidFill>
                <a:latin typeface="Arial" pitchFamily="34" charset="0"/>
                <a:ea typeface="Arial" pitchFamily="34" charset="-122"/>
                <a:cs typeface="Arial" pitchFamily="34" charset="-120"/>
              </a:rPr>
              <a:t>Month 3</a:t>
            </a:r>
            <a:endParaRPr lang="en-US" sz="1100" dirty="0"/>
          </a:p>
        </p:txBody>
      </p:sp>
      <p:sp>
        <p:nvSpPr>
          <p:cNvPr id="30" name="Text 28"/>
          <p:cNvSpPr/>
          <p:nvPr/>
        </p:nvSpPr>
        <p:spPr>
          <a:xfrm>
            <a:off x="2011680" y="4315968"/>
            <a:ext cx="630936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Optimization and Scale</a:t>
            </a:r>
            <a:endParaRPr lang="en-US" sz="1100" dirty="0"/>
          </a:p>
        </p:txBody>
      </p:sp>
      <p:sp>
        <p:nvSpPr>
          <p:cNvPr id="31" name="Text 29"/>
          <p:cNvSpPr/>
          <p:nvPr/>
        </p:nvSpPr>
        <p:spPr>
          <a:xfrm>
            <a:off x="822960" y="4681728"/>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9</a:t>
            </a:r>
            <a:endParaRPr lang="en-US" sz="900" dirty="0"/>
          </a:p>
        </p:txBody>
      </p:sp>
      <p:sp>
        <p:nvSpPr>
          <p:cNvPr id="32" name="Text 30"/>
          <p:cNvSpPr/>
          <p:nvPr/>
        </p:nvSpPr>
        <p:spPr>
          <a:xfrm>
            <a:off x="1554480" y="4681728"/>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Deploy advanced AI analytics for business intelligence</a:t>
            </a:r>
            <a:endParaRPr lang="en-US" sz="800" dirty="0"/>
          </a:p>
        </p:txBody>
      </p:sp>
      <p:sp>
        <p:nvSpPr>
          <p:cNvPr id="33" name="Text 31"/>
          <p:cNvSpPr/>
          <p:nvPr/>
        </p:nvSpPr>
        <p:spPr>
          <a:xfrm>
            <a:off x="822960" y="4901184"/>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10</a:t>
            </a:r>
            <a:endParaRPr lang="en-US" sz="900" dirty="0"/>
          </a:p>
        </p:txBody>
      </p:sp>
      <p:sp>
        <p:nvSpPr>
          <p:cNvPr id="34" name="Text 32"/>
          <p:cNvSpPr/>
          <p:nvPr/>
        </p:nvSpPr>
        <p:spPr>
          <a:xfrm>
            <a:off x="1554480" y="4901184"/>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Launch mobile-optimized applications for field operations</a:t>
            </a:r>
            <a:endParaRPr lang="en-US" sz="800" dirty="0"/>
          </a:p>
        </p:txBody>
      </p:sp>
      <p:sp>
        <p:nvSpPr>
          <p:cNvPr id="35" name="Text 33"/>
          <p:cNvSpPr/>
          <p:nvPr/>
        </p:nvSpPr>
        <p:spPr>
          <a:xfrm>
            <a:off x="822960" y="5120640"/>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11</a:t>
            </a:r>
            <a:endParaRPr lang="en-US" sz="900" dirty="0"/>
          </a:p>
        </p:txBody>
      </p:sp>
      <p:sp>
        <p:nvSpPr>
          <p:cNvPr id="36" name="Text 34"/>
          <p:cNvSpPr/>
          <p:nvPr/>
        </p:nvSpPr>
        <p:spPr>
          <a:xfrm>
            <a:off x="1554480" y="5120640"/>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Implement advanced workflow automation across all departments</a:t>
            </a:r>
            <a:endParaRPr lang="en-US" sz="800" dirty="0"/>
          </a:p>
        </p:txBody>
      </p:sp>
      <p:sp>
        <p:nvSpPr>
          <p:cNvPr id="37" name="Text 35"/>
          <p:cNvSpPr/>
          <p:nvPr/>
        </p:nvSpPr>
        <p:spPr>
          <a:xfrm>
            <a:off x="822960" y="5340096"/>
            <a:ext cx="640080" cy="182880"/>
          </a:xfrm>
          <a:prstGeom prst="rect">
            <a:avLst/>
          </a:prstGeom>
          <a:solidFill>
            <a:srgbClr val="3B82F6"/>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12</a:t>
            </a:r>
            <a:endParaRPr lang="en-US" sz="900" dirty="0"/>
          </a:p>
        </p:txBody>
      </p:sp>
      <p:sp>
        <p:nvSpPr>
          <p:cNvPr id="38" name="Text 36"/>
          <p:cNvSpPr/>
          <p:nvPr/>
        </p:nvSpPr>
        <p:spPr>
          <a:xfrm>
            <a:off x="1554480" y="5340096"/>
            <a:ext cx="690372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Establish center of excellence and governance framework</a:t>
            </a:r>
            <a:endParaRPr lang="en-US" sz="800" dirty="0"/>
          </a:p>
        </p:txBody>
      </p:sp>
      <p:sp>
        <p:nvSpPr>
          <p:cNvPr id="39" name="Shape 37"/>
          <p:cNvSpPr/>
          <p:nvPr/>
        </p:nvSpPr>
        <p:spPr>
          <a:xfrm>
            <a:off x="0" y="6629400"/>
            <a:ext cx="9144000" cy="27432"/>
          </a:xfrm>
          <a:prstGeom prst="rect">
            <a:avLst/>
          </a:prstGeom>
          <a:solidFill>
            <a:srgbClr val="3B82F6"/>
          </a:solidFill>
          <a:ln/>
        </p:spPr>
      </p:sp>
      <p:sp>
        <p:nvSpPr>
          <p:cNvPr id="40" name="Text 38"/>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2025-10-22T15:20:23Z</dcterms:created>
  <dcterms:modified xsi:type="dcterms:W3CDTF">2025-10-22T15:20:23Z</dcterms:modified>
</cp:coreProperties>
</file>