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18"/>
        </a:solidFill>
      </p:bgPr>
    </p:bg>
    <p:spTree>
      <p:nvGrpSpPr>
        <p:cNvPr id="1" name=""/>
        <p:cNvGrpSpPr/>
        <p:nvPr/>
      </p:nvGrpSpPr>
      <p:grpSpPr>
        <a:xfrm>
          <a:off x="0" y="0"/>
          <a:ext cx="0" cy="0"/>
          <a:chOff x="0" y="0"/>
          <a:chExt cx="0" cy="0"/>
        </a:xfrm>
      </p:grpSpPr>
      <p:sp>
        <p:nvSpPr>
          <p:cNvPr id="2" name="Text 0"/>
          <p:cNvSpPr/>
          <p:nvPr/>
        </p:nvSpPr>
        <p:spPr>
          <a:xfrm>
            <a:off x="457200" y="2651760"/>
            <a:ext cx="8229600" cy="548640"/>
          </a:xfrm>
          <a:prstGeom prst="rect">
            <a:avLst/>
          </a:prstGeom>
          <a:noFill/>
          <a:ln/>
        </p:spPr>
        <p:txBody>
          <a:bodyPr wrap="square" rtlCol="0" anchor="ctr"/>
          <a:lstStyle/>
          <a:p>
            <a:pPr algn="l" indent="0" marL="0">
              <a:buNone/>
            </a:pPr>
            <a:r>
              <a:rPr lang="en-US" sz="3900" b="1" dirty="0">
                <a:solidFill>
                  <a:srgbClr val="FFFFFF"/>
                </a:solidFill>
                <a:latin typeface="Roboto" pitchFamily="34" charset="0"/>
                <a:ea typeface="Roboto" pitchFamily="34" charset="-122"/>
                <a:cs typeface="Roboto" pitchFamily="34" charset="-120"/>
              </a:rPr>
              <a:t>Bosch  - Digital Transformation Assessment</a:t>
            </a:r>
            <a:endParaRPr lang="en-US" sz="3900" dirty="0"/>
          </a:p>
        </p:txBody>
      </p:sp>
      <p:sp>
        <p:nvSpPr>
          <p:cNvPr id="3" name="Text 1"/>
          <p:cNvSpPr/>
          <p:nvPr/>
        </p:nvSpPr>
        <p:spPr>
          <a:xfrm>
            <a:off x="457200" y="3474720"/>
            <a:ext cx="8229600" cy="822960"/>
          </a:xfrm>
          <a:prstGeom prst="rect">
            <a:avLst/>
          </a:prstGeom>
          <a:noFill/>
          <a:ln/>
        </p:spPr>
        <p:txBody>
          <a:bodyPr wrap="square" rtlCol="0" anchor="ctr"/>
          <a:lstStyle/>
          <a:p>
            <a:pPr algn="l" indent="0" marL="0">
              <a:buNone/>
            </a:pPr>
            <a:r>
              <a:rPr lang="en-US" sz="5300" b="1" dirty="0">
                <a:solidFill>
                  <a:srgbClr val="5A6ED8"/>
                </a:solidFill>
                <a:latin typeface="Roboto" pitchFamily="34" charset="0"/>
                <a:ea typeface="Roboto" pitchFamily="34" charset="-122"/>
                <a:cs typeface="Roboto" pitchFamily="34" charset="-120"/>
              </a:rPr>
              <a:t>Strategic Roadmap for Digital Excellence</a:t>
            </a:r>
            <a:endParaRPr lang="en-US" sz="5300" dirty="0"/>
          </a:p>
        </p:txBody>
      </p:sp>
      <p:sp>
        <p:nvSpPr>
          <p:cNvPr id="4" name="Text 2"/>
          <p:cNvSpPr/>
          <p:nvPr/>
        </p:nvSpPr>
        <p:spPr>
          <a:xfrm>
            <a:off x="457200" y="4572000"/>
            <a:ext cx="8229600" cy="365760"/>
          </a:xfrm>
          <a:prstGeom prst="rect">
            <a:avLst/>
          </a:prstGeom>
          <a:noFill/>
          <a:ln/>
        </p:spPr>
        <p:txBody>
          <a:bodyPr wrap="square" rtlCol="0" anchor="ctr"/>
          <a:lstStyle/>
          <a:p>
            <a:pPr algn="l" indent="0" marL="0">
              <a:buNone/>
            </a:pPr>
            <a:r>
              <a:rPr lang="en-US" sz="1900" dirty="0">
                <a:solidFill>
                  <a:srgbClr val="CFD0D8"/>
                </a:solidFill>
                <a:latin typeface="Roboto" pitchFamily="34" charset="0"/>
                <a:ea typeface="Roboto" pitchFamily="34" charset="-122"/>
                <a:cs typeface="Roboto" pitchFamily="34" charset="-120"/>
              </a:rPr>
              <a:t>October 22, 2025</a:t>
            </a:r>
            <a:endParaRPr lang="en-US" sz="1900" dirty="0"/>
          </a:p>
        </p:txBody>
      </p:sp>
      <p:sp>
        <p:nvSpPr>
          <p:cNvPr id="5" name="Text 3"/>
          <p:cNvSpPr/>
          <p:nvPr/>
        </p:nvSpPr>
        <p:spPr>
          <a:xfrm>
            <a:off x="457200" y="6537960"/>
            <a:ext cx="8229600" cy="182880"/>
          </a:xfrm>
          <a:prstGeom prst="rect">
            <a:avLst/>
          </a:prstGeom>
          <a:noFill/>
          <a:ln/>
        </p:spPr>
        <p:txBody>
          <a:bodyPr wrap="square" rtlCol="0" anchor="ctr"/>
          <a:lstStyle/>
          <a:p>
            <a:pPr algn="ctr" indent="0" marL="0">
              <a:buNone/>
            </a:pPr>
            <a:r>
              <a:rPr lang="en-US" sz="1100" dirty="0">
                <a:solidFill>
                  <a:srgbClr val="FFFFFF"/>
                </a:solidFill>
                <a:latin typeface="Arial" pitchFamily="34" charset="0"/>
                <a:ea typeface="Arial" pitchFamily="34" charset="-122"/>
                <a:cs typeface="Arial" pitchFamily="34" charset="-120"/>
              </a:rPr>
              <a:t>Powered by Tyler Crowley's AI Assessment Tool</a:t>
            </a:r>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algn="l" indent="0" marL="0">
              <a:buNone/>
            </a:pPr>
            <a:r>
              <a:rPr lang="en-US" sz="3200" b="1" dirty="0">
                <a:solidFill>
                  <a:srgbClr val="212529"/>
                </a:solidFill>
                <a:latin typeface="Roboto" pitchFamily="34" charset="0"/>
                <a:ea typeface="Roboto" pitchFamily="34" charset="-122"/>
                <a:cs typeface="Roboto" pitchFamily="34" charset="-120"/>
              </a:rPr>
              <a:t>90-Day Implementation Roadmap</a:t>
            </a:r>
            <a:endParaRPr lang="en-US" sz="3200" dirty="0"/>
          </a:p>
        </p:txBody>
      </p:sp>
      <p:sp>
        <p:nvSpPr>
          <p:cNvPr id="3" name="Text 1"/>
          <p:cNvSpPr/>
          <p:nvPr/>
        </p:nvSpPr>
        <p:spPr>
          <a:xfrm>
            <a:off x="457200" y="1005840"/>
            <a:ext cx="8229600" cy="274320"/>
          </a:xfrm>
          <a:prstGeom prst="rect">
            <a:avLst/>
          </a:prstGeom>
          <a:noFill/>
          <a:ln/>
        </p:spPr>
        <p:txBody>
          <a:bodyPr wrap="square" rtlCol="0" anchor="ctr"/>
          <a:lstStyle/>
          <a:p>
            <a:pPr algn="l" indent="0" marL="0">
              <a:buNone/>
            </a:pPr>
            <a:r>
              <a:rPr lang="en-US" sz="1400" dirty="0">
                <a:solidFill>
                  <a:srgbClr val="CFD0D8"/>
                </a:solidFill>
                <a:latin typeface="Roboto" pitchFamily="34" charset="0"/>
                <a:ea typeface="Roboto" pitchFamily="34" charset="-122"/>
                <a:cs typeface="Roboto" pitchFamily="34" charset="-120"/>
              </a:rPr>
              <a:t>Phased approach to digital transformation with clear milestones</a:t>
            </a:r>
            <a:endParaRPr lang="en-US" sz="1400" dirty="0"/>
          </a:p>
        </p:txBody>
      </p:sp>
      <p:sp>
        <p:nvSpPr>
          <p:cNvPr id="4" name="Text 2"/>
          <p:cNvSpPr/>
          <p:nvPr/>
        </p:nvSpPr>
        <p:spPr>
          <a:xfrm>
            <a:off x="457200" y="1463040"/>
            <a:ext cx="8229600" cy="274320"/>
          </a:xfrm>
          <a:prstGeom prst="rect">
            <a:avLst/>
          </a:prstGeom>
          <a:noFill/>
          <a:ln/>
        </p:spPr>
        <p:txBody>
          <a:bodyPr wrap="square" rtlCol="0" anchor="ctr"/>
          <a:lstStyle/>
          <a:p>
            <a:pPr algn="l" indent="0" marL="0">
              <a:buNone/>
            </a:pPr>
            <a:r>
              <a:rPr lang="en-US" sz="1600" b="1" dirty="0">
                <a:solidFill>
                  <a:srgbClr val="5A6ED8"/>
                </a:solidFill>
                <a:latin typeface="Roboto" pitchFamily="34" charset="0"/>
                <a:ea typeface="Roboto" pitchFamily="34" charset="-122"/>
                <a:cs typeface="Roboto" pitchFamily="34" charset="-120"/>
              </a:rPr>
              <a:t>Month 1: Foundation Building and Quick Wins</a:t>
            </a:r>
            <a:endParaRPr lang="en-US" sz="1600" dirty="0"/>
          </a:p>
        </p:txBody>
      </p:sp>
      <p:sp>
        <p:nvSpPr>
          <p:cNvPr id="5" name="Text 3"/>
          <p:cNvSpPr/>
          <p:nvPr/>
        </p:nvSpPr>
        <p:spPr>
          <a:xfrm>
            <a:off x="640080" y="1828800"/>
            <a:ext cx="8046720" cy="22860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 Week 1: Launch executive KPI dashboard and identify citizen developer champions</a:t>
            </a:r>
            <a:endParaRPr lang="en-US" sz="1100" dirty="0"/>
          </a:p>
        </p:txBody>
      </p:sp>
      <p:sp>
        <p:nvSpPr>
          <p:cNvPr id="6" name="Text 4"/>
          <p:cNvSpPr/>
          <p:nvPr/>
        </p:nvSpPr>
        <p:spPr>
          <a:xfrm>
            <a:off x="640080" y="2103120"/>
            <a:ext cx="8046720" cy="22860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 Week 2: Deploy user feedback system and begin onboarding workflow design</a:t>
            </a:r>
            <a:endParaRPr lang="en-US" sz="1100" dirty="0"/>
          </a:p>
        </p:txBody>
      </p:sp>
      <p:sp>
        <p:nvSpPr>
          <p:cNvPr id="7" name="Text 5"/>
          <p:cNvSpPr/>
          <p:nvPr/>
        </p:nvSpPr>
        <p:spPr>
          <a:xfrm>
            <a:off x="640080" y="2377440"/>
            <a:ext cx="8046720" cy="22860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 Week 3: Complete automated onboarding workflow and launch information hub</a:t>
            </a:r>
            <a:endParaRPr lang="en-US" sz="1100" dirty="0"/>
          </a:p>
        </p:txBody>
      </p:sp>
      <p:sp>
        <p:nvSpPr>
          <p:cNvPr id="8" name="Text 6"/>
          <p:cNvSpPr/>
          <p:nvPr/>
        </p:nvSpPr>
        <p:spPr>
          <a:xfrm>
            <a:off x="640080" y="2651760"/>
            <a:ext cx="8046720" cy="22860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 Week 4: Measure results, celebrate successes, and plan next phase</a:t>
            </a:r>
            <a:endParaRPr lang="en-US" sz="1100" dirty="0"/>
          </a:p>
        </p:txBody>
      </p:sp>
      <p:sp>
        <p:nvSpPr>
          <p:cNvPr id="9" name="Text 7"/>
          <p:cNvSpPr/>
          <p:nvPr/>
        </p:nvSpPr>
        <p:spPr>
          <a:xfrm>
            <a:off x="457200" y="3154680"/>
            <a:ext cx="8229600" cy="274320"/>
          </a:xfrm>
          <a:prstGeom prst="rect">
            <a:avLst/>
          </a:prstGeom>
          <a:noFill/>
          <a:ln/>
        </p:spPr>
        <p:txBody>
          <a:bodyPr wrap="square" rtlCol="0" anchor="ctr"/>
          <a:lstStyle/>
          <a:p>
            <a:pPr algn="l" indent="0" marL="0">
              <a:buNone/>
            </a:pPr>
            <a:r>
              <a:rPr lang="en-US" sz="1600" b="1" dirty="0">
                <a:solidFill>
                  <a:srgbClr val="5A6ED8"/>
                </a:solidFill>
                <a:latin typeface="Roboto" pitchFamily="34" charset="0"/>
                <a:ea typeface="Roboto" pitchFamily="34" charset="-122"/>
                <a:cs typeface="Roboto" pitchFamily="34" charset="-120"/>
              </a:rPr>
              <a:t>Month 2: Expansion and Integration</a:t>
            </a:r>
            <a:endParaRPr lang="en-US" sz="1600" dirty="0"/>
          </a:p>
        </p:txBody>
      </p:sp>
      <p:sp>
        <p:nvSpPr>
          <p:cNvPr id="10" name="Text 8"/>
          <p:cNvSpPr/>
          <p:nvPr/>
        </p:nvSpPr>
        <p:spPr>
          <a:xfrm>
            <a:off x="640080" y="3520440"/>
            <a:ext cx="8046720" cy="22860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 Week 5: Deploy AI-powered customer support using Cognigy integration</a:t>
            </a:r>
            <a:endParaRPr lang="en-US" sz="1100" dirty="0"/>
          </a:p>
        </p:txBody>
      </p:sp>
      <p:sp>
        <p:nvSpPr>
          <p:cNvPr id="11" name="Text 9"/>
          <p:cNvSpPr/>
          <p:nvPr/>
        </p:nvSpPr>
        <p:spPr>
          <a:xfrm>
            <a:off x="640080" y="3794760"/>
            <a:ext cx="8046720" cy="22860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 Week 6: Expand RPA implementation to document processing workflows</a:t>
            </a:r>
            <a:endParaRPr lang="en-US" sz="1100" dirty="0"/>
          </a:p>
        </p:txBody>
      </p:sp>
      <p:sp>
        <p:nvSpPr>
          <p:cNvPr id="12" name="Text 10"/>
          <p:cNvSpPr/>
          <p:nvPr/>
        </p:nvSpPr>
        <p:spPr>
          <a:xfrm>
            <a:off x="640080" y="4069080"/>
            <a:ext cx="8046720" cy="22860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 Week 7: Launch predictive analytics for sales forecasting using Salesforce Einstein</a:t>
            </a:r>
            <a:endParaRPr lang="en-US" sz="1100" dirty="0"/>
          </a:p>
        </p:txBody>
      </p:sp>
      <p:sp>
        <p:nvSpPr>
          <p:cNvPr id="13" name="Text 11"/>
          <p:cNvSpPr/>
          <p:nvPr/>
        </p:nvSpPr>
        <p:spPr>
          <a:xfrm>
            <a:off x="640080" y="4343400"/>
            <a:ext cx="8046720" cy="22860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 Week 8: Implement comprehensive training program for citizen developers</a:t>
            </a:r>
            <a:endParaRPr lang="en-US" sz="1100" dirty="0"/>
          </a:p>
        </p:txBody>
      </p:sp>
      <p:sp>
        <p:nvSpPr>
          <p:cNvPr id="14" name="Text 12"/>
          <p:cNvSpPr/>
          <p:nvPr/>
        </p:nvSpPr>
        <p:spPr>
          <a:xfrm>
            <a:off x="457200" y="4846320"/>
            <a:ext cx="8229600" cy="274320"/>
          </a:xfrm>
          <a:prstGeom prst="rect">
            <a:avLst/>
          </a:prstGeom>
          <a:noFill/>
          <a:ln/>
        </p:spPr>
        <p:txBody>
          <a:bodyPr wrap="square" rtlCol="0" anchor="ctr"/>
          <a:lstStyle/>
          <a:p>
            <a:pPr algn="l" indent="0" marL="0">
              <a:buNone/>
            </a:pPr>
            <a:r>
              <a:rPr lang="en-US" sz="1600" b="1" dirty="0">
                <a:solidFill>
                  <a:srgbClr val="5A6ED8"/>
                </a:solidFill>
                <a:latin typeface="Roboto" pitchFamily="34" charset="0"/>
                <a:ea typeface="Roboto" pitchFamily="34" charset="-122"/>
                <a:cs typeface="Roboto" pitchFamily="34" charset="-120"/>
              </a:rPr>
              <a:t>Month 3: Optimization and Scale</a:t>
            </a:r>
            <a:endParaRPr lang="en-US" sz="1600" dirty="0"/>
          </a:p>
        </p:txBody>
      </p:sp>
      <p:sp>
        <p:nvSpPr>
          <p:cNvPr id="15" name="Text 13"/>
          <p:cNvSpPr/>
          <p:nvPr/>
        </p:nvSpPr>
        <p:spPr>
          <a:xfrm>
            <a:off x="640080" y="5212080"/>
            <a:ext cx="8046720" cy="22860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 Week 9: Deploy advanced AI analytics for business intelligence</a:t>
            </a:r>
            <a:endParaRPr lang="en-US" sz="1100" dirty="0"/>
          </a:p>
        </p:txBody>
      </p:sp>
      <p:sp>
        <p:nvSpPr>
          <p:cNvPr id="16" name="Text 14"/>
          <p:cNvSpPr/>
          <p:nvPr/>
        </p:nvSpPr>
        <p:spPr>
          <a:xfrm>
            <a:off x="640080" y="5486400"/>
            <a:ext cx="8046720" cy="22860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 Week 10: Launch mobile-optimized applications for field operations</a:t>
            </a:r>
            <a:endParaRPr lang="en-US" sz="1100" dirty="0"/>
          </a:p>
        </p:txBody>
      </p:sp>
      <p:sp>
        <p:nvSpPr>
          <p:cNvPr id="17" name="Text 15"/>
          <p:cNvSpPr/>
          <p:nvPr/>
        </p:nvSpPr>
        <p:spPr>
          <a:xfrm>
            <a:off x="640080" y="5760720"/>
            <a:ext cx="8046720" cy="22860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 Week 11: Implement advanced workflow automation across all departments</a:t>
            </a:r>
            <a:endParaRPr lang="en-US" sz="1100" dirty="0"/>
          </a:p>
        </p:txBody>
      </p:sp>
      <p:sp>
        <p:nvSpPr>
          <p:cNvPr id="18" name="Text 16"/>
          <p:cNvSpPr/>
          <p:nvPr/>
        </p:nvSpPr>
        <p:spPr>
          <a:xfrm>
            <a:off x="640080" y="6035040"/>
            <a:ext cx="8046720" cy="22860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 Week 12: Establish center of excellence and governance framework</a:t>
            </a:r>
            <a:endParaRPr lang="en-US"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CFD0D8"/>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Maturity Assessment Overview</a:t>
            </a:r>
            <a:endParaRPr lang="en-US" sz="2800" dirty="0"/>
          </a:p>
        </p:txBody>
      </p:sp>
      <p:sp>
        <p:nvSpPr>
          <p:cNvPr id="4" name="Shape 2"/>
          <p:cNvSpPr/>
          <p:nvPr/>
        </p:nvSpPr>
        <p:spPr>
          <a:xfrm>
            <a:off x="685800" y="960120"/>
            <a:ext cx="7772400" cy="36576"/>
          </a:xfrm>
          <a:prstGeom prst="rect">
            <a:avLst/>
          </a:prstGeom>
          <a:solidFill>
            <a:srgbClr val="5A6ED8"/>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212529"/>
                </a:solidFill>
                <a:latin typeface="Arial" pitchFamily="34" charset="0"/>
                <a:ea typeface="Arial" pitchFamily="34" charset="-122"/>
                <a:cs typeface="Arial" pitchFamily="34" charset="-120"/>
              </a:rPr>
              <a:t>Category Scores</a:t>
            </a:r>
            <a:endParaRPr lang="en-US" sz="1300" dirty="0"/>
          </a:p>
        </p:txBody>
      </p:sp>
      <p:sp>
        <p:nvSpPr>
          <p:cNvPr id="6" name="Shape 4"/>
          <p:cNvSpPr/>
          <p:nvPr/>
        </p:nvSpPr>
        <p:spPr>
          <a:xfrm>
            <a:off x="685800" y="1691640"/>
            <a:ext cx="3657600" cy="320040"/>
          </a:xfrm>
          <a:prstGeom prst="roundRect">
            <a:avLst/>
          </a:prstGeom>
          <a:solidFill>
            <a:srgbClr val="CFD0D8"/>
          </a:solidFill>
          <a:ln/>
        </p:spPr>
      </p:sp>
      <p:sp>
        <p:nvSpPr>
          <p:cNvPr id="7" name="Text 5"/>
          <p:cNvSpPr/>
          <p:nvPr/>
        </p:nvSpPr>
        <p:spPr>
          <a:xfrm>
            <a:off x="685800" y="1737360"/>
            <a:ext cx="3657600" cy="228600"/>
          </a:xfrm>
          <a:prstGeom prst="rect">
            <a:avLst/>
          </a:prstGeom>
          <a:noFill/>
          <a:ln/>
        </p:spPr>
        <p:txBody>
          <a:bodyPr wrap="square" rtlCol="0" anchor="ctr"/>
          <a:lstStyle/>
          <a:p>
            <a:pPr algn="ctr" indent="0" marL="0">
              <a:buNone/>
            </a:pPr>
            <a:r>
              <a:rPr lang="en-US" sz="1100" b="1" dirty="0">
                <a:solidFill>
                  <a:srgbClr val="000000"/>
                </a:solidFill>
                <a:latin typeface="Arial" pitchFamily="34" charset="0"/>
                <a:ea typeface="Arial" pitchFamily="34" charset="-122"/>
                <a:cs typeface="Arial" pitchFamily="34" charset="-120"/>
              </a:rPr>
              <a:t>Data: 2/5</a:t>
            </a:r>
            <a:endParaRPr lang="en-US" sz="1100" dirty="0"/>
          </a:p>
        </p:txBody>
      </p:sp>
      <p:sp>
        <p:nvSpPr>
          <p:cNvPr id="8" name="Shape 6"/>
          <p:cNvSpPr/>
          <p:nvPr/>
        </p:nvSpPr>
        <p:spPr>
          <a:xfrm>
            <a:off x="4800600" y="1691640"/>
            <a:ext cx="3657600" cy="320040"/>
          </a:xfrm>
          <a:prstGeom prst="roundRect">
            <a:avLst/>
          </a:prstGeom>
          <a:solidFill>
            <a:srgbClr val="CFD0D8"/>
          </a:solidFill>
          <a:ln/>
        </p:spPr>
      </p:sp>
      <p:sp>
        <p:nvSpPr>
          <p:cNvPr id="9" name="Text 7"/>
          <p:cNvSpPr/>
          <p:nvPr/>
        </p:nvSpPr>
        <p:spPr>
          <a:xfrm>
            <a:off x="4800600" y="1737360"/>
            <a:ext cx="3657600" cy="228600"/>
          </a:xfrm>
          <a:prstGeom prst="rect">
            <a:avLst/>
          </a:prstGeom>
          <a:noFill/>
          <a:ln/>
        </p:spPr>
        <p:txBody>
          <a:bodyPr wrap="square" rtlCol="0" anchor="ctr"/>
          <a:lstStyle/>
          <a:p>
            <a:pPr algn="ctr" indent="0" marL="0">
              <a:buNone/>
            </a:pPr>
            <a:r>
              <a:rPr lang="en-US" sz="1100" b="1" dirty="0">
                <a:solidFill>
                  <a:srgbClr val="000000"/>
                </a:solidFill>
                <a:latin typeface="Arial" pitchFamily="34" charset="0"/>
                <a:ea typeface="Arial" pitchFamily="34" charset="-122"/>
                <a:cs typeface="Arial" pitchFamily="34" charset="-120"/>
              </a:rPr>
              <a:t>Automation: 2/5</a:t>
            </a:r>
            <a:endParaRPr lang="en-US" sz="1100" dirty="0"/>
          </a:p>
        </p:txBody>
      </p:sp>
      <p:sp>
        <p:nvSpPr>
          <p:cNvPr id="10" name="Shape 8"/>
          <p:cNvSpPr/>
          <p:nvPr/>
        </p:nvSpPr>
        <p:spPr>
          <a:xfrm>
            <a:off x="685800" y="2148840"/>
            <a:ext cx="3657600" cy="320040"/>
          </a:xfrm>
          <a:prstGeom prst="roundRect">
            <a:avLst/>
          </a:prstGeom>
          <a:solidFill>
            <a:srgbClr val="CFD0D8"/>
          </a:solidFill>
          <a:ln/>
        </p:spPr>
      </p:sp>
      <p:sp>
        <p:nvSpPr>
          <p:cNvPr id="11" name="Text 9"/>
          <p:cNvSpPr/>
          <p:nvPr/>
        </p:nvSpPr>
        <p:spPr>
          <a:xfrm>
            <a:off x="685800" y="2194560"/>
            <a:ext cx="3657600" cy="228600"/>
          </a:xfrm>
          <a:prstGeom prst="rect">
            <a:avLst/>
          </a:prstGeom>
          <a:noFill/>
          <a:ln/>
        </p:spPr>
        <p:txBody>
          <a:bodyPr wrap="square" rtlCol="0" anchor="ctr"/>
          <a:lstStyle/>
          <a:p>
            <a:pPr algn="ctr" indent="0" marL="0">
              <a:buNone/>
            </a:pPr>
            <a:r>
              <a:rPr lang="en-US" sz="1100" b="1" dirty="0">
                <a:solidFill>
                  <a:srgbClr val="000000"/>
                </a:solidFill>
                <a:latin typeface="Arial" pitchFamily="34" charset="0"/>
                <a:ea typeface="Arial" pitchFamily="34" charset="-122"/>
                <a:cs typeface="Arial" pitchFamily="34" charset="-120"/>
              </a:rPr>
              <a:t>AI: 1/5</a:t>
            </a:r>
            <a:endParaRPr lang="en-US" sz="1100" dirty="0"/>
          </a:p>
        </p:txBody>
      </p:sp>
      <p:sp>
        <p:nvSpPr>
          <p:cNvPr id="12" name="Shape 10"/>
          <p:cNvSpPr/>
          <p:nvPr/>
        </p:nvSpPr>
        <p:spPr>
          <a:xfrm>
            <a:off x="4800600" y="2148840"/>
            <a:ext cx="3657600" cy="320040"/>
          </a:xfrm>
          <a:prstGeom prst="roundRect">
            <a:avLst/>
          </a:prstGeom>
          <a:solidFill>
            <a:srgbClr val="CFD0D8"/>
          </a:solidFill>
          <a:ln/>
        </p:spPr>
      </p:sp>
      <p:sp>
        <p:nvSpPr>
          <p:cNvPr id="13" name="Text 11"/>
          <p:cNvSpPr/>
          <p:nvPr/>
        </p:nvSpPr>
        <p:spPr>
          <a:xfrm>
            <a:off x="4800600" y="2194560"/>
            <a:ext cx="3657600" cy="228600"/>
          </a:xfrm>
          <a:prstGeom prst="rect">
            <a:avLst/>
          </a:prstGeom>
          <a:noFill/>
          <a:ln/>
        </p:spPr>
        <p:txBody>
          <a:bodyPr wrap="square" rtlCol="0" anchor="ctr"/>
          <a:lstStyle/>
          <a:p>
            <a:pPr algn="ctr" indent="0" marL="0">
              <a:buNone/>
            </a:pPr>
            <a:r>
              <a:rPr lang="en-US" sz="1100" b="1" dirty="0">
                <a:solidFill>
                  <a:srgbClr val="000000"/>
                </a:solidFill>
                <a:latin typeface="Arial" pitchFamily="34" charset="0"/>
                <a:ea typeface="Arial" pitchFamily="34" charset="-122"/>
                <a:cs typeface="Arial" pitchFamily="34" charset="-120"/>
              </a:rPr>
              <a:t>People: 2/5</a:t>
            </a:r>
            <a:endParaRPr lang="en-US" sz="1100" dirty="0"/>
          </a:p>
        </p:txBody>
      </p:sp>
      <p:sp>
        <p:nvSpPr>
          <p:cNvPr id="14" name="Shape 12"/>
          <p:cNvSpPr/>
          <p:nvPr/>
        </p:nvSpPr>
        <p:spPr>
          <a:xfrm>
            <a:off x="0" y="6629400"/>
            <a:ext cx="9144000" cy="27432"/>
          </a:xfrm>
          <a:prstGeom prst="rect">
            <a:avLst/>
          </a:prstGeom>
          <a:solidFill>
            <a:srgbClr val="5A6ED8"/>
          </a:solidFill>
          <a:ln/>
        </p:spPr>
      </p:sp>
      <p:sp>
        <p:nvSpPr>
          <p:cNvPr id="15" name="Text 13"/>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CFD0D8"/>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Priority Matrix</a:t>
            </a:r>
            <a:endParaRPr lang="en-US" sz="2800" dirty="0"/>
          </a:p>
        </p:txBody>
      </p:sp>
      <p:sp>
        <p:nvSpPr>
          <p:cNvPr id="4" name="Shape 2"/>
          <p:cNvSpPr/>
          <p:nvPr/>
        </p:nvSpPr>
        <p:spPr>
          <a:xfrm>
            <a:off x="685800" y="960120"/>
            <a:ext cx="7772400" cy="36576"/>
          </a:xfrm>
          <a:prstGeom prst="rect">
            <a:avLst/>
          </a:prstGeom>
          <a:solidFill>
            <a:srgbClr val="5A6ED8"/>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000000"/>
                </a:solidFill>
                <a:latin typeface="Arial" pitchFamily="34" charset="0"/>
                <a:ea typeface="Arial" pitchFamily="34" charset="-122"/>
                <a:cs typeface="Arial" pitchFamily="34" charset="-120"/>
              </a:rPr>
              <a:t>Current State</a:t>
            </a:r>
            <a:endParaRPr lang="en-US" sz="1300" dirty="0"/>
          </a:p>
        </p:txBody>
      </p:sp>
      <p:sp>
        <p:nvSpPr>
          <p:cNvPr id="6" name="Shape 4"/>
          <p:cNvSpPr/>
          <p:nvPr/>
        </p:nvSpPr>
        <p:spPr>
          <a:xfrm>
            <a:off x="685800" y="1691640"/>
            <a:ext cx="7772400" cy="822960"/>
          </a:xfrm>
          <a:prstGeom prst="roundRect">
            <a:avLst/>
          </a:prstGeom>
          <a:solidFill>
            <a:srgbClr val="000000"/>
          </a:solidFill>
          <a:ln/>
        </p:spPr>
      </p:sp>
      <p:sp>
        <p:nvSpPr>
          <p:cNvPr id="7" name="Text 5"/>
          <p:cNvSpPr/>
          <p:nvPr/>
        </p:nvSpPr>
        <p:spPr>
          <a:xfrm>
            <a:off x="822960" y="1828800"/>
            <a:ext cx="7498080" cy="640080"/>
          </a:xfrm>
          <a:prstGeom prst="rect">
            <a:avLst/>
          </a:prstGeom>
          <a:noFill/>
          <a:ln/>
        </p:spPr>
        <p:txBody>
          <a:bodyPr wrap="square" rtlCol="0" anchor="ctr"/>
          <a:lstStyle/>
          <a:p>
            <a:pPr indent="0" marL="0">
              <a:buNone/>
            </a:pPr>
            <a:r>
              <a:rPr lang="en-US" sz="1000" dirty="0">
                <a:solidFill>
                  <a:srgbClr val="CFD0D8"/>
                </a:solidFill>
                <a:latin typeface="Arial" pitchFamily="34" charset="0"/>
                <a:ea typeface="Arial" pitchFamily="34" charset="-122"/>
                <a:cs typeface="Arial"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000" dirty="0"/>
          </a:p>
        </p:txBody>
      </p:sp>
      <p:sp>
        <p:nvSpPr>
          <p:cNvPr id="8" name="Shape 6"/>
          <p:cNvSpPr/>
          <p:nvPr/>
        </p:nvSpPr>
        <p:spPr>
          <a:xfrm>
            <a:off x="0" y="6629400"/>
            <a:ext cx="9144000" cy="27432"/>
          </a:xfrm>
          <a:prstGeom prst="rect">
            <a:avLst/>
          </a:prstGeom>
          <a:solidFill>
            <a:srgbClr val="5A6ED8"/>
          </a:solidFill>
          <a:ln/>
        </p:spPr>
      </p:sp>
      <p:sp>
        <p:nvSpPr>
          <p:cNvPr id="9" name="Text 7"/>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CFD0D8"/>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Risk Considerations</a:t>
            </a:r>
            <a:endParaRPr lang="en-US" sz="2800" dirty="0"/>
          </a:p>
        </p:txBody>
      </p:sp>
      <p:sp>
        <p:nvSpPr>
          <p:cNvPr id="4" name="Shape 2"/>
          <p:cNvSpPr/>
          <p:nvPr/>
        </p:nvSpPr>
        <p:spPr>
          <a:xfrm>
            <a:off x="685800" y="960120"/>
            <a:ext cx="7772400" cy="36576"/>
          </a:xfrm>
          <a:prstGeom prst="rect">
            <a:avLst/>
          </a:prstGeom>
          <a:solidFill>
            <a:srgbClr val="5A6ED8"/>
          </a:solidFill>
          <a:ln/>
        </p:spPr>
      </p:sp>
      <p:sp>
        <p:nvSpPr>
          <p:cNvPr id="5" name="Shape 3"/>
          <p:cNvSpPr/>
          <p:nvPr/>
        </p:nvSpPr>
        <p:spPr>
          <a:xfrm>
            <a:off x="0" y="6629400"/>
            <a:ext cx="9144000" cy="27432"/>
          </a:xfrm>
          <a:prstGeom prst="rect">
            <a:avLst/>
          </a:prstGeom>
          <a:solidFill>
            <a:srgbClr val="5A6ED8"/>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CFD0D8"/>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Change Management Strategy</a:t>
            </a:r>
            <a:endParaRPr lang="en-US" sz="2800" dirty="0"/>
          </a:p>
        </p:txBody>
      </p:sp>
      <p:sp>
        <p:nvSpPr>
          <p:cNvPr id="4" name="Shape 2"/>
          <p:cNvSpPr/>
          <p:nvPr/>
        </p:nvSpPr>
        <p:spPr>
          <a:xfrm>
            <a:off x="685800" y="960120"/>
            <a:ext cx="7772400" cy="36576"/>
          </a:xfrm>
          <a:prstGeom prst="rect">
            <a:avLst/>
          </a:prstGeom>
          <a:solidFill>
            <a:srgbClr val="5A6ED8"/>
          </a:solidFill>
          <a:ln/>
        </p:spPr>
      </p:sp>
      <p:sp>
        <p:nvSpPr>
          <p:cNvPr id="5" name="Shape 3"/>
          <p:cNvSpPr/>
          <p:nvPr/>
        </p:nvSpPr>
        <p:spPr>
          <a:xfrm>
            <a:off x="0" y="6629400"/>
            <a:ext cx="9144000" cy="27432"/>
          </a:xfrm>
          <a:prstGeom prst="rect">
            <a:avLst/>
          </a:prstGeom>
          <a:solidFill>
            <a:srgbClr val="5A6ED8"/>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000018"/>
        </a:solidFill>
      </p:bgPr>
    </p:bg>
    <p:spTree>
      <p:nvGrpSpPr>
        <p:cNvPr id="1" name=""/>
        <p:cNvGrpSpPr/>
        <p:nvPr/>
      </p:nvGrpSpPr>
      <p:grpSpPr>
        <a:xfrm>
          <a:off x="0" y="0"/>
          <a:ext cx="0" cy="0"/>
          <a:chOff x="0" y="0"/>
          <a:chExt cx="0" cy="0"/>
        </a:xfrm>
      </p:grpSpPr>
      <p:sp>
        <p:nvSpPr>
          <p:cNvPr id="2" name="Text 0"/>
          <p:cNvSpPr/>
          <p:nvPr/>
        </p:nvSpPr>
        <p:spPr>
          <a:xfrm>
            <a:off x="457200" y="2286000"/>
            <a:ext cx="8229600" cy="548640"/>
          </a:xfrm>
          <a:prstGeom prst="rect">
            <a:avLst/>
          </a:prstGeom>
          <a:noFill/>
          <a:ln/>
        </p:spPr>
        <p:txBody>
          <a:bodyPr wrap="square" rtlCol="0" anchor="ctr"/>
          <a:lstStyle/>
          <a:p>
            <a:pPr algn="l" indent="0" marL="0">
              <a:buNone/>
            </a:pPr>
            <a:r>
              <a:rPr lang="en-US" sz="4200" b="1" dirty="0">
                <a:solidFill>
                  <a:srgbClr val="FFFFFF"/>
                </a:solidFill>
                <a:latin typeface="Roboto" pitchFamily="34" charset="0"/>
                <a:ea typeface="Roboto" pitchFamily="34" charset="-122"/>
                <a:cs typeface="Roboto" pitchFamily="34" charset="-120"/>
              </a:rPr>
              <a:t>Next Steps</a:t>
            </a:r>
            <a:endParaRPr lang="en-US" sz="4200" dirty="0"/>
          </a:p>
        </p:txBody>
      </p:sp>
      <p:sp>
        <p:nvSpPr>
          <p:cNvPr id="3" name="Text 1"/>
          <p:cNvSpPr/>
          <p:nvPr/>
        </p:nvSpPr>
        <p:spPr>
          <a:xfrm>
            <a:off x="457200" y="3017520"/>
            <a:ext cx="8229600" cy="365760"/>
          </a:xfrm>
          <a:prstGeom prst="rect">
            <a:avLst/>
          </a:prstGeom>
          <a:noFill/>
          <a:ln/>
        </p:spPr>
        <p:txBody>
          <a:bodyPr wrap="square" rtlCol="0" anchor="ctr"/>
          <a:lstStyle/>
          <a:p>
            <a:pPr algn="l" indent="0" marL="0">
              <a:buNone/>
            </a:pPr>
            <a:r>
              <a:rPr lang="en-US" sz="2000" dirty="0">
                <a:solidFill>
                  <a:srgbClr val="5A6ED8"/>
                </a:solidFill>
                <a:latin typeface="Roboto" pitchFamily="34" charset="0"/>
                <a:ea typeface="Roboto" pitchFamily="34" charset="-122"/>
                <a:cs typeface="Roboto" pitchFamily="34" charset="-120"/>
              </a:rPr>
              <a:t>Ready to Transform Your Organization</a:t>
            </a:r>
            <a:endParaRPr lang="en-US" sz="2000" dirty="0"/>
          </a:p>
        </p:txBody>
      </p:sp>
      <p:sp>
        <p:nvSpPr>
          <p:cNvPr id="4" name="Text 2"/>
          <p:cNvSpPr/>
          <p:nvPr/>
        </p:nvSpPr>
        <p:spPr>
          <a:xfrm>
            <a:off x="457200" y="3840480"/>
            <a:ext cx="8229600" cy="274320"/>
          </a:xfrm>
          <a:prstGeom prst="rect">
            <a:avLst/>
          </a:prstGeom>
          <a:noFill/>
          <a:ln/>
        </p:spPr>
        <p:txBody>
          <a:bodyPr wrap="square" rtlCol="0" anchor="ctr"/>
          <a:lstStyle/>
          <a:p>
            <a:pPr algn="l" indent="0" marL="0">
              <a:buNone/>
            </a:pPr>
            <a:r>
              <a:rPr lang="en-US" sz="1600" dirty="0">
                <a:solidFill>
                  <a:srgbClr val="FFFFFF"/>
                </a:solidFill>
                <a:latin typeface="Roboto" pitchFamily="34" charset="0"/>
                <a:ea typeface="Roboto" pitchFamily="34" charset="-122"/>
                <a:cs typeface="Roboto" pitchFamily="34" charset="-120"/>
              </a:rPr>
              <a:t>Contact: Tyler Crowley</a:t>
            </a:r>
            <a:endParaRPr lang="en-US" sz="1600" dirty="0"/>
          </a:p>
        </p:txBody>
      </p:sp>
      <p:sp>
        <p:nvSpPr>
          <p:cNvPr id="5" name="Text 3"/>
          <p:cNvSpPr/>
          <p:nvPr/>
        </p:nvSpPr>
        <p:spPr>
          <a:xfrm>
            <a:off x="457200" y="4206240"/>
            <a:ext cx="8229600" cy="274320"/>
          </a:xfrm>
          <a:prstGeom prst="rect">
            <a:avLst/>
          </a:prstGeom>
          <a:noFill/>
          <a:ln/>
        </p:spPr>
        <p:txBody>
          <a:bodyPr wrap="square" rtlCol="0" anchor="ctr"/>
          <a:lstStyle/>
          <a:p>
            <a:pPr algn="l" indent="0" marL="0">
              <a:buNone/>
            </a:pPr>
            <a:r>
              <a:rPr lang="en-US" sz="1400" dirty="0">
                <a:solidFill>
                  <a:srgbClr val="CFD0D8"/>
                </a:solidFill>
                <a:latin typeface="Roboto" pitchFamily="34" charset="0"/>
                <a:ea typeface="Roboto" pitchFamily="34" charset="-122"/>
                <a:cs typeface="Roboto" pitchFamily="34" charset="-120"/>
              </a:rPr>
              <a:t>Email: noreply@tylercrowley.com</a:t>
            </a:r>
            <a:endParaRPr lang="en-US" sz="1400" dirty="0"/>
          </a:p>
        </p:txBody>
      </p:sp>
      <p:sp>
        <p:nvSpPr>
          <p:cNvPr id="6" name="Text 4"/>
          <p:cNvSpPr/>
          <p:nvPr/>
        </p:nvSpPr>
        <p:spPr>
          <a:xfrm>
            <a:off x="457200" y="4572000"/>
            <a:ext cx="8229600" cy="274320"/>
          </a:xfrm>
          <a:prstGeom prst="rect">
            <a:avLst/>
          </a:prstGeom>
          <a:noFill/>
          <a:ln/>
        </p:spPr>
        <p:txBody>
          <a:bodyPr wrap="square" rtlCol="0" anchor="ctr"/>
          <a:lstStyle/>
          <a:p>
            <a:pPr algn="l" indent="0" marL="0">
              <a:buNone/>
            </a:pPr>
            <a:r>
              <a:rPr lang="en-US" sz="1400" dirty="0">
                <a:solidFill>
                  <a:srgbClr val="CFD0D8"/>
                </a:solidFill>
                <a:latin typeface="Roboto" pitchFamily="34" charset="0"/>
                <a:ea typeface="Roboto" pitchFamily="34" charset="-122"/>
                <a:cs typeface="Roboto" pitchFamily="34" charset="-120"/>
              </a:rPr>
              <a:t>Tool: AI-Powered Digital Transformation Assessment</a:t>
            </a:r>
            <a:endParaRPr lang="en-US" sz="1400" dirty="0"/>
          </a:p>
        </p:txBody>
      </p:sp>
      <p:sp>
        <p:nvSpPr>
          <p:cNvPr id="7" name="Text 5"/>
          <p:cNvSpPr/>
          <p:nvPr/>
        </p:nvSpPr>
        <p:spPr>
          <a:xfrm>
            <a:off x="457200" y="6400800"/>
            <a:ext cx="8229600" cy="182880"/>
          </a:xfrm>
          <a:prstGeom prst="rect">
            <a:avLst/>
          </a:prstGeom>
          <a:noFill/>
          <a:ln/>
        </p:spPr>
        <p:txBody>
          <a:bodyPr wrap="square" rtlCol="0" anchor="ctr"/>
          <a:lstStyle/>
          <a:p>
            <a:pPr algn="ctr" indent="0" marL="0">
              <a:buNone/>
            </a:pPr>
            <a:r>
              <a:rPr lang="en-US" sz="1100" dirty="0">
                <a:solidFill>
                  <a:srgbClr val="FFFFFF"/>
                </a:solidFill>
                <a:latin typeface="Roboto" pitchFamily="34" charset="0"/>
                <a:ea typeface="Roboto" pitchFamily="34" charset="-122"/>
                <a:cs typeface="Roboto" pitchFamily="34" charset="-120"/>
              </a:rPr>
              <a:t>Powered by Tyler Crowley's AI Assessment Tool</a:t>
            </a:r>
            <a:endParaRPr lang="en-US"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0018"/>
        </a:solidFill>
      </p:bgPr>
    </p:bg>
    <p:spTree>
      <p:nvGrpSpPr>
        <p:cNvPr id="1" name=""/>
        <p:cNvGrpSpPr/>
        <p:nvPr/>
      </p:nvGrpSpPr>
      <p:grpSpPr>
        <a:xfrm>
          <a:off x="0" y="0"/>
          <a:ext cx="0" cy="0"/>
          <a:chOff x="0" y="0"/>
          <a:chExt cx="0" cy="0"/>
        </a:xfrm>
      </p:grpSpPr>
      <p:sp>
        <p:nvSpPr>
          <p:cNvPr id="2" name="Text 0"/>
          <p:cNvSpPr/>
          <p:nvPr/>
        </p:nvSpPr>
        <p:spPr>
          <a:xfrm>
            <a:off x="457200" y="731520"/>
            <a:ext cx="8229600" cy="457200"/>
          </a:xfrm>
          <a:prstGeom prst="rect">
            <a:avLst/>
          </a:prstGeom>
          <a:noFill/>
          <a:ln/>
        </p:spPr>
        <p:txBody>
          <a:bodyPr wrap="square" rtlCol="0" anchor="ctr"/>
          <a:lstStyle/>
          <a:p>
            <a:pPr algn="l" indent="0" marL="0">
              <a:buNone/>
            </a:pPr>
            <a:r>
              <a:rPr lang="en-US" sz="3600" b="1" dirty="0">
                <a:solidFill>
                  <a:srgbClr val="FFFFFF"/>
                </a:solidFill>
                <a:latin typeface="Roboto" pitchFamily="34" charset="0"/>
                <a:ea typeface="Roboto" pitchFamily="34" charset="-122"/>
                <a:cs typeface="Roboto" pitchFamily="34" charset="-120"/>
              </a:rPr>
              <a:t>Agenda</a:t>
            </a:r>
            <a:endParaRPr lang="en-US" sz="3600" dirty="0"/>
          </a:p>
        </p:txBody>
      </p:sp>
      <p:sp>
        <p:nvSpPr>
          <p:cNvPr id="3" name="Text 1"/>
          <p:cNvSpPr/>
          <p:nvPr/>
        </p:nvSpPr>
        <p:spPr>
          <a:xfrm>
            <a:off x="457200" y="1463040"/>
            <a:ext cx="8229600" cy="228600"/>
          </a:xfrm>
          <a:prstGeom prst="rect">
            <a:avLst/>
          </a:prstGeom>
          <a:noFill/>
          <a:ln/>
        </p:spPr>
        <p:txBody>
          <a:bodyPr wrap="square" rtlCol="0" anchor="ctr"/>
          <a:lstStyle/>
          <a:p>
            <a:pPr algn="l" indent="0" marL="0">
              <a:buNone/>
            </a:pPr>
            <a:r>
              <a:rPr lang="en-US" sz="1400" b="1" dirty="0">
                <a:solidFill>
                  <a:srgbClr val="FFFFFF"/>
                </a:solidFill>
                <a:latin typeface="Roboto" pitchFamily="34" charset="0"/>
                <a:ea typeface="Roboto" pitchFamily="34" charset="-122"/>
                <a:cs typeface="Roboto" pitchFamily="34" charset="-120"/>
              </a:rPr>
              <a:t>01 - Executive Summary</a:t>
            </a:r>
            <a:endParaRPr lang="en-US" sz="1400" dirty="0"/>
          </a:p>
        </p:txBody>
      </p:sp>
      <p:sp>
        <p:nvSpPr>
          <p:cNvPr id="4" name="Text 2"/>
          <p:cNvSpPr/>
          <p:nvPr/>
        </p:nvSpPr>
        <p:spPr>
          <a:xfrm>
            <a:off x="457200" y="1737360"/>
            <a:ext cx="8229600" cy="18288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Current state and key opportunities</a:t>
            </a:r>
            <a:endParaRPr lang="en-US" sz="1100" dirty="0"/>
          </a:p>
        </p:txBody>
      </p:sp>
      <p:sp>
        <p:nvSpPr>
          <p:cNvPr id="5" name="Text 3"/>
          <p:cNvSpPr/>
          <p:nvPr/>
        </p:nvSpPr>
        <p:spPr>
          <a:xfrm>
            <a:off x="457200" y="2057400"/>
            <a:ext cx="8229600" cy="228600"/>
          </a:xfrm>
          <a:prstGeom prst="rect">
            <a:avLst/>
          </a:prstGeom>
          <a:noFill/>
          <a:ln/>
        </p:spPr>
        <p:txBody>
          <a:bodyPr wrap="square" rtlCol="0" anchor="ctr"/>
          <a:lstStyle/>
          <a:p>
            <a:pPr algn="l" indent="0" marL="0">
              <a:buNone/>
            </a:pPr>
            <a:r>
              <a:rPr lang="en-US" sz="1400" b="1" dirty="0">
                <a:solidFill>
                  <a:srgbClr val="FFFFFF"/>
                </a:solidFill>
                <a:latin typeface="Roboto" pitchFamily="34" charset="0"/>
                <a:ea typeface="Roboto" pitchFamily="34" charset="-122"/>
                <a:cs typeface="Roboto" pitchFamily="34" charset="-120"/>
              </a:rPr>
              <a:t>02 - Digital Maturity Assessment</a:t>
            </a:r>
            <a:endParaRPr lang="en-US" sz="1400" dirty="0"/>
          </a:p>
        </p:txBody>
      </p:sp>
      <p:sp>
        <p:nvSpPr>
          <p:cNvPr id="6" name="Text 4"/>
          <p:cNvSpPr/>
          <p:nvPr/>
        </p:nvSpPr>
        <p:spPr>
          <a:xfrm>
            <a:off x="457200" y="2331720"/>
            <a:ext cx="8229600" cy="18288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Five-pillar evaluation framework</a:t>
            </a:r>
            <a:endParaRPr lang="en-US" sz="1100" dirty="0"/>
          </a:p>
        </p:txBody>
      </p:sp>
      <p:sp>
        <p:nvSpPr>
          <p:cNvPr id="7" name="Text 5"/>
          <p:cNvSpPr/>
          <p:nvPr/>
        </p:nvSpPr>
        <p:spPr>
          <a:xfrm>
            <a:off x="457200" y="2651760"/>
            <a:ext cx="8229600" cy="228600"/>
          </a:xfrm>
          <a:prstGeom prst="rect">
            <a:avLst/>
          </a:prstGeom>
          <a:noFill/>
          <a:ln/>
        </p:spPr>
        <p:txBody>
          <a:bodyPr wrap="square" rtlCol="0" anchor="ctr"/>
          <a:lstStyle/>
          <a:p>
            <a:pPr algn="l" indent="0" marL="0">
              <a:buNone/>
            </a:pPr>
            <a:r>
              <a:rPr lang="en-US" sz="1400" b="1" dirty="0">
                <a:solidFill>
                  <a:srgbClr val="FFFFFF"/>
                </a:solidFill>
                <a:latin typeface="Roboto" pitchFamily="34" charset="0"/>
                <a:ea typeface="Roboto" pitchFamily="34" charset="-122"/>
                <a:cs typeface="Roboto" pitchFamily="34" charset="-120"/>
              </a:rPr>
              <a:t>03 - Strategic Priorities</a:t>
            </a:r>
            <a:endParaRPr lang="en-US" sz="1400" dirty="0"/>
          </a:p>
        </p:txBody>
      </p:sp>
      <p:sp>
        <p:nvSpPr>
          <p:cNvPr id="8" name="Text 6"/>
          <p:cNvSpPr/>
          <p:nvPr/>
        </p:nvSpPr>
        <p:spPr>
          <a:xfrm>
            <a:off x="457200" y="2926080"/>
            <a:ext cx="8229600" cy="18288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Data, Automation, AI, People, and UX strategies</a:t>
            </a:r>
            <a:endParaRPr lang="en-US" sz="1100" dirty="0"/>
          </a:p>
        </p:txBody>
      </p:sp>
      <p:sp>
        <p:nvSpPr>
          <p:cNvPr id="9" name="Text 7"/>
          <p:cNvSpPr/>
          <p:nvPr/>
        </p:nvSpPr>
        <p:spPr>
          <a:xfrm>
            <a:off x="457200" y="3246120"/>
            <a:ext cx="8229600" cy="228600"/>
          </a:xfrm>
          <a:prstGeom prst="rect">
            <a:avLst/>
          </a:prstGeom>
          <a:noFill/>
          <a:ln/>
        </p:spPr>
        <p:txBody>
          <a:bodyPr wrap="square" rtlCol="0" anchor="ctr"/>
          <a:lstStyle/>
          <a:p>
            <a:pPr algn="l" indent="0" marL="0">
              <a:buNone/>
            </a:pPr>
            <a:r>
              <a:rPr lang="en-US" sz="1400" b="1" dirty="0">
                <a:solidFill>
                  <a:srgbClr val="FFFFFF"/>
                </a:solidFill>
                <a:latin typeface="Roboto" pitchFamily="34" charset="0"/>
                <a:ea typeface="Roboto" pitchFamily="34" charset="-122"/>
                <a:cs typeface="Roboto" pitchFamily="34" charset="-120"/>
              </a:rPr>
              <a:t>04 - Quick Wins</a:t>
            </a:r>
            <a:endParaRPr lang="en-US" sz="1400" dirty="0"/>
          </a:p>
        </p:txBody>
      </p:sp>
      <p:sp>
        <p:nvSpPr>
          <p:cNvPr id="10" name="Text 8"/>
          <p:cNvSpPr/>
          <p:nvPr/>
        </p:nvSpPr>
        <p:spPr>
          <a:xfrm>
            <a:off x="457200" y="3520440"/>
            <a:ext cx="8229600" cy="18288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30-day high-impact actions</a:t>
            </a:r>
            <a:endParaRPr lang="en-US" sz="1100" dirty="0"/>
          </a:p>
        </p:txBody>
      </p:sp>
      <p:sp>
        <p:nvSpPr>
          <p:cNvPr id="11" name="Text 9"/>
          <p:cNvSpPr/>
          <p:nvPr/>
        </p:nvSpPr>
        <p:spPr>
          <a:xfrm>
            <a:off x="457200" y="3840480"/>
            <a:ext cx="8229600" cy="228600"/>
          </a:xfrm>
          <a:prstGeom prst="rect">
            <a:avLst/>
          </a:prstGeom>
          <a:noFill/>
          <a:ln/>
        </p:spPr>
        <p:txBody>
          <a:bodyPr wrap="square" rtlCol="0" anchor="ctr"/>
          <a:lstStyle/>
          <a:p>
            <a:pPr algn="l" indent="0" marL="0">
              <a:buNone/>
            </a:pPr>
            <a:r>
              <a:rPr lang="en-US" sz="1400" b="1" dirty="0">
                <a:solidFill>
                  <a:srgbClr val="FFFFFF"/>
                </a:solidFill>
                <a:latin typeface="Roboto" pitchFamily="34" charset="0"/>
                <a:ea typeface="Roboto" pitchFamily="34" charset="-122"/>
                <a:cs typeface="Roboto" pitchFamily="34" charset="-120"/>
              </a:rPr>
              <a:t>05 - Technology Roadmap</a:t>
            </a:r>
            <a:endParaRPr lang="en-US" sz="1400" dirty="0"/>
          </a:p>
        </p:txBody>
      </p:sp>
      <p:sp>
        <p:nvSpPr>
          <p:cNvPr id="12" name="Text 10"/>
          <p:cNvSpPr/>
          <p:nvPr/>
        </p:nvSpPr>
        <p:spPr>
          <a:xfrm>
            <a:off x="457200" y="4114800"/>
            <a:ext cx="8229600" cy="18288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Recommended tools and platforms</a:t>
            </a:r>
            <a:endParaRPr lang="en-US" sz="1100" dirty="0"/>
          </a:p>
        </p:txBody>
      </p:sp>
      <p:sp>
        <p:nvSpPr>
          <p:cNvPr id="13" name="Text 11"/>
          <p:cNvSpPr/>
          <p:nvPr/>
        </p:nvSpPr>
        <p:spPr>
          <a:xfrm>
            <a:off x="457200" y="4434840"/>
            <a:ext cx="8229600" cy="228600"/>
          </a:xfrm>
          <a:prstGeom prst="rect">
            <a:avLst/>
          </a:prstGeom>
          <a:noFill/>
          <a:ln/>
        </p:spPr>
        <p:txBody>
          <a:bodyPr wrap="square" rtlCol="0" anchor="ctr"/>
          <a:lstStyle/>
          <a:p>
            <a:pPr algn="l" indent="0" marL="0">
              <a:buNone/>
            </a:pPr>
            <a:r>
              <a:rPr lang="en-US" sz="1400" b="1" dirty="0">
                <a:solidFill>
                  <a:srgbClr val="FFFFFF"/>
                </a:solidFill>
                <a:latin typeface="Roboto" pitchFamily="34" charset="0"/>
                <a:ea typeface="Roboto" pitchFamily="34" charset="-122"/>
                <a:cs typeface="Roboto" pitchFamily="34" charset="-120"/>
              </a:rPr>
              <a:t>06 - 90-Day Implementation Plan</a:t>
            </a:r>
            <a:endParaRPr lang="en-US" sz="1400" dirty="0"/>
          </a:p>
        </p:txBody>
      </p:sp>
      <p:sp>
        <p:nvSpPr>
          <p:cNvPr id="14" name="Text 12"/>
          <p:cNvSpPr/>
          <p:nvPr/>
        </p:nvSpPr>
        <p:spPr>
          <a:xfrm>
            <a:off x="457200" y="4709160"/>
            <a:ext cx="8229600" cy="18288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Phased transformation approach</a:t>
            </a:r>
            <a:endParaRPr lang="en-US" sz="1100" dirty="0"/>
          </a:p>
        </p:txBody>
      </p:sp>
      <p:sp>
        <p:nvSpPr>
          <p:cNvPr id="15" name="Text 13"/>
          <p:cNvSpPr/>
          <p:nvPr/>
        </p:nvSpPr>
        <p:spPr>
          <a:xfrm>
            <a:off x="457200" y="5029200"/>
            <a:ext cx="8229600" cy="228600"/>
          </a:xfrm>
          <a:prstGeom prst="rect">
            <a:avLst/>
          </a:prstGeom>
          <a:noFill/>
          <a:ln/>
        </p:spPr>
        <p:txBody>
          <a:bodyPr wrap="square" rtlCol="0" anchor="ctr"/>
          <a:lstStyle/>
          <a:p>
            <a:pPr algn="l" indent="0" marL="0">
              <a:buNone/>
            </a:pPr>
            <a:r>
              <a:rPr lang="en-US" sz="1400" b="1" dirty="0">
                <a:solidFill>
                  <a:srgbClr val="FFFFFF"/>
                </a:solidFill>
                <a:latin typeface="Roboto" pitchFamily="34" charset="0"/>
                <a:ea typeface="Roboto" pitchFamily="34" charset="-122"/>
                <a:cs typeface="Roboto" pitchFamily="34" charset="-120"/>
              </a:rPr>
              <a:t>07 - Change Management</a:t>
            </a:r>
            <a:endParaRPr lang="en-US" sz="1400" dirty="0"/>
          </a:p>
        </p:txBody>
      </p:sp>
      <p:sp>
        <p:nvSpPr>
          <p:cNvPr id="16" name="Text 14"/>
          <p:cNvSpPr/>
          <p:nvPr/>
        </p:nvSpPr>
        <p:spPr>
          <a:xfrm>
            <a:off x="457200" y="5303520"/>
            <a:ext cx="8229600" cy="18288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Communication and training strategy</a:t>
            </a:r>
            <a:endParaRPr lang="en-US" sz="1100" dirty="0"/>
          </a:p>
        </p:txBody>
      </p:sp>
      <p:sp>
        <p:nvSpPr>
          <p:cNvPr id="17" name="Text 15"/>
          <p:cNvSpPr/>
          <p:nvPr/>
        </p:nvSpPr>
        <p:spPr>
          <a:xfrm>
            <a:off x="457200" y="5623560"/>
            <a:ext cx="8229600" cy="228600"/>
          </a:xfrm>
          <a:prstGeom prst="rect">
            <a:avLst/>
          </a:prstGeom>
          <a:noFill/>
          <a:ln/>
        </p:spPr>
        <p:txBody>
          <a:bodyPr wrap="square" rtlCol="0" anchor="ctr"/>
          <a:lstStyle/>
          <a:p>
            <a:pPr algn="l" indent="0" marL="0">
              <a:buNone/>
            </a:pPr>
            <a:r>
              <a:rPr lang="en-US" sz="1400" b="1" dirty="0">
                <a:solidFill>
                  <a:srgbClr val="FFFFFF"/>
                </a:solidFill>
                <a:latin typeface="Roboto" pitchFamily="34" charset="0"/>
                <a:ea typeface="Roboto" pitchFamily="34" charset="-122"/>
                <a:cs typeface="Roboto" pitchFamily="34" charset="-120"/>
              </a:rPr>
              <a:t>08 - Next Steps</a:t>
            </a:r>
            <a:endParaRPr lang="en-US" sz="1400" dirty="0"/>
          </a:p>
        </p:txBody>
      </p:sp>
      <p:sp>
        <p:nvSpPr>
          <p:cNvPr id="18" name="Text 16"/>
          <p:cNvSpPr/>
          <p:nvPr/>
        </p:nvSpPr>
        <p:spPr>
          <a:xfrm>
            <a:off x="457200" y="5897880"/>
            <a:ext cx="8229600" cy="18288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Getting started with your transformation</a:t>
            </a: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algn="l" indent="0" marL="0">
              <a:buNone/>
            </a:pPr>
            <a:r>
              <a:rPr lang="en-US" sz="3600" b="1" dirty="0">
                <a:solidFill>
                  <a:srgbClr val="212529"/>
                </a:solidFill>
                <a:latin typeface="Roboto" pitchFamily="34" charset="0"/>
                <a:ea typeface="Roboto" pitchFamily="34" charset="-122"/>
                <a:cs typeface="Roboto" pitchFamily="34" charset="-120"/>
              </a:rPr>
              <a:t>Executive Summary</a:t>
            </a:r>
            <a:endParaRPr lang="en-US" sz="3600" dirty="0"/>
          </a:p>
        </p:txBody>
      </p:sp>
      <p:sp>
        <p:nvSpPr>
          <p:cNvPr id="3" name="Text 1"/>
          <p:cNvSpPr/>
          <p:nvPr/>
        </p:nvSpPr>
        <p:spPr>
          <a:xfrm>
            <a:off x="457200" y="1005840"/>
            <a:ext cx="8229600" cy="274320"/>
          </a:xfrm>
          <a:prstGeom prst="rect">
            <a:avLst/>
          </a:prstGeom>
          <a:noFill/>
          <a:ln/>
        </p:spPr>
        <p:txBody>
          <a:bodyPr wrap="square" rtlCol="0" anchor="ctr"/>
          <a:lstStyle/>
          <a:p>
            <a:pPr algn="l" indent="0" marL="0">
              <a:buNone/>
            </a:pPr>
            <a:r>
              <a:rPr lang="en-US" sz="2000" b="1" dirty="0">
                <a:solidFill>
                  <a:srgbClr val="5A6ED8"/>
                </a:solidFill>
                <a:latin typeface="Roboto" pitchFamily="34" charset="0"/>
                <a:ea typeface="Roboto" pitchFamily="34" charset="-122"/>
                <a:cs typeface="Roboto" pitchFamily="34" charset="-120"/>
              </a:rPr>
              <a:t>Current State Assessment</a:t>
            </a:r>
            <a:endParaRPr lang="en-US" sz="2000" dirty="0"/>
          </a:p>
        </p:txBody>
      </p:sp>
      <p:sp>
        <p:nvSpPr>
          <p:cNvPr id="4" name="Text 2"/>
          <p:cNvSpPr/>
          <p:nvPr/>
        </p:nvSpPr>
        <p:spPr>
          <a:xfrm>
            <a:off x="457200" y="1463040"/>
            <a:ext cx="8229600" cy="914400"/>
          </a:xfrm>
          <a:prstGeom prst="rect">
            <a:avLst/>
          </a:prstGeom>
          <a:noFill/>
          <a:ln/>
        </p:spPr>
        <p:txBody>
          <a:bodyPr wrap="square" rtlCol="0" anchor="ctr"/>
          <a:lstStyle/>
          <a:p>
            <a:pPr algn="l" indent="0" marL="0">
              <a:buNone/>
            </a:pPr>
            <a:r>
              <a:rPr lang="en-US" sz="1400" dirty="0">
                <a:solidFill>
                  <a:srgbClr val="212529"/>
                </a:solidFill>
                <a:latin typeface="Roboto" pitchFamily="34" charset="0"/>
                <a:ea typeface="Roboto" pitchFamily="34" charset="-122"/>
                <a:cs typeface="Roboto" pitchFamily="34" charset="-120"/>
              </a:rPr>
              <a:t>Your organization operates at a foundational digital maturity level (2/5) with opportunities for growth across five key pillars: Data Strategy, Automation, AI Integration, People &amp; Culture, and User Experience.</a:t>
            </a:r>
            <a:endParaRPr lang="en-US" sz="1400" dirty="0"/>
          </a:p>
        </p:txBody>
      </p:sp>
      <p:sp>
        <p:nvSpPr>
          <p:cNvPr id="5" name="Text 3"/>
          <p:cNvSpPr/>
          <p:nvPr/>
        </p:nvSpPr>
        <p:spPr>
          <a:xfrm>
            <a:off x="457200" y="2560320"/>
            <a:ext cx="8229600" cy="274320"/>
          </a:xfrm>
          <a:prstGeom prst="rect">
            <a:avLst/>
          </a:prstGeom>
          <a:noFill/>
          <a:ln/>
        </p:spPr>
        <p:txBody>
          <a:bodyPr wrap="square" rtlCol="0" anchor="ctr"/>
          <a:lstStyle/>
          <a:p>
            <a:pPr algn="l" indent="0" marL="0">
              <a:buNone/>
            </a:pPr>
            <a:r>
              <a:rPr lang="en-US" sz="1600" b="1" dirty="0">
                <a:solidFill>
                  <a:srgbClr val="212529"/>
                </a:solidFill>
                <a:latin typeface="Roboto" pitchFamily="34" charset="0"/>
                <a:ea typeface="Roboto" pitchFamily="34" charset="-122"/>
                <a:cs typeface="Roboto" pitchFamily="34" charset="-120"/>
              </a:rPr>
              <a:t>Maturity Scores by Pillar</a:t>
            </a:r>
            <a:endParaRPr lang="en-US" sz="1600" dirty="0"/>
          </a:p>
        </p:txBody>
      </p:sp>
      <p:sp>
        <p:nvSpPr>
          <p:cNvPr id="6" name="Text 4"/>
          <p:cNvSpPr/>
          <p:nvPr/>
        </p:nvSpPr>
        <p:spPr>
          <a:xfrm>
            <a:off x="640080" y="2926080"/>
            <a:ext cx="822960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Data Strategy: 2/5</a:t>
            </a:r>
            <a:endParaRPr lang="en-US" sz="1200" dirty="0"/>
          </a:p>
        </p:txBody>
      </p:sp>
      <p:sp>
        <p:nvSpPr>
          <p:cNvPr id="7" name="Text 5"/>
          <p:cNvSpPr/>
          <p:nvPr/>
        </p:nvSpPr>
        <p:spPr>
          <a:xfrm>
            <a:off x="640080" y="3246120"/>
            <a:ext cx="822960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Automation: 2/5</a:t>
            </a:r>
            <a:endParaRPr lang="en-US" sz="1200" dirty="0"/>
          </a:p>
        </p:txBody>
      </p:sp>
      <p:sp>
        <p:nvSpPr>
          <p:cNvPr id="8" name="Text 6"/>
          <p:cNvSpPr/>
          <p:nvPr/>
        </p:nvSpPr>
        <p:spPr>
          <a:xfrm>
            <a:off x="640080" y="3566160"/>
            <a:ext cx="822960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AI Integration: 1/5</a:t>
            </a:r>
            <a:endParaRPr lang="en-US" sz="1200" dirty="0"/>
          </a:p>
        </p:txBody>
      </p:sp>
      <p:sp>
        <p:nvSpPr>
          <p:cNvPr id="9" name="Text 7"/>
          <p:cNvSpPr/>
          <p:nvPr/>
        </p:nvSpPr>
        <p:spPr>
          <a:xfrm>
            <a:off x="640080" y="3886200"/>
            <a:ext cx="822960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People &amp; Culture: 2/5</a:t>
            </a:r>
            <a:endParaRPr lang="en-US" sz="1200" dirty="0"/>
          </a:p>
        </p:txBody>
      </p:sp>
      <p:sp>
        <p:nvSpPr>
          <p:cNvPr id="10" name="Text 8"/>
          <p:cNvSpPr/>
          <p:nvPr/>
        </p:nvSpPr>
        <p:spPr>
          <a:xfrm>
            <a:off x="640080" y="4206240"/>
            <a:ext cx="822960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User Experience: 2/5</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algn="l" indent="0" marL="0">
              <a:buNone/>
            </a:pPr>
            <a:r>
              <a:rPr lang="en-US" sz="3200" b="1" dirty="0">
                <a:solidFill>
                  <a:srgbClr val="212529"/>
                </a:solidFill>
                <a:latin typeface="Roboto" pitchFamily="34" charset="0"/>
                <a:ea typeface="Roboto" pitchFamily="34" charset="-122"/>
                <a:cs typeface="Roboto" pitchFamily="34" charset="-120"/>
              </a:rPr>
              <a:t>Data Strategy</a:t>
            </a:r>
            <a:endParaRPr lang="en-US" sz="3200" dirty="0"/>
          </a:p>
        </p:txBody>
      </p:sp>
      <p:sp>
        <p:nvSpPr>
          <p:cNvPr id="3" name="Text 1"/>
          <p:cNvSpPr/>
          <p:nvPr/>
        </p:nvSpPr>
        <p:spPr>
          <a:xfrm>
            <a:off x="457200" y="1005840"/>
            <a:ext cx="8229600" cy="274320"/>
          </a:xfrm>
          <a:prstGeom prst="rect">
            <a:avLst/>
          </a:prstGeom>
          <a:noFill/>
          <a:ln/>
        </p:spPr>
        <p:txBody>
          <a:bodyPr wrap="square" rtlCol="0" anchor="ctr"/>
          <a:lstStyle/>
          <a:p>
            <a:pPr algn="l" indent="0" marL="0">
              <a:buNone/>
            </a:pPr>
            <a:r>
              <a:rPr lang="en-US" sz="1600" b="1" dirty="0">
                <a:solidFill>
                  <a:srgbClr val="5A6ED8"/>
                </a:solidFill>
                <a:latin typeface="Roboto" pitchFamily="34" charset="0"/>
                <a:ea typeface="Roboto" pitchFamily="34" charset="-122"/>
                <a:cs typeface="Roboto" pitchFamily="34" charset="-120"/>
              </a:rPr>
              <a:t>Maturity Level: 2/5 - Foundational</a:t>
            </a:r>
            <a:endParaRPr lang="en-US" sz="1600" dirty="0"/>
          </a:p>
        </p:txBody>
      </p:sp>
      <p:sp>
        <p:nvSpPr>
          <p:cNvPr id="4" name="Text 2"/>
          <p:cNvSpPr/>
          <p:nvPr/>
        </p:nvSpPr>
        <p:spPr>
          <a:xfrm>
            <a:off x="457200" y="1463040"/>
            <a:ext cx="8229600" cy="27432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Current State</a:t>
            </a:r>
            <a:endParaRPr lang="en-US" sz="1400" dirty="0"/>
          </a:p>
        </p:txBody>
      </p:sp>
      <p:sp>
        <p:nvSpPr>
          <p:cNvPr id="5" name="Text 3"/>
          <p:cNvSpPr/>
          <p:nvPr/>
        </p:nvSpPr>
        <p:spPr>
          <a:xfrm>
            <a:off x="457200" y="1828800"/>
            <a:ext cx="8229600" cy="73152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Data visualization exists but lacks integration; no centralized KPI tracking; information scattered across systems</a:t>
            </a:r>
            <a:endParaRPr lang="en-US" sz="1200" dirty="0"/>
          </a:p>
        </p:txBody>
      </p:sp>
      <p:sp>
        <p:nvSpPr>
          <p:cNvPr id="6" name="Text 4"/>
          <p:cNvSpPr/>
          <p:nvPr/>
        </p:nvSpPr>
        <p:spPr>
          <a:xfrm>
            <a:off x="457200" y="2743200"/>
            <a:ext cx="8229600" cy="27432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Target State (90 Days)</a:t>
            </a:r>
            <a:endParaRPr lang="en-US" sz="1400" dirty="0"/>
          </a:p>
        </p:txBody>
      </p:sp>
      <p:sp>
        <p:nvSpPr>
          <p:cNvPr id="7" name="Text 5"/>
          <p:cNvSpPr/>
          <p:nvPr/>
        </p:nvSpPr>
        <p:spPr>
          <a:xfrm>
            <a:off x="457200" y="3108960"/>
            <a:ext cx="8229600" cy="73152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Unified data dashboard with real-time KPIs and searchable information repository</a:t>
            </a:r>
            <a:endParaRPr lang="en-US" sz="1200" dirty="0"/>
          </a:p>
        </p:txBody>
      </p:sp>
      <p:sp>
        <p:nvSpPr>
          <p:cNvPr id="8" name="Text 6"/>
          <p:cNvSpPr/>
          <p:nvPr/>
        </p:nvSpPr>
        <p:spPr>
          <a:xfrm>
            <a:off x="457200" y="4023360"/>
            <a:ext cx="8229600" cy="22860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Key Initiatives</a:t>
            </a:r>
            <a:endParaRPr lang="en-US" sz="1400" dirty="0"/>
          </a:p>
        </p:txBody>
      </p:sp>
      <p:sp>
        <p:nvSpPr>
          <p:cNvPr id="9" name="Text 7"/>
          <p:cNvSpPr/>
          <p:nvPr/>
        </p:nvSpPr>
        <p:spPr>
          <a:xfrm>
            <a:off x="640080" y="438912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Data Visualization</a:t>
            </a:r>
            <a:endParaRPr lang="en-US" sz="1200" dirty="0"/>
          </a:p>
        </p:txBody>
      </p:sp>
      <p:sp>
        <p:nvSpPr>
          <p:cNvPr id="10" name="Text 8"/>
          <p:cNvSpPr/>
          <p:nvPr/>
        </p:nvSpPr>
        <p:spPr>
          <a:xfrm>
            <a:off x="640080" y="470916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Data Quality &amp; Governance</a:t>
            </a:r>
            <a:endParaRPr lang="en-US" sz="1200" dirty="0"/>
          </a:p>
        </p:txBody>
      </p:sp>
      <p:sp>
        <p:nvSpPr>
          <p:cNvPr id="11" name="Text 9"/>
          <p:cNvSpPr/>
          <p:nvPr/>
        </p:nvSpPr>
        <p:spPr>
          <a:xfrm>
            <a:off x="640080" y="502920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Predictive Analytics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algn="l" indent="0" marL="0">
              <a:buNone/>
            </a:pPr>
            <a:r>
              <a:rPr lang="en-US" sz="3200" b="1" dirty="0">
                <a:solidFill>
                  <a:srgbClr val="212529"/>
                </a:solidFill>
                <a:latin typeface="Roboto" pitchFamily="34" charset="0"/>
                <a:ea typeface="Roboto" pitchFamily="34" charset="-122"/>
                <a:cs typeface="Roboto" pitchFamily="34" charset="-120"/>
              </a:rPr>
              <a:t>Automation Strategy</a:t>
            </a:r>
            <a:endParaRPr lang="en-US" sz="3200" dirty="0"/>
          </a:p>
        </p:txBody>
      </p:sp>
      <p:sp>
        <p:nvSpPr>
          <p:cNvPr id="3" name="Text 1"/>
          <p:cNvSpPr/>
          <p:nvPr/>
        </p:nvSpPr>
        <p:spPr>
          <a:xfrm>
            <a:off x="457200" y="1005840"/>
            <a:ext cx="8229600" cy="274320"/>
          </a:xfrm>
          <a:prstGeom prst="rect">
            <a:avLst/>
          </a:prstGeom>
          <a:noFill/>
          <a:ln/>
        </p:spPr>
        <p:txBody>
          <a:bodyPr wrap="square" rtlCol="0" anchor="ctr"/>
          <a:lstStyle/>
          <a:p>
            <a:pPr algn="l" indent="0" marL="0">
              <a:buNone/>
            </a:pPr>
            <a:r>
              <a:rPr lang="en-US" sz="1600" b="1" dirty="0">
                <a:solidFill>
                  <a:srgbClr val="5A6ED8"/>
                </a:solidFill>
                <a:latin typeface="Roboto" pitchFamily="34" charset="0"/>
                <a:ea typeface="Roboto" pitchFamily="34" charset="-122"/>
                <a:cs typeface="Roboto" pitchFamily="34" charset="-120"/>
              </a:rPr>
              <a:t>Maturity Level: 2/5 - Foundational</a:t>
            </a:r>
            <a:endParaRPr lang="en-US" sz="1600" dirty="0"/>
          </a:p>
        </p:txBody>
      </p:sp>
      <p:sp>
        <p:nvSpPr>
          <p:cNvPr id="4" name="Text 2"/>
          <p:cNvSpPr/>
          <p:nvPr/>
        </p:nvSpPr>
        <p:spPr>
          <a:xfrm>
            <a:off x="457200" y="1463040"/>
            <a:ext cx="8229600" cy="27432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Current State</a:t>
            </a:r>
            <a:endParaRPr lang="en-US" sz="1400" dirty="0"/>
          </a:p>
        </p:txBody>
      </p:sp>
      <p:sp>
        <p:nvSpPr>
          <p:cNvPr id="5" name="Text 3"/>
          <p:cNvSpPr/>
          <p:nvPr/>
        </p:nvSpPr>
        <p:spPr>
          <a:xfrm>
            <a:off x="457200" y="1828800"/>
            <a:ext cx="8229600" cy="73152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RPA tools available but limited implementation; manual processes still dominant</a:t>
            </a:r>
            <a:endParaRPr lang="en-US" sz="1200" dirty="0"/>
          </a:p>
        </p:txBody>
      </p:sp>
      <p:sp>
        <p:nvSpPr>
          <p:cNvPr id="6" name="Text 4"/>
          <p:cNvSpPr/>
          <p:nvPr/>
        </p:nvSpPr>
        <p:spPr>
          <a:xfrm>
            <a:off x="457200" y="2743200"/>
            <a:ext cx="8229600" cy="27432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Target State (90 Days)</a:t>
            </a:r>
            <a:endParaRPr lang="en-US" sz="1400" dirty="0"/>
          </a:p>
        </p:txBody>
      </p:sp>
      <p:sp>
        <p:nvSpPr>
          <p:cNvPr id="7" name="Text 5"/>
          <p:cNvSpPr/>
          <p:nvPr/>
        </p:nvSpPr>
        <p:spPr>
          <a:xfrm>
            <a:off x="457200" y="3108960"/>
            <a:ext cx="8229600" cy="73152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50% of repetitive tasks automated with citizen-led workflow optimization</a:t>
            </a:r>
            <a:endParaRPr lang="en-US" sz="1200" dirty="0"/>
          </a:p>
        </p:txBody>
      </p:sp>
      <p:sp>
        <p:nvSpPr>
          <p:cNvPr id="8" name="Text 6"/>
          <p:cNvSpPr/>
          <p:nvPr/>
        </p:nvSpPr>
        <p:spPr>
          <a:xfrm>
            <a:off x="457200" y="4023360"/>
            <a:ext cx="8229600" cy="22860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Key Initiatives</a:t>
            </a:r>
            <a:endParaRPr lang="en-US" sz="1400" dirty="0"/>
          </a:p>
        </p:txBody>
      </p:sp>
      <p:sp>
        <p:nvSpPr>
          <p:cNvPr id="9" name="Text 7"/>
          <p:cNvSpPr/>
          <p:nvPr/>
        </p:nvSpPr>
        <p:spPr>
          <a:xfrm>
            <a:off x="640080" y="438912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Workflow Automation</a:t>
            </a:r>
            <a:endParaRPr lang="en-US" sz="1200" dirty="0"/>
          </a:p>
        </p:txBody>
      </p:sp>
      <p:sp>
        <p:nvSpPr>
          <p:cNvPr id="10" name="Text 8"/>
          <p:cNvSpPr/>
          <p:nvPr/>
        </p:nvSpPr>
        <p:spPr>
          <a:xfrm>
            <a:off x="640080" y="470916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RPA</a:t>
            </a:r>
            <a:endParaRPr lang="en-US" sz="1200" dirty="0"/>
          </a:p>
        </p:txBody>
      </p:sp>
      <p:sp>
        <p:nvSpPr>
          <p:cNvPr id="11" name="Text 9"/>
          <p:cNvSpPr/>
          <p:nvPr/>
        </p:nvSpPr>
        <p:spPr>
          <a:xfrm>
            <a:off x="640080" y="502920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Document Processing</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algn="l" indent="0" marL="0">
              <a:buNone/>
            </a:pPr>
            <a:r>
              <a:rPr lang="en-US" sz="3200" b="1" dirty="0">
                <a:solidFill>
                  <a:srgbClr val="212529"/>
                </a:solidFill>
                <a:latin typeface="Roboto" pitchFamily="34" charset="0"/>
                <a:ea typeface="Roboto" pitchFamily="34" charset="-122"/>
                <a:cs typeface="Roboto" pitchFamily="34" charset="-120"/>
              </a:rPr>
              <a:t>AI Strategy</a:t>
            </a:r>
            <a:endParaRPr lang="en-US" sz="3200" dirty="0"/>
          </a:p>
        </p:txBody>
      </p:sp>
      <p:sp>
        <p:nvSpPr>
          <p:cNvPr id="3" name="Text 1"/>
          <p:cNvSpPr/>
          <p:nvPr/>
        </p:nvSpPr>
        <p:spPr>
          <a:xfrm>
            <a:off x="457200" y="1005840"/>
            <a:ext cx="8229600" cy="274320"/>
          </a:xfrm>
          <a:prstGeom prst="rect">
            <a:avLst/>
          </a:prstGeom>
          <a:noFill/>
          <a:ln/>
        </p:spPr>
        <p:txBody>
          <a:bodyPr wrap="square" rtlCol="0" anchor="ctr"/>
          <a:lstStyle/>
          <a:p>
            <a:pPr algn="l" indent="0" marL="0">
              <a:buNone/>
            </a:pPr>
            <a:r>
              <a:rPr lang="en-US" sz="1600" b="1" dirty="0">
                <a:solidFill>
                  <a:srgbClr val="5A6ED8"/>
                </a:solidFill>
                <a:latin typeface="Roboto" pitchFamily="34" charset="0"/>
                <a:ea typeface="Roboto" pitchFamily="34" charset="-122"/>
                <a:cs typeface="Roboto" pitchFamily="34" charset="-120"/>
              </a:rPr>
              <a:t>Maturity Level: 1/5 - Foundational</a:t>
            </a:r>
            <a:endParaRPr lang="en-US" sz="1600" dirty="0"/>
          </a:p>
        </p:txBody>
      </p:sp>
      <p:sp>
        <p:nvSpPr>
          <p:cNvPr id="4" name="Text 2"/>
          <p:cNvSpPr/>
          <p:nvPr/>
        </p:nvSpPr>
        <p:spPr>
          <a:xfrm>
            <a:off x="457200" y="1463040"/>
            <a:ext cx="8229600" cy="27432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Current State</a:t>
            </a:r>
            <a:endParaRPr lang="en-US" sz="1400" dirty="0"/>
          </a:p>
        </p:txBody>
      </p:sp>
      <p:sp>
        <p:nvSpPr>
          <p:cNvPr id="5" name="Text 3"/>
          <p:cNvSpPr/>
          <p:nvPr/>
        </p:nvSpPr>
        <p:spPr>
          <a:xfrm>
            <a:off x="457200" y="1828800"/>
            <a:ext cx="8229600" cy="73152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Significant AI opportunities identified but minimal implementation despite advanced tool availability</a:t>
            </a:r>
            <a:endParaRPr lang="en-US" sz="1200" dirty="0"/>
          </a:p>
        </p:txBody>
      </p:sp>
      <p:sp>
        <p:nvSpPr>
          <p:cNvPr id="6" name="Text 4"/>
          <p:cNvSpPr/>
          <p:nvPr/>
        </p:nvSpPr>
        <p:spPr>
          <a:xfrm>
            <a:off x="457200" y="2743200"/>
            <a:ext cx="8229600" cy="27432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Target State (90 Days)</a:t>
            </a:r>
            <a:endParaRPr lang="en-US" sz="1400" dirty="0"/>
          </a:p>
        </p:txBody>
      </p:sp>
      <p:sp>
        <p:nvSpPr>
          <p:cNvPr id="7" name="Text 5"/>
          <p:cNvSpPr/>
          <p:nvPr/>
        </p:nvSpPr>
        <p:spPr>
          <a:xfrm>
            <a:off x="457200" y="3108960"/>
            <a:ext cx="8229600" cy="73152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Deploy 3-4 AI-powered solutions addressing customer support, document analysis, and predictive insights</a:t>
            </a:r>
            <a:endParaRPr lang="en-US" sz="1200" dirty="0"/>
          </a:p>
        </p:txBody>
      </p:sp>
      <p:sp>
        <p:nvSpPr>
          <p:cNvPr id="8" name="Text 6"/>
          <p:cNvSpPr/>
          <p:nvPr/>
        </p:nvSpPr>
        <p:spPr>
          <a:xfrm>
            <a:off x="457200" y="4023360"/>
            <a:ext cx="8229600" cy="22860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Key Initiatives</a:t>
            </a:r>
            <a:endParaRPr lang="en-US" sz="1400" dirty="0"/>
          </a:p>
        </p:txBody>
      </p:sp>
      <p:sp>
        <p:nvSpPr>
          <p:cNvPr id="9" name="Text 7"/>
          <p:cNvSpPr/>
          <p:nvPr/>
        </p:nvSpPr>
        <p:spPr>
          <a:xfrm>
            <a:off x="640080" y="438912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AI-Powered Analytics</a:t>
            </a:r>
            <a:endParaRPr lang="en-US" sz="1200" dirty="0"/>
          </a:p>
        </p:txBody>
      </p:sp>
      <p:sp>
        <p:nvSpPr>
          <p:cNvPr id="10" name="Text 8"/>
          <p:cNvSpPr/>
          <p:nvPr/>
        </p:nvSpPr>
        <p:spPr>
          <a:xfrm>
            <a:off x="640080" y="470916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Generative AI &amp; LLMs</a:t>
            </a:r>
            <a:endParaRPr lang="en-US" sz="1200" dirty="0"/>
          </a:p>
        </p:txBody>
      </p:sp>
      <p:sp>
        <p:nvSpPr>
          <p:cNvPr id="11" name="Text 9"/>
          <p:cNvSpPr/>
          <p:nvPr/>
        </p:nvSpPr>
        <p:spPr>
          <a:xfrm>
            <a:off x="640080" y="502920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AI Agents &amp; Copilots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algn="l" indent="0" marL="0">
              <a:buNone/>
            </a:pPr>
            <a:r>
              <a:rPr lang="en-US" sz="3200" b="1" dirty="0">
                <a:solidFill>
                  <a:srgbClr val="212529"/>
                </a:solidFill>
                <a:latin typeface="Roboto" pitchFamily="34" charset="0"/>
                <a:ea typeface="Roboto" pitchFamily="34" charset="-122"/>
                <a:cs typeface="Roboto" pitchFamily="34" charset="-120"/>
              </a:rPr>
              <a:t>People &amp; Culture Strategy</a:t>
            </a:r>
            <a:endParaRPr lang="en-US" sz="3200" dirty="0"/>
          </a:p>
        </p:txBody>
      </p:sp>
      <p:sp>
        <p:nvSpPr>
          <p:cNvPr id="3" name="Text 1"/>
          <p:cNvSpPr/>
          <p:nvPr/>
        </p:nvSpPr>
        <p:spPr>
          <a:xfrm>
            <a:off x="457200" y="1005840"/>
            <a:ext cx="8229600" cy="274320"/>
          </a:xfrm>
          <a:prstGeom prst="rect">
            <a:avLst/>
          </a:prstGeom>
          <a:noFill/>
          <a:ln/>
        </p:spPr>
        <p:txBody>
          <a:bodyPr wrap="square" rtlCol="0" anchor="ctr"/>
          <a:lstStyle/>
          <a:p>
            <a:pPr algn="l" indent="0" marL="0">
              <a:buNone/>
            </a:pPr>
            <a:r>
              <a:rPr lang="en-US" sz="1600" b="1" dirty="0">
                <a:solidFill>
                  <a:srgbClr val="5A6ED8"/>
                </a:solidFill>
                <a:latin typeface="Roboto" pitchFamily="34" charset="0"/>
                <a:ea typeface="Roboto" pitchFamily="34" charset="-122"/>
                <a:cs typeface="Roboto" pitchFamily="34" charset="-120"/>
              </a:rPr>
              <a:t>Maturity Level: 2/5 - Foundational</a:t>
            </a:r>
            <a:endParaRPr lang="en-US" sz="1600" dirty="0"/>
          </a:p>
        </p:txBody>
      </p:sp>
      <p:sp>
        <p:nvSpPr>
          <p:cNvPr id="4" name="Text 2"/>
          <p:cNvSpPr/>
          <p:nvPr/>
        </p:nvSpPr>
        <p:spPr>
          <a:xfrm>
            <a:off x="457200" y="1463040"/>
            <a:ext cx="8229600" cy="27432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Current State</a:t>
            </a:r>
            <a:endParaRPr lang="en-US" sz="1400" dirty="0"/>
          </a:p>
        </p:txBody>
      </p:sp>
      <p:sp>
        <p:nvSpPr>
          <p:cNvPr id="5" name="Text 3"/>
          <p:cNvSpPr/>
          <p:nvPr/>
        </p:nvSpPr>
        <p:spPr>
          <a:xfrm>
            <a:off x="457200" y="1828800"/>
            <a:ext cx="8229600" cy="73152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Change resistance high with no identified champions; skills gaps in digital tool utilization</a:t>
            </a:r>
            <a:endParaRPr lang="en-US" sz="1200" dirty="0"/>
          </a:p>
        </p:txBody>
      </p:sp>
      <p:sp>
        <p:nvSpPr>
          <p:cNvPr id="6" name="Text 4"/>
          <p:cNvSpPr/>
          <p:nvPr/>
        </p:nvSpPr>
        <p:spPr>
          <a:xfrm>
            <a:off x="457200" y="2743200"/>
            <a:ext cx="8229600" cy="27432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Target State (90 Days)</a:t>
            </a:r>
            <a:endParaRPr lang="en-US" sz="1400" dirty="0"/>
          </a:p>
        </p:txBody>
      </p:sp>
      <p:sp>
        <p:nvSpPr>
          <p:cNvPr id="7" name="Text 5"/>
          <p:cNvSpPr/>
          <p:nvPr/>
        </p:nvSpPr>
        <p:spPr>
          <a:xfrm>
            <a:off x="457200" y="3108960"/>
            <a:ext cx="8229600" cy="73152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Build network of 10+ citizen developer champions with 75% employee digital skills proficiency</a:t>
            </a:r>
            <a:endParaRPr lang="en-US" sz="1200" dirty="0"/>
          </a:p>
        </p:txBody>
      </p:sp>
      <p:sp>
        <p:nvSpPr>
          <p:cNvPr id="8" name="Text 6"/>
          <p:cNvSpPr/>
          <p:nvPr/>
        </p:nvSpPr>
        <p:spPr>
          <a:xfrm>
            <a:off x="457200" y="4023360"/>
            <a:ext cx="8229600" cy="22860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Key Initiatives</a:t>
            </a:r>
            <a:endParaRPr lang="en-US" sz="1400" dirty="0"/>
          </a:p>
        </p:txBody>
      </p:sp>
      <p:sp>
        <p:nvSpPr>
          <p:cNvPr id="9" name="Text 7"/>
          <p:cNvSpPr/>
          <p:nvPr/>
        </p:nvSpPr>
        <p:spPr>
          <a:xfrm>
            <a:off x="640080" y="438912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Skills &amp; Training</a:t>
            </a:r>
            <a:endParaRPr lang="en-US" sz="1200" dirty="0"/>
          </a:p>
        </p:txBody>
      </p:sp>
      <p:sp>
        <p:nvSpPr>
          <p:cNvPr id="10" name="Text 8"/>
          <p:cNvSpPr/>
          <p:nvPr/>
        </p:nvSpPr>
        <p:spPr>
          <a:xfrm>
            <a:off x="640080" y="470916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Change Management</a:t>
            </a:r>
            <a:endParaRPr lang="en-US" sz="1200" dirty="0"/>
          </a:p>
        </p:txBody>
      </p:sp>
      <p:sp>
        <p:nvSpPr>
          <p:cNvPr id="11" name="Text 9"/>
          <p:cNvSpPr/>
          <p:nvPr/>
        </p:nvSpPr>
        <p:spPr>
          <a:xfrm>
            <a:off x="640080" y="502920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Collaboration &amp; Culture</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algn="l" indent="0" marL="0">
              <a:buNone/>
            </a:pPr>
            <a:r>
              <a:rPr lang="en-US" sz="3200" b="1" dirty="0">
                <a:solidFill>
                  <a:srgbClr val="212529"/>
                </a:solidFill>
                <a:latin typeface="Roboto" pitchFamily="34" charset="0"/>
                <a:ea typeface="Roboto" pitchFamily="34" charset="-122"/>
                <a:cs typeface="Roboto" pitchFamily="34" charset="-120"/>
              </a:rPr>
              <a:t>User Experience Strategy</a:t>
            </a:r>
            <a:endParaRPr lang="en-US" sz="3200" dirty="0"/>
          </a:p>
        </p:txBody>
      </p:sp>
      <p:sp>
        <p:nvSpPr>
          <p:cNvPr id="3" name="Text 1"/>
          <p:cNvSpPr/>
          <p:nvPr/>
        </p:nvSpPr>
        <p:spPr>
          <a:xfrm>
            <a:off x="457200" y="1005840"/>
            <a:ext cx="8229600" cy="274320"/>
          </a:xfrm>
          <a:prstGeom prst="rect">
            <a:avLst/>
          </a:prstGeom>
          <a:noFill/>
          <a:ln/>
        </p:spPr>
        <p:txBody>
          <a:bodyPr wrap="square" rtlCol="0" anchor="ctr"/>
          <a:lstStyle/>
          <a:p>
            <a:pPr algn="l" indent="0" marL="0">
              <a:buNone/>
            </a:pPr>
            <a:r>
              <a:rPr lang="en-US" sz="1600" b="1" dirty="0">
                <a:solidFill>
                  <a:srgbClr val="5A6ED8"/>
                </a:solidFill>
                <a:latin typeface="Roboto" pitchFamily="34" charset="0"/>
                <a:ea typeface="Roboto" pitchFamily="34" charset="-122"/>
                <a:cs typeface="Roboto" pitchFamily="34" charset="-120"/>
              </a:rPr>
              <a:t>Maturity Level: 2/5 - Foundational</a:t>
            </a:r>
            <a:endParaRPr lang="en-US" sz="1600" dirty="0"/>
          </a:p>
        </p:txBody>
      </p:sp>
      <p:sp>
        <p:nvSpPr>
          <p:cNvPr id="4" name="Text 2"/>
          <p:cNvSpPr/>
          <p:nvPr/>
        </p:nvSpPr>
        <p:spPr>
          <a:xfrm>
            <a:off x="457200" y="1463040"/>
            <a:ext cx="8229600" cy="27432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Current State</a:t>
            </a:r>
            <a:endParaRPr lang="en-US" sz="1400" dirty="0"/>
          </a:p>
        </p:txBody>
      </p:sp>
      <p:sp>
        <p:nvSpPr>
          <p:cNvPr id="5" name="Text 3"/>
          <p:cNvSpPr/>
          <p:nvPr/>
        </p:nvSpPr>
        <p:spPr>
          <a:xfrm>
            <a:off x="457200" y="1828800"/>
            <a:ext cx="8229600" cy="73152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Assessment data will be populated based on your responses</a:t>
            </a:r>
            <a:endParaRPr lang="en-US" sz="1200" dirty="0"/>
          </a:p>
        </p:txBody>
      </p:sp>
      <p:sp>
        <p:nvSpPr>
          <p:cNvPr id="6" name="Text 4"/>
          <p:cNvSpPr/>
          <p:nvPr/>
        </p:nvSpPr>
        <p:spPr>
          <a:xfrm>
            <a:off x="457200" y="2743200"/>
            <a:ext cx="8229600" cy="27432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Target State (90 Days)</a:t>
            </a:r>
            <a:endParaRPr lang="en-US" sz="1400" dirty="0"/>
          </a:p>
        </p:txBody>
      </p:sp>
      <p:sp>
        <p:nvSpPr>
          <p:cNvPr id="7" name="Text 5"/>
          <p:cNvSpPr/>
          <p:nvPr/>
        </p:nvSpPr>
        <p:spPr>
          <a:xfrm>
            <a:off x="457200" y="3108960"/>
            <a:ext cx="8229600" cy="73152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Strategic roadmap will be developed</a:t>
            </a:r>
            <a:endParaRPr lang="en-US" sz="1200" dirty="0"/>
          </a:p>
        </p:txBody>
      </p:sp>
      <p:sp>
        <p:nvSpPr>
          <p:cNvPr id="8" name="Text 6"/>
          <p:cNvSpPr/>
          <p:nvPr/>
        </p:nvSpPr>
        <p:spPr>
          <a:xfrm>
            <a:off x="457200" y="4023360"/>
            <a:ext cx="8229600" cy="228600"/>
          </a:xfrm>
          <a:prstGeom prst="rect">
            <a:avLst/>
          </a:prstGeom>
          <a:noFill/>
          <a:ln/>
        </p:spPr>
        <p:txBody>
          <a:bodyPr wrap="square" rtlCol="0" anchor="ctr"/>
          <a:lstStyle/>
          <a:p>
            <a:pPr algn="l" indent="0" marL="0">
              <a:buNone/>
            </a:pPr>
            <a:r>
              <a:rPr lang="en-US" sz="1400" b="1" dirty="0">
                <a:solidFill>
                  <a:srgbClr val="212529"/>
                </a:solidFill>
                <a:latin typeface="Roboto" pitchFamily="34" charset="0"/>
                <a:ea typeface="Roboto" pitchFamily="34" charset="-122"/>
                <a:cs typeface="Roboto" pitchFamily="34" charset="-120"/>
              </a:rPr>
              <a:t>Key Initiatives</a:t>
            </a:r>
            <a:endParaRPr lang="en-US" sz="1400" dirty="0"/>
          </a:p>
        </p:txBody>
      </p:sp>
      <p:sp>
        <p:nvSpPr>
          <p:cNvPr id="9" name="Text 7"/>
          <p:cNvSpPr/>
          <p:nvPr/>
        </p:nvSpPr>
        <p:spPr>
          <a:xfrm>
            <a:off x="640080" y="438912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Assess current capabilities</a:t>
            </a:r>
            <a:endParaRPr lang="en-US" sz="1200" dirty="0"/>
          </a:p>
        </p:txBody>
      </p:sp>
      <p:sp>
        <p:nvSpPr>
          <p:cNvPr id="10" name="Text 8"/>
          <p:cNvSpPr/>
          <p:nvPr/>
        </p:nvSpPr>
        <p:spPr>
          <a:xfrm>
            <a:off x="640080" y="470916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Define success metrics</a:t>
            </a:r>
            <a:endParaRPr lang="en-US" sz="1200" dirty="0"/>
          </a:p>
        </p:txBody>
      </p:sp>
      <p:sp>
        <p:nvSpPr>
          <p:cNvPr id="11" name="Text 9"/>
          <p:cNvSpPr/>
          <p:nvPr/>
        </p:nvSpPr>
        <p:spPr>
          <a:xfrm>
            <a:off x="640080" y="5029200"/>
            <a:ext cx="8046720" cy="228600"/>
          </a:xfrm>
          <a:prstGeom prst="rect">
            <a:avLst/>
          </a:prstGeom>
          <a:noFill/>
          <a:ln/>
        </p:spPr>
        <p:txBody>
          <a:bodyPr wrap="square" rtlCol="0" anchor="ctr"/>
          <a:lstStyle/>
          <a:p>
            <a:pPr algn="l" indent="0" marL="0">
              <a:buNone/>
            </a:pPr>
            <a:r>
              <a:rPr lang="en-US" sz="1200" dirty="0">
                <a:solidFill>
                  <a:srgbClr val="CFD0D8"/>
                </a:solidFill>
                <a:latin typeface="Roboto" pitchFamily="34" charset="0"/>
                <a:ea typeface="Roboto" pitchFamily="34" charset="-122"/>
                <a:cs typeface="Roboto" pitchFamily="34" charset="-120"/>
              </a:rPr>
              <a:t>• Pilot with small team</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457200"/>
          </a:xfrm>
          <a:prstGeom prst="rect">
            <a:avLst/>
          </a:prstGeom>
          <a:noFill/>
          <a:ln/>
        </p:spPr>
        <p:txBody>
          <a:bodyPr wrap="square" rtlCol="0" anchor="ctr"/>
          <a:lstStyle/>
          <a:p>
            <a:pPr algn="l" indent="0" marL="0">
              <a:buNone/>
            </a:pPr>
            <a:r>
              <a:rPr lang="en-US" sz="3200" b="1" dirty="0">
                <a:solidFill>
                  <a:srgbClr val="212529"/>
                </a:solidFill>
                <a:latin typeface="Roboto" pitchFamily="34" charset="0"/>
                <a:ea typeface="Roboto" pitchFamily="34" charset="-122"/>
                <a:cs typeface="Roboto" pitchFamily="34" charset="-120"/>
              </a:rPr>
              <a:t>Quick Wins - 30-Day Action Plan</a:t>
            </a:r>
            <a:endParaRPr lang="en-US" sz="3200" dirty="0"/>
          </a:p>
        </p:txBody>
      </p:sp>
      <p:sp>
        <p:nvSpPr>
          <p:cNvPr id="3" name="Text 1"/>
          <p:cNvSpPr/>
          <p:nvPr/>
        </p:nvSpPr>
        <p:spPr>
          <a:xfrm>
            <a:off x="457200" y="1005840"/>
            <a:ext cx="8229600" cy="274320"/>
          </a:xfrm>
          <a:prstGeom prst="rect">
            <a:avLst/>
          </a:prstGeom>
          <a:noFill/>
          <a:ln/>
        </p:spPr>
        <p:txBody>
          <a:bodyPr wrap="square" rtlCol="0" anchor="ctr"/>
          <a:lstStyle/>
          <a:p>
            <a:pPr algn="l" indent="0" marL="0">
              <a:buNone/>
            </a:pPr>
            <a:r>
              <a:rPr lang="en-US" sz="1400" dirty="0">
                <a:solidFill>
                  <a:srgbClr val="CFD0D8"/>
                </a:solidFill>
                <a:latin typeface="Roboto" pitchFamily="34" charset="0"/>
                <a:ea typeface="Roboto" pitchFamily="34" charset="-122"/>
                <a:cs typeface="Roboto" pitchFamily="34" charset="-120"/>
              </a:rPr>
              <a:t>High-impact initiatives that can be implemented within 30 days</a:t>
            </a:r>
            <a:endParaRPr lang="en-US" sz="1400" dirty="0"/>
          </a:p>
        </p:txBody>
      </p:sp>
      <p:sp>
        <p:nvSpPr>
          <p:cNvPr id="4" name="Text 2"/>
          <p:cNvSpPr/>
          <p:nvPr/>
        </p:nvSpPr>
        <p:spPr>
          <a:xfrm>
            <a:off x="457200" y="1463040"/>
            <a:ext cx="8229600" cy="228600"/>
          </a:xfrm>
          <a:prstGeom prst="rect">
            <a:avLst/>
          </a:prstGeom>
          <a:noFill/>
          <a:ln/>
        </p:spPr>
        <p:txBody>
          <a:bodyPr wrap="square" rtlCol="0" anchor="ctr"/>
          <a:lstStyle/>
          <a:p>
            <a:pPr algn="l" indent="0" marL="0">
              <a:buNone/>
            </a:pPr>
            <a:r>
              <a:rPr lang="en-US" sz="1300" b="1" dirty="0">
                <a:solidFill>
                  <a:srgbClr val="212529"/>
                </a:solidFill>
                <a:latin typeface="Roboto" pitchFamily="34" charset="0"/>
                <a:ea typeface="Roboto" pitchFamily="34" charset="-122"/>
                <a:cs typeface="Roboto" pitchFamily="34" charset="-120"/>
              </a:rPr>
              <a:t>1. Quick Win 1 | Timeline: LOW | Impact: HIGH</a:t>
            </a:r>
            <a:endParaRPr lang="en-US" sz="1300" dirty="0"/>
          </a:p>
        </p:txBody>
      </p:sp>
      <p:sp>
        <p:nvSpPr>
          <p:cNvPr id="5" name="Text 3"/>
          <p:cNvSpPr/>
          <p:nvPr/>
        </p:nvSpPr>
        <p:spPr>
          <a:xfrm>
            <a:off x="457200" y="1737360"/>
            <a:ext cx="8229600" cy="36576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Build a real-time executive dashboard using Power BI connecting to Salesforce and other key systems</a:t>
            </a:r>
            <a:endParaRPr lang="en-US" sz="1100" dirty="0"/>
          </a:p>
        </p:txBody>
      </p:sp>
      <p:sp>
        <p:nvSpPr>
          <p:cNvPr id="6" name="Text 4"/>
          <p:cNvSpPr/>
          <p:nvPr/>
        </p:nvSpPr>
        <p:spPr>
          <a:xfrm>
            <a:off x="457200" y="2240280"/>
            <a:ext cx="8229600" cy="228600"/>
          </a:xfrm>
          <a:prstGeom prst="rect">
            <a:avLst/>
          </a:prstGeom>
          <a:noFill/>
          <a:ln/>
        </p:spPr>
        <p:txBody>
          <a:bodyPr wrap="square" rtlCol="0" anchor="ctr"/>
          <a:lstStyle/>
          <a:p>
            <a:pPr algn="l" indent="0" marL="0">
              <a:buNone/>
            </a:pPr>
            <a:r>
              <a:rPr lang="en-US" sz="1300" b="1" dirty="0">
                <a:solidFill>
                  <a:srgbClr val="212529"/>
                </a:solidFill>
                <a:latin typeface="Roboto" pitchFamily="34" charset="0"/>
                <a:ea typeface="Roboto" pitchFamily="34" charset="-122"/>
                <a:cs typeface="Roboto" pitchFamily="34" charset="-120"/>
              </a:rPr>
              <a:t>2. Quick Win 2 | Timeline: MEDIUM | Impact: HIGH</a:t>
            </a:r>
            <a:endParaRPr lang="en-US" sz="1300" dirty="0"/>
          </a:p>
        </p:txBody>
      </p:sp>
      <p:sp>
        <p:nvSpPr>
          <p:cNvPr id="7" name="Text 5"/>
          <p:cNvSpPr/>
          <p:nvPr/>
        </p:nvSpPr>
        <p:spPr>
          <a:xfrm>
            <a:off x="457200" y="2514600"/>
            <a:ext cx="8229600" cy="36576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Create streamlined new employee onboarding process using Power Automate and SharePoint</a:t>
            </a:r>
            <a:endParaRPr lang="en-US" sz="1100" dirty="0"/>
          </a:p>
        </p:txBody>
      </p:sp>
      <p:sp>
        <p:nvSpPr>
          <p:cNvPr id="8" name="Text 6"/>
          <p:cNvSpPr/>
          <p:nvPr/>
        </p:nvSpPr>
        <p:spPr>
          <a:xfrm>
            <a:off x="457200" y="3017520"/>
            <a:ext cx="8229600" cy="228600"/>
          </a:xfrm>
          <a:prstGeom prst="rect">
            <a:avLst/>
          </a:prstGeom>
          <a:noFill/>
          <a:ln/>
        </p:spPr>
        <p:txBody>
          <a:bodyPr wrap="square" rtlCol="0" anchor="ctr"/>
          <a:lstStyle/>
          <a:p>
            <a:pPr algn="l" indent="0" marL="0">
              <a:buNone/>
            </a:pPr>
            <a:r>
              <a:rPr lang="en-US" sz="1300" b="1" dirty="0">
                <a:solidFill>
                  <a:srgbClr val="212529"/>
                </a:solidFill>
                <a:latin typeface="Roboto" pitchFamily="34" charset="0"/>
                <a:ea typeface="Roboto" pitchFamily="34" charset="-122"/>
                <a:cs typeface="Roboto" pitchFamily="34" charset="-120"/>
              </a:rPr>
              <a:t>3. Quick Win 3 | Timeline: MEDIUM | Impact: HIGH</a:t>
            </a:r>
            <a:endParaRPr lang="en-US" sz="1300" dirty="0"/>
          </a:p>
        </p:txBody>
      </p:sp>
      <p:sp>
        <p:nvSpPr>
          <p:cNvPr id="9" name="Text 7"/>
          <p:cNvSpPr/>
          <p:nvPr/>
        </p:nvSpPr>
        <p:spPr>
          <a:xfrm>
            <a:off x="457200" y="3291840"/>
            <a:ext cx="8229600" cy="36576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Deploy SharePoint with AI-powered search and Microsoft Copilot for instant information discovery</a:t>
            </a:r>
            <a:endParaRPr lang="en-US" sz="1100" dirty="0"/>
          </a:p>
        </p:txBody>
      </p:sp>
      <p:sp>
        <p:nvSpPr>
          <p:cNvPr id="10" name="Text 8"/>
          <p:cNvSpPr/>
          <p:nvPr/>
        </p:nvSpPr>
        <p:spPr>
          <a:xfrm>
            <a:off x="457200" y="3794760"/>
            <a:ext cx="8229600" cy="228600"/>
          </a:xfrm>
          <a:prstGeom prst="rect">
            <a:avLst/>
          </a:prstGeom>
          <a:noFill/>
          <a:ln/>
        </p:spPr>
        <p:txBody>
          <a:bodyPr wrap="square" rtlCol="0" anchor="ctr"/>
          <a:lstStyle/>
          <a:p>
            <a:pPr algn="l" indent="0" marL="0">
              <a:buNone/>
            </a:pPr>
            <a:r>
              <a:rPr lang="en-US" sz="1300" b="1" dirty="0">
                <a:solidFill>
                  <a:srgbClr val="212529"/>
                </a:solidFill>
                <a:latin typeface="Roboto" pitchFamily="34" charset="0"/>
                <a:ea typeface="Roboto" pitchFamily="34" charset="-122"/>
                <a:cs typeface="Roboto" pitchFamily="34" charset="-120"/>
              </a:rPr>
              <a:t>4. Quick Win 4 | Timeline: LOW | Impact: MEDIUM</a:t>
            </a:r>
            <a:endParaRPr lang="en-US" sz="1300" dirty="0"/>
          </a:p>
        </p:txBody>
      </p:sp>
      <p:sp>
        <p:nvSpPr>
          <p:cNvPr id="11" name="Text 9"/>
          <p:cNvSpPr/>
          <p:nvPr/>
        </p:nvSpPr>
        <p:spPr>
          <a:xfrm>
            <a:off x="457200" y="4069080"/>
            <a:ext cx="8229600" cy="36576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Implement systematic user feedback collection for all digital tools and processes</a:t>
            </a:r>
            <a:endParaRPr lang="en-US" sz="1100" dirty="0"/>
          </a:p>
        </p:txBody>
      </p:sp>
      <p:sp>
        <p:nvSpPr>
          <p:cNvPr id="12" name="Text 10"/>
          <p:cNvSpPr/>
          <p:nvPr/>
        </p:nvSpPr>
        <p:spPr>
          <a:xfrm>
            <a:off x="457200" y="4572000"/>
            <a:ext cx="8229600" cy="228600"/>
          </a:xfrm>
          <a:prstGeom prst="rect">
            <a:avLst/>
          </a:prstGeom>
          <a:noFill/>
          <a:ln/>
        </p:spPr>
        <p:txBody>
          <a:bodyPr wrap="square" rtlCol="0" anchor="ctr"/>
          <a:lstStyle/>
          <a:p>
            <a:pPr algn="l" indent="0" marL="0">
              <a:buNone/>
            </a:pPr>
            <a:r>
              <a:rPr lang="en-US" sz="1300" b="1" dirty="0">
                <a:solidFill>
                  <a:srgbClr val="212529"/>
                </a:solidFill>
                <a:latin typeface="Roboto" pitchFamily="34" charset="0"/>
                <a:ea typeface="Roboto" pitchFamily="34" charset="-122"/>
                <a:cs typeface="Roboto" pitchFamily="34" charset="-120"/>
              </a:rPr>
              <a:t>5. Quick Win 5 | Timeline: MEDIUM | Impact: HIGH</a:t>
            </a:r>
            <a:endParaRPr lang="en-US" sz="1300" dirty="0"/>
          </a:p>
        </p:txBody>
      </p:sp>
      <p:sp>
        <p:nvSpPr>
          <p:cNvPr id="13" name="Text 11"/>
          <p:cNvSpPr/>
          <p:nvPr/>
        </p:nvSpPr>
        <p:spPr>
          <a:xfrm>
            <a:off x="457200" y="4846320"/>
            <a:ext cx="8229600" cy="36576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Identify and train initial group of citizen developers to lead digital transformation</a:t>
            </a:r>
            <a:endParaRPr lang="en-US" sz="1100" dirty="0"/>
          </a:p>
        </p:txBody>
      </p:sp>
      <p:sp>
        <p:nvSpPr>
          <p:cNvPr id="14" name="Text 12"/>
          <p:cNvSpPr/>
          <p:nvPr/>
        </p:nvSpPr>
        <p:spPr>
          <a:xfrm>
            <a:off x="457200" y="5349240"/>
            <a:ext cx="8229600" cy="228600"/>
          </a:xfrm>
          <a:prstGeom prst="rect">
            <a:avLst/>
          </a:prstGeom>
          <a:noFill/>
          <a:ln/>
        </p:spPr>
        <p:txBody>
          <a:bodyPr wrap="square" rtlCol="0" anchor="ctr"/>
          <a:lstStyle/>
          <a:p>
            <a:pPr algn="l" indent="0" marL="0">
              <a:buNone/>
            </a:pPr>
            <a:r>
              <a:rPr lang="en-US" sz="1300" b="1" dirty="0">
                <a:solidFill>
                  <a:srgbClr val="212529"/>
                </a:solidFill>
                <a:latin typeface="Roboto" pitchFamily="34" charset="0"/>
                <a:ea typeface="Roboto" pitchFamily="34" charset="-122"/>
                <a:cs typeface="Roboto" pitchFamily="34" charset="-120"/>
              </a:rPr>
              <a:t>6. Quick Win 6 | Timeline: LOW | Impact: MEDIUM</a:t>
            </a:r>
            <a:endParaRPr lang="en-US" sz="1300" dirty="0"/>
          </a:p>
        </p:txBody>
      </p:sp>
      <p:sp>
        <p:nvSpPr>
          <p:cNvPr id="15" name="Text 13"/>
          <p:cNvSpPr/>
          <p:nvPr/>
        </p:nvSpPr>
        <p:spPr>
          <a:xfrm>
            <a:off x="457200" y="5623560"/>
            <a:ext cx="8229600" cy="365760"/>
          </a:xfrm>
          <a:prstGeom prst="rect">
            <a:avLst/>
          </a:prstGeom>
          <a:noFill/>
          <a:ln/>
        </p:spPr>
        <p:txBody>
          <a:bodyPr wrap="square" rtlCol="0" anchor="ctr"/>
          <a:lstStyle/>
          <a:p>
            <a:pPr algn="l" indent="0" marL="0">
              <a:buNone/>
            </a:pPr>
            <a:r>
              <a:rPr lang="en-US" sz="1100" dirty="0">
                <a:solidFill>
                  <a:srgbClr val="CFD0D8"/>
                </a:solidFill>
                <a:latin typeface="Roboto" pitchFamily="34" charset="0"/>
                <a:ea typeface="Roboto" pitchFamily="34" charset="-122"/>
                <a:cs typeface="Roboto" pitchFamily="34" charset="-120"/>
              </a:rPr>
              <a:t>Automate lead qualification and follow-up processes using existing Salesforce and Power Platform</a:t>
            </a:r>
            <a:endParaRPr lang="en-US" sz="1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2025-10-22T20:34:51Z</dcterms:created>
  <dcterms:modified xsi:type="dcterms:W3CDTF">2025-10-22T20:34:51Z</dcterms:modified>
</cp:coreProperties>
</file>