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0" y="-457200"/>
            <a:ext cx="2743200" cy="2743200"/>
          </a:xfrm>
          <a:prstGeom prst="ellipse">
            <a:avLst/>
          </a:prstGeom>
          <a:solidFill>
            <a:srgbClr val="DBEAFE">
              <a:alpha val="40000"/>
            </a:srgbClr>
          </a:solidFill>
          <a:ln/>
        </p:spPr>
      </p:sp>
      <p:sp>
        <p:nvSpPr>
          <p:cNvPr id="3" name="Shape 1"/>
          <p:cNvSpPr/>
          <p:nvPr/>
        </p:nvSpPr>
        <p:spPr>
          <a:xfrm>
            <a:off x="-457200" y="4572000"/>
            <a:ext cx="2286000" cy="2286000"/>
          </a:xfrm>
          <a:prstGeom prst="ellipse">
            <a:avLst/>
          </a:prstGeom>
          <a:solidFill>
            <a:srgbClr val="DBEAFE">
              <a:alpha val="30000"/>
            </a:srgbClr>
          </a:solidFill>
          <a:ln/>
        </p:spPr>
      </p:sp>
      <p:sp>
        <p:nvSpPr>
          <p:cNvPr id="4" name="Shape 2"/>
          <p:cNvSpPr/>
          <p:nvPr/>
        </p:nvSpPr>
        <p:spPr>
          <a:xfrm>
            <a:off x="0" y="0"/>
            <a:ext cx="9144000" cy="6858000"/>
          </a:xfrm>
          <a:prstGeom prst="rect">
            <a:avLst/>
          </a:prstGeom>
          <a:solidFill>
            <a:srgbClr val="F9FAFB">
              <a:alpha val="15000"/>
            </a:srgbClr>
          </a:solidFill>
          <a:ln/>
        </p:spPr>
      </p:sp>
      <p:sp>
        <p:nvSpPr>
          <p:cNvPr id="5" name="Text 3"/>
          <p:cNvSpPr/>
          <p:nvPr/>
        </p:nvSpPr>
        <p:spPr>
          <a:xfrm>
            <a:off x="457200" y="18288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Digital Transformation</a:t>
            </a:r>
            <a:endParaRPr lang="en-US" sz="3600" dirty="0"/>
          </a:p>
        </p:txBody>
      </p:sp>
      <p:sp>
        <p:nvSpPr>
          <p:cNvPr id="6" name="Text 4"/>
          <p:cNvSpPr/>
          <p:nvPr/>
        </p:nvSpPr>
        <p:spPr>
          <a:xfrm>
            <a:off x="457200" y="2377440"/>
            <a:ext cx="8229600" cy="457200"/>
          </a:xfrm>
          <a:prstGeom prst="rect">
            <a:avLst/>
          </a:prstGeom>
          <a:noFill/>
          <a:ln/>
        </p:spPr>
        <p:txBody>
          <a:bodyPr wrap="square" rtlCol="0" anchor="ctr"/>
          <a:lstStyle/>
          <a:p>
            <a:pPr algn="ctr" indent="0" marL="0">
              <a:buNone/>
            </a:pPr>
            <a:r>
              <a:rPr lang="en-US" sz="3200" b="1" dirty="0">
                <a:solidFill>
                  <a:srgbClr val="1F2937"/>
                </a:solidFill>
                <a:latin typeface="Arial" pitchFamily="34" charset="0"/>
                <a:ea typeface="Arial" pitchFamily="34" charset="-122"/>
                <a:cs typeface="Arial" pitchFamily="34" charset="-120"/>
              </a:rPr>
              <a:t>Assessment Results</a:t>
            </a:r>
            <a:endParaRPr lang="en-US" sz="3200" dirty="0"/>
          </a:p>
        </p:txBody>
      </p:sp>
      <p:sp>
        <p:nvSpPr>
          <p:cNvPr id="7" name="Text 5"/>
          <p:cNvSpPr/>
          <p:nvPr/>
        </p:nvSpPr>
        <p:spPr>
          <a:xfrm>
            <a:off x="457200" y="3200400"/>
            <a:ext cx="8229600" cy="548640"/>
          </a:xfrm>
          <a:prstGeom prst="rect">
            <a:avLst/>
          </a:prstGeom>
          <a:noFill/>
          <a:ln/>
        </p:spPr>
        <p:txBody>
          <a:bodyPr wrap="square" rtlCol="0" anchor="ctr"/>
          <a:lstStyle/>
          <a:p>
            <a:pPr algn="ctr" indent="0" marL="0">
              <a:buNone/>
            </a:pPr>
            <a:r>
              <a:rPr lang="en-US" sz="2400" b="1" dirty="0">
                <a:solidFill>
                  <a:srgbClr val="3B82F6"/>
                </a:solidFill>
                <a:latin typeface="Arial" pitchFamily="34" charset="0"/>
                <a:ea typeface="Arial" pitchFamily="34" charset="-122"/>
                <a:cs typeface="Arial" pitchFamily="34" charset="-120"/>
              </a:rPr>
              <a:t>Bosch </a:t>
            </a:r>
            <a:endParaRPr lang="en-US" sz="2400" dirty="0"/>
          </a:p>
        </p:txBody>
      </p:sp>
      <p:sp>
        <p:nvSpPr>
          <p:cNvPr id="8" name="Text 6"/>
          <p:cNvSpPr/>
          <p:nvPr/>
        </p:nvSpPr>
        <p:spPr>
          <a:xfrm>
            <a:off x="457200" y="3931920"/>
            <a:ext cx="8229600" cy="274320"/>
          </a:xfrm>
          <a:prstGeom prst="rect">
            <a:avLst/>
          </a:prstGeom>
          <a:noFill/>
          <a:ln/>
        </p:spPr>
        <p:txBody>
          <a:bodyPr wrap="square" rtlCol="0" anchor="ctr"/>
          <a:lstStyle/>
          <a:p>
            <a:pPr algn="ctr" indent="0" marL="0">
              <a:buNone/>
            </a:pPr>
            <a:r>
              <a:rPr lang="en-US" sz="1400" dirty="0">
                <a:solidFill>
                  <a:srgbClr val="4B5563"/>
                </a:solidFill>
                <a:latin typeface="Arial" pitchFamily="34" charset="0"/>
                <a:ea typeface="Arial" pitchFamily="34" charset="-122"/>
                <a:cs typeface="Arial" pitchFamily="34" charset="-120"/>
              </a:rPr>
              <a:t>October 22, 2025</a:t>
            </a:r>
            <a:endParaRPr lang="en-US" sz="1400" dirty="0"/>
          </a:p>
        </p:txBody>
      </p:sp>
      <p:sp>
        <p:nvSpPr>
          <p:cNvPr id="9" name="Text 7"/>
          <p:cNvSpPr/>
          <p:nvPr/>
        </p:nvSpPr>
        <p:spPr>
          <a:xfrm>
            <a:off x="457200" y="6217920"/>
            <a:ext cx="8229600" cy="274320"/>
          </a:xfrm>
          <a:prstGeom prst="rect">
            <a:avLst/>
          </a:prstGeom>
          <a:noFill/>
          <a:ln/>
        </p:spPr>
        <p:txBody>
          <a:bodyPr wrap="square" rtlCol="0" anchor="ctr"/>
          <a:lstStyle/>
          <a:p>
            <a:pPr algn="ctr" indent="0" marL="0">
              <a:buNone/>
            </a:pPr>
            <a:r>
              <a:rPr lang="en-US" sz="1000" dirty="0">
                <a:solidFill>
                  <a:srgbClr val="6B7280"/>
                </a:solidFill>
                <a:latin typeface="Arial" pitchFamily="34" charset="0"/>
                <a:ea typeface="Arial" pitchFamily="34" charset="-122"/>
                <a:cs typeface="Arial" pitchFamily="34" charset="-120"/>
              </a:rPr>
              <a:t>Powered by Tyler Crowley's AI Assessment Tool</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DBEAFE"/>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DBEAFE"/>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DBEAFE"/>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DBEAFE"/>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3B82F6"/>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4B5563"/>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F9FAFB"/>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3B82F6"/>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DBEAFE">
              <a:alpha val="40000"/>
            </a:srgbClr>
          </a:solidFill>
          <a:ln/>
        </p:spPr>
      </p:sp>
      <p:sp>
        <p:nvSpPr>
          <p:cNvPr id="3" name="Shape 1"/>
          <p:cNvSpPr/>
          <p:nvPr/>
        </p:nvSpPr>
        <p:spPr>
          <a:xfrm>
            <a:off x="-274320" y="5029200"/>
            <a:ext cx="1828800" cy="1828800"/>
          </a:xfrm>
          <a:prstGeom prst="ellipse">
            <a:avLst/>
          </a:prstGeom>
          <a:solidFill>
            <a:srgbClr val="DBEAFE">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4B5563"/>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3B82F6"/>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DBEAFE"/>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1E40AF"/>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Agenda</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685800" y="1325880"/>
            <a:ext cx="457200" cy="365760"/>
          </a:xfrm>
          <a:prstGeom prst="roundRect">
            <a:avLst/>
          </a:prstGeom>
          <a:solidFill>
            <a:srgbClr val="3B82F6"/>
          </a:solidFill>
          <a:ln/>
        </p:spPr>
      </p:sp>
      <p:sp>
        <p:nvSpPr>
          <p:cNvPr id="6" name="Text 4"/>
          <p:cNvSpPr/>
          <p:nvPr/>
        </p:nvSpPr>
        <p:spPr>
          <a:xfrm>
            <a:off x="685800" y="1417320"/>
            <a:ext cx="457200" cy="274320"/>
          </a:xfrm>
          <a:prstGeom prst="rect">
            <a:avLst/>
          </a:prstGeom>
          <a:noFill/>
          <a:ln/>
        </p:spPr>
        <p:txBody>
          <a:bodyPr wrap="square" rtlCol="0" anchor="ctr"/>
          <a:lstStyle/>
          <a:p>
            <a:pPr algn="ctr" indent="0" marL="0">
              <a:buNone/>
            </a:pPr>
            <a:r>
              <a:rPr lang="en-US" sz="1200" b="1" dirty="0">
                <a:solidFill>
                  <a:srgbClr val="FFFFFF"/>
                </a:solidFill>
                <a:latin typeface="Arial" pitchFamily="34" charset="0"/>
                <a:ea typeface="Arial" pitchFamily="34" charset="-122"/>
                <a:cs typeface="Arial" pitchFamily="34" charset="-120"/>
              </a:rPr>
              <a:t>01</a:t>
            </a:r>
            <a:endParaRPr lang="en-US" sz="1200" dirty="0"/>
          </a:p>
        </p:txBody>
      </p:sp>
      <p:sp>
        <p:nvSpPr>
          <p:cNvPr id="7" name="Text 5"/>
          <p:cNvSpPr/>
          <p:nvPr/>
        </p:nvSpPr>
        <p:spPr>
          <a:xfrm>
            <a:off x="1280160" y="1371600"/>
            <a:ext cx="717804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Executive Summary</a:t>
            </a:r>
            <a:endParaRPr lang="en-US" sz="1100" dirty="0"/>
          </a:p>
        </p:txBody>
      </p:sp>
      <p:sp>
        <p:nvSpPr>
          <p:cNvPr id="8" name="Text 6"/>
          <p:cNvSpPr/>
          <p:nvPr/>
        </p:nvSpPr>
        <p:spPr>
          <a:xfrm>
            <a:off x="1280160" y="1600200"/>
            <a:ext cx="717804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Current state and key opportunities</a:t>
            </a:r>
            <a:endParaRPr lang="en-US" sz="900" dirty="0"/>
          </a:p>
        </p:txBody>
      </p:sp>
      <p:sp>
        <p:nvSpPr>
          <p:cNvPr id="9" name="Shape 7"/>
          <p:cNvSpPr/>
          <p:nvPr/>
        </p:nvSpPr>
        <p:spPr>
          <a:xfrm>
            <a:off x="685800" y="1920240"/>
            <a:ext cx="457200" cy="365760"/>
          </a:xfrm>
          <a:prstGeom prst="roundRect">
            <a:avLst/>
          </a:prstGeom>
          <a:solidFill>
            <a:srgbClr val="3B82F6"/>
          </a:solidFill>
          <a:ln/>
        </p:spPr>
      </p:sp>
      <p:sp>
        <p:nvSpPr>
          <p:cNvPr id="10" name="Text 8"/>
          <p:cNvSpPr/>
          <p:nvPr/>
        </p:nvSpPr>
        <p:spPr>
          <a:xfrm>
            <a:off x="685800" y="2011680"/>
            <a:ext cx="457200" cy="274320"/>
          </a:xfrm>
          <a:prstGeom prst="rect">
            <a:avLst/>
          </a:prstGeom>
          <a:noFill/>
          <a:ln/>
        </p:spPr>
        <p:txBody>
          <a:bodyPr wrap="square" rtlCol="0" anchor="ctr"/>
          <a:lstStyle/>
          <a:p>
            <a:pPr algn="ctr" indent="0" marL="0">
              <a:buNone/>
            </a:pPr>
            <a:r>
              <a:rPr lang="en-US" sz="1200" b="1" dirty="0">
                <a:solidFill>
                  <a:srgbClr val="FFFFFF"/>
                </a:solidFill>
                <a:latin typeface="Arial" pitchFamily="34" charset="0"/>
                <a:ea typeface="Arial" pitchFamily="34" charset="-122"/>
                <a:cs typeface="Arial" pitchFamily="34" charset="-120"/>
              </a:rPr>
              <a:t>02</a:t>
            </a:r>
            <a:endParaRPr lang="en-US" sz="1200" dirty="0"/>
          </a:p>
        </p:txBody>
      </p:sp>
      <p:sp>
        <p:nvSpPr>
          <p:cNvPr id="11" name="Text 9"/>
          <p:cNvSpPr/>
          <p:nvPr/>
        </p:nvSpPr>
        <p:spPr>
          <a:xfrm>
            <a:off x="1280160" y="1965960"/>
            <a:ext cx="717804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Digital Maturity Assessment</a:t>
            </a:r>
            <a:endParaRPr lang="en-US" sz="1100" dirty="0"/>
          </a:p>
        </p:txBody>
      </p:sp>
      <p:sp>
        <p:nvSpPr>
          <p:cNvPr id="12" name="Text 10"/>
          <p:cNvSpPr/>
          <p:nvPr/>
        </p:nvSpPr>
        <p:spPr>
          <a:xfrm>
            <a:off x="1280160" y="2194560"/>
            <a:ext cx="717804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Five-pillar evaluation framework</a:t>
            </a:r>
            <a:endParaRPr lang="en-US" sz="900" dirty="0"/>
          </a:p>
        </p:txBody>
      </p:sp>
      <p:sp>
        <p:nvSpPr>
          <p:cNvPr id="13" name="Shape 11"/>
          <p:cNvSpPr/>
          <p:nvPr/>
        </p:nvSpPr>
        <p:spPr>
          <a:xfrm>
            <a:off x="685800" y="2514600"/>
            <a:ext cx="457200" cy="365760"/>
          </a:xfrm>
          <a:prstGeom prst="roundRect">
            <a:avLst/>
          </a:prstGeom>
          <a:solidFill>
            <a:srgbClr val="3B82F6"/>
          </a:solidFill>
          <a:ln/>
        </p:spPr>
      </p:sp>
      <p:sp>
        <p:nvSpPr>
          <p:cNvPr id="14" name="Text 12"/>
          <p:cNvSpPr/>
          <p:nvPr/>
        </p:nvSpPr>
        <p:spPr>
          <a:xfrm>
            <a:off x="685800" y="2606040"/>
            <a:ext cx="457200" cy="274320"/>
          </a:xfrm>
          <a:prstGeom prst="rect">
            <a:avLst/>
          </a:prstGeom>
          <a:noFill/>
          <a:ln/>
        </p:spPr>
        <p:txBody>
          <a:bodyPr wrap="square" rtlCol="0" anchor="ctr"/>
          <a:lstStyle/>
          <a:p>
            <a:pPr algn="ctr" indent="0" marL="0">
              <a:buNone/>
            </a:pPr>
            <a:r>
              <a:rPr lang="en-US" sz="1200" b="1" dirty="0">
                <a:solidFill>
                  <a:srgbClr val="FFFFFF"/>
                </a:solidFill>
                <a:latin typeface="Arial" pitchFamily="34" charset="0"/>
                <a:ea typeface="Arial" pitchFamily="34" charset="-122"/>
                <a:cs typeface="Arial" pitchFamily="34" charset="-120"/>
              </a:rPr>
              <a:t>03</a:t>
            </a:r>
            <a:endParaRPr lang="en-US" sz="1200" dirty="0"/>
          </a:p>
        </p:txBody>
      </p:sp>
      <p:sp>
        <p:nvSpPr>
          <p:cNvPr id="15" name="Text 13"/>
          <p:cNvSpPr/>
          <p:nvPr/>
        </p:nvSpPr>
        <p:spPr>
          <a:xfrm>
            <a:off x="1280160" y="2560320"/>
            <a:ext cx="717804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Strategic Priorities</a:t>
            </a:r>
            <a:endParaRPr lang="en-US" sz="1100" dirty="0"/>
          </a:p>
        </p:txBody>
      </p:sp>
      <p:sp>
        <p:nvSpPr>
          <p:cNvPr id="16" name="Text 14"/>
          <p:cNvSpPr/>
          <p:nvPr/>
        </p:nvSpPr>
        <p:spPr>
          <a:xfrm>
            <a:off x="1280160" y="2788920"/>
            <a:ext cx="717804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Data, Automation, AI, People, and UX strategies</a:t>
            </a:r>
            <a:endParaRPr lang="en-US" sz="900" dirty="0"/>
          </a:p>
        </p:txBody>
      </p:sp>
      <p:sp>
        <p:nvSpPr>
          <p:cNvPr id="17" name="Shape 15"/>
          <p:cNvSpPr/>
          <p:nvPr/>
        </p:nvSpPr>
        <p:spPr>
          <a:xfrm>
            <a:off x="685800" y="3108960"/>
            <a:ext cx="457200" cy="365760"/>
          </a:xfrm>
          <a:prstGeom prst="roundRect">
            <a:avLst/>
          </a:prstGeom>
          <a:solidFill>
            <a:srgbClr val="3B82F6"/>
          </a:solidFill>
          <a:ln/>
        </p:spPr>
      </p:sp>
      <p:sp>
        <p:nvSpPr>
          <p:cNvPr id="18" name="Text 16"/>
          <p:cNvSpPr/>
          <p:nvPr/>
        </p:nvSpPr>
        <p:spPr>
          <a:xfrm>
            <a:off x="685800" y="3200400"/>
            <a:ext cx="457200" cy="274320"/>
          </a:xfrm>
          <a:prstGeom prst="rect">
            <a:avLst/>
          </a:prstGeom>
          <a:noFill/>
          <a:ln/>
        </p:spPr>
        <p:txBody>
          <a:bodyPr wrap="square" rtlCol="0" anchor="ctr"/>
          <a:lstStyle/>
          <a:p>
            <a:pPr algn="ctr" indent="0" marL="0">
              <a:buNone/>
            </a:pPr>
            <a:r>
              <a:rPr lang="en-US" sz="1200" b="1" dirty="0">
                <a:solidFill>
                  <a:srgbClr val="FFFFFF"/>
                </a:solidFill>
                <a:latin typeface="Arial" pitchFamily="34" charset="0"/>
                <a:ea typeface="Arial" pitchFamily="34" charset="-122"/>
                <a:cs typeface="Arial" pitchFamily="34" charset="-120"/>
              </a:rPr>
              <a:t>04</a:t>
            </a:r>
            <a:endParaRPr lang="en-US" sz="1200" dirty="0"/>
          </a:p>
        </p:txBody>
      </p:sp>
      <p:sp>
        <p:nvSpPr>
          <p:cNvPr id="19" name="Text 17"/>
          <p:cNvSpPr/>
          <p:nvPr/>
        </p:nvSpPr>
        <p:spPr>
          <a:xfrm>
            <a:off x="1280160" y="3154680"/>
            <a:ext cx="717804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Quick Wins</a:t>
            </a:r>
            <a:endParaRPr lang="en-US" sz="1100" dirty="0"/>
          </a:p>
        </p:txBody>
      </p:sp>
      <p:sp>
        <p:nvSpPr>
          <p:cNvPr id="20" name="Text 18"/>
          <p:cNvSpPr/>
          <p:nvPr/>
        </p:nvSpPr>
        <p:spPr>
          <a:xfrm>
            <a:off x="1280160" y="3383280"/>
            <a:ext cx="717804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30-day high-impact actions</a:t>
            </a:r>
            <a:endParaRPr lang="en-US" sz="900" dirty="0"/>
          </a:p>
        </p:txBody>
      </p:sp>
      <p:sp>
        <p:nvSpPr>
          <p:cNvPr id="21" name="Shape 19"/>
          <p:cNvSpPr/>
          <p:nvPr/>
        </p:nvSpPr>
        <p:spPr>
          <a:xfrm>
            <a:off x="685800" y="3703320"/>
            <a:ext cx="457200" cy="365760"/>
          </a:xfrm>
          <a:prstGeom prst="roundRect">
            <a:avLst/>
          </a:prstGeom>
          <a:solidFill>
            <a:srgbClr val="3B82F6"/>
          </a:solidFill>
          <a:ln/>
        </p:spPr>
      </p:sp>
      <p:sp>
        <p:nvSpPr>
          <p:cNvPr id="22" name="Text 20"/>
          <p:cNvSpPr/>
          <p:nvPr/>
        </p:nvSpPr>
        <p:spPr>
          <a:xfrm>
            <a:off x="685800" y="3794760"/>
            <a:ext cx="457200" cy="274320"/>
          </a:xfrm>
          <a:prstGeom prst="rect">
            <a:avLst/>
          </a:prstGeom>
          <a:noFill/>
          <a:ln/>
        </p:spPr>
        <p:txBody>
          <a:bodyPr wrap="square" rtlCol="0" anchor="ctr"/>
          <a:lstStyle/>
          <a:p>
            <a:pPr algn="ctr" indent="0" marL="0">
              <a:buNone/>
            </a:pPr>
            <a:r>
              <a:rPr lang="en-US" sz="1200" b="1" dirty="0">
                <a:solidFill>
                  <a:srgbClr val="FFFFFF"/>
                </a:solidFill>
                <a:latin typeface="Arial" pitchFamily="34" charset="0"/>
                <a:ea typeface="Arial" pitchFamily="34" charset="-122"/>
                <a:cs typeface="Arial" pitchFamily="34" charset="-120"/>
              </a:rPr>
              <a:t>05</a:t>
            </a:r>
            <a:endParaRPr lang="en-US" sz="1200" dirty="0"/>
          </a:p>
        </p:txBody>
      </p:sp>
      <p:sp>
        <p:nvSpPr>
          <p:cNvPr id="23" name="Text 21"/>
          <p:cNvSpPr/>
          <p:nvPr/>
        </p:nvSpPr>
        <p:spPr>
          <a:xfrm>
            <a:off x="1280160" y="3749040"/>
            <a:ext cx="717804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Technology Roadmap</a:t>
            </a:r>
            <a:endParaRPr lang="en-US" sz="1100" dirty="0"/>
          </a:p>
        </p:txBody>
      </p:sp>
      <p:sp>
        <p:nvSpPr>
          <p:cNvPr id="24" name="Text 22"/>
          <p:cNvSpPr/>
          <p:nvPr/>
        </p:nvSpPr>
        <p:spPr>
          <a:xfrm>
            <a:off x="1280160" y="3977640"/>
            <a:ext cx="717804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Recommended tools and platforms</a:t>
            </a:r>
            <a:endParaRPr lang="en-US" sz="900" dirty="0"/>
          </a:p>
        </p:txBody>
      </p:sp>
      <p:sp>
        <p:nvSpPr>
          <p:cNvPr id="25" name="Shape 23"/>
          <p:cNvSpPr/>
          <p:nvPr/>
        </p:nvSpPr>
        <p:spPr>
          <a:xfrm>
            <a:off x="685800" y="4297680"/>
            <a:ext cx="457200" cy="365760"/>
          </a:xfrm>
          <a:prstGeom prst="roundRect">
            <a:avLst/>
          </a:prstGeom>
          <a:solidFill>
            <a:srgbClr val="3B82F6"/>
          </a:solidFill>
          <a:ln/>
        </p:spPr>
      </p:sp>
      <p:sp>
        <p:nvSpPr>
          <p:cNvPr id="26" name="Text 24"/>
          <p:cNvSpPr/>
          <p:nvPr/>
        </p:nvSpPr>
        <p:spPr>
          <a:xfrm>
            <a:off x="685800" y="4389120"/>
            <a:ext cx="457200" cy="274320"/>
          </a:xfrm>
          <a:prstGeom prst="rect">
            <a:avLst/>
          </a:prstGeom>
          <a:noFill/>
          <a:ln/>
        </p:spPr>
        <p:txBody>
          <a:bodyPr wrap="square" rtlCol="0" anchor="ctr"/>
          <a:lstStyle/>
          <a:p>
            <a:pPr algn="ctr" indent="0" marL="0">
              <a:buNone/>
            </a:pPr>
            <a:r>
              <a:rPr lang="en-US" sz="1200" b="1" dirty="0">
                <a:solidFill>
                  <a:srgbClr val="FFFFFF"/>
                </a:solidFill>
                <a:latin typeface="Arial" pitchFamily="34" charset="0"/>
                <a:ea typeface="Arial" pitchFamily="34" charset="-122"/>
                <a:cs typeface="Arial" pitchFamily="34" charset="-120"/>
              </a:rPr>
              <a:t>06</a:t>
            </a:r>
            <a:endParaRPr lang="en-US" sz="1200" dirty="0"/>
          </a:p>
        </p:txBody>
      </p:sp>
      <p:sp>
        <p:nvSpPr>
          <p:cNvPr id="27" name="Text 25"/>
          <p:cNvSpPr/>
          <p:nvPr/>
        </p:nvSpPr>
        <p:spPr>
          <a:xfrm>
            <a:off x="1280160" y="4343400"/>
            <a:ext cx="717804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90-Day Implementation Plan</a:t>
            </a:r>
            <a:endParaRPr lang="en-US" sz="1100" dirty="0"/>
          </a:p>
        </p:txBody>
      </p:sp>
      <p:sp>
        <p:nvSpPr>
          <p:cNvPr id="28" name="Text 26"/>
          <p:cNvSpPr/>
          <p:nvPr/>
        </p:nvSpPr>
        <p:spPr>
          <a:xfrm>
            <a:off x="1280160" y="4572000"/>
            <a:ext cx="717804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Phased transformation approach</a:t>
            </a:r>
            <a:endParaRPr lang="en-US" sz="900" dirty="0"/>
          </a:p>
        </p:txBody>
      </p:sp>
      <p:sp>
        <p:nvSpPr>
          <p:cNvPr id="29" name="Shape 27"/>
          <p:cNvSpPr/>
          <p:nvPr/>
        </p:nvSpPr>
        <p:spPr>
          <a:xfrm>
            <a:off x="685800" y="4892040"/>
            <a:ext cx="457200" cy="365760"/>
          </a:xfrm>
          <a:prstGeom prst="roundRect">
            <a:avLst/>
          </a:prstGeom>
          <a:solidFill>
            <a:srgbClr val="3B82F6"/>
          </a:solidFill>
          <a:ln/>
        </p:spPr>
      </p:sp>
      <p:sp>
        <p:nvSpPr>
          <p:cNvPr id="30" name="Text 28"/>
          <p:cNvSpPr/>
          <p:nvPr/>
        </p:nvSpPr>
        <p:spPr>
          <a:xfrm>
            <a:off x="685800" y="4983480"/>
            <a:ext cx="457200" cy="274320"/>
          </a:xfrm>
          <a:prstGeom prst="rect">
            <a:avLst/>
          </a:prstGeom>
          <a:noFill/>
          <a:ln/>
        </p:spPr>
        <p:txBody>
          <a:bodyPr wrap="square" rtlCol="0" anchor="ctr"/>
          <a:lstStyle/>
          <a:p>
            <a:pPr algn="ctr" indent="0" marL="0">
              <a:buNone/>
            </a:pPr>
            <a:r>
              <a:rPr lang="en-US" sz="1200" b="1" dirty="0">
                <a:solidFill>
                  <a:srgbClr val="FFFFFF"/>
                </a:solidFill>
                <a:latin typeface="Arial" pitchFamily="34" charset="0"/>
                <a:ea typeface="Arial" pitchFamily="34" charset="-122"/>
                <a:cs typeface="Arial" pitchFamily="34" charset="-120"/>
              </a:rPr>
              <a:t>07</a:t>
            </a:r>
            <a:endParaRPr lang="en-US" sz="1200" dirty="0"/>
          </a:p>
        </p:txBody>
      </p:sp>
      <p:sp>
        <p:nvSpPr>
          <p:cNvPr id="31" name="Text 29"/>
          <p:cNvSpPr/>
          <p:nvPr/>
        </p:nvSpPr>
        <p:spPr>
          <a:xfrm>
            <a:off x="1280160" y="4937760"/>
            <a:ext cx="717804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Change Management</a:t>
            </a:r>
            <a:endParaRPr lang="en-US" sz="1100" dirty="0"/>
          </a:p>
        </p:txBody>
      </p:sp>
      <p:sp>
        <p:nvSpPr>
          <p:cNvPr id="32" name="Text 30"/>
          <p:cNvSpPr/>
          <p:nvPr/>
        </p:nvSpPr>
        <p:spPr>
          <a:xfrm>
            <a:off x="1280160" y="5166360"/>
            <a:ext cx="717804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Communication and training strategy</a:t>
            </a:r>
            <a:endParaRPr lang="en-US" sz="900" dirty="0"/>
          </a:p>
        </p:txBody>
      </p:sp>
      <p:sp>
        <p:nvSpPr>
          <p:cNvPr id="33" name="Shape 31"/>
          <p:cNvSpPr/>
          <p:nvPr/>
        </p:nvSpPr>
        <p:spPr>
          <a:xfrm>
            <a:off x="685800" y="5486400"/>
            <a:ext cx="457200" cy="365760"/>
          </a:xfrm>
          <a:prstGeom prst="roundRect">
            <a:avLst/>
          </a:prstGeom>
          <a:solidFill>
            <a:srgbClr val="3B82F6"/>
          </a:solidFill>
          <a:ln/>
        </p:spPr>
      </p:sp>
      <p:sp>
        <p:nvSpPr>
          <p:cNvPr id="34" name="Text 32"/>
          <p:cNvSpPr/>
          <p:nvPr/>
        </p:nvSpPr>
        <p:spPr>
          <a:xfrm>
            <a:off x="685800" y="5577840"/>
            <a:ext cx="457200" cy="274320"/>
          </a:xfrm>
          <a:prstGeom prst="rect">
            <a:avLst/>
          </a:prstGeom>
          <a:noFill/>
          <a:ln/>
        </p:spPr>
        <p:txBody>
          <a:bodyPr wrap="square" rtlCol="0" anchor="ctr"/>
          <a:lstStyle/>
          <a:p>
            <a:pPr algn="ctr" indent="0" marL="0">
              <a:buNone/>
            </a:pPr>
            <a:r>
              <a:rPr lang="en-US" sz="1200" b="1" dirty="0">
                <a:solidFill>
                  <a:srgbClr val="FFFFFF"/>
                </a:solidFill>
                <a:latin typeface="Arial" pitchFamily="34" charset="0"/>
                <a:ea typeface="Arial" pitchFamily="34" charset="-122"/>
                <a:cs typeface="Arial" pitchFamily="34" charset="-120"/>
              </a:rPr>
              <a:t>08</a:t>
            </a:r>
            <a:endParaRPr lang="en-US" sz="1200" dirty="0"/>
          </a:p>
        </p:txBody>
      </p:sp>
      <p:sp>
        <p:nvSpPr>
          <p:cNvPr id="35" name="Text 33"/>
          <p:cNvSpPr/>
          <p:nvPr/>
        </p:nvSpPr>
        <p:spPr>
          <a:xfrm>
            <a:off x="1280160" y="5532120"/>
            <a:ext cx="717804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Next Steps</a:t>
            </a:r>
            <a:endParaRPr lang="en-US" sz="1100" dirty="0"/>
          </a:p>
        </p:txBody>
      </p:sp>
      <p:sp>
        <p:nvSpPr>
          <p:cNvPr id="36" name="Text 34"/>
          <p:cNvSpPr/>
          <p:nvPr/>
        </p:nvSpPr>
        <p:spPr>
          <a:xfrm>
            <a:off x="1280160" y="5760720"/>
            <a:ext cx="717804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Getting started with your transformation</a:t>
            </a:r>
            <a:endParaRPr lang="en-US" sz="900" dirty="0"/>
          </a:p>
        </p:txBody>
      </p:sp>
      <p:sp>
        <p:nvSpPr>
          <p:cNvPr id="37" name="Shape 35"/>
          <p:cNvSpPr/>
          <p:nvPr/>
        </p:nvSpPr>
        <p:spPr>
          <a:xfrm>
            <a:off x="0" y="6629400"/>
            <a:ext cx="9144000" cy="27432"/>
          </a:xfrm>
          <a:prstGeom prst="rect">
            <a:avLst/>
          </a:prstGeom>
          <a:solidFill>
            <a:srgbClr val="3B82F6"/>
          </a:solidFill>
          <a:ln/>
        </p:spPr>
      </p:sp>
      <p:sp>
        <p:nvSpPr>
          <p:cNvPr id="38" name="Text 3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Data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3200400"/>
        </p:xfrm>
        <a:graphic>
          <a:graphicData uri="http://schemas.openxmlformats.org/drawingml/2006/table">
            <a:tbl>
              <a:tblPr/>
              <a:tblGrid>
                <a:gridCol w="1554480"/>
                <a:gridCol w="3108960"/>
                <a:gridCol w="3108960"/>
              </a:tblGrid>
              <a:tr h="640080">
                <a:tc>
                  <a:txBody>
                    <a:bodyPr/>
                    <a:lstStyle/>
                    <a:p>
                      <a:pPr indent="0" marL="0">
                        <a:buNone/>
                      </a:pPr>
                      <a:r>
                        <a:rPr lang="en-US" sz="1100" b="1" dirty="0">
                          <a:solidFill>
                            <a:srgbClr val="FFFFFF"/>
                          </a:solidFill>
                        </a:rPr>
                        <a:t>Assessment Area</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100" b="1" dirty="0">
                          <a:solidFill>
                            <a:srgbClr val="FFFFFF"/>
                          </a:solidFill>
                        </a:rPr>
                        <a:t>Current State</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100" b="1" dirty="0">
                          <a:solidFill>
                            <a:srgbClr val="FFFFFF"/>
                          </a:solidFill>
                        </a:rPr>
                        <a:t>Target State</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640080">
                <a:tc>
                  <a:txBody>
                    <a:bodyPr/>
                    <a:lstStyle/>
                    <a:p>
                      <a:pPr indent="0" marL="0">
                        <a:buNone/>
                      </a:pPr>
                      <a:r>
                        <a:rPr lang="en-US" sz="1000" b="1" dirty="0">
                          <a:solidFill>
                            <a:srgbClr val="000000"/>
                          </a:solidFill>
                        </a:rPr>
                        <a:t>Maturity Level</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1000" dirty="0">
                          <a:solidFill>
                            <a:srgbClr val="000000"/>
                          </a:solidFill>
                        </a:rPr>
                        <a:t>2/5 - Foundational</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1000" dirty="0">
                          <a:solidFill>
                            <a:srgbClr val="3B82F6"/>
                          </a:solidFill>
                        </a:rPr>
                        <a:t>4-5/5 (Leading Practice)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Current Capabilities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Data visualization exists but lacks integration; no centralized KPI tracking; information scattered across systems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90-Day Goals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Unified data dashboard with real-time KPIs and searchable information repository</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Key Initiatives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gridSpan="2">
                  <a:txBody>
                    <a:bodyPr/>
                    <a:lstStyle/>
                    <a:p>
                      <a:pPr indent="0" marL="0">
                        <a:buNone/>
                      </a:pPr>
                      <a:r>
                        <a:rPr lang="en-US" sz="900" dirty="0">
                          <a:solidFill>
                            <a:srgbClr val="000000"/>
                          </a:solidFill>
                        </a:rPr>
                        <a:t>Data Visualization; Data Quality &amp; Governance; Predictive Analytics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hMerge="1">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4754880"/>
            <a:ext cx="36576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Key Success Metrics</a:t>
            </a:r>
            <a:endParaRPr lang="en-US" sz="1200" dirty="0"/>
          </a:p>
        </p:txBody>
      </p:sp>
      <p:sp>
        <p:nvSpPr>
          <p:cNvPr id="7" name="Text 4"/>
          <p:cNvSpPr/>
          <p:nvPr/>
        </p:nvSpPr>
        <p:spPr>
          <a:xfrm>
            <a:off x="4572000" y="4754880"/>
            <a:ext cx="3886200" cy="274320"/>
          </a:xfrm>
          <a:prstGeom prst="rect">
            <a:avLst/>
          </a:prstGeom>
          <a:noFill/>
          <a:ln/>
        </p:spPr>
        <p:txBody>
          <a:bodyPr wrap="square" rtlCol="0" anchor="ctr"/>
          <a:lstStyle/>
          <a:p>
            <a:pPr indent="0" marL="0">
              <a:buNone/>
            </a:pPr>
            <a:r>
              <a:rPr lang="en-US" sz="1200" b="1" dirty="0">
                <a:solidFill>
                  <a:srgbClr val="00B050"/>
                </a:solidFill>
                <a:latin typeface="Arial" pitchFamily="34" charset="0"/>
                <a:ea typeface="Arial" pitchFamily="34" charset="-122"/>
                <a:cs typeface="Arial" pitchFamily="34" charset="-120"/>
              </a:rPr>
              <a:t>Quick Wins (30 Days)</a:t>
            </a:r>
            <a:endParaRPr lang="en-US" sz="1200" dirty="0"/>
          </a:p>
        </p:txBody>
      </p:sp>
      <p:sp>
        <p:nvSpPr>
          <p:cNvPr id="8" name="Shape 5"/>
          <p:cNvSpPr/>
          <p:nvPr/>
        </p:nvSpPr>
        <p:spPr>
          <a:xfrm>
            <a:off x="685800" y="5120640"/>
            <a:ext cx="3657600" cy="1371600"/>
          </a:xfrm>
          <a:prstGeom prst="roundRect">
            <a:avLst/>
          </a:prstGeom>
          <a:solidFill>
            <a:srgbClr val="F9FAFB"/>
          </a:solidFill>
          <a:ln/>
        </p:spPr>
      </p:sp>
      <p:sp>
        <p:nvSpPr>
          <p:cNvPr id="9" name="Text 6"/>
          <p:cNvSpPr/>
          <p:nvPr/>
        </p:nvSpPr>
        <p:spPr>
          <a:xfrm>
            <a:off x="822960" y="525780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Efficiency gains: 20-30%</a:t>
            </a:r>
            <a:endParaRPr lang="en-US" sz="900" dirty="0"/>
          </a:p>
        </p:txBody>
      </p:sp>
      <p:sp>
        <p:nvSpPr>
          <p:cNvPr id="10" name="Text 7"/>
          <p:cNvSpPr/>
          <p:nvPr/>
        </p:nvSpPr>
        <p:spPr>
          <a:xfrm>
            <a:off x="822960" y="553212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Error reduction: 40-50%</a:t>
            </a:r>
            <a:endParaRPr lang="en-US" sz="900" dirty="0"/>
          </a:p>
        </p:txBody>
      </p:sp>
      <p:sp>
        <p:nvSpPr>
          <p:cNvPr id="11" name="Text 8"/>
          <p:cNvSpPr/>
          <p:nvPr/>
        </p:nvSpPr>
        <p:spPr>
          <a:xfrm>
            <a:off x="822960" y="580644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User satisfaction: +25%</a:t>
            </a:r>
            <a:endParaRPr lang="en-US" sz="900" dirty="0"/>
          </a:p>
        </p:txBody>
      </p:sp>
      <p:sp>
        <p:nvSpPr>
          <p:cNvPr id="12" name="Text 9"/>
          <p:cNvSpPr/>
          <p:nvPr/>
        </p:nvSpPr>
        <p:spPr>
          <a:xfrm>
            <a:off x="822960" y="608076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Time-to-value: &lt;90 days</a:t>
            </a:r>
            <a:endParaRPr lang="en-US" sz="900" dirty="0"/>
          </a:p>
        </p:txBody>
      </p:sp>
      <p:sp>
        <p:nvSpPr>
          <p:cNvPr id="13" name="Shape 10"/>
          <p:cNvSpPr/>
          <p:nvPr/>
        </p:nvSpPr>
        <p:spPr>
          <a:xfrm>
            <a:off x="4572000" y="5120640"/>
            <a:ext cx="3886200" cy="1371600"/>
          </a:xfrm>
          <a:prstGeom prst="roundRect">
            <a:avLst/>
          </a:prstGeom>
          <a:solidFill>
            <a:srgbClr val="DBEAFE">
              <a:alpha val="50000"/>
            </a:srgbClr>
          </a:solidFill>
          <a:ln/>
        </p:spPr>
      </p:sp>
      <p:sp>
        <p:nvSpPr>
          <p:cNvPr id="14" name="Text 11"/>
          <p:cNvSpPr/>
          <p:nvPr/>
        </p:nvSpPr>
        <p:spPr>
          <a:xfrm>
            <a:off x="4709160" y="525780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Create executive dashboard showing top 5 b...</a:t>
            </a:r>
            <a:endParaRPr lang="en-US" sz="900" dirty="0"/>
          </a:p>
        </p:txBody>
      </p:sp>
      <p:sp>
        <p:nvSpPr>
          <p:cNvPr id="15" name="Text 12"/>
          <p:cNvSpPr/>
          <p:nvPr/>
        </p:nvSpPr>
        <p:spPr>
          <a:xfrm>
            <a:off x="4709160" y="553212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Establish single source of truth for custo...</a:t>
            </a:r>
            <a:endParaRPr lang="en-US" sz="900" dirty="0"/>
          </a:p>
        </p:txBody>
      </p:sp>
      <p:sp>
        <p:nvSpPr>
          <p:cNvPr id="16" name="Text 13"/>
          <p:cNvSpPr/>
          <p:nvPr/>
        </p:nvSpPr>
        <p:spPr>
          <a:xfrm>
            <a:off x="4709160" y="580644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Implement sales forecasting using Salesfor...</a:t>
            </a:r>
            <a:endParaRPr lang="en-US" sz="900" dirty="0"/>
          </a:p>
        </p:txBody>
      </p:sp>
      <p:sp>
        <p:nvSpPr>
          <p:cNvPr id="17" name="Text 14"/>
          <p:cNvSpPr/>
          <p:nvPr/>
        </p:nvSpPr>
        <p:spPr>
          <a:xfrm>
            <a:off x="4709160" y="608076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Connect Salesforce to Power BI using Power...</a:t>
            </a:r>
            <a:endParaRPr lang="en-US" sz="9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Automation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3200400"/>
        </p:xfrm>
        <a:graphic>
          <a:graphicData uri="http://schemas.openxmlformats.org/drawingml/2006/table">
            <a:tbl>
              <a:tblPr/>
              <a:tblGrid>
                <a:gridCol w="1554480"/>
                <a:gridCol w="3108960"/>
                <a:gridCol w="3108960"/>
              </a:tblGrid>
              <a:tr h="640080">
                <a:tc>
                  <a:txBody>
                    <a:bodyPr/>
                    <a:lstStyle/>
                    <a:p>
                      <a:pPr indent="0" marL="0">
                        <a:buNone/>
                      </a:pPr>
                      <a:r>
                        <a:rPr lang="en-US" sz="1100" b="1" dirty="0">
                          <a:solidFill>
                            <a:srgbClr val="FFFFFF"/>
                          </a:solidFill>
                        </a:rPr>
                        <a:t>Assessment Area</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100" b="1" dirty="0">
                          <a:solidFill>
                            <a:srgbClr val="FFFFFF"/>
                          </a:solidFill>
                        </a:rPr>
                        <a:t>Current State</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100" b="1" dirty="0">
                          <a:solidFill>
                            <a:srgbClr val="FFFFFF"/>
                          </a:solidFill>
                        </a:rPr>
                        <a:t>Target State</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640080">
                <a:tc>
                  <a:txBody>
                    <a:bodyPr/>
                    <a:lstStyle/>
                    <a:p>
                      <a:pPr indent="0" marL="0">
                        <a:buNone/>
                      </a:pPr>
                      <a:r>
                        <a:rPr lang="en-US" sz="1000" b="1" dirty="0">
                          <a:solidFill>
                            <a:srgbClr val="000000"/>
                          </a:solidFill>
                        </a:rPr>
                        <a:t>Maturity Level</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1000" dirty="0">
                          <a:solidFill>
                            <a:srgbClr val="000000"/>
                          </a:solidFill>
                        </a:rPr>
                        <a:t>2/5 - Foundational</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1000" dirty="0">
                          <a:solidFill>
                            <a:srgbClr val="3B82F6"/>
                          </a:solidFill>
                        </a:rPr>
                        <a:t>4-5/5 (Leading Practice)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Current Capabilities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RPA tools available but limited implementation; manual processes still dominant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90-Day Goals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50% of repetitive tasks automated with citizen-led workflow optimization</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Key Initiatives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gridSpan="2">
                  <a:txBody>
                    <a:bodyPr/>
                    <a:lstStyle/>
                    <a:p>
                      <a:pPr indent="0" marL="0">
                        <a:buNone/>
                      </a:pPr>
                      <a:r>
                        <a:rPr lang="en-US" sz="900" dirty="0">
                          <a:solidFill>
                            <a:srgbClr val="000000"/>
                          </a:solidFill>
                        </a:rPr>
                        <a:t>Workflow Automation; RPA; Document Processing</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hMerge="1">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4754880"/>
            <a:ext cx="36576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Key Success Metrics</a:t>
            </a:r>
            <a:endParaRPr lang="en-US" sz="1200" dirty="0"/>
          </a:p>
        </p:txBody>
      </p:sp>
      <p:sp>
        <p:nvSpPr>
          <p:cNvPr id="7" name="Text 4"/>
          <p:cNvSpPr/>
          <p:nvPr/>
        </p:nvSpPr>
        <p:spPr>
          <a:xfrm>
            <a:off x="4572000" y="4754880"/>
            <a:ext cx="3886200" cy="274320"/>
          </a:xfrm>
          <a:prstGeom prst="rect">
            <a:avLst/>
          </a:prstGeom>
          <a:noFill/>
          <a:ln/>
        </p:spPr>
        <p:txBody>
          <a:bodyPr wrap="square" rtlCol="0" anchor="ctr"/>
          <a:lstStyle/>
          <a:p>
            <a:pPr indent="0" marL="0">
              <a:buNone/>
            </a:pPr>
            <a:r>
              <a:rPr lang="en-US" sz="1200" b="1" dirty="0">
                <a:solidFill>
                  <a:srgbClr val="00B050"/>
                </a:solidFill>
                <a:latin typeface="Arial" pitchFamily="34" charset="0"/>
                <a:ea typeface="Arial" pitchFamily="34" charset="-122"/>
                <a:cs typeface="Arial" pitchFamily="34" charset="-120"/>
              </a:rPr>
              <a:t>Quick Wins (30 Days)</a:t>
            </a:r>
            <a:endParaRPr lang="en-US" sz="1200" dirty="0"/>
          </a:p>
        </p:txBody>
      </p:sp>
      <p:sp>
        <p:nvSpPr>
          <p:cNvPr id="8" name="Shape 5"/>
          <p:cNvSpPr/>
          <p:nvPr/>
        </p:nvSpPr>
        <p:spPr>
          <a:xfrm>
            <a:off x="685800" y="5120640"/>
            <a:ext cx="3657600" cy="1371600"/>
          </a:xfrm>
          <a:prstGeom prst="roundRect">
            <a:avLst/>
          </a:prstGeom>
          <a:solidFill>
            <a:srgbClr val="F9FAFB"/>
          </a:solidFill>
          <a:ln/>
        </p:spPr>
      </p:sp>
      <p:sp>
        <p:nvSpPr>
          <p:cNvPr id="9" name="Text 6"/>
          <p:cNvSpPr/>
          <p:nvPr/>
        </p:nvSpPr>
        <p:spPr>
          <a:xfrm>
            <a:off x="822960" y="525780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Efficiency gains: 20-30%</a:t>
            </a:r>
            <a:endParaRPr lang="en-US" sz="900" dirty="0"/>
          </a:p>
        </p:txBody>
      </p:sp>
      <p:sp>
        <p:nvSpPr>
          <p:cNvPr id="10" name="Text 7"/>
          <p:cNvSpPr/>
          <p:nvPr/>
        </p:nvSpPr>
        <p:spPr>
          <a:xfrm>
            <a:off x="822960" y="553212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Error reduction: 40-50%</a:t>
            </a:r>
            <a:endParaRPr lang="en-US" sz="900" dirty="0"/>
          </a:p>
        </p:txBody>
      </p:sp>
      <p:sp>
        <p:nvSpPr>
          <p:cNvPr id="11" name="Text 8"/>
          <p:cNvSpPr/>
          <p:nvPr/>
        </p:nvSpPr>
        <p:spPr>
          <a:xfrm>
            <a:off x="822960" y="580644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User satisfaction: +25%</a:t>
            </a:r>
            <a:endParaRPr lang="en-US" sz="900" dirty="0"/>
          </a:p>
        </p:txBody>
      </p:sp>
      <p:sp>
        <p:nvSpPr>
          <p:cNvPr id="12" name="Text 9"/>
          <p:cNvSpPr/>
          <p:nvPr/>
        </p:nvSpPr>
        <p:spPr>
          <a:xfrm>
            <a:off x="822960" y="608076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Time-to-value: &lt;90 days</a:t>
            </a:r>
            <a:endParaRPr lang="en-US" sz="900" dirty="0"/>
          </a:p>
        </p:txBody>
      </p:sp>
      <p:sp>
        <p:nvSpPr>
          <p:cNvPr id="13" name="Shape 10"/>
          <p:cNvSpPr/>
          <p:nvPr/>
        </p:nvSpPr>
        <p:spPr>
          <a:xfrm>
            <a:off x="4572000" y="5120640"/>
            <a:ext cx="3886200" cy="1371600"/>
          </a:xfrm>
          <a:prstGeom prst="roundRect">
            <a:avLst/>
          </a:prstGeom>
          <a:solidFill>
            <a:srgbClr val="DBEAFE">
              <a:alpha val="50000"/>
            </a:srgbClr>
          </a:solidFill>
          <a:ln/>
        </p:spPr>
      </p:sp>
      <p:sp>
        <p:nvSpPr>
          <p:cNvPr id="14" name="Text 11"/>
          <p:cNvSpPr/>
          <p:nvPr/>
        </p:nvSpPr>
        <p:spPr>
          <a:xfrm>
            <a:off x="4709160" y="525780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Automate new employee onboarding checklist...</a:t>
            </a:r>
            <a:endParaRPr lang="en-US" sz="900" dirty="0"/>
          </a:p>
        </p:txBody>
      </p:sp>
      <p:sp>
        <p:nvSpPr>
          <p:cNvPr id="15" name="Text 12"/>
          <p:cNvSpPr/>
          <p:nvPr/>
        </p:nvSpPr>
        <p:spPr>
          <a:xfrm>
            <a:off x="4709160" y="553212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Expand RPA to automate invoice processing ...</a:t>
            </a:r>
            <a:endParaRPr lang="en-US" sz="900" dirty="0"/>
          </a:p>
        </p:txBody>
      </p:sp>
      <p:sp>
        <p:nvSpPr>
          <p:cNvPr id="16" name="Text 13"/>
          <p:cNvSpPr/>
          <p:nvPr/>
        </p:nvSpPr>
        <p:spPr>
          <a:xfrm>
            <a:off x="4709160" y="580644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Implement Power Automate document approval...</a:t>
            </a:r>
            <a:endParaRPr lang="en-US" sz="900" dirty="0"/>
          </a:p>
        </p:txBody>
      </p:sp>
      <p:sp>
        <p:nvSpPr>
          <p:cNvPr id="17" name="Text 14"/>
          <p:cNvSpPr/>
          <p:nvPr/>
        </p:nvSpPr>
        <p:spPr>
          <a:xfrm>
            <a:off x="4709160" y="608076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Create API connections between Salesforce ...</a:t>
            </a:r>
            <a:endParaRPr lang="en-US" sz="9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AI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3200400"/>
        </p:xfrm>
        <a:graphic>
          <a:graphicData uri="http://schemas.openxmlformats.org/drawingml/2006/table">
            <a:tbl>
              <a:tblPr/>
              <a:tblGrid>
                <a:gridCol w="1554480"/>
                <a:gridCol w="3108960"/>
                <a:gridCol w="3108960"/>
              </a:tblGrid>
              <a:tr h="640080">
                <a:tc>
                  <a:txBody>
                    <a:bodyPr/>
                    <a:lstStyle/>
                    <a:p>
                      <a:pPr indent="0" marL="0">
                        <a:buNone/>
                      </a:pPr>
                      <a:r>
                        <a:rPr lang="en-US" sz="1100" b="1" dirty="0">
                          <a:solidFill>
                            <a:srgbClr val="FFFFFF"/>
                          </a:solidFill>
                        </a:rPr>
                        <a:t>Assessment Area</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100" b="1" dirty="0">
                          <a:solidFill>
                            <a:srgbClr val="FFFFFF"/>
                          </a:solidFill>
                        </a:rPr>
                        <a:t>Current State</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100" b="1" dirty="0">
                          <a:solidFill>
                            <a:srgbClr val="FFFFFF"/>
                          </a:solidFill>
                        </a:rPr>
                        <a:t>Target State</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640080">
                <a:tc>
                  <a:txBody>
                    <a:bodyPr/>
                    <a:lstStyle/>
                    <a:p>
                      <a:pPr indent="0" marL="0">
                        <a:buNone/>
                      </a:pPr>
                      <a:r>
                        <a:rPr lang="en-US" sz="1000" b="1" dirty="0">
                          <a:solidFill>
                            <a:srgbClr val="000000"/>
                          </a:solidFill>
                        </a:rPr>
                        <a:t>Maturity Level</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1000" dirty="0">
                          <a:solidFill>
                            <a:srgbClr val="000000"/>
                          </a:solidFill>
                        </a:rPr>
                        <a:t>1/5 - Foundational</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1000" dirty="0">
                          <a:solidFill>
                            <a:srgbClr val="3B82F6"/>
                          </a:solidFill>
                        </a:rPr>
                        <a:t>4-5/5 (Leading Practice)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Current Capabilities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Significant AI opportunities identified but minimal implementation despite advanced tool availability</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90-Day Goals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Deploy 3-4 AI-powered solutions addressing customer support, document analysis, and predictive insights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Key Initiatives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gridSpan="2">
                  <a:txBody>
                    <a:bodyPr/>
                    <a:lstStyle/>
                    <a:p>
                      <a:pPr indent="0" marL="0">
                        <a:buNone/>
                      </a:pPr>
                      <a:r>
                        <a:rPr lang="en-US" sz="900" dirty="0">
                          <a:solidFill>
                            <a:srgbClr val="000000"/>
                          </a:solidFill>
                        </a:rPr>
                        <a:t>AI-Powered Analytics; Generative AI &amp; LLMs; AI Agents &amp; Copilots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hMerge="1">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4754880"/>
            <a:ext cx="36576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Key Success Metrics</a:t>
            </a:r>
            <a:endParaRPr lang="en-US" sz="1200" dirty="0"/>
          </a:p>
        </p:txBody>
      </p:sp>
      <p:sp>
        <p:nvSpPr>
          <p:cNvPr id="7" name="Text 4"/>
          <p:cNvSpPr/>
          <p:nvPr/>
        </p:nvSpPr>
        <p:spPr>
          <a:xfrm>
            <a:off x="4572000" y="4754880"/>
            <a:ext cx="3886200" cy="274320"/>
          </a:xfrm>
          <a:prstGeom prst="rect">
            <a:avLst/>
          </a:prstGeom>
          <a:noFill/>
          <a:ln/>
        </p:spPr>
        <p:txBody>
          <a:bodyPr wrap="square" rtlCol="0" anchor="ctr"/>
          <a:lstStyle/>
          <a:p>
            <a:pPr indent="0" marL="0">
              <a:buNone/>
            </a:pPr>
            <a:r>
              <a:rPr lang="en-US" sz="1200" b="1" dirty="0">
                <a:solidFill>
                  <a:srgbClr val="00B050"/>
                </a:solidFill>
                <a:latin typeface="Arial" pitchFamily="34" charset="0"/>
                <a:ea typeface="Arial" pitchFamily="34" charset="-122"/>
                <a:cs typeface="Arial" pitchFamily="34" charset="-120"/>
              </a:rPr>
              <a:t>Quick Wins (30 Days)</a:t>
            </a:r>
            <a:endParaRPr lang="en-US" sz="1200" dirty="0"/>
          </a:p>
        </p:txBody>
      </p:sp>
      <p:sp>
        <p:nvSpPr>
          <p:cNvPr id="8" name="Shape 5"/>
          <p:cNvSpPr/>
          <p:nvPr/>
        </p:nvSpPr>
        <p:spPr>
          <a:xfrm>
            <a:off x="685800" y="5120640"/>
            <a:ext cx="3657600" cy="1371600"/>
          </a:xfrm>
          <a:prstGeom prst="roundRect">
            <a:avLst/>
          </a:prstGeom>
          <a:solidFill>
            <a:srgbClr val="F9FAFB"/>
          </a:solidFill>
          <a:ln/>
        </p:spPr>
      </p:sp>
      <p:sp>
        <p:nvSpPr>
          <p:cNvPr id="9" name="Text 6"/>
          <p:cNvSpPr/>
          <p:nvPr/>
        </p:nvSpPr>
        <p:spPr>
          <a:xfrm>
            <a:off x="822960" y="525780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Efficiency gains: 20-30%</a:t>
            </a:r>
            <a:endParaRPr lang="en-US" sz="900" dirty="0"/>
          </a:p>
        </p:txBody>
      </p:sp>
      <p:sp>
        <p:nvSpPr>
          <p:cNvPr id="10" name="Text 7"/>
          <p:cNvSpPr/>
          <p:nvPr/>
        </p:nvSpPr>
        <p:spPr>
          <a:xfrm>
            <a:off x="822960" y="553212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Error reduction: 40-50%</a:t>
            </a:r>
            <a:endParaRPr lang="en-US" sz="900" dirty="0"/>
          </a:p>
        </p:txBody>
      </p:sp>
      <p:sp>
        <p:nvSpPr>
          <p:cNvPr id="11" name="Text 8"/>
          <p:cNvSpPr/>
          <p:nvPr/>
        </p:nvSpPr>
        <p:spPr>
          <a:xfrm>
            <a:off x="822960" y="580644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User satisfaction: +25%</a:t>
            </a:r>
            <a:endParaRPr lang="en-US" sz="900" dirty="0"/>
          </a:p>
        </p:txBody>
      </p:sp>
      <p:sp>
        <p:nvSpPr>
          <p:cNvPr id="12" name="Text 9"/>
          <p:cNvSpPr/>
          <p:nvPr/>
        </p:nvSpPr>
        <p:spPr>
          <a:xfrm>
            <a:off x="822960" y="608076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Time-to-value: &lt;90 days</a:t>
            </a:r>
            <a:endParaRPr lang="en-US" sz="900" dirty="0"/>
          </a:p>
        </p:txBody>
      </p:sp>
      <p:sp>
        <p:nvSpPr>
          <p:cNvPr id="13" name="Shape 10"/>
          <p:cNvSpPr/>
          <p:nvPr/>
        </p:nvSpPr>
        <p:spPr>
          <a:xfrm>
            <a:off x="4572000" y="5120640"/>
            <a:ext cx="3886200" cy="1371600"/>
          </a:xfrm>
          <a:prstGeom prst="roundRect">
            <a:avLst/>
          </a:prstGeom>
          <a:solidFill>
            <a:srgbClr val="DBEAFE">
              <a:alpha val="50000"/>
            </a:srgbClr>
          </a:solidFill>
          <a:ln/>
        </p:spPr>
      </p:sp>
      <p:sp>
        <p:nvSpPr>
          <p:cNvPr id="14" name="Text 11"/>
          <p:cNvSpPr/>
          <p:nvPr/>
        </p:nvSpPr>
        <p:spPr>
          <a:xfrm>
            <a:off x="4709160" y="525780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Enable Power BI AI insights for automatic ...</a:t>
            </a:r>
            <a:endParaRPr lang="en-US" sz="900" dirty="0"/>
          </a:p>
        </p:txBody>
      </p:sp>
      <p:sp>
        <p:nvSpPr>
          <p:cNvPr id="15" name="Text 12"/>
          <p:cNvSpPr/>
          <p:nvPr/>
        </p:nvSpPr>
        <p:spPr>
          <a:xfrm>
            <a:off x="4709160" y="553212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Deploy Microsoft Copilot for Teams to enha...</a:t>
            </a:r>
            <a:endParaRPr lang="en-US" sz="900" dirty="0"/>
          </a:p>
        </p:txBody>
      </p:sp>
      <p:sp>
        <p:nvSpPr>
          <p:cNvPr id="16" name="Text 13"/>
          <p:cNvSpPr/>
          <p:nvPr/>
        </p:nvSpPr>
        <p:spPr>
          <a:xfrm>
            <a:off x="4709160" y="580644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Implement Cognigy chatbot for internal IT ...</a:t>
            </a:r>
            <a:endParaRPr lang="en-US" sz="900" dirty="0"/>
          </a:p>
        </p:txBody>
      </p:sp>
      <p:sp>
        <p:nvSpPr>
          <p:cNvPr id="17" name="Text 14"/>
          <p:cNvSpPr/>
          <p:nvPr/>
        </p:nvSpPr>
        <p:spPr>
          <a:xfrm>
            <a:off x="4709160" y="608076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Start with pre-built ML models in Power Pl...</a:t>
            </a:r>
            <a:endParaRPr lang="en-US" sz="9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People &amp; Culture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3200400"/>
        </p:xfrm>
        <a:graphic>
          <a:graphicData uri="http://schemas.openxmlformats.org/drawingml/2006/table">
            <a:tbl>
              <a:tblPr/>
              <a:tblGrid>
                <a:gridCol w="1554480"/>
                <a:gridCol w="3108960"/>
                <a:gridCol w="3108960"/>
              </a:tblGrid>
              <a:tr h="640080">
                <a:tc>
                  <a:txBody>
                    <a:bodyPr/>
                    <a:lstStyle/>
                    <a:p>
                      <a:pPr indent="0" marL="0">
                        <a:buNone/>
                      </a:pPr>
                      <a:r>
                        <a:rPr lang="en-US" sz="1100" b="1" dirty="0">
                          <a:solidFill>
                            <a:srgbClr val="FFFFFF"/>
                          </a:solidFill>
                        </a:rPr>
                        <a:t>Assessment Area</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100" b="1" dirty="0">
                          <a:solidFill>
                            <a:srgbClr val="FFFFFF"/>
                          </a:solidFill>
                        </a:rPr>
                        <a:t>Current State</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100" b="1" dirty="0">
                          <a:solidFill>
                            <a:srgbClr val="FFFFFF"/>
                          </a:solidFill>
                        </a:rPr>
                        <a:t>Target State</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640080">
                <a:tc>
                  <a:txBody>
                    <a:bodyPr/>
                    <a:lstStyle/>
                    <a:p>
                      <a:pPr indent="0" marL="0">
                        <a:buNone/>
                      </a:pPr>
                      <a:r>
                        <a:rPr lang="en-US" sz="1000" b="1" dirty="0">
                          <a:solidFill>
                            <a:srgbClr val="000000"/>
                          </a:solidFill>
                        </a:rPr>
                        <a:t>Maturity Level</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1000" dirty="0">
                          <a:solidFill>
                            <a:srgbClr val="000000"/>
                          </a:solidFill>
                        </a:rPr>
                        <a:t>2/5 - Foundational</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1000" dirty="0">
                          <a:solidFill>
                            <a:srgbClr val="3B82F6"/>
                          </a:solidFill>
                        </a:rPr>
                        <a:t>4-5/5 (Leading Practice)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Current Capabilities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Change resistance high with no identified champions; skills gaps in digital tool utilization</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90-Day Goals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Build network of 10+ citizen developer champions with 75% employee digital skills proficiency</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Key Initiatives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gridSpan="2">
                  <a:txBody>
                    <a:bodyPr/>
                    <a:lstStyle/>
                    <a:p>
                      <a:pPr indent="0" marL="0">
                        <a:buNone/>
                      </a:pPr>
                      <a:r>
                        <a:rPr lang="en-US" sz="900" dirty="0">
                          <a:solidFill>
                            <a:srgbClr val="000000"/>
                          </a:solidFill>
                        </a:rPr>
                        <a:t>Skills &amp; Training; Change Management; Collaboration &amp; Culture</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hMerge="1">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4754880"/>
            <a:ext cx="36576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Key Success Metrics</a:t>
            </a:r>
            <a:endParaRPr lang="en-US" sz="1200" dirty="0"/>
          </a:p>
        </p:txBody>
      </p:sp>
      <p:sp>
        <p:nvSpPr>
          <p:cNvPr id="7" name="Text 4"/>
          <p:cNvSpPr/>
          <p:nvPr/>
        </p:nvSpPr>
        <p:spPr>
          <a:xfrm>
            <a:off x="4572000" y="4754880"/>
            <a:ext cx="3886200" cy="274320"/>
          </a:xfrm>
          <a:prstGeom prst="rect">
            <a:avLst/>
          </a:prstGeom>
          <a:noFill/>
          <a:ln/>
        </p:spPr>
        <p:txBody>
          <a:bodyPr wrap="square" rtlCol="0" anchor="ctr"/>
          <a:lstStyle/>
          <a:p>
            <a:pPr indent="0" marL="0">
              <a:buNone/>
            </a:pPr>
            <a:r>
              <a:rPr lang="en-US" sz="1200" b="1" dirty="0">
                <a:solidFill>
                  <a:srgbClr val="00B050"/>
                </a:solidFill>
                <a:latin typeface="Arial" pitchFamily="34" charset="0"/>
                <a:ea typeface="Arial" pitchFamily="34" charset="-122"/>
                <a:cs typeface="Arial" pitchFamily="34" charset="-120"/>
              </a:rPr>
              <a:t>Quick Wins (30 Days)</a:t>
            </a:r>
            <a:endParaRPr lang="en-US" sz="1200" dirty="0"/>
          </a:p>
        </p:txBody>
      </p:sp>
      <p:sp>
        <p:nvSpPr>
          <p:cNvPr id="8" name="Shape 5"/>
          <p:cNvSpPr/>
          <p:nvPr/>
        </p:nvSpPr>
        <p:spPr>
          <a:xfrm>
            <a:off x="685800" y="5120640"/>
            <a:ext cx="3657600" cy="1371600"/>
          </a:xfrm>
          <a:prstGeom prst="roundRect">
            <a:avLst/>
          </a:prstGeom>
          <a:solidFill>
            <a:srgbClr val="F9FAFB"/>
          </a:solidFill>
          <a:ln/>
        </p:spPr>
      </p:sp>
      <p:sp>
        <p:nvSpPr>
          <p:cNvPr id="9" name="Text 6"/>
          <p:cNvSpPr/>
          <p:nvPr/>
        </p:nvSpPr>
        <p:spPr>
          <a:xfrm>
            <a:off x="822960" y="525780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Efficiency gains: 20-30%</a:t>
            </a:r>
            <a:endParaRPr lang="en-US" sz="900" dirty="0"/>
          </a:p>
        </p:txBody>
      </p:sp>
      <p:sp>
        <p:nvSpPr>
          <p:cNvPr id="10" name="Text 7"/>
          <p:cNvSpPr/>
          <p:nvPr/>
        </p:nvSpPr>
        <p:spPr>
          <a:xfrm>
            <a:off x="822960" y="553212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Error reduction: 40-50%</a:t>
            </a:r>
            <a:endParaRPr lang="en-US" sz="900" dirty="0"/>
          </a:p>
        </p:txBody>
      </p:sp>
      <p:sp>
        <p:nvSpPr>
          <p:cNvPr id="11" name="Text 8"/>
          <p:cNvSpPr/>
          <p:nvPr/>
        </p:nvSpPr>
        <p:spPr>
          <a:xfrm>
            <a:off x="822960" y="580644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User satisfaction: +25%</a:t>
            </a:r>
            <a:endParaRPr lang="en-US" sz="900" dirty="0"/>
          </a:p>
        </p:txBody>
      </p:sp>
      <p:sp>
        <p:nvSpPr>
          <p:cNvPr id="12" name="Text 9"/>
          <p:cNvSpPr/>
          <p:nvPr/>
        </p:nvSpPr>
        <p:spPr>
          <a:xfrm>
            <a:off x="822960" y="608076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Time-to-value: &lt;90 days</a:t>
            </a:r>
            <a:endParaRPr lang="en-US" sz="900" dirty="0"/>
          </a:p>
        </p:txBody>
      </p:sp>
      <p:sp>
        <p:nvSpPr>
          <p:cNvPr id="13" name="Shape 10"/>
          <p:cNvSpPr/>
          <p:nvPr/>
        </p:nvSpPr>
        <p:spPr>
          <a:xfrm>
            <a:off x="4572000" y="5120640"/>
            <a:ext cx="3886200" cy="1371600"/>
          </a:xfrm>
          <a:prstGeom prst="roundRect">
            <a:avLst/>
          </a:prstGeom>
          <a:solidFill>
            <a:srgbClr val="DBEAFE">
              <a:alpha val="50000"/>
            </a:srgbClr>
          </a:solidFill>
          <a:ln/>
        </p:spPr>
      </p:sp>
      <p:sp>
        <p:nvSpPr>
          <p:cNvPr id="14" name="Text 11"/>
          <p:cNvSpPr/>
          <p:nvPr/>
        </p:nvSpPr>
        <p:spPr>
          <a:xfrm>
            <a:off x="4709160" y="525780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Launch Microsoft Learn pathway for Power P...</a:t>
            </a:r>
            <a:endParaRPr lang="en-US" sz="900" dirty="0"/>
          </a:p>
        </p:txBody>
      </p:sp>
      <p:sp>
        <p:nvSpPr>
          <p:cNvPr id="15" name="Text 12"/>
          <p:cNvSpPr/>
          <p:nvPr/>
        </p:nvSpPr>
        <p:spPr>
          <a:xfrm>
            <a:off x="4709160" y="553212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Identify and train 3-5 early adopters as c...</a:t>
            </a:r>
            <a:endParaRPr lang="en-US" sz="900" dirty="0"/>
          </a:p>
        </p:txBody>
      </p:sp>
      <p:sp>
        <p:nvSpPr>
          <p:cNvPr id="16" name="Text 13"/>
          <p:cNvSpPr/>
          <p:nvPr/>
        </p:nvSpPr>
        <p:spPr>
          <a:xfrm>
            <a:off x="4709160" y="580644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Create dedicated Teams channels for digita...</a:t>
            </a:r>
            <a:endParaRPr lang="en-US" sz="900" dirty="0"/>
          </a:p>
        </p:txBody>
      </p:sp>
      <p:sp>
        <p:nvSpPr>
          <p:cNvPr id="17" name="Text 14"/>
          <p:cNvSpPr/>
          <p:nvPr/>
        </p:nvSpPr>
        <p:spPr>
          <a:xfrm>
            <a:off x="4709160" y="608076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Establish monthly digital transformation s...</a:t>
            </a:r>
            <a:endParaRPr lang="en-US" sz="9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User Experience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3200400"/>
        </p:xfrm>
        <a:graphic>
          <a:graphicData uri="http://schemas.openxmlformats.org/drawingml/2006/table">
            <a:tbl>
              <a:tblPr/>
              <a:tblGrid>
                <a:gridCol w="1554480"/>
                <a:gridCol w="3108960"/>
                <a:gridCol w="3108960"/>
              </a:tblGrid>
              <a:tr h="640080">
                <a:tc>
                  <a:txBody>
                    <a:bodyPr/>
                    <a:lstStyle/>
                    <a:p>
                      <a:pPr indent="0" marL="0">
                        <a:buNone/>
                      </a:pPr>
                      <a:r>
                        <a:rPr lang="en-US" sz="1100" b="1" dirty="0">
                          <a:solidFill>
                            <a:srgbClr val="FFFFFF"/>
                          </a:solidFill>
                        </a:rPr>
                        <a:t>Assessment Area</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100" b="1" dirty="0">
                          <a:solidFill>
                            <a:srgbClr val="FFFFFF"/>
                          </a:solidFill>
                        </a:rPr>
                        <a:t>Current State</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100" b="1" dirty="0">
                          <a:solidFill>
                            <a:srgbClr val="FFFFFF"/>
                          </a:solidFill>
                        </a:rPr>
                        <a:t>Target State</a:t>
                      </a:r>
                      <a:endParaRPr lang="en-US" sz="11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640080">
                <a:tc>
                  <a:txBody>
                    <a:bodyPr/>
                    <a:lstStyle/>
                    <a:p>
                      <a:pPr indent="0" marL="0">
                        <a:buNone/>
                      </a:pPr>
                      <a:r>
                        <a:rPr lang="en-US" sz="1000" b="1" dirty="0">
                          <a:solidFill>
                            <a:srgbClr val="000000"/>
                          </a:solidFill>
                        </a:rPr>
                        <a:t>Maturity Level</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1000" dirty="0">
                          <a:solidFill>
                            <a:srgbClr val="000000"/>
                          </a:solidFill>
                        </a:rPr>
                        <a:t>N/A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1000" dirty="0">
                          <a:solidFill>
                            <a:srgbClr val="3B82F6"/>
                          </a:solidFill>
                        </a:rPr>
                        <a:t>4-5/5 (Leading Practice)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Current Capabilities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Assessment data will be populated based on your responses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90-Day Goals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Strategic roadmap will be developed</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640080">
                <a:tc>
                  <a:txBody>
                    <a:bodyPr/>
                    <a:lstStyle/>
                    <a:p>
                      <a:pPr indent="0" marL="0">
                        <a:buNone/>
                      </a:pPr>
                      <a:r>
                        <a:rPr lang="en-US" sz="1000" b="1" dirty="0">
                          <a:solidFill>
                            <a:srgbClr val="000000"/>
                          </a:solidFill>
                        </a:rPr>
                        <a:t>Key Initiatives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gridSpan="2">
                  <a:txBody>
                    <a:bodyPr/>
                    <a:lstStyle/>
                    <a:p>
                      <a:pPr indent="0" marL="0">
                        <a:buNone/>
                      </a:pPr>
                      <a:r>
                        <a:rPr lang="en-US" sz="900" dirty="0">
                          <a:solidFill>
                            <a:srgbClr val="000000"/>
                          </a:solidFill>
                        </a:rPr>
                        <a:t>Implementation plan being finalized</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hMerge="1">
                  <a:tcPr/>
                </a:tc>
                <a:tc>
                  <a:txBody>
                    <a:bodyPr/>
                    <a:lstStyle/>
                    <a:p>
                      <a:pPr indent="0" marL="0">
                        <a:buNone/>
                      </a:pP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4754880"/>
            <a:ext cx="36576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Key Success Metrics</a:t>
            </a:r>
            <a:endParaRPr lang="en-US" sz="1200" dirty="0"/>
          </a:p>
        </p:txBody>
      </p:sp>
      <p:sp>
        <p:nvSpPr>
          <p:cNvPr id="7" name="Text 4"/>
          <p:cNvSpPr/>
          <p:nvPr/>
        </p:nvSpPr>
        <p:spPr>
          <a:xfrm>
            <a:off x="4572000" y="4754880"/>
            <a:ext cx="3886200" cy="274320"/>
          </a:xfrm>
          <a:prstGeom prst="rect">
            <a:avLst/>
          </a:prstGeom>
          <a:noFill/>
          <a:ln/>
        </p:spPr>
        <p:txBody>
          <a:bodyPr wrap="square" rtlCol="0" anchor="ctr"/>
          <a:lstStyle/>
          <a:p>
            <a:pPr indent="0" marL="0">
              <a:buNone/>
            </a:pPr>
            <a:r>
              <a:rPr lang="en-US" sz="1200" b="1" dirty="0">
                <a:solidFill>
                  <a:srgbClr val="00B050"/>
                </a:solidFill>
                <a:latin typeface="Arial" pitchFamily="34" charset="0"/>
                <a:ea typeface="Arial" pitchFamily="34" charset="-122"/>
                <a:cs typeface="Arial" pitchFamily="34" charset="-120"/>
              </a:rPr>
              <a:t>Quick Wins (30 Days)</a:t>
            </a:r>
            <a:endParaRPr lang="en-US" sz="1200" dirty="0"/>
          </a:p>
        </p:txBody>
      </p:sp>
      <p:sp>
        <p:nvSpPr>
          <p:cNvPr id="8" name="Shape 5"/>
          <p:cNvSpPr/>
          <p:nvPr/>
        </p:nvSpPr>
        <p:spPr>
          <a:xfrm>
            <a:off x="685800" y="5120640"/>
            <a:ext cx="3657600" cy="1371600"/>
          </a:xfrm>
          <a:prstGeom prst="roundRect">
            <a:avLst/>
          </a:prstGeom>
          <a:solidFill>
            <a:srgbClr val="F9FAFB"/>
          </a:solidFill>
          <a:ln/>
        </p:spPr>
      </p:sp>
      <p:sp>
        <p:nvSpPr>
          <p:cNvPr id="9" name="Text 6"/>
          <p:cNvSpPr/>
          <p:nvPr/>
        </p:nvSpPr>
        <p:spPr>
          <a:xfrm>
            <a:off x="822960" y="525780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Efficiency gains: 20-30%</a:t>
            </a:r>
            <a:endParaRPr lang="en-US" sz="900" dirty="0"/>
          </a:p>
        </p:txBody>
      </p:sp>
      <p:sp>
        <p:nvSpPr>
          <p:cNvPr id="10" name="Text 7"/>
          <p:cNvSpPr/>
          <p:nvPr/>
        </p:nvSpPr>
        <p:spPr>
          <a:xfrm>
            <a:off x="822960" y="553212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Error reduction: 40-50%</a:t>
            </a:r>
            <a:endParaRPr lang="en-US" sz="900" dirty="0"/>
          </a:p>
        </p:txBody>
      </p:sp>
      <p:sp>
        <p:nvSpPr>
          <p:cNvPr id="11" name="Text 8"/>
          <p:cNvSpPr/>
          <p:nvPr/>
        </p:nvSpPr>
        <p:spPr>
          <a:xfrm>
            <a:off x="822960" y="580644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User satisfaction: +25%</a:t>
            </a:r>
            <a:endParaRPr lang="en-US" sz="900" dirty="0"/>
          </a:p>
        </p:txBody>
      </p:sp>
      <p:sp>
        <p:nvSpPr>
          <p:cNvPr id="12" name="Text 9"/>
          <p:cNvSpPr/>
          <p:nvPr/>
        </p:nvSpPr>
        <p:spPr>
          <a:xfrm>
            <a:off x="822960" y="6080760"/>
            <a:ext cx="3383280" cy="22860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Time-to-value: &lt;90 days</a:t>
            </a:r>
            <a:endParaRPr lang="en-US" sz="900" dirty="0"/>
          </a:p>
        </p:txBody>
      </p:sp>
      <p:sp>
        <p:nvSpPr>
          <p:cNvPr id="13" name="Shape 10"/>
          <p:cNvSpPr/>
          <p:nvPr/>
        </p:nvSpPr>
        <p:spPr>
          <a:xfrm>
            <a:off x="4572000" y="5120640"/>
            <a:ext cx="3886200" cy="1371600"/>
          </a:xfrm>
          <a:prstGeom prst="roundRect">
            <a:avLst/>
          </a:prstGeom>
          <a:solidFill>
            <a:srgbClr val="DBEAFE">
              <a:alpha val="50000"/>
            </a:srgbClr>
          </a:solidFill>
          <a:ln/>
        </p:spPr>
      </p:sp>
      <p:sp>
        <p:nvSpPr>
          <p:cNvPr id="14" name="Text 11"/>
          <p:cNvSpPr/>
          <p:nvPr/>
        </p:nvSpPr>
        <p:spPr>
          <a:xfrm>
            <a:off x="4709160" y="525780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Audit current state and identify gaps</a:t>
            </a:r>
            <a:endParaRPr lang="en-US" sz="900" dirty="0"/>
          </a:p>
        </p:txBody>
      </p:sp>
      <p:sp>
        <p:nvSpPr>
          <p:cNvPr id="15" name="Text 12"/>
          <p:cNvSpPr/>
          <p:nvPr/>
        </p:nvSpPr>
        <p:spPr>
          <a:xfrm>
            <a:off x="4709160" y="553212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Define success metrics and KPIs</a:t>
            </a:r>
            <a:endParaRPr lang="en-US" sz="900" dirty="0"/>
          </a:p>
        </p:txBody>
      </p:sp>
      <p:sp>
        <p:nvSpPr>
          <p:cNvPr id="16" name="Text 13"/>
          <p:cNvSpPr/>
          <p:nvPr/>
        </p:nvSpPr>
        <p:spPr>
          <a:xfrm>
            <a:off x="4709160" y="580644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Pilot test with small team</a:t>
            </a:r>
            <a:endParaRPr lang="en-US" sz="900" dirty="0"/>
          </a:p>
        </p:txBody>
      </p:sp>
      <p:sp>
        <p:nvSpPr>
          <p:cNvPr id="17" name="Text 14"/>
          <p:cNvSpPr/>
          <p:nvPr/>
        </p:nvSpPr>
        <p:spPr>
          <a:xfrm>
            <a:off x="4709160" y="6080760"/>
            <a:ext cx="3657600" cy="228600"/>
          </a:xfrm>
          <a:prstGeom prst="rect">
            <a:avLst/>
          </a:prstGeom>
          <a:noFill/>
          <a:ln/>
        </p:spPr>
        <p:txBody>
          <a:bodyPr wrap="square" rtlCol="0" anchor="ctr"/>
          <a:lstStyle/>
          <a:p>
            <a:pPr indent="0" marL="0">
              <a:buNone/>
            </a:pPr>
            <a:r>
              <a:rPr lang="en-US" sz="900" dirty="0">
                <a:solidFill>
                  <a:srgbClr val="1F2937"/>
                </a:solidFill>
                <a:latin typeface="Arial" pitchFamily="34" charset="0"/>
                <a:ea typeface="Arial" pitchFamily="34" charset="-122"/>
                <a:cs typeface="Arial" pitchFamily="34" charset="-120"/>
              </a:rPr>
              <a:t>• Document quick wins and lessons learned</a:t>
            </a:r>
            <a:endParaRPr lang="en-US" sz="9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Quick Wins - Hidden Gems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Implementation Roadmap</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2025-10-22T15:00:19Z</dcterms:created>
  <dcterms:modified xsi:type="dcterms:W3CDTF">2025-10-22T15:00:19Z</dcterms:modified>
</cp:coreProperties>
</file>