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44168"/>
            <a:ext cx="411480" cy="320040"/>
          </a:xfrm>
          <a:prstGeom prst="roundRect">
            <a:avLst/>
          </a:prstGeom>
          <a:solidFill>
            <a:srgbClr val="3B82F6"/>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984248"/>
            <a:ext cx="411480" cy="320040"/>
          </a:xfrm>
          <a:prstGeom prst="roundRect">
            <a:avLst/>
          </a:prstGeom>
          <a:solidFill>
            <a:srgbClr val="3B82F6"/>
          </a:solidFill>
          <a:ln/>
        </p:spPr>
      </p:sp>
      <p:sp>
        <p:nvSpPr>
          <p:cNvPr id="10" name="Text 8"/>
          <p:cNvSpPr/>
          <p:nvPr/>
        </p:nvSpPr>
        <p:spPr>
          <a:xfrm>
            <a:off x="6858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624328"/>
            <a:ext cx="411480" cy="320040"/>
          </a:xfrm>
          <a:prstGeom prst="roundRect">
            <a:avLst/>
          </a:prstGeom>
          <a:solidFill>
            <a:srgbClr val="3B82F6"/>
          </a:solidFill>
          <a:ln/>
        </p:spPr>
      </p:sp>
      <p:sp>
        <p:nvSpPr>
          <p:cNvPr id="14" name="Text 12"/>
          <p:cNvSpPr/>
          <p:nvPr/>
        </p:nvSpPr>
        <p:spPr>
          <a:xfrm>
            <a:off x="6858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3264408"/>
            <a:ext cx="411480" cy="320040"/>
          </a:xfrm>
          <a:prstGeom prst="roundRect">
            <a:avLst/>
          </a:prstGeom>
          <a:solidFill>
            <a:srgbClr val="3B82F6"/>
          </a:solidFill>
          <a:ln/>
        </p:spPr>
      </p:sp>
      <p:sp>
        <p:nvSpPr>
          <p:cNvPr id="18" name="Text 16"/>
          <p:cNvSpPr/>
          <p:nvPr/>
        </p:nvSpPr>
        <p:spPr>
          <a:xfrm>
            <a:off x="6858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4800600" y="1344168"/>
            <a:ext cx="411480" cy="320040"/>
          </a:xfrm>
          <a:prstGeom prst="roundRect">
            <a:avLst/>
          </a:prstGeom>
          <a:solidFill>
            <a:srgbClr val="3B82F6"/>
          </a:solidFill>
          <a:ln/>
        </p:spPr>
      </p:sp>
      <p:sp>
        <p:nvSpPr>
          <p:cNvPr id="22" name="Text 20"/>
          <p:cNvSpPr/>
          <p:nvPr/>
        </p:nvSpPr>
        <p:spPr>
          <a:xfrm>
            <a:off x="48006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53035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53035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4800600" y="1984248"/>
            <a:ext cx="411480" cy="320040"/>
          </a:xfrm>
          <a:prstGeom prst="roundRect">
            <a:avLst/>
          </a:prstGeom>
          <a:solidFill>
            <a:srgbClr val="3B82F6"/>
          </a:solidFill>
          <a:ln/>
        </p:spPr>
      </p:sp>
      <p:sp>
        <p:nvSpPr>
          <p:cNvPr id="26" name="Text 24"/>
          <p:cNvSpPr/>
          <p:nvPr/>
        </p:nvSpPr>
        <p:spPr>
          <a:xfrm>
            <a:off x="48006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53035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53035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4800600" y="2624328"/>
            <a:ext cx="411480" cy="320040"/>
          </a:xfrm>
          <a:prstGeom prst="roundRect">
            <a:avLst/>
          </a:prstGeom>
          <a:solidFill>
            <a:srgbClr val="3B82F6"/>
          </a:solidFill>
          <a:ln/>
        </p:spPr>
      </p:sp>
      <p:sp>
        <p:nvSpPr>
          <p:cNvPr id="30" name="Text 28"/>
          <p:cNvSpPr/>
          <p:nvPr/>
        </p:nvSpPr>
        <p:spPr>
          <a:xfrm>
            <a:off x="48006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53035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53035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4800600" y="3264408"/>
            <a:ext cx="411480" cy="320040"/>
          </a:xfrm>
          <a:prstGeom prst="roundRect">
            <a:avLst/>
          </a:prstGeom>
          <a:solidFill>
            <a:srgbClr val="3B82F6"/>
          </a:solidFill>
          <a:ln/>
        </p:spPr>
      </p:sp>
      <p:sp>
        <p:nvSpPr>
          <p:cNvPr id="34" name="Text 32"/>
          <p:cNvSpPr/>
          <p:nvPr/>
        </p:nvSpPr>
        <p:spPr>
          <a:xfrm>
            <a:off x="48006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53035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53035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Unified data dashboard with real-time KPIs and searchable information repository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50% of repetitive tasks automated with citizen-led workflow optimization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Build network of 10+ citizen developer champions with 75% employee digital skills proficiency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Strategic roadmap will be developed</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F9FAFB"/>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DBEAFE">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- 30-Day Action Plan</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High-impact initiatives that can be implemented within 30 days</a:t>
            </a:r>
            <a:endParaRPr lang="en-US" sz="1100" dirty="0"/>
          </a:p>
        </p:txBody>
      </p:sp>
      <p:sp>
        <p:nvSpPr>
          <p:cNvPr id="6" name="Shape 4"/>
          <p:cNvSpPr/>
          <p:nvPr/>
        </p:nvSpPr>
        <p:spPr>
          <a:xfrm>
            <a:off x="685800" y="1600200"/>
            <a:ext cx="320040" cy="320040"/>
          </a:xfrm>
          <a:prstGeom prst="ellipse">
            <a:avLst/>
          </a:prstGeom>
          <a:solidFill>
            <a:srgbClr val="3B82F6"/>
          </a:solidFill>
          <a:ln/>
        </p:spPr>
      </p:sp>
      <p:sp>
        <p:nvSpPr>
          <p:cNvPr id="7" name="Text 5"/>
          <p:cNvSpPr/>
          <p:nvPr/>
        </p:nvSpPr>
        <p:spPr>
          <a:xfrm>
            <a:off x="685800" y="164592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1</a:t>
            </a:r>
            <a:endParaRPr lang="en-US" sz="1300" dirty="0"/>
          </a:p>
        </p:txBody>
      </p:sp>
      <p:sp>
        <p:nvSpPr>
          <p:cNvPr id="8" name="Text 6"/>
          <p:cNvSpPr/>
          <p:nvPr/>
        </p:nvSpPr>
        <p:spPr>
          <a:xfrm>
            <a:off x="1143000" y="155448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1</a:t>
            </a:r>
            <a:endParaRPr lang="en-US" sz="1200" dirty="0"/>
          </a:p>
        </p:txBody>
      </p:sp>
      <p:sp>
        <p:nvSpPr>
          <p:cNvPr id="9" name="Shape 7"/>
          <p:cNvSpPr/>
          <p:nvPr/>
        </p:nvSpPr>
        <p:spPr>
          <a:xfrm>
            <a:off x="6400800" y="1600200"/>
            <a:ext cx="822960" cy="228600"/>
          </a:xfrm>
          <a:prstGeom prst="roundRect">
            <a:avLst/>
          </a:prstGeom>
          <a:solidFill>
            <a:srgbClr val="F9FAFB"/>
          </a:solidFill>
          <a:ln/>
        </p:spPr>
      </p:sp>
      <p:sp>
        <p:nvSpPr>
          <p:cNvPr id="10" name="Text 8"/>
          <p:cNvSpPr/>
          <p:nvPr/>
        </p:nvSpPr>
        <p:spPr>
          <a:xfrm>
            <a:off x="6400800" y="162763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11" name="Shape 9"/>
          <p:cNvSpPr/>
          <p:nvPr/>
        </p:nvSpPr>
        <p:spPr>
          <a:xfrm>
            <a:off x="7315200" y="1600200"/>
            <a:ext cx="822960" cy="228600"/>
          </a:xfrm>
          <a:prstGeom prst="roundRect">
            <a:avLst/>
          </a:prstGeom>
          <a:solidFill>
            <a:srgbClr val="DBEAFE"/>
          </a:solidFill>
          <a:ln/>
        </p:spPr>
      </p:sp>
      <p:sp>
        <p:nvSpPr>
          <p:cNvPr id="12" name="Text 10"/>
          <p:cNvSpPr/>
          <p:nvPr/>
        </p:nvSpPr>
        <p:spPr>
          <a:xfrm>
            <a:off x="7315200" y="162763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13" name="Text 11"/>
          <p:cNvSpPr/>
          <p:nvPr/>
        </p:nvSpPr>
        <p:spPr>
          <a:xfrm>
            <a:off x="1143000" y="187452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Build a real-time executive dashboard using Power BI connecting to Salesforce and other key systems</a:t>
            </a:r>
            <a:endParaRPr lang="en-US" sz="900" dirty="0"/>
          </a:p>
        </p:txBody>
      </p:sp>
      <p:sp>
        <p:nvSpPr>
          <p:cNvPr id="14" name="Shape 12"/>
          <p:cNvSpPr/>
          <p:nvPr/>
        </p:nvSpPr>
        <p:spPr>
          <a:xfrm>
            <a:off x="685800" y="2468880"/>
            <a:ext cx="320040" cy="320040"/>
          </a:xfrm>
          <a:prstGeom prst="ellipse">
            <a:avLst/>
          </a:prstGeom>
          <a:solidFill>
            <a:srgbClr val="3B82F6"/>
          </a:solidFill>
          <a:ln/>
        </p:spPr>
      </p:sp>
      <p:sp>
        <p:nvSpPr>
          <p:cNvPr id="15" name="Text 13"/>
          <p:cNvSpPr/>
          <p:nvPr/>
        </p:nvSpPr>
        <p:spPr>
          <a:xfrm>
            <a:off x="685800" y="251460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2</a:t>
            </a:r>
            <a:endParaRPr lang="en-US" sz="1300" dirty="0"/>
          </a:p>
        </p:txBody>
      </p:sp>
      <p:sp>
        <p:nvSpPr>
          <p:cNvPr id="16" name="Text 14"/>
          <p:cNvSpPr/>
          <p:nvPr/>
        </p:nvSpPr>
        <p:spPr>
          <a:xfrm>
            <a:off x="1143000" y="242316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2</a:t>
            </a:r>
            <a:endParaRPr lang="en-US" sz="1200" dirty="0"/>
          </a:p>
        </p:txBody>
      </p:sp>
      <p:sp>
        <p:nvSpPr>
          <p:cNvPr id="17" name="Shape 15"/>
          <p:cNvSpPr/>
          <p:nvPr/>
        </p:nvSpPr>
        <p:spPr>
          <a:xfrm>
            <a:off x="6400800" y="2468880"/>
            <a:ext cx="822960" cy="228600"/>
          </a:xfrm>
          <a:prstGeom prst="roundRect">
            <a:avLst/>
          </a:prstGeom>
          <a:solidFill>
            <a:srgbClr val="F9FAFB"/>
          </a:solidFill>
          <a:ln/>
        </p:spPr>
      </p:sp>
      <p:sp>
        <p:nvSpPr>
          <p:cNvPr id="18" name="Text 16"/>
          <p:cNvSpPr/>
          <p:nvPr/>
        </p:nvSpPr>
        <p:spPr>
          <a:xfrm>
            <a:off x="6400800" y="249631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19" name="Shape 17"/>
          <p:cNvSpPr/>
          <p:nvPr/>
        </p:nvSpPr>
        <p:spPr>
          <a:xfrm>
            <a:off x="7315200" y="2468880"/>
            <a:ext cx="822960" cy="228600"/>
          </a:xfrm>
          <a:prstGeom prst="roundRect">
            <a:avLst/>
          </a:prstGeom>
          <a:solidFill>
            <a:srgbClr val="DBEAFE"/>
          </a:solidFill>
          <a:ln/>
        </p:spPr>
      </p:sp>
      <p:sp>
        <p:nvSpPr>
          <p:cNvPr id="20" name="Text 18"/>
          <p:cNvSpPr/>
          <p:nvPr/>
        </p:nvSpPr>
        <p:spPr>
          <a:xfrm>
            <a:off x="7315200" y="249631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1" name="Text 19"/>
          <p:cNvSpPr/>
          <p:nvPr/>
        </p:nvSpPr>
        <p:spPr>
          <a:xfrm>
            <a:off x="1143000" y="274320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Create streamlined new employee onboarding process using Power Automate and SharePoint</a:t>
            </a:r>
            <a:endParaRPr lang="en-US" sz="900" dirty="0"/>
          </a:p>
        </p:txBody>
      </p:sp>
      <p:sp>
        <p:nvSpPr>
          <p:cNvPr id="22" name="Shape 20"/>
          <p:cNvSpPr/>
          <p:nvPr/>
        </p:nvSpPr>
        <p:spPr>
          <a:xfrm>
            <a:off x="685800" y="3337560"/>
            <a:ext cx="320040" cy="320040"/>
          </a:xfrm>
          <a:prstGeom prst="ellipse">
            <a:avLst/>
          </a:prstGeom>
          <a:solidFill>
            <a:srgbClr val="3B82F6"/>
          </a:solidFill>
          <a:ln/>
        </p:spPr>
      </p:sp>
      <p:sp>
        <p:nvSpPr>
          <p:cNvPr id="23" name="Text 21"/>
          <p:cNvSpPr/>
          <p:nvPr/>
        </p:nvSpPr>
        <p:spPr>
          <a:xfrm>
            <a:off x="685800" y="338328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3</a:t>
            </a:r>
            <a:endParaRPr lang="en-US" sz="1300" dirty="0"/>
          </a:p>
        </p:txBody>
      </p:sp>
      <p:sp>
        <p:nvSpPr>
          <p:cNvPr id="24" name="Text 22"/>
          <p:cNvSpPr/>
          <p:nvPr/>
        </p:nvSpPr>
        <p:spPr>
          <a:xfrm>
            <a:off x="1143000" y="329184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3</a:t>
            </a:r>
            <a:endParaRPr lang="en-US" sz="1200" dirty="0"/>
          </a:p>
        </p:txBody>
      </p:sp>
      <p:sp>
        <p:nvSpPr>
          <p:cNvPr id="25" name="Shape 23"/>
          <p:cNvSpPr/>
          <p:nvPr/>
        </p:nvSpPr>
        <p:spPr>
          <a:xfrm>
            <a:off x="6400800" y="3337560"/>
            <a:ext cx="822960" cy="228600"/>
          </a:xfrm>
          <a:prstGeom prst="roundRect">
            <a:avLst/>
          </a:prstGeom>
          <a:solidFill>
            <a:srgbClr val="F9FAFB"/>
          </a:solidFill>
          <a:ln/>
        </p:spPr>
      </p:sp>
      <p:sp>
        <p:nvSpPr>
          <p:cNvPr id="26" name="Text 24"/>
          <p:cNvSpPr/>
          <p:nvPr/>
        </p:nvSpPr>
        <p:spPr>
          <a:xfrm>
            <a:off x="6400800" y="336499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27" name="Shape 25"/>
          <p:cNvSpPr/>
          <p:nvPr/>
        </p:nvSpPr>
        <p:spPr>
          <a:xfrm>
            <a:off x="7315200" y="3337560"/>
            <a:ext cx="822960" cy="228600"/>
          </a:xfrm>
          <a:prstGeom prst="roundRect">
            <a:avLst/>
          </a:prstGeom>
          <a:solidFill>
            <a:srgbClr val="DBEAFE"/>
          </a:solidFill>
          <a:ln/>
        </p:spPr>
      </p:sp>
      <p:sp>
        <p:nvSpPr>
          <p:cNvPr id="28" name="Text 26"/>
          <p:cNvSpPr/>
          <p:nvPr/>
        </p:nvSpPr>
        <p:spPr>
          <a:xfrm>
            <a:off x="7315200" y="336499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9" name="Text 27"/>
          <p:cNvSpPr/>
          <p:nvPr/>
        </p:nvSpPr>
        <p:spPr>
          <a:xfrm>
            <a:off x="1143000" y="361188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Deploy SharePoint with AI-powered search and Microsoft Copilot for instant information discovery</a:t>
            </a:r>
            <a:endParaRPr lang="en-US" sz="900" dirty="0"/>
          </a:p>
        </p:txBody>
      </p:sp>
      <p:sp>
        <p:nvSpPr>
          <p:cNvPr id="30" name="Shape 28"/>
          <p:cNvSpPr/>
          <p:nvPr/>
        </p:nvSpPr>
        <p:spPr>
          <a:xfrm>
            <a:off x="685800" y="4206240"/>
            <a:ext cx="320040" cy="320040"/>
          </a:xfrm>
          <a:prstGeom prst="ellipse">
            <a:avLst/>
          </a:prstGeom>
          <a:solidFill>
            <a:srgbClr val="3B82F6"/>
          </a:solidFill>
          <a:ln/>
        </p:spPr>
      </p:sp>
      <p:sp>
        <p:nvSpPr>
          <p:cNvPr id="31" name="Text 29"/>
          <p:cNvSpPr/>
          <p:nvPr/>
        </p:nvSpPr>
        <p:spPr>
          <a:xfrm>
            <a:off x="685800" y="425196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4</a:t>
            </a:r>
            <a:endParaRPr lang="en-US" sz="1300" dirty="0"/>
          </a:p>
        </p:txBody>
      </p:sp>
      <p:sp>
        <p:nvSpPr>
          <p:cNvPr id="32" name="Text 30"/>
          <p:cNvSpPr/>
          <p:nvPr/>
        </p:nvSpPr>
        <p:spPr>
          <a:xfrm>
            <a:off x="1143000" y="416052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4</a:t>
            </a:r>
            <a:endParaRPr lang="en-US" sz="1200" dirty="0"/>
          </a:p>
        </p:txBody>
      </p:sp>
      <p:sp>
        <p:nvSpPr>
          <p:cNvPr id="33" name="Shape 31"/>
          <p:cNvSpPr/>
          <p:nvPr/>
        </p:nvSpPr>
        <p:spPr>
          <a:xfrm>
            <a:off x="6400800" y="4206240"/>
            <a:ext cx="822960" cy="228600"/>
          </a:xfrm>
          <a:prstGeom prst="roundRect">
            <a:avLst/>
          </a:prstGeom>
          <a:solidFill>
            <a:srgbClr val="F9FAFB"/>
          </a:solidFill>
          <a:ln/>
        </p:spPr>
      </p:sp>
      <p:sp>
        <p:nvSpPr>
          <p:cNvPr id="34" name="Text 32"/>
          <p:cNvSpPr/>
          <p:nvPr/>
        </p:nvSpPr>
        <p:spPr>
          <a:xfrm>
            <a:off x="6400800" y="423367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35" name="Shape 33"/>
          <p:cNvSpPr/>
          <p:nvPr/>
        </p:nvSpPr>
        <p:spPr>
          <a:xfrm>
            <a:off x="7315200" y="4206240"/>
            <a:ext cx="822960" cy="228600"/>
          </a:xfrm>
          <a:prstGeom prst="roundRect">
            <a:avLst/>
          </a:prstGeom>
          <a:solidFill>
            <a:srgbClr val="DBEAFE"/>
          </a:solidFill>
          <a:ln/>
        </p:spPr>
      </p:sp>
      <p:sp>
        <p:nvSpPr>
          <p:cNvPr id="36" name="Text 34"/>
          <p:cNvSpPr/>
          <p:nvPr/>
        </p:nvSpPr>
        <p:spPr>
          <a:xfrm>
            <a:off x="7315200" y="423367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MEDIUM</a:t>
            </a:r>
            <a:endParaRPr lang="en-US" sz="800" dirty="0"/>
          </a:p>
        </p:txBody>
      </p:sp>
      <p:sp>
        <p:nvSpPr>
          <p:cNvPr id="37" name="Text 35"/>
          <p:cNvSpPr/>
          <p:nvPr/>
        </p:nvSpPr>
        <p:spPr>
          <a:xfrm>
            <a:off x="1143000" y="448056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Implement systematic user feedback collection for all digital tools and processes</a:t>
            </a:r>
            <a:endParaRPr lang="en-US" sz="900" dirty="0"/>
          </a:p>
        </p:txBody>
      </p:sp>
      <p:sp>
        <p:nvSpPr>
          <p:cNvPr id="38" name="Shape 36"/>
          <p:cNvSpPr/>
          <p:nvPr/>
        </p:nvSpPr>
        <p:spPr>
          <a:xfrm>
            <a:off x="685800" y="5074920"/>
            <a:ext cx="320040" cy="320040"/>
          </a:xfrm>
          <a:prstGeom prst="ellipse">
            <a:avLst/>
          </a:prstGeom>
          <a:solidFill>
            <a:srgbClr val="3B82F6"/>
          </a:solidFill>
          <a:ln/>
        </p:spPr>
      </p:sp>
      <p:sp>
        <p:nvSpPr>
          <p:cNvPr id="39" name="Text 37"/>
          <p:cNvSpPr/>
          <p:nvPr/>
        </p:nvSpPr>
        <p:spPr>
          <a:xfrm>
            <a:off x="685800" y="512064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5</a:t>
            </a:r>
            <a:endParaRPr lang="en-US" sz="1300" dirty="0"/>
          </a:p>
        </p:txBody>
      </p:sp>
      <p:sp>
        <p:nvSpPr>
          <p:cNvPr id="40" name="Text 38"/>
          <p:cNvSpPr/>
          <p:nvPr/>
        </p:nvSpPr>
        <p:spPr>
          <a:xfrm>
            <a:off x="1143000" y="502920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5</a:t>
            </a:r>
            <a:endParaRPr lang="en-US" sz="1200" dirty="0"/>
          </a:p>
        </p:txBody>
      </p:sp>
      <p:sp>
        <p:nvSpPr>
          <p:cNvPr id="41" name="Shape 39"/>
          <p:cNvSpPr/>
          <p:nvPr/>
        </p:nvSpPr>
        <p:spPr>
          <a:xfrm>
            <a:off x="6400800" y="5074920"/>
            <a:ext cx="822960" cy="228600"/>
          </a:xfrm>
          <a:prstGeom prst="roundRect">
            <a:avLst/>
          </a:prstGeom>
          <a:solidFill>
            <a:srgbClr val="F9FAFB"/>
          </a:solidFill>
          <a:ln/>
        </p:spPr>
      </p:sp>
      <p:sp>
        <p:nvSpPr>
          <p:cNvPr id="42" name="Text 40"/>
          <p:cNvSpPr/>
          <p:nvPr/>
        </p:nvSpPr>
        <p:spPr>
          <a:xfrm>
            <a:off x="6400800" y="510235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43" name="Shape 41"/>
          <p:cNvSpPr/>
          <p:nvPr/>
        </p:nvSpPr>
        <p:spPr>
          <a:xfrm>
            <a:off x="7315200" y="5074920"/>
            <a:ext cx="822960" cy="228600"/>
          </a:xfrm>
          <a:prstGeom prst="roundRect">
            <a:avLst/>
          </a:prstGeom>
          <a:solidFill>
            <a:srgbClr val="DBEAFE"/>
          </a:solidFill>
          <a:ln/>
        </p:spPr>
      </p:sp>
      <p:sp>
        <p:nvSpPr>
          <p:cNvPr id="44" name="Text 42"/>
          <p:cNvSpPr/>
          <p:nvPr/>
        </p:nvSpPr>
        <p:spPr>
          <a:xfrm>
            <a:off x="7315200" y="510235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45" name="Text 43"/>
          <p:cNvSpPr/>
          <p:nvPr/>
        </p:nvSpPr>
        <p:spPr>
          <a:xfrm>
            <a:off x="1143000" y="534924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Identify and train initial group of citizen developers to lead digital transformation</a:t>
            </a:r>
            <a:endParaRPr lang="en-US" sz="900" dirty="0"/>
          </a:p>
        </p:txBody>
      </p:sp>
      <p:sp>
        <p:nvSpPr>
          <p:cNvPr id="46" name="Shape 44"/>
          <p:cNvSpPr/>
          <p:nvPr/>
        </p:nvSpPr>
        <p:spPr>
          <a:xfrm>
            <a:off x="0" y="6629400"/>
            <a:ext cx="9144000" cy="27432"/>
          </a:xfrm>
          <a:prstGeom prst="rect">
            <a:avLst/>
          </a:prstGeom>
          <a:solidFill>
            <a:srgbClr val="3B82F6"/>
          </a:solidFill>
          <a:ln/>
        </p:spPr>
      </p:sp>
      <p:sp>
        <p:nvSpPr>
          <p:cNvPr id="47" name="Text 4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90-Day 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Phased approach to digital transformation with clear milestones and deliverables</a:t>
            </a:r>
            <a:endParaRPr lang="en-US" sz="1100" dirty="0"/>
          </a:p>
        </p:txBody>
      </p:sp>
      <p:sp>
        <p:nvSpPr>
          <p:cNvPr id="6" name="Shape 4"/>
          <p:cNvSpPr/>
          <p:nvPr/>
        </p:nvSpPr>
        <p:spPr>
          <a:xfrm>
            <a:off x="685800" y="1508760"/>
            <a:ext cx="7772400" cy="320040"/>
          </a:xfrm>
          <a:prstGeom prst="roundRect">
            <a:avLst/>
          </a:prstGeom>
          <a:solidFill>
            <a:srgbClr val="DBEAFE"/>
          </a:solidFill>
          <a:ln/>
        </p:spPr>
      </p:sp>
      <p:sp>
        <p:nvSpPr>
          <p:cNvPr id="7" name="Text 5"/>
          <p:cNvSpPr/>
          <p:nvPr/>
        </p:nvSpPr>
        <p:spPr>
          <a:xfrm>
            <a:off x="822960" y="1554480"/>
            <a:ext cx="118872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Phase 1</a:t>
            </a:r>
            <a:endParaRPr lang="en-US" sz="1100" dirty="0"/>
          </a:p>
        </p:txBody>
      </p:sp>
      <p:sp>
        <p:nvSpPr>
          <p:cNvPr id="8" name="Text 6"/>
          <p:cNvSpPr/>
          <p:nvPr/>
        </p:nvSpPr>
        <p:spPr>
          <a:xfrm>
            <a:off x="2194560" y="1554480"/>
            <a:ext cx="612648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Foundation Building and Quick Wins</a:t>
            </a:r>
            <a:endParaRPr lang="en-US" sz="1100" dirty="0"/>
          </a:p>
        </p:txBody>
      </p:sp>
      <p:sp>
        <p:nvSpPr>
          <p:cNvPr id="9" name="Shape 7"/>
          <p:cNvSpPr/>
          <p:nvPr/>
        </p:nvSpPr>
        <p:spPr>
          <a:xfrm>
            <a:off x="685800" y="2057400"/>
            <a:ext cx="7772400" cy="320040"/>
          </a:xfrm>
          <a:prstGeom prst="roundRect">
            <a:avLst/>
          </a:prstGeom>
          <a:solidFill>
            <a:srgbClr val="DBEAFE"/>
          </a:solidFill>
          <a:ln/>
        </p:spPr>
      </p:sp>
      <p:sp>
        <p:nvSpPr>
          <p:cNvPr id="10" name="Text 8"/>
          <p:cNvSpPr/>
          <p:nvPr/>
        </p:nvSpPr>
        <p:spPr>
          <a:xfrm>
            <a:off x="822960" y="2103120"/>
            <a:ext cx="118872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Phase 2</a:t>
            </a:r>
            <a:endParaRPr lang="en-US" sz="1100" dirty="0"/>
          </a:p>
        </p:txBody>
      </p:sp>
      <p:sp>
        <p:nvSpPr>
          <p:cNvPr id="11" name="Text 9"/>
          <p:cNvSpPr/>
          <p:nvPr/>
        </p:nvSpPr>
        <p:spPr>
          <a:xfrm>
            <a:off x="2194560" y="2103120"/>
            <a:ext cx="612648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Expansion and Integration</a:t>
            </a:r>
            <a:endParaRPr lang="en-US" sz="1100" dirty="0"/>
          </a:p>
        </p:txBody>
      </p:sp>
      <p:sp>
        <p:nvSpPr>
          <p:cNvPr id="12" name="Shape 10"/>
          <p:cNvSpPr/>
          <p:nvPr/>
        </p:nvSpPr>
        <p:spPr>
          <a:xfrm>
            <a:off x="685800" y="2606040"/>
            <a:ext cx="7772400" cy="320040"/>
          </a:xfrm>
          <a:prstGeom prst="roundRect">
            <a:avLst/>
          </a:prstGeom>
          <a:solidFill>
            <a:srgbClr val="DBEAFE"/>
          </a:solidFill>
          <a:ln/>
        </p:spPr>
      </p:sp>
      <p:sp>
        <p:nvSpPr>
          <p:cNvPr id="13" name="Text 11"/>
          <p:cNvSpPr/>
          <p:nvPr/>
        </p:nvSpPr>
        <p:spPr>
          <a:xfrm>
            <a:off x="822960" y="2651760"/>
            <a:ext cx="118872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Phase 3</a:t>
            </a:r>
            <a:endParaRPr lang="en-US" sz="1100" dirty="0"/>
          </a:p>
        </p:txBody>
      </p:sp>
      <p:sp>
        <p:nvSpPr>
          <p:cNvPr id="14" name="Text 12"/>
          <p:cNvSpPr/>
          <p:nvPr/>
        </p:nvSpPr>
        <p:spPr>
          <a:xfrm>
            <a:off x="2194560" y="2651760"/>
            <a:ext cx="612648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Optimization and Scale</a:t>
            </a:r>
            <a:endParaRPr lang="en-US" sz="1100" dirty="0"/>
          </a:p>
        </p:txBody>
      </p:sp>
      <p:sp>
        <p:nvSpPr>
          <p:cNvPr id="15" name="Shape 13"/>
          <p:cNvSpPr/>
          <p:nvPr/>
        </p:nvSpPr>
        <p:spPr>
          <a:xfrm>
            <a:off x="0" y="6629400"/>
            <a:ext cx="9144000" cy="27432"/>
          </a:xfrm>
          <a:prstGeom prst="rect">
            <a:avLst/>
          </a:prstGeom>
          <a:solidFill>
            <a:srgbClr val="3B82F6"/>
          </a:solidFill>
          <a:ln/>
        </p:spPr>
      </p:sp>
      <p:sp>
        <p:nvSpPr>
          <p:cNvPr id="16" name="Text 1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2025-10-22T15:17:18Z</dcterms:created>
  <dcterms:modified xsi:type="dcterms:W3CDTF">2025-10-22T15:17:18Z</dcterms:modified>
</cp:coreProperties>
</file>