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notesMasterIdLst>
    <p:notesMasterId r:id="rId1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8F9FA"/>
        </a:solidFill>
      </p:bgPr>
    </p:bg>
    <p:spTree>
      <p:nvGrpSpPr>
        <p:cNvPr id="1" name=""/>
        <p:cNvGrpSpPr/>
        <p:nvPr/>
      </p:nvGrpSpPr>
      <p:grpSpPr>
        <a:xfrm>
          <a:off x="0" y="0"/>
          <a:ext cx="0" cy="0"/>
          <a:chOff x="0" y="0"/>
          <a:chExt cx="0" cy="0"/>
        </a:xfrm>
      </p:grpSpPr>
      <p:sp>
        <p:nvSpPr>
          <p:cNvPr id="2" name="Shape 0"/>
          <p:cNvSpPr/>
          <p:nvPr/>
        </p:nvSpPr>
        <p:spPr>
          <a:xfrm>
            <a:off x="0" y="0"/>
            <a:ext cx="9144000" cy="2743200"/>
          </a:xfrm>
          <a:prstGeom prst="rect">
            <a:avLst/>
          </a:prstGeom>
          <a:solidFill>
            <a:srgbClr val="007EE5"/>
          </a:solidFill>
          <a:ln/>
        </p:spPr>
      </p:sp>
      <p:sp>
        <p:nvSpPr>
          <p:cNvPr id="3" name="Shape 1"/>
          <p:cNvSpPr/>
          <p:nvPr/>
        </p:nvSpPr>
        <p:spPr>
          <a:xfrm>
            <a:off x="0" y="2697480"/>
            <a:ext cx="9144000" cy="137160"/>
          </a:xfrm>
          <a:prstGeom prst="rect">
            <a:avLst/>
          </a:prstGeom>
          <a:solidFill>
            <a:srgbClr val="4DA6FF"/>
          </a:solidFill>
          <a:ln/>
        </p:spPr>
      </p:sp>
      <p:sp>
        <p:nvSpPr>
          <p:cNvPr id="4" name="Shape 2"/>
          <p:cNvSpPr/>
          <p:nvPr/>
        </p:nvSpPr>
        <p:spPr>
          <a:xfrm rot="900000">
            <a:off x="6400800" y="0"/>
            <a:ext cx="2743200" cy="2743200"/>
          </a:xfrm>
          <a:prstGeom prst="rect">
            <a:avLst/>
          </a:prstGeom>
          <a:solidFill>
            <a:srgbClr val="0056B3">
              <a:alpha val="70000"/>
            </a:srgbClr>
          </a:solidFill>
          <a:ln/>
        </p:spPr>
      </p:sp>
      <p:sp>
        <p:nvSpPr>
          <p:cNvPr id="5" name="Text 3"/>
          <p:cNvSpPr/>
          <p:nvPr/>
        </p:nvSpPr>
        <p:spPr>
          <a:xfrm>
            <a:off x="457200" y="731520"/>
            <a:ext cx="8229600" cy="640080"/>
          </a:xfrm>
          <a:prstGeom prst="rect">
            <a:avLst/>
          </a:prstGeom>
          <a:noFill/>
          <a:ln/>
        </p:spPr>
        <p:txBody>
          <a:bodyPr wrap="square" rtlCol="0" anchor="ctr"/>
          <a:lstStyle/>
          <a:p>
            <a:pPr algn="ctr" indent="0" marL="0">
              <a:buNone/>
            </a:pPr>
            <a:r>
              <a:rPr lang="en-US" sz="4000" b="1" dirty="0">
                <a:solidFill>
                  <a:srgbClr val="FFFFFF"/>
                </a:solidFill>
                <a:latin typeface="Arial" pitchFamily="34" charset="0"/>
                <a:ea typeface="Arial" pitchFamily="34" charset="-122"/>
                <a:cs typeface="Arial" pitchFamily="34" charset="-120"/>
              </a:rPr>
              <a:t>DIGITAL TRANSFORMATION</a:t>
            </a:r>
            <a:endParaRPr lang="en-US" sz="4000" dirty="0"/>
          </a:p>
        </p:txBody>
      </p:sp>
      <p:sp>
        <p:nvSpPr>
          <p:cNvPr id="6" name="Text 4"/>
          <p:cNvSpPr/>
          <p:nvPr/>
        </p:nvSpPr>
        <p:spPr>
          <a:xfrm>
            <a:off x="457200" y="1463040"/>
            <a:ext cx="8229600" cy="548640"/>
          </a:xfrm>
          <a:prstGeom prst="rect">
            <a:avLst/>
          </a:prstGeom>
          <a:noFill/>
          <a:ln/>
        </p:spPr>
        <p:txBody>
          <a:bodyPr wrap="square" rtlCol="0" anchor="ctr"/>
          <a:lstStyle/>
          <a:p>
            <a:pPr algn="ctr" indent="0" marL="0">
              <a:buNone/>
            </a:pPr>
            <a:r>
              <a:rPr lang="en-US" sz="2800" dirty="0">
                <a:solidFill>
                  <a:srgbClr val="FFFFFF"/>
                </a:solidFill>
                <a:latin typeface="Arial" pitchFamily="34" charset="0"/>
                <a:ea typeface="Arial" pitchFamily="34" charset="-122"/>
                <a:cs typeface="Arial" pitchFamily="34" charset="-120"/>
              </a:rPr>
              <a:t>Assessment Results</a:t>
            </a:r>
            <a:endParaRPr lang="en-US" sz="2800" dirty="0"/>
          </a:p>
        </p:txBody>
      </p:sp>
      <p:sp>
        <p:nvSpPr>
          <p:cNvPr id="7" name="Shape 5"/>
          <p:cNvSpPr/>
          <p:nvPr/>
        </p:nvSpPr>
        <p:spPr>
          <a:xfrm>
            <a:off x="1371600" y="3474720"/>
            <a:ext cx="6400800" cy="1097280"/>
          </a:xfrm>
          <a:prstGeom prst="roundRect">
            <a:avLst/>
          </a:prstGeom>
          <a:solidFill>
            <a:srgbClr val="FFFFFF"/>
          </a:solidFill>
          <a:ln w="12700">
            <a:solidFill>
              <a:srgbClr val="DEE2E6"/>
            </a:solidFill>
            <a:prstDash val="solid"/>
          </a:ln>
        </p:spPr>
      </p:sp>
      <p:sp>
        <p:nvSpPr>
          <p:cNvPr id="8" name="Text 6"/>
          <p:cNvSpPr/>
          <p:nvPr/>
        </p:nvSpPr>
        <p:spPr>
          <a:xfrm>
            <a:off x="1371600" y="3749040"/>
            <a:ext cx="6400800" cy="548640"/>
          </a:xfrm>
          <a:prstGeom prst="rect">
            <a:avLst/>
          </a:prstGeom>
          <a:noFill/>
          <a:ln/>
        </p:spPr>
        <p:txBody>
          <a:bodyPr wrap="square" rtlCol="0" anchor="ctr"/>
          <a:lstStyle/>
          <a:p>
            <a:pPr algn="ctr" indent="0" marL="0">
              <a:buNone/>
            </a:pPr>
            <a:r>
              <a:rPr lang="en-US" sz="3200" b="1" dirty="0">
                <a:solidFill>
                  <a:srgbClr val="007EE5"/>
                </a:solidFill>
                <a:latin typeface="Arial" pitchFamily="34" charset="0"/>
                <a:ea typeface="Arial" pitchFamily="34" charset="-122"/>
                <a:cs typeface="Arial" pitchFamily="34" charset="-120"/>
              </a:rPr>
              <a:t>Bosch </a:t>
            </a:r>
            <a:endParaRPr lang="en-US" sz="3200" dirty="0"/>
          </a:p>
        </p:txBody>
      </p:sp>
      <p:sp>
        <p:nvSpPr>
          <p:cNvPr id="9" name="Text 7"/>
          <p:cNvSpPr/>
          <p:nvPr/>
        </p:nvSpPr>
        <p:spPr>
          <a:xfrm>
            <a:off x="457200" y="5029200"/>
            <a:ext cx="8229600" cy="365760"/>
          </a:xfrm>
          <a:prstGeom prst="rect">
            <a:avLst/>
          </a:prstGeom>
          <a:noFill/>
          <a:ln/>
        </p:spPr>
        <p:txBody>
          <a:bodyPr wrap="square" rtlCol="0" anchor="ctr"/>
          <a:lstStyle/>
          <a:p>
            <a:pPr algn="ctr" indent="0" marL="0">
              <a:buNone/>
            </a:pPr>
            <a:r>
              <a:rPr lang="en-US" sz="1600" dirty="0">
                <a:solidFill>
                  <a:srgbClr val="6C757D"/>
                </a:solidFill>
                <a:latin typeface="Arial" pitchFamily="34" charset="0"/>
                <a:ea typeface="Arial" pitchFamily="34" charset="-122"/>
                <a:cs typeface="Arial" pitchFamily="34" charset="-120"/>
              </a:rPr>
              <a:t>October 22, 2025</a:t>
            </a:r>
            <a:endParaRPr lang="en-US" sz="1600" dirty="0"/>
          </a:p>
        </p:txBody>
      </p:sp>
      <p:sp>
        <p:nvSpPr>
          <p:cNvPr id="10" name="Shape 8"/>
          <p:cNvSpPr/>
          <p:nvPr/>
        </p:nvSpPr>
        <p:spPr>
          <a:xfrm>
            <a:off x="0" y="6400800"/>
            <a:ext cx="9144000" cy="457200"/>
          </a:xfrm>
          <a:prstGeom prst="rect">
            <a:avLst/>
          </a:prstGeom>
          <a:solidFill>
            <a:srgbClr val="2C3E50"/>
          </a:solidFill>
          <a:ln/>
        </p:spPr>
      </p:sp>
      <p:sp>
        <p:nvSpPr>
          <p:cNvPr id="11" name="Text 9"/>
          <p:cNvSpPr/>
          <p:nvPr/>
        </p:nvSpPr>
        <p:spPr>
          <a:xfrm>
            <a:off x="457200" y="6537960"/>
            <a:ext cx="8229600" cy="182880"/>
          </a:xfrm>
          <a:prstGeom prst="rect">
            <a:avLst/>
          </a:prstGeom>
          <a:noFill/>
          <a:ln/>
        </p:spPr>
        <p:txBody>
          <a:bodyPr wrap="square" rtlCol="0" anchor="ctr"/>
          <a:lstStyle/>
          <a:p>
            <a:pPr algn="ctr" indent="0" marL="0">
              <a:buNone/>
            </a:pPr>
            <a:r>
              <a:rPr lang="en-US" sz="1100" dirty="0">
                <a:solidFill>
                  <a:srgbClr val="FFFFFF"/>
                </a:solidFill>
                <a:latin typeface="Arial" pitchFamily="34" charset="0"/>
                <a:ea typeface="Arial" pitchFamily="34" charset="-122"/>
                <a:cs typeface="Arial" pitchFamily="34" charset="-120"/>
              </a:rPr>
              <a:t>Powered by Tyler Crowley's AI Assessment Tool</a:t>
            </a:r>
            <a:endParaRPr lang="en-US"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E8F4FD"/>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212529"/>
                </a:solidFill>
                <a:latin typeface="Arial" pitchFamily="34" charset="0"/>
                <a:ea typeface="Arial" pitchFamily="34" charset="-122"/>
                <a:cs typeface="Arial" pitchFamily="34" charset="-120"/>
              </a:rPr>
              <a:t>Maturity Assessment Overview</a:t>
            </a:r>
            <a:endParaRPr lang="en-US" sz="2800" dirty="0"/>
          </a:p>
        </p:txBody>
      </p:sp>
      <p:sp>
        <p:nvSpPr>
          <p:cNvPr id="4" name="Shape 2"/>
          <p:cNvSpPr/>
          <p:nvPr/>
        </p:nvSpPr>
        <p:spPr>
          <a:xfrm>
            <a:off x="685800" y="960120"/>
            <a:ext cx="7772400" cy="36576"/>
          </a:xfrm>
          <a:prstGeom prst="rect">
            <a:avLst/>
          </a:prstGeom>
          <a:solidFill>
            <a:srgbClr val="007EE5"/>
          </a:solidFill>
          <a:ln/>
        </p:spPr>
      </p:sp>
      <p:sp>
        <p:nvSpPr>
          <p:cNvPr id="5" name="Text 3"/>
          <p:cNvSpPr/>
          <p:nvPr/>
        </p:nvSpPr>
        <p:spPr>
          <a:xfrm>
            <a:off x="685800" y="1371600"/>
            <a:ext cx="7772400" cy="274320"/>
          </a:xfrm>
          <a:prstGeom prst="rect">
            <a:avLst/>
          </a:prstGeom>
          <a:noFill/>
          <a:ln/>
        </p:spPr>
        <p:txBody>
          <a:bodyPr wrap="square" rtlCol="0" anchor="ctr"/>
          <a:lstStyle/>
          <a:p>
            <a:pPr indent="0" marL="0">
              <a:buNone/>
            </a:pPr>
            <a:r>
              <a:rPr lang="en-US" sz="1300" b="1" dirty="0">
                <a:solidFill>
                  <a:srgbClr val="212529"/>
                </a:solidFill>
                <a:latin typeface="Arial" pitchFamily="34" charset="0"/>
                <a:ea typeface="Arial" pitchFamily="34" charset="-122"/>
                <a:cs typeface="Arial" pitchFamily="34" charset="-120"/>
              </a:rPr>
              <a:t>Category Scores</a:t>
            </a:r>
            <a:endParaRPr lang="en-US" sz="1300" dirty="0"/>
          </a:p>
        </p:txBody>
      </p:sp>
      <p:sp>
        <p:nvSpPr>
          <p:cNvPr id="6" name="Shape 4"/>
          <p:cNvSpPr/>
          <p:nvPr/>
        </p:nvSpPr>
        <p:spPr>
          <a:xfrm>
            <a:off x="685800" y="1691640"/>
            <a:ext cx="3657600" cy="320040"/>
          </a:xfrm>
          <a:prstGeom prst="roundRect">
            <a:avLst/>
          </a:prstGeom>
          <a:solidFill>
            <a:srgbClr val="E8F4FD"/>
          </a:solidFill>
          <a:ln/>
        </p:spPr>
      </p:sp>
      <p:sp>
        <p:nvSpPr>
          <p:cNvPr id="7" name="Text 5"/>
          <p:cNvSpPr/>
          <p:nvPr/>
        </p:nvSpPr>
        <p:spPr>
          <a:xfrm>
            <a:off x="685800" y="1737360"/>
            <a:ext cx="3657600" cy="228600"/>
          </a:xfrm>
          <a:prstGeom prst="rect">
            <a:avLst/>
          </a:prstGeom>
          <a:noFill/>
          <a:ln/>
        </p:spPr>
        <p:txBody>
          <a:bodyPr wrap="square" rtlCol="0" anchor="ctr"/>
          <a:lstStyle/>
          <a:p>
            <a:pPr algn="ctr" indent="0" marL="0">
              <a:buNone/>
            </a:pPr>
            <a:r>
              <a:rPr lang="en-US" sz="1100" b="1" dirty="0">
                <a:solidFill>
                  <a:srgbClr val="000000"/>
                </a:solidFill>
                <a:latin typeface="Arial" pitchFamily="34" charset="0"/>
                <a:ea typeface="Arial" pitchFamily="34" charset="-122"/>
                <a:cs typeface="Arial" pitchFamily="34" charset="-120"/>
              </a:rPr>
              <a:t>Data: 2/5</a:t>
            </a:r>
            <a:endParaRPr lang="en-US" sz="1100" dirty="0"/>
          </a:p>
        </p:txBody>
      </p:sp>
      <p:sp>
        <p:nvSpPr>
          <p:cNvPr id="8" name="Shape 6"/>
          <p:cNvSpPr/>
          <p:nvPr/>
        </p:nvSpPr>
        <p:spPr>
          <a:xfrm>
            <a:off x="4800600" y="1691640"/>
            <a:ext cx="3657600" cy="320040"/>
          </a:xfrm>
          <a:prstGeom prst="roundRect">
            <a:avLst/>
          </a:prstGeom>
          <a:solidFill>
            <a:srgbClr val="E8F4FD"/>
          </a:solidFill>
          <a:ln/>
        </p:spPr>
      </p:sp>
      <p:sp>
        <p:nvSpPr>
          <p:cNvPr id="9" name="Text 7"/>
          <p:cNvSpPr/>
          <p:nvPr/>
        </p:nvSpPr>
        <p:spPr>
          <a:xfrm>
            <a:off x="4800600" y="1737360"/>
            <a:ext cx="3657600" cy="228600"/>
          </a:xfrm>
          <a:prstGeom prst="rect">
            <a:avLst/>
          </a:prstGeom>
          <a:noFill/>
          <a:ln/>
        </p:spPr>
        <p:txBody>
          <a:bodyPr wrap="square" rtlCol="0" anchor="ctr"/>
          <a:lstStyle/>
          <a:p>
            <a:pPr algn="ctr" indent="0" marL="0">
              <a:buNone/>
            </a:pPr>
            <a:r>
              <a:rPr lang="en-US" sz="1100" b="1" dirty="0">
                <a:solidFill>
                  <a:srgbClr val="000000"/>
                </a:solidFill>
                <a:latin typeface="Arial" pitchFamily="34" charset="0"/>
                <a:ea typeface="Arial" pitchFamily="34" charset="-122"/>
                <a:cs typeface="Arial" pitchFamily="34" charset="-120"/>
              </a:rPr>
              <a:t>Automation: 2/5</a:t>
            </a:r>
            <a:endParaRPr lang="en-US" sz="1100" dirty="0"/>
          </a:p>
        </p:txBody>
      </p:sp>
      <p:sp>
        <p:nvSpPr>
          <p:cNvPr id="10" name="Shape 8"/>
          <p:cNvSpPr/>
          <p:nvPr/>
        </p:nvSpPr>
        <p:spPr>
          <a:xfrm>
            <a:off x="685800" y="2148840"/>
            <a:ext cx="3657600" cy="320040"/>
          </a:xfrm>
          <a:prstGeom prst="roundRect">
            <a:avLst/>
          </a:prstGeom>
          <a:solidFill>
            <a:srgbClr val="E8F4FD"/>
          </a:solidFill>
          <a:ln/>
        </p:spPr>
      </p:sp>
      <p:sp>
        <p:nvSpPr>
          <p:cNvPr id="11" name="Text 9"/>
          <p:cNvSpPr/>
          <p:nvPr/>
        </p:nvSpPr>
        <p:spPr>
          <a:xfrm>
            <a:off x="685800" y="2194560"/>
            <a:ext cx="3657600" cy="228600"/>
          </a:xfrm>
          <a:prstGeom prst="rect">
            <a:avLst/>
          </a:prstGeom>
          <a:noFill/>
          <a:ln/>
        </p:spPr>
        <p:txBody>
          <a:bodyPr wrap="square" rtlCol="0" anchor="ctr"/>
          <a:lstStyle/>
          <a:p>
            <a:pPr algn="ctr" indent="0" marL="0">
              <a:buNone/>
            </a:pPr>
            <a:r>
              <a:rPr lang="en-US" sz="1100" b="1" dirty="0">
                <a:solidFill>
                  <a:srgbClr val="000000"/>
                </a:solidFill>
                <a:latin typeface="Arial" pitchFamily="34" charset="0"/>
                <a:ea typeface="Arial" pitchFamily="34" charset="-122"/>
                <a:cs typeface="Arial" pitchFamily="34" charset="-120"/>
              </a:rPr>
              <a:t>AI: 1/5</a:t>
            </a:r>
            <a:endParaRPr lang="en-US" sz="1100" dirty="0"/>
          </a:p>
        </p:txBody>
      </p:sp>
      <p:sp>
        <p:nvSpPr>
          <p:cNvPr id="12" name="Shape 10"/>
          <p:cNvSpPr/>
          <p:nvPr/>
        </p:nvSpPr>
        <p:spPr>
          <a:xfrm>
            <a:off x="4800600" y="2148840"/>
            <a:ext cx="3657600" cy="320040"/>
          </a:xfrm>
          <a:prstGeom prst="roundRect">
            <a:avLst/>
          </a:prstGeom>
          <a:solidFill>
            <a:srgbClr val="E8F4FD"/>
          </a:solidFill>
          <a:ln/>
        </p:spPr>
      </p:sp>
      <p:sp>
        <p:nvSpPr>
          <p:cNvPr id="13" name="Text 11"/>
          <p:cNvSpPr/>
          <p:nvPr/>
        </p:nvSpPr>
        <p:spPr>
          <a:xfrm>
            <a:off x="4800600" y="2194560"/>
            <a:ext cx="3657600" cy="228600"/>
          </a:xfrm>
          <a:prstGeom prst="rect">
            <a:avLst/>
          </a:prstGeom>
          <a:noFill/>
          <a:ln/>
        </p:spPr>
        <p:txBody>
          <a:bodyPr wrap="square" rtlCol="0" anchor="ctr"/>
          <a:lstStyle/>
          <a:p>
            <a:pPr algn="ctr" indent="0" marL="0">
              <a:buNone/>
            </a:pPr>
            <a:r>
              <a:rPr lang="en-US" sz="1100" b="1" dirty="0">
                <a:solidFill>
                  <a:srgbClr val="000000"/>
                </a:solidFill>
                <a:latin typeface="Arial" pitchFamily="34" charset="0"/>
                <a:ea typeface="Arial" pitchFamily="34" charset="-122"/>
                <a:cs typeface="Arial" pitchFamily="34" charset="-120"/>
              </a:rPr>
              <a:t>People: 2/5</a:t>
            </a:r>
            <a:endParaRPr lang="en-US" sz="1100" dirty="0"/>
          </a:p>
        </p:txBody>
      </p:sp>
      <p:sp>
        <p:nvSpPr>
          <p:cNvPr id="14" name="Shape 12"/>
          <p:cNvSpPr/>
          <p:nvPr/>
        </p:nvSpPr>
        <p:spPr>
          <a:xfrm>
            <a:off x="0" y="6629400"/>
            <a:ext cx="9144000" cy="27432"/>
          </a:xfrm>
          <a:prstGeom prst="rect">
            <a:avLst/>
          </a:prstGeom>
          <a:solidFill>
            <a:srgbClr val="007EE5"/>
          </a:solidFill>
          <a:ln/>
        </p:spPr>
      </p:sp>
      <p:sp>
        <p:nvSpPr>
          <p:cNvPr id="15" name="Text 13"/>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C757D"/>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E8F4FD"/>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212529"/>
                </a:solidFill>
                <a:latin typeface="Arial" pitchFamily="34" charset="0"/>
                <a:ea typeface="Arial" pitchFamily="34" charset="-122"/>
                <a:cs typeface="Arial" pitchFamily="34" charset="-120"/>
              </a:rPr>
              <a:t>Priority Matrix</a:t>
            </a:r>
            <a:endParaRPr lang="en-US" sz="2800" dirty="0"/>
          </a:p>
        </p:txBody>
      </p:sp>
      <p:sp>
        <p:nvSpPr>
          <p:cNvPr id="4" name="Shape 2"/>
          <p:cNvSpPr/>
          <p:nvPr/>
        </p:nvSpPr>
        <p:spPr>
          <a:xfrm>
            <a:off x="685800" y="960120"/>
            <a:ext cx="7772400" cy="36576"/>
          </a:xfrm>
          <a:prstGeom prst="rect">
            <a:avLst/>
          </a:prstGeom>
          <a:solidFill>
            <a:srgbClr val="007EE5"/>
          </a:solidFill>
          <a:ln/>
        </p:spPr>
      </p:sp>
      <p:sp>
        <p:nvSpPr>
          <p:cNvPr id="5" name="Text 3"/>
          <p:cNvSpPr/>
          <p:nvPr/>
        </p:nvSpPr>
        <p:spPr>
          <a:xfrm>
            <a:off x="685800" y="1371600"/>
            <a:ext cx="7772400" cy="274320"/>
          </a:xfrm>
          <a:prstGeom prst="rect">
            <a:avLst/>
          </a:prstGeom>
          <a:noFill/>
          <a:ln/>
        </p:spPr>
        <p:txBody>
          <a:bodyPr wrap="square" rtlCol="0" anchor="ctr"/>
          <a:lstStyle/>
          <a:p>
            <a:pPr indent="0" marL="0">
              <a:buNone/>
            </a:pPr>
            <a:r>
              <a:rPr lang="en-US" sz="1300" b="1" dirty="0">
                <a:solidFill>
                  <a:srgbClr val="000000"/>
                </a:solidFill>
                <a:latin typeface="Arial" pitchFamily="34" charset="0"/>
                <a:ea typeface="Arial" pitchFamily="34" charset="-122"/>
                <a:cs typeface="Arial" pitchFamily="34" charset="-120"/>
              </a:rPr>
              <a:t>Current State</a:t>
            </a:r>
            <a:endParaRPr lang="en-US" sz="1300" dirty="0"/>
          </a:p>
        </p:txBody>
      </p:sp>
      <p:sp>
        <p:nvSpPr>
          <p:cNvPr id="6" name="Shape 4"/>
          <p:cNvSpPr/>
          <p:nvPr/>
        </p:nvSpPr>
        <p:spPr>
          <a:xfrm>
            <a:off x="685800" y="1691640"/>
            <a:ext cx="7772400" cy="822960"/>
          </a:xfrm>
          <a:prstGeom prst="roundRect">
            <a:avLst/>
          </a:prstGeom>
          <a:solidFill>
            <a:srgbClr val="000000"/>
          </a:solidFill>
          <a:ln/>
        </p:spPr>
      </p:sp>
      <p:sp>
        <p:nvSpPr>
          <p:cNvPr id="7" name="Text 5"/>
          <p:cNvSpPr/>
          <p:nvPr/>
        </p:nvSpPr>
        <p:spPr>
          <a:xfrm>
            <a:off x="822960" y="1828800"/>
            <a:ext cx="7498080" cy="640080"/>
          </a:xfrm>
          <a:prstGeom prst="rect">
            <a:avLst/>
          </a:prstGeom>
          <a:noFill/>
          <a:ln/>
        </p:spPr>
        <p:txBody>
          <a:bodyPr wrap="square" rtlCol="0" anchor="ctr"/>
          <a:lstStyle/>
          <a:p>
            <a:pPr indent="0" marL="0">
              <a:buNone/>
            </a:pPr>
            <a:r>
              <a:rPr lang="en-US" sz="1000" dirty="0">
                <a:solidFill>
                  <a:srgbClr val="6C757D"/>
                </a:solidFill>
                <a:latin typeface="Arial" pitchFamily="34" charset="0"/>
                <a:ea typeface="Arial" pitchFamily="34" charset="-122"/>
                <a:cs typeface="Arial" pitchFamily="34" charset="-120"/>
              </a:rPr>
              <a:t>Your organization operates at a foundational digital maturity level (2/5) with strong existing Microsoft infrastructure but significant gaps in information discoverability, KPI tracking, and onboarding efficiency. Despite having advanced tools like Salesforce, Power BI, and RPA capabilities, the technology is underutilized due to resistance to change and lack of citizen developer champions.</a:t>
            </a:r>
            <a:endParaRPr lang="en-US" sz="1000" dirty="0"/>
          </a:p>
        </p:txBody>
      </p:sp>
      <p:sp>
        <p:nvSpPr>
          <p:cNvPr id="8" name="Shape 6"/>
          <p:cNvSpPr/>
          <p:nvPr/>
        </p:nvSpPr>
        <p:spPr>
          <a:xfrm>
            <a:off x="0" y="6629400"/>
            <a:ext cx="9144000" cy="27432"/>
          </a:xfrm>
          <a:prstGeom prst="rect">
            <a:avLst/>
          </a:prstGeom>
          <a:solidFill>
            <a:srgbClr val="007EE5"/>
          </a:solidFill>
          <a:ln/>
        </p:spPr>
      </p:sp>
      <p:sp>
        <p:nvSpPr>
          <p:cNvPr id="9" name="Text 7"/>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C757D"/>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E8F4FD"/>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212529"/>
                </a:solidFill>
                <a:latin typeface="Arial" pitchFamily="34" charset="0"/>
                <a:ea typeface="Arial" pitchFamily="34" charset="-122"/>
                <a:cs typeface="Arial" pitchFamily="34" charset="-120"/>
              </a:rPr>
              <a:t>Risk Considerations</a:t>
            </a:r>
            <a:endParaRPr lang="en-US" sz="2800" dirty="0"/>
          </a:p>
        </p:txBody>
      </p:sp>
      <p:sp>
        <p:nvSpPr>
          <p:cNvPr id="4" name="Shape 2"/>
          <p:cNvSpPr/>
          <p:nvPr/>
        </p:nvSpPr>
        <p:spPr>
          <a:xfrm>
            <a:off x="685800" y="960120"/>
            <a:ext cx="7772400" cy="36576"/>
          </a:xfrm>
          <a:prstGeom prst="rect">
            <a:avLst/>
          </a:prstGeom>
          <a:solidFill>
            <a:srgbClr val="007EE5"/>
          </a:solidFill>
          <a:ln/>
        </p:spPr>
      </p:sp>
      <p:sp>
        <p:nvSpPr>
          <p:cNvPr id="5" name="Shape 3"/>
          <p:cNvSpPr/>
          <p:nvPr/>
        </p:nvSpPr>
        <p:spPr>
          <a:xfrm>
            <a:off x="0" y="6629400"/>
            <a:ext cx="9144000" cy="27432"/>
          </a:xfrm>
          <a:prstGeom prst="rect">
            <a:avLst/>
          </a:prstGeom>
          <a:solidFill>
            <a:srgbClr val="007EE5"/>
          </a:solidFill>
          <a:ln/>
        </p:spPr>
      </p:sp>
      <p:sp>
        <p:nvSpPr>
          <p:cNvPr id="6" name="Text 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C757D"/>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E8F4FD"/>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212529"/>
                </a:solidFill>
                <a:latin typeface="Arial" pitchFamily="34" charset="0"/>
                <a:ea typeface="Arial" pitchFamily="34" charset="-122"/>
                <a:cs typeface="Arial" pitchFamily="34" charset="-120"/>
              </a:rPr>
              <a:t>Change Management Strategy</a:t>
            </a:r>
            <a:endParaRPr lang="en-US" sz="2800" dirty="0"/>
          </a:p>
        </p:txBody>
      </p:sp>
      <p:sp>
        <p:nvSpPr>
          <p:cNvPr id="4" name="Shape 2"/>
          <p:cNvSpPr/>
          <p:nvPr/>
        </p:nvSpPr>
        <p:spPr>
          <a:xfrm>
            <a:off x="685800" y="960120"/>
            <a:ext cx="7772400" cy="36576"/>
          </a:xfrm>
          <a:prstGeom prst="rect">
            <a:avLst/>
          </a:prstGeom>
          <a:solidFill>
            <a:srgbClr val="007EE5"/>
          </a:solidFill>
          <a:ln/>
        </p:spPr>
      </p:sp>
      <p:sp>
        <p:nvSpPr>
          <p:cNvPr id="5" name="Shape 3"/>
          <p:cNvSpPr/>
          <p:nvPr/>
        </p:nvSpPr>
        <p:spPr>
          <a:xfrm>
            <a:off x="0" y="6629400"/>
            <a:ext cx="9144000" cy="27432"/>
          </a:xfrm>
          <a:prstGeom prst="rect">
            <a:avLst/>
          </a:prstGeom>
          <a:solidFill>
            <a:srgbClr val="007EE5"/>
          </a:solidFill>
          <a:ln/>
        </p:spPr>
      </p:sp>
      <p:sp>
        <p:nvSpPr>
          <p:cNvPr id="6" name="Text 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C757D"/>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7315200" y="-457200"/>
            <a:ext cx="2286000" cy="2286000"/>
          </a:xfrm>
          <a:prstGeom prst="ellipse">
            <a:avLst/>
          </a:prstGeom>
          <a:solidFill>
            <a:srgbClr val="E8F4FD">
              <a:alpha val="40000"/>
            </a:srgbClr>
          </a:solidFill>
          <a:ln/>
        </p:spPr>
      </p:sp>
      <p:sp>
        <p:nvSpPr>
          <p:cNvPr id="3" name="Shape 1"/>
          <p:cNvSpPr/>
          <p:nvPr/>
        </p:nvSpPr>
        <p:spPr>
          <a:xfrm>
            <a:off x="-274320" y="5029200"/>
            <a:ext cx="1828800" cy="1828800"/>
          </a:xfrm>
          <a:prstGeom prst="ellipse">
            <a:avLst/>
          </a:prstGeom>
          <a:solidFill>
            <a:srgbClr val="E8F4FD">
              <a:alpha val="30000"/>
            </a:srgbClr>
          </a:solidFill>
          <a:ln/>
        </p:spPr>
      </p:sp>
      <p:sp>
        <p:nvSpPr>
          <p:cNvPr id="4" name="Text 2"/>
          <p:cNvSpPr/>
          <p:nvPr/>
        </p:nvSpPr>
        <p:spPr>
          <a:xfrm>
            <a:off x="457200" y="2286000"/>
            <a:ext cx="8229600" cy="548640"/>
          </a:xfrm>
          <a:prstGeom prst="rect">
            <a:avLst/>
          </a:prstGeom>
          <a:noFill/>
          <a:ln/>
        </p:spPr>
        <p:txBody>
          <a:bodyPr wrap="square" rtlCol="0" anchor="ctr"/>
          <a:lstStyle/>
          <a:p>
            <a:pPr algn="ctr" indent="0" marL="0">
              <a:buNone/>
            </a:pPr>
            <a:r>
              <a:rPr lang="en-US" sz="3600" b="1" dirty="0">
                <a:solidFill>
                  <a:srgbClr val="212529"/>
                </a:solidFill>
                <a:latin typeface="Arial" pitchFamily="34" charset="0"/>
                <a:ea typeface="Arial" pitchFamily="34" charset="-122"/>
                <a:cs typeface="Arial" pitchFamily="34" charset="-120"/>
              </a:rPr>
              <a:t>Next Steps</a:t>
            </a:r>
            <a:endParaRPr lang="en-US" sz="3600" dirty="0"/>
          </a:p>
        </p:txBody>
      </p:sp>
      <p:sp>
        <p:nvSpPr>
          <p:cNvPr id="5" name="Text 3"/>
          <p:cNvSpPr/>
          <p:nvPr/>
        </p:nvSpPr>
        <p:spPr>
          <a:xfrm>
            <a:off x="457200" y="3017520"/>
            <a:ext cx="8229600" cy="365760"/>
          </a:xfrm>
          <a:prstGeom prst="rect">
            <a:avLst/>
          </a:prstGeom>
          <a:noFill/>
          <a:ln/>
        </p:spPr>
        <p:txBody>
          <a:bodyPr wrap="square" rtlCol="0" anchor="ctr"/>
          <a:lstStyle/>
          <a:p>
            <a:pPr algn="ctr" indent="0" marL="0">
              <a:buNone/>
            </a:pPr>
            <a:r>
              <a:rPr lang="en-US" sz="1800" dirty="0">
                <a:solidFill>
                  <a:srgbClr val="6C757D"/>
                </a:solidFill>
                <a:latin typeface="Arial" pitchFamily="34" charset="0"/>
                <a:ea typeface="Arial" pitchFamily="34" charset="-122"/>
                <a:cs typeface="Arial" pitchFamily="34" charset="-120"/>
              </a:rPr>
              <a:t>Ready to Transform Your Organization</a:t>
            </a:r>
            <a:endParaRPr lang="en-US" sz="1800" dirty="0"/>
          </a:p>
        </p:txBody>
      </p:sp>
      <p:sp>
        <p:nvSpPr>
          <p:cNvPr id="6" name="Shape 4"/>
          <p:cNvSpPr/>
          <p:nvPr/>
        </p:nvSpPr>
        <p:spPr>
          <a:xfrm>
            <a:off x="3200400" y="3840480"/>
            <a:ext cx="2743200" cy="457200"/>
          </a:xfrm>
          <a:prstGeom prst="roundRect">
            <a:avLst/>
          </a:prstGeom>
          <a:solidFill>
            <a:srgbClr val="007EE5"/>
          </a:solidFill>
          <a:ln/>
        </p:spPr>
      </p:sp>
      <p:sp>
        <p:nvSpPr>
          <p:cNvPr id="7" name="Text 5"/>
          <p:cNvSpPr/>
          <p:nvPr/>
        </p:nvSpPr>
        <p:spPr>
          <a:xfrm>
            <a:off x="3200400" y="3931920"/>
            <a:ext cx="2743200" cy="274320"/>
          </a:xfrm>
          <a:prstGeom prst="rect">
            <a:avLst/>
          </a:prstGeom>
          <a:noFill/>
          <a:ln/>
        </p:spPr>
        <p:txBody>
          <a:bodyPr wrap="square" rtlCol="0" anchor="ctr"/>
          <a:lstStyle/>
          <a:p>
            <a:pPr algn="ctr" indent="0" marL="0">
              <a:buNone/>
            </a:pPr>
            <a:r>
              <a:rPr lang="en-US" sz="1400" b="1" dirty="0">
                <a:solidFill>
                  <a:srgbClr val="FFFFFF"/>
                </a:solidFill>
                <a:latin typeface="Arial" pitchFamily="34" charset="0"/>
                <a:ea typeface="Arial" pitchFamily="34" charset="-122"/>
                <a:cs typeface="Arial" pitchFamily="34" charset="-120"/>
              </a:rPr>
              <a:t>tylercrowley.com</a:t>
            </a:r>
            <a:endParaRPr lang="en-US" sz="1400" dirty="0"/>
          </a:p>
        </p:txBody>
      </p:sp>
      <p:sp>
        <p:nvSpPr>
          <p:cNvPr id="8" name="Shape 6"/>
          <p:cNvSpPr/>
          <p:nvPr/>
        </p:nvSpPr>
        <p:spPr>
          <a:xfrm>
            <a:off x="3657600" y="4572000"/>
            <a:ext cx="1828800" cy="320040"/>
          </a:xfrm>
          <a:prstGeom prst="roundRect">
            <a:avLst/>
          </a:prstGeom>
          <a:solidFill>
            <a:srgbClr val="E8F4FD"/>
          </a:solidFill>
          <a:ln/>
        </p:spPr>
      </p:sp>
      <p:sp>
        <p:nvSpPr>
          <p:cNvPr id="9" name="Text 7"/>
          <p:cNvSpPr/>
          <p:nvPr/>
        </p:nvSpPr>
        <p:spPr>
          <a:xfrm>
            <a:off x="3657600" y="4617720"/>
            <a:ext cx="1828800" cy="228600"/>
          </a:xfrm>
          <a:prstGeom prst="rect">
            <a:avLst/>
          </a:prstGeom>
          <a:noFill/>
          <a:ln/>
        </p:spPr>
        <p:txBody>
          <a:bodyPr wrap="square" rtlCol="0" anchor="ctr"/>
          <a:lstStyle/>
          <a:p>
            <a:pPr algn="ctr" indent="0" marL="0">
              <a:buNone/>
            </a:pPr>
            <a:r>
              <a:rPr lang="en-US" sz="1000" dirty="0">
                <a:solidFill>
                  <a:srgbClr val="000000"/>
                </a:solidFill>
                <a:latin typeface="Arial" pitchFamily="34" charset="0"/>
                <a:ea typeface="Arial" pitchFamily="34" charset="-122"/>
                <a:cs typeface="Arial" pitchFamily="34" charset="-120"/>
              </a:rPr>
              <a:t>Built with AI 🤖</a:t>
            </a:r>
            <a:endParaRPr lang="en-US" sz="1000" dirty="0"/>
          </a:p>
        </p:txBody>
      </p:sp>
      <p:sp>
        <p:nvSpPr>
          <p:cNvPr id="10" name="Shape 8"/>
          <p:cNvSpPr/>
          <p:nvPr/>
        </p:nvSpPr>
        <p:spPr>
          <a:xfrm>
            <a:off x="3657600" y="6583680"/>
            <a:ext cx="1828800" cy="45720"/>
          </a:xfrm>
          <a:prstGeom prst="rect">
            <a:avLst/>
          </a:prstGeom>
          <a:solidFill>
            <a:srgbClr val="007EE5"/>
          </a:solid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8F9FA"/>
        </a:solidFill>
      </p:bgPr>
    </p:bg>
    <p:spTree>
      <p:nvGrpSpPr>
        <p:cNvPr id="1" name=""/>
        <p:cNvGrpSpPr/>
        <p:nvPr/>
      </p:nvGrpSpPr>
      <p:grpSpPr>
        <a:xfrm>
          <a:off x="0" y="0"/>
          <a:ext cx="0" cy="0"/>
          <a:chOff x="0" y="0"/>
          <a:chExt cx="0" cy="0"/>
        </a:xfrm>
      </p:grpSpPr>
      <p:sp>
        <p:nvSpPr>
          <p:cNvPr id="2" name="Shape 0"/>
          <p:cNvSpPr/>
          <p:nvPr/>
        </p:nvSpPr>
        <p:spPr>
          <a:xfrm>
            <a:off x="0" y="0"/>
            <a:ext cx="9144000" cy="731520"/>
          </a:xfrm>
          <a:prstGeom prst="rect">
            <a:avLst/>
          </a:prstGeom>
          <a:solidFill>
            <a:srgbClr val="007EE5"/>
          </a:solidFill>
          <a:ln/>
        </p:spPr>
      </p:sp>
      <p:sp>
        <p:nvSpPr>
          <p:cNvPr id="3" name="Text 1"/>
          <p:cNvSpPr/>
          <p:nvPr/>
        </p:nvSpPr>
        <p:spPr>
          <a:xfrm>
            <a:off x="457200" y="228600"/>
            <a:ext cx="8229600" cy="274320"/>
          </a:xfrm>
          <a:prstGeom prst="rect">
            <a:avLst/>
          </a:prstGeom>
          <a:noFill/>
          <a:ln/>
        </p:spPr>
        <p:txBody>
          <a:bodyPr wrap="square" rtlCol="0" anchor="ctr"/>
          <a:lstStyle/>
          <a:p>
            <a:pPr indent="0" marL="0">
              <a:buNone/>
            </a:pPr>
            <a:r>
              <a:rPr lang="en-US" sz="2800" b="1" dirty="0">
                <a:solidFill>
                  <a:srgbClr val="FFFFFF"/>
                </a:solidFill>
                <a:latin typeface="Arial" pitchFamily="34" charset="0"/>
                <a:ea typeface="Arial" pitchFamily="34" charset="-122"/>
                <a:cs typeface="Arial" pitchFamily="34" charset="-120"/>
              </a:rPr>
              <a:t>AGENDA</a:t>
            </a:r>
            <a:endParaRPr lang="en-US" sz="2800" dirty="0"/>
          </a:p>
        </p:txBody>
      </p:sp>
      <p:sp>
        <p:nvSpPr>
          <p:cNvPr id="4" name="Shape 2"/>
          <p:cNvSpPr/>
          <p:nvPr/>
        </p:nvSpPr>
        <p:spPr>
          <a:xfrm>
            <a:off x="0" y="713232"/>
            <a:ext cx="9144000" cy="73152"/>
          </a:xfrm>
          <a:prstGeom prst="rect">
            <a:avLst/>
          </a:prstGeom>
          <a:solidFill>
            <a:srgbClr val="4DA6FF"/>
          </a:solidFill>
          <a:ln/>
        </p:spPr>
      </p:sp>
      <p:sp>
        <p:nvSpPr>
          <p:cNvPr id="5" name="Shape 3"/>
          <p:cNvSpPr/>
          <p:nvPr/>
        </p:nvSpPr>
        <p:spPr>
          <a:xfrm>
            <a:off x="685800" y="1344168"/>
            <a:ext cx="411480" cy="320040"/>
          </a:xfrm>
          <a:prstGeom prst="roundRect">
            <a:avLst/>
          </a:prstGeom>
          <a:solidFill>
            <a:srgbClr val="007EE5"/>
          </a:solidFill>
          <a:ln/>
        </p:spPr>
      </p:sp>
      <p:sp>
        <p:nvSpPr>
          <p:cNvPr id="6" name="Text 4"/>
          <p:cNvSpPr/>
          <p:nvPr/>
        </p:nvSpPr>
        <p:spPr>
          <a:xfrm>
            <a:off x="685800" y="139903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01</a:t>
            </a:r>
            <a:endParaRPr lang="en-US" sz="1100" dirty="0"/>
          </a:p>
        </p:txBody>
      </p:sp>
      <p:sp>
        <p:nvSpPr>
          <p:cNvPr id="7" name="Text 5"/>
          <p:cNvSpPr/>
          <p:nvPr/>
        </p:nvSpPr>
        <p:spPr>
          <a:xfrm>
            <a:off x="1188720" y="1371600"/>
            <a:ext cx="3200400" cy="182880"/>
          </a:xfrm>
          <a:prstGeom prst="rect">
            <a:avLst/>
          </a:prstGeom>
          <a:noFill/>
          <a:ln/>
        </p:spPr>
        <p:txBody>
          <a:bodyPr wrap="square" rtlCol="0" anchor="ctr"/>
          <a:lstStyle/>
          <a:p>
            <a:pPr indent="0" marL="0">
              <a:buNone/>
            </a:pPr>
            <a:r>
              <a:rPr lang="en-US" sz="1000" b="1" dirty="0">
                <a:solidFill>
                  <a:srgbClr val="212529"/>
                </a:solidFill>
                <a:latin typeface="Arial" pitchFamily="34" charset="0"/>
                <a:ea typeface="Arial" pitchFamily="34" charset="-122"/>
                <a:cs typeface="Arial" pitchFamily="34" charset="-120"/>
              </a:rPr>
              <a:t>Executive Summary</a:t>
            </a:r>
            <a:endParaRPr lang="en-US" sz="1000" dirty="0"/>
          </a:p>
        </p:txBody>
      </p:sp>
      <p:sp>
        <p:nvSpPr>
          <p:cNvPr id="8" name="Text 6"/>
          <p:cNvSpPr/>
          <p:nvPr/>
        </p:nvSpPr>
        <p:spPr>
          <a:xfrm>
            <a:off x="1188720" y="1572768"/>
            <a:ext cx="3200400" cy="164592"/>
          </a:xfrm>
          <a:prstGeom prst="rect">
            <a:avLst/>
          </a:prstGeom>
          <a:noFill/>
          <a:ln/>
        </p:spPr>
        <p:txBody>
          <a:bodyPr wrap="square" rtlCol="0" anchor="ctr"/>
          <a:lstStyle/>
          <a:p>
            <a:pPr indent="0" marL="0">
              <a:buNone/>
            </a:pPr>
            <a:r>
              <a:rPr lang="en-US" sz="800" dirty="0">
                <a:solidFill>
                  <a:srgbClr val="6C757D"/>
                </a:solidFill>
                <a:latin typeface="Arial" pitchFamily="34" charset="0"/>
                <a:ea typeface="Arial" pitchFamily="34" charset="-122"/>
                <a:cs typeface="Arial" pitchFamily="34" charset="-120"/>
              </a:rPr>
              <a:t>Current state and key opportunities</a:t>
            </a:r>
            <a:endParaRPr lang="en-US" sz="800" dirty="0"/>
          </a:p>
        </p:txBody>
      </p:sp>
      <p:sp>
        <p:nvSpPr>
          <p:cNvPr id="9" name="Shape 7"/>
          <p:cNvSpPr/>
          <p:nvPr/>
        </p:nvSpPr>
        <p:spPr>
          <a:xfrm>
            <a:off x="685800" y="1984248"/>
            <a:ext cx="411480" cy="320040"/>
          </a:xfrm>
          <a:prstGeom prst="roundRect">
            <a:avLst/>
          </a:prstGeom>
          <a:solidFill>
            <a:srgbClr val="007EE5"/>
          </a:solidFill>
          <a:ln/>
        </p:spPr>
      </p:sp>
      <p:sp>
        <p:nvSpPr>
          <p:cNvPr id="10" name="Text 8"/>
          <p:cNvSpPr/>
          <p:nvPr/>
        </p:nvSpPr>
        <p:spPr>
          <a:xfrm>
            <a:off x="685800" y="203911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02</a:t>
            </a:r>
            <a:endParaRPr lang="en-US" sz="1100" dirty="0"/>
          </a:p>
        </p:txBody>
      </p:sp>
      <p:sp>
        <p:nvSpPr>
          <p:cNvPr id="11" name="Text 9"/>
          <p:cNvSpPr/>
          <p:nvPr/>
        </p:nvSpPr>
        <p:spPr>
          <a:xfrm>
            <a:off x="1188720" y="2011680"/>
            <a:ext cx="3200400" cy="182880"/>
          </a:xfrm>
          <a:prstGeom prst="rect">
            <a:avLst/>
          </a:prstGeom>
          <a:noFill/>
          <a:ln/>
        </p:spPr>
        <p:txBody>
          <a:bodyPr wrap="square" rtlCol="0" anchor="ctr"/>
          <a:lstStyle/>
          <a:p>
            <a:pPr indent="0" marL="0">
              <a:buNone/>
            </a:pPr>
            <a:r>
              <a:rPr lang="en-US" sz="1000" b="1" dirty="0">
                <a:solidFill>
                  <a:srgbClr val="212529"/>
                </a:solidFill>
                <a:latin typeface="Arial" pitchFamily="34" charset="0"/>
                <a:ea typeface="Arial" pitchFamily="34" charset="-122"/>
                <a:cs typeface="Arial" pitchFamily="34" charset="-120"/>
              </a:rPr>
              <a:t>Digital Maturity Assessment</a:t>
            </a:r>
            <a:endParaRPr lang="en-US" sz="1000" dirty="0"/>
          </a:p>
        </p:txBody>
      </p:sp>
      <p:sp>
        <p:nvSpPr>
          <p:cNvPr id="12" name="Text 10"/>
          <p:cNvSpPr/>
          <p:nvPr/>
        </p:nvSpPr>
        <p:spPr>
          <a:xfrm>
            <a:off x="1188720" y="2212848"/>
            <a:ext cx="3200400" cy="164592"/>
          </a:xfrm>
          <a:prstGeom prst="rect">
            <a:avLst/>
          </a:prstGeom>
          <a:noFill/>
          <a:ln/>
        </p:spPr>
        <p:txBody>
          <a:bodyPr wrap="square" rtlCol="0" anchor="ctr"/>
          <a:lstStyle/>
          <a:p>
            <a:pPr indent="0" marL="0">
              <a:buNone/>
            </a:pPr>
            <a:r>
              <a:rPr lang="en-US" sz="800" dirty="0">
                <a:solidFill>
                  <a:srgbClr val="6C757D"/>
                </a:solidFill>
                <a:latin typeface="Arial" pitchFamily="34" charset="0"/>
                <a:ea typeface="Arial" pitchFamily="34" charset="-122"/>
                <a:cs typeface="Arial" pitchFamily="34" charset="-120"/>
              </a:rPr>
              <a:t>Five-pillar evaluation framework</a:t>
            </a:r>
            <a:endParaRPr lang="en-US" sz="800" dirty="0"/>
          </a:p>
        </p:txBody>
      </p:sp>
      <p:sp>
        <p:nvSpPr>
          <p:cNvPr id="13" name="Shape 11"/>
          <p:cNvSpPr/>
          <p:nvPr/>
        </p:nvSpPr>
        <p:spPr>
          <a:xfrm>
            <a:off x="685800" y="2624328"/>
            <a:ext cx="411480" cy="320040"/>
          </a:xfrm>
          <a:prstGeom prst="roundRect">
            <a:avLst/>
          </a:prstGeom>
          <a:solidFill>
            <a:srgbClr val="007EE5"/>
          </a:solidFill>
          <a:ln/>
        </p:spPr>
      </p:sp>
      <p:sp>
        <p:nvSpPr>
          <p:cNvPr id="14" name="Text 12"/>
          <p:cNvSpPr/>
          <p:nvPr/>
        </p:nvSpPr>
        <p:spPr>
          <a:xfrm>
            <a:off x="685800" y="267919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03</a:t>
            </a:r>
            <a:endParaRPr lang="en-US" sz="1100" dirty="0"/>
          </a:p>
        </p:txBody>
      </p:sp>
      <p:sp>
        <p:nvSpPr>
          <p:cNvPr id="15" name="Text 13"/>
          <p:cNvSpPr/>
          <p:nvPr/>
        </p:nvSpPr>
        <p:spPr>
          <a:xfrm>
            <a:off x="1188720" y="2651760"/>
            <a:ext cx="3200400" cy="182880"/>
          </a:xfrm>
          <a:prstGeom prst="rect">
            <a:avLst/>
          </a:prstGeom>
          <a:noFill/>
          <a:ln/>
        </p:spPr>
        <p:txBody>
          <a:bodyPr wrap="square" rtlCol="0" anchor="ctr"/>
          <a:lstStyle/>
          <a:p>
            <a:pPr indent="0" marL="0">
              <a:buNone/>
            </a:pPr>
            <a:r>
              <a:rPr lang="en-US" sz="1000" b="1" dirty="0">
                <a:solidFill>
                  <a:srgbClr val="212529"/>
                </a:solidFill>
                <a:latin typeface="Arial" pitchFamily="34" charset="0"/>
                <a:ea typeface="Arial" pitchFamily="34" charset="-122"/>
                <a:cs typeface="Arial" pitchFamily="34" charset="-120"/>
              </a:rPr>
              <a:t>Strategic Priorities</a:t>
            </a:r>
            <a:endParaRPr lang="en-US" sz="1000" dirty="0"/>
          </a:p>
        </p:txBody>
      </p:sp>
      <p:sp>
        <p:nvSpPr>
          <p:cNvPr id="16" name="Text 14"/>
          <p:cNvSpPr/>
          <p:nvPr/>
        </p:nvSpPr>
        <p:spPr>
          <a:xfrm>
            <a:off x="1188720" y="2852928"/>
            <a:ext cx="3200400" cy="164592"/>
          </a:xfrm>
          <a:prstGeom prst="rect">
            <a:avLst/>
          </a:prstGeom>
          <a:noFill/>
          <a:ln/>
        </p:spPr>
        <p:txBody>
          <a:bodyPr wrap="square" rtlCol="0" anchor="ctr"/>
          <a:lstStyle/>
          <a:p>
            <a:pPr indent="0" marL="0">
              <a:buNone/>
            </a:pPr>
            <a:r>
              <a:rPr lang="en-US" sz="800" dirty="0">
                <a:solidFill>
                  <a:srgbClr val="6C757D"/>
                </a:solidFill>
                <a:latin typeface="Arial" pitchFamily="34" charset="0"/>
                <a:ea typeface="Arial" pitchFamily="34" charset="-122"/>
                <a:cs typeface="Arial" pitchFamily="34" charset="-120"/>
              </a:rPr>
              <a:t>Data, Automation, AI, People, and UX strategies</a:t>
            </a:r>
            <a:endParaRPr lang="en-US" sz="800" dirty="0"/>
          </a:p>
        </p:txBody>
      </p:sp>
      <p:sp>
        <p:nvSpPr>
          <p:cNvPr id="17" name="Shape 15"/>
          <p:cNvSpPr/>
          <p:nvPr/>
        </p:nvSpPr>
        <p:spPr>
          <a:xfrm>
            <a:off x="685800" y="3264408"/>
            <a:ext cx="411480" cy="320040"/>
          </a:xfrm>
          <a:prstGeom prst="roundRect">
            <a:avLst/>
          </a:prstGeom>
          <a:solidFill>
            <a:srgbClr val="007EE5"/>
          </a:solidFill>
          <a:ln/>
        </p:spPr>
      </p:sp>
      <p:sp>
        <p:nvSpPr>
          <p:cNvPr id="18" name="Text 16"/>
          <p:cNvSpPr/>
          <p:nvPr/>
        </p:nvSpPr>
        <p:spPr>
          <a:xfrm>
            <a:off x="685800" y="331927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04</a:t>
            </a:r>
            <a:endParaRPr lang="en-US" sz="1100" dirty="0"/>
          </a:p>
        </p:txBody>
      </p:sp>
      <p:sp>
        <p:nvSpPr>
          <p:cNvPr id="19" name="Text 17"/>
          <p:cNvSpPr/>
          <p:nvPr/>
        </p:nvSpPr>
        <p:spPr>
          <a:xfrm>
            <a:off x="1188720" y="3291840"/>
            <a:ext cx="3200400" cy="182880"/>
          </a:xfrm>
          <a:prstGeom prst="rect">
            <a:avLst/>
          </a:prstGeom>
          <a:noFill/>
          <a:ln/>
        </p:spPr>
        <p:txBody>
          <a:bodyPr wrap="square" rtlCol="0" anchor="ctr"/>
          <a:lstStyle/>
          <a:p>
            <a:pPr indent="0" marL="0">
              <a:buNone/>
            </a:pPr>
            <a:r>
              <a:rPr lang="en-US" sz="1000" b="1" dirty="0">
                <a:solidFill>
                  <a:srgbClr val="212529"/>
                </a:solidFill>
                <a:latin typeface="Arial" pitchFamily="34" charset="0"/>
                <a:ea typeface="Arial" pitchFamily="34" charset="-122"/>
                <a:cs typeface="Arial" pitchFamily="34" charset="-120"/>
              </a:rPr>
              <a:t>Quick Wins</a:t>
            </a:r>
            <a:endParaRPr lang="en-US" sz="1000" dirty="0"/>
          </a:p>
        </p:txBody>
      </p:sp>
      <p:sp>
        <p:nvSpPr>
          <p:cNvPr id="20" name="Text 18"/>
          <p:cNvSpPr/>
          <p:nvPr/>
        </p:nvSpPr>
        <p:spPr>
          <a:xfrm>
            <a:off x="1188720" y="3493008"/>
            <a:ext cx="3200400" cy="164592"/>
          </a:xfrm>
          <a:prstGeom prst="rect">
            <a:avLst/>
          </a:prstGeom>
          <a:noFill/>
          <a:ln/>
        </p:spPr>
        <p:txBody>
          <a:bodyPr wrap="square" rtlCol="0" anchor="ctr"/>
          <a:lstStyle/>
          <a:p>
            <a:pPr indent="0" marL="0">
              <a:buNone/>
            </a:pPr>
            <a:r>
              <a:rPr lang="en-US" sz="800" dirty="0">
                <a:solidFill>
                  <a:srgbClr val="6C757D"/>
                </a:solidFill>
                <a:latin typeface="Arial" pitchFamily="34" charset="0"/>
                <a:ea typeface="Arial" pitchFamily="34" charset="-122"/>
                <a:cs typeface="Arial" pitchFamily="34" charset="-120"/>
              </a:rPr>
              <a:t>30-day high-impact actions</a:t>
            </a:r>
            <a:endParaRPr lang="en-US" sz="800" dirty="0"/>
          </a:p>
        </p:txBody>
      </p:sp>
      <p:sp>
        <p:nvSpPr>
          <p:cNvPr id="21" name="Shape 19"/>
          <p:cNvSpPr/>
          <p:nvPr/>
        </p:nvSpPr>
        <p:spPr>
          <a:xfrm>
            <a:off x="4800600" y="1344168"/>
            <a:ext cx="411480" cy="320040"/>
          </a:xfrm>
          <a:prstGeom prst="roundRect">
            <a:avLst/>
          </a:prstGeom>
          <a:solidFill>
            <a:srgbClr val="007EE5"/>
          </a:solidFill>
          <a:ln/>
        </p:spPr>
      </p:sp>
      <p:sp>
        <p:nvSpPr>
          <p:cNvPr id="22" name="Text 20"/>
          <p:cNvSpPr/>
          <p:nvPr/>
        </p:nvSpPr>
        <p:spPr>
          <a:xfrm>
            <a:off x="4800600" y="139903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05</a:t>
            </a:r>
            <a:endParaRPr lang="en-US" sz="1100" dirty="0"/>
          </a:p>
        </p:txBody>
      </p:sp>
      <p:sp>
        <p:nvSpPr>
          <p:cNvPr id="23" name="Text 21"/>
          <p:cNvSpPr/>
          <p:nvPr/>
        </p:nvSpPr>
        <p:spPr>
          <a:xfrm>
            <a:off x="5303520" y="1371600"/>
            <a:ext cx="3200400" cy="182880"/>
          </a:xfrm>
          <a:prstGeom prst="rect">
            <a:avLst/>
          </a:prstGeom>
          <a:noFill/>
          <a:ln/>
        </p:spPr>
        <p:txBody>
          <a:bodyPr wrap="square" rtlCol="0" anchor="ctr"/>
          <a:lstStyle/>
          <a:p>
            <a:pPr indent="0" marL="0">
              <a:buNone/>
            </a:pPr>
            <a:r>
              <a:rPr lang="en-US" sz="1000" b="1" dirty="0">
                <a:solidFill>
                  <a:srgbClr val="212529"/>
                </a:solidFill>
                <a:latin typeface="Arial" pitchFamily="34" charset="0"/>
                <a:ea typeface="Arial" pitchFamily="34" charset="-122"/>
                <a:cs typeface="Arial" pitchFamily="34" charset="-120"/>
              </a:rPr>
              <a:t>Technology Roadmap</a:t>
            </a:r>
            <a:endParaRPr lang="en-US" sz="1000" dirty="0"/>
          </a:p>
        </p:txBody>
      </p:sp>
      <p:sp>
        <p:nvSpPr>
          <p:cNvPr id="24" name="Text 22"/>
          <p:cNvSpPr/>
          <p:nvPr/>
        </p:nvSpPr>
        <p:spPr>
          <a:xfrm>
            <a:off x="5303520" y="1572768"/>
            <a:ext cx="3200400" cy="164592"/>
          </a:xfrm>
          <a:prstGeom prst="rect">
            <a:avLst/>
          </a:prstGeom>
          <a:noFill/>
          <a:ln/>
        </p:spPr>
        <p:txBody>
          <a:bodyPr wrap="square" rtlCol="0" anchor="ctr"/>
          <a:lstStyle/>
          <a:p>
            <a:pPr indent="0" marL="0">
              <a:buNone/>
            </a:pPr>
            <a:r>
              <a:rPr lang="en-US" sz="800" dirty="0">
                <a:solidFill>
                  <a:srgbClr val="6C757D"/>
                </a:solidFill>
                <a:latin typeface="Arial" pitchFamily="34" charset="0"/>
                <a:ea typeface="Arial" pitchFamily="34" charset="-122"/>
                <a:cs typeface="Arial" pitchFamily="34" charset="-120"/>
              </a:rPr>
              <a:t>Recommended tools and platforms</a:t>
            </a:r>
            <a:endParaRPr lang="en-US" sz="800" dirty="0"/>
          </a:p>
        </p:txBody>
      </p:sp>
      <p:sp>
        <p:nvSpPr>
          <p:cNvPr id="25" name="Shape 23"/>
          <p:cNvSpPr/>
          <p:nvPr/>
        </p:nvSpPr>
        <p:spPr>
          <a:xfrm>
            <a:off x="4800600" y="1984248"/>
            <a:ext cx="411480" cy="320040"/>
          </a:xfrm>
          <a:prstGeom prst="roundRect">
            <a:avLst/>
          </a:prstGeom>
          <a:solidFill>
            <a:srgbClr val="007EE5"/>
          </a:solidFill>
          <a:ln/>
        </p:spPr>
      </p:sp>
      <p:sp>
        <p:nvSpPr>
          <p:cNvPr id="26" name="Text 24"/>
          <p:cNvSpPr/>
          <p:nvPr/>
        </p:nvSpPr>
        <p:spPr>
          <a:xfrm>
            <a:off x="4800600" y="203911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06</a:t>
            </a:r>
            <a:endParaRPr lang="en-US" sz="1100" dirty="0"/>
          </a:p>
        </p:txBody>
      </p:sp>
      <p:sp>
        <p:nvSpPr>
          <p:cNvPr id="27" name="Text 25"/>
          <p:cNvSpPr/>
          <p:nvPr/>
        </p:nvSpPr>
        <p:spPr>
          <a:xfrm>
            <a:off x="5303520" y="2011680"/>
            <a:ext cx="3200400" cy="182880"/>
          </a:xfrm>
          <a:prstGeom prst="rect">
            <a:avLst/>
          </a:prstGeom>
          <a:noFill/>
          <a:ln/>
        </p:spPr>
        <p:txBody>
          <a:bodyPr wrap="square" rtlCol="0" anchor="ctr"/>
          <a:lstStyle/>
          <a:p>
            <a:pPr indent="0" marL="0">
              <a:buNone/>
            </a:pPr>
            <a:r>
              <a:rPr lang="en-US" sz="1000" b="1" dirty="0">
                <a:solidFill>
                  <a:srgbClr val="212529"/>
                </a:solidFill>
                <a:latin typeface="Arial" pitchFamily="34" charset="0"/>
                <a:ea typeface="Arial" pitchFamily="34" charset="-122"/>
                <a:cs typeface="Arial" pitchFamily="34" charset="-120"/>
              </a:rPr>
              <a:t>90-Day Implementation Plan</a:t>
            </a:r>
            <a:endParaRPr lang="en-US" sz="1000" dirty="0"/>
          </a:p>
        </p:txBody>
      </p:sp>
      <p:sp>
        <p:nvSpPr>
          <p:cNvPr id="28" name="Text 26"/>
          <p:cNvSpPr/>
          <p:nvPr/>
        </p:nvSpPr>
        <p:spPr>
          <a:xfrm>
            <a:off x="5303520" y="2212848"/>
            <a:ext cx="3200400" cy="164592"/>
          </a:xfrm>
          <a:prstGeom prst="rect">
            <a:avLst/>
          </a:prstGeom>
          <a:noFill/>
          <a:ln/>
        </p:spPr>
        <p:txBody>
          <a:bodyPr wrap="square" rtlCol="0" anchor="ctr"/>
          <a:lstStyle/>
          <a:p>
            <a:pPr indent="0" marL="0">
              <a:buNone/>
            </a:pPr>
            <a:r>
              <a:rPr lang="en-US" sz="800" dirty="0">
                <a:solidFill>
                  <a:srgbClr val="6C757D"/>
                </a:solidFill>
                <a:latin typeface="Arial" pitchFamily="34" charset="0"/>
                <a:ea typeface="Arial" pitchFamily="34" charset="-122"/>
                <a:cs typeface="Arial" pitchFamily="34" charset="-120"/>
              </a:rPr>
              <a:t>Phased transformation approach</a:t>
            </a:r>
            <a:endParaRPr lang="en-US" sz="800" dirty="0"/>
          </a:p>
        </p:txBody>
      </p:sp>
      <p:sp>
        <p:nvSpPr>
          <p:cNvPr id="29" name="Shape 27"/>
          <p:cNvSpPr/>
          <p:nvPr/>
        </p:nvSpPr>
        <p:spPr>
          <a:xfrm>
            <a:off x="4800600" y="2624328"/>
            <a:ext cx="411480" cy="320040"/>
          </a:xfrm>
          <a:prstGeom prst="roundRect">
            <a:avLst/>
          </a:prstGeom>
          <a:solidFill>
            <a:srgbClr val="007EE5"/>
          </a:solidFill>
          <a:ln/>
        </p:spPr>
      </p:sp>
      <p:sp>
        <p:nvSpPr>
          <p:cNvPr id="30" name="Text 28"/>
          <p:cNvSpPr/>
          <p:nvPr/>
        </p:nvSpPr>
        <p:spPr>
          <a:xfrm>
            <a:off x="4800600" y="267919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07</a:t>
            </a:r>
            <a:endParaRPr lang="en-US" sz="1100" dirty="0"/>
          </a:p>
        </p:txBody>
      </p:sp>
      <p:sp>
        <p:nvSpPr>
          <p:cNvPr id="31" name="Text 29"/>
          <p:cNvSpPr/>
          <p:nvPr/>
        </p:nvSpPr>
        <p:spPr>
          <a:xfrm>
            <a:off x="5303520" y="2651760"/>
            <a:ext cx="3200400" cy="182880"/>
          </a:xfrm>
          <a:prstGeom prst="rect">
            <a:avLst/>
          </a:prstGeom>
          <a:noFill/>
          <a:ln/>
        </p:spPr>
        <p:txBody>
          <a:bodyPr wrap="square" rtlCol="0" anchor="ctr"/>
          <a:lstStyle/>
          <a:p>
            <a:pPr indent="0" marL="0">
              <a:buNone/>
            </a:pPr>
            <a:r>
              <a:rPr lang="en-US" sz="1000" b="1" dirty="0">
                <a:solidFill>
                  <a:srgbClr val="212529"/>
                </a:solidFill>
                <a:latin typeface="Arial" pitchFamily="34" charset="0"/>
                <a:ea typeface="Arial" pitchFamily="34" charset="-122"/>
                <a:cs typeface="Arial" pitchFamily="34" charset="-120"/>
              </a:rPr>
              <a:t>Change Management</a:t>
            </a:r>
            <a:endParaRPr lang="en-US" sz="1000" dirty="0"/>
          </a:p>
        </p:txBody>
      </p:sp>
      <p:sp>
        <p:nvSpPr>
          <p:cNvPr id="32" name="Text 30"/>
          <p:cNvSpPr/>
          <p:nvPr/>
        </p:nvSpPr>
        <p:spPr>
          <a:xfrm>
            <a:off x="5303520" y="2852928"/>
            <a:ext cx="3200400" cy="164592"/>
          </a:xfrm>
          <a:prstGeom prst="rect">
            <a:avLst/>
          </a:prstGeom>
          <a:noFill/>
          <a:ln/>
        </p:spPr>
        <p:txBody>
          <a:bodyPr wrap="square" rtlCol="0" anchor="ctr"/>
          <a:lstStyle/>
          <a:p>
            <a:pPr indent="0" marL="0">
              <a:buNone/>
            </a:pPr>
            <a:r>
              <a:rPr lang="en-US" sz="800" dirty="0">
                <a:solidFill>
                  <a:srgbClr val="6C757D"/>
                </a:solidFill>
                <a:latin typeface="Arial" pitchFamily="34" charset="0"/>
                <a:ea typeface="Arial" pitchFamily="34" charset="-122"/>
                <a:cs typeface="Arial" pitchFamily="34" charset="-120"/>
              </a:rPr>
              <a:t>Communication and training strategy</a:t>
            </a:r>
            <a:endParaRPr lang="en-US" sz="800" dirty="0"/>
          </a:p>
        </p:txBody>
      </p:sp>
      <p:sp>
        <p:nvSpPr>
          <p:cNvPr id="33" name="Shape 31"/>
          <p:cNvSpPr/>
          <p:nvPr/>
        </p:nvSpPr>
        <p:spPr>
          <a:xfrm>
            <a:off x="4800600" y="3264408"/>
            <a:ext cx="411480" cy="320040"/>
          </a:xfrm>
          <a:prstGeom prst="roundRect">
            <a:avLst/>
          </a:prstGeom>
          <a:solidFill>
            <a:srgbClr val="007EE5"/>
          </a:solidFill>
          <a:ln/>
        </p:spPr>
      </p:sp>
      <p:sp>
        <p:nvSpPr>
          <p:cNvPr id="34" name="Text 32"/>
          <p:cNvSpPr/>
          <p:nvPr/>
        </p:nvSpPr>
        <p:spPr>
          <a:xfrm>
            <a:off x="4800600" y="331927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08</a:t>
            </a:r>
            <a:endParaRPr lang="en-US" sz="1100" dirty="0"/>
          </a:p>
        </p:txBody>
      </p:sp>
      <p:sp>
        <p:nvSpPr>
          <p:cNvPr id="35" name="Text 33"/>
          <p:cNvSpPr/>
          <p:nvPr/>
        </p:nvSpPr>
        <p:spPr>
          <a:xfrm>
            <a:off x="5303520" y="3291840"/>
            <a:ext cx="3200400" cy="182880"/>
          </a:xfrm>
          <a:prstGeom prst="rect">
            <a:avLst/>
          </a:prstGeom>
          <a:noFill/>
          <a:ln/>
        </p:spPr>
        <p:txBody>
          <a:bodyPr wrap="square" rtlCol="0" anchor="ctr"/>
          <a:lstStyle/>
          <a:p>
            <a:pPr indent="0" marL="0">
              <a:buNone/>
            </a:pPr>
            <a:r>
              <a:rPr lang="en-US" sz="1000" b="1" dirty="0">
                <a:solidFill>
                  <a:srgbClr val="212529"/>
                </a:solidFill>
                <a:latin typeface="Arial" pitchFamily="34" charset="0"/>
                <a:ea typeface="Arial" pitchFamily="34" charset="-122"/>
                <a:cs typeface="Arial" pitchFamily="34" charset="-120"/>
              </a:rPr>
              <a:t>Next Steps</a:t>
            </a:r>
            <a:endParaRPr lang="en-US" sz="1000" dirty="0"/>
          </a:p>
        </p:txBody>
      </p:sp>
      <p:sp>
        <p:nvSpPr>
          <p:cNvPr id="36" name="Text 34"/>
          <p:cNvSpPr/>
          <p:nvPr/>
        </p:nvSpPr>
        <p:spPr>
          <a:xfrm>
            <a:off x="5303520" y="3493008"/>
            <a:ext cx="3200400" cy="164592"/>
          </a:xfrm>
          <a:prstGeom prst="rect">
            <a:avLst/>
          </a:prstGeom>
          <a:noFill/>
          <a:ln/>
        </p:spPr>
        <p:txBody>
          <a:bodyPr wrap="square" rtlCol="0" anchor="ctr"/>
          <a:lstStyle/>
          <a:p>
            <a:pPr indent="0" marL="0">
              <a:buNone/>
            </a:pPr>
            <a:r>
              <a:rPr lang="en-US" sz="800" dirty="0">
                <a:solidFill>
                  <a:srgbClr val="6C757D"/>
                </a:solidFill>
                <a:latin typeface="Arial" pitchFamily="34" charset="0"/>
                <a:ea typeface="Arial" pitchFamily="34" charset="-122"/>
                <a:cs typeface="Arial" pitchFamily="34" charset="-120"/>
              </a:rPr>
              <a:t>Getting started with your transformation</a:t>
            </a:r>
            <a:endParaRPr lang="en-US" sz="800" dirty="0"/>
          </a:p>
        </p:txBody>
      </p:sp>
      <p:sp>
        <p:nvSpPr>
          <p:cNvPr id="37" name="Shape 35"/>
          <p:cNvSpPr/>
          <p:nvPr/>
        </p:nvSpPr>
        <p:spPr>
          <a:xfrm>
            <a:off x="0" y="6629400"/>
            <a:ext cx="9144000" cy="27432"/>
          </a:xfrm>
          <a:prstGeom prst="rect">
            <a:avLst/>
          </a:prstGeom>
          <a:solidFill>
            <a:srgbClr val="007EE5"/>
          </a:solidFill>
          <a:ln/>
        </p:spPr>
      </p:sp>
      <p:sp>
        <p:nvSpPr>
          <p:cNvPr id="38" name="Text 36"/>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C757D"/>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E8F4FD"/>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212529"/>
                </a:solidFill>
                <a:latin typeface="Arial" pitchFamily="34" charset="0"/>
                <a:ea typeface="Arial" pitchFamily="34" charset="-122"/>
                <a:cs typeface="Arial" pitchFamily="34" charset="-120"/>
              </a:rPr>
              <a:t>Data Strategy</a:t>
            </a:r>
            <a:endParaRPr lang="en-US" sz="2800" dirty="0"/>
          </a:p>
        </p:txBody>
      </p:sp>
      <p:sp>
        <p:nvSpPr>
          <p:cNvPr id="4" name="Shape 2"/>
          <p:cNvSpPr/>
          <p:nvPr/>
        </p:nvSpPr>
        <p:spPr>
          <a:xfrm>
            <a:off x="685800" y="960120"/>
            <a:ext cx="7772400" cy="36576"/>
          </a:xfrm>
          <a:prstGeom prst="rect">
            <a:avLst/>
          </a:prstGeom>
          <a:solidFill>
            <a:srgbClr val="007EE5"/>
          </a:solidFill>
          <a:ln/>
        </p:spPr>
      </p:sp>
      <p:graphicFrame>
        <p:nvGraphicFramePr>
          <p:cNvPr id="4"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007EE5"/>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007EE5"/>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007EE5"/>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2/5 - Foundational</a:t>
                      </a:r>
                      <a:endParaRPr lang="en-US" sz="9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indent="0" marL="0">
                        <a:buNone/>
                      </a:pPr>
                      <a:r>
                        <a:rPr lang="en-US" sz="900" dirty="0">
                          <a:solidFill>
                            <a:srgbClr val="007EE5"/>
                          </a:solidFill>
                        </a:rPr>
                        <a:t>4-5/5 Target</a:t>
                      </a:r>
                      <a:endParaRPr lang="en-US" sz="9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Data visualization exists but lacks integration; no centralized KPI tracking; information scattered across systems</a:t>
                      </a:r>
                      <a:endParaRPr lang="en-US" sz="8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indent="0" marL="0">
                        <a:buNone/>
                      </a:pPr>
                      <a:r>
                        <a:rPr lang="en-US" sz="800" dirty="0">
                          <a:solidFill>
                            <a:srgbClr val="007EE5"/>
                          </a:solidFill>
                        </a:rPr>
                        <a:t>Unified data dashboard with real-time KPIs and searchable information repository</a:t>
                      </a:r>
                      <a:endParaRPr lang="en-US" sz="8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212529"/>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6C757D"/>
                </a:solidFill>
                <a:latin typeface="Arial" pitchFamily="34" charset="0"/>
                <a:ea typeface="Arial" pitchFamily="34" charset="-122"/>
                <a:cs typeface="Arial" pitchFamily="34" charset="-120"/>
              </a:rPr>
              <a:t>• Data Visualization</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6C757D"/>
                </a:solidFill>
                <a:latin typeface="Arial" pitchFamily="34" charset="0"/>
                <a:ea typeface="Arial" pitchFamily="34" charset="-122"/>
                <a:cs typeface="Arial" pitchFamily="34" charset="-120"/>
              </a:rPr>
              <a:t>• Data Quality &amp; Governance</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6C757D"/>
                </a:solidFill>
                <a:latin typeface="Arial" pitchFamily="34" charset="0"/>
                <a:ea typeface="Arial" pitchFamily="34" charset="-122"/>
                <a:cs typeface="Arial" pitchFamily="34" charset="-120"/>
              </a:rPr>
              <a:t>• Predictive Analytics</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212529"/>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6CB70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000000"/>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6C757D"/>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6C757D"/>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6C757D"/>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6C757D"/>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E8F4FD">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212529"/>
                </a:solidFill>
                <a:latin typeface="Arial" pitchFamily="34" charset="0"/>
                <a:ea typeface="Arial" pitchFamily="34" charset="-122"/>
                <a:cs typeface="Arial" pitchFamily="34" charset="-120"/>
              </a:rPr>
              <a:t>• Create executive dashboard showing to...</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212529"/>
                </a:solidFill>
                <a:latin typeface="Arial" pitchFamily="34" charset="0"/>
                <a:ea typeface="Arial" pitchFamily="34" charset="-122"/>
                <a:cs typeface="Arial" pitchFamily="34" charset="-120"/>
              </a:rPr>
              <a:t>• Establish single source of truth for ...</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212529"/>
                </a:solidFill>
                <a:latin typeface="Arial" pitchFamily="34" charset="0"/>
                <a:ea typeface="Arial" pitchFamily="34" charset="-122"/>
                <a:cs typeface="Arial" pitchFamily="34" charset="-120"/>
              </a:rPr>
              <a:t>• Implement sales forecasting using Sal...</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212529"/>
                </a:solidFill>
                <a:latin typeface="Arial" pitchFamily="34" charset="0"/>
                <a:ea typeface="Arial" pitchFamily="34" charset="-122"/>
                <a:cs typeface="Arial" pitchFamily="34" charset="-120"/>
              </a:rPr>
              <a:t>• Connect Salesforce to Power BI using ...</a:t>
            </a:r>
            <a:endParaRPr lang="en-US" sz="800" dirty="0"/>
          </a:p>
        </p:txBody>
      </p:sp>
      <p:sp>
        <p:nvSpPr>
          <p:cNvPr id="22" name="Shape 19"/>
          <p:cNvSpPr/>
          <p:nvPr/>
        </p:nvSpPr>
        <p:spPr>
          <a:xfrm>
            <a:off x="0" y="6629400"/>
            <a:ext cx="9144000" cy="27432"/>
          </a:xfrm>
          <a:prstGeom prst="rect">
            <a:avLst/>
          </a:prstGeom>
          <a:solidFill>
            <a:srgbClr val="007EE5"/>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C757D"/>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E8F4FD"/>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212529"/>
                </a:solidFill>
                <a:latin typeface="Arial" pitchFamily="34" charset="0"/>
                <a:ea typeface="Arial" pitchFamily="34" charset="-122"/>
                <a:cs typeface="Arial" pitchFamily="34" charset="-120"/>
              </a:rPr>
              <a:t>Automation Strategy</a:t>
            </a:r>
            <a:endParaRPr lang="en-US" sz="2800" dirty="0"/>
          </a:p>
        </p:txBody>
      </p:sp>
      <p:sp>
        <p:nvSpPr>
          <p:cNvPr id="4" name="Shape 2"/>
          <p:cNvSpPr/>
          <p:nvPr/>
        </p:nvSpPr>
        <p:spPr>
          <a:xfrm>
            <a:off x="685800" y="960120"/>
            <a:ext cx="7772400" cy="36576"/>
          </a:xfrm>
          <a:prstGeom prst="rect">
            <a:avLst/>
          </a:prstGeom>
          <a:solidFill>
            <a:srgbClr val="007EE5"/>
          </a:solidFill>
          <a:ln/>
        </p:spPr>
      </p:sp>
      <p:graphicFrame>
        <p:nvGraphicFramePr>
          <p:cNvPr id="5"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007EE5"/>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007EE5"/>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007EE5"/>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2/5 - Foundational</a:t>
                      </a:r>
                      <a:endParaRPr lang="en-US" sz="9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indent="0" marL="0">
                        <a:buNone/>
                      </a:pPr>
                      <a:r>
                        <a:rPr lang="en-US" sz="900" dirty="0">
                          <a:solidFill>
                            <a:srgbClr val="007EE5"/>
                          </a:solidFill>
                        </a:rPr>
                        <a:t>4-5/5 Target</a:t>
                      </a:r>
                      <a:endParaRPr lang="en-US" sz="9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RPA tools available but limited implementation; manual processes still dominant</a:t>
                      </a:r>
                      <a:endParaRPr lang="en-US" sz="8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indent="0" marL="0">
                        <a:buNone/>
                      </a:pPr>
                      <a:r>
                        <a:rPr lang="en-US" sz="800" dirty="0">
                          <a:solidFill>
                            <a:srgbClr val="007EE5"/>
                          </a:solidFill>
                        </a:rPr>
                        <a:t>50% of repetitive tasks automated with citizen-led workflow optimization</a:t>
                      </a:r>
                      <a:endParaRPr lang="en-US" sz="8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212529"/>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6C757D"/>
                </a:solidFill>
                <a:latin typeface="Arial" pitchFamily="34" charset="0"/>
                <a:ea typeface="Arial" pitchFamily="34" charset="-122"/>
                <a:cs typeface="Arial" pitchFamily="34" charset="-120"/>
              </a:rPr>
              <a:t>• Workflow Automation</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6C757D"/>
                </a:solidFill>
                <a:latin typeface="Arial" pitchFamily="34" charset="0"/>
                <a:ea typeface="Arial" pitchFamily="34" charset="-122"/>
                <a:cs typeface="Arial" pitchFamily="34" charset="-120"/>
              </a:rPr>
              <a:t>• RPA</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6C757D"/>
                </a:solidFill>
                <a:latin typeface="Arial" pitchFamily="34" charset="0"/>
                <a:ea typeface="Arial" pitchFamily="34" charset="-122"/>
                <a:cs typeface="Arial" pitchFamily="34" charset="-120"/>
              </a:rPr>
              <a:t>• Document Processing</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212529"/>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6CB70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000000"/>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6C757D"/>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6C757D"/>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6C757D"/>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6C757D"/>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E8F4FD">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212529"/>
                </a:solidFill>
                <a:latin typeface="Arial" pitchFamily="34" charset="0"/>
                <a:ea typeface="Arial" pitchFamily="34" charset="-122"/>
                <a:cs typeface="Arial" pitchFamily="34" charset="-120"/>
              </a:rPr>
              <a:t>• Automate new employee onboarding chec...</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212529"/>
                </a:solidFill>
                <a:latin typeface="Arial" pitchFamily="34" charset="0"/>
                <a:ea typeface="Arial" pitchFamily="34" charset="-122"/>
                <a:cs typeface="Arial" pitchFamily="34" charset="-120"/>
              </a:rPr>
              <a:t>• Expand RPA to automate invoice proces...</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212529"/>
                </a:solidFill>
                <a:latin typeface="Arial" pitchFamily="34" charset="0"/>
                <a:ea typeface="Arial" pitchFamily="34" charset="-122"/>
                <a:cs typeface="Arial" pitchFamily="34" charset="-120"/>
              </a:rPr>
              <a:t>• Implement Power Automate document app...</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212529"/>
                </a:solidFill>
                <a:latin typeface="Arial" pitchFamily="34" charset="0"/>
                <a:ea typeface="Arial" pitchFamily="34" charset="-122"/>
                <a:cs typeface="Arial" pitchFamily="34" charset="-120"/>
              </a:rPr>
              <a:t>• Create API connections between Salesf...</a:t>
            </a:r>
            <a:endParaRPr lang="en-US" sz="800" dirty="0"/>
          </a:p>
        </p:txBody>
      </p:sp>
      <p:sp>
        <p:nvSpPr>
          <p:cNvPr id="22" name="Shape 19"/>
          <p:cNvSpPr/>
          <p:nvPr/>
        </p:nvSpPr>
        <p:spPr>
          <a:xfrm>
            <a:off x="0" y="6629400"/>
            <a:ext cx="9144000" cy="27432"/>
          </a:xfrm>
          <a:prstGeom prst="rect">
            <a:avLst/>
          </a:prstGeom>
          <a:solidFill>
            <a:srgbClr val="007EE5"/>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C757D"/>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E8F4FD"/>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212529"/>
                </a:solidFill>
                <a:latin typeface="Arial" pitchFamily="34" charset="0"/>
                <a:ea typeface="Arial" pitchFamily="34" charset="-122"/>
                <a:cs typeface="Arial" pitchFamily="34" charset="-120"/>
              </a:rPr>
              <a:t>AI Strategy</a:t>
            </a:r>
            <a:endParaRPr lang="en-US" sz="2800" dirty="0"/>
          </a:p>
        </p:txBody>
      </p:sp>
      <p:sp>
        <p:nvSpPr>
          <p:cNvPr id="4" name="Shape 2"/>
          <p:cNvSpPr/>
          <p:nvPr/>
        </p:nvSpPr>
        <p:spPr>
          <a:xfrm>
            <a:off x="685800" y="960120"/>
            <a:ext cx="7772400" cy="36576"/>
          </a:xfrm>
          <a:prstGeom prst="rect">
            <a:avLst/>
          </a:prstGeom>
          <a:solidFill>
            <a:srgbClr val="007EE5"/>
          </a:solidFill>
          <a:ln/>
        </p:spPr>
      </p:sp>
      <p:graphicFrame>
        <p:nvGraphicFramePr>
          <p:cNvPr id="6"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007EE5"/>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007EE5"/>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007EE5"/>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1/5 - Foundational</a:t>
                      </a:r>
                      <a:endParaRPr lang="en-US" sz="9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indent="0" marL="0">
                        <a:buNone/>
                      </a:pPr>
                      <a:r>
                        <a:rPr lang="en-US" sz="900" dirty="0">
                          <a:solidFill>
                            <a:srgbClr val="007EE5"/>
                          </a:solidFill>
                        </a:rPr>
                        <a:t>4-5/5 Target</a:t>
                      </a:r>
                      <a:endParaRPr lang="en-US" sz="9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Significant AI opportunities identified but minimal implementation despite advanced tool availability</a:t>
                      </a:r>
                      <a:endParaRPr lang="en-US" sz="8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indent="0" marL="0">
                        <a:buNone/>
                      </a:pPr>
                      <a:r>
                        <a:rPr lang="en-US" sz="800" dirty="0">
                          <a:solidFill>
                            <a:srgbClr val="007EE5"/>
                          </a:solidFill>
                        </a:rPr>
                        <a:t>Deploy 3-4 AI-powered solutions addressing customer support, document analysis, and predictive insights</a:t>
                      </a:r>
                      <a:endParaRPr lang="en-US" sz="8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212529"/>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6C757D"/>
                </a:solidFill>
                <a:latin typeface="Arial" pitchFamily="34" charset="0"/>
                <a:ea typeface="Arial" pitchFamily="34" charset="-122"/>
                <a:cs typeface="Arial" pitchFamily="34" charset="-120"/>
              </a:rPr>
              <a:t>• AI-Powered Analytics</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6C757D"/>
                </a:solidFill>
                <a:latin typeface="Arial" pitchFamily="34" charset="0"/>
                <a:ea typeface="Arial" pitchFamily="34" charset="-122"/>
                <a:cs typeface="Arial" pitchFamily="34" charset="-120"/>
              </a:rPr>
              <a:t>• Generative AI &amp; LLMs</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6C757D"/>
                </a:solidFill>
                <a:latin typeface="Arial" pitchFamily="34" charset="0"/>
                <a:ea typeface="Arial" pitchFamily="34" charset="-122"/>
                <a:cs typeface="Arial" pitchFamily="34" charset="-120"/>
              </a:rPr>
              <a:t>• AI Agents &amp; Copilots</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212529"/>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6CB70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000000"/>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6C757D"/>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6C757D"/>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6C757D"/>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6C757D"/>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E8F4FD">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212529"/>
                </a:solidFill>
                <a:latin typeface="Arial" pitchFamily="34" charset="0"/>
                <a:ea typeface="Arial" pitchFamily="34" charset="-122"/>
                <a:cs typeface="Arial" pitchFamily="34" charset="-120"/>
              </a:rPr>
              <a:t>• Enable Power BI AI insights for autom...</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212529"/>
                </a:solidFill>
                <a:latin typeface="Arial" pitchFamily="34" charset="0"/>
                <a:ea typeface="Arial" pitchFamily="34" charset="-122"/>
                <a:cs typeface="Arial" pitchFamily="34" charset="-120"/>
              </a:rPr>
              <a:t>• Deploy Microsoft Copilot for Teams to...</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212529"/>
                </a:solidFill>
                <a:latin typeface="Arial" pitchFamily="34" charset="0"/>
                <a:ea typeface="Arial" pitchFamily="34" charset="-122"/>
                <a:cs typeface="Arial" pitchFamily="34" charset="-120"/>
              </a:rPr>
              <a:t>• Implement Cognigy chatbot for interna...</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212529"/>
                </a:solidFill>
                <a:latin typeface="Arial" pitchFamily="34" charset="0"/>
                <a:ea typeface="Arial" pitchFamily="34" charset="-122"/>
                <a:cs typeface="Arial" pitchFamily="34" charset="-120"/>
              </a:rPr>
              <a:t>• Start with pre-built ML models in Pow...</a:t>
            </a:r>
            <a:endParaRPr lang="en-US" sz="800" dirty="0"/>
          </a:p>
        </p:txBody>
      </p:sp>
      <p:sp>
        <p:nvSpPr>
          <p:cNvPr id="22" name="Shape 19"/>
          <p:cNvSpPr/>
          <p:nvPr/>
        </p:nvSpPr>
        <p:spPr>
          <a:xfrm>
            <a:off x="0" y="6629400"/>
            <a:ext cx="9144000" cy="27432"/>
          </a:xfrm>
          <a:prstGeom prst="rect">
            <a:avLst/>
          </a:prstGeom>
          <a:solidFill>
            <a:srgbClr val="007EE5"/>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C757D"/>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E8F4FD"/>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212529"/>
                </a:solidFill>
                <a:latin typeface="Arial" pitchFamily="34" charset="0"/>
                <a:ea typeface="Arial" pitchFamily="34" charset="-122"/>
                <a:cs typeface="Arial" pitchFamily="34" charset="-120"/>
              </a:rPr>
              <a:t>People &amp; Culture Strategy</a:t>
            </a:r>
            <a:endParaRPr lang="en-US" sz="2800" dirty="0"/>
          </a:p>
        </p:txBody>
      </p:sp>
      <p:sp>
        <p:nvSpPr>
          <p:cNvPr id="4" name="Shape 2"/>
          <p:cNvSpPr/>
          <p:nvPr/>
        </p:nvSpPr>
        <p:spPr>
          <a:xfrm>
            <a:off x="685800" y="960120"/>
            <a:ext cx="7772400" cy="36576"/>
          </a:xfrm>
          <a:prstGeom prst="rect">
            <a:avLst/>
          </a:prstGeom>
          <a:solidFill>
            <a:srgbClr val="007EE5"/>
          </a:solidFill>
          <a:ln/>
        </p:spPr>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007EE5"/>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007EE5"/>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007EE5"/>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2/5 - Foundational</a:t>
                      </a:r>
                      <a:endParaRPr lang="en-US" sz="9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indent="0" marL="0">
                        <a:buNone/>
                      </a:pPr>
                      <a:r>
                        <a:rPr lang="en-US" sz="900" dirty="0">
                          <a:solidFill>
                            <a:srgbClr val="007EE5"/>
                          </a:solidFill>
                        </a:rPr>
                        <a:t>4-5/5 Target</a:t>
                      </a:r>
                      <a:endParaRPr lang="en-US" sz="9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Change resistance high with no identified champions; skills gaps in digital tool utilization</a:t>
                      </a:r>
                      <a:endParaRPr lang="en-US" sz="8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indent="0" marL="0">
                        <a:buNone/>
                      </a:pPr>
                      <a:r>
                        <a:rPr lang="en-US" sz="800" dirty="0">
                          <a:solidFill>
                            <a:srgbClr val="007EE5"/>
                          </a:solidFill>
                        </a:rPr>
                        <a:t>Build network of 10+ citizen developer champions with 75% employee digital skills proficiency</a:t>
                      </a:r>
                      <a:endParaRPr lang="en-US" sz="8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212529"/>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6C757D"/>
                </a:solidFill>
                <a:latin typeface="Arial" pitchFamily="34" charset="0"/>
                <a:ea typeface="Arial" pitchFamily="34" charset="-122"/>
                <a:cs typeface="Arial" pitchFamily="34" charset="-120"/>
              </a:rPr>
              <a:t>• Skills &amp; Training</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6C757D"/>
                </a:solidFill>
                <a:latin typeface="Arial" pitchFamily="34" charset="0"/>
                <a:ea typeface="Arial" pitchFamily="34" charset="-122"/>
                <a:cs typeface="Arial" pitchFamily="34" charset="-120"/>
              </a:rPr>
              <a:t>• Change Management</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6C757D"/>
                </a:solidFill>
                <a:latin typeface="Arial" pitchFamily="34" charset="0"/>
                <a:ea typeface="Arial" pitchFamily="34" charset="-122"/>
                <a:cs typeface="Arial" pitchFamily="34" charset="-120"/>
              </a:rPr>
              <a:t>• Collaboration &amp; Culture</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212529"/>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6CB70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000000"/>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6C757D"/>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6C757D"/>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6C757D"/>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6C757D"/>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E8F4FD">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212529"/>
                </a:solidFill>
                <a:latin typeface="Arial" pitchFamily="34" charset="0"/>
                <a:ea typeface="Arial" pitchFamily="34" charset="-122"/>
                <a:cs typeface="Arial" pitchFamily="34" charset="-120"/>
              </a:rPr>
              <a:t>• Launch Microsoft Learn pathway for Po...</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212529"/>
                </a:solidFill>
                <a:latin typeface="Arial" pitchFamily="34" charset="0"/>
                <a:ea typeface="Arial" pitchFamily="34" charset="-122"/>
                <a:cs typeface="Arial" pitchFamily="34" charset="-120"/>
              </a:rPr>
              <a:t>• Identify and train 3-5 early adopters...</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212529"/>
                </a:solidFill>
                <a:latin typeface="Arial" pitchFamily="34" charset="0"/>
                <a:ea typeface="Arial" pitchFamily="34" charset="-122"/>
                <a:cs typeface="Arial" pitchFamily="34" charset="-120"/>
              </a:rPr>
              <a:t>• Create dedicated Teams channels for d...</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212529"/>
                </a:solidFill>
                <a:latin typeface="Arial" pitchFamily="34" charset="0"/>
                <a:ea typeface="Arial" pitchFamily="34" charset="-122"/>
                <a:cs typeface="Arial" pitchFamily="34" charset="-120"/>
              </a:rPr>
              <a:t>• Establish monthly digital transformat...</a:t>
            </a:r>
            <a:endParaRPr lang="en-US" sz="800" dirty="0"/>
          </a:p>
        </p:txBody>
      </p:sp>
      <p:sp>
        <p:nvSpPr>
          <p:cNvPr id="22" name="Shape 19"/>
          <p:cNvSpPr/>
          <p:nvPr/>
        </p:nvSpPr>
        <p:spPr>
          <a:xfrm>
            <a:off x="0" y="6629400"/>
            <a:ext cx="9144000" cy="27432"/>
          </a:xfrm>
          <a:prstGeom prst="rect">
            <a:avLst/>
          </a:prstGeom>
          <a:solidFill>
            <a:srgbClr val="007EE5"/>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C757D"/>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E8F4FD"/>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212529"/>
                </a:solidFill>
                <a:latin typeface="Arial" pitchFamily="34" charset="0"/>
                <a:ea typeface="Arial" pitchFamily="34" charset="-122"/>
                <a:cs typeface="Arial" pitchFamily="34" charset="-120"/>
              </a:rPr>
              <a:t>User Experience Strategy</a:t>
            </a:r>
            <a:endParaRPr lang="en-US" sz="2800" dirty="0"/>
          </a:p>
        </p:txBody>
      </p:sp>
      <p:sp>
        <p:nvSpPr>
          <p:cNvPr id="4" name="Shape 2"/>
          <p:cNvSpPr/>
          <p:nvPr/>
        </p:nvSpPr>
        <p:spPr>
          <a:xfrm>
            <a:off x="685800" y="960120"/>
            <a:ext cx="7772400" cy="36576"/>
          </a:xfrm>
          <a:prstGeom prst="rect">
            <a:avLst/>
          </a:prstGeom>
          <a:solidFill>
            <a:srgbClr val="007EE5"/>
          </a:solidFill>
          <a:ln/>
        </p:spPr>
      </p:sp>
      <p:graphicFrame>
        <p:nvGraphicFramePr>
          <p:cNvPr id="8"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007EE5"/>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007EE5"/>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007EE5"/>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N/A</a:t>
                      </a:r>
                      <a:endParaRPr lang="en-US" sz="9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indent="0" marL="0">
                        <a:buNone/>
                      </a:pPr>
                      <a:r>
                        <a:rPr lang="en-US" sz="900" dirty="0">
                          <a:solidFill>
                            <a:srgbClr val="007EE5"/>
                          </a:solidFill>
                        </a:rPr>
                        <a:t>4-5/5 Target</a:t>
                      </a:r>
                      <a:endParaRPr lang="en-US" sz="9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Assessment data will be populated based on your responses</a:t>
                      </a:r>
                      <a:endParaRPr lang="en-US" sz="8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indent="0" marL="0">
                        <a:buNone/>
                      </a:pPr>
                      <a:r>
                        <a:rPr lang="en-US" sz="800" dirty="0">
                          <a:solidFill>
                            <a:srgbClr val="007EE5"/>
                          </a:solidFill>
                        </a:rPr>
                        <a:t>Strategic roadmap will be developed</a:t>
                      </a:r>
                      <a:endParaRPr lang="en-US" sz="800" dirty="0"/>
                    </a:p>
                  </a:txBody>
                  <a:tcPr marL="91440" marR="91440" marT="45720" marB="45720" anchor="t">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3657600" cy="228600"/>
          </a:xfrm>
          <a:prstGeom prst="rect">
            <a:avLst/>
          </a:prstGeom>
          <a:noFill/>
          <a:ln/>
        </p:spPr>
        <p:txBody>
          <a:bodyPr wrap="square" rtlCol="0" anchor="ctr"/>
          <a:lstStyle/>
          <a:p>
            <a:pPr indent="0" marL="0">
              <a:buNone/>
            </a:pPr>
            <a:r>
              <a:rPr lang="en-US" sz="1100" b="1" dirty="0">
                <a:solidFill>
                  <a:srgbClr val="212529"/>
                </a:solidFill>
                <a:latin typeface="Arial" pitchFamily="34" charset="0"/>
                <a:ea typeface="Arial" pitchFamily="34" charset="-122"/>
                <a:cs typeface="Arial" pitchFamily="34" charset="-120"/>
              </a:rPr>
              <a:t>Key Success Metrics</a:t>
            </a:r>
            <a:endParaRPr lang="en-US" sz="1100" dirty="0"/>
          </a:p>
        </p:txBody>
      </p:sp>
      <p:sp>
        <p:nvSpPr>
          <p:cNvPr id="7" name="Text 4"/>
          <p:cNvSpPr/>
          <p:nvPr/>
        </p:nvSpPr>
        <p:spPr>
          <a:xfrm>
            <a:off x="4572000" y="3200400"/>
            <a:ext cx="3886200" cy="228600"/>
          </a:xfrm>
          <a:prstGeom prst="rect">
            <a:avLst/>
          </a:prstGeom>
          <a:noFill/>
          <a:ln/>
        </p:spPr>
        <p:txBody>
          <a:bodyPr wrap="square" rtlCol="0" anchor="ctr"/>
          <a:lstStyle/>
          <a:p>
            <a:pPr indent="0" marL="0">
              <a:buNone/>
            </a:pPr>
            <a:r>
              <a:rPr lang="en-US" sz="1100" b="1" dirty="0">
                <a:solidFill>
                  <a:srgbClr val="6CB700"/>
                </a:solidFill>
                <a:latin typeface="Arial" pitchFamily="34" charset="0"/>
                <a:ea typeface="Arial" pitchFamily="34" charset="-122"/>
                <a:cs typeface="Arial" pitchFamily="34" charset="-120"/>
              </a:rPr>
              <a:t>Quick Wins (30 Days)</a:t>
            </a:r>
            <a:endParaRPr lang="en-US" sz="1100" dirty="0"/>
          </a:p>
        </p:txBody>
      </p:sp>
      <p:sp>
        <p:nvSpPr>
          <p:cNvPr id="8" name="Shape 5"/>
          <p:cNvSpPr/>
          <p:nvPr/>
        </p:nvSpPr>
        <p:spPr>
          <a:xfrm>
            <a:off x="685800" y="3520440"/>
            <a:ext cx="3657600" cy="1097280"/>
          </a:xfrm>
          <a:prstGeom prst="roundRect">
            <a:avLst/>
          </a:prstGeom>
          <a:solidFill>
            <a:srgbClr val="000000"/>
          </a:solidFill>
          <a:ln/>
        </p:spPr>
      </p:sp>
      <p:sp>
        <p:nvSpPr>
          <p:cNvPr id="9" name="Text 6"/>
          <p:cNvSpPr/>
          <p:nvPr/>
        </p:nvSpPr>
        <p:spPr>
          <a:xfrm>
            <a:off x="822960" y="3630168"/>
            <a:ext cx="3383280" cy="182880"/>
          </a:xfrm>
          <a:prstGeom prst="rect">
            <a:avLst/>
          </a:prstGeom>
          <a:noFill/>
          <a:ln/>
        </p:spPr>
        <p:txBody>
          <a:bodyPr wrap="square" rtlCol="0" anchor="ctr"/>
          <a:lstStyle/>
          <a:p>
            <a:pPr indent="0" marL="0">
              <a:buNone/>
            </a:pPr>
            <a:r>
              <a:rPr lang="en-US" sz="800" dirty="0">
                <a:solidFill>
                  <a:srgbClr val="6C757D"/>
                </a:solidFill>
                <a:latin typeface="Arial" pitchFamily="34" charset="0"/>
                <a:ea typeface="Arial" pitchFamily="34" charset="-122"/>
                <a:cs typeface="Arial" pitchFamily="34" charset="-120"/>
              </a:rPr>
              <a:t>• Efficiency gains: 20-30%</a:t>
            </a:r>
            <a:endParaRPr lang="en-US" sz="800" dirty="0"/>
          </a:p>
        </p:txBody>
      </p:sp>
      <p:sp>
        <p:nvSpPr>
          <p:cNvPr id="10" name="Text 7"/>
          <p:cNvSpPr/>
          <p:nvPr/>
        </p:nvSpPr>
        <p:spPr>
          <a:xfrm>
            <a:off x="822960" y="3858768"/>
            <a:ext cx="3383280" cy="182880"/>
          </a:xfrm>
          <a:prstGeom prst="rect">
            <a:avLst/>
          </a:prstGeom>
          <a:noFill/>
          <a:ln/>
        </p:spPr>
        <p:txBody>
          <a:bodyPr wrap="square" rtlCol="0" anchor="ctr"/>
          <a:lstStyle/>
          <a:p>
            <a:pPr indent="0" marL="0">
              <a:buNone/>
            </a:pPr>
            <a:r>
              <a:rPr lang="en-US" sz="800" dirty="0">
                <a:solidFill>
                  <a:srgbClr val="6C757D"/>
                </a:solidFill>
                <a:latin typeface="Arial" pitchFamily="34" charset="0"/>
                <a:ea typeface="Arial" pitchFamily="34" charset="-122"/>
                <a:cs typeface="Arial" pitchFamily="34" charset="-120"/>
              </a:rPr>
              <a:t>• Error reduction: 40-50%</a:t>
            </a:r>
            <a:endParaRPr lang="en-US" sz="800" dirty="0"/>
          </a:p>
        </p:txBody>
      </p:sp>
      <p:sp>
        <p:nvSpPr>
          <p:cNvPr id="11" name="Text 8"/>
          <p:cNvSpPr/>
          <p:nvPr/>
        </p:nvSpPr>
        <p:spPr>
          <a:xfrm>
            <a:off x="822960" y="4087368"/>
            <a:ext cx="3383280" cy="182880"/>
          </a:xfrm>
          <a:prstGeom prst="rect">
            <a:avLst/>
          </a:prstGeom>
          <a:noFill/>
          <a:ln/>
        </p:spPr>
        <p:txBody>
          <a:bodyPr wrap="square" rtlCol="0" anchor="ctr"/>
          <a:lstStyle/>
          <a:p>
            <a:pPr indent="0" marL="0">
              <a:buNone/>
            </a:pPr>
            <a:r>
              <a:rPr lang="en-US" sz="800" dirty="0">
                <a:solidFill>
                  <a:srgbClr val="6C757D"/>
                </a:solidFill>
                <a:latin typeface="Arial" pitchFamily="34" charset="0"/>
                <a:ea typeface="Arial" pitchFamily="34" charset="-122"/>
                <a:cs typeface="Arial" pitchFamily="34" charset="-120"/>
              </a:rPr>
              <a:t>• User satisfaction: +25%</a:t>
            </a:r>
            <a:endParaRPr lang="en-US" sz="800" dirty="0"/>
          </a:p>
        </p:txBody>
      </p:sp>
      <p:sp>
        <p:nvSpPr>
          <p:cNvPr id="12" name="Text 9"/>
          <p:cNvSpPr/>
          <p:nvPr/>
        </p:nvSpPr>
        <p:spPr>
          <a:xfrm>
            <a:off x="822960" y="4315968"/>
            <a:ext cx="3383280" cy="182880"/>
          </a:xfrm>
          <a:prstGeom prst="rect">
            <a:avLst/>
          </a:prstGeom>
          <a:noFill/>
          <a:ln/>
        </p:spPr>
        <p:txBody>
          <a:bodyPr wrap="square" rtlCol="0" anchor="ctr"/>
          <a:lstStyle/>
          <a:p>
            <a:pPr indent="0" marL="0">
              <a:buNone/>
            </a:pPr>
            <a:r>
              <a:rPr lang="en-US" sz="800" dirty="0">
                <a:solidFill>
                  <a:srgbClr val="6C757D"/>
                </a:solidFill>
                <a:latin typeface="Arial" pitchFamily="34" charset="0"/>
                <a:ea typeface="Arial" pitchFamily="34" charset="-122"/>
                <a:cs typeface="Arial" pitchFamily="34" charset="-120"/>
              </a:rPr>
              <a:t>• Time-to-value: &lt;90 days</a:t>
            </a:r>
            <a:endParaRPr lang="en-US" sz="800" dirty="0"/>
          </a:p>
        </p:txBody>
      </p:sp>
      <p:sp>
        <p:nvSpPr>
          <p:cNvPr id="13" name="Shape 10"/>
          <p:cNvSpPr/>
          <p:nvPr/>
        </p:nvSpPr>
        <p:spPr>
          <a:xfrm>
            <a:off x="4572000" y="3520440"/>
            <a:ext cx="3886200" cy="1097280"/>
          </a:xfrm>
          <a:prstGeom prst="roundRect">
            <a:avLst/>
          </a:prstGeom>
          <a:solidFill>
            <a:srgbClr val="E8F4FD">
              <a:alpha val="50000"/>
            </a:srgbClr>
          </a:solidFill>
          <a:ln/>
        </p:spPr>
      </p:sp>
      <p:sp>
        <p:nvSpPr>
          <p:cNvPr id="14" name="Text 11"/>
          <p:cNvSpPr/>
          <p:nvPr/>
        </p:nvSpPr>
        <p:spPr>
          <a:xfrm>
            <a:off x="4709160" y="3630168"/>
            <a:ext cx="3657600" cy="182880"/>
          </a:xfrm>
          <a:prstGeom prst="rect">
            <a:avLst/>
          </a:prstGeom>
          <a:noFill/>
          <a:ln/>
        </p:spPr>
        <p:txBody>
          <a:bodyPr wrap="square" rtlCol="0" anchor="ctr"/>
          <a:lstStyle/>
          <a:p>
            <a:pPr indent="0" marL="0">
              <a:buNone/>
            </a:pPr>
            <a:r>
              <a:rPr lang="en-US" sz="800" dirty="0">
                <a:solidFill>
                  <a:srgbClr val="212529"/>
                </a:solidFill>
                <a:latin typeface="Arial" pitchFamily="34" charset="0"/>
                <a:ea typeface="Arial" pitchFamily="34" charset="-122"/>
                <a:cs typeface="Arial" pitchFamily="34" charset="-120"/>
              </a:rPr>
              <a:t>• Audit current state</a:t>
            </a:r>
            <a:endParaRPr lang="en-US" sz="800" dirty="0"/>
          </a:p>
        </p:txBody>
      </p:sp>
      <p:sp>
        <p:nvSpPr>
          <p:cNvPr id="15" name="Text 12"/>
          <p:cNvSpPr/>
          <p:nvPr/>
        </p:nvSpPr>
        <p:spPr>
          <a:xfrm>
            <a:off x="4709160" y="3858768"/>
            <a:ext cx="3657600" cy="182880"/>
          </a:xfrm>
          <a:prstGeom prst="rect">
            <a:avLst/>
          </a:prstGeom>
          <a:noFill/>
          <a:ln/>
        </p:spPr>
        <p:txBody>
          <a:bodyPr wrap="square" rtlCol="0" anchor="ctr"/>
          <a:lstStyle/>
          <a:p>
            <a:pPr indent="0" marL="0">
              <a:buNone/>
            </a:pPr>
            <a:r>
              <a:rPr lang="en-US" sz="800" dirty="0">
                <a:solidFill>
                  <a:srgbClr val="212529"/>
                </a:solidFill>
                <a:latin typeface="Arial" pitchFamily="34" charset="0"/>
                <a:ea typeface="Arial" pitchFamily="34" charset="-122"/>
                <a:cs typeface="Arial" pitchFamily="34" charset="-120"/>
              </a:rPr>
              <a:t>• Define success metrics</a:t>
            </a:r>
            <a:endParaRPr lang="en-US" sz="800" dirty="0"/>
          </a:p>
        </p:txBody>
      </p:sp>
      <p:sp>
        <p:nvSpPr>
          <p:cNvPr id="16" name="Text 13"/>
          <p:cNvSpPr/>
          <p:nvPr/>
        </p:nvSpPr>
        <p:spPr>
          <a:xfrm>
            <a:off x="4709160" y="4087368"/>
            <a:ext cx="3657600" cy="182880"/>
          </a:xfrm>
          <a:prstGeom prst="rect">
            <a:avLst/>
          </a:prstGeom>
          <a:noFill/>
          <a:ln/>
        </p:spPr>
        <p:txBody>
          <a:bodyPr wrap="square" rtlCol="0" anchor="ctr"/>
          <a:lstStyle/>
          <a:p>
            <a:pPr indent="0" marL="0">
              <a:buNone/>
            </a:pPr>
            <a:r>
              <a:rPr lang="en-US" sz="800" dirty="0">
                <a:solidFill>
                  <a:srgbClr val="212529"/>
                </a:solidFill>
                <a:latin typeface="Arial" pitchFamily="34" charset="0"/>
                <a:ea typeface="Arial" pitchFamily="34" charset="-122"/>
                <a:cs typeface="Arial" pitchFamily="34" charset="-120"/>
              </a:rPr>
              <a:t>• Pilot with small team</a:t>
            </a:r>
            <a:endParaRPr lang="en-US" sz="800" dirty="0"/>
          </a:p>
        </p:txBody>
      </p:sp>
      <p:sp>
        <p:nvSpPr>
          <p:cNvPr id="17" name="Text 14"/>
          <p:cNvSpPr/>
          <p:nvPr/>
        </p:nvSpPr>
        <p:spPr>
          <a:xfrm>
            <a:off x="4709160" y="4315968"/>
            <a:ext cx="3657600" cy="182880"/>
          </a:xfrm>
          <a:prstGeom prst="rect">
            <a:avLst/>
          </a:prstGeom>
          <a:noFill/>
          <a:ln/>
        </p:spPr>
        <p:txBody>
          <a:bodyPr wrap="square" rtlCol="0" anchor="ctr"/>
          <a:lstStyle/>
          <a:p>
            <a:pPr indent="0" marL="0">
              <a:buNone/>
            </a:pPr>
            <a:r>
              <a:rPr lang="en-US" sz="800" dirty="0">
                <a:solidFill>
                  <a:srgbClr val="212529"/>
                </a:solidFill>
                <a:latin typeface="Arial" pitchFamily="34" charset="0"/>
                <a:ea typeface="Arial" pitchFamily="34" charset="-122"/>
                <a:cs typeface="Arial" pitchFamily="34" charset="-120"/>
              </a:rPr>
              <a:t>• Document lessons learned</a:t>
            </a:r>
            <a:endParaRPr lang="en-US" sz="800" dirty="0"/>
          </a:p>
        </p:txBody>
      </p:sp>
      <p:sp>
        <p:nvSpPr>
          <p:cNvPr id="18" name="Shape 15"/>
          <p:cNvSpPr/>
          <p:nvPr/>
        </p:nvSpPr>
        <p:spPr>
          <a:xfrm>
            <a:off x="0" y="6629400"/>
            <a:ext cx="9144000" cy="27432"/>
          </a:xfrm>
          <a:prstGeom prst="rect">
            <a:avLst/>
          </a:prstGeom>
          <a:solidFill>
            <a:srgbClr val="007EE5"/>
          </a:solidFill>
          <a:ln/>
        </p:spPr>
      </p:sp>
      <p:sp>
        <p:nvSpPr>
          <p:cNvPr id="19" name="Text 16"/>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C757D"/>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E8F4FD"/>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212529"/>
                </a:solidFill>
                <a:latin typeface="Arial" pitchFamily="34" charset="0"/>
                <a:ea typeface="Arial" pitchFamily="34" charset="-122"/>
                <a:cs typeface="Arial" pitchFamily="34" charset="-120"/>
              </a:rPr>
              <a:t>Quick Wins - 30-Day Action Plan</a:t>
            </a:r>
            <a:endParaRPr lang="en-US" sz="2800" dirty="0"/>
          </a:p>
        </p:txBody>
      </p:sp>
      <p:sp>
        <p:nvSpPr>
          <p:cNvPr id="4" name="Shape 2"/>
          <p:cNvSpPr/>
          <p:nvPr/>
        </p:nvSpPr>
        <p:spPr>
          <a:xfrm>
            <a:off x="685800" y="960120"/>
            <a:ext cx="7772400" cy="36576"/>
          </a:xfrm>
          <a:prstGeom prst="rect">
            <a:avLst/>
          </a:prstGeom>
          <a:solidFill>
            <a:srgbClr val="007EE5"/>
          </a:solidFill>
          <a:ln/>
        </p:spPr>
      </p:sp>
      <p:sp>
        <p:nvSpPr>
          <p:cNvPr id="5" name="Text 3"/>
          <p:cNvSpPr/>
          <p:nvPr/>
        </p:nvSpPr>
        <p:spPr>
          <a:xfrm>
            <a:off x="685800" y="1143000"/>
            <a:ext cx="7772400" cy="228600"/>
          </a:xfrm>
          <a:prstGeom prst="rect">
            <a:avLst/>
          </a:prstGeom>
          <a:noFill/>
          <a:ln/>
        </p:spPr>
        <p:txBody>
          <a:bodyPr wrap="square" rtlCol="0" anchor="ctr"/>
          <a:lstStyle/>
          <a:p>
            <a:pPr indent="0" marL="0">
              <a:buNone/>
            </a:pPr>
            <a:r>
              <a:rPr lang="en-US" sz="1100" i="1" dirty="0">
                <a:solidFill>
                  <a:srgbClr val="6C757D"/>
                </a:solidFill>
                <a:latin typeface="Arial" pitchFamily="34" charset="0"/>
                <a:ea typeface="Arial" pitchFamily="34" charset="-122"/>
                <a:cs typeface="Arial" pitchFamily="34" charset="-120"/>
              </a:rPr>
              <a:t>High-impact initiatives that can be implemented within 30 days</a:t>
            </a:r>
            <a:endParaRPr lang="en-US" sz="1100" dirty="0"/>
          </a:p>
        </p:txBody>
      </p:sp>
      <p:sp>
        <p:nvSpPr>
          <p:cNvPr id="6" name="Shape 4"/>
          <p:cNvSpPr/>
          <p:nvPr/>
        </p:nvSpPr>
        <p:spPr>
          <a:xfrm>
            <a:off x="685800" y="1600200"/>
            <a:ext cx="320040" cy="320040"/>
          </a:xfrm>
          <a:prstGeom prst="ellipse">
            <a:avLst/>
          </a:prstGeom>
          <a:solidFill>
            <a:srgbClr val="007EE5"/>
          </a:solidFill>
          <a:ln/>
        </p:spPr>
      </p:sp>
      <p:sp>
        <p:nvSpPr>
          <p:cNvPr id="7" name="Text 5"/>
          <p:cNvSpPr/>
          <p:nvPr/>
        </p:nvSpPr>
        <p:spPr>
          <a:xfrm>
            <a:off x="685800" y="164592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1</a:t>
            </a:r>
            <a:endParaRPr lang="en-US" sz="1300" dirty="0"/>
          </a:p>
        </p:txBody>
      </p:sp>
      <p:sp>
        <p:nvSpPr>
          <p:cNvPr id="8" name="Text 6"/>
          <p:cNvSpPr/>
          <p:nvPr/>
        </p:nvSpPr>
        <p:spPr>
          <a:xfrm>
            <a:off x="1143000" y="1554480"/>
            <a:ext cx="5029200" cy="274320"/>
          </a:xfrm>
          <a:prstGeom prst="rect">
            <a:avLst/>
          </a:prstGeom>
          <a:noFill/>
          <a:ln/>
        </p:spPr>
        <p:txBody>
          <a:bodyPr wrap="square" rtlCol="0" anchor="ctr"/>
          <a:lstStyle/>
          <a:p>
            <a:pPr indent="0" marL="0">
              <a:buNone/>
            </a:pPr>
            <a:r>
              <a:rPr lang="en-US" sz="1200" b="1" dirty="0">
                <a:solidFill>
                  <a:srgbClr val="212529"/>
                </a:solidFill>
                <a:latin typeface="Arial" pitchFamily="34" charset="0"/>
                <a:ea typeface="Arial" pitchFamily="34" charset="-122"/>
                <a:cs typeface="Arial" pitchFamily="34" charset="-120"/>
              </a:rPr>
              <a:t>Quick Win 1</a:t>
            </a:r>
            <a:endParaRPr lang="en-US" sz="1200" dirty="0"/>
          </a:p>
        </p:txBody>
      </p:sp>
      <p:sp>
        <p:nvSpPr>
          <p:cNvPr id="9" name="Shape 7"/>
          <p:cNvSpPr/>
          <p:nvPr/>
        </p:nvSpPr>
        <p:spPr>
          <a:xfrm>
            <a:off x="6400800" y="1600200"/>
            <a:ext cx="822960" cy="228600"/>
          </a:xfrm>
          <a:prstGeom prst="roundRect">
            <a:avLst/>
          </a:prstGeom>
          <a:solidFill>
            <a:srgbClr val="000000"/>
          </a:solidFill>
          <a:ln/>
        </p:spPr>
      </p:sp>
      <p:sp>
        <p:nvSpPr>
          <p:cNvPr id="10" name="Text 8"/>
          <p:cNvSpPr/>
          <p:nvPr/>
        </p:nvSpPr>
        <p:spPr>
          <a:xfrm>
            <a:off x="6400800" y="1627632"/>
            <a:ext cx="822960" cy="182880"/>
          </a:xfrm>
          <a:prstGeom prst="rect">
            <a:avLst/>
          </a:prstGeom>
          <a:noFill/>
          <a:ln/>
        </p:spPr>
        <p:txBody>
          <a:bodyPr wrap="square" rtlCol="0" anchor="ctr"/>
          <a:lstStyle/>
          <a:p>
            <a:pPr algn="ctr" indent="0" marL="0">
              <a:buNone/>
            </a:pPr>
            <a:r>
              <a:rPr lang="en-US" sz="800" dirty="0">
                <a:solidFill>
                  <a:srgbClr val="212529"/>
                </a:solidFill>
                <a:latin typeface="Arial" pitchFamily="34" charset="0"/>
                <a:ea typeface="Arial" pitchFamily="34" charset="-122"/>
                <a:cs typeface="Arial" pitchFamily="34" charset="-120"/>
              </a:rPr>
              <a:t>Effort: LOW</a:t>
            </a:r>
            <a:endParaRPr lang="en-US" sz="800" dirty="0"/>
          </a:p>
        </p:txBody>
      </p:sp>
      <p:sp>
        <p:nvSpPr>
          <p:cNvPr id="11" name="Shape 9"/>
          <p:cNvSpPr/>
          <p:nvPr/>
        </p:nvSpPr>
        <p:spPr>
          <a:xfrm>
            <a:off x="7315200" y="1600200"/>
            <a:ext cx="822960" cy="228600"/>
          </a:xfrm>
          <a:prstGeom prst="roundRect">
            <a:avLst/>
          </a:prstGeom>
          <a:solidFill>
            <a:srgbClr val="E8F4FD"/>
          </a:solidFill>
          <a:ln/>
        </p:spPr>
      </p:sp>
      <p:sp>
        <p:nvSpPr>
          <p:cNvPr id="12" name="Text 10"/>
          <p:cNvSpPr/>
          <p:nvPr/>
        </p:nvSpPr>
        <p:spPr>
          <a:xfrm>
            <a:off x="7315200" y="1627632"/>
            <a:ext cx="822960" cy="182880"/>
          </a:xfrm>
          <a:prstGeom prst="rect">
            <a:avLst/>
          </a:prstGeom>
          <a:noFill/>
          <a:ln/>
        </p:spPr>
        <p:txBody>
          <a:bodyPr wrap="square" rtlCol="0" anchor="ctr"/>
          <a:lstStyle/>
          <a:p>
            <a:pPr algn="ctr" indent="0" marL="0">
              <a:buNone/>
            </a:pPr>
            <a:r>
              <a:rPr lang="en-US" sz="800" b="1" dirty="0">
                <a:solidFill>
                  <a:srgbClr val="000000"/>
                </a:solidFill>
                <a:latin typeface="Arial" pitchFamily="34" charset="0"/>
                <a:ea typeface="Arial" pitchFamily="34" charset="-122"/>
                <a:cs typeface="Arial" pitchFamily="34" charset="-120"/>
              </a:rPr>
              <a:t>Impact: HIGH</a:t>
            </a:r>
            <a:endParaRPr lang="en-US" sz="800" dirty="0"/>
          </a:p>
        </p:txBody>
      </p:sp>
      <p:sp>
        <p:nvSpPr>
          <p:cNvPr id="13" name="Text 11"/>
          <p:cNvSpPr/>
          <p:nvPr/>
        </p:nvSpPr>
        <p:spPr>
          <a:xfrm>
            <a:off x="1143000" y="1874520"/>
            <a:ext cx="6858000" cy="365760"/>
          </a:xfrm>
          <a:prstGeom prst="rect">
            <a:avLst/>
          </a:prstGeom>
          <a:noFill/>
          <a:ln/>
        </p:spPr>
        <p:txBody>
          <a:bodyPr wrap="square" rtlCol="0" anchor="ctr"/>
          <a:lstStyle/>
          <a:p>
            <a:pPr indent="0" marL="0">
              <a:buNone/>
            </a:pPr>
            <a:r>
              <a:rPr lang="en-US" sz="900" dirty="0">
                <a:solidFill>
                  <a:srgbClr val="6C757D"/>
                </a:solidFill>
                <a:latin typeface="Arial" pitchFamily="34" charset="0"/>
                <a:ea typeface="Arial" pitchFamily="34" charset="-122"/>
                <a:cs typeface="Arial" pitchFamily="34" charset="-120"/>
              </a:rPr>
              <a:t>Build a real-time executive dashboard using Power BI connecting to Salesforce and other key systems</a:t>
            </a:r>
            <a:endParaRPr lang="en-US" sz="900" dirty="0"/>
          </a:p>
        </p:txBody>
      </p:sp>
      <p:sp>
        <p:nvSpPr>
          <p:cNvPr id="14" name="Shape 12"/>
          <p:cNvSpPr/>
          <p:nvPr/>
        </p:nvSpPr>
        <p:spPr>
          <a:xfrm>
            <a:off x="685800" y="2468880"/>
            <a:ext cx="320040" cy="320040"/>
          </a:xfrm>
          <a:prstGeom prst="ellipse">
            <a:avLst/>
          </a:prstGeom>
          <a:solidFill>
            <a:srgbClr val="007EE5"/>
          </a:solidFill>
          <a:ln/>
        </p:spPr>
      </p:sp>
      <p:sp>
        <p:nvSpPr>
          <p:cNvPr id="15" name="Text 13"/>
          <p:cNvSpPr/>
          <p:nvPr/>
        </p:nvSpPr>
        <p:spPr>
          <a:xfrm>
            <a:off x="685800" y="251460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2</a:t>
            </a:r>
            <a:endParaRPr lang="en-US" sz="1300" dirty="0"/>
          </a:p>
        </p:txBody>
      </p:sp>
      <p:sp>
        <p:nvSpPr>
          <p:cNvPr id="16" name="Text 14"/>
          <p:cNvSpPr/>
          <p:nvPr/>
        </p:nvSpPr>
        <p:spPr>
          <a:xfrm>
            <a:off x="1143000" y="2423160"/>
            <a:ext cx="5029200" cy="274320"/>
          </a:xfrm>
          <a:prstGeom prst="rect">
            <a:avLst/>
          </a:prstGeom>
          <a:noFill/>
          <a:ln/>
        </p:spPr>
        <p:txBody>
          <a:bodyPr wrap="square" rtlCol="0" anchor="ctr"/>
          <a:lstStyle/>
          <a:p>
            <a:pPr indent="0" marL="0">
              <a:buNone/>
            </a:pPr>
            <a:r>
              <a:rPr lang="en-US" sz="1200" b="1" dirty="0">
                <a:solidFill>
                  <a:srgbClr val="212529"/>
                </a:solidFill>
                <a:latin typeface="Arial" pitchFamily="34" charset="0"/>
                <a:ea typeface="Arial" pitchFamily="34" charset="-122"/>
                <a:cs typeface="Arial" pitchFamily="34" charset="-120"/>
              </a:rPr>
              <a:t>Quick Win 2</a:t>
            </a:r>
            <a:endParaRPr lang="en-US" sz="1200" dirty="0"/>
          </a:p>
        </p:txBody>
      </p:sp>
      <p:sp>
        <p:nvSpPr>
          <p:cNvPr id="17" name="Shape 15"/>
          <p:cNvSpPr/>
          <p:nvPr/>
        </p:nvSpPr>
        <p:spPr>
          <a:xfrm>
            <a:off x="6400800" y="2468880"/>
            <a:ext cx="822960" cy="228600"/>
          </a:xfrm>
          <a:prstGeom prst="roundRect">
            <a:avLst/>
          </a:prstGeom>
          <a:solidFill>
            <a:srgbClr val="000000"/>
          </a:solidFill>
          <a:ln/>
        </p:spPr>
      </p:sp>
      <p:sp>
        <p:nvSpPr>
          <p:cNvPr id="18" name="Text 16"/>
          <p:cNvSpPr/>
          <p:nvPr/>
        </p:nvSpPr>
        <p:spPr>
          <a:xfrm>
            <a:off x="6400800" y="2496312"/>
            <a:ext cx="822960" cy="182880"/>
          </a:xfrm>
          <a:prstGeom prst="rect">
            <a:avLst/>
          </a:prstGeom>
          <a:noFill/>
          <a:ln/>
        </p:spPr>
        <p:txBody>
          <a:bodyPr wrap="square" rtlCol="0" anchor="ctr"/>
          <a:lstStyle/>
          <a:p>
            <a:pPr algn="ctr" indent="0" marL="0">
              <a:buNone/>
            </a:pPr>
            <a:r>
              <a:rPr lang="en-US" sz="800" dirty="0">
                <a:solidFill>
                  <a:srgbClr val="212529"/>
                </a:solidFill>
                <a:latin typeface="Arial" pitchFamily="34" charset="0"/>
                <a:ea typeface="Arial" pitchFamily="34" charset="-122"/>
                <a:cs typeface="Arial" pitchFamily="34" charset="-120"/>
              </a:rPr>
              <a:t>Effort: MEDIUM</a:t>
            </a:r>
            <a:endParaRPr lang="en-US" sz="800" dirty="0"/>
          </a:p>
        </p:txBody>
      </p:sp>
      <p:sp>
        <p:nvSpPr>
          <p:cNvPr id="19" name="Shape 17"/>
          <p:cNvSpPr/>
          <p:nvPr/>
        </p:nvSpPr>
        <p:spPr>
          <a:xfrm>
            <a:off x="7315200" y="2468880"/>
            <a:ext cx="822960" cy="228600"/>
          </a:xfrm>
          <a:prstGeom prst="roundRect">
            <a:avLst/>
          </a:prstGeom>
          <a:solidFill>
            <a:srgbClr val="E8F4FD"/>
          </a:solidFill>
          <a:ln/>
        </p:spPr>
      </p:sp>
      <p:sp>
        <p:nvSpPr>
          <p:cNvPr id="20" name="Text 18"/>
          <p:cNvSpPr/>
          <p:nvPr/>
        </p:nvSpPr>
        <p:spPr>
          <a:xfrm>
            <a:off x="7315200" y="2496312"/>
            <a:ext cx="822960" cy="182880"/>
          </a:xfrm>
          <a:prstGeom prst="rect">
            <a:avLst/>
          </a:prstGeom>
          <a:noFill/>
          <a:ln/>
        </p:spPr>
        <p:txBody>
          <a:bodyPr wrap="square" rtlCol="0" anchor="ctr"/>
          <a:lstStyle/>
          <a:p>
            <a:pPr algn="ctr" indent="0" marL="0">
              <a:buNone/>
            </a:pPr>
            <a:r>
              <a:rPr lang="en-US" sz="800" b="1" dirty="0">
                <a:solidFill>
                  <a:srgbClr val="000000"/>
                </a:solidFill>
                <a:latin typeface="Arial" pitchFamily="34" charset="0"/>
                <a:ea typeface="Arial" pitchFamily="34" charset="-122"/>
                <a:cs typeface="Arial" pitchFamily="34" charset="-120"/>
              </a:rPr>
              <a:t>Impact: HIGH</a:t>
            </a:r>
            <a:endParaRPr lang="en-US" sz="800" dirty="0"/>
          </a:p>
        </p:txBody>
      </p:sp>
      <p:sp>
        <p:nvSpPr>
          <p:cNvPr id="21" name="Text 19"/>
          <p:cNvSpPr/>
          <p:nvPr/>
        </p:nvSpPr>
        <p:spPr>
          <a:xfrm>
            <a:off x="1143000" y="2743200"/>
            <a:ext cx="6858000" cy="365760"/>
          </a:xfrm>
          <a:prstGeom prst="rect">
            <a:avLst/>
          </a:prstGeom>
          <a:noFill/>
          <a:ln/>
        </p:spPr>
        <p:txBody>
          <a:bodyPr wrap="square" rtlCol="0" anchor="ctr"/>
          <a:lstStyle/>
          <a:p>
            <a:pPr indent="0" marL="0">
              <a:buNone/>
            </a:pPr>
            <a:r>
              <a:rPr lang="en-US" sz="900" dirty="0">
                <a:solidFill>
                  <a:srgbClr val="6C757D"/>
                </a:solidFill>
                <a:latin typeface="Arial" pitchFamily="34" charset="0"/>
                <a:ea typeface="Arial" pitchFamily="34" charset="-122"/>
                <a:cs typeface="Arial" pitchFamily="34" charset="-120"/>
              </a:rPr>
              <a:t>Create streamlined new employee onboarding process using Power Automate and SharePoint</a:t>
            </a:r>
            <a:endParaRPr lang="en-US" sz="900" dirty="0"/>
          </a:p>
        </p:txBody>
      </p:sp>
      <p:sp>
        <p:nvSpPr>
          <p:cNvPr id="22" name="Shape 20"/>
          <p:cNvSpPr/>
          <p:nvPr/>
        </p:nvSpPr>
        <p:spPr>
          <a:xfrm>
            <a:off x="685800" y="3337560"/>
            <a:ext cx="320040" cy="320040"/>
          </a:xfrm>
          <a:prstGeom prst="ellipse">
            <a:avLst/>
          </a:prstGeom>
          <a:solidFill>
            <a:srgbClr val="007EE5"/>
          </a:solidFill>
          <a:ln/>
        </p:spPr>
      </p:sp>
      <p:sp>
        <p:nvSpPr>
          <p:cNvPr id="23" name="Text 21"/>
          <p:cNvSpPr/>
          <p:nvPr/>
        </p:nvSpPr>
        <p:spPr>
          <a:xfrm>
            <a:off x="685800" y="338328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3</a:t>
            </a:r>
            <a:endParaRPr lang="en-US" sz="1300" dirty="0"/>
          </a:p>
        </p:txBody>
      </p:sp>
      <p:sp>
        <p:nvSpPr>
          <p:cNvPr id="24" name="Text 22"/>
          <p:cNvSpPr/>
          <p:nvPr/>
        </p:nvSpPr>
        <p:spPr>
          <a:xfrm>
            <a:off x="1143000" y="3291840"/>
            <a:ext cx="5029200" cy="274320"/>
          </a:xfrm>
          <a:prstGeom prst="rect">
            <a:avLst/>
          </a:prstGeom>
          <a:noFill/>
          <a:ln/>
        </p:spPr>
        <p:txBody>
          <a:bodyPr wrap="square" rtlCol="0" anchor="ctr"/>
          <a:lstStyle/>
          <a:p>
            <a:pPr indent="0" marL="0">
              <a:buNone/>
            </a:pPr>
            <a:r>
              <a:rPr lang="en-US" sz="1200" b="1" dirty="0">
                <a:solidFill>
                  <a:srgbClr val="212529"/>
                </a:solidFill>
                <a:latin typeface="Arial" pitchFamily="34" charset="0"/>
                <a:ea typeface="Arial" pitchFamily="34" charset="-122"/>
                <a:cs typeface="Arial" pitchFamily="34" charset="-120"/>
              </a:rPr>
              <a:t>Quick Win 3</a:t>
            </a:r>
            <a:endParaRPr lang="en-US" sz="1200" dirty="0"/>
          </a:p>
        </p:txBody>
      </p:sp>
      <p:sp>
        <p:nvSpPr>
          <p:cNvPr id="25" name="Shape 23"/>
          <p:cNvSpPr/>
          <p:nvPr/>
        </p:nvSpPr>
        <p:spPr>
          <a:xfrm>
            <a:off x="6400800" y="3337560"/>
            <a:ext cx="822960" cy="228600"/>
          </a:xfrm>
          <a:prstGeom prst="roundRect">
            <a:avLst/>
          </a:prstGeom>
          <a:solidFill>
            <a:srgbClr val="000000"/>
          </a:solidFill>
          <a:ln/>
        </p:spPr>
      </p:sp>
      <p:sp>
        <p:nvSpPr>
          <p:cNvPr id="26" name="Text 24"/>
          <p:cNvSpPr/>
          <p:nvPr/>
        </p:nvSpPr>
        <p:spPr>
          <a:xfrm>
            <a:off x="6400800" y="3364992"/>
            <a:ext cx="822960" cy="182880"/>
          </a:xfrm>
          <a:prstGeom prst="rect">
            <a:avLst/>
          </a:prstGeom>
          <a:noFill/>
          <a:ln/>
        </p:spPr>
        <p:txBody>
          <a:bodyPr wrap="square" rtlCol="0" anchor="ctr"/>
          <a:lstStyle/>
          <a:p>
            <a:pPr algn="ctr" indent="0" marL="0">
              <a:buNone/>
            </a:pPr>
            <a:r>
              <a:rPr lang="en-US" sz="800" dirty="0">
                <a:solidFill>
                  <a:srgbClr val="212529"/>
                </a:solidFill>
                <a:latin typeface="Arial" pitchFamily="34" charset="0"/>
                <a:ea typeface="Arial" pitchFamily="34" charset="-122"/>
                <a:cs typeface="Arial" pitchFamily="34" charset="-120"/>
              </a:rPr>
              <a:t>Effort: MEDIUM</a:t>
            </a:r>
            <a:endParaRPr lang="en-US" sz="800" dirty="0"/>
          </a:p>
        </p:txBody>
      </p:sp>
      <p:sp>
        <p:nvSpPr>
          <p:cNvPr id="27" name="Shape 25"/>
          <p:cNvSpPr/>
          <p:nvPr/>
        </p:nvSpPr>
        <p:spPr>
          <a:xfrm>
            <a:off x="7315200" y="3337560"/>
            <a:ext cx="822960" cy="228600"/>
          </a:xfrm>
          <a:prstGeom prst="roundRect">
            <a:avLst/>
          </a:prstGeom>
          <a:solidFill>
            <a:srgbClr val="E8F4FD"/>
          </a:solidFill>
          <a:ln/>
        </p:spPr>
      </p:sp>
      <p:sp>
        <p:nvSpPr>
          <p:cNvPr id="28" name="Text 26"/>
          <p:cNvSpPr/>
          <p:nvPr/>
        </p:nvSpPr>
        <p:spPr>
          <a:xfrm>
            <a:off x="7315200" y="3364992"/>
            <a:ext cx="822960" cy="182880"/>
          </a:xfrm>
          <a:prstGeom prst="rect">
            <a:avLst/>
          </a:prstGeom>
          <a:noFill/>
          <a:ln/>
        </p:spPr>
        <p:txBody>
          <a:bodyPr wrap="square" rtlCol="0" anchor="ctr"/>
          <a:lstStyle/>
          <a:p>
            <a:pPr algn="ctr" indent="0" marL="0">
              <a:buNone/>
            </a:pPr>
            <a:r>
              <a:rPr lang="en-US" sz="800" b="1" dirty="0">
                <a:solidFill>
                  <a:srgbClr val="000000"/>
                </a:solidFill>
                <a:latin typeface="Arial" pitchFamily="34" charset="0"/>
                <a:ea typeface="Arial" pitchFamily="34" charset="-122"/>
                <a:cs typeface="Arial" pitchFamily="34" charset="-120"/>
              </a:rPr>
              <a:t>Impact: HIGH</a:t>
            </a:r>
            <a:endParaRPr lang="en-US" sz="800" dirty="0"/>
          </a:p>
        </p:txBody>
      </p:sp>
      <p:sp>
        <p:nvSpPr>
          <p:cNvPr id="29" name="Text 27"/>
          <p:cNvSpPr/>
          <p:nvPr/>
        </p:nvSpPr>
        <p:spPr>
          <a:xfrm>
            <a:off x="1143000" y="3611880"/>
            <a:ext cx="6858000" cy="365760"/>
          </a:xfrm>
          <a:prstGeom prst="rect">
            <a:avLst/>
          </a:prstGeom>
          <a:noFill/>
          <a:ln/>
        </p:spPr>
        <p:txBody>
          <a:bodyPr wrap="square" rtlCol="0" anchor="ctr"/>
          <a:lstStyle/>
          <a:p>
            <a:pPr indent="0" marL="0">
              <a:buNone/>
            </a:pPr>
            <a:r>
              <a:rPr lang="en-US" sz="900" dirty="0">
                <a:solidFill>
                  <a:srgbClr val="6C757D"/>
                </a:solidFill>
                <a:latin typeface="Arial" pitchFamily="34" charset="0"/>
                <a:ea typeface="Arial" pitchFamily="34" charset="-122"/>
                <a:cs typeface="Arial" pitchFamily="34" charset="-120"/>
              </a:rPr>
              <a:t>Deploy SharePoint with AI-powered search and Microsoft Copilot for instant information discovery</a:t>
            </a:r>
            <a:endParaRPr lang="en-US" sz="900" dirty="0"/>
          </a:p>
        </p:txBody>
      </p:sp>
      <p:sp>
        <p:nvSpPr>
          <p:cNvPr id="30" name="Shape 28"/>
          <p:cNvSpPr/>
          <p:nvPr/>
        </p:nvSpPr>
        <p:spPr>
          <a:xfrm>
            <a:off x="685800" y="4206240"/>
            <a:ext cx="320040" cy="320040"/>
          </a:xfrm>
          <a:prstGeom prst="ellipse">
            <a:avLst/>
          </a:prstGeom>
          <a:solidFill>
            <a:srgbClr val="007EE5"/>
          </a:solidFill>
          <a:ln/>
        </p:spPr>
      </p:sp>
      <p:sp>
        <p:nvSpPr>
          <p:cNvPr id="31" name="Text 29"/>
          <p:cNvSpPr/>
          <p:nvPr/>
        </p:nvSpPr>
        <p:spPr>
          <a:xfrm>
            <a:off x="685800" y="425196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4</a:t>
            </a:r>
            <a:endParaRPr lang="en-US" sz="1300" dirty="0"/>
          </a:p>
        </p:txBody>
      </p:sp>
      <p:sp>
        <p:nvSpPr>
          <p:cNvPr id="32" name="Text 30"/>
          <p:cNvSpPr/>
          <p:nvPr/>
        </p:nvSpPr>
        <p:spPr>
          <a:xfrm>
            <a:off x="1143000" y="4160520"/>
            <a:ext cx="5029200" cy="274320"/>
          </a:xfrm>
          <a:prstGeom prst="rect">
            <a:avLst/>
          </a:prstGeom>
          <a:noFill/>
          <a:ln/>
        </p:spPr>
        <p:txBody>
          <a:bodyPr wrap="square" rtlCol="0" anchor="ctr"/>
          <a:lstStyle/>
          <a:p>
            <a:pPr indent="0" marL="0">
              <a:buNone/>
            </a:pPr>
            <a:r>
              <a:rPr lang="en-US" sz="1200" b="1" dirty="0">
                <a:solidFill>
                  <a:srgbClr val="212529"/>
                </a:solidFill>
                <a:latin typeface="Arial" pitchFamily="34" charset="0"/>
                <a:ea typeface="Arial" pitchFamily="34" charset="-122"/>
                <a:cs typeface="Arial" pitchFamily="34" charset="-120"/>
              </a:rPr>
              <a:t>Quick Win 4</a:t>
            </a:r>
            <a:endParaRPr lang="en-US" sz="1200" dirty="0"/>
          </a:p>
        </p:txBody>
      </p:sp>
      <p:sp>
        <p:nvSpPr>
          <p:cNvPr id="33" name="Shape 31"/>
          <p:cNvSpPr/>
          <p:nvPr/>
        </p:nvSpPr>
        <p:spPr>
          <a:xfrm>
            <a:off x="6400800" y="4206240"/>
            <a:ext cx="822960" cy="228600"/>
          </a:xfrm>
          <a:prstGeom prst="roundRect">
            <a:avLst/>
          </a:prstGeom>
          <a:solidFill>
            <a:srgbClr val="000000"/>
          </a:solidFill>
          <a:ln/>
        </p:spPr>
      </p:sp>
      <p:sp>
        <p:nvSpPr>
          <p:cNvPr id="34" name="Text 32"/>
          <p:cNvSpPr/>
          <p:nvPr/>
        </p:nvSpPr>
        <p:spPr>
          <a:xfrm>
            <a:off x="6400800" y="4233672"/>
            <a:ext cx="822960" cy="182880"/>
          </a:xfrm>
          <a:prstGeom prst="rect">
            <a:avLst/>
          </a:prstGeom>
          <a:noFill/>
          <a:ln/>
        </p:spPr>
        <p:txBody>
          <a:bodyPr wrap="square" rtlCol="0" anchor="ctr"/>
          <a:lstStyle/>
          <a:p>
            <a:pPr algn="ctr" indent="0" marL="0">
              <a:buNone/>
            </a:pPr>
            <a:r>
              <a:rPr lang="en-US" sz="800" dirty="0">
                <a:solidFill>
                  <a:srgbClr val="212529"/>
                </a:solidFill>
                <a:latin typeface="Arial" pitchFamily="34" charset="0"/>
                <a:ea typeface="Arial" pitchFamily="34" charset="-122"/>
                <a:cs typeface="Arial" pitchFamily="34" charset="-120"/>
              </a:rPr>
              <a:t>Effort: LOW</a:t>
            </a:r>
            <a:endParaRPr lang="en-US" sz="800" dirty="0"/>
          </a:p>
        </p:txBody>
      </p:sp>
      <p:sp>
        <p:nvSpPr>
          <p:cNvPr id="35" name="Shape 33"/>
          <p:cNvSpPr/>
          <p:nvPr/>
        </p:nvSpPr>
        <p:spPr>
          <a:xfrm>
            <a:off x="7315200" y="4206240"/>
            <a:ext cx="822960" cy="228600"/>
          </a:xfrm>
          <a:prstGeom prst="roundRect">
            <a:avLst/>
          </a:prstGeom>
          <a:solidFill>
            <a:srgbClr val="E8F4FD"/>
          </a:solidFill>
          <a:ln/>
        </p:spPr>
      </p:sp>
      <p:sp>
        <p:nvSpPr>
          <p:cNvPr id="36" name="Text 34"/>
          <p:cNvSpPr/>
          <p:nvPr/>
        </p:nvSpPr>
        <p:spPr>
          <a:xfrm>
            <a:off x="7315200" y="4233672"/>
            <a:ext cx="822960" cy="182880"/>
          </a:xfrm>
          <a:prstGeom prst="rect">
            <a:avLst/>
          </a:prstGeom>
          <a:noFill/>
          <a:ln/>
        </p:spPr>
        <p:txBody>
          <a:bodyPr wrap="square" rtlCol="0" anchor="ctr"/>
          <a:lstStyle/>
          <a:p>
            <a:pPr algn="ctr" indent="0" marL="0">
              <a:buNone/>
            </a:pPr>
            <a:r>
              <a:rPr lang="en-US" sz="800" b="1" dirty="0">
                <a:solidFill>
                  <a:srgbClr val="000000"/>
                </a:solidFill>
                <a:latin typeface="Arial" pitchFamily="34" charset="0"/>
                <a:ea typeface="Arial" pitchFamily="34" charset="-122"/>
                <a:cs typeface="Arial" pitchFamily="34" charset="-120"/>
              </a:rPr>
              <a:t>Impact: MEDIUM</a:t>
            </a:r>
            <a:endParaRPr lang="en-US" sz="800" dirty="0"/>
          </a:p>
        </p:txBody>
      </p:sp>
      <p:sp>
        <p:nvSpPr>
          <p:cNvPr id="37" name="Text 35"/>
          <p:cNvSpPr/>
          <p:nvPr/>
        </p:nvSpPr>
        <p:spPr>
          <a:xfrm>
            <a:off x="1143000" y="4480560"/>
            <a:ext cx="6858000" cy="365760"/>
          </a:xfrm>
          <a:prstGeom prst="rect">
            <a:avLst/>
          </a:prstGeom>
          <a:noFill/>
          <a:ln/>
        </p:spPr>
        <p:txBody>
          <a:bodyPr wrap="square" rtlCol="0" anchor="ctr"/>
          <a:lstStyle/>
          <a:p>
            <a:pPr indent="0" marL="0">
              <a:buNone/>
            </a:pPr>
            <a:r>
              <a:rPr lang="en-US" sz="900" dirty="0">
                <a:solidFill>
                  <a:srgbClr val="6C757D"/>
                </a:solidFill>
                <a:latin typeface="Arial" pitchFamily="34" charset="0"/>
                <a:ea typeface="Arial" pitchFamily="34" charset="-122"/>
                <a:cs typeface="Arial" pitchFamily="34" charset="-120"/>
              </a:rPr>
              <a:t>Implement systematic user feedback collection for all digital tools and processes</a:t>
            </a:r>
            <a:endParaRPr lang="en-US" sz="900" dirty="0"/>
          </a:p>
        </p:txBody>
      </p:sp>
      <p:sp>
        <p:nvSpPr>
          <p:cNvPr id="38" name="Shape 36"/>
          <p:cNvSpPr/>
          <p:nvPr/>
        </p:nvSpPr>
        <p:spPr>
          <a:xfrm>
            <a:off x="685800" y="5074920"/>
            <a:ext cx="320040" cy="320040"/>
          </a:xfrm>
          <a:prstGeom prst="ellipse">
            <a:avLst/>
          </a:prstGeom>
          <a:solidFill>
            <a:srgbClr val="007EE5"/>
          </a:solidFill>
          <a:ln/>
        </p:spPr>
      </p:sp>
      <p:sp>
        <p:nvSpPr>
          <p:cNvPr id="39" name="Text 37"/>
          <p:cNvSpPr/>
          <p:nvPr/>
        </p:nvSpPr>
        <p:spPr>
          <a:xfrm>
            <a:off x="685800" y="512064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5</a:t>
            </a:r>
            <a:endParaRPr lang="en-US" sz="1300" dirty="0"/>
          </a:p>
        </p:txBody>
      </p:sp>
      <p:sp>
        <p:nvSpPr>
          <p:cNvPr id="40" name="Text 38"/>
          <p:cNvSpPr/>
          <p:nvPr/>
        </p:nvSpPr>
        <p:spPr>
          <a:xfrm>
            <a:off x="1143000" y="5029200"/>
            <a:ext cx="5029200" cy="274320"/>
          </a:xfrm>
          <a:prstGeom prst="rect">
            <a:avLst/>
          </a:prstGeom>
          <a:noFill/>
          <a:ln/>
        </p:spPr>
        <p:txBody>
          <a:bodyPr wrap="square" rtlCol="0" anchor="ctr"/>
          <a:lstStyle/>
          <a:p>
            <a:pPr indent="0" marL="0">
              <a:buNone/>
            </a:pPr>
            <a:r>
              <a:rPr lang="en-US" sz="1200" b="1" dirty="0">
                <a:solidFill>
                  <a:srgbClr val="212529"/>
                </a:solidFill>
                <a:latin typeface="Arial" pitchFamily="34" charset="0"/>
                <a:ea typeface="Arial" pitchFamily="34" charset="-122"/>
                <a:cs typeface="Arial" pitchFamily="34" charset="-120"/>
              </a:rPr>
              <a:t>Quick Win 5</a:t>
            </a:r>
            <a:endParaRPr lang="en-US" sz="1200" dirty="0"/>
          </a:p>
        </p:txBody>
      </p:sp>
      <p:sp>
        <p:nvSpPr>
          <p:cNvPr id="41" name="Shape 39"/>
          <p:cNvSpPr/>
          <p:nvPr/>
        </p:nvSpPr>
        <p:spPr>
          <a:xfrm>
            <a:off x="6400800" y="5074920"/>
            <a:ext cx="822960" cy="228600"/>
          </a:xfrm>
          <a:prstGeom prst="roundRect">
            <a:avLst/>
          </a:prstGeom>
          <a:solidFill>
            <a:srgbClr val="000000"/>
          </a:solidFill>
          <a:ln/>
        </p:spPr>
      </p:sp>
      <p:sp>
        <p:nvSpPr>
          <p:cNvPr id="42" name="Text 40"/>
          <p:cNvSpPr/>
          <p:nvPr/>
        </p:nvSpPr>
        <p:spPr>
          <a:xfrm>
            <a:off x="6400800" y="5102352"/>
            <a:ext cx="822960" cy="182880"/>
          </a:xfrm>
          <a:prstGeom prst="rect">
            <a:avLst/>
          </a:prstGeom>
          <a:noFill/>
          <a:ln/>
        </p:spPr>
        <p:txBody>
          <a:bodyPr wrap="square" rtlCol="0" anchor="ctr"/>
          <a:lstStyle/>
          <a:p>
            <a:pPr algn="ctr" indent="0" marL="0">
              <a:buNone/>
            </a:pPr>
            <a:r>
              <a:rPr lang="en-US" sz="800" dirty="0">
                <a:solidFill>
                  <a:srgbClr val="212529"/>
                </a:solidFill>
                <a:latin typeface="Arial" pitchFamily="34" charset="0"/>
                <a:ea typeface="Arial" pitchFamily="34" charset="-122"/>
                <a:cs typeface="Arial" pitchFamily="34" charset="-120"/>
              </a:rPr>
              <a:t>Effort: MEDIUM</a:t>
            </a:r>
            <a:endParaRPr lang="en-US" sz="800" dirty="0"/>
          </a:p>
        </p:txBody>
      </p:sp>
      <p:sp>
        <p:nvSpPr>
          <p:cNvPr id="43" name="Shape 41"/>
          <p:cNvSpPr/>
          <p:nvPr/>
        </p:nvSpPr>
        <p:spPr>
          <a:xfrm>
            <a:off x="7315200" y="5074920"/>
            <a:ext cx="822960" cy="228600"/>
          </a:xfrm>
          <a:prstGeom prst="roundRect">
            <a:avLst/>
          </a:prstGeom>
          <a:solidFill>
            <a:srgbClr val="E8F4FD"/>
          </a:solidFill>
          <a:ln/>
        </p:spPr>
      </p:sp>
      <p:sp>
        <p:nvSpPr>
          <p:cNvPr id="44" name="Text 42"/>
          <p:cNvSpPr/>
          <p:nvPr/>
        </p:nvSpPr>
        <p:spPr>
          <a:xfrm>
            <a:off x="7315200" y="5102352"/>
            <a:ext cx="822960" cy="182880"/>
          </a:xfrm>
          <a:prstGeom prst="rect">
            <a:avLst/>
          </a:prstGeom>
          <a:noFill/>
          <a:ln/>
        </p:spPr>
        <p:txBody>
          <a:bodyPr wrap="square" rtlCol="0" anchor="ctr"/>
          <a:lstStyle/>
          <a:p>
            <a:pPr algn="ctr" indent="0" marL="0">
              <a:buNone/>
            </a:pPr>
            <a:r>
              <a:rPr lang="en-US" sz="800" b="1" dirty="0">
                <a:solidFill>
                  <a:srgbClr val="000000"/>
                </a:solidFill>
                <a:latin typeface="Arial" pitchFamily="34" charset="0"/>
                <a:ea typeface="Arial" pitchFamily="34" charset="-122"/>
                <a:cs typeface="Arial" pitchFamily="34" charset="-120"/>
              </a:rPr>
              <a:t>Impact: HIGH</a:t>
            </a:r>
            <a:endParaRPr lang="en-US" sz="800" dirty="0"/>
          </a:p>
        </p:txBody>
      </p:sp>
      <p:sp>
        <p:nvSpPr>
          <p:cNvPr id="45" name="Text 43"/>
          <p:cNvSpPr/>
          <p:nvPr/>
        </p:nvSpPr>
        <p:spPr>
          <a:xfrm>
            <a:off x="1143000" y="5349240"/>
            <a:ext cx="6858000" cy="365760"/>
          </a:xfrm>
          <a:prstGeom prst="rect">
            <a:avLst/>
          </a:prstGeom>
          <a:noFill/>
          <a:ln/>
        </p:spPr>
        <p:txBody>
          <a:bodyPr wrap="square" rtlCol="0" anchor="ctr"/>
          <a:lstStyle/>
          <a:p>
            <a:pPr indent="0" marL="0">
              <a:buNone/>
            </a:pPr>
            <a:r>
              <a:rPr lang="en-US" sz="900" dirty="0">
                <a:solidFill>
                  <a:srgbClr val="6C757D"/>
                </a:solidFill>
                <a:latin typeface="Arial" pitchFamily="34" charset="0"/>
                <a:ea typeface="Arial" pitchFamily="34" charset="-122"/>
                <a:cs typeface="Arial" pitchFamily="34" charset="-120"/>
              </a:rPr>
              <a:t>Identify and train initial group of citizen developers to lead digital transformation</a:t>
            </a:r>
            <a:endParaRPr lang="en-US" sz="900" dirty="0"/>
          </a:p>
        </p:txBody>
      </p:sp>
      <p:sp>
        <p:nvSpPr>
          <p:cNvPr id="46" name="Shape 44"/>
          <p:cNvSpPr/>
          <p:nvPr/>
        </p:nvSpPr>
        <p:spPr>
          <a:xfrm>
            <a:off x="0" y="6629400"/>
            <a:ext cx="9144000" cy="27432"/>
          </a:xfrm>
          <a:prstGeom prst="rect">
            <a:avLst/>
          </a:prstGeom>
          <a:solidFill>
            <a:srgbClr val="007EE5"/>
          </a:solidFill>
          <a:ln/>
        </p:spPr>
      </p:sp>
      <p:sp>
        <p:nvSpPr>
          <p:cNvPr id="47" name="Text 45"/>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C757D"/>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E8F4FD"/>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212529"/>
                </a:solidFill>
                <a:latin typeface="Arial" pitchFamily="34" charset="0"/>
                <a:ea typeface="Arial" pitchFamily="34" charset="-122"/>
                <a:cs typeface="Arial" pitchFamily="34" charset="-120"/>
              </a:rPr>
              <a:t>90-Day Implementation Roadmap</a:t>
            </a:r>
            <a:endParaRPr lang="en-US" sz="2800" dirty="0"/>
          </a:p>
        </p:txBody>
      </p:sp>
      <p:sp>
        <p:nvSpPr>
          <p:cNvPr id="4" name="Shape 2"/>
          <p:cNvSpPr/>
          <p:nvPr/>
        </p:nvSpPr>
        <p:spPr>
          <a:xfrm>
            <a:off x="685800" y="960120"/>
            <a:ext cx="7772400" cy="36576"/>
          </a:xfrm>
          <a:prstGeom prst="rect">
            <a:avLst/>
          </a:prstGeom>
          <a:solidFill>
            <a:srgbClr val="007EE5"/>
          </a:solidFill>
          <a:ln/>
        </p:spPr>
      </p:sp>
      <p:sp>
        <p:nvSpPr>
          <p:cNvPr id="5" name="Text 3"/>
          <p:cNvSpPr/>
          <p:nvPr/>
        </p:nvSpPr>
        <p:spPr>
          <a:xfrm>
            <a:off x="685800" y="1143000"/>
            <a:ext cx="7772400" cy="228600"/>
          </a:xfrm>
          <a:prstGeom prst="rect">
            <a:avLst/>
          </a:prstGeom>
          <a:noFill/>
          <a:ln/>
        </p:spPr>
        <p:txBody>
          <a:bodyPr wrap="square" rtlCol="0" anchor="ctr"/>
          <a:lstStyle/>
          <a:p>
            <a:pPr indent="0" marL="0">
              <a:buNone/>
            </a:pPr>
            <a:r>
              <a:rPr lang="en-US" sz="1100" i="1" dirty="0">
                <a:solidFill>
                  <a:srgbClr val="6C757D"/>
                </a:solidFill>
                <a:latin typeface="Arial" pitchFamily="34" charset="0"/>
                <a:ea typeface="Arial" pitchFamily="34" charset="-122"/>
                <a:cs typeface="Arial" pitchFamily="34" charset="-120"/>
              </a:rPr>
              <a:t>Phased approach to digital transformation with clear milestones and deliverables</a:t>
            </a:r>
            <a:endParaRPr lang="en-US" sz="1100" dirty="0"/>
          </a:p>
        </p:txBody>
      </p:sp>
      <p:sp>
        <p:nvSpPr>
          <p:cNvPr id="6" name="Shape 4"/>
          <p:cNvSpPr/>
          <p:nvPr/>
        </p:nvSpPr>
        <p:spPr>
          <a:xfrm>
            <a:off x="685800" y="1508760"/>
            <a:ext cx="7772400" cy="320040"/>
          </a:xfrm>
          <a:prstGeom prst="roundRect">
            <a:avLst/>
          </a:prstGeom>
          <a:solidFill>
            <a:srgbClr val="E8F4FD"/>
          </a:solidFill>
          <a:ln/>
        </p:spPr>
      </p:sp>
      <p:sp>
        <p:nvSpPr>
          <p:cNvPr id="7" name="Text 5"/>
          <p:cNvSpPr/>
          <p:nvPr/>
        </p:nvSpPr>
        <p:spPr>
          <a:xfrm>
            <a:off x="822960" y="1554480"/>
            <a:ext cx="1005840" cy="228600"/>
          </a:xfrm>
          <a:prstGeom prst="rect">
            <a:avLst/>
          </a:prstGeom>
          <a:noFill/>
          <a:ln/>
        </p:spPr>
        <p:txBody>
          <a:bodyPr wrap="square" rtlCol="0" anchor="ctr"/>
          <a:lstStyle/>
          <a:p>
            <a:pPr indent="0" marL="0">
              <a:buNone/>
            </a:pPr>
            <a:r>
              <a:rPr lang="en-US" sz="1100" b="1" dirty="0">
                <a:solidFill>
                  <a:srgbClr val="000000"/>
                </a:solidFill>
                <a:latin typeface="Arial" pitchFamily="34" charset="0"/>
                <a:ea typeface="Arial" pitchFamily="34" charset="-122"/>
                <a:cs typeface="Arial" pitchFamily="34" charset="-120"/>
              </a:rPr>
              <a:t>Month 1</a:t>
            </a:r>
            <a:endParaRPr lang="en-US" sz="1100" dirty="0"/>
          </a:p>
        </p:txBody>
      </p:sp>
      <p:sp>
        <p:nvSpPr>
          <p:cNvPr id="8" name="Text 6"/>
          <p:cNvSpPr/>
          <p:nvPr/>
        </p:nvSpPr>
        <p:spPr>
          <a:xfrm>
            <a:off x="2011680" y="1554480"/>
            <a:ext cx="6309360" cy="228600"/>
          </a:xfrm>
          <a:prstGeom prst="rect">
            <a:avLst/>
          </a:prstGeom>
          <a:noFill/>
          <a:ln/>
        </p:spPr>
        <p:txBody>
          <a:bodyPr wrap="square" rtlCol="0" anchor="ctr"/>
          <a:lstStyle/>
          <a:p>
            <a:pPr indent="0" marL="0">
              <a:buNone/>
            </a:pPr>
            <a:r>
              <a:rPr lang="en-US" sz="1100" b="1" dirty="0">
                <a:solidFill>
                  <a:srgbClr val="212529"/>
                </a:solidFill>
                <a:latin typeface="Arial" pitchFamily="34" charset="0"/>
                <a:ea typeface="Arial" pitchFamily="34" charset="-122"/>
                <a:cs typeface="Arial" pitchFamily="34" charset="-120"/>
              </a:rPr>
              <a:t>Foundation Building and Quick Wins</a:t>
            </a:r>
            <a:endParaRPr lang="en-US" sz="1100" dirty="0"/>
          </a:p>
        </p:txBody>
      </p:sp>
      <p:sp>
        <p:nvSpPr>
          <p:cNvPr id="9" name="Text 7"/>
          <p:cNvSpPr/>
          <p:nvPr/>
        </p:nvSpPr>
        <p:spPr>
          <a:xfrm>
            <a:off x="822960" y="1920240"/>
            <a:ext cx="640080" cy="182880"/>
          </a:xfrm>
          <a:prstGeom prst="rect">
            <a:avLst/>
          </a:prstGeom>
          <a:solidFill>
            <a:srgbClr val="007EE5"/>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1</a:t>
            </a:r>
            <a:endParaRPr lang="en-US" sz="900" dirty="0"/>
          </a:p>
        </p:txBody>
      </p:sp>
      <p:sp>
        <p:nvSpPr>
          <p:cNvPr id="10" name="Text 8"/>
          <p:cNvSpPr/>
          <p:nvPr/>
        </p:nvSpPr>
        <p:spPr>
          <a:xfrm>
            <a:off x="1554480" y="1920240"/>
            <a:ext cx="6903720" cy="182880"/>
          </a:xfrm>
          <a:prstGeom prst="rect">
            <a:avLst/>
          </a:prstGeom>
          <a:noFill/>
          <a:ln/>
        </p:spPr>
        <p:txBody>
          <a:bodyPr wrap="square" rtlCol="0" anchor="ctr"/>
          <a:lstStyle/>
          <a:p>
            <a:pPr indent="0" marL="0">
              <a:buNone/>
            </a:pPr>
            <a:r>
              <a:rPr lang="en-US" sz="800" dirty="0">
                <a:solidFill>
                  <a:srgbClr val="212529"/>
                </a:solidFill>
                <a:latin typeface="Arial" pitchFamily="34" charset="0"/>
                <a:ea typeface="Arial" pitchFamily="34" charset="-122"/>
                <a:cs typeface="Arial" pitchFamily="34" charset="-120"/>
              </a:rPr>
              <a:t>Launch executive KPI dashboard and identify citizen developer champ...</a:t>
            </a:r>
            <a:endParaRPr lang="en-US" sz="800" dirty="0"/>
          </a:p>
        </p:txBody>
      </p:sp>
      <p:sp>
        <p:nvSpPr>
          <p:cNvPr id="11" name="Text 9"/>
          <p:cNvSpPr/>
          <p:nvPr/>
        </p:nvSpPr>
        <p:spPr>
          <a:xfrm>
            <a:off x="822960" y="2139696"/>
            <a:ext cx="640080" cy="182880"/>
          </a:xfrm>
          <a:prstGeom prst="rect">
            <a:avLst/>
          </a:prstGeom>
          <a:solidFill>
            <a:srgbClr val="007EE5"/>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2</a:t>
            </a:r>
            <a:endParaRPr lang="en-US" sz="900" dirty="0"/>
          </a:p>
        </p:txBody>
      </p:sp>
      <p:sp>
        <p:nvSpPr>
          <p:cNvPr id="12" name="Text 10"/>
          <p:cNvSpPr/>
          <p:nvPr/>
        </p:nvSpPr>
        <p:spPr>
          <a:xfrm>
            <a:off x="1554480" y="2139696"/>
            <a:ext cx="6903720" cy="182880"/>
          </a:xfrm>
          <a:prstGeom prst="rect">
            <a:avLst/>
          </a:prstGeom>
          <a:noFill/>
          <a:ln/>
        </p:spPr>
        <p:txBody>
          <a:bodyPr wrap="square" rtlCol="0" anchor="ctr"/>
          <a:lstStyle/>
          <a:p>
            <a:pPr indent="0" marL="0">
              <a:buNone/>
            </a:pPr>
            <a:r>
              <a:rPr lang="en-US" sz="800" dirty="0">
                <a:solidFill>
                  <a:srgbClr val="212529"/>
                </a:solidFill>
                <a:latin typeface="Arial" pitchFamily="34" charset="0"/>
                <a:ea typeface="Arial" pitchFamily="34" charset="-122"/>
                <a:cs typeface="Arial" pitchFamily="34" charset="-120"/>
              </a:rPr>
              <a:t>Deploy user feedback system and begin onboarding workflow design</a:t>
            </a:r>
            <a:endParaRPr lang="en-US" sz="800" dirty="0"/>
          </a:p>
        </p:txBody>
      </p:sp>
      <p:sp>
        <p:nvSpPr>
          <p:cNvPr id="13" name="Text 11"/>
          <p:cNvSpPr/>
          <p:nvPr/>
        </p:nvSpPr>
        <p:spPr>
          <a:xfrm>
            <a:off x="822960" y="2359152"/>
            <a:ext cx="640080" cy="182880"/>
          </a:xfrm>
          <a:prstGeom prst="rect">
            <a:avLst/>
          </a:prstGeom>
          <a:solidFill>
            <a:srgbClr val="007EE5"/>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3</a:t>
            </a:r>
            <a:endParaRPr lang="en-US" sz="900" dirty="0"/>
          </a:p>
        </p:txBody>
      </p:sp>
      <p:sp>
        <p:nvSpPr>
          <p:cNvPr id="14" name="Text 12"/>
          <p:cNvSpPr/>
          <p:nvPr/>
        </p:nvSpPr>
        <p:spPr>
          <a:xfrm>
            <a:off x="1554480" y="2359152"/>
            <a:ext cx="6903720" cy="182880"/>
          </a:xfrm>
          <a:prstGeom prst="rect">
            <a:avLst/>
          </a:prstGeom>
          <a:noFill/>
          <a:ln/>
        </p:spPr>
        <p:txBody>
          <a:bodyPr wrap="square" rtlCol="0" anchor="ctr"/>
          <a:lstStyle/>
          <a:p>
            <a:pPr indent="0" marL="0">
              <a:buNone/>
            </a:pPr>
            <a:r>
              <a:rPr lang="en-US" sz="800" dirty="0">
                <a:solidFill>
                  <a:srgbClr val="212529"/>
                </a:solidFill>
                <a:latin typeface="Arial" pitchFamily="34" charset="0"/>
                <a:ea typeface="Arial" pitchFamily="34" charset="-122"/>
                <a:cs typeface="Arial" pitchFamily="34" charset="-120"/>
              </a:rPr>
              <a:t>Complete automated onboarding workflow and launch information hub</a:t>
            </a:r>
            <a:endParaRPr lang="en-US" sz="800" dirty="0"/>
          </a:p>
        </p:txBody>
      </p:sp>
      <p:sp>
        <p:nvSpPr>
          <p:cNvPr id="15" name="Text 13"/>
          <p:cNvSpPr/>
          <p:nvPr/>
        </p:nvSpPr>
        <p:spPr>
          <a:xfrm>
            <a:off x="822960" y="2578608"/>
            <a:ext cx="640080" cy="182880"/>
          </a:xfrm>
          <a:prstGeom prst="rect">
            <a:avLst/>
          </a:prstGeom>
          <a:solidFill>
            <a:srgbClr val="007EE5"/>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4</a:t>
            </a:r>
            <a:endParaRPr lang="en-US" sz="900" dirty="0"/>
          </a:p>
        </p:txBody>
      </p:sp>
      <p:sp>
        <p:nvSpPr>
          <p:cNvPr id="16" name="Text 14"/>
          <p:cNvSpPr/>
          <p:nvPr/>
        </p:nvSpPr>
        <p:spPr>
          <a:xfrm>
            <a:off x="1554480" y="2578608"/>
            <a:ext cx="6903720" cy="182880"/>
          </a:xfrm>
          <a:prstGeom prst="rect">
            <a:avLst/>
          </a:prstGeom>
          <a:noFill/>
          <a:ln/>
        </p:spPr>
        <p:txBody>
          <a:bodyPr wrap="square" rtlCol="0" anchor="ctr"/>
          <a:lstStyle/>
          <a:p>
            <a:pPr indent="0" marL="0">
              <a:buNone/>
            </a:pPr>
            <a:r>
              <a:rPr lang="en-US" sz="800" dirty="0">
                <a:solidFill>
                  <a:srgbClr val="212529"/>
                </a:solidFill>
                <a:latin typeface="Arial" pitchFamily="34" charset="0"/>
                <a:ea typeface="Arial" pitchFamily="34" charset="-122"/>
                <a:cs typeface="Arial" pitchFamily="34" charset="-120"/>
              </a:rPr>
              <a:t>Measure results, celebrate successes, and plan next phase</a:t>
            </a:r>
            <a:endParaRPr lang="en-US" sz="800" dirty="0"/>
          </a:p>
        </p:txBody>
      </p:sp>
      <p:sp>
        <p:nvSpPr>
          <p:cNvPr id="17" name="Shape 15"/>
          <p:cNvSpPr/>
          <p:nvPr/>
        </p:nvSpPr>
        <p:spPr>
          <a:xfrm>
            <a:off x="685800" y="2889504"/>
            <a:ext cx="7772400" cy="320040"/>
          </a:xfrm>
          <a:prstGeom prst="roundRect">
            <a:avLst/>
          </a:prstGeom>
          <a:solidFill>
            <a:srgbClr val="E8F4FD"/>
          </a:solidFill>
          <a:ln/>
        </p:spPr>
      </p:sp>
      <p:sp>
        <p:nvSpPr>
          <p:cNvPr id="18" name="Text 16"/>
          <p:cNvSpPr/>
          <p:nvPr/>
        </p:nvSpPr>
        <p:spPr>
          <a:xfrm>
            <a:off x="822960" y="2935224"/>
            <a:ext cx="1005840" cy="228600"/>
          </a:xfrm>
          <a:prstGeom prst="rect">
            <a:avLst/>
          </a:prstGeom>
          <a:noFill/>
          <a:ln/>
        </p:spPr>
        <p:txBody>
          <a:bodyPr wrap="square" rtlCol="0" anchor="ctr"/>
          <a:lstStyle/>
          <a:p>
            <a:pPr indent="0" marL="0">
              <a:buNone/>
            </a:pPr>
            <a:r>
              <a:rPr lang="en-US" sz="1100" b="1" dirty="0">
                <a:solidFill>
                  <a:srgbClr val="000000"/>
                </a:solidFill>
                <a:latin typeface="Arial" pitchFamily="34" charset="0"/>
                <a:ea typeface="Arial" pitchFamily="34" charset="-122"/>
                <a:cs typeface="Arial" pitchFamily="34" charset="-120"/>
              </a:rPr>
              <a:t>Month 2</a:t>
            </a:r>
            <a:endParaRPr lang="en-US" sz="1100" dirty="0"/>
          </a:p>
        </p:txBody>
      </p:sp>
      <p:sp>
        <p:nvSpPr>
          <p:cNvPr id="19" name="Text 17"/>
          <p:cNvSpPr/>
          <p:nvPr/>
        </p:nvSpPr>
        <p:spPr>
          <a:xfrm>
            <a:off x="2011680" y="2935224"/>
            <a:ext cx="6309360" cy="228600"/>
          </a:xfrm>
          <a:prstGeom prst="rect">
            <a:avLst/>
          </a:prstGeom>
          <a:noFill/>
          <a:ln/>
        </p:spPr>
        <p:txBody>
          <a:bodyPr wrap="square" rtlCol="0" anchor="ctr"/>
          <a:lstStyle/>
          <a:p>
            <a:pPr indent="0" marL="0">
              <a:buNone/>
            </a:pPr>
            <a:r>
              <a:rPr lang="en-US" sz="1100" b="1" dirty="0">
                <a:solidFill>
                  <a:srgbClr val="212529"/>
                </a:solidFill>
                <a:latin typeface="Arial" pitchFamily="34" charset="0"/>
                <a:ea typeface="Arial" pitchFamily="34" charset="-122"/>
                <a:cs typeface="Arial" pitchFamily="34" charset="-120"/>
              </a:rPr>
              <a:t>Expansion and Integration</a:t>
            </a:r>
            <a:endParaRPr lang="en-US" sz="1100" dirty="0"/>
          </a:p>
        </p:txBody>
      </p:sp>
      <p:sp>
        <p:nvSpPr>
          <p:cNvPr id="20" name="Text 18"/>
          <p:cNvSpPr/>
          <p:nvPr/>
        </p:nvSpPr>
        <p:spPr>
          <a:xfrm>
            <a:off x="822960" y="3300984"/>
            <a:ext cx="640080" cy="182880"/>
          </a:xfrm>
          <a:prstGeom prst="rect">
            <a:avLst/>
          </a:prstGeom>
          <a:solidFill>
            <a:srgbClr val="007EE5"/>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5</a:t>
            </a:r>
            <a:endParaRPr lang="en-US" sz="900" dirty="0"/>
          </a:p>
        </p:txBody>
      </p:sp>
      <p:sp>
        <p:nvSpPr>
          <p:cNvPr id="21" name="Text 19"/>
          <p:cNvSpPr/>
          <p:nvPr/>
        </p:nvSpPr>
        <p:spPr>
          <a:xfrm>
            <a:off x="1554480" y="3300984"/>
            <a:ext cx="6903720" cy="182880"/>
          </a:xfrm>
          <a:prstGeom prst="rect">
            <a:avLst/>
          </a:prstGeom>
          <a:noFill/>
          <a:ln/>
        </p:spPr>
        <p:txBody>
          <a:bodyPr wrap="square" rtlCol="0" anchor="ctr"/>
          <a:lstStyle/>
          <a:p>
            <a:pPr indent="0" marL="0">
              <a:buNone/>
            </a:pPr>
            <a:r>
              <a:rPr lang="en-US" sz="800" dirty="0">
                <a:solidFill>
                  <a:srgbClr val="212529"/>
                </a:solidFill>
                <a:latin typeface="Arial" pitchFamily="34" charset="0"/>
                <a:ea typeface="Arial" pitchFamily="34" charset="-122"/>
                <a:cs typeface="Arial" pitchFamily="34" charset="-120"/>
              </a:rPr>
              <a:t>Deploy AI-powered customer support using Cognigy integration</a:t>
            </a:r>
            <a:endParaRPr lang="en-US" sz="800" dirty="0"/>
          </a:p>
        </p:txBody>
      </p:sp>
      <p:sp>
        <p:nvSpPr>
          <p:cNvPr id="22" name="Text 20"/>
          <p:cNvSpPr/>
          <p:nvPr/>
        </p:nvSpPr>
        <p:spPr>
          <a:xfrm>
            <a:off x="822960" y="3520440"/>
            <a:ext cx="640080" cy="182880"/>
          </a:xfrm>
          <a:prstGeom prst="rect">
            <a:avLst/>
          </a:prstGeom>
          <a:solidFill>
            <a:srgbClr val="007EE5"/>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6</a:t>
            </a:r>
            <a:endParaRPr lang="en-US" sz="900" dirty="0"/>
          </a:p>
        </p:txBody>
      </p:sp>
      <p:sp>
        <p:nvSpPr>
          <p:cNvPr id="23" name="Text 21"/>
          <p:cNvSpPr/>
          <p:nvPr/>
        </p:nvSpPr>
        <p:spPr>
          <a:xfrm>
            <a:off x="1554480" y="3520440"/>
            <a:ext cx="6903720" cy="182880"/>
          </a:xfrm>
          <a:prstGeom prst="rect">
            <a:avLst/>
          </a:prstGeom>
          <a:noFill/>
          <a:ln/>
        </p:spPr>
        <p:txBody>
          <a:bodyPr wrap="square" rtlCol="0" anchor="ctr"/>
          <a:lstStyle/>
          <a:p>
            <a:pPr indent="0" marL="0">
              <a:buNone/>
            </a:pPr>
            <a:r>
              <a:rPr lang="en-US" sz="800" dirty="0">
                <a:solidFill>
                  <a:srgbClr val="212529"/>
                </a:solidFill>
                <a:latin typeface="Arial" pitchFamily="34" charset="0"/>
                <a:ea typeface="Arial" pitchFamily="34" charset="-122"/>
                <a:cs typeface="Arial" pitchFamily="34" charset="-120"/>
              </a:rPr>
              <a:t>Expand RPA implementation to document processing workflows</a:t>
            </a:r>
            <a:endParaRPr lang="en-US" sz="800" dirty="0"/>
          </a:p>
        </p:txBody>
      </p:sp>
      <p:sp>
        <p:nvSpPr>
          <p:cNvPr id="24" name="Text 22"/>
          <p:cNvSpPr/>
          <p:nvPr/>
        </p:nvSpPr>
        <p:spPr>
          <a:xfrm>
            <a:off x="822960" y="3739896"/>
            <a:ext cx="640080" cy="182880"/>
          </a:xfrm>
          <a:prstGeom prst="rect">
            <a:avLst/>
          </a:prstGeom>
          <a:solidFill>
            <a:srgbClr val="007EE5"/>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7</a:t>
            </a:r>
            <a:endParaRPr lang="en-US" sz="900" dirty="0"/>
          </a:p>
        </p:txBody>
      </p:sp>
      <p:sp>
        <p:nvSpPr>
          <p:cNvPr id="25" name="Text 23"/>
          <p:cNvSpPr/>
          <p:nvPr/>
        </p:nvSpPr>
        <p:spPr>
          <a:xfrm>
            <a:off x="1554480" y="3739896"/>
            <a:ext cx="6903720" cy="182880"/>
          </a:xfrm>
          <a:prstGeom prst="rect">
            <a:avLst/>
          </a:prstGeom>
          <a:noFill/>
          <a:ln/>
        </p:spPr>
        <p:txBody>
          <a:bodyPr wrap="square" rtlCol="0" anchor="ctr"/>
          <a:lstStyle/>
          <a:p>
            <a:pPr indent="0" marL="0">
              <a:buNone/>
            </a:pPr>
            <a:r>
              <a:rPr lang="en-US" sz="800" dirty="0">
                <a:solidFill>
                  <a:srgbClr val="212529"/>
                </a:solidFill>
                <a:latin typeface="Arial" pitchFamily="34" charset="0"/>
                <a:ea typeface="Arial" pitchFamily="34" charset="-122"/>
                <a:cs typeface="Arial" pitchFamily="34" charset="-120"/>
              </a:rPr>
              <a:t>Launch predictive analytics for sales forecasting using Salesforce ...</a:t>
            </a:r>
            <a:endParaRPr lang="en-US" sz="800" dirty="0"/>
          </a:p>
        </p:txBody>
      </p:sp>
      <p:sp>
        <p:nvSpPr>
          <p:cNvPr id="26" name="Text 24"/>
          <p:cNvSpPr/>
          <p:nvPr/>
        </p:nvSpPr>
        <p:spPr>
          <a:xfrm>
            <a:off x="822960" y="3959352"/>
            <a:ext cx="640080" cy="182880"/>
          </a:xfrm>
          <a:prstGeom prst="rect">
            <a:avLst/>
          </a:prstGeom>
          <a:solidFill>
            <a:srgbClr val="007EE5"/>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8</a:t>
            </a:r>
            <a:endParaRPr lang="en-US" sz="900" dirty="0"/>
          </a:p>
        </p:txBody>
      </p:sp>
      <p:sp>
        <p:nvSpPr>
          <p:cNvPr id="27" name="Text 25"/>
          <p:cNvSpPr/>
          <p:nvPr/>
        </p:nvSpPr>
        <p:spPr>
          <a:xfrm>
            <a:off x="1554480" y="3959352"/>
            <a:ext cx="6903720" cy="182880"/>
          </a:xfrm>
          <a:prstGeom prst="rect">
            <a:avLst/>
          </a:prstGeom>
          <a:noFill/>
          <a:ln/>
        </p:spPr>
        <p:txBody>
          <a:bodyPr wrap="square" rtlCol="0" anchor="ctr"/>
          <a:lstStyle/>
          <a:p>
            <a:pPr indent="0" marL="0">
              <a:buNone/>
            </a:pPr>
            <a:r>
              <a:rPr lang="en-US" sz="800" dirty="0">
                <a:solidFill>
                  <a:srgbClr val="212529"/>
                </a:solidFill>
                <a:latin typeface="Arial" pitchFamily="34" charset="0"/>
                <a:ea typeface="Arial" pitchFamily="34" charset="-122"/>
                <a:cs typeface="Arial" pitchFamily="34" charset="-120"/>
              </a:rPr>
              <a:t>Implement comprehensive training program for citizen developers</a:t>
            </a:r>
            <a:endParaRPr lang="en-US" sz="800" dirty="0"/>
          </a:p>
        </p:txBody>
      </p:sp>
      <p:sp>
        <p:nvSpPr>
          <p:cNvPr id="28" name="Shape 26"/>
          <p:cNvSpPr/>
          <p:nvPr/>
        </p:nvSpPr>
        <p:spPr>
          <a:xfrm>
            <a:off x="685800" y="4270248"/>
            <a:ext cx="7772400" cy="320040"/>
          </a:xfrm>
          <a:prstGeom prst="roundRect">
            <a:avLst/>
          </a:prstGeom>
          <a:solidFill>
            <a:srgbClr val="E8F4FD"/>
          </a:solidFill>
          <a:ln/>
        </p:spPr>
      </p:sp>
      <p:sp>
        <p:nvSpPr>
          <p:cNvPr id="29" name="Text 27"/>
          <p:cNvSpPr/>
          <p:nvPr/>
        </p:nvSpPr>
        <p:spPr>
          <a:xfrm>
            <a:off x="822960" y="4315968"/>
            <a:ext cx="1005840" cy="228600"/>
          </a:xfrm>
          <a:prstGeom prst="rect">
            <a:avLst/>
          </a:prstGeom>
          <a:noFill/>
          <a:ln/>
        </p:spPr>
        <p:txBody>
          <a:bodyPr wrap="square" rtlCol="0" anchor="ctr"/>
          <a:lstStyle/>
          <a:p>
            <a:pPr indent="0" marL="0">
              <a:buNone/>
            </a:pPr>
            <a:r>
              <a:rPr lang="en-US" sz="1100" b="1" dirty="0">
                <a:solidFill>
                  <a:srgbClr val="000000"/>
                </a:solidFill>
                <a:latin typeface="Arial" pitchFamily="34" charset="0"/>
                <a:ea typeface="Arial" pitchFamily="34" charset="-122"/>
                <a:cs typeface="Arial" pitchFamily="34" charset="-120"/>
              </a:rPr>
              <a:t>Month 3</a:t>
            </a:r>
            <a:endParaRPr lang="en-US" sz="1100" dirty="0"/>
          </a:p>
        </p:txBody>
      </p:sp>
      <p:sp>
        <p:nvSpPr>
          <p:cNvPr id="30" name="Text 28"/>
          <p:cNvSpPr/>
          <p:nvPr/>
        </p:nvSpPr>
        <p:spPr>
          <a:xfrm>
            <a:off x="2011680" y="4315968"/>
            <a:ext cx="6309360" cy="228600"/>
          </a:xfrm>
          <a:prstGeom prst="rect">
            <a:avLst/>
          </a:prstGeom>
          <a:noFill/>
          <a:ln/>
        </p:spPr>
        <p:txBody>
          <a:bodyPr wrap="square" rtlCol="0" anchor="ctr"/>
          <a:lstStyle/>
          <a:p>
            <a:pPr indent="0" marL="0">
              <a:buNone/>
            </a:pPr>
            <a:r>
              <a:rPr lang="en-US" sz="1100" b="1" dirty="0">
                <a:solidFill>
                  <a:srgbClr val="212529"/>
                </a:solidFill>
                <a:latin typeface="Arial" pitchFamily="34" charset="0"/>
                <a:ea typeface="Arial" pitchFamily="34" charset="-122"/>
                <a:cs typeface="Arial" pitchFamily="34" charset="-120"/>
              </a:rPr>
              <a:t>Optimization and Scale</a:t>
            </a:r>
            <a:endParaRPr lang="en-US" sz="1100" dirty="0"/>
          </a:p>
        </p:txBody>
      </p:sp>
      <p:sp>
        <p:nvSpPr>
          <p:cNvPr id="31" name="Text 29"/>
          <p:cNvSpPr/>
          <p:nvPr/>
        </p:nvSpPr>
        <p:spPr>
          <a:xfrm>
            <a:off x="822960" y="4681728"/>
            <a:ext cx="640080" cy="182880"/>
          </a:xfrm>
          <a:prstGeom prst="rect">
            <a:avLst/>
          </a:prstGeom>
          <a:solidFill>
            <a:srgbClr val="007EE5"/>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9</a:t>
            </a:r>
            <a:endParaRPr lang="en-US" sz="900" dirty="0"/>
          </a:p>
        </p:txBody>
      </p:sp>
      <p:sp>
        <p:nvSpPr>
          <p:cNvPr id="32" name="Text 30"/>
          <p:cNvSpPr/>
          <p:nvPr/>
        </p:nvSpPr>
        <p:spPr>
          <a:xfrm>
            <a:off x="1554480" y="4681728"/>
            <a:ext cx="6903720" cy="182880"/>
          </a:xfrm>
          <a:prstGeom prst="rect">
            <a:avLst/>
          </a:prstGeom>
          <a:noFill/>
          <a:ln/>
        </p:spPr>
        <p:txBody>
          <a:bodyPr wrap="square" rtlCol="0" anchor="ctr"/>
          <a:lstStyle/>
          <a:p>
            <a:pPr indent="0" marL="0">
              <a:buNone/>
            </a:pPr>
            <a:r>
              <a:rPr lang="en-US" sz="800" dirty="0">
                <a:solidFill>
                  <a:srgbClr val="212529"/>
                </a:solidFill>
                <a:latin typeface="Arial" pitchFamily="34" charset="0"/>
                <a:ea typeface="Arial" pitchFamily="34" charset="-122"/>
                <a:cs typeface="Arial" pitchFamily="34" charset="-120"/>
              </a:rPr>
              <a:t>Deploy advanced AI analytics for business intelligence</a:t>
            </a:r>
            <a:endParaRPr lang="en-US" sz="800" dirty="0"/>
          </a:p>
        </p:txBody>
      </p:sp>
      <p:sp>
        <p:nvSpPr>
          <p:cNvPr id="33" name="Text 31"/>
          <p:cNvSpPr/>
          <p:nvPr/>
        </p:nvSpPr>
        <p:spPr>
          <a:xfrm>
            <a:off x="822960" y="4901184"/>
            <a:ext cx="640080" cy="182880"/>
          </a:xfrm>
          <a:prstGeom prst="rect">
            <a:avLst/>
          </a:prstGeom>
          <a:solidFill>
            <a:srgbClr val="007EE5"/>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10</a:t>
            </a:r>
            <a:endParaRPr lang="en-US" sz="900" dirty="0"/>
          </a:p>
        </p:txBody>
      </p:sp>
      <p:sp>
        <p:nvSpPr>
          <p:cNvPr id="34" name="Text 32"/>
          <p:cNvSpPr/>
          <p:nvPr/>
        </p:nvSpPr>
        <p:spPr>
          <a:xfrm>
            <a:off x="1554480" y="4901184"/>
            <a:ext cx="6903720" cy="182880"/>
          </a:xfrm>
          <a:prstGeom prst="rect">
            <a:avLst/>
          </a:prstGeom>
          <a:noFill/>
          <a:ln/>
        </p:spPr>
        <p:txBody>
          <a:bodyPr wrap="square" rtlCol="0" anchor="ctr"/>
          <a:lstStyle/>
          <a:p>
            <a:pPr indent="0" marL="0">
              <a:buNone/>
            </a:pPr>
            <a:r>
              <a:rPr lang="en-US" sz="800" dirty="0">
                <a:solidFill>
                  <a:srgbClr val="212529"/>
                </a:solidFill>
                <a:latin typeface="Arial" pitchFamily="34" charset="0"/>
                <a:ea typeface="Arial" pitchFamily="34" charset="-122"/>
                <a:cs typeface="Arial" pitchFamily="34" charset="-120"/>
              </a:rPr>
              <a:t>Launch mobile-optimized applications for field operations</a:t>
            </a:r>
            <a:endParaRPr lang="en-US" sz="800" dirty="0"/>
          </a:p>
        </p:txBody>
      </p:sp>
      <p:sp>
        <p:nvSpPr>
          <p:cNvPr id="35" name="Text 33"/>
          <p:cNvSpPr/>
          <p:nvPr/>
        </p:nvSpPr>
        <p:spPr>
          <a:xfrm>
            <a:off x="822960" y="5120640"/>
            <a:ext cx="640080" cy="182880"/>
          </a:xfrm>
          <a:prstGeom prst="rect">
            <a:avLst/>
          </a:prstGeom>
          <a:solidFill>
            <a:srgbClr val="007EE5"/>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11</a:t>
            </a:r>
            <a:endParaRPr lang="en-US" sz="900" dirty="0"/>
          </a:p>
        </p:txBody>
      </p:sp>
      <p:sp>
        <p:nvSpPr>
          <p:cNvPr id="36" name="Text 34"/>
          <p:cNvSpPr/>
          <p:nvPr/>
        </p:nvSpPr>
        <p:spPr>
          <a:xfrm>
            <a:off x="1554480" y="5120640"/>
            <a:ext cx="6903720" cy="182880"/>
          </a:xfrm>
          <a:prstGeom prst="rect">
            <a:avLst/>
          </a:prstGeom>
          <a:noFill/>
          <a:ln/>
        </p:spPr>
        <p:txBody>
          <a:bodyPr wrap="square" rtlCol="0" anchor="ctr"/>
          <a:lstStyle/>
          <a:p>
            <a:pPr indent="0" marL="0">
              <a:buNone/>
            </a:pPr>
            <a:r>
              <a:rPr lang="en-US" sz="800" dirty="0">
                <a:solidFill>
                  <a:srgbClr val="212529"/>
                </a:solidFill>
                <a:latin typeface="Arial" pitchFamily="34" charset="0"/>
                <a:ea typeface="Arial" pitchFamily="34" charset="-122"/>
                <a:cs typeface="Arial" pitchFamily="34" charset="-120"/>
              </a:rPr>
              <a:t>Implement advanced workflow automation across all departments</a:t>
            </a:r>
            <a:endParaRPr lang="en-US" sz="800" dirty="0"/>
          </a:p>
        </p:txBody>
      </p:sp>
      <p:sp>
        <p:nvSpPr>
          <p:cNvPr id="37" name="Text 35"/>
          <p:cNvSpPr/>
          <p:nvPr/>
        </p:nvSpPr>
        <p:spPr>
          <a:xfrm>
            <a:off x="822960" y="5340096"/>
            <a:ext cx="640080" cy="182880"/>
          </a:xfrm>
          <a:prstGeom prst="rect">
            <a:avLst/>
          </a:prstGeom>
          <a:solidFill>
            <a:srgbClr val="007EE5"/>
          </a:solidFill>
          <a:ln/>
        </p:spPr>
        <p:txBody>
          <a:bodyPr wrap="square" rtlCol="0" anchor="ctr"/>
          <a:lstStyle/>
          <a:p>
            <a:pPr algn="ctr" indent="0" marL="0">
              <a:buNone/>
            </a:pPr>
            <a:r>
              <a:rPr lang="en-US" sz="900" b="1" dirty="0">
                <a:solidFill>
                  <a:srgbClr val="FFFFFF"/>
                </a:solidFill>
                <a:latin typeface="Arial" pitchFamily="34" charset="0"/>
                <a:ea typeface="Arial" pitchFamily="34" charset="-122"/>
                <a:cs typeface="Arial" pitchFamily="34" charset="-120"/>
              </a:rPr>
              <a:t>Week 12</a:t>
            </a:r>
            <a:endParaRPr lang="en-US" sz="900" dirty="0"/>
          </a:p>
        </p:txBody>
      </p:sp>
      <p:sp>
        <p:nvSpPr>
          <p:cNvPr id="38" name="Text 36"/>
          <p:cNvSpPr/>
          <p:nvPr/>
        </p:nvSpPr>
        <p:spPr>
          <a:xfrm>
            <a:off x="1554480" y="5340096"/>
            <a:ext cx="6903720" cy="182880"/>
          </a:xfrm>
          <a:prstGeom prst="rect">
            <a:avLst/>
          </a:prstGeom>
          <a:noFill/>
          <a:ln/>
        </p:spPr>
        <p:txBody>
          <a:bodyPr wrap="square" rtlCol="0" anchor="ctr"/>
          <a:lstStyle/>
          <a:p>
            <a:pPr indent="0" marL="0">
              <a:buNone/>
            </a:pPr>
            <a:r>
              <a:rPr lang="en-US" sz="800" dirty="0">
                <a:solidFill>
                  <a:srgbClr val="212529"/>
                </a:solidFill>
                <a:latin typeface="Arial" pitchFamily="34" charset="0"/>
                <a:ea typeface="Arial" pitchFamily="34" charset="-122"/>
                <a:cs typeface="Arial" pitchFamily="34" charset="-120"/>
              </a:rPr>
              <a:t>Establish center of excellence and governance framework</a:t>
            </a:r>
            <a:endParaRPr lang="en-US" sz="800" dirty="0"/>
          </a:p>
        </p:txBody>
      </p:sp>
      <p:sp>
        <p:nvSpPr>
          <p:cNvPr id="39" name="Shape 37"/>
          <p:cNvSpPr/>
          <p:nvPr/>
        </p:nvSpPr>
        <p:spPr>
          <a:xfrm>
            <a:off x="0" y="6629400"/>
            <a:ext cx="9144000" cy="27432"/>
          </a:xfrm>
          <a:prstGeom prst="rect">
            <a:avLst/>
          </a:prstGeom>
          <a:solidFill>
            <a:srgbClr val="007EE5"/>
          </a:solidFill>
          <a:ln/>
        </p:spPr>
      </p:sp>
      <p:sp>
        <p:nvSpPr>
          <p:cNvPr id="40" name="Text 38"/>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C757D"/>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Bosch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Bosch  - Change Management Assessment</dc:title>
  <dc:subject>Digital Transformation Assessment Results</dc:subject>
  <dc:creator>Change Management Assessment</dc:creator>
  <cp:lastModifiedBy>Change Management Assessment</cp:lastModifiedBy>
  <cp:revision>1</cp:revision>
  <dcterms:created xsi:type="dcterms:W3CDTF">2025-10-22T15:25:12Z</dcterms:created>
  <dcterms:modified xsi:type="dcterms:W3CDTF">2025-10-22T15:25:12Z</dcterms:modified>
</cp:coreProperties>
</file>