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notesMasterIdLst>
    <p:notesMasterId r:id="rId3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A0E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Bosch </a:t>
            </a:r>
            <a:endParaRPr lang="en-US" sz="1800" dirty="0"/>
          </a:p>
        </p:txBody>
      </p:sp>
      <p:sp>
        <p:nvSpPr>
          <p:cNvPr id="3" name="Text 1"/>
          <p:cNvSpPr/>
          <p:nvPr/>
        </p:nvSpPr>
        <p:spPr>
          <a:xfrm>
            <a:off x="457200" y="292608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D9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Digital Transformation Assessment</a:t>
            </a:r>
            <a:endParaRPr lang="en-US" sz="1200" dirty="0"/>
          </a:p>
        </p:txBody>
      </p:sp>
      <p:sp>
        <p:nvSpPr>
          <p:cNvPr id="4" name="Text 2"/>
          <p:cNvSpPr/>
          <p:nvPr/>
        </p:nvSpPr>
        <p:spPr>
          <a:xfrm>
            <a:off x="457200" y="3657600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B8C5D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October 23, 2025</a:t>
            </a:r>
            <a:endParaRPr lang="en-US" sz="1000" dirty="0"/>
          </a:p>
        </p:txBody>
      </p:sp>
      <p:sp>
        <p:nvSpPr>
          <p:cNvPr id="5" name="Shape 3"/>
          <p:cNvSpPr/>
          <p:nvPr/>
        </p:nvSpPr>
        <p:spPr>
          <a:xfrm>
            <a:off x="8412480" y="274320"/>
            <a:ext cx="365760" cy="365760"/>
          </a:xfrm>
          <a:prstGeom prst="ellipse">
            <a:avLst/>
          </a:prstGeom>
          <a:solidFill>
            <a:srgbClr val="00D9FF"/>
          </a:solidFill>
          <a:ln/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141B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Automation - Target State</a:t>
            </a:r>
            <a:endParaRPr lang="en-US" sz="1800" dirty="0"/>
          </a:p>
        </p:txBody>
      </p:sp>
      <p:sp>
        <p:nvSpPr>
          <p:cNvPr id="3" name="Shape 1"/>
          <p:cNvSpPr/>
          <p:nvPr/>
        </p:nvSpPr>
        <p:spPr>
          <a:xfrm>
            <a:off x="457200" y="1097280"/>
            <a:ext cx="365760" cy="365760"/>
          </a:xfrm>
          <a:prstGeom prst="ellipse">
            <a:avLst/>
          </a:prstGeom>
          <a:solidFill>
            <a:srgbClr val="7B68EE"/>
          </a:solidFill>
          <a:ln/>
        </p:spPr>
      </p:sp>
      <p:sp>
        <p:nvSpPr>
          <p:cNvPr id="4" name="Text 2"/>
          <p:cNvSpPr/>
          <p:nvPr/>
        </p:nvSpPr>
        <p:spPr>
          <a:xfrm>
            <a:off x="914400" y="1097280"/>
            <a:ext cx="7772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FFB8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Target Maturity: 4-5/5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731520" y="1737360"/>
            <a:ext cx="79552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Implementation Timeline</a:t>
            </a:r>
            <a:endParaRPr lang="en-US" sz="1800" dirty="0"/>
          </a:p>
        </p:txBody>
      </p:sp>
      <p:sp>
        <p:nvSpPr>
          <p:cNvPr id="6" name="Shape 4"/>
          <p:cNvSpPr/>
          <p:nvPr/>
        </p:nvSpPr>
        <p:spPr>
          <a:xfrm>
            <a:off x="1371600" y="2377440"/>
            <a:ext cx="274320" cy="274320"/>
          </a:xfrm>
          <a:prstGeom prst="ellipse">
            <a:avLst/>
          </a:prstGeom>
          <a:solidFill>
            <a:srgbClr val="00D9FF"/>
          </a:solidFill>
          <a:ln/>
        </p:spPr>
      </p:sp>
      <p:sp>
        <p:nvSpPr>
          <p:cNvPr id="7" name="Shape 5"/>
          <p:cNvSpPr/>
          <p:nvPr/>
        </p:nvSpPr>
        <p:spPr>
          <a:xfrm>
            <a:off x="1645920" y="2496312"/>
            <a:ext cx="1371600" cy="36576"/>
          </a:xfrm>
          <a:prstGeom prst="rect">
            <a:avLst/>
          </a:prstGeom>
          <a:solidFill>
            <a:srgbClr val="1E2A4A"/>
          </a:solidFill>
          <a:ln/>
        </p:spPr>
      </p:sp>
      <p:sp>
        <p:nvSpPr>
          <p:cNvPr id="8" name="Text 6"/>
          <p:cNvSpPr/>
          <p:nvPr/>
        </p:nvSpPr>
        <p:spPr>
          <a:xfrm>
            <a:off x="1097280" y="2743200"/>
            <a:ext cx="8229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B8C5D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30 Days</a:t>
            </a:r>
            <a:endParaRPr lang="en-US" sz="1000" dirty="0"/>
          </a:p>
        </p:txBody>
      </p:sp>
      <p:sp>
        <p:nvSpPr>
          <p:cNvPr id="9" name="Shape 7"/>
          <p:cNvSpPr/>
          <p:nvPr/>
        </p:nvSpPr>
        <p:spPr>
          <a:xfrm>
            <a:off x="3474720" y="2377440"/>
            <a:ext cx="274320" cy="274320"/>
          </a:xfrm>
          <a:prstGeom prst="ellipse">
            <a:avLst/>
          </a:prstGeom>
          <a:solidFill>
            <a:srgbClr val="00D9FF"/>
          </a:solidFill>
          <a:ln/>
        </p:spPr>
      </p:sp>
      <p:sp>
        <p:nvSpPr>
          <p:cNvPr id="10" name="Shape 8"/>
          <p:cNvSpPr/>
          <p:nvPr/>
        </p:nvSpPr>
        <p:spPr>
          <a:xfrm>
            <a:off x="3749040" y="2496312"/>
            <a:ext cx="1371600" cy="36576"/>
          </a:xfrm>
          <a:prstGeom prst="rect">
            <a:avLst/>
          </a:prstGeom>
          <a:solidFill>
            <a:srgbClr val="1E2A4A"/>
          </a:solidFill>
          <a:ln/>
        </p:spPr>
      </p:sp>
      <p:sp>
        <p:nvSpPr>
          <p:cNvPr id="11" name="Text 9"/>
          <p:cNvSpPr/>
          <p:nvPr/>
        </p:nvSpPr>
        <p:spPr>
          <a:xfrm>
            <a:off x="3200400" y="2743200"/>
            <a:ext cx="8229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B8C5D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60 Days</a:t>
            </a:r>
            <a:endParaRPr lang="en-US" sz="1000" dirty="0"/>
          </a:p>
        </p:txBody>
      </p:sp>
      <p:sp>
        <p:nvSpPr>
          <p:cNvPr id="12" name="Shape 10"/>
          <p:cNvSpPr/>
          <p:nvPr/>
        </p:nvSpPr>
        <p:spPr>
          <a:xfrm>
            <a:off x="5577840" y="2377440"/>
            <a:ext cx="274320" cy="274320"/>
          </a:xfrm>
          <a:prstGeom prst="ellipse">
            <a:avLst/>
          </a:prstGeom>
          <a:solidFill>
            <a:srgbClr val="00D9FF"/>
          </a:solidFill>
          <a:ln/>
        </p:spPr>
      </p:sp>
      <p:sp>
        <p:nvSpPr>
          <p:cNvPr id="13" name="Text 11"/>
          <p:cNvSpPr/>
          <p:nvPr/>
        </p:nvSpPr>
        <p:spPr>
          <a:xfrm>
            <a:off x="5303520" y="2743200"/>
            <a:ext cx="8229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B8C5D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90 Days</a:t>
            </a:r>
            <a:endParaRPr lang="en-US" sz="1000" dirty="0"/>
          </a:p>
        </p:txBody>
      </p:sp>
      <p:sp>
        <p:nvSpPr>
          <p:cNvPr id="14" name="Text 12"/>
          <p:cNvSpPr/>
          <p:nvPr/>
        </p:nvSpPr>
        <p:spPr>
          <a:xfrm>
            <a:off x="731520" y="3383280"/>
            <a:ext cx="79552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Initiatives:</a:t>
            </a:r>
            <a:endParaRPr lang="en-US" sz="1800" dirty="0"/>
          </a:p>
        </p:txBody>
      </p:sp>
      <p:sp>
        <p:nvSpPr>
          <p:cNvPr id="15" name="Text 13"/>
          <p:cNvSpPr/>
          <p:nvPr/>
        </p:nvSpPr>
        <p:spPr>
          <a:xfrm>
            <a:off x="731520" y="3840480"/>
            <a:ext cx="79552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Implement advanced capabilities</a:t>
            </a:r>
            <a:endParaRPr lang="en-US" sz="1200" dirty="0"/>
          </a:p>
        </p:txBody>
      </p:sp>
      <p:sp>
        <p:nvSpPr>
          <p:cNvPr id="16" name="Text 14"/>
          <p:cNvSpPr/>
          <p:nvPr/>
        </p:nvSpPr>
        <p:spPr>
          <a:xfrm>
            <a:off x="731520" y="4389120"/>
            <a:ext cx="79552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Scale successful pilots across organization</a:t>
            </a:r>
            <a:endParaRPr lang="en-US" sz="1200" dirty="0"/>
          </a:p>
        </p:txBody>
      </p:sp>
      <p:sp>
        <p:nvSpPr>
          <p:cNvPr id="17" name="Text 15"/>
          <p:cNvSpPr/>
          <p:nvPr/>
        </p:nvSpPr>
        <p:spPr>
          <a:xfrm>
            <a:off x="731520" y="4937760"/>
            <a:ext cx="79552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Measure and optimize for continuous improvement</a:t>
            </a:r>
            <a:endParaRPr lang="en-US"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141B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AI Integration - Current State</a:t>
            </a:r>
            <a:endParaRPr lang="en-US" sz="1800" dirty="0"/>
          </a:p>
        </p:txBody>
      </p:sp>
      <p:sp>
        <p:nvSpPr>
          <p:cNvPr id="3" name="Shape 1"/>
          <p:cNvSpPr/>
          <p:nvPr/>
        </p:nvSpPr>
        <p:spPr>
          <a:xfrm>
            <a:off x="457200" y="1097280"/>
            <a:ext cx="365760" cy="365760"/>
          </a:xfrm>
          <a:prstGeom prst="ellipse">
            <a:avLst/>
          </a:prstGeom>
          <a:solidFill>
            <a:srgbClr val="00D9FF"/>
          </a:solidFill>
          <a:ln/>
        </p:spPr>
      </p:sp>
      <p:sp>
        <p:nvSpPr>
          <p:cNvPr id="4" name="Text 2"/>
          <p:cNvSpPr/>
          <p:nvPr/>
        </p:nvSpPr>
        <p:spPr>
          <a:xfrm>
            <a:off x="914400" y="1097280"/>
            <a:ext cx="7772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D9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Maturity Score: 2/5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731520" y="1737360"/>
            <a:ext cx="79552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Current Capabilities: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731520" y="2194560"/>
            <a:ext cx="79552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Foundation established with room for growth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731520" y="2743200"/>
            <a:ext cx="79552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Key processes identified and documented</a:t>
            </a:r>
            <a:endParaRPr lang="en-US" sz="1200" dirty="0"/>
          </a:p>
        </p:txBody>
      </p:sp>
      <p:sp>
        <p:nvSpPr>
          <p:cNvPr id="8" name="Text 6"/>
          <p:cNvSpPr/>
          <p:nvPr/>
        </p:nvSpPr>
        <p:spPr>
          <a:xfrm>
            <a:off x="731520" y="3291840"/>
            <a:ext cx="79552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Opportunities for optimization and automation</a:t>
            </a:r>
            <a:endParaRPr lang="en-US"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141B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AI Integration - Target State</a:t>
            </a:r>
            <a:endParaRPr lang="en-US" sz="1800" dirty="0"/>
          </a:p>
        </p:txBody>
      </p:sp>
      <p:sp>
        <p:nvSpPr>
          <p:cNvPr id="3" name="Shape 1"/>
          <p:cNvSpPr/>
          <p:nvPr/>
        </p:nvSpPr>
        <p:spPr>
          <a:xfrm>
            <a:off x="457200" y="1097280"/>
            <a:ext cx="365760" cy="365760"/>
          </a:xfrm>
          <a:prstGeom prst="ellipse">
            <a:avLst/>
          </a:prstGeom>
          <a:solidFill>
            <a:srgbClr val="7B68EE"/>
          </a:solidFill>
          <a:ln/>
        </p:spPr>
      </p:sp>
      <p:sp>
        <p:nvSpPr>
          <p:cNvPr id="4" name="Text 2"/>
          <p:cNvSpPr/>
          <p:nvPr/>
        </p:nvSpPr>
        <p:spPr>
          <a:xfrm>
            <a:off x="914400" y="1097280"/>
            <a:ext cx="7772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FFB8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Target Maturity: 4-5/5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731520" y="1737360"/>
            <a:ext cx="79552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Implementation Timeline</a:t>
            </a:r>
            <a:endParaRPr lang="en-US" sz="1800" dirty="0"/>
          </a:p>
        </p:txBody>
      </p:sp>
      <p:sp>
        <p:nvSpPr>
          <p:cNvPr id="6" name="Shape 4"/>
          <p:cNvSpPr/>
          <p:nvPr/>
        </p:nvSpPr>
        <p:spPr>
          <a:xfrm>
            <a:off x="1371600" y="2377440"/>
            <a:ext cx="274320" cy="274320"/>
          </a:xfrm>
          <a:prstGeom prst="ellipse">
            <a:avLst/>
          </a:prstGeom>
          <a:solidFill>
            <a:srgbClr val="00D9FF"/>
          </a:solidFill>
          <a:ln/>
        </p:spPr>
      </p:sp>
      <p:sp>
        <p:nvSpPr>
          <p:cNvPr id="7" name="Shape 5"/>
          <p:cNvSpPr/>
          <p:nvPr/>
        </p:nvSpPr>
        <p:spPr>
          <a:xfrm>
            <a:off x="1645920" y="2496312"/>
            <a:ext cx="1371600" cy="36576"/>
          </a:xfrm>
          <a:prstGeom prst="rect">
            <a:avLst/>
          </a:prstGeom>
          <a:solidFill>
            <a:srgbClr val="1E2A4A"/>
          </a:solidFill>
          <a:ln/>
        </p:spPr>
      </p:sp>
      <p:sp>
        <p:nvSpPr>
          <p:cNvPr id="8" name="Text 6"/>
          <p:cNvSpPr/>
          <p:nvPr/>
        </p:nvSpPr>
        <p:spPr>
          <a:xfrm>
            <a:off x="1097280" y="2743200"/>
            <a:ext cx="8229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B8C5D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30 Days</a:t>
            </a:r>
            <a:endParaRPr lang="en-US" sz="1000" dirty="0"/>
          </a:p>
        </p:txBody>
      </p:sp>
      <p:sp>
        <p:nvSpPr>
          <p:cNvPr id="9" name="Shape 7"/>
          <p:cNvSpPr/>
          <p:nvPr/>
        </p:nvSpPr>
        <p:spPr>
          <a:xfrm>
            <a:off x="3474720" y="2377440"/>
            <a:ext cx="274320" cy="274320"/>
          </a:xfrm>
          <a:prstGeom prst="ellipse">
            <a:avLst/>
          </a:prstGeom>
          <a:solidFill>
            <a:srgbClr val="00D9FF"/>
          </a:solidFill>
          <a:ln/>
        </p:spPr>
      </p:sp>
      <p:sp>
        <p:nvSpPr>
          <p:cNvPr id="10" name="Shape 8"/>
          <p:cNvSpPr/>
          <p:nvPr/>
        </p:nvSpPr>
        <p:spPr>
          <a:xfrm>
            <a:off x="3749040" y="2496312"/>
            <a:ext cx="1371600" cy="36576"/>
          </a:xfrm>
          <a:prstGeom prst="rect">
            <a:avLst/>
          </a:prstGeom>
          <a:solidFill>
            <a:srgbClr val="1E2A4A"/>
          </a:solidFill>
          <a:ln/>
        </p:spPr>
      </p:sp>
      <p:sp>
        <p:nvSpPr>
          <p:cNvPr id="11" name="Text 9"/>
          <p:cNvSpPr/>
          <p:nvPr/>
        </p:nvSpPr>
        <p:spPr>
          <a:xfrm>
            <a:off x="3200400" y="2743200"/>
            <a:ext cx="8229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B8C5D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60 Days</a:t>
            </a:r>
            <a:endParaRPr lang="en-US" sz="1000" dirty="0"/>
          </a:p>
        </p:txBody>
      </p:sp>
      <p:sp>
        <p:nvSpPr>
          <p:cNvPr id="12" name="Shape 10"/>
          <p:cNvSpPr/>
          <p:nvPr/>
        </p:nvSpPr>
        <p:spPr>
          <a:xfrm>
            <a:off x="5577840" y="2377440"/>
            <a:ext cx="274320" cy="274320"/>
          </a:xfrm>
          <a:prstGeom prst="ellipse">
            <a:avLst/>
          </a:prstGeom>
          <a:solidFill>
            <a:srgbClr val="00D9FF"/>
          </a:solidFill>
          <a:ln/>
        </p:spPr>
      </p:sp>
      <p:sp>
        <p:nvSpPr>
          <p:cNvPr id="13" name="Text 11"/>
          <p:cNvSpPr/>
          <p:nvPr/>
        </p:nvSpPr>
        <p:spPr>
          <a:xfrm>
            <a:off x="5303520" y="2743200"/>
            <a:ext cx="8229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B8C5D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90 Days</a:t>
            </a:r>
            <a:endParaRPr lang="en-US" sz="1000" dirty="0"/>
          </a:p>
        </p:txBody>
      </p:sp>
      <p:sp>
        <p:nvSpPr>
          <p:cNvPr id="14" name="Text 12"/>
          <p:cNvSpPr/>
          <p:nvPr/>
        </p:nvSpPr>
        <p:spPr>
          <a:xfrm>
            <a:off x="731520" y="3383280"/>
            <a:ext cx="79552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Initiatives:</a:t>
            </a:r>
            <a:endParaRPr lang="en-US" sz="1800" dirty="0"/>
          </a:p>
        </p:txBody>
      </p:sp>
      <p:sp>
        <p:nvSpPr>
          <p:cNvPr id="15" name="Text 13"/>
          <p:cNvSpPr/>
          <p:nvPr/>
        </p:nvSpPr>
        <p:spPr>
          <a:xfrm>
            <a:off x="731520" y="3840480"/>
            <a:ext cx="79552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Implement advanced capabilities</a:t>
            </a:r>
            <a:endParaRPr lang="en-US" sz="1200" dirty="0"/>
          </a:p>
        </p:txBody>
      </p:sp>
      <p:sp>
        <p:nvSpPr>
          <p:cNvPr id="16" name="Text 14"/>
          <p:cNvSpPr/>
          <p:nvPr/>
        </p:nvSpPr>
        <p:spPr>
          <a:xfrm>
            <a:off x="731520" y="4389120"/>
            <a:ext cx="79552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Scale successful pilots across organization</a:t>
            </a:r>
            <a:endParaRPr lang="en-US" sz="1200" dirty="0"/>
          </a:p>
        </p:txBody>
      </p:sp>
      <p:sp>
        <p:nvSpPr>
          <p:cNvPr id="17" name="Text 15"/>
          <p:cNvSpPr/>
          <p:nvPr/>
        </p:nvSpPr>
        <p:spPr>
          <a:xfrm>
            <a:off x="731520" y="4937760"/>
            <a:ext cx="79552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Measure and optimize for continuous improvement</a:t>
            </a:r>
            <a:endParaRPr lang="en-US" sz="1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141B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People &amp; Culture - Current State</a:t>
            </a:r>
            <a:endParaRPr lang="en-US" sz="1800" dirty="0"/>
          </a:p>
        </p:txBody>
      </p:sp>
      <p:sp>
        <p:nvSpPr>
          <p:cNvPr id="3" name="Shape 1"/>
          <p:cNvSpPr/>
          <p:nvPr/>
        </p:nvSpPr>
        <p:spPr>
          <a:xfrm>
            <a:off x="457200" y="1097280"/>
            <a:ext cx="365760" cy="365760"/>
          </a:xfrm>
          <a:prstGeom prst="ellipse">
            <a:avLst/>
          </a:prstGeom>
          <a:solidFill>
            <a:srgbClr val="00D9FF"/>
          </a:solidFill>
          <a:ln/>
        </p:spPr>
      </p:sp>
      <p:sp>
        <p:nvSpPr>
          <p:cNvPr id="4" name="Text 2"/>
          <p:cNvSpPr/>
          <p:nvPr/>
        </p:nvSpPr>
        <p:spPr>
          <a:xfrm>
            <a:off x="914400" y="1097280"/>
            <a:ext cx="7772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D9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Maturity Score: 2/5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731520" y="1737360"/>
            <a:ext cx="79552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Current Capabilities: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731520" y="2194560"/>
            <a:ext cx="79552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Foundation established with room for growth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731520" y="2743200"/>
            <a:ext cx="79552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Key processes identified and documented</a:t>
            </a:r>
            <a:endParaRPr lang="en-US" sz="1200" dirty="0"/>
          </a:p>
        </p:txBody>
      </p:sp>
      <p:sp>
        <p:nvSpPr>
          <p:cNvPr id="8" name="Text 6"/>
          <p:cNvSpPr/>
          <p:nvPr/>
        </p:nvSpPr>
        <p:spPr>
          <a:xfrm>
            <a:off x="731520" y="3291840"/>
            <a:ext cx="79552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Opportunities for optimization and automation</a:t>
            </a:r>
            <a:endParaRPr lang="en-US" sz="1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141B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People &amp; Culture - Target State</a:t>
            </a:r>
            <a:endParaRPr lang="en-US" sz="1800" dirty="0"/>
          </a:p>
        </p:txBody>
      </p:sp>
      <p:sp>
        <p:nvSpPr>
          <p:cNvPr id="3" name="Shape 1"/>
          <p:cNvSpPr/>
          <p:nvPr/>
        </p:nvSpPr>
        <p:spPr>
          <a:xfrm>
            <a:off x="457200" y="1097280"/>
            <a:ext cx="365760" cy="365760"/>
          </a:xfrm>
          <a:prstGeom prst="ellipse">
            <a:avLst/>
          </a:prstGeom>
          <a:solidFill>
            <a:srgbClr val="7B68EE"/>
          </a:solidFill>
          <a:ln/>
        </p:spPr>
      </p:sp>
      <p:sp>
        <p:nvSpPr>
          <p:cNvPr id="4" name="Text 2"/>
          <p:cNvSpPr/>
          <p:nvPr/>
        </p:nvSpPr>
        <p:spPr>
          <a:xfrm>
            <a:off x="914400" y="1097280"/>
            <a:ext cx="7772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FFB8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Target Maturity: 4-5/5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731520" y="1737360"/>
            <a:ext cx="79552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Implementation Timeline</a:t>
            </a:r>
            <a:endParaRPr lang="en-US" sz="1800" dirty="0"/>
          </a:p>
        </p:txBody>
      </p:sp>
      <p:sp>
        <p:nvSpPr>
          <p:cNvPr id="6" name="Shape 4"/>
          <p:cNvSpPr/>
          <p:nvPr/>
        </p:nvSpPr>
        <p:spPr>
          <a:xfrm>
            <a:off x="1371600" y="2377440"/>
            <a:ext cx="274320" cy="274320"/>
          </a:xfrm>
          <a:prstGeom prst="ellipse">
            <a:avLst/>
          </a:prstGeom>
          <a:solidFill>
            <a:srgbClr val="00D9FF"/>
          </a:solidFill>
          <a:ln/>
        </p:spPr>
      </p:sp>
      <p:sp>
        <p:nvSpPr>
          <p:cNvPr id="7" name="Shape 5"/>
          <p:cNvSpPr/>
          <p:nvPr/>
        </p:nvSpPr>
        <p:spPr>
          <a:xfrm>
            <a:off x="1645920" y="2496312"/>
            <a:ext cx="1371600" cy="36576"/>
          </a:xfrm>
          <a:prstGeom prst="rect">
            <a:avLst/>
          </a:prstGeom>
          <a:solidFill>
            <a:srgbClr val="1E2A4A"/>
          </a:solidFill>
          <a:ln/>
        </p:spPr>
      </p:sp>
      <p:sp>
        <p:nvSpPr>
          <p:cNvPr id="8" name="Text 6"/>
          <p:cNvSpPr/>
          <p:nvPr/>
        </p:nvSpPr>
        <p:spPr>
          <a:xfrm>
            <a:off x="1097280" y="2743200"/>
            <a:ext cx="8229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B8C5D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30 Days</a:t>
            </a:r>
            <a:endParaRPr lang="en-US" sz="1000" dirty="0"/>
          </a:p>
        </p:txBody>
      </p:sp>
      <p:sp>
        <p:nvSpPr>
          <p:cNvPr id="9" name="Shape 7"/>
          <p:cNvSpPr/>
          <p:nvPr/>
        </p:nvSpPr>
        <p:spPr>
          <a:xfrm>
            <a:off x="3474720" y="2377440"/>
            <a:ext cx="274320" cy="274320"/>
          </a:xfrm>
          <a:prstGeom prst="ellipse">
            <a:avLst/>
          </a:prstGeom>
          <a:solidFill>
            <a:srgbClr val="00D9FF"/>
          </a:solidFill>
          <a:ln/>
        </p:spPr>
      </p:sp>
      <p:sp>
        <p:nvSpPr>
          <p:cNvPr id="10" name="Shape 8"/>
          <p:cNvSpPr/>
          <p:nvPr/>
        </p:nvSpPr>
        <p:spPr>
          <a:xfrm>
            <a:off x="3749040" y="2496312"/>
            <a:ext cx="1371600" cy="36576"/>
          </a:xfrm>
          <a:prstGeom prst="rect">
            <a:avLst/>
          </a:prstGeom>
          <a:solidFill>
            <a:srgbClr val="1E2A4A"/>
          </a:solidFill>
          <a:ln/>
        </p:spPr>
      </p:sp>
      <p:sp>
        <p:nvSpPr>
          <p:cNvPr id="11" name="Text 9"/>
          <p:cNvSpPr/>
          <p:nvPr/>
        </p:nvSpPr>
        <p:spPr>
          <a:xfrm>
            <a:off x="3200400" y="2743200"/>
            <a:ext cx="8229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B8C5D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60 Days</a:t>
            </a:r>
            <a:endParaRPr lang="en-US" sz="1000" dirty="0"/>
          </a:p>
        </p:txBody>
      </p:sp>
      <p:sp>
        <p:nvSpPr>
          <p:cNvPr id="12" name="Shape 10"/>
          <p:cNvSpPr/>
          <p:nvPr/>
        </p:nvSpPr>
        <p:spPr>
          <a:xfrm>
            <a:off x="5577840" y="2377440"/>
            <a:ext cx="274320" cy="274320"/>
          </a:xfrm>
          <a:prstGeom prst="ellipse">
            <a:avLst/>
          </a:prstGeom>
          <a:solidFill>
            <a:srgbClr val="00D9FF"/>
          </a:solidFill>
          <a:ln/>
        </p:spPr>
      </p:sp>
      <p:sp>
        <p:nvSpPr>
          <p:cNvPr id="13" name="Text 11"/>
          <p:cNvSpPr/>
          <p:nvPr/>
        </p:nvSpPr>
        <p:spPr>
          <a:xfrm>
            <a:off x="5303520" y="2743200"/>
            <a:ext cx="8229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B8C5D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90 Days</a:t>
            </a:r>
            <a:endParaRPr lang="en-US" sz="1000" dirty="0"/>
          </a:p>
        </p:txBody>
      </p:sp>
      <p:sp>
        <p:nvSpPr>
          <p:cNvPr id="14" name="Text 12"/>
          <p:cNvSpPr/>
          <p:nvPr/>
        </p:nvSpPr>
        <p:spPr>
          <a:xfrm>
            <a:off x="731520" y="3383280"/>
            <a:ext cx="79552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Initiatives:</a:t>
            </a:r>
            <a:endParaRPr lang="en-US" sz="1800" dirty="0"/>
          </a:p>
        </p:txBody>
      </p:sp>
      <p:sp>
        <p:nvSpPr>
          <p:cNvPr id="15" name="Text 13"/>
          <p:cNvSpPr/>
          <p:nvPr/>
        </p:nvSpPr>
        <p:spPr>
          <a:xfrm>
            <a:off x="731520" y="3840480"/>
            <a:ext cx="79552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Implement advanced capabilities</a:t>
            </a:r>
            <a:endParaRPr lang="en-US" sz="1200" dirty="0"/>
          </a:p>
        </p:txBody>
      </p:sp>
      <p:sp>
        <p:nvSpPr>
          <p:cNvPr id="16" name="Text 14"/>
          <p:cNvSpPr/>
          <p:nvPr/>
        </p:nvSpPr>
        <p:spPr>
          <a:xfrm>
            <a:off x="731520" y="4389120"/>
            <a:ext cx="79552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Scale successful pilots across organization</a:t>
            </a:r>
            <a:endParaRPr lang="en-US" sz="1200" dirty="0"/>
          </a:p>
        </p:txBody>
      </p:sp>
      <p:sp>
        <p:nvSpPr>
          <p:cNvPr id="17" name="Text 15"/>
          <p:cNvSpPr/>
          <p:nvPr/>
        </p:nvSpPr>
        <p:spPr>
          <a:xfrm>
            <a:off x="731520" y="4937760"/>
            <a:ext cx="79552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Measure and optimize for continuous improvement</a:t>
            </a:r>
            <a:endParaRPr lang="en-US" sz="1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141B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User Experience - Current State</a:t>
            </a:r>
            <a:endParaRPr lang="en-US" sz="1800" dirty="0"/>
          </a:p>
        </p:txBody>
      </p:sp>
      <p:sp>
        <p:nvSpPr>
          <p:cNvPr id="3" name="Shape 1"/>
          <p:cNvSpPr/>
          <p:nvPr/>
        </p:nvSpPr>
        <p:spPr>
          <a:xfrm>
            <a:off x="457200" y="1097280"/>
            <a:ext cx="365760" cy="365760"/>
          </a:xfrm>
          <a:prstGeom prst="ellipse">
            <a:avLst/>
          </a:prstGeom>
          <a:solidFill>
            <a:srgbClr val="00D9FF"/>
          </a:solidFill>
          <a:ln/>
        </p:spPr>
      </p:sp>
      <p:sp>
        <p:nvSpPr>
          <p:cNvPr id="4" name="Text 2"/>
          <p:cNvSpPr/>
          <p:nvPr/>
        </p:nvSpPr>
        <p:spPr>
          <a:xfrm>
            <a:off x="914400" y="1097280"/>
            <a:ext cx="7772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D9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Maturity Score: 2/5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731520" y="1737360"/>
            <a:ext cx="79552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Current Capabilities: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731520" y="2194560"/>
            <a:ext cx="79552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Foundation established with room for growth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731520" y="2743200"/>
            <a:ext cx="79552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Key processes identified and documented</a:t>
            </a:r>
            <a:endParaRPr lang="en-US" sz="1200" dirty="0"/>
          </a:p>
        </p:txBody>
      </p:sp>
      <p:sp>
        <p:nvSpPr>
          <p:cNvPr id="8" name="Text 6"/>
          <p:cNvSpPr/>
          <p:nvPr/>
        </p:nvSpPr>
        <p:spPr>
          <a:xfrm>
            <a:off x="731520" y="3291840"/>
            <a:ext cx="79552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Opportunities for optimization and automation</a:t>
            </a:r>
            <a:endParaRPr lang="en-US" sz="1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141B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User Experience - Target State</a:t>
            </a:r>
            <a:endParaRPr lang="en-US" sz="1800" dirty="0"/>
          </a:p>
        </p:txBody>
      </p:sp>
      <p:sp>
        <p:nvSpPr>
          <p:cNvPr id="3" name="Shape 1"/>
          <p:cNvSpPr/>
          <p:nvPr/>
        </p:nvSpPr>
        <p:spPr>
          <a:xfrm>
            <a:off x="457200" y="1097280"/>
            <a:ext cx="365760" cy="365760"/>
          </a:xfrm>
          <a:prstGeom prst="ellipse">
            <a:avLst/>
          </a:prstGeom>
          <a:solidFill>
            <a:srgbClr val="7B68EE"/>
          </a:solidFill>
          <a:ln/>
        </p:spPr>
      </p:sp>
      <p:sp>
        <p:nvSpPr>
          <p:cNvPr id="4" name="Text 2"/>
          <p:cNvSpPr/>
          <p:nvPr/>
        </p:nvSpPr>
        <p:spPr>
          <a:xfrm>
            <a:off x="914400" y="1097280"/>
            <a:ext cx="7772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FFB8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Target Maturity: 4-5/5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731520" y="1737360"/>
            <a:ext cx="79552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Implementation Timeline</a:t>
            </a:r>
            <a:endParaRPr lang="en-US" sz="1800" dirty="0"/>
          </a:p>
        </p:txBody>
      </p:sp>
      <p:sp>
        <p:nvSpPr>
          <p:cNvPr id="6" name="Shape 4"/>
          <p:cNvSpPr/>
          <p:nvPr/>
        </p:nvSpPr>
        <p:spPr>
          <a:xfrm>
            <a:off x="1371600" y="2377440"/>
            <a:ext cx="274320" cy="274320"/>
          </a:xfrm>
          <a:prstGeom prst="ellipse">
            <a:avLst/>
          </a:prstGeom>
          <a:solidFill>
            <a:srgbClr val="00D9FF"/>
          </a:solidFill>
          <a:ln/>
        </p:spPr>
      </p:sp>
      <p:sp>
        <p:nvSpPr>
          <p:cNvPr id="7" name="Shape 5"/>
          <p:cNvSpPr/>
          <p:nvPr/>
        </p:nvSpPr>
        <p:spPr>
          <a:xfrm>
            <a:off x="1645920" y="2496312"/>
            <a:ext cx="1371600" cy="36576"/>
          </a:xfrm>
          <a:prstGeom prst="rect">
            <a:avLst/>
          </a:prstGeom>
          <a:solidFill>
            <a:srgbClr val="1E2A4A"/>
          </a:solidFill>
          <a:ln/>
        </p:spPr>
      </p:sp>
      <p:sp>
        <p:nvSpPr>
          <p:cNvPr id="8" name="Text 6"/>
          <p:cNvSpPr/>
          <p:nvPr/>
        </p:nvSpPr>
        <p:spPr>
          <a:xfrm>
            <a:off x="1097280" y="2743200"/>
            <a:ext cx="8229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B8C5D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30 Days</a:t>
            </a:r>
            <a:endParaRPr lang="en-US" sz="1000" dirty="0"/>
          </a:p>
        </p:txBody>
      </p:sp>
      <p:sp>
        <p:nvSpPr>
          <p:cNvPr id="9" name="Shape 7"/>
          <p:cNvSpPr/>
          <p:nvPr/>
        </p:nvSpPr>
        <p:spPr>
          <a:xfrm>
            <a:off x="3474720" y="2377440"/>
            <a:ext cx="274320" cy="274320"/>
          </a:xfrm>
          <a:prstGeom prst="ellipse">
            <a:avLst/>
          </a:prstGeom>
          <a:solidFill>
            <a:srgbClr val="00D9FF"/>
          </a:solidFill>
          <a:ln/>
        </p:spPr>
      </p:sp>
      <p:sp>
        <p:nvSpPr>
          <p:cNvPr id="10" name="Shape 8"/>
          <p:cNvSpPr/>
          <p:nvPr/>
        </p:nvSpPr>
        <p:spPr>
          <a:xfrm>
            <a:off x="3749040" y="2496312"/>
            <a:ext cx="1371600" cy="36576"/>
          </a:xfrm>
          <a:prstGeom prst="rect">
            <a:avLst/>
          </a:prstGeom>
          <a:solidFill>
            <a:srgbClr val="1E2A4A"/>
          </a:solidFill>
          <a:ln/>
        </p:spPr>
      </p:sp>
      <p:sp>
        <p:nvSpPr>
          <p:cNvPr id="11" name="Text 9"/>
          <p:cNvSpPr/>
          <p:nvPr/>
        </p:nvSpPr>
        <p:spPr>
          <a:xfrm>
            <a:off x="3200400" y="2743200"/>
            <a:ext cx="8229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B8C5D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60 Days</a:t>
            </a:r>
            <a:endParaRPr lang="en-US" sz="1000" dirty="0"/>
          </a:p>
        </p:txBody>
      </p:sp>
      <p:sp>
        <p:nvSpPr>
          <p:cNvPr id="12" name="Shape 10"/>
          <p:cNvSpPr/>
          <p:nvPr/>
        </p:nvSpPr>
        <p:spPr>
          <a:xfrm>
            <a:off x="5577840" y="2377440"/>
            <a:ext cx="274320" cy="274320"/>
          </a:xfrm>
          <a:prstGeom prst="ellipse">
            <a:avLst/>
          </a:prstGeom>
          <a:solidFill>
            <a:srgbClr val="00D9FF"/>
          </a:solidFill>
          <a:ln/>
        </p:spPr>
      </p:sp>
      <p:sp>
        <p:nvSpPr>
          <p:cNvPr id="13" name="Text 11"/>
          <p:cNvSpPr/>
          <p:nvPr/>
        </p:nvSpPr>
        <p:spPr>
          <a:xfrm>
            <a:off x="5303520" y="2743200"/>
            <a:ext cx="8229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B8C5D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90 Days</a:t>
            </a:r>
            <a:endParaRPr lang="en-US" sz="1000" dirty="0"/>
          </a:p>
        </p:txBody>
      </p:sp>
      <p:sp>
        <p:nvSpPr>
          <p:cNvPr id="14" name="Text 12"/>
          <p:cNvSpPr/>
          <p:nvPr/>
        </p:nvSpPr>
        <p:spPr>
          <a:xfrm>
            <a:off x="731520" y="3383280"/>
            <a:ext cx="79552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Initiatives:</a:t>
            </a:r>
            <a:endParaRPr lang="en-US" sz="1800" dirty="0"/>
          </a:p>
        </p:txBody>
      </p:sp>
      <p:sp>
        <p:nvSpPr>
          <p:cNvPr id="15" name="Text 13"/>
          <p:cNvSpPr/>
          <p:nvPr/>
        </p:nvSpPr>
        <p:spPr>
          <a:xfrm>
            <a:off x="731520" y="3840480"/>
            <a:ext cx="79552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Implement advanced capabilities</a:t>
            </a:r>
            <a:endParaRPr lang="en-US" sz="1200" dirty="0"/>
          </a:p>
        </p:txBody>
      </p:sp>
      <p:sp>
        <p:nvSpPr>
          <p:cNvPr id="16" name="Text 14"/>
          <p:cNvSpPr/>
          <p:nvPr/>
        </p:nvSpPr>
        <p:spPr>
          <a:xfrm>
            <a:off x="731520" y="4389120"/>
            <a:ext cx="79552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Scale successful pilots across organization</a:t>
            </a:r>
            <a:endParaRPr lang="en-US" sz="1200" dirty="0"/>
          </a:p>
        </p:txBody>
      </p:sp>
      <p:sp>
        <p:nvSpPr>
          <p:cNvPr id="17" name="Text 15"/>
          <p:cNvSpPr/>
          <p:nvPr/>
        </p:nvSpPr>
        <p:spPr>
          <a:xfrm>
            <a:off x="731520" y="4937760"/>
            <a:ext cx="79552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Measure and optimize for continuous improvement</a:t>
            </a:r>
            <a:endParaRPr lang="en-US" sz="1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141B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Maturity Scorecard</a:t>
            </a:r>
            <a:endParaRPr lang="en-US" sz="1800" dirty="0"/>
          </a:p>
        </p:txBody>
      </p:sp>
      <p:sp>
        <p:nvSpPr>
          <p:cNvPr id="3" name="Shape 1"/>
          <p:cNvSpPr/>
          <p:nvPr/>
        </p:nvSpPr>
        <p:spPr>
          <a:xfrm>
            <a:off x="457200" y="1097280"/>
            <a:ext cx="365760" cy="365760"/>
          </a:xfrm>
          <a:prstGeom prst="ellipse">
            <a:avLst/>
          </a:prstGeom>
          <a:solidFill>
            <a:srgbClr val="00D9FF"/>
          </a:solidFill>
          <a:ln/>
        </p:spPr>
      </p:sp>
      <p:sp>
        <p:nvSpPr>
          <p:cNvPr id="4" name="Text 2"/>
          <p:cNvSpPr/>
          <p:nvPr/>
        </p:nvSpPr>
        <p:spPr>
          <a:xfrm>
            <a:off x="731520" y="1371600"/>
            <a:ext cx="79552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D9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Current vs Target State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731520" y="2011680"/>
            <a:ext cx="22860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Data Strategy</a:t>
            </a:r>
            <a:endParaRPr lang="en-US" sz="1200" dirty="0"/>
          </a:p>
        </p:txBody>
      </p:sp>
      <p:sp>
        <p:nvSpPr>
          <p:cNvPr id="6" name="Shape 4"/>
          <p:cNvSpPr/>
          <p:nvPr/>
        </p:nvSpPr>
        <p:spPr>
          <a:xfrm>
            <a:off x="3200400" y="2011680"/>
            <a:ext cx="1097280" cy="228600"/>
          </a:xfrm>
          <a:prstGeom prst="rect">
            <a:avLst/>
          </a:prstGeom>
          <a:solidFill>
            <a:srgbClr val="00D9FF"/>
          </a:solidFill>
          <a:ln/>
        </p:spPr>
      </p:sp>
      <p:sp>
        <p:nvSpPr>
          <p:cNvPr id="7" name="Shape 5"/>
          <p:cNvSpPr/>
          <p:nvPr/>
        </p:nvSpPr>
        <p:spPr>
          <a:xfrm>
            <a:off x="3200400" y="2011680"/>
            <a:ext cx="2194560" cy="228600"/>
          </a:xfrm>
          <a:prstGeom prst="rect">
            <a:avLst/>
          </a:prstGeom>
          <a:solidFill>
            <a:srgbClr val="1E2A4A"/>
          </a:solidFill>
          <a:ln/>
        </p:spPr>
      </p:sp>
      <p:sp>
        <p:nvSpPr>
          <p:cNvPr id="8" name="Text 6"/>
          <p:cNvSpPr/>
          <p:nvPr/>
        </p:nvSpPr>
        <p:spPr>
          <a:xfrm>
            <a:off x="6217920" y="2011680"/>
            <a:ext cx="914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B8C5D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 → 4</a:t>
            </a:r>
            <a:endParaRPr lang="en-US" sz="1000" dirty="0"/>
          </a:p>
        </p:txBody>
      </p:sp>
      <p:sp>
        <p:nvSpPr>
          <p:cNvPr id="9" name="Text 7"/>
          <p:cNvSpPr/>
          <p:nvPr/>
        </p:nvSpPr>
        <p:spPr>
          <a:xfrm>
            <a:off x="731520" y="2560320"/>
            <a:ext cx="22860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Automation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3200400" y="2560320"/>
            <a:ext cx="1097280" cy="228600"/>
          </a:xfrm>
          <a:prstGeom prst="rect">
            <a:avLst/>
          </a:prstGeom>
          <a:solidFill>
            <a:srgbClr val="00D9FF"/>
          </a:solidFill>
          <a:ln/>
        </p:spPr>
      </p:sp>
      <p:sp>
        <p:nvSpPr>
          <p:cNvPr id="11" name="Shape 9"/>
          <p:cNvSpPr/>
          <p:nvPr/>
        </p:nvSpPr>
        <p:spPr>
          <a:xfrm>
            <a:off x="3200400" y="2560320"/>
            <a:ext cx="2194560" cy="228600"/>
          </a:xfrm>
          <a:prstGeom prst="rect">
            <a:avLst/>
          </a:prstGeom>
          <a:solidFill>
            <a:srgbClr val="1E2A4A"/>
          </a:solidFill>
          <a:ln/>
        </p:spPr>
      </p:sp>
      <p:sp>
        <p:nvSpPr>
          <p:cNvPr id="12" name="Text 10"/>
          <p:cNvSpPr/>
          <p:nvPr/>
        </p:nvSpPr>
        <p:spPr>
          <a:xfrm>
            <a:off x="6217920" y="2560320"/>
            <a:ext cx="914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B8C5D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 → 4</a:t>
            </a:r>
            <a:endParaRPr lang="en-US" sz="1000" dirty="0"/>
          </a:p>
        </p:txBody>
      </p:sp>
      <p:sp>
        <p:nvSpPr>
          <p:cNvPr id="13" name="Text 11"/>
          <p:cNvSpPr/>
          <p:nvPr/>
        </p:nvSpPr>
        <p:spPr>
          <a:xfrm>
            <a:off x="731520" y="3108960"/>
            <a:ext cx="22860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AI Integration</a:t>
            </a:r>
            <a:endParaRPr lang="en-US" sz="1200" dirty="0"/>
          </a:p>
        </p:txBody>
      </p:sp>
      <p:sp>
        <p:nvSpPr>
          <p:cNvPr id="14" name="Shape 12"/>
          <p:cNvSpPr/>
          <p:nvPr/>
        </p:nvSpPr>
        <p:spPr>
          <a:xfrm>
            <a:off x="3200400" y="3108960"/>
            <a:ext cx="1097280" cy="228600"/>
          </a:xfrm>
          <a:prstGeom prst="rect">
            <a:avLst/>
          </a:prstGeom>
          <a:solidFill>
            <a:srgbClr val="00D9FF"/>
          </a:solidFill>
          <a:ln/>
        </p:spPr>
      </p:sp>
      <p:sp>
        <p:nvSpPr>
          <p:cNvPr id="15" name="Shape 13"/>
          <p:cNvSpPr/>
          <p:nvPr/>
        </p:nvSpPr>
        <p:spPr>
          <a:xfrm>
            <a:off x="3200400" y="3108960"/>
            <a:ext cx="2194560" cy="228600"/>
          </a:xfrm>
          <a:prstGeom prst="rect">
            <a:avLst/>
          </a:prstGeom>
          <a:solidFill>
            <a:srgbClr val="1E2A4A"/>
          </a:solidFill>
          <a:ln/>
        </p:spPr>
      </p:sp>
      <p:sp>
        <p:nvSpPr>
          <p:cNvPr id="16" name="Text 14"/>
          <p:cNvSpPr/>
          <p:nvPr/>
        </p:nvSpPr>
        <p:spPr>
          <a:xfrm>
            <a:off x="6217920" y="3108960"/>
            <a:ext cx="914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B8C5D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 → 4</a:t>
            </a:r>
            <a:endParaRPr lang="en-US" sz="1000" dirty="0"/>
          </a:p>
        </p:txBody>
      </p:sp>
      <p:sp>
        <p:nvSpPr>
          <p:cNvPr id="17" name="Text 15"/>
          <p:cNvSpPr/>
          <p:nvPr/>
        </p:nvSpPr>
        <p:spPr>
          <a:xfrm>
            <a:off x="731520" y="3657600"/>
            <a:ext cx="22860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People &amp; Culture</a:t>
            </a:r>
            <a:endParaRPr lang="en-US" sz="1200" dirty="0"/>
          </a:p>
        </p:txBody>
      </p:sp>
      <p:sp>
        <p:nvSpPr>
          <p:cNvPr id="18" name="Shape 16"/>
          <p:cNvSpPr/>
          <p:nvPr/>
        </p:nvSpPr>
        <p:spPr>
          <a:xfrm>
            <a:off x="3200400" y="3657600"/>
            <a:ext cx="1097280" cy="228600"/>
          </a:xfrm>
          <a:prstGeom prst="rect">
            <a:avLst/>
          </a:prstGeom>
          <a:solidFill>
            <a:srgbClr val="00D9FF"/>
          </a:solidFill>
          <a:ln/>
        </p:spPr>
      </p:sp>
      <p:sp>
        <p:nvSpPr>
          <p:cNvPr id="19" name="Shape 17"/>
          <p:cNvSpPr/>
          <p:nvPr/>
        </p:nvSpPr>
        <p:spPr>
          <a:xfrm>
            <a:off x="3200400" y="3657600"/>
            <a:ext cx="2194560" cy="228600"/>
          </a:xfrm>
          <a:prstGeom prst="rect">
            <a:avLst/>
          </a:prstGeom>
          <a:solidFill>
            <a:srgbClr val="1E2A4A"/>
          </a:solidFill>
          <a:ln/>
        </p:spPr>
      </p:sp>
      <p:sp>
        <p:nvSpPr>
          <p:cNvPr id="20" name="Text 18"/>
          <p:cNvSpPr/>
          <p:nvPr/>
        </p:nvSpPr>
        <p:spPr>
          <a:xfrm>
            <a:off x="6217920" y="3657600"/>
            <a:ext cx="914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B8C5D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 → 4</a:t>
            </a:r>
            <a:endParaRPr lang="en-US" sz="1000" dirty="0"/>
          </a:p>
        </p:txBody>
      </p:sp>
      <p:sp>
        <p:nvSpPr>
          <p:cNvPr id="21" name="Text 19"/>
          <p:cNvSpPr/>
          <p:nvPr/>
        </p:nvSpPr>
        <p:spPr>
          <a:xfrm>
            <a:off x="731520" y="4206240"/>
            <a:ext cx="22860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User Experience</a:t>
            </a:r>
            <a:endParaRPr lang="en-US" sz="1200" dirty="0"/>
          </a:p>
        </p:txBody>
      </p:sp>
      <p:sp>
        <p:nvSpPr>
          <p:cNvPr id="22" name="Shape 20"/>
          <p:cNvSpPr/>
          <p:nvPr/>
        </p:nvSpPr>
        <p:spPr>
          <a:xfrm>
            <a:off x="3200400" y="4206240"/>
            <a:ext cx="1097280" cy="228600"/>
          </a:xfrm>
          <a:prstGeom prst="rect">
            <a:avLst/>
          </a:prstGeom>
          <a:solidFill>
            <a:srgbClr val="00D9FF"/>
          </a:solidFill>
          <a:ln/>
        </p:spPr>
      </p:sp>
      <p:sp>
        <p:nvSpPr>
          <p:cNvPr id="23" name="Shape 21"/>
          <p:cNvSpPr/>
          <p:nvPr/>
        </p:nvSpPr>
        <p:spPr>
          <a:xfrm>
            <a:off x="3200400" y="4206240"/>
            <a:ext cx="2194560" cy="228600"/>
          </a:xfrm>
          <a:prstGeom prst="rect">
            <a:avLst/>
          </a:prstGeom>
          <a:solidFill>
            <a:srgbClr val="1E2A4A"/>
          </a:solidFill>
          <a:ln/>
        </p:spPr>
      </p:sp>
      <p:sp>
        <p:nvSpPr>
          <p:cNvPr id="24" name="Text 22"/>
          <p:cNvSpPr/>
          <p:nvPr/>
        </p:nvSpPr>
        <p:spPr>
          <a:xfrm>
            <a:off x="6217920" y="4206240"/>
            <a:ext cx="914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B8C5D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 → 4</a:t>
            </a:r>
            <a:endParaRPr lang="en-US" sz="1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141B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Gap Analysis</a:t>
            </a:r>
            <a:endParaRPr lang="en-US" sz="1800" dirty="0"/>
          </a:p>
        </p:txBody>
      </p:sp>
      <p:sp>
        <p:nvSpPr>
          <p:cNvPr id="3" name="Shape 1"/>
          <p:cNvSpPr/>
          <p:nvPr/>
        </p:nvSpPr>
        <p:spPr>
          <a:xfrm>
            <a:off x="457200" y="1097280"/>
            <a:ext cx="365760" cy="365760"/>
          </a:xfrm>
          <a:prstGeom prst="ellipse">
            <a:avLst/>
          </a:prstGeom>
          <a:solidFill>
            <a:srgbClr val="FFB800"/>
          </a:solidFill>
          <a:ln/>
        </p:spPr>
      </p:sp>
      <p:sp>
        <p:nvSpPr>
          <p:cNvPr id="4" name="Text 2"/>
          <p:cNvSpPr/>
          <p:nvPr/>
        </p:nvSpPr>
        <p:spPr>
          <a:xfrm>
            <a:off x="731520" y="1371600"/>
            <a:ext cx="79552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D9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Critical Gaps Identified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731520" y="2011680"/>
            <a:ext cx="7315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FFB8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HIGH</a:t>
            </a:r>
            <a:endParaRPr lang="en-US" sz="1200" dirty="0"/>
          </a:p>
        </p:txBody>
      </p:sp>
      <p:sp>
        <p:nvSpPr>
          <p:cNvPr id="6" name="Text 4"/>
          <p:cNvSpPr/>
          <p:nvPr/>
        </p:nvSpPr>
        <p:spPr>
          <a:xfrm>
            <a:off x="1645920" y="2011680"/>
            <a:ext cx="3657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Data integration and analytics capabilities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5486400" y="2011680"/>
            <a:ext cx="3200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i="1" dirty="0">
                <a:solidFill>
                  <a:srgbClr val="B8C5D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→ Limits decision-making speed</a:t>
            </a:r>
            <a:endParaRPr lang="en-US" sz="1000" dirty="0"/>
          </a:p>
        </p:txBody>
      </p:sp>
      <p:sp>
        <p:nvSpPr>
          <p:cNvPr id="8" name="Text 6"/>
          <p:cNvSpPr/>
          <p:nvPr/>
        </p:nvSpPr>
        <p:spPr>
          <a:xfrm>
            <a:off x="731520" y="2651760"/>
            <a:ext cx="7315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FFB8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HIGH</a:t>
            </a:r>
            <a:endParaRPr lang="en-US" sz="1200" dirty="0"/>
          </a:p>
        </p:txBody>
      </p:sp>
      <p:sp>
        <p:nvSpPr>
          <p:cNvPr id="9" name="Text 7"/>
          <p:cNvSpPr/>
          <p:nvPr/>
        </p:nvSpPr>
        <p:spPr>
          <a:xfrm>
            <a:off x="1645920" y="2651760"/>
            <a:ext cx="3657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Automation of manual processes</a:t>
            </a:r>
            <a:endParaRPr lang="en-US" sz="1200" dirty="0"/>
          </a:p>
        </p:txBody>
      </p:sp>
      <p:sp>
        <p:nvSpPr>
          <p:cNvPr id="10" name="Text 8"/>
          <p:cNvSpPr/>
          <p:nvPr/>
        </p:nvSpPr>
        <p:spPr>
          <a:xfrm>
            <a:off x="5486400" y="2651760"/>
            <a:ext cx="3200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i="1" dirty="0">
                <a:solidFill>
                  <a:srgbClr val="B8C5D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→ Reduces efficiency and scalability</a:t>
            </a:r>
            <a:endParaRPr lang="en-US" sz="1000" dirty="0"/>
          </a:p>
        </p:txBody>
      </p:sp>
      <p:sp>
        <p:nvSpPr>
          <p:cNvPr id="11" name="Text 9"/>
          <p:cNvSpPr/>
          <p:nvPr/>
        </p:nvSpPr>
        <p:spPr>
          <a:xfrm>
            <a:off x="731520" y="3291840"/>
            <a:ext cx="7315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7B68E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MEDIUM</a:t>
            </a:r>
            <a:endParaRPr lang="en-US" sz="1200" dirty="0"/>
          </a:p>
        </p:txBody>
      </p:sp>
      <p:sp>
        <p:nvSpPr>
          <p:cNvPr id="12" name="Text 10"/>
          <p:cNvSpPr/>
          <p:nvPr/>
        </p:nvSpPr>
        <p:spPr>
          <a:xfrm>
            <a:off x="1645920" y="3291840"/>
            <a:ext cx="3657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AI/ML implementation readiness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5486400" y="3291840"/>
            <a:ext cx="3200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i="1" dirty="0">
                <a:solidFill>
                  <a:srgbClr val="B8C5D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→ Delays competitive advantage</a:t>
            </a:r>
            <a:endParaRPr lang="en-US" sz="1000" dirty="0"/>
          </a:p>
        </p:txBody>
      </p:sp>
      <p:sp>
        <p:nvSpPr>
          <p:cNvPr id="14" name="Text 12"/>
          <p:cNvSpPr/>
          <p:nvPr/>
        </p:nvSpPr>
        <p:spPr>
          <a:xfrm>
            <a:off x="731520" y="3931920"/>
            <a:ext cx="7315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7B68E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MEDIUM</a:t>
            </a:r>
            <a:endParaRPr lang="en-US" sz="1200" dirty="0"/>
          </a:p>
        </p:txBody>
      </p:sp>
      <p:sp>
        <p:nvSpPr>
          <p:cNvPr id="15" name="Text 13"/>
          <p:cNvSpPr/>
          <p:nvPr/>
        </p:nvSpPr>
        <p:spPr>
          <a:xfrm>
            <a:off x="1645920" y="3931920"/>
            <a:ext cx="3657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Change management processes</a:t>
            </a:r>
            <a:endParaRPr lang="en-US" sz="1200" dirty="0"/>
          </a:p>
        </p:txBody>
      </p:sp>
      <p:sp>
        <p:nvSpPr>
          <p:cNvPr id="16" name="Text 14"/>
          <p:cNvSpPr/>
          <p:nvPr/>
        </p:nvSpPr>
        <p:spPr>
          <a:xfrm>
            <a:off x="5486400" y="3931920"/>
            <a:ext cx="3200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i="1" dirty="0">
                <a:solidFill>
                  <a:srgbClr val="B8C5D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→ Affects adoption rates</a:t>
            </a:r>
            <a:endParaRPr lang="en-US" sz="1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141B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Industry Benchmarking</a:t>
            </a:r>
            <a:endParaRPr lang="en-US" sz="1800" dirty="0"/>
          </a:p>
        </p:txBody>
      </p:sp>
      <p:sp>
        <p:nvSpPr>
          <p:cNvPr id="3" name="Shape 1"/>
          <p:cNvSpPr/>
          <p:nvPr/>
        </p:nvSpPr>
        <p:spPr>
          <a:xfrm>
            <a:off x="457200" y="1097280"/>
            <a:ext cx="365760" cy="365760"/>
          </a:xfrm>
          <a:prstGeom prst="ellipse">
            <a:avLst/>
          </a:prstGeom>
          <a:solidFill>
            <a:srgbClr val="00D9FF"/>
          </a:solidFill>
          <a:ln/>
        </p:spPr>
      </p:sp>
      <p:sp>
        <p:nvSpPr>
          <p:cNvPr id="4" name="Text 2"/>
          <p:cNvSpPr/>
          <p:nvPr/>
        </p:nvSpPr>
        <p:spPr>
          <a:xfrm>
            <a:off x="731520" y="1371600"/>
            <a:ext cx="79552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D9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Competitive Positioning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731520" y="2286000"/>
            <a:ext cx="22860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Current Position</a:t>
            </a:r>
            <a:endParaRPr lang="en-US" sz="1200" dirty="0"/>
          </a:p>
        </p:txBody>
      </p:sp>
      <p:sp>
        <p:nvSpPr>
          <p:cNvPr id="6" name="Shape 4"/>
          <p:cNvSpPr/>
          <p:nvPr/>
        </p:nvSpPr>
        <p:spPr>
          <a:xfrm>
            <a:off x="3200400" y="2286000"/>
            <a:ext cx="1463040" cy="228600"/>
          </a:xfrm>
          <a:prstGeom prst="rect">
            <a:avLst/>
          </a:prstGeom>
          <a:solidFill>
            <a:srgbClr val="00D9FF"/>
          </a:solidFill>
          <a:ln/>
        </p:spPr>
      </p:sp>
      <p:sp>
        <p:nvSpPr>
          <p:cNvPr id="7" name="Text 5"/>
          <p:cNvSpPr/>
          <p:nvPr/>
        </p:nvSpPr>
        <p:spPr>
          <a:xfrm>
            <a:off x="6858000" y="2286000"/>
            <a:ext cx="914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B8C5D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2.0</a:t>
            </a:r>
            <a:endParaRPr lang="en-US" sz="1000" dirty="0"/>
          </a:p>
        </p:txBody>
      </p:sp>
      <p:sp>
        <p:nvSpPr>
          <p:cNvPr id="8" name="Text 6"/>
          <p:cNvSpPr/>
          <p:nvPr/>
        </p:nvSpPr>
        <p:spPr>
          <a:xfrm>
            <a:off x="731520" y="3017520"/>
            <a:ext cx="22860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Industry Average</a:t>
            </a:r>
            <a:endParaRPr lang="en-US" sz="1200" dirty="0"/>
          </a:p>
        </p:txBody>
      </p:sp>
      <p:sp>
        <p:nvSpPr>
          <p:cNvPr id="9" name="Shape 7"/>
          <p:cNvSpPr/>
          <p:nvPr/>
        </p:nvSpPr>
        <p:spPr>
          <a:xfrm>
            <a:off x="3200400" y="3017520"/>
            <a:ext cx="2048256" cy="228600"/>
          </a:xfrm>
          <a:prstGeom prst="rect">
            <a:avLst/>
          </a:prstGeom>
          <a:solidFill>
            <a:srgbClr val="1E2A4A"/>
          </a:solidFill>
          <a:ln/>
        </p:spPr>
      </p:sp>
      <p:sp>
        <p:nvSpPr>
          <p:cNvPr id="10" name="Text 8"/>
          <p:cNvSpPr/>
          <p:nvPr/>
        </p:nvSpPr>
        <p:spPr>
          <a:xfrm>
            <a:off x="6858000" y="3017520"/>
            <a:ext cx="914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B8C5D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2.8</a:t>
            </a:r>
            <a:endParaRPr lang="en-US" sz="1000" dirty="0"/>
          </a:p>
        </p:txBody>
      </p:sp>
      <p:sp>
        <p:nvSpPr>
          <p:cNvPr id="11" name="Text 9"/>
          <p:cNvSpPr/>
          <p:nvPr/>
        </p:nvSpPr>
        <p:spPr>
          <a:xfrm>
            <a:off x="731520" y="3749040"/>
            <a:ext cx="22860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Industry Leaders</a:t>
            </a:r>
            <a:endParaRPr lang="en-US" sz="1200" dirty="0"/>
          </a:p>
        </p:txBody>
      </p:sp>
      <p:sp>
        <p:nvSpPr>
          <p:cNvPr id="12" name="Shape 10"/>
          <p:cNvSpPr/>
          <p:nvPr/>
        </p:nvSpPr>
        <p:spPr>
          <a:xfrm>
            <a:off x="3200400" y="3749040"/>
            <a:ext cx="3072384" cy="228600"/>
          </a:xfrm>
          <a:prstGeom prst="rect">
            <a:avLst/>
          </a:prstGeom>
          <a:solidFill>
            <a:srgbClr val="1E2A4A"/>
          </a:solidFill>
          <a:ln/>
        </p:spPr>
      </p:sp>
      <p:sp>
        <p:nvSpPr>
          <p:cNvPr id="13" name="Text 11"/>
          <p:cNvSpPr/>
          <p:nvPr/>
        </p:nvSpPr>
        <p:spPr>
          <a:xfrm>
            <a:off x="6858000" y="3749040"/>
            <a:ext cx="914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B8C5D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4.2</a:t>
            </a:r>
            <a:endParaRPr 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141B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Executive Summary</a:t>
            </a:r>
            <a:endParaRPr lang="en-US" sz="1800" dirty="0"/>
          </a:p>
        </p:txBody>
      </p:sp>
      <p:sp>
        <p:nvSpPr>
          <p:cNvPr id="3" name="Shape 1"/>
          <p:cNvSpPr/>
          <p:nvPr/>
        </p:nvSpPr>
        <p:spPr>
          <a:xfrm>
            <a:off x="457200" y="1097280"/>
            <a:ext cx="365760" cy="365760"/>
          </a:xfrm>
          <a:prstGeom prst="ellipse">
            <a:avLst/>
          </a:prstGeom>
          <a:solidFill>
            <a:srgbClr val="00D9FF"/>
          </a:solidFill>
          <a:ln/>
        </p:spPr>
      </p:sp>
      <p:sp>
        <p:nvSpPr>
          <p:cNvPr id="4" name="Text 2"/>
          <p:cNvSpPr/>
          <p:nvPr/>
        </p:nvSpPr>
        <p:spPr>
          <a:xfrm>
            <a:off x="914400" y="1097280"/>
            <a:ext cx="7772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D9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Current Digital Maturity: 2/5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731520" y="1828800"/>
            <a:ext cx="79552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Comprehensive assessment across 5 key pillars of digital transformation</a:t>
            </a:r>
            <a:endParaRPr lang="en-US" sz="1200" dirty="0"/>
          </a:p>
        </p:txBody>
      </p:sp>
      <p:sp>
        <p:nvSpPr>
          <p:cNvPr id="6" name="Text 4"/>
          <p:cNvSpPr/>
          <p:nvPr/>
        </p:nvSpPr>
        <p:spPr>
          <a:xfrm>
            <a:off x="731520" y="2377440"/>
            <a:ext cx="79552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Identified quick wins for immediate impact within 30 days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731520" y="2926080"/>
            <a:ext cx="79552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Strategic roadmap for sustainable long-term growth</a:t>
            </a:r>
            <a:endParaRPr lang="en-US" sz="1200" dirty="0"/>
          </a:p>
        </p:txBody>
      </p:sp>
      <p:sp>
        <p:nvSpPr>
          <p:cNvPr id="8" name="Text 6"/>
          <p:cNvSpPr/>
          <p:nvPr/>
        </p:nvSpPr>
        <p:spPr>
          <a:xfrm>
            <a:off x="731520" y="3474720"/>
            <a:ext cx="79552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Change management plan to ensure successful adoption</a:t>
            </a:r>
            <a:endParaRPr lang="en-US" sz="1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141B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Strategic Priorities</a:t>
            </a:r>
            <a:endParaRPr lang="en-US" sz="1800" dirty="0"/>
          </a:p>
        </p:txBody>
      </p:sp>
      <p:sp>
        <p:nvSpPr>
          <p:cNvPr id="3" name="Shape 1"/>
          <p:cNvSpPr/>
          <p:nvPr/>
        </p:nvSpPr>
        <p:spPr>
          <a:xfrm>
            <a:off x="457200" y="1097280"/>
            <a:ext cx="365760" cy="365760"/>
          </a:xfrm>
          <a:prstGeom prst="ellipse">
            <a:avLst/>
          </a:prstGeom>
          <a:solidFill>
            <a:srgbClr val="FFB800"/>
          </a:solidFill>
          <a:ln/>
        </p:spPr>
      </p:sp>
      <p:sp>
        <p:nvSpPr>
          <p:cNvPr id="4" name="Text 2"/>
          <p:cNvSpPr/>
          <p:nvPr/>
        </p:nvSpPr>
        <p:spPr>
          <a:xfrm>
            <a:off x="731520" y="1371600"/>
            <a:ext cx="79552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D9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Top 3 Focus Areas</a:t>
            </a:r>
            <a:endParaRPr lang="en-US" sz="1600" dirty="0"/>
          </a:p>
        </p:txBody>
      </p:sp>
      <p:sp>
        <p:nvSpPr>
          <p:cNvPr id="5" name="Shape 3"/>
          <p:cNvSpPr/>
          <p:nvPr/>
        </p:nvSpPr>
        <p:spPr>
          <a:xfrm>
            <a:off x="731520" y="2194560"/>
            <a:ext cx="365760" cy="365760"/>
          </a:xfrm>
          <a:prstGeom prst="ellipse">
            <a:avLst/>
          </a:prstGeom>
          <a:solidFill>
            <a:srgbClr val="00D9FF"/>
          </a:solidFill>
          <a:ln/>
        </p:spPr>
      </p:sp>
      <p:sp>
        <p:nvSpPr>
          <p:cNvPr id="6" name="Text 4"/>
          <p:cNvSpPr/>
          <p:nvPr/>
        </p:nvSpPr>
        <p:spPr>
          <a:xfrm>
            <a:off x="804672" y="2249424"/>
            <a:ext cx="2286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A0E2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1280160" y="2194560"/>
            <a:ext cx="45720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Data-Driven Decision Making</a:t>
            </a:r>
            <a:endParaRPr lang="en-US" sz="1800" dirty="0"/>
          </a:p>
        </p:txBody>
      </p:sp>
      <p:sp>
        <p:nvSpPr>
          <p:cNvPr id="8" name="Text 6"/>
          <p:cNvSpPr/>
          <p:nvPr/>
        </p:nvSpPr>
        <p:spPr>
          <a:xfrm>
            <a:off x="6400800" y="2194560"/>
            <a:ext cx="18288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B8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Impact: HIGH</a:t>
            </a:r>
            <a:endParaRPr lang="en-US" sz="1200" dirty="0"/>
          </a:p>
        </p:txBody>
      </p:sp>
      <p:sp>
        <p:nvSpPr>
          <p:cNvPr id="9" name="Shape 7"/>
          <p:cNvSpPr/>
          <p:nvPr/>
        </p:nvSpPr>
        <p:spPr>
          <a:xfrm>
            <a:off x="731520" y="3291840"/>
            <a:ext cx="365760" cy="365760"/>
          </a:xfrm>
          <a:prstGeom prst="ellipse">
            <a:avLst/>
          </a:prstGeom>
          <a:solidFill>
            <a:srgbClr val="00D9FF"/>
          </a:solidFill>
          <a:ln/>
        </p:spPr>
      </p:sp>
      <p:sp>
        <p:nvSpPr>
          <p:cNvPr id="10" name="Text 8"/>
          <p:cNvSpPr/>
          <p:nvPr/>
        </p:nvSpPr>
        <p:spPr>
          <a:xfrm>
            <a:off x="804672" y="3346704"/>
            <a:ext cx="2286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A0E2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</a:t>
            </a:r>
            <a:endParaRPr lang="en-US" sz="1400" dirty="0"/>
          </a:p>
        </p:txBody>
      </p:sp>
      <p:sp>
        <p:nvSpPr>
          <p:cNvPr id="11" name="Text 9"/>
          <p:cNvSpPr/>
          <p:nvPr/>
        </p:nvSpPr>
        <p:spPr>
          <a:xfrm>
            <a:off x="1280160" y="3291840"/>
            <a:ext cx="45720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Process Automation &amp; Efficiency</a:t>
            </a:r>
            <a:endParaRPr lang="en-US" sz="1800" dirty="0"/>
          </a:p>
        </p:txBody>
      </p:sp>
      <p:sp>
        <p:nvSpPr>
          <p:cNvPr id="12" name="Text 10"/>
          <p:cNvSpPr/>
          <p:nvPr/>
        </p:nvSpPr>
        <p:spPr>
          <a:xfrm>
            <a:off x="6400800" y="3291840"/>
            <a:ext cx="18288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B8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Impact: HIGH</a:t>
            </a:r>
            <a:endParaRPr lang="en-US" sz="1200" dirty="0"/>
          </a:p>
        </p:txBody>
      </p:sp>
      <p:sp>
        <p:nvSpPr>
          <p:cNvPr id="13" name="Shape 11"/>
          <p:cNvSpPr/>
          <p:nvPr/>
        </p:nvSpPr>
        <p:spPr>
          <a:xfrm>
            <a:off x="731520" y="4389120"/>
            <a:ext cx="365760" cy="365760"/>
          </a:xfrm>
          <a:prstGeom prst="ellipse">
            <a:avLst/>
          </a:prstGeom>
          <a:solidFill>
            <a:srgbClr val="00D9FF"/>
          </a:solidFill>
          <a:ln/>
        </p:spPr>
      </p:sp>
      <p:sp>
        <p:nvSpPr>
          <p:cNvPr id="14" name="Text 12"/>
          <p:cNvSpPr/>
          <p:nvPr/>
        </p:nvSpPr>
        <p:spPr>
          <a:xfrm>
            <a:off x="804672" y="4443984"/>
            <a:ext cx="2286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A0E2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</a:t>
            </a:r>
            <a:endParaRPr lang="en-US" sz="1400" dirty="0"/>
          </a:p>
        </p:txBody>
      </p:sp>
      <p:sp>
        <p:nvSpPr>
          <p:cNvPr id="15" name="Text 13"/>
          <p:cNvSpPr/>
          <p:nvPr/>
        </p:nvSpPr>
        <p:spPr>
          <a:xfrm>
            <a:off x="1280160" y="4389120"/>
            <a:ext cx="45720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AI/ML Integration</a:t>
            </a:r>
            <a:endParaRPr lang="en-US" sz="1800" dirty="0"/>
          </a:p>
        </p:txBody>
      </p:sp>
      <p:sp>
        <p:nvSpPr>
          <p:cNvPr id="16" name="Text 14"/>
          <p:cNvSpPr/>
          <p:nvPr/>
        </p:nvSpPr>
        <p:spPr>
          <a:xfrm>
            <a:off x="6400800" y="4389120"/>
            <a:ext cx="18288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B8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Impact: MEDIUM</a:t>
            </a:r>
            <a:endParaRPr lang="en-US" sz="12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141B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Priority 1: Data-Driven Decision Making</a:t>
            </a:r>
            <a:endParaRPr lang="en-US" sz="1800" dirty="0"/>
          </a:p>
        </p:txBody>
      </p:sp>
      <p:sp>
        <p:nvSpPr>
          <p:cNvPr id="3" name="Shape 1"/>
          <p:cNvSpPr/>
          <p:nvPr/>
        </p:nvSpPr>
        <p:spPr>
          <a:xfrm>
            <a:off x="457200" y="1097280"/>
            <a:ext cx="365760" cy="365760"/>
          </a:xfrm>
          <a:prstGeom prst="ellipse">
            <a:avLst/>
          </a:prstGeom>
          <a:solidFill>
            <a:srgbClr val="00D9FF"/>
          </a:solidFill>
          <a:ln/>
        </p:spPr>
      </p:sp>
      <p:sp>
        <p:nvSpPr>
          <p:cNvPr id="4" name="Text 2"/>
          <p:cNvSpPr/>
          <p:nvPr/>
        </p:nvSpPr>
        <p:spPr>
          <a:xfrm>
            <a:off x="731520" y="1371600"/>
            <a:ext cx="79552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D9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Activities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731520" y="1920240"/>
            <a:ext cx="79552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Assess current capabilities and define target state</a:t>
            </a:r>
            <a:endParaRPr lang="en-US" sz="1200" dirty="0"/>
          </a:p>
        </p:txBody>
      </p:sp>
      <p:sp>
        <p:nvSpPr>
          <p:cNvPr id="6" name="Text 4"/>
          <p:cNvSpPr/>
          <p:nvPr/>
        </p:nvSpPr>
        <p:spPr>
          <a:xfrm>
            <a:off x="731520" y="2468880"/>
            <a:ext cx="79552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Identify and prioritize quick wins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731520" y="3017520"/>
            <a:ext cx="79552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Develop detailed implementation roadmap</a:t>
            </a:r>
            <a:endParaRPr lang="en-US" sz="1200" dirty="0"/>
          </a:p>
        </p:txBody>
      </p:sp>
      <p:sp>
        <p:nvSpPr>
          <p:cNvPr id="8" name="Text 6"/>
          <p:cNvSpPr/>
          <p:nvPr/>
        </p:nvSpPr>
        <p:spPr>
          <a:xfrm>
            <a:off x="731520" y="3566160"/>
            <a:ext cx="79552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Allocate resources and assign ownership</a:t>
            </a:r>
            <a:endParaRPr lang="en-US" sz="1200" dirty="0"/>
          </a:p>
        </p:txBody>
      </p:sp>
      <p:sp>
        <p:nvSpPr>
          <p:cNvPr id="9" name="Text 7"/>
          <p:cNvSpPr/>
          <p:nvPr/>
        </p:nvSpPr>
        <p:spPr>
          <a:xfrm>
            <a:off x="731520" y="4114800"/>
            <a:ext cx="79552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D9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Timeline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1371600" y="4572000"/>
            <a:ext cx="18288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B8C5D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Phase 1: 30 days</a:t>
            </a:r>
            <a:endParaRPr lang="en-US" sz="1000" dirty="0"/>
          </a:p>
        </p:txBody>
      </p:sp>
      <p:sp>
        <p:nvSpPr>
          <p:cNvPr id="11" name="Text 9"/>
          <p:cNvSpPr/>
          <p:nvPr/>
        </p:nvSpPr>
        <p:spPr>
          <a:xfrm>
            <a:off x="3474720" y="4572000"/>
            <a:ext cx="18288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B8C5D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Phase 2: 60 days</a:t>
            </a:r>
            <a:endParaRPr lang="en-US" sz="1000" dirty="0"/>
          </a:p>
        </p:txBody>
      </p:sp>
      <p:sp>
        <p:nvSpPr>
          <p:cNvPr id="12" name="Text 10"/>
          <p:cNvSpPr/>
          <p:nvPr/>
        </p:nvSpPr>
        <p:spPr>
          <a:xfrm>
            <a:off x="5577840" y="4572000"/>
            <a:ext cx="18288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B8C5D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Phase 3: 90 days</a:t>
            </a:r>
            <a:endParaRPr lang="en-US" sz="1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141B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Priority 2: Process Automation &amp; Efficiency</a:t>
            </a:r>
            <a:endParaRPr lang="en-US" sz="1800" dirty="0"/>
          </a:p>
        </p:txBody>
      </p:sp>
      <p:sp>
        <p:nvSpPr>
          <p:cNvPr id="3" name="Shape 1"/>
          <p:cNvSpPr/>
          <p:nvPr/>
        </p:nvSpPr>
        <p:spPr>
          <a:xfrm>
            <a:off x="457200" y="1097280"/>
            <a:ext cx="365760" cy="365760"/>
          </a:xfrm>
          <a:prstGeom prst="ellipse">
            <a:avLst/>
          </a:prstGeom>
          <a:solidFill>
            <a:srgbClr val="00D9FF"/>
          </a:solidFill>
          <a:ln/>
        </p:spPr>
      </p:sp>
      <p:sp>
        <p:nvSpPr>
          <p:cNvPr id="4" name="Text 2"/>
          <p:cNvSpPr/>
          <p:nvPr/>
        </p:nvSpPr>
        <p:spPr>
          <a:xfrm>
            <a:off x="731520" y="1371600"/>
            <a:ext cx="79552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D9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Activities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731520" y="1920240"/>
            <a:ext cx="79552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Assess current capabilities and define target state</a:t>
            </a:r>
            <a:endParaRPr lang="en-US" sz="1200" dirty="0"/>
          </a:p>
        </p:txBody>
      </p:sp>
      <p:sp>
        <p:nvSpPr>
          <p:cNvPr id="6" name="Text 4"/>
          <p:cNvSpPr/>
          <p:nvPr/>
        </p:nvSpPr>
        <p:spPr>
          <a:xfrm>
            <a:off x="731520" y="2468880"/>
            <a:ext cx="79552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Identify and prioritize quick wins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731520" y="3017520"/>
            <a:ext cx="79552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Develop detailed implementation roadmap</a:t>
            </a:r>
            <a:endParaRPr lang="en-US" sz="1200" dirty="0"/>
          </a:p>
        </p:txBody>
      </p:sp>
      <p:sp>
        <p:nvSpPr>
          <p:cNvPr id="8" name="Text 6"/>
          <p:cNvSpPr/>
          <p:nvPr/>
        </p:nvSpPr>
        <p:spPr>
          <a:xfrm>
            <a:off x="731520" y="3566160"/>
            <a:ext cx="79552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Allocate resources and assign ownership</a:t>
            </a:r>
            <a:endParaRPr lang="en-US" sz="1200" dirty="0"/>
          </a:p>
        </p:txBody>
      </p:sp>
      <p:sp>
        <p:nvSpPr>
          <p:cNvPr id="9" name="Text 7"/>
          <p:cNvSpPr/>
          <p:nvPr/>
        </p:nvSpPr>
        <p:spPr>
          <a:xfrm>
            <a:off x="731520" y="4114800"/>
            <a:ext cx="79552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D9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Timeline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1371600" y="4572000"/>
            <a:ext cx="18288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B8C5D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Phase 1: 30 days</a:t>
            </a:r>
            <a:endParaRPr lang="en-US" sz="1000" dirty="0"/>
          </a:p>
        </p:txBody>
      </p:sp>
      <p:sp>
        <p:nvSpPr>
          <p:cNvPr id="11" name="Text 9"/>
          <p:cNvSpPr/>
          <p:nvPr/>
        </p:nvSpPr>
        <p:spPr>
          <a:xfrm>
            <a:off x="3474720" y="4572000"/>
            <a:ext cx="18288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B8C5D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Phase 2: 60 days</a:t>
            </a:r>
            <a:endParaRPr lang="en-US" sz="1000" dirty="0"/>
          </a:p>
        </p:txBody>
      </p:sp>
      <p:sp>
        <p:nvSpPr>
          <p:cNvPr id="12" name="Text 10"/>
          <p:cNvSpPr/>
          <p:nvPr/>
        </p:nvSpPr>
        <p:spPr>
          <a:xfrm>
            <a:off x="5577840" y="4572000"/>
            <a:ext cx="18288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B8C5D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Phase 3: 90 days</a:t>
            </a:r>
            <a:endParaRPr lang="en-US" sz="1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141B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Priority 3: AI/ML Integration</a:t>
            </a:r>
            <a:endParaRPr lang="en-US" sz="1800" dirty="0"/>
          </a:p>
        </p:txBody>
      </p:sp>
      <p:sp>
        <p:nvSpPr>
          <p:cNvPr id="3" name="Shape 1"/>
          <p:cNvSpPr/>
          <p:nvPr/>
        </p:nvSpPr>
        <p:spPr>
          <a:xfrm>
            <a:off x="457200" y="1097280"/>
            <a:ext cx="365760" cy="365760"/>
          </a:xfrm>
          <a:prstGeom prst="ellipse">
            <a:avLst/>
          </a:prstGeom>
          <a:solidFill>
            <a:srgbClr val="00D9FF"/>
          </a:solidFill>
          <a:ln/>
        </p:spPr>
      </p:sp>
      <p:sp>
        <p:nvSpPr>
          <p:cNvPr id="4" name="Text 2"/>
          <p:cNvSpPr/>
          <p:nvPr/>
        </p:nvSpPr>
        <p:spPr>
          <a:xfrm>
            <a:off x="731520" y="1371600"/>
            <a:ext cx="79552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D9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Activities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731520" y="1920240"/>
            <a:ext cx="79552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Assess current capabilities and define target state</a:t>
            </a:r>
            <a:endParaRPr lang="en-US" sz="1200" dirty="0"/>
          </a:p>
        </p:txBody>
      </p:sp>
      <p:sp>
        <p:nvSpPr>
          <p:cNvPr id="6" name="Text 4"/>
          <p:cNvSpPr/>
          <p:nvPr/>
        </p:nvSpPr>
        <p:spPr>
          <a:xfrm>
            <a:off x="731520" y="2468880"/>
            <a:ext cx="79552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Identify and prioritize quick wins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731520" y="3017520"/>
            <a:ext cx="79552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Develop detailed implementation roadmap</a:t>
            </a:r>
            <a:endParaRPr lang="en-US" sz="1200" dirty="0"/>
          </a:p>
        </p:txBody>
      </p:sp>
      <p:sp>
        <p:nvSpPr>
          <p:cNvPr id="8" name="Text 6"/>
          <p:cNvSpPr/>
          <p:nvPr/>
        </p:nvSpPr>
        <p:spPr>
          <a:xfrm>
            <a:off x="731520" y="3566160"/>
            <a:ext cx="79552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Allocate resources and assign ownership</a:t>
            </a:r>
            <a:endParaRPr lang="en-US" sz="1200" dirty="0"/>
          </a:p>
        </p:txBody>
      </p:sp>
      <p:sp>
        <p:nvSpPr>
          <p:cNvPr id="9" name="Text 7"/>
          <p:cNvSpPr/>
          <p:nvPr/>
        </p:nvSpPr>
        <p:spPr>
          <a:xfrm>
            <a:off x="731520" y="4114800"/>
            <a:ext cx="79552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D9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Timeline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1371600" y="4572000"/>
            <a:ext cx="18288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B8C5D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Phase 1: 30 days</a:t>
            </a:r>
            <a:endParaRPr lang="en-US" sz="1000" dirty="0"/>
          </a:p>
        </p:txBody>
      </p:sp>
      <p:sp>
        <p:nvSpPr>
          <p:cNvPr id="11" name="Text 9"/>
          <p:cNvSpPr/>
          <p:nvPr/>
        </p:nvSpPr>
        <p:spPr>
          <a:xfrm>
            <a:off x="3474720" y="4572000"/>
            <a:ext cx="18288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B8C5D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Phase 2: 60 days</a:t>
            </a:r>
            <a:endParaRPr lang="en-US" sz="1000" dirty="0"/>
          </a:p>
        </p:txBody>
      </p:sp>
      <p:sp>
        <p:nvSpPr>
          <p:cNvPr id="12" name="Text 10"/>
          <p:cNvSpPr/>
          <p:nvPr/>
        </p:nvSpPr>
        <p:spPr>
          <a:xfrm>
            <a:off x="5577840" y="4572000"/>
            <a:ext cx="18288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B8C5D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Phase 3: 90 days</a:t>
            </a:r>
            <a:endParaRPr lang="en-US" sz="1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141B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Quick Wins - 30-Day Initiatives</a:t>
            </a:r>
            <a:endParaRPr lang="en-US" sz="1800" dirty="0"/>
          </a:p>
        </p:txBody>
      </p:sp>
      <p:sp>
        <p:nvSpPr>
          <p:cNvPr id="3" name="Shape 1"/>
          <p:cNvSpPr/>
          <p:nvPr/>
        </p:nvSpPr>
        <p:spPr>
          <a:xfrm>
            <a:off x="457200" y="1097280"/>
            <a:ext cx="365760" cy="365760"/>
          </a:xfrm>
          <a:prstGeom prst="ellipse">
            <a:avLst/>
          </a:prstGeom>
          <a:solidFill>
            <a:srgbClr val="FFB800"/>
          </a:solidFill>
          <a:ln/>
        </p:spPr>
      </p:sp>
      <p:sp>
        <p:nvSpPr>
          <p:cNvPr id="4" name="Text 2"/>
          <p:cNvSpPr/>
          <p:nvPr/>
        </p:nvSpPr>
        <p:spPr>
          <a:xfrm>
            <a:off x="731520" y="1645920"/>
            <a:ext cx="79552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1. Executive KPI Dashboard Creation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1097280" y="1965960"/>
            <a:ext cx="75895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B8C5D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Build a real-time executive dashboard using Power BI connecting to Salesforce and other key systems</a:t>
            </a:r>
            <a:endParaRPr lang="en-US" sz="1000" dirty="0"/>
          </a:p>
        </p:txBody>
      </p:sp>
      <p:sp>
        <p:nvSpPr>
          <p:cNvPr id="6" name="Text 4"/>
          <p:cNvSpPr/>
          <p:nvPr/>
        </p:nvSpPr>
        <p:spPr>
          <a:xfrm>
            <a:off x="731520" y="2423160"/>
            <a:ext cx="79552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2. Automated Onboarding Workflow</a:t>
            </a:r>
            <a:endParaRPr lang="en-US" sz="1800" dirty="0"/>
          </a:p>
        </p:txBody>
      </p:sp>
      <p:sp>
        <p:nvSpPr>
          <p:cNvPr id="7" name="Text 5"/>
          <p:cNvSpPr/>
          <p:nvPr/>
        </p:nvSpPr>
        <p:spPr>
          <a:xfrm>
            <a:off x="1097280" y="2743200"/>
            <a:ext cx="75895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B8C5D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Create streamlined new employee onboarding process using Power Automate and SharePoint</a:t>
            </a:r>
            <a:endParaRPr lang="en-US" sz="1000" dirty="0"/>
          </a:p>
        </p:txBody>
      </p:sp>
      <p:sp>
        <p:nvSpPr>
          <p:cNvPr id="8" name="Text 6"/>
          <p:cNvSpPr/>
          <p:nvPr/>
        </p:nvSpPr>
        <p:spPr>
          <a:xfrm>
            <a:off x="731520" y="3200400"/>
            <a:ext cx="79552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3. Intelligent Information Hub</a:t>
            </a:r>
            <a:endParaRPr lang="en-US" sz="1800" dirty="0"/>
          </a:p>
        </p:txBody>
      </p:sp>
      <p:sp>
        <p:nvSpPr>
          <p:cNvPr id="9" name="Text 7"/>
          <p:cNvSpPr/>
          <p:nvPr/>
        </p:nvSpPr>
        <p:spPr>
          <a:xfrm>
            <a:off x="1097280" y="3520440"/>
            <a:ext cx="75895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B8C5D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Deploy SharePoint with AI-powered search and Microsoft Copilot for instant information discovery</a:t>
            </a:r>
            <a:endParaRPr lang="en-US" sz="1000" dirty="0"/>
          </a:p>
        </p:txBody>
      </p:sp>
      <p:sp>
        <p:nvSpPr>
          <p:cNvPr id="10" name="Text 8"/>
          <p:cNvSpPr/>
          <p:nvPr/>
        </p:nvSpPr>
        <p:spPr>
          <a:xfrm>
            <a:off x="731520" y="3977640"/>
            <a:ext cx="79552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4. User Experience Feedback System</a:t>
            </a:r>
            <a:endParaRPr lang="en-US" sz="1800" dirty="0"/>
          </a:p>
        </p:txBody>
      </p:sp>
      <p:sp>
        <p:nvSpPr>
          <p:cNvPr id="11" name="Text 9"/>
          <p:cNvSpPr/>
          <p:nvPr/>
        </p:nvSpPr>
        <p:spPr>
          <a:xfrm>
            <a:off x="1097280" y="4297680"/>
            <a:ext cx="75895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B8C5D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Implement systematic user feedback collection for all digital tools and processes</a:t>
            </a:r>
            <a:endParaRPr lang="en-US" sz="1000" dirty="0"/>
          </a:p>
        </p:txBody>
      </p:sp>
      <p:sp>
        <p:nvSpPr>
          <p:cNvPr id="12" name="Text 10"/>
          <p:cNvSpPr/>
          <p:nvPr/>
        </p:nvSpPr>
        <p:spPr>
          <a:xfrm>
            <a:off x="731520" y="4754880"/>
            <a:ext cx="79552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5. Citizen Developer Champions Program</a:t>
            </a:r>
            <a:endParaRPr lang="en-US" sz="1800" dirty="0"/>
          </a:p>
        </p:txBody>
      </p:sp>
      <p:sp>
        <p:nvSpPr>
          <p:cNvPr id="13" name="Text 11"/>
          <p:cNvSpPr/>
          <p:nvPr/>
        </p:nvSpPr>
        <p:spPr>
          <a:xfrm>
            <a:off x="1097280" y="5074920"/>
            <a:ext cx="75895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B8C5D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Identify and train initial group of citizen developers to lead digital transformation</a:t>
            </a:r>
            <a:endParaRPr lang="en-US" sz="1000" dirty="0"/>
          </a:p>
        </p:txBody>
      </p:sp>
      <p:sp>
        <p:nvSpPr>
          <p:cNvPr id="14" name="Text 12"/>
          <p:cNvSpPr/>
          <p:nvPr/>
        </p:nvSpPr>
        <p:spPr>
          <a:xfrm>
            <a:off x="731520" y="5532120"/>
            <a:ext cx="79552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6. Sales Process Automation</a:t>
            </a:r>
            <a:endParaRPr lang="en-US" sz="1800" dirty="0"/>
          </a:p>
        </p:txBody>
      </p:sp>
      <p:sp>
        <p:nvSpPr>
          <p:cNvPr id="15" name="Text 13"/>
          <p:cNvSpPr/>
          <p:nvPr/>
        </p:nvSpPr>
        <p:spPr>
          <a:xfrm>
            <a:off x="1097280" y="5852160"/>
            <a:ext cx="75895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B8C5D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Automate lead qualification and follow-up processes using existing Salesforce and Power Platform</a:t>
            </a:r>
            <a:endParaRPr lang="en-US" sz="1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141B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Technology Roadmap</a:t>
            </a:r>
            <a:endParaRPr lang="en-US" sz="1800" dirty="0"/>
          </a:p>
        </p:txBody>
      </p:sp>
      <p:sp>
        <p:nvSpPr>
          <p:cNvPr id="3" name="Shape 1"/>
          <p:cNvSpPr/>
          <p:nvPr/>
        </p:nvSpPr>
        <p:spPr>
          <a:xfrm>
            <a:off x="457200" y="1097280"/>
            <a:ext cx="365760" cy="365760"/>
          </a:xfrm>
          <a:prstGeom prst="ellipse">
            <a:avLst/>
          </a:prstGeom>
          <a:solidFill>
            <a:srgbClr val="00D9FF"/>
          </a:solidFill>
          <a:ln/>
        </p:spPr>
      </p:sp>
      <p:sp>
        <p:nvSpPr>
          <p:cNvPr id="4" name="Text 2"/>
          <p:cNvSpPr/>
          <p:nvPr/>
        </p:nvSpPr>
        <p:spPr>
          <a:xfrm>
            <a:off x="731520" y="1371600"/>
            <a:ext cx="79552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D9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Recommended Technology Stack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731520" y="2103120"/>
            <a:ext cx="22860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Data &amp; Analytics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3200400" y="2103120"/>
            <a:ext cx="5029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B8C5D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Power BI, Tableau, SQL</a:t>
            </a:r>
            <a:endParaRPr lang="en-US" sz="1000" dirty="0"/>
          </a:p>
        </p:txBody>
      </p:sp>
      <p:sp>
        <p:nvSpPr>
          <p:cNvPr id="7" name="Text 5"/>
          <p:cNvSpPr/>
          <p:nvPr/>
        </p:nvSpPr>
        <p:spPr>
          <a:xfrm>
            <a:off x="731520" y="2743200"/>
            <a:ext cx="22860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Automation</a:t>
            </a:r>
            <a:endParaRPr lang="en-US" sz="1400" dirty="0"/>
          </a:p>
        </p:txBody>
      </p:sp>
      <p:sp>
        <p:nvSpPr>
          <p:cNvPr id="8" name="Text 6"/>
          <p:cNvSpPr/>
          <p:nvPr/>
        </p:nvSpPr>
        <p:spPr>
          <a:xfrm>
            <a:off x="3200400" y="2743200"/>
            <a:ext cx="5029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B8C5D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Power Automate, Zapier, n8n</a:t>
            </a:r>
            <a:endParaRPr lang="en-US" sz="1000" dirty="0"/>
          </a:p>
        </p:txBody>
      </p:sp>
      <p:sp>
        <p:nvSpPr>
          <p:cNvPr id="9" name="Text 7"/>
          <p:cNvSpPr/>
          <p:nvPr/>
        </p:nvSpPr>
        <p:spPr>
          <a:xfrm>
            <a:off x="731520" y="3383280"/>
            <a:ext cx="22860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AI/ML</a:t>
            </a:r>
            <a:endParaRPr lang="en-US" sz="1400" dirty="0"/>
          </a:p>
        </p:txBody>
      </p:sp>
      <p:sp>
        <p:nvSpPr>
          <p:cNvPr id="10" name="Text 8"/>
          <p:cNvSpPr/>
          <p:nvPr/>
        </p:nvSpPr>
        <p:spPr>
          <a:xfrm>
            <a:off x="3200400" y="3383280"/>
            <a:ext cx="5029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B8C5D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Azure AI, OpenAI, Claude</a:t>
            </a:r>
            <a:endParaRPr lang="en-US" sz="1000" dirty="0"/>
          </a:p>
        </p:txBody>
      </p:sp>
      <p:sp>
        <p:nvSpPr>
          <p:cNvPr id="11" name="Text 9"/>
          <p:cNvSpPr/>
          <p:nvPr/>
        </p:nvSpPr>
        <p:spPr>
          <a:xfrm>
            <a:off x="731520" y="4023360"/>
            <a:ext cx="22860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Collaboration</a:t>
            </a:r>
            <a:endParaRPr lang="en-US" sz="1400" dirty="0"/>
          </a:p>
        </p:txBody>
      </p:sp>
      <p:sp>
        <p:nvSpPr>
          <p:cNvPr id="12" name="Text 10"/>
          <p:cNvSpPr/>
          <p:nvPr/>
        </p:nvSpPr>
        <p:spPr>
          <a:xfrm>
            <a:off x="3200400" y="4023360"/>
            <a:ext cx="5029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B8C5D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Microsoft 365, Slack, Teams</a:t>
            </a:r>
            <a:endParaRPr lang="en-US" sz="1000" dirty="0"/>
          </a:p>
        </p:txBody>
      </p:sp>
      <p:sp>
        <p:nvSpPr>
          <p:cNvPr id="13" name="Text 11"/>
          <p:cNvSpPr/>
          <p:nvPr/>
        </p:nvSpPr>
        <p:spPr>
          <a:xfrm>
            <a:off x="731520" y="4663440"/>
            <a:ext cx="22860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Development</a:t>
            </a:r>
            <a:endParaRPr lang="en-US" sz="1400" dirty="0"/>
          </a:p>
        </p:txBody>
      </p:sp>
      <p:sp>
        <p:nvSpPr>
          <p:cNvPr id="14" name="Text 12"/>
          <p:cNvSpPr/>
          <p:nvPr/>
        </p:nvSpPr>
        <p:spPr>
          <a:xfrm>
            <a:off x="3200400" y="4663440"/>
            <a:ext cx="5029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B8C5D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Low-code platforms, APIs</a:t>
            </a:r>
            <a:endParaRPr lang="en-US" sz="1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141B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Recommended Platforms</a:t>
            </a:r>
            <a:endParaRPr lang="en-US" sz="1800" dirty="0"/>
          </a:p>
        </p:txBody>
      </p:sp>
      <p:sp>
        <p:nvSpPr>
          <p:cNvPr id="3" name="Shape 1"/>
          <p:cNvSpPr/>
          <p:nvPr/>
        </p:nvSpPr>
        <p:spPr>
          <a:xfrm>
            <a:off x="457200" y="1097280"/>
            <a:ext cx="365760" cy="365760"/>
          </a:xfrm>
          <a:prstGeom prst="ellipse">
            <a:avLst/>
          </a:prstGeom>
          <a:solidFill>
            <a:srgbClr val="7B68EE"/>
          </a:solidFill>
          <a:ln/>
        </p:spPr>
      </p:sp>
      <p:sp>
        <p:nvSpPr>
          <p:cNvPr id="4" name="Text 2"/>
          <p:cNvSpPr/>
          <p:nvPr/>
        </p:nvSpPr>
        <p:spPr>
          <a:xfrm>
            <a:off x="731520" y="1828800"/>
            <a:ext cx="79552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Microsoft Power Platform for rapid application development</a:t>
            </a: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731520" y="2560320"/>
            <a:ext cx="79552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Azure AI Services for intelligent automation</a:t>
            </a:r>
            <a:endParaRPr lang="en-US" sz="1200" dirty="0"/>
          </a:p>
        </p:txBody>
      </p:sp>
      <p:sp>
        <p:nvSpPr>
          <p:cNvPr id="6" name="Text 4"/>
          <p:cNvSpPr/>
          <p:nvPr/>
        </p:nvSpPr>
        <p:spPr>
          <a:xfrm>
            <a:off x="731520" y="3291840"/>
            <a:ext cx="79552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Power BI for data visualization and analytics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731520" y="4023360"/>
            <a:ext cx="79552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Microsoft 365 for collaboration and productivity</a:t>
            </a:r>
            <a:endParaRPr lang="en-US" sz="1200" dirty="0"/>
          </a:p>
        </p:txBody>
      </p:sp>
      <p:sp>
        <p:nvSpPr>
          <p:cNvPr id="8" name="Text 6"/>
          <p:cNvSpPr/>
          <p:nvPr/>
        </p:nvSpPr>
        <p:spPr>
          <a:xfrm>
            <a:off x="731520" y="4754880"/>
            <a:ext cx="79552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Low-code solutions for citizen development</a:t>
            </a:r>
            <a:endParaRPr lang="en-US" sz="12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solidFill>
          <a:srgbClr val="141B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90-Day Implementation Timeline</a:t>
            </a:r>
            <a:endParaRPr lang="en-US" sz="1800" dirty="0"/>
          </a:p>
        </p:txBody>
      </p:sp>
      <p:sp>
        <p:nvSpPr>
          <p:cNvPr id="3" name="Shape 1"/>
          <p:cNvSpPr/>
          <p:nvPr/>
        </p:nvSpPr>
        <p:spPr>
          <a:xfrm>
            <a:off x="457200" y="1097280"/>
            <a:ext cx="365760" cy="365760"/>
          </a:xfrm>
          <a:prstGeom prst="ellipse">
            <a:avLst/>
          </a:prstGeom>
          <a:solidFill>
            <a:srgbClr val="FFB800"/>
          </a:solidFill>
          <a:ln/>
        </p:spPr>
      </p:sp>
      <p:sp>
        <p:nvSpPr>
          <p:cNvPr id="4" name="Shape 2"/>
          <p:cNvSpPr/>
          <p:nvPr/>
        </p:nvSpPr>
        <p:spPr>
          <a:xfrm>
            <a:off x="1371600" y="1828800"/>
            <a:ext cx="365760" cy="365760"/>
          </a:xfrm>
          <a:prstGeom prst="ellipse">
            <a:avLst/>
          </a:prstGeom>
          <a:solidFill>
            <a:srgbClr val="00D9FF"/>
          </a:solidFill>
          <a:ln/>
        </p:spPr>
      </p:sp>
      <p:sp>
        <p:nvSpPr>
          <p:cNvPr id="5" name="Shape 3"/>
          <p:cNvSpPr/>
          <p:nvPr/>
        </p:nvSpPr>
        <p:spPr>
          <a:xfrm>
            <a:off x="1737360" y="1993392"/>
            <a:ext cx="1645920" cy="36576"/>
          </a:xfrm>
          <a:prstGeom prst="rect">
            <a:avLst/>
          </a:prstGeom>
          <a:solidFill>
            <a:srgbClr val="1E2A4A"/>
          </a:solidFill>
          <a:ln/>
        </p:spPr>
      </p:sp>
      <p:sp>
        <p:nvSpPr>
          <p:cNvPr id="6" name="Text 4"/>
          <p:cNvSpPr/>
          <p:nvPr/>
        </p:nvSpPr>
        <p:spPr>
          <a:xfrm>
            <a:off x="1097280" y="2286000"/>
            <a:ext cx="914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D9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Foundation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1097280" y="2560320"/>
            <a:ext cx="914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B8C5D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0-30</a:t>
            </a:r>
            <a:endParaRPr lang="en-US" sz="1000" dirty="0"/>
          </a:p>
        </p:txBody>
      </p:sp>
      <p:sp>
        <p:nvSpPr>
          <p:cNvPr id="8" name="Shape 6"/>
          <p:cNvSpPr/>
          <p:nvPr/>
        </p:nvSpPr>
        <p:spPr>
          <a:xfrm>
            <a:off x="3840480" y="1828800"/>
            <a:ext cx="365760" cy="365760"/>
          </a:xfrm>
          <a:prstGeom prst="ellipse">
            <a:avLst/>
          </a:prstGeom>
          <a:solidFill>
            <a:srgbClr val="7B68EE"/>
          </a:solidFill>
          <a:ln/>
        </p:spPr>
      </p:sp>
      <p:sp>
        <p:nvSpPr>
          <p:cNvPr id="9" name="Shape 7"/>
          <p:cNvSpPr/>
          <p:nvPr/>
        </p:nvSpPr>
        <p:spPr>
          <a:xfrm>
            <a:off x="4206240" y="1993392"/>
            <a:ext cx="1645920" cy="36576"/>
          </a:xfrm>
          <a:prstGeom prst="rect">
            <a:avLst/>
          </a:prstGeom>
          <a:solidFill>
            <a:srgbClr val="1E2A4A"/>
          </a:solidFill>
          <a:ln/>
        </p:spPr>
      </p:sp>
      <p:sp>
        <p:nvSpPr>
          <p:cNvPr id="10" name="Text 8"/>
          <p:cNvSpPr/>
          <p:nvPr/>
        </p:nvSpPr>
        <p:spPr>
          <a:xfrm>
            <a:off x="3566160" y="2286000"/>
            <a:ext cx="914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7B68E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Build</a:t>
            </a:r>
            <a:endParaRPr lang="en-US" sz="1400" dirty="0"/>
          </a:p>
        </p:txBody>
      </p:sp>
      <p:sp>
        <p:nvSpPr>
          <p:cNvPr id="11" name="Text 9"/>
          <p:cNvSpPr/>
          <p:nvPr/>
        </p:nvSpPr>
        <p:spPr>
          <a:xfrm>
            <a:off x="3566160" y="2560320"/>
            <a:ext cx="914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B8C5D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31-60</a:t>
            </a:r>
            <a:endParaRPr lang="en-US" sz="1000" dirty="0"/>
          </a:p>
        </p:txBody>
      </p:sp>
      <p:sp>
        <p:nvSpPr>
          <p:cNvPr id="12" name="Shape 10"/>
          <p:cNvSpPr/>
          <p:nvPr/>
        </p:nvSpPr>
        <p:spPr>
          <a:xfrm>
            <a:off x="6309360" y="1828800"/>
            <a:ext cx="365760" cy="365760"/>
          </a:xfrm>
          <a:prstGeom prst="ellipse">
            <a:avLst/>
          </a:prstGeom>
          <a:solidFill>
            <a:srgbClr val="FFB800"/>
          </a:solidFill>
          <a:ln/>
        </p:spPr>
      </p:sp>
      <p:sp>
        <p:nvSpPr>
          <p:cNvPr id="13" name="Text 11"/>
          <p:cNvSpPr/>
          <p:nvPr/>
        </p:nvSpPr>
        <p:spPr>
          <a:xfrm>
            <a:off x="6035040" y="2286000"/>
            <a:ext cx="914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FFB8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Scale</a:t>
            </a:r>
            <a:endParaRPr lang="en-US" sz="1400" dirty="0"/>
          </a:p>
        </p:txBody>
      </p:sp>
      <p:sp>
        <p:nvSpPr>
          <p:cNvPr id="14" name="Text 12"/>
          <p:cNvSpPr/>
          <p:nvPr/>
        </p:nvSpPr>
        <p:spPr>
          <a:xfrm>
            <a:off x="6035040" y="2560320"/>
            <a:ext cx="914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B8C5D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61-90</a:t>
            </a:r>
            <a:endParaRPr lang="en-US" sz="1000" dirty="0"/>
          </a:p>
        </p:txBody>
      </p:sp>
      <p:sp>
        <p:nvSpPr>
          <p:cNvPr id="15" name="Text 13"/>
          <p:cNvSpPr/>
          <p:nvPr/>
        </p:nvSpPr>
        <p:spPr>
          <a:xfrm>
            <a:off x="731520" y="3200400"/>
            <a:ext cx="79552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D9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Milestones</a:t>
            </a:r>
            <a:endParaRPr lang="en-US" sz="1600" dirty="0"/>
          </a:p>
        </p:txBody>
      </p:sp>
      <p:sp>
        <p:nvSpPr>
          <p:cNvPr id="16" name="Text 14"/>
          <p:cNvSpPr/>
          <p:nvPr/>
        </p:nvSpPr>
        <p:spPr>
          <a:xfrm>
            <a:off x="731520" y="3657600"/>
            <a:ext cx="79552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Days 1-30: Quick wins deployed, foundation established</a:t>
            </a:r>
            <a:endParaRPr lang="en-US" sz="1200" dirty="0"/>
          </a:p>
        </p:txBody>
      </p:sp>
      <p:sp>
        <p:nvSpPr>
          <p:cNvPr id="17" name="Text 15"/>
          <p:cNvSpPr/>
          <p:nvPr/>
        </p:nvSpPr>
        <p:spPr>
          <a:xfrm>
            <a:off x="731520" y="4206240"/>
            <a:ext cx="79552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Days 31-60: Core capabilities built, pilots running</a:t>
            </a:r>
            <a:endParaRPr lang="en-US" sz="1200" dirty="0"/>
          </a:p>
        </p:txBody>
      </p:sp>
      <p:sp>
        <p:nvSpPr>
          <p:cNvPr id="18" name="Text 16"/>
          <p:cNvSpPr/>
          <p:nvPr/>
        </p:nvSpPr>
        <p:spPr>
          <a:xfrm>
            <a:off x="731520" y="4754880"/>
            <a:ext cx="79552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Days 61-90: Solutions scaled, metrics tracked</a:t>
            </a:r>
            <a:endParaRPr lang="en-US" sz="12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solidFill>
          <a:srgbClr val="141B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Resource &amp; Budget Planning</a:t>
            </a:r>
            <a:endParaRPr lang="en-US" sz="1800" dirty="0"/>
          </a:p>
        </p:txBody>
      </p:sp>
      <p:sp>
        <p:nvSpPr>
          <p:cNvPr id="3" name="Shape 1"/>
          <p:cNvSpPr/>
          <p:nvPr/>
        </p:nvSpPr>
        <p:spPr>
          <a:xfrm>
            <a:off x="457200" y="1097280"/>
            <a:ext cx="365760" cy="365760"/>
          </a:xfrm>
          <a:prstGeom prst="ellipse">
            <a:avLst/>
          </a:prstGeom>
          <a:solidFill>
            <a:srgbClr val="00D9FF"/>
          </a:solidFill>
          <a:ln/>
        </p:spPr>
      </p:sp>
      <p:sp>
        <p:nvSpPr>
          <p:cNvPr id="4" name="Text 2"/>
          <p:cNvSpPr/>
          <p:nvPr/>
        </p:nvSpPr>
        <p:spPr>
          <a:xfrm>
            <a:off x="731520" y="1371600"/>
            <a:ext cx="79552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D9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Resource Requirements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731520" y="2011680"/>
            <a:ext cx="22860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Project Lead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3200400" y="2011680"/>
            <a:ext cx="18288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B8C5D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Full-time</a:t>
            </a:r>
            <a:endParaRPr lang="en-US" sz="1000" dirty="0"/>
          </a:p>
        </p:txBody>
      </p:sp>
      <p:sp>
        <p:nvSpPr>
          <p:cNvPr id="7" name="Text 5"/>
          <p:cNvSpPr/>
          <p:nvPr/>
        </p:nvSpPr>
        <p:spPr>
          <a:xfrm>
            <a:off x="5303520" y="2011680"/>
            <a:ext cx="2743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B8C5D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All phases</a:t>
            </a:r>
            <a:endParaRPr lang="en-US" sz="1000" dirty="0"/>
          </a:p>
        </p:txBody>
      </p:sp>
      <p:sp>
        <p:nvSpPr>
          <p:cNvPr id="8" name="Text 6"/>
          <p:cNvSpPr/>
          <p:nvPr/>
        </p:nvSpPr>
        <p:spPr>
          <a:xfrm>
            <a:off x="731520" y="2560320"/>
            <a:ext cx="22860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Technical Resources</a:t>
            </a:r>
            <a:endParaRPr lang="en-US" sz="1800" dirty="0"/>
          </a:p>
        </p:txBody>
      </p:sp>
      <p:sp>
        <p:nvSpPr>
          <p:cNvPr id="9" name="Text 7"/>
          <p:cNvSpPr/>
          <p:nvPr/>
        </p:nvSpPr>
        <p:spPr>
          <a:xfrm>
            <a:off x="3200400" y="2560320"/>
            <a:ext cx="18288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B8C5D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2-3 FTE</a:t>
            </a:r>
            <a:endParaRPr lang="en-US" sz="1000" dirty="0"/>
          </a:p>
        </p:txBody>
      </p:sp>
      <p:sp>
        <p:nvSpPr>
          <p:cNvPr id="10" name="Text 8"/>
          <p:cNvSpPr/>
          <p:nvPr/>
        </p:nvSpPr>
        <p:spPr>
          <a:xfrm>
            <a:off x="5303520" y="2560320"/>
            <a:ext cx="2743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B8C5D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Build &amp; Scale</a:t>
            </a:r>
            <a:endParaRPr lang="en-US" sz="1000" dirty="0"/>
          </a:p>
        </p:txBody>
      </p:sp>
      <p:sp>
        <p:nvSpPr>
          <p:cNvPr id="11" name="Text 9"/>
          <p:cNvSpPr/>
          <p:nvPr/>
        </p:nvSpPr>
        <p:spPr>
          <a:xfrm>
            <a:off x="731520" y="3108960"/>
            <a:ext cx="22860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Business SMEs</a:t>
            </a:r>
            <a:endParaRPr lang="en-US" sz="1800" dirty="0"/>
          </a:p>
        </p:txBody>
      </p:sp>
      <p:sp>
        <p:nvSpPr>
          <p:cNvPr id="12" name="Text 10"/>
          <p:cNvSpPr/>
          <p:nvPr/>
        </p:nvSpPr>
        <p:spPr>
          <a:xfrm>
            <a:off x="3200400" y="3108960"/>
            <a:ext cx="18288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B8C5D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Part-time</a:t>
            </a:r>
            <a:endParaRPr lang="en-US" sz="1000" dirty="0"/>
          </a:p>
        </p:txBody>
      </p:sp>
      <p:sp>
        <p:nvSpPr>
          <p:cNvPr id="13" name="Text 11"/>
          <p:cNvSpPr/>
          <p:nvPr/>
        </p:nvSpPr>
        <p:spPr>
          <a:xfrm>
            <a:off x="5303520" y="3108960"/>
            <a:ext cx="2743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B8C5D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All phases</a:t>
            </a:r>
            <a:endParaRPr lang="en-US" sz="1000" dirty="0"/>
          </a:p>
        </p:txBody>
      </p:sp>
      <p:sp>
        <p:nvSpPr>
          <p:cNvPr id="14" name="Text 12"/>
          <p:cNvSpPr/>
          <p:nvPr/>
        </p:nvSpPr>
        <p:spPr>
          <a:xfrm>
            <a:off x="731520" y="3657600"/>
            <a:ext cx="22860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Change Champions</a:t>
            </a:r>
            <a:endParaRPr lang="en-US" sz="1800" dirty="0"/>
          </a:p>
        </p:txBody>
      </p:sp>
      <p:sp>
        <p:nvSpPr>
          <p:cNvPr id="15" name="Text 13"/>
          <p:cNvSpPr/>
          <p:nvPr/>
        </p:nvSpPr>
        <p:spPr>
          <a:xfrm>
            <a:off x="3200400" y="3657600"/>
            <a:ext cx="18288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B8C5D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Part-time</a:t>
            </a:r>
            <a:endParaRPr lang="en-US" sz="1000" dirty="0"/>
          </a:p>
        </p:txBody>
      </p:sp>
      <p:sp>
        <p:nvSpPr>
          <p:cNvPr id="16" name="Text 14"/>
          <p:cNvSpPr/>
          <p:nvPr/>
        </p:nvSpPr>
        <p:spPr>
          <a:xfrm>
            <a:off x="5303520" y="3657600"/>
            <a:ext cx="2743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B8C5D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Foundation &amp; Scale</a:t>
            </a:r>
            <a:endParaRPr lang="en-US" sz="1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solidFill>
          <a:srgbClr val="141B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Change Management &amp; KPIs</a:t>
            </a:r>
            <a:endParaRPr lang="en-US" sz="1800" dirty="0"/>
          </a:p>
        </p:txBody>
      </p:sp>
      <p:sp>
        <p:nvSpPr>
          <p:cNvPr id="3" name="Shape 1"/>
          <p:cNvSpPr/>
          <p:nvPr/>
        </p:nvSpPr>
        <p:spPr>
          <a:xfrm>
            <a:off x="457200" y="1097280"/>
            <a:ext cx="365760" cy="365760"/>
          </a:xfrm>
          <a:prstGeom prst="ellipse">
            <a:avLst/>
          </a:prstGeom>
          <a:solidFill>
            <a:srgbClr val="7B68EE"/>
          </a:solidFill>
          <a:ln/>
        </p:spPr>
      </p:sp>
      <p:sp>
        <p:nvSpPr>
          <p:cNvPr id="4" name="Text 2"/>
          <p:cNvSpPr/>
          <p:nvPr/>
        </p:nvSpPr>
        <p:spPr>
          <a:xfrm>
            <a:off x="731520" y="1371600"/>
            <a:ext cx="79552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D9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Change Management Strategy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731520" y="1828800"/>
            <a:ext cx="79552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Executive sponsorship and visible leadership</a:t>
            </a:r>
            <a:endParaRPr lang="en-US" sz="1200" dirty="0"/>
          </a:p>
        </p:txBody>
      </p:sp>
      <p:sp>
        <p:nvSpPr>
          <p:cNvPr id="6" name="Text 4"/>
          <p:cNvSpPr/>
          <p:nvPr/>
        </p:nvSpPr>
        <p:spPr>
          <a:xfrm>
            <a:off x="731520" y="2286000"/>
            <a:ext cx="79552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Regular communication and progress updates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731520" y="2743200"/>
            <a:ext cx="79552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Training and enablement programs</a:t>
            </a:r>
            <a:endParaRPr lang="en-US" sz="1200" dirty="0"/>
          </a:p>
        </p:txBody>
      </p:sp>
      <p:sp>
        <p:nvSpPr>
          <p:cNvPr id="8" name="Text 6"/>
          <p:cNvSpPr/>
          <p:nvPr/>
        </p:nvSpPr>
        <p:spPr>
          <a:xfrm>
            <a:off x="731520" y="3200400"/>
            <a:ext cx="79552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Celebration of wins and continuous feedback</a:t>
            </a:r>
            <a:endParaRPr lang="en-US" sz="1200" dirty="0"/>
          </a:p>
        </p:txBody>
      </p:sp>
      <p:sp>
        <p:nvSpPr>
          <p:cNvPr id="9" name="Text 7"/>
          <p:cNvSpPr/>
          <p:nvPr/>
        </p:nvSpPr>
        <p:spPr>
          <a:xfrm>
            <a:off x="731520" y="3657600"/>
            <a:ext cx="79552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D9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Performance Indicators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731520" y="4114800"/>
            <a:ext cx="79552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User adoption rate and satisfaction scores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731520" y="4572000"/>
            <a:ext cx="79552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Time savings and efficiency gains</a:t>
            </a:r>
            <a:endParaRPr lang="en-US" sz="1200" dirty="0"/>
          </a:p>
        </p:txBody>
      </p:sp>
      <p:sp>
        <p:nvSpPr>
          <p:cNvPr id="12" name="Text 10"/>
          <p:cNvSpPr/>
          <p:nvPr/>
        </p:nvSpPr>
        <p:spPr>
          <a:xfrm>
            <a:off x="731520" y="5029200"/>
            <a:ext cx="79552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ROI and cost reduction metrics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731520" y="5486400"/>
            <a:ext cx="79552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Process automation completion rates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141B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Agenda &amp; Objectives</a:t>
            </a:r>
            <a:endParaRPr lang="en-US" sz="1800" dirty="0"/>
          </a:p>
        </p:txBody>
      </p:sp>
      <p:sp>
        <p:nvSpPr>
          <p:cNvPr id="3" name="Shape 1"/>
          <p:cNvSpPr/>
          <p:nvPr/>
        </p:nvSpPr>
        <p:spPr>
          <a:xfrm>
            <a:off x="457200" y="1097280"/>
            <a:ext cx="365760" cy="365760"/>
          </a:xfrm>
          <a:prstGeom prst="ellipse">
            <a:avLst/>
          </a:prstGeom>
          <a:solidFill>
            <a:srgbClr val="7B68EE"/>
          </a:solidFill>
          <a:ln/>
        </p:spPr>
      </p:sp>
      <p:sp>
        <p:nvSpPr>
          <p:cNvPr id="4" name="Text 2"/>
          <p:cNvSpPr/>
          <p:nvPr/>
        </p:nvSpPr>
        <p:spPr>
          <a:xfrm>
            <a:off x="914400" y="1645920"/>
            <a:ext cx="7772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1. Assessment Methodology</a:t>
            </a: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914400" y="2286000"/>
            <a:ext cx="7772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2. Current State Analysis</a:t>
            </a:r>
            <a:endParaRPr lang="en-US" sz="1200" dirty="0"/>
          </a:p>
        </p:txBody>
      </p:sp>
      <p:sp>
        <p:nvSpPr>
          <p:cNvPr id="6" name="Text 4"/>
          <p:cNvSpPr/>
          <p:nvPr/>
        </p:nvSpPr>
        <p:spPr>
          <a:xfrm>
            <a:off x="914400" y="2926080"/>
            <a:ext cx="7772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3. Digital Maturity Framework (5 Pillars)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914400" y="3566160"/>
            <a:ext cx="7772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4. Strategic Priorities &amp; Roadmap</a:t>
            </a:r>
            <a:endParaRPr lang="en-US" sz="1200" dirty="0"/>
          </a:p>
        </p:txBody>
      </p:sp>
      <p:sp>
        <p:nvSpPr>
          <p:cNvPr id="8" name="Text 6"/>
          <p:cNvSpPr/>
          <p:nvPr/>
        </p:nvSpPr>
        <p:spPr>
          <a:xfrm>
            <a:off x="914400" y="4206240"/>
            <a:ext cx="7772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5. Implementation Plan &amp; Timeline</a:t>
            </a:r>
            <a:endParaRPr lang="en-US" sz="1200" dirty="0"/>
          </a:p>
        </p:txBody>
      </p:sp>
      <p:sp>
        <p:nvSpPr>
          <p:cNvPr id="9" name="Text 7"/>
          <p:cNvSpPr/>
          <p:nvPr/>
        </p:nvSpPr>
        <p:spPr>
          <a:xfrm>
            <a:off x="914400" y="4846320"/>
            <a:ext cx="7772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6. Next Steps &amp; Engagement</a:t>
            </a:r>
            <a:endParaRPr lang="en-US" sz="12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bg>
      <p:bgPr>
        <a:solidFill>
          <a:srgbClr val="0A0E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37160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Next Steps</a:t>
            </a:r>
            <a:endParaRPr lang="en-US" sz="1800" dirty="0"/>
          </a:p>
        </p:txBody>
      </p:sp>
      <p:sp>
        <p:nvSpPr>
          <p:cNvPr id="3" name="Text 1"/>
          <p:cNvSpPr/>
          <p:nvPr/>
        </p:nvSpPr>
        <p:spPr>
          <a:xfrm>
            <a:off x="914400" y="2560320"/>
            <a:ext cx="7772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1. Review assessment findings and recommendations</a:t>
            </a:r>
            <a:endParaRPr lang="en-US" sz="1200" dirty="0"/>
          </a:p>
        </p:txBody>
      </p:sp>
      <p:sp>
        <p:nvSpPr>
          <p:cNvPr id="4" name="Text 2"/>
          <p:cNvSpPr/>
          <p:nvPr/>
        </p:nvSpPr>
        <p:spPr>
          <a:xfrm>
            <a:off x="914400" y="3200400"/>
            <a:ext cx="7772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2. Prioritize initiatives based on business impact</a:t>
            </a: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914400" y="3840480"/>
            <a:ext cx="7772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3. Schedule kickoff meeting for implementation</a:t>
            </a:r>
            <a:endParaRPr lang="en-US" sz="1200" dirty="0"/>
          </a:p>
        </p:txBody>
      </p:sp>
      <p:sp>
        <p:nvSpPr>
          <p:cNvPr id="6" name="Text 4"/>
          <p:cNvSpPr/>
          <p:nvPr/>
        </p:nvSpPr>
        <p:spPr>
          <a:xfrm>
            <a:off x="914400" y="4480560"/>
            <a:ext cx="7772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4. Begin quick wins deployment (30 days)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457200" y="502920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00D9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Thank you for your time</a:t>
            </a:r>
            <a:endParaRPr lang="en-US" sz="1200" dirty="0"/>
          </a:p>
        </p:txBody>
      </p:sp>
      <p:sp>
        <p:nvSpPr>
          <p:cNvPr id="8" name="Shape 6"/>
          <p:cNvSpPr/>
          <p:nvPr/>
        </p:nvSpPr>
        <p:spPr>
          <a:xfrm>
            <a:off x="8412480" y="4846320"/>
            <a:ext cx="365760" cy="365760"/>
          </a:xfrm>
          <a:prstGeom prst="ellipse">
            <a:avLst/>
          </a:prstGeom>
          <a:solidFill>
            <a:srgbClr val="FFB800"/>
          </a:solidFill>
          <a:ln/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141B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Assessment Methodology</a:t>
            </a:r>
            <a:endParaRPr lang="en-US" sz="1800" dirty="0"/>
          </a:p>
        </p:txBody>
      </p:sp>
      <p:sp>
        <p:nvSpPr>
          <p:cNvPr id="3" name="Shape 1"/>
          <p:cNvSpPr/>
          <p:nvPr/>
        </p:nvSpPr>
        <p:spPr>
          <a:xfrm>
            <a:off x="457200" y="1097280"/>
            <a:ext cx="365760" cy="365760"/>
          </a:xfrm>
          <a:prstGeom prst="ellipse">
            <a:avLst/>
          </a:prstGeom>
          <a:solidFill>
            <a:srgbClr val="FFB800"/>
          </a:solidFill>
          <a:ln/>
        </p:spPr>
      </p:sp>
      <p:sp>
        <p:nvSpPr>
          <p:cNvPr id="4" name="Text 2"/>
          <p:cNvSpPr/>
          <p:nvPr/>
        </p:nvSpPr>
        <p:spPr>
          <a:xfrm>
            <a:off x="731520" y="1371600"/>
            <a:ext cx="79552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D9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Our 5-Pillar Framework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731520" y="2011680"/>
            <a:ext cx="79552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Data Strategy: Governance, analytics, and infrastructure</a:t>
            </a:r>
            <a:endParaRPr lang="en-US" sz="1200" dirty="0"/>
          </a:p>
        </p:txBody>
      </p:sp>
      <p:sp>
        <p:nvSpPr>
          <p:cNvPr id="6" name="Text 4"/>
          <p:cNvSpPr/>
          <p:nvPr/>
        </p:nvSpPr>
        <p:spPr>
          <a:xfrm>
            <a:off x="731520" y="2651760"/>
            <a:ext cx="79552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Automation: Process optimization and workflow efficiency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731520" y="3291840"/>
            <a:ext cx="79552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AI Integration: Intelligent systems and decision support</a:t>
            </a:r>
            <a:endParaRPr lang="en-US" sz="1200" dirty="0"/>
          </a:p>
        </p:txBody>
      </p:sp>
      <p:sp>
        <p:nvSpPr>
          <p:cNvPr id="8" name="Text 6"/>
          <p:cNvSpPr/>
          <p:nvPr/>
        </p:nvSpPr>
        <p:spPr>
          <a:xfrm>
            <a:off x="731520" y="3931920"/>
            <a:ext cx="79552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People &amp; Culture: Skills, training, and organizational readiness</a:t>
            </a:r>
            <a:endParaRPr lang="en-US" sz="1200" dirty="0"/>
          </a:p>
        </p:txBody>
      </p:sp>
      <p:sp>
        <p:nvSpPr>
          <p:cNvPr id="9" name="Text 7"/>
          <p:cNvSpPr/>
          <p:nvPr/>
        </p:nvSpPr>
        <p:spPr>
          <a:xfrm>
            <a:off x="731520" y="4572000"/>
            <a:ext cx="79552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User Experience: Interface design and user satisfaction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141B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Current State Overview</a:t>
            </a:r>
            <a:endParaRPr lang="en-US" sz="1800" dirty="0"/>
          </a:p>
        </p:txBody>
      </p:sp>
      <p:sp>
        <p:nvSpPr>
          <p:cNvPr id="3" name="Shape 1"/>
          <p:cNvSpPr/>
          <p:nvPr/>
        </p:nvSpPr>
        <p:spPr>
          <a:xfrm>
            <a:off x="457200" y="1097280"/>
            <a:ext cx="365760" cy="365760"/>
          </a:xfrm>
          <a:prstGeom prst="ellipse">
            <a:avLst/>
          </a:prstGeom>
          <a:solidFill>
            <a:srgbClr val="00D9FF"/>
          </a:solidFill>
          <a:ln/>
        </p:spPr>
      </p:sp>
      <p:sp>
        <p:nvSpPr>
          <p:cNvPr id="4" name="Text 2"/>
          <p:cNvSpPr/>
          <p:nvPr/>
        </p:nvSpPr>
        <p:spPr>
          <a:xfrm>
            <a:off x="731520" y="1371600"/>
            <a:ext cx="79552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D9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Findings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731520" y="2011680"/>
            <a:ext cx="79552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Overall maturity level: 2/5</a:t>
            </a:r>
            <a:endParaRPr lang="en-US" sz="1200" dirty="0"/>
          </a:p>
        </p:txBody>
      </p:sp>
      <p:sp>
        <p:nvSpPr>
          <p:cNvPr id="6" name="Text 4"/>
          <p:cNvSpPr/>
          <p:nvPr/>
        </p:nvSpPr>
        <p:spPr>
          <a:xfrm>
            <a:off x="731520" y="2651760"/>
            <a:ext cx="79552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Foundation for growth is in place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731520" y="3291840"/>
            <a:ext cx="79552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Multiple opportunities for quick wins identified</a:t>
            </a:r>
            <a:endParaRPr lang="en-US" sz="1200" dirty="0"/>
          </a:p>
        </p:txBody>
      </p:sp>
      <p:sp>
        <p:nvSpPr>
          <p:cNvPr id="8" name="Text 6"/>
          <p:cNvSpPr/>
          <p:nvPr/>
        </p:nvSpPr>
        <p:spPr>
          <a:xfrm>
            <a:off x="731520" y="3931920"/>
            <a:ext cx="79552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Strategic roadmap will accelerate transformation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141B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Digital Maturity Framework</a:t>
            </a:r>
            <a:endParaRPr lang="en-US" sz="1800" dirty="0"/>
          </a:p>
        </p:txBody>
      </p:sp>
      <p:sp>
        <p:nvSpPr>
          <p:cNvPr id="3" name="Shape 1"/>
          <p:cNvSpPr/>
          <p:nvPr/>
        </p:nvSpPr>
        <p:spPr>
          <a:xfrm>
            <a:off x="731520" y="1371600"/>
            <a:ext cx="365760" cy="365760"/>
          </a:xfrm>
          <a:prstGeom prst="ellipse">
            <a:avLst/>
          </a:prstGeom>
          <a:solidFill>
            <a:srgbClr val="00D9FF"/>
          </a:solidFill>
          <a:ln/>
        </p:spPr>
      </p:sp>
      <p:sp>
        <p:nvSpPr>
          <p:cNvPr id="4" name="Text 2"/>
          <p:cNvSpPr/>
          <p:nvPr/>
        </p:nvSpPr>
        <p:spPr>
          <a:xfrm>
            <a:off x="1280160" y="1371600"/>
            <a:ext cx="2743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Data Strategy</a:t>
            </a:r>
            <a:endParaRPr lang="en-US" sz="1800" dirty="0"/>
          </a:p>
        </p:txBody>
      </p:sp>
      <p:sp>
        <p:nvSpPr>
          <p:cNvPr id="5" name="Shape 3"/>
          <p:cNvSpPr/>
          <p:nvPr/>
        </p:nvSpPr>
        <p:spPr>
          <a:xfrm>
            <a:off x="4572000" y="1417320"/>
            <a:ext cx="1463040" cy="274320"/>
          </a:xfrm>
          <a:prstGeom prst="rect">
            <a:avLst/>
          </a:prstGeom>
          <a:solidFill>
            <a:srgbClr val="00D9FF"/>
          </a:solidFill>
          <a:ln/>
        </p:spPr>
      </p:sp>
      <p:sp>
        <p:nvSpPr>
          <p:cNvPr id="6" name="Text 4"/>
          <p:cNvSpPr/>
          <p:nvPr/>
        </p:nvSpPr>
        <p:spPr>
          <a:xfrm>
            <a:off x="6217920" y="1371600"/>
            <a:ext cx="914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2/5</a:t>
            </a:r>
            <a:endParaRPr lang="en-US" sz="1200" dirty="0"/>
          </a:p>
        </p:txBody>
      </p:sp>
      <p:sp>
        <p:nvSpPr>
          <p:cNvPr id="7" name="Shape 5"/>
          <p:cNvSpPr/>
          <p:nvPr/>
        </p:nvSpPr>
        <p:spPr>
          <a:xfrm>
            <a:off x="731520" y="2103120"/>
            <a:ext cx="365760" cy="365760"/>
          </a:xfrm>
          <a:prstGeom prst="ellipse">
            <a:avLst/>
          </a:prstGeom>
          <a:solidFill>
            <a:srgbClr val="00D9FF"/>
          </a:solidFill>
          <a:ln/>
        </p:spPr>
      </p:sp>
      <p:sp>
        <p:nvSpPr>
          <p:cNvPr id="8" name="Text 6"/>
          <p:cNvSpPr/>
          <p:nvPr/>
        </p:nvSpPr>
        <p:spPr>
          <a:xfrm>
            <a:off x="1280160" y="2103120"/>
            <a:ext cx="2743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Automation</a:t>
            </a:r>
            <a:endParaRPr lang="en-US" sz="1800" dirty="0"/>
          </a:p>
        </p:txBody>
      </p:sp>
      <p:sp>
        <p:nvSpPr>
          <p:cNvPr id="9" name="Shape 7"/>
          <p:cNvSpPr/>
          <p:nvPr/>
        </p:nvSpPr>
        <p:spPr>
          <a:xfrm>
            <a:off x="4572000" y="2148840"/>
            <a:ext cx="1463040" cy="274320"/>
          </a:xfrm>
          <a:prstGeom prst="rect">
            <a:avLst/>
          </a:prstGeom>
          <a:solidFill>
            <a:srgbClr val="00D9FF"/>
          </a:solidFill>
          <a:ln/>
        </p:spPr>
      </p:sp>
      <p:sp>
        <p:nvSpPr>
          <p:cNvPr id="10" name="Text 8"/>
          <p:cNvSpPr/>
          <p:nvPr/>
        </p:nvSpPr>
        <p:spPr>
          <a:xfrm>
            <a:off x="6217920" y="2103120"/>
            <a:ext cx="914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2/5</a:t>
            </a:r>
            <a:endParaRPr lang="en-US" sz="1200" dirty="0"/>
          </a:p>
        </p:txBody>
      </p:sp>
      <p:sp>
        <p:nvSpPr>
          <p:cNvPr id="11" name="Shape 9"/>
          <p:cNvSpPr/>
          <p:nvPr/>
        </p:nvSpPr>
        <p:spPr>
          <a:xfrm>
            <a:off x="731520" y="2834640"/>
            <a:ext cx="365760" cy="365760"/>
          </a:xfrm>
          <a:prstGeom prst="ellipse">
            <a:avLst/>
          </a:prstGeom>
          <a:solidFill>
            <a:srgbClr val="00D9FF"/>
          </a:solidFill>
          <a:ln/>
        </p:spPr>
      </p:sp>
      <p:sp>
        <p:nvSpPr>
          <p:cNvPr id="12" name="Text 10"/>
          <p:cNvSpPr/>
          <p:nvPr/>
        </p:nvSpPr>
        <p:spPr>
          <a:xfrm>
            <a:off x="1280160" y="2834640"/>
            <a:ext cx="2743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AI Integration</a:t>
            </a:r>
            <a:endParaRPr lang="en-US" sz="1800" dirty="0"/>
          </a:p>
        </p:txBody>
      </p:sp>
      <p:sp>
        <p:nvSpPr>
          <p:cNvPr id="13" name="Shape 11"/>
          <p:cNvSpPr/>
          <p:nvPr/>
        </p:nvSpPr>
        <p:spPr>
          <a:xfrm>
            <a:off x="4572000" y="2880360"/>
            <a:ext cx="1463040" cy="274320"/>
          </a:xfrm>
          <a:prstGeom prst="rect">
            <a:avLst/>
          </a:prstGeom>
          <a:solidFill>
            <a:srgbClr val="00D9FF"/>
          </a:solidFill>
          <a:ln/>
        </p:spPr>
      </p:sp>
      <p:sp>
        <p:nvSpPr>
          <p:cNvPr id="14" name="Text 12"/>
          <p:cNvSpPr/>
          <p:nvPr/>
        </p:nvSpPr>
        <p:spPr>
          <a:xfrm>
            <a:off x="6217920" y="2834640"/>
            <a:ext cx="914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2/5</a:t>
            </a:r>
            <a:endParaRPr lang="en-US" sz="1200" dirty="0"/>
          </a:p>
        </p:txBody>
      </p:sp>
      <p:sp>
        <p:nvSpPr>
          <p:cNvPr id="15" name="Shape 13"/>
          <p:cNvSpPr/>
          <p:nvPr/>
        </p:nvSpPr>
        <p:spPr>
          <a:xfrm>
            <a:off x="731520" y="3566160"/>
            <a:ext cx="365760" cy="365760"/>
          </a:xfrm>
          <a:prstGeom prst="ellipse">
            <a:avLst/>
          </a:prstGeom>
          <a:solidFill>
            <a:srgbClr val="00D9FF"/>
          </a:solidFill>
          <a:ln/>
        </p:spPr>
      </p:sp>
      <p:sp>
        <p:nvSpPr>
          <p:cNvPr id="16" name="Text 14"/>
          <p:cNvSpPr/>
          <p:nvPr/>
        </p:nvSpPr>
        <p:spPr>
          <a:xfrm>
            <a:off x="1280160" y="3566160"/>
            <a:ext cx="2743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People &amp; Culture</a:t>
            </a:r>
            <a:endParaRPr lang="en-US" sz="1800" dirty="0"/>
          </a:p>
        </p:txBody>
      </p:sp>
      <p:sp>
        <p:nvSpPr>
          <p:cNvPr id="17" name="Shape 15"/>
          <p:cNvSpPr/>
          <p:nvPr/>
        </p:nvSpPr>
        <p:spPr>
          <a:xfrm>
            <a:off x="4572000" y="3611880"/>
            <a:ext cx="1463040" cy="274320"/>
          </a:xfrm>
          <a:prstGeom prst="rect">
            <a:avLst/>
          </a:prstGeom>
          <a:solidFill>
            <a:srgbClr val="00D9FF"/>
          </a:solidFill>
          <a:ln/>
        </p:spPr>
      </p:sp>
      <p:sp>
        <p:nvSpPr>
          <p:cNvPr id="18" name="Text 16"/>
          <p:cNvSpPr/>
          <p:nvPr/>
        </p:nvSpPr>
        <p:spPr>
          <a:xfrm>
            <a:off x="6217920" y="3566160"/>
            <a:ext cx="914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2/5</a:t>
            </a:r>
            <a:endParaRPr lang="en-US" sz="1200" dirty="0"/>
          </a:p>
        </p:txBody>
      </p:sp>
      <p:sp>
        <p:nvSpPr>
          <p:cNvPr id="19" name="Shape 17"/>
          <p:cNvSpPr/>
          <p:nvPr/>
        </p:nvSpPr>
        <p:spPr>
          <a:xfrm>
            <a:off x="731520" y="4297680"/>
            <a:ext cx="365760" cy="365760"/>
          </a:xfrm>
          <a:prstGeom prst="ellipse">
            <a:avLst/>
          </a:prstGeom>
          <a:solidFill>
            <a:srgbClr val="00D9FF"/>
          </a:solidFill>
          <a:ln/>
        </p:spPr>
      </p:sp>
      <p:sp>
        <p:nvSpPr>
          <p:cNvPr id="20" name="Text 18"/>
          <p:cNvSpPr/>
          <p:nvPr/>
        </p:nvSpPr>
        <p:spPr>
          <a:xfrm>
            <a:off x="1280160" y="4297680"/>
            <a:ext cx="2743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User Experience</a:t>
            </a:r>
            <a:endParaRPr lang="en-US" sz="1800" dirty="0"/>
          </a:p>
        </p:txBody>
      </p:sp>
      <p:sp>
        <p:nvSpPr>
          <p:cNvPr id="21" name="Shape 19"/>
          <p:cNvSpPr/>
          <p:nvPr/>
        </p:nvSpPr>
        <p:spPr>
          <a:xfrm>
            <a:off x="4572000" y="4343400"/>
            <a:ext cx="1463040" cy="274320"/>
          </a:xfrm>
          <a:prstGeom prst="rect">
            <a:avLst/>
          </a:prstGeom>
          <a:solidFill>
            <a:srgbClr val="00D9FF"/>
          </a:solidFill>
          <a:ln/>
        </p:spPr>
      </p:sp>
      <p:sp>
        <p:nvSpPr>
          <p:cNvPr id="22" name="Text 20"/>
          <p:cNvSpPr/>
          <p:nvPr/>
        </p:nvSpPr>
        <p:spPr>
          <a:xfrm>
            <a:off x="6217920" y="4297680"/>
            <a:ext cx="914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2/5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141B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Data Strategy - Current State</a:t>
            </a:r>
            <a:endParaRPr lang="en-US" sz="1800" dirty="0"/>
          </a:p>
        </p:txBody>
      </p:sp>
      <p:sp>
        <p:nvSpPr>
          <p:cNvPr id="3" name="Shape 1"/>
          <p:cNvSpPr/>
          <p:nvPr/>
        </p:nvSpPr>
        <p:spPr>
          <a:xfrm>
            <a:off x="457200" y="1097280"/>
            <a:ext cx="365760" cy="365760"/>
          </a:xfrm>
          <a:prstGeom prst="ellipse">
            <a:avLst/>
          </a:prstGeom>
          <a:solidFill>
            <a:srgbClr val="00D9FF"/>
          </a:solidFill>
          <a:ln/>
        </p:spPr>
      </p:sp>
      <p:sp>
        <p:nvSpPr>
          <p:cNvPr id="4" name="Text 2"/>
          <p:cNvSpPr/>
          <p:nvPr/>
        </p:nvSpPr>
        <p:spPr>
          <a:xfrm>
            <a:off x="914400" y="1097280"/>
            <a:ext cx="7772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D9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Maturity Score: 2/5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731520" y="1737360"/>
            <a:ext cx="79552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Current Capabilities: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731520" y="2194560"/>
            <a:ext cx="79552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Foundation established with room for growth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731520" y="2743200"/>
            <a:ext cx="79552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Key processes identified and documented</a:t>
            </a:r>
            <a:endParaRPr lang="en-US" sz="1200" dirty="0"/>
          </a:p>
        </p:txBody>
      </p:sp>
      <p:sp>
        <p:nvSpPr>
          <p:cNvPr id="8" name="Text 6"/>
          <p:cNvSpPr/>
          <p:nvPr/>
        </p:nvSpPr>
        <p:spPr>
          <a:xfrm>
            <a:off x="731520" y="3291840"/>
            <a:ext cx="79552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Opportunities for optimization and automation</a:t>
            </a:r>
            <a:endParaRPr 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141B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Data Strategy - Target State</a:t>
            </a:r>
            <a:endParaRPr lang="en-US" sz="1800" dirty="0"/>
          </a:p>
        </p:txBody>
      </p:sp>
      <p:sp>
        <p:nvSpPr>
          <p:cNvPr id="3" name="Shape 1"/>
          <p:cNvSpPr/>
          <p:nvPr/>
        </p:nvSpPr>
        <p:spPr>
          <a:xfrm>
            <a:off x="457200" y="1097280"/>
            <a:ext cx="365760" cy="365760"/>
          </a:xfrm>
          <a:prstGeom prst="ellipse">
            <a:avLst/>
          </a:prstGeom>
          <a:solidFill>
            <a:srgbClr val="7B68EE"/>
          </a:solidFill>
          <a:ln/>
        </p:spPr>
      </p:sp>
      <p:sp>
        <p:nvSpPr>
          <p:cNvPr id="4" name="Text 2"/>
          <p:cNvSpPr/>
          <p:nvPr/>
        </p:nvSpPr>
        <p:spPr>
          <a:xfrm>
            <a:off x="914400" y="1097280"/>
            <a:ext cx="7772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FFB8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Target Maturity: 4-5/5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731520" y="1737360"/>
            <a:ext cx="79552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Implementation Timeline</a:t>
            </a:r>
            <a:endParaRPr lang="en-US" sz="1800" dirty="0"/>
          </a:p>
        </p:txBody>
      </p:sp>
      <p:sp>
        <p:nvSpPr>
          <p:cNvPr id="6" name="Shape 4"/>
          <p:cNvSpPr/>
          <p:nvPr/>
        </p:nvSpPr>
        <p:spPr>
          <a:xfrm>
            <a:off x="1371600" y="2377440"/>
            <a:ext cx="274320" cy="274320"/>
          </a:xfrm>
          <a:prstGeom prst="ellipse">
            <a:avLst/>
          </a:prstGeom>
          <a:solidFill>
            <a:srgbClr val="00D9FF"/>
          </a:solidFill>
          <a:ln/>
        </p:spPr>
      </p:sp>
      <p:sp>
        <p:nvSpPr>
          <p:cNvPr id="7" name="Shape 5"/>
          <p:cNvSpPr/>
          <p:nvPr/>
        </p:nvSpPr>
        <p:spPr>
          <a:xfrm>
            <a:off x="1645920" y="2496312"/>
            <a:ext cx="1371600" cy="36576"/>
          </a:xfrm>
          <a:prstGeom prst="rect">
            <a:avLst/>
          </a:prstGeom>
          <a:solidFill>
            <a:srgbClr val="1E2A4A"/>
          </a:solidFill>
          <a:ln/>
        </p:spPr>
      </p:sp>
      <p:sp>
        <p:nvSpPr>
          <p:cNvPr id="8" name="Text 6"/>
          <p:cNvSpPr/>
          <p:nvPr/>
        </p:nvSpPr>
        <p:spPr>
          <a:xfrm>
            <a:off x="1097280" y="2743200"/>
            <a:ext cx="8229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B8C5D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30 Days</a:t>
            </a:r>
            <a:endParaRPr lang="en-US" sz="1000" dirty="0"/>
          </a:p>
        </p:txBody>
      </p:sp>
      <p:sp>
        <p:nvSpPr>
          <p:cNvPr id="9" name="Shape 7"/>
          <p:cNvSpPr/>
          <p:nvPr/>
        </p:nvSpPr>
        <p:spPr>
          <a:xfrm>
            <a:off x="3474720" y="2377440"/>
            <a:ext cx="274320" cy="274320"/>
          </a:xfrm>
          <a:prstGeom prst="ellipse">
            <a:avLst/>
          </a:prstGeom>
          <a:solidFill>
            <a:srgbClr val="00D9FF"/>
          </a:solidFill>
          <a:ln/>
        </p:spPr>
      </p:sp>
      <p:sp>
        <p:nvSpPr>
          <p:cNvPr id="10" name="Shape 8"/>
          <p:cNvSpPr/>
          <p:nvPr/>
        </p:nvSpPr>
        <p:spPr>
          <a:xfrm>
            <a:off x="3749040" y="2496312"/>
            <a:ext cx="1371600" cy="36576"/>
          </a:xfrm>
          <a:prstGeom prst="rect">
            <a:avLst/>
          </a:prstGeom>
          <a:solidFill>
            <a:srgbClr val="1E2A4A"/>
          </a:solidFill>
          <a:ln/>
        </p:spPr>
      </p:sp>
      <p:sp>
        <p:nvSpPr>
          <p:cNvPr id="11" name="Text 9"/>
          <p:cNvSpPr/>
          <p:nvPr/>
        </p:nvSpPr>
        <p:spPr>
          <a:xfrm>
            <a:off x="3200400" y="2743200"/>
            <a:ext cx="8229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B8C5D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60 Days</a:t>
            </a:r>
            <a:endParaRPr lang="en-US" sz="1000" dirty="0"/>
          </a:p>
        </p:txBody>
      </p:sp>
      <p:sp>
        <p:nvSpPr>
          <p:cNvPr id="12" name="Shape 10"/>
          <p:cNvSpPr/>
          <p:nvPr/>
        </p:nvSpPr>
        <p:spPr>
          <a:xfrm>
            <a:off x="5577840" y="2377440"/>
            <a:ext cx="274320" cy="274320"/>
          </a:xfrm>
          <a:prstGeom prst="ellipse">
            <a:avLst/>
          </a:prstGeom>
          <a:solidFill>
            <a:srgbClr val="00D9FF"/>
          </a:solidFill>
          <a:ln/>
        </p:spPr>
      </p:sp>
      <p:sp>
        <p:nvSpPr>
          <p:cNvPr id="13" name="Text 11"/>
          <p:cNvSpPr/>
          <p:nvPr/>
        </p:nvSpPr>
        <p:spPr>
          <a:xfrm>
            <a:off x="5303520" y="2743200"/>
            <a:ext cx="8229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B8C5D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90 Days</a:t>
            </a:r>
            <a:endParaRPr lang="en-US" sz="1000" dirty="0"/>
          </a:p>
        </p:txBody>
      </p:sp>
      <p:sp>
        <p:nvSpPr>
          <p:cNvPr id="14" name="Text 12"/>
          <p:cNvSpPr/>
          <p:nvPr/>
        </p:nvSpPr>
        <p:spPr>
          <a:xfrm>
            <a:off x="731520" y="3383280"/>
            <a:ext cx="79552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Initiatives:</a:t>
            </a:r>
            <a:endParaRPr lang="en-US" sz="1800" dirty="0"/>
          </a:p>
        </p:txBody>
      </p:sp>
      <p:sp>
        <p:nvSpPr>
          <p:cNvPr id="15" name="Text 13"/>
          <p:cNvSpPr/>
          <p:nvPr/>
        </p:nvSpPr>
        <p:spPr>
          <a:xfrm>
            <a:off x="731520" y="3840480"/>
            <a:ext cx="79552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Implement advanced capabilities</a:t>
            </a:r>
            <a:endParaRPr lang="en-US" sz="1200" dirty="0"/>
          </a:p>
        </p:txBody>
      </p:sp>
      <p:sp>
        <p:nvSpPr>
          <p:cNvPr id="16" name="Text 14"/>
          <p:cNvSpPr/>
          <p:nvPr/>
        </p:nvSpPr>
        <p:spPr>
          <a:xfrm>
            <a:off x="731520" y="4389120"/>
            <a:ext cx="79552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Scale successful pilots across organization</a:t>
            </a:r>
            <a:endParaRPr lang="en-US" sz="1200" dirty="0"/>
          </a:p>
        </p:txBody>
      </p:sp>
      <p:sp>
        <p:nvSpPr>
          <p:cNvPr id="17" name="Text 15"/>
          <p:cNvSpPr/>
          <p:nvPr/>
        </p:nvSpPr>
        <p:spPr>
          <a:xfrm>
            <a:off x="731520" y="4937760"/>
            <a:ext cx="79552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Measure and optimize for continuous improvement</a:t>
            </a:r>
            <a:endParaRPr lang="en-US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141B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Automation - Current State</a:t>
            </a:r>
            <a:endParaRPr lang="en-US" sz="1800" dirty="0"/>
          </a:p>
        </p:txBody>
      </p:sp>
      <p:sp>
        <p:nvSpPr>
          <p:cNvPr id="3" name="Shape 1"/>
          <p:cNvSpPr/>
          <p:nvPr/>
        </p:nvSpPr>
        <p:spPr>
          <a:xfrm>
            <a:off x="457200" y="1097280"/>
            <a:ext cx="365760" cy="365760"/>
          </a:xfrm>
          <a:prstGeom prst="ellipse">
            <a:avLst/>
          </a:prstGeom>
          <a:solidFill>
            <a:srgbClr val="00D9FF"/>
          </a:solidFill>
          <a:ln/>
        </p:spPr>
      </p:sp>
      <p:sp>
        <p:nvSpPr>
          <p:cNvPr id="4" name="Text 2"/>
          <p:cNvSpPr/>
          <p:nvPr/>
        </p:nvSpPr>
        <p:spPr>
          <a:xfrm>
            <a:off x="914400" y="1097280"/>
            <a:ext cx="7772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D9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Maturity Score: 2/5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731520" y="1737360"/>
            <a:ext cx="79552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Current Capabilities: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731520" y="2194560"/>
            <a:ext cx="79552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Foundation established with room for growth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731520" y="2743200"/>
            <a:ext cx="79552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Key processes identified and documented</a:t>
            </a:r>
            <a:endParaRPr lang="en-US" sz="1200" dirty="0"/>
          </a:p>
        </p:txBody>
      </p:sp>
      <p:sp>
        <p:nvSpPr>
          <p:cNvPr id="8" name="Text 6"/>
          <p:cNvSpPr/>
          <p:nvPr/>
        </p:nvSpPr>
        <p:spPr>
          <a:xfrm>
            <a:off x="731520" y="3291840"/>
            <a:ext cx="79552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Opportunities for optimization and automation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</vt:vector>
  </TitlesOfParts>
  <Company>Bosch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Bosch  - Digital Transformation Assessment</dc:title>
  <dc:subject>PptxGenJS Presentation</dc:subject>
  <dc:creator>Digital Transformation Assessment</dc:creator>
  <cp:lastModifiedBy>Digital Transformation Assessment</cp:lastModifiedBy>
  <cp:revision>1</cp:revision>
  <dcterms:created xsi:type="dcterms:W3CDTF">2025-10-23T14:01:02Z</dcterms:created>
  <dcterms:modified xsi:type="dcterms:W3CDTF">2025-10-23T14:01:02Z</dcterms:modified>
</cp:coreProperties>
</file>