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A1628"/>
        </a:solidFill>
      </p:bgPr>
    </p:bg>
    <p:spTree>
      <p:nvGrpSpPr>
        <p:cNvPr id="1" name=""/>
        <p:cNvGrpSpPr/>
        <p:nvPr/>
      </p:nvGrpSpPr>
      <p:grpSpPr>
        <a:xfrm>
          <a:off x="0" y="0"/>
          <a:ext cx="0" cy="0"/>
          <a:chOff x="0" y="0"/>
          <a:chExt cx="0" cy="0"/>
        </a:xfrm>
      </p:grpSpPr>
      <p:sp>
        <p:nvSpPr>
          <p:cNvPr id="2" name="Text 0"/>
          <p:cNvSpPr/>
          <p:nvPr/>
        </p:nvSpPr>
        <p:spPr>
          <a:xfrm>
            <a:off x="457200" y="2011680"/>
            <a:ext cx="8229600" cy="731520"/>
          </a:xfrm>
          <a:prstGeom prst="rect">
            <a:avLst/>
          </a:prstGeom>
          <a:noFill/>
          <a:ln/>
        </p:spPr>
        <p:txBody>
          <a:bodyPr wrap="square" rtlCol="0" anchor="ctr"/>
          <a:lstStyle/>
          <a:p>
            <a:pPr indent="0" marL="0">
              <a:buNone/>
            </a:pPr>
            <a:r>
              <a:rPr lang="en-US" sz="3200" b="1" dirty="0">
                <a:solidFill>
                  <a:srgbClr val="FFFFFF"/>
                </a:solidFill>
                <a:latin typeface="Arial" pitchFamily="34" charset="0"/>
                <a:ea typeface="Arial" pitchFamily="34" charset="-122"/>
                <a:cs typeface="Arial" pitchFamily="34" charset="-120"/>
              </a:rPr>
              <a:t>Bosch  - Digital Transformation Assessment</a:t>
            </a:r>
            <a:endParaRPr lang="en-US" sz="3200" dirty="0"/>
          </a:p>
        </p:txBody>
      </p:sp>
      <p:sp>
        <p:nvSpPr>
          <p:cNvPr id="3" name="Text 1"/>
          <p:cNvSpPr/>
          <p:nvPr/>
        </p:nvSpPr>
        <p:spPr>
          <a:xfrm>
            <a:off x="457200" y="2926080"/>
            <a:ext cx="8229600" cy="548640"/>
          </a:xfrm>
          <a:prstGeom prst="rect">
            <a:avLst/>
          </a:prstGeom>
          <a:noFill/>
          <a:ln/>
        </p:spPr>
        <p:txBody>
          <a:bodyPr wrap="square" rtlCol="0" anchor="ctr"/>
          <a:lstStyle/>
          <a:p>
            <a:pPr indent="0" marL="0">
              <a:buNone/>
            </a:pPr>
            <a:r>
              <a:rPr lang="en-US" sz="2400" dirty="0">
                <a:solidFill>
                  <a:srgbClr val="7B9CFF"/>
                </a:solidFill>
                <a:latin typeface="Arial" pitchFamily="34" charset="0"/>
                <a:ea typeface="Arial" pitchFamily="34" charset="-122"/>
                <a:cs typeface="Arial" pitchFamily="34" charset="-120"/>
              </a:rPr>
              <a:t>Strategic Roadmap for Digital Excellence</a:t>
            </a:r>
            <a:endParaRPr lang="en-US" sz="2400" dirty="0"/>
          </a:p>
        </p:txBody>
      </p:sp>
      <p:sp>
        <p:nvSpPr>
          <p:cNvPr id="4" name="Text 2"/>
          <p:cNvSpPr/>
          <p:nvPr/>
        </p:nvSpPr>
        <p:spPr>
          <a:xfrm>
            <a:off x="457200" y="3840480"/>
            <a:ext cx="8229600" cy="274320"/>
          </a:xfrm>
          <a:prstGeom prst="rect">
            <a:avLst/>
          </a:prstGeom>
          <a:noFill/>
          <a:ln/>
        </p:spPr>
        <p:txBody>
          <a:bodyPr wrap="square" rtlCol="0" anchor="ctr"/>
          <a:lstStyle/>
          <a:p>
            <a:pPr indent="0" marL="0">
              <a:buNone/>
            </a:pPr>
            <a:r>
              <a:rPr lang="en-US" sz="1400" dirty="0">
                <a:solidFill>
                  <a:srgbClr val="B8C5D6"/>
                </a:solidFill>
                <a:latin typeface="Arial" pitchFamily="34" charset="0"/>
                <a:ea typeface="Arial" pitchFamily="34" charset="-122"/>
                <a:cs typeface="Arial" pitchFamily="34" charset="-120"/>
              </a:rPr>
              <a:t>October 23, 2025</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0A1628"/>
        </a:solidFill>
      </p:bgPr>
    </p:bg>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2200" b="1" dirty="0">
                <a:solidFill>
                  <a:srgbClr val="FFFFFF"/>
                </a:solidFill>
                <a:latin typeface="Arial" pitchFamily="34" charset="0"/>
                <a:ea typeface="Arial" pitchFamily="34" charset="-122"/>
                <a:cs typeface="Arial" pitchFamily="34" charset="-120"/>
              </a:rPr>
              <a:t>User Experience - Industry Comparison</a:t>
            </a:r>
            <a:endParaRPr lang="en-US" sz="2200" dirty="0"/>
          </a:p>
        </p:txBody>
      </p:sp>
      <p:sp>
        <p:nvSpPr>
          <p:cNvPr id="3" name="Text 1"/>
          <p:cNvSpPr/>
          <p:nvPr/>
        </p:nvSpPr>
        <p:spPr>
          <a:xfrm>
            <a:off x="457200" y="1188720"/>
            <a:ext cx="4572000" cy="365760"/>
          </a:xfrm>
          <a:prstGeom prst="rect">
            <a:avLst/>
          </a:prstGeom>
          <a:noFill/>
          <a:ln/>
        </p:spPr>
        <p:txBody>
          <a:bodyPr wrap="square" rtlCol="0" anchor="ctr"/>
          <a:lstStyle/>
          <a:p>
            <a:pPr indent="0" marL="0">
              <a:buNone/>
            </a:pPr>
            <a:r>
              <a:rPr lang="en-US" sz="1600" b="1" dirty="0">
                <a:solidFill>
                  <a:srgbClr val="7B9CFF"/>
                </a:solidFill>
                <a:latin typeface="Arial" pitchFamily="34" charset="0"/>
                <a:ea typeface="Arial" pitchFamily="34" charset="-122"/>
                <a:cs typeface="Arial" pitchFamily="34" charset="-120"/>
              </a:rPr>
              <a:t>Your Score vs Industry</a:t>
            </a:r>
            <a:endParaRPr lang="en-US" sz="1600" dirty="0"/>
          </a:p>
        </p:txBody>
      </p:sp>
      <p:sp>
        <p:nvSpPr>
          <p:cNvPr id="4" name="Text 2"/>
          <p:cNvSpPr/>
          <p:nvPr/>
        </p:nvSpPr>
        <p:spPr>
          <a:xfrm>
            <a:off x="731520" y="1828800"/>
            <a:ext cx="1828800" cy="27432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Your Organization</a:t>
            </a:r>
            <a:endParaRPr lang="en-US" sz="1200" dirty="0"/>
          </a:p>
        </p:txBody>
      </p:sp>
      <p:sp>
        <p:nvSpPr>
          <p:cNvPr id="5" name="Shape 3"/>
          <p:cNvSpPr/>
          <p:nvPr/>
        </p:nvSpPr>
        <p:spPr>
          <a:xfrm>
            <a:off x="2743200" y="1828800"/>
            <a:ext cx="914400" cy="228600"/>
          </a:xfrm>
          <a:prstGeom prst="rect">
            <a:avLst/>
          </a:prstGeom>
          <a:solidFill>
            <a:srgbClr val="7B9CFF"/>
          </a:solidFill>
          <a:ln/>
        </p:spPr>
      </p:sp>
      <p:sp>
        <p:nvSpPr>
          <p:cNvPr id="6" name="Text 4"/>
          <p:cNvSpPr/>
          <p:nvPr/>
        </p:nvSpPr>
        <p:spPr>
          <a:xfrm>
            <a:off x="5120640" y="1828800"/>
            <a:ext cx="548640" cy="274320"/>
          </a:xfrm>
          <a:prstGeom prst="rect">
            <a:avLst/>
          </a:prstGeom>
          <a:noFill/>
          <a:ln/>
        </p:spPr>
        <p:txBody>
          <a:bodyPr wrap="square" rtlCol="0" anchor="ctr"/>
          <a:lstStyle/>
          <a:p>
            <a:pPr indent="0" marL="0">
              <a:buNone/>
            </a:pPr>
            <a:r>
              <a:rPr lang="en-US" sz="1100" dirty="0">
                <a:solidFill>
                  <a:srgbClr val="B8C5D6"/>
                </a:solidFill>
                <a:latin typeface="Arial" pitchFamily="34" charset="0"/>
                <a:ea typeface="Arial" pitchFamily="34" charset="-122"/>
                <a:cs typeface="Arial" pitchFamily="34" charset="-120"/>
              </a:rPr>
              <a:t>2/5</a:t>
            </a:r>
            <a:endParaRPr lang="en-US" sz="1100" dirty="0"/>
          </a:p>
        </p:txBody>
      </p:sp>
      <p:sp>
        <p:nvSpPr>
          <p:cNvPr id="7" name="Text 5"/>
          <p:cNvSpPr/>
          <p:nvPr/>
        </p:nvSpPr>
        <p:spPr>
          <a:xfrm>
            <a:off x="731520" y="2286000"/>
            <a:ext cx="1828800" cy="27432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Industry Average</a:t>
            </a:r>
            <a:endParaRPr lang="en-US" sz="1200" dirty="0"/>
          </a:p>
        </p:txBody>
      </p:sp>
      <p:sp>
        <p:nvSpPr>
          <p:cNvPr id="8" name="Shape 6"/>
          <p:cNvSpPr/>
          <p:nvPr/>
        </p:nvSpPr>
        <p:spPr>
          <a:xfrm>
            <a:off x="2743200" y="2286000"/>
            <a:ext cx="1234440" cy="228600"/>
          </a:xfrm>
          <a:prstGeom prst="rect">
            <a:avLst/>
          </a:prstGeom>
          <a:solidFill>
            <a:srgbClr val="A78BFF"/>
          </a:solidFill>
          <a:ln/>
        </p:spPr>
      </p:sp>
      <p:sp>
        <p:nvSpPr>
          <p:cNvPr id="9" name="Text 7"/>
          <p:cNvSpPr/>
          <p:nvPr/>
        </p:nvSpPr>
        <p:spPr>
          <a:xfrm>
            <a:off x="5120640" y="2286000"/>
            <a:ext cx="548640" cy="274320"/>
          </a:xfrm>
          <a:prstGeom prst="rect">
            <a:avLst/>
          </a:prstGeom>
          <a:noFill/>
          <a:ln/>
        </p:spPr>
        <p:txBody>
          <a:bodyPr wrap="square" rtlCol="0" anchor="ctr"/>
          <a:lstStyle/>
          <a:p>
            <a:pPr indent="0" marL="0">
              <a:buNone/>
            </a:pPr>
            <a:r>
              <a:rPr lang="en-US" sz="1100" dirty="0">
                <a:solidFill>
                  <a:srgbClr val="B8C5D6"/>
                </a:solidFill>
                <a:latin typeface="Arial" pitchFamily="34" charset="0"/>
                <a:ea typeface="Arial" pitchFamily="34" charset="-122"/>
                <a:cs typeface="Arial" pitchFamily="34" charset="-120"/>
              </a:rPr>
              <a:t>2.7/5</a:t>
            </a:r>
            <a:endParaRPr lang="en-US" sz="1100" dirty="0"/>
          </a:p>
        </p:txBody>
      </p:sp>
      <p:sp>
        <p:nvSpPr>
          <p:cNvPr id="10" name="Text 8"/>
          <p:cNvSpPr/>
          <p:nvPr/>
        </p:nvSpPr>
        <p:spPr>
          <a:xfrm>
            <a:off x="731520" y="2743200"/>
            <a:ext cx="1828800" cy="27432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Top Performers</a:t>
            </a:r>
            <a:endParaRPr lang="en-US" sz="1200" dirty="0"/>
          </a:p>
        </p:txBody>
      </p:sp>
      <p:sp>
        <p:nvSpPr>
          <p:cNvPr id="11" name="Shape 9"/>
          <p:cNvSpPr/>
          <p:nvPr/>
        </p:nvSpPr>
        <p:spPr>
          <a:xfrm>
            <a:off x="2743200" y="2743200"/>
            <a:ext cx="1965960" cy="228600"/>
          </a:xfrm>
          <a:prstGeom prst="rect">
            <a:avLst/>
          </a:prstGeom>
          <a:solidFill>
            <a:srgbClr val="FFB800"/>
          </a:solidFill>
          <a:ln/>
        </p:spPr>
      </p:sp>
      <p:sp>
        <p:nvSpPr>
          <p:cNvPr id="12" name="Text 10"/>
          <p:cNvSpPr/>
          <p:nvPr/>
        </p:nvSpPr>
        <p:spPr>
          <a:xfrm>
            <a:off x="5120640" y="2743200"/>
            <a:ext cx="548640" cy="274320"/>
          </a:xfrm>
          <a:prstGeom prst="rect">
            <a:avLst/>
          </a:prstGeom>
          <a:noFill/>
          <a:ln/>
        </p:spPr>
        <p:txBody>
          <a:bodyPr wrap="square" rtlCol="0" anchor="ctr"/>
          <a:lstStyle/>
          <a:p>
            <a:pPr indent="0" marL="0">
              <a:buNone/>
            </a:pPr>
            <a:r>
              <a:rPr lang="en-US" sz="1100" dirty="0">
                <a:solidFill>
                  <a:srgbClr val="B8C5D6"/>
                </a:solidFill>
                <a:latin typeface="Arial" pitchFamily="34" charset="0"/>
                <a:ea typeface="Arial" pitchFamily="34" charset="-122"/>
                <a:cs typeface="Arial" pitchFamily="34" charset="-120"/>
              </a:rPr>
              <a:t>4.3/5</a:t>
            </a:r>
            <a:endParaRPr lang="en-US" sz="1100" dirty="0"/>
          </a:p>
        </p:txBody>
      </p:sp>
      <p:sp>
        <p:nvSpPr>
          <p:cNvPr id="13" name="Text 11"/>
          <p:cNvSpPr/>
          <p:nvPr/>
        </p:nvSpPr>
        <p:spPr>
          <a:xfrm>
            <a:off x="731520" y="3383280"/>
            <a:ext cx="4572000" cy="228600"/>
          </a:xfrm>
          <a:prstGeom prst="rect">
            <a:avLst/>
          </a:prstGeom>
          <a:noFill/>
          <a:ln/>
        </p:spPr>
        <p:txBody>
          <a:bodyPr wrap="square" rtlCol="0" anchor="ctr"/>
          <a:lstStyle/>
          <a:p>
            <a:pPr indent="0" marL="0">
              <a:buNone/>
            </a:pPr>
            <a:r>
              <a:rPr lang="en-US" sz="900" i="1" dirty="0">
                <a:solidFill>
                  <a:srgbClr val="B8C5D6"/>
                </a:solidFill>
                <a:latin typeface="Arial" pitchFamily="34" charset="0"/>
                <a:ea typeface="Arial" pitchFamily="34" charset="-122"/>
                <a:cs typeface="Arial" pitchFamily="34" charset="-120"/>
              </a:rPr>
              <a:t>Source: Forrester CX Index 2024 - Technology Sector</a:t>
            </a:r>
            <a:endParaRPr lang="en-US" sz="900" dirty="0"/>
          </a:p>
        </p:txBody>
      </p:sp>
      <p:sp>
        <p:nvSpPr>
          <p:cNvPr id="14" name="Text 12"/>
          <p:cNvSpPr/>
          <p:nvPr/>
        </p:nvSpPr>
        <p:spPr>
          <a:xfrm>
            <a:off x="457200" y="3840480"/>
            <a:ext cx="8229600" cy="365760"/>
          </a:xfrm>
          <a:prstGeom prst="rect">
            <a:avLst/>
          </a:prstGeom>
          <a:noFill/>
          <a:ln/>
        </p:spPr>
        <p:txBody>
          <a:bodyPr wrap="square" rtlCol="0" anchor="ctr"/>
          <a:lstStyle/>
          <a:p>
            <a:pPr indent="0" marL="0">
              <a:buNone/>
            </a:pPr>
            <a:r>
              <a:rPr lang="en-US" sz="1600" b="1" dirty="0">
                <a:solidFill>
                  <a:srgbClr val="7B9CFF"/>
                </a:solidFill>
                <a:latin typeface="Arial" pitchFamily="34" charset="0"/>
                <a:ea typeface="Arial" pitchFamily="34" charset="-122"/>
                <a:cs typeface="Arial" pitchFamily="34" charset="-120"/>
              </a:rPr>
              <a:t>Priority Actions Based on Industry Best Practices</a:t>
            </a:r>
            <a:endParaRPr lang="en-US" sz="1600" dirty="0"/>
          </a:p>
        </p:txBody>
      </p:sp>
      <p:sp>
        <p:nvSpPr>
          <p:cNvPr id="15" name="Text 13"/>
          <p:cNvSpPr/>
          <p:nvPr/>
        </p:nvSpPr>
        <p:spPr>
          <a:xfrm>
            <a:off x="731520" y="4297680"/>
            <a:ext cx="7955280" cy="411480"/>
          </a:xfrm>
          <a:prstGeom prst="rect">
            <a:avLst/>
          </a:prstGeom>
          <a:noFill/>
          <a:ln/>
        </p:spPr>
        <p:txBody>
          <a:bodyPr wrap="square" rtlCol="0" anchor="ctr"/>
          <a:lstStyle/>
          <a:p>
            <a:pPr indent="0" marL="0">
              <a:buNone/>
            </a:pPr>
            <a:r>
              <a:rPr lang="en-US" sz="1100" dirty="0">
                <a:solidFill>
                  <a:srgbClr val="FFFFFF"/>
                </a:solidFill>
                <a:latin typeface="Arial" pitchFamily="34" charset="0"/>
                <a:ea typeface="Arial" pitchFamily="34" charset="-122"/>
                <a:cs typeface="Arial" pitchFamily="34" charset="-120"/>
              </a:rPr>
              <a:t>1. User feedback system implementation</a:t>
            </a:r>
            <a:endParaRPr lang="en-US" sz="1100" dirty="0"/>
          </a:p>
        </p:txBody>
      </p:sp>
      <p:sp>
        <p:nvSpPr>
          <p:cNvPr id="16" name="Text 14"/>
          <p:cNvSpPr/>
          <p:nvPr/>
        </p:nvSpPr>
        <p:spPr>
          <a:xfrm>
            <a:off x="731520" y="4754880"/>
            <a:ext cx="7955280" cy="411480"/>
          </a:xfrm>
          <a:prstGeom prst="rect">
            <a:avLst/>
          </a:prstGeom>
          <a:noFill/>
          <a:ln/>
        </p:spPr>
        <p:txBody>
          <a:bodyPr wrap="square" rtlCol="0" anchor="ctr"/>
          <a:lstStyle/>
          <a:p>
            <a:pPr indent="0" marL="0">
              <a:buNone/>
            </a:pPr>
            <a:r>
              <a:rPr lang="en-US" sz="1100" dirty="0">
                <a:solidFill>
                  <a:srgbClr val="FFFFFF"/>
                </a:solidFill>
                <a:latin typeface="Arial" pitchFamily="34" charset="0"/>
                <a:ea typeface="Arial" pitchFamily="34" charset="-122"/>
                <a:cs typeface="Arial" pitchFamily="34" charset="-120"/>
              </a:rPr>
              <a:t>2. SharePoint intranet redesign</a:t>
            </a:r>
            <a:endParaRPr lang="en-US" sz="1100" dirty="0"/>
          </a:p>
        </p:txBody>
      </p:sp>
      <p:sp>
        <p:nvSpPr>
          <p:cNvPr id="17" name="Text 15"/>
          <p:cNvSpPr/>
          <p:nvPr/>
        </p:nvSpPr>
        <p:spPr>
          <a:xfrm>
            <a:off x="731520" y="5212080"/>
            <a:ext cx="7955280" cy="411480"/>
          </a:xfrm>
          <a:prstGeom prst="rect">
            <a:avLst/>
          </a:prstGeom>
          <a:noFill/>
          <a:ln/>
        </p:spPr>
        <p:txBody>
          <a:bodyPr wrap="square" rtlCol="0" anchor="ctr"/>
          <a:lstStyle/>
          <a:p>
            <a:pPr indent="0" marL="0">
              <a:buNone/>
            </a:pPr>
            <a:r>
              <a:rPr lang="en-US" sz="1100" dirty="0">
                <a:solidFill>
                  <a:srgbClr val="FFFFFF"/>
                </a:solidFill>
                <a:latin typeface="Arial" pitchFamily="34" charset="0"/>
                <a:ea typeface="Arial" pitchFamily="34" charset="-122"/>
                <a:cs typeface="Arial" pitchFamily="34" charset="-120"/>
              </a:rPr>
              <a:t>3. Mobile UX optimization</a:t>
            </a:r>
            <a:endParaRPr lang="en-US"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0A1628"/>
        </a:solidFill>
      </p:bgPr>
    </p:bg>
    <p:spTree>
      <p:nvGrpSpPr>
        <p:cNvPr id="1" name=""/>
        <p:cNvGrpSpPr/>
        <p:nvPr/>
      </p:nvGrpSpPr>
      <p:grpSpPr>
        <a:xfrm>
          <a:off x="0" y="0"/>
          <a:ext cx="0" cy="0"/>
          <a:chOff x="0" y="0"/>
          <a:chExt cx="0" cy="0"/>
        </a:xfrm>
      </p:grpSpPr>
      <p:sp>
        <p:nvSpPr>
          <p:cNvPr id="2" name="Text 0"/>
          <p:cNvSpPr/>
          <p:nvPr/>
        </p:nvSpPr>
        <p:spPr>
          <a:xfrm>
            <a:off x="457200" y="1828800"/>
            <a:ext cx="8229600" cy="548640"/>
          </a:xfrm>
          <a:prstGeom prst="rect">
            <a:avLst/>
          </a:prstGeom>
          <a:noFill/>
          <a:ln/>
        </p:spPr>
        <p:txBody>
          <a:bodyPr wrap="square" rtlCol="0" anchor="ctr"/>
          <a:lstStyle/>
          <a:p>
            <a:pPr indent="0" marL="0">
              <a:buNone/>
            </a:pPr>
            <a:r>
              <a:rPr lang="en-US" sz="3200" b="1" dirty="0">
                <a:solidFill>
                  <a:srgbClr val="7B9CFF"/>
                </a:solidFill>
                <a:latin typeface="Arial" pitchFamily="34" charset="0"/>
                <a:ea typeface="Arial" pitchFamily="34" charset="-122"/>
                <a:cs typeface="Arial" pitchFamily="34" charset="-120"/>
              </a:rPr>
              <a:t>03</a:t>
            </a:r>
            <a:endParaRPr lang="en-US" sz="3200" dirty="0"/>
          </a:p>
        </p:txBody>
      </p:sp>
      <p:sp>
        <p:nvSpPr>
          <p:cNvPr id="3" name="Text 1"/>
          <p:cNvSpPr/>
          <p:nvPr/>
        </p:nvSpPr>
        <p:spPr>
          <a:xfrm>
            <a:off x="457200" y="2560320"/>
            <a:ext cx="8229600" cy="731520"/>
          </a:xfrm>
          <a:prstGeom prst="rect">
            <a:avLst/>
          </a:prstGeom>
          <a:noFill/>
          <a:ln/>
        </p:spPr>
        <p:txBody>
          <a:bodyPr wrap="square" rtlCol="0" anchor="ctr"/>
          <a:lstStyle/>
          <a:p>
            <a:pPr indent="0" marL="0">
              <a:buNone/>
            </a:pPr>
            <a:r>
              <a:rPr lang="en-US" sz="4800" b="1" dirty="0">
                <a:solidFill>
                  <a:srgbClr val="FFFFFF"/>
                </a:solidFill>
                <a:latin typeface="Arial" pitchFamily="34" charset="0"/>
                <a:ea typeface="Arial" pitchFamily="34" charset="-122"/>
                <a:cs typeface="Arial" pitchFamily="34" charset="-120"/>
              </a:rPr>
              <a:t>Quick Wins</a:t>
            </a:r>
            <a:endParaRPr lang="en-US" sz="4800" dirty="0"/>
          </a:p>
        </p:txBody>
      </p:sp>
      <p:sp>
        <p:nvSpPr>
          <p:cNvPr id="4" name="Text 2"/>
          <p:cNvSpPr/>
          <p:nvPr/>
        </p:nvSpPr>
        <p:spPr>
          <a:xfrm>
            <a:off x="457200" y="3474720"/>
            <a:ext cx="8229600" cy="365760"/>
          </a:xfrm>
          <a:prstGeom prst="rect">
            <a:avLst/>
          </a:prstGeom>
          <a:noFill/>
          <a:ln/>
        </p:spPr>
        <p:txBody>
          <a:bodyPr wrap="square" rtlCol="0" anchor="ctr"/>
          <a:lstStyle/>
          <a:p>
            <a:pPr indent="0" marL="0">
              <a:buNone/>
            </a:pPr>
            <a:r>
              <a:rPr lang="en-US" sz="1800" dirty="0">
                <a:solidFill>
                  <a:srgbClr val="B8C5D6"/>
                </a:solidFill>
                <a:latin typeface="Arial" pitchFamily="34" charset="0"/>
                <a:ea typeface="Arial" pitchFamily="34" charset="-122"/>
                <a:cs typeface="Arial" pitchFamily="34" charset="-120"/>
              </a:rPr>
              <a:t>30-day high-impact actions</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0A1628"/>
        </a:solidFill>
      </p:bgPr>
    </p:bg>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2400" b="1" dirty="0">
                <a:solidFill>
                  <a:srgbClr val="FFFFFF"/>
                </a:solidFill>
                <a:latin typeface="Arial" pitchFamily="34" charset="0"/>
                <a:ea typeface="Arial" pitchFamily="34" charset="-122"/>
                <a:cs typeface="Arial" pitchFamily="34" charset="-120"/>
              </a:rPr>
              <a:t>Quick Wins - 30-Day Action Plan</a:t>
            </a:r>
            <a:endParaRPr lang="en-US" sz="2400" dirty="0"/>
          </a:p>
        </p:txBody>
      </p:sp>
      <p:sp>
        <p:nvSpPr>
          <p:cNvPr id="3" name="Shape 1"/>
          <p:cNvSpPr/>
          <p:nvPr/>
        </p:nvSpPr>
        <p:spPr>
          <a:xfrm>
            <a:off x="640080" y="1371600"/>
            <a:ext cx="365760" cy="365760"/>
          </a:xfrm>
          <a:prstGeom prst="ellipse">
            <a:avLst/>
          </a:prstGeom>
          <a:solidFill>
            <a:srgbClr val="7B9CFF"/>
          </a:solidFill>
          <a:ln/>
        </p:spPr>
      </p:sp>
      <p:sp>
        <p:nvSpPr>
          <p:cNvPr id="4" name="Text 2"/>
          <p:cNvSpPr/>
          <p:nvPr/>
        </p:nvSpPr>
        <p:spPr>
          <a:xfrm>
            <a:off x="713232" y="1426464"/>
            <a:ext cx="219456" cy="219456"/>
          </a:xfrm>
          <a:prstGeom prst="rect">
            <a:avLst/>
          </a:prstGeom>
          <a:noFill/>
          <a:ln/>
        </p:spPr>
        <p:txBody>
          <a:bodyPr wrap="square" rtlCol="0" anchor="ctr"/>
          <a:lstStyle/>
          <a:p>
            <a:pPr algn="ctr" indent="0" marL="0">
              <a:buNone/>
            </a:pPr>
            <a:r>
              <a:rPr lang="en-US" sz="1400" b="1" dirty="0">
                <a:solidFill>
                  <a:srgbClr val="0A1628"/>
                </a:solidFill>
                <a:latin typeface="Arial" pitchFamily="34" charset="0"/>
                <a:ea typeface="Arial" pitchFamily="34" charset="-122"/>
                <a:cs typeface="Arial" pitchFamily="34" charset="-120"/>
              </a:rPr>
              <a:t>1</a:t>
            </a:r>
            <a:endParaRPr lang="en-US" sz="1400" dirty="0"/>
          </a:p>
        </p:txBody>
      </p:sp>
      <p:sp>
        <p:nvSpPr>
          <p:cNvPr id="5" name="Text 3"/>
          <p:cNvSpPr/>
          <p:nvPr/>
        </p:nvSpPr>
        <p:spPr>
          <a:xfrm>
            <a:off x="1188720" y="1371600"/>
            <a:ext cx="7498080" cy="365760"/>
          </a:xfrm>
          <a:prstGeom prst="rect">
            <a:avLst/>
          </a:prstGeom>
          <a:noFill/>
          <a:ln/>
        </p:spPr>
        <p:txBody>
          <a:bodyPr wrap="square" rtlCol="0" anchor="ctr"/>
          <a:lstStyle/>
          <a:p>
            <a:pPr indent="0" marL="0">
              <a:buNone/>
            </a:pPr>
            <a:r>
              <a:rPr lang="en-US" sz="1600" b="1" dirty="0">
                <a:solidFill>
                  <a:srgbClr val="FFFFFF"/>
                </a:solidFill>
                <a:latin typeface="Arial" pitchFamily="34" charset="0"/>
                <a:ea typeface="Arial" pitchFamily="34" charset="-122"/>
                <a:cs typeface="Arial" pitchFamily="34" charset="-120"/>
              </a:rPr>
              <a:t>Executive KPI Dashboard</a:t>
            </a:r>
            <a:endParaRPr lang="en-US" sz="1600" dirty="0"/>
          </a:p>
        </p:txBody>
      </p:sp>
      <p:sp>
        <p:nvSpPr>
          <p:cNvPr id="6" name="Text 4"/>
          <p:cNvSpPr/>
          <p:nvPr/>
        </p:nvSpPr>
        <p:spPr>
          <a:xfrm>
            <a:off x="1188720" y="1691640"/>
            <a:ext cx="7498080" cy="228600"/>
          </a:xfrm>
          <a:prstGeom prst="rect">
            <a:avLst/>
          </a:prstGeom>
          <a:noFill/>
          <a:ln/>
        </p:spPr>
        <p:txBody>
          <a:bodyPr wrap="square" rtlCol="0" anchor="ctr"/>
          <a:lstStyle/>
          <a:p>
            <a:pPr indent="0" marL="0">
              <a:buNone/>
            </a:pPr>
            <a:r>
              <a:rPr lang="en-US" sz="1000" dirty="0">
                <a:solidFill>
                  <a:srgbClr val="B8C5D6"/>
                </a:solidFill>
                <a:latin typeface="Arial" pitchFamily="34" charset="0"/>
                <a:ea typeface="Arial" pitchFamily="34" charset="-122"/>
                <a:cs typeface="Arial" pitchFamily="34" charset="-120"/>
              </a:rPr>
              <a:t>Timeline: 1-2 weeks | Effort: LOW | Impact: HIGH</a:t>
            </a:r>
            <a:endParaRPr lang="en-US" sz="1000" dirty="0"/>
          </a:p>
        </p:txBody>
      </p:sp>
      <p:sp>
        <p:nvSpPr>
          <p:cNvPr id="7" name="Text 5"/>
          <p:cNvSpPr/>
          <p:nvPr/>
        </p:nvSpPr>
        <p:spPr>
          <a:xfrm>
            <a:off x="1188720" y="1920240"/>
            <a:ext cx="7498080" cy="457200"/>
          </a:xfrm>
          <a:prstGeom prst="rect">
            <a:avLst/>
          </a:prstGeom>
          <a:noFill/>
          <a:ln/>
        </p:spPr>
        <p:txBody>
          <a:bodyPr wrap="square" rtlCol="0" anchor="ctr"/>
          <a:lstStyle/>
          <a:p>
            <a:pPr indent="0" marL="0">
              <a:buNone/>
            </a:pPr>
            <a:r>
              <a:rPr lang="en-US" sz="1100" dirty="0">
                <a:solidFill>
                  <a:srgbClr val="FFFFFF"/>
                </a:solidFill>
                <a:latin typeface="Arial" pitchFamily="34" charset="0"/>
                <a:ea typeface="Arial" pitchFamily="34" charset="-122"/>
                <a:cs typeface="Arial" pitchFamily="34" charset="-120"/>
              </a:rPr>
              <a:t>Create real-time business intelligence dashboard using Power BI connected to Salesforce</a:t>
            </a:r>
            <a:endParaRPr lang="en-US" sz="1100" dirty="0"/>
          </a:p>
        </p:txBody>
      </p:sp>
      <p:sp>
        <p:nvSpPr>
          <p:cNvPr id="8" name="Text 6"/>
          <p:cNvSpPr/>
          <p:nvPr/>
        </p:nvSpPr>
        <p:spPr>
          <a:xfrm>
            <a:off x="1188720" y="2377440"/>
            <a:ext cx="7498080" cy="365760"/>
          </a:xfrm>
          <a:prstGeom prst="rect">
            <a:avLst/>
          </a:prstGeom>
          <a:noFill/>
          <a:ln/>
        </p:spPr>
        <p:txBody>
          <a:bodyPr wrap="square" rtlCol="0" anchor="ctr"/>
          <a:lstStyle/>
          <a:p>
            <a:pPr indent="0" marL="0">
              <a:buNone/>
            </a:pPr>
            <a:r>
              <a:rPr lang="en-US" sz="1000" i="1" dirty="0">
                <a:solidFill>
                  <a:srgbClr val="7B9CFF"/>
                </a:solidFill>
                <a:latin typeface="Arial" pitchFamily="34" charset="0"/>
                <a:ea typeface="Arial" pitchFamily="34" charset="-122"/>
                <a:cs typeface="Arial" pitchFamily="34" charset="-120"/>
              </a:rPr>
              <a:t>Expected Outcome: 40% improvement in decision-making speed with real-time visibility</a:t>
            </a:r>
            <a:endParaRPr lang="en-US" sz="1000" dirty="0"/>
          </a:p>
        </p:txBody>
      </p:sp>
      <p:sp>
        <p:nvSpPr>
          <p:cNvPr id="9" name="Text 7"/>
          <p:cNvSpPr/>
          <p:nvPr/>
        </p:nvSpPr>
        <p:spPr>
          <a:xfrm>
            <a:off x="1188720" y="2697480"/>
            <a:ext cx="7498080" cy="274320"/>
          </a:xfrm>
          <a:prstGeom prst="rect">
            <a:avLst/>
          </a:prstGeom>
          <a:noFill/>
          <a:ln/>
        </p:spPr>
        <p:txBody>
          <a:bodyPr wrap="square" rtlCol="0" anchor="ctr"/>
          <a:lstStyle/>
          <a:p>
            <a:pPr indent="0" marL="0">
              <a:buNone/>
            </a:pPr>
            <a:r>
              <a:rPr lang="en-US" sz="900" i="1" dirty="0">
                <a:solidFill>
                  <a:srgbClr val="A78BFF"/>
                </a:solidFill>
                <a:latin typeface="Arial" pitchFamily="34" charset="0"/>
                <a:ea typeface="Arial" pitchFamily="34" charset="-122"/>
                <a:cs typeface="Arial" pitchFamily="34" charset="-120"/>
              </a:rPr>
              <a:t>📊 Example: Microsoft achieved 35% faster strategic decisions through executive dashboards</a:t>
            </a:r>
            <a:endParaRPr lang="en-US" sz="900" dirty="0"/>
          </a:p>
        </p:txBody>
      </p:sp>
      <p:sp>
        <p:nvSpPr>
          <p:cNvPr id="10" name="Shape 8"/>
          <p:cNvSpPr/>
          <p:nvPr/>
        </p:nvSpPr>
        <p:spPr>
          <a:xfrm>
            <a:off x="640080" y="3017520"/>
            <a:ext cx="365760" cy="365760"/>
          </a:xfrm>
          <a:prstGeom prst="ellipse">
            <a:avLst/>
          </a:prstGeom>
          <a:solidFill>
            <a:srgbClr val="A78BFF"/>
          </a:solidFill>
          <a:ln/>
        </p:spPr>
      </p:sp>
      <p:sp>
        <p:nvSpPr>
          <p:cNvPr id="11" name="Text 9"/>
          <p:cNvSpPr/>
          <p:nvPr/>
        </p:nvSpPr>
        <p:spPr>
          <a:xfrm>
            <a:off x="713232" y="3072384"/>
            <a:ext cx="219456" cy="219456"/>
          </a:xfrm>
          <a:prstGeom prst="rect">
            <a:avLst/>
          </a:prstGeom>
          <a:noFill/>
          <a:ln/>
        </p:spPr>
        <p:txBody>
          <a:bodyPr wrap="square" rtlCol="0" anchor="ctr"/>
          <a:lstStyle/>
          <a:p>
            <a:pPr algn="ctr" indent="0" marL="0">
              <a:buNone/>
            </a:pPr>
            <a:r>
              <a:rPr lang="en-US" sz="1400" b="1" dirty="0">
                <a:solidFill>
                  <a:srgbClr val="0A1628"/>
                </a:solidFill>
                <a:latin typeface="Arial" pitchFamily="34" charset="0"/>
                <a:ea typeface="Arial" pitchFamily="34" charset="-122"/>
                <a:cs typeface="Arial" pitchFamily="34" charset="-120"/>
              </a:rPr>
              <a:t>2</a:t>
            </a:r>
            <a:endParaRPr lang="en-US" sz="1400" dirty="0"/>
          </a:p>
        </p:txBody>
      </p:sp>
      <p:sp>
        <p:nvSpPr>
          <p:cNvPr id="12" name="Text 10"/>
          <p:cNvSpPr/>
          <p:nvPr/>
        </p:nvSpPr>
        <p:spPr>
          <a:xfrm>
            <a:off x="1188720" y="3017520"/>
            <a:ext cx="7498080" cy="365760"/>
          </a:xfrm>
          <a:prstGeom prst="rect">
            <a:avLst/>
          </a:prstGeom>
          <a:noFill/>
          <a:ln/>
        </p:spPr>
        <p:txBody>
          <a:bodyPr wrap="square" rtlCol="0" anchor="ctr"/>
          <a:lstStyle/>
          <a:p>
            <a:pPr indent="0" marL="0">
              <a:buNone/>
            </a:pPr>
            <a:r>
              <a:rPr lang="en-US" sz="1600" b="1" dirty="0">
                <a:solidFill>
                  <a:srgbClr val="FFFFFF"/>
                </a:solidFill>
                <a:latin typeface="Arial" pitchFamily="34" charset="0"/>
                <a:ea typeface="Arial" pitchFamily="34" charset="-122"/>
                <a:cs typeface="Arial" pitchFamily="34" charset="-120"/>
              </a:rPr>
              <a:t>Automated Onboarding Workflow</a:t>
            </a:r>
            <a:endParaRPr lang="en-US" sz="1600" dirty="0"/>
          </a:p>
        </p:txBody>
      </p:sp>
      <p:sp>
        <p:nvSpPr>
          <p:cNvPr id="13" name="Text 11"/>
          <p:cNvSpPr/>
          <p:nvPr/>
        </p:nvSpPr>
        <p:spPr>
          <a:xfrm>
            <a:off x="1188720" y="3337560"/>
            <a:ext cx="7498080" cy="228600"/>
          </a:xfrm>
          <a:prstGeom prst="rect">
            <a:avLst/>
          </a:prstGeom>
          <a:noFill/>
          <a:ln/>
        </p:spPr>
        <p:txBody>
          <a:bodyPr wrap="square" rtlCol="0" anchor="ctr"/>
          <a:lstStyle/>
          <a:p>
            <a:pPr indent="0" marL="0">
              <a:buNone/>
            </a:pPr>
            <a:r>
              <a:rPr lang="en-US" sz="1000" dirty="0">
                <a:solidFill>
                  <a:srgbClr val="B8C5D6"/>
                </a:solidFill>
                <a:latin typeface="Arial" pitchFamily="34" charset="0"/>
                <a:ea typeface="Arial" pitchFamily="34" charset="-122"/>
                <a:cs typeface="Arial" pitchFamily="34" charset="-120"/>
              </a:rPr>
              <a:t>Timeline: 2-3 weeks | Effort: MEDIUM | Impact: HIGH</a:t>
            </a:r>
            <a:endParaRPr lang="en-US" sz="1000" dirty="0"/>
          </a:p>
        </p:txBody>
      </p:sp>
      <p:sp>
        <p:nvSpPr>
          <p:cNvPr id="14" name="Text 12"/>
          <p:cNvSpPr/>
          <p:nvPr/>
        </p:nvSpPr>
        <p:spPr>
          <a:xfrm>
            <a:off x="1188720" y="3566160"/>
            <a:ext cx="7498080" cy="457200"/>
          </a:xfrm>
          <a:prstGeom prst="rect">
            <a:avLst/>
          </a:prstGeom>
          <a:noFill/>
          <a:ln/>
        </p:spPr>
        <p:txBody>
          <a:bodyPr wrap="square" rtlCol="0" anchor="ctr"/>
          <a:lstStyle/>
          <a:p>
            <a:pPr indent="0" marL="0">
              <a:buNone/>
            </a:pPr>
            <a:r>
              <a:rPr lang="en-US" sz="1100" dirty="0">
                <a:solidFill>
                  <a:srgbClr val="FFFFFF"/>
                </a:solidFill>
                <a:latin typeface="Arial" pitchFamily="34" charset="0"/>
                <a:ea typeface="Arial" pitchFamily="34" charset="-122"/>
                <a:cs typeface="Arial" pitchFamily="34" charset="-120"/>
              </a:rPr>
              <a:t>Deploy Power Automate workflow for new employee onboarding with SharePoint integration</a:t>
            </a:r>
            <a:endParaRPr lang="en-US" sz="1100" dirty="0"/>
          </a:p>
        </p:txBody>
      </p:sp>
      <p:sp>
        <p:nvSpPr>
          <p:cNvPr id="15" name="Text 13"/>
          <p:cNvSpPr/>
          <p:nvPr/>
        </p:nvSpPr>
        <p:spPr>
          <a:xfrm>
            <a:off x="1188720" y="4023360"/>
            <a:ext cx="7498080" cy="365760"/>
          </a:xfrm>
          <a:prstGeom prst="rect">
            <a:avLst/>
          </a:prstGeom>
          <a:noFill/>
          <a:ln/>
        </p:spPr>
        <p:txBody>
          <a:bodyPr wrap="square" rtlCol="0" anchor="ctr"/>
          <a:lstStyle/>
          <a:p>
            <a:pPr indent="0" marL="0">
              <a:buNone/>
            </a:pPr>
            <a:r>
              <a:rPr lang="en-US" sz="1000" i="1" dirty="0">
                <a:solidFill>
                  <a:srgbClr val="7B9CFF"/>
                </a:solidFill>
                <a:latin typeface="Arial" pitchFamily="34" charset="0"/>
                <a:ea typeface="Arial" pitchFamily="34" charset="-122"/>
                <a:cs typeface="Arial" pitchFamily="34" charset="-120"/>
              </a:rPr>
              <a:t>Expected Outcome: 50% reduction in onboarding time and elimination of manual tracking</a:t>
            </a:r>
            <a:endParaRPr lang="en-US" sz="1000" dirty="0"/>
          </a:p>
        </p:txBody>
      </p:sp>
      <p:sp>
        <p:nvSpPr>
          <p:cNvPr id="16" name="Text 14"/>
          <p:cNvSpPr/>
          <p:nvPr/>
        </p:nvSpPr>
        <p:spPr>
          <a:xfrm>
            <a:off x="1188720" y="4343400"/>
            <a:ext cx="7498080" cy="274320"/>
          </a:xfrm>
          <a:prstGeom prst="rect">
            <a:avLst/>
          </a:prstGeom>
          <a:noFill/>
          <a:ln/>
        </p:spPr>
        <p:txBody>
          <a:bodyPr wrap="square" rtlCol="0" anchor="ctr"/>
          <a:lstStyle/>
          <a:p>
            <a:pPr indent="0" marL="0">
              <a:buNone/>
            </a:pPr>
            <a:r>
              <a:rPr lang="en-US" sz="900" i="1" dirty="0">
                <a:solidFill>
                  <a:srgbClr val="A78BFF"/>
                </a:solidFill>
                <a:latin typeface="Arial" pitchFamily="34" charset="0"/>
                <a:ea typeface="Arial" pitchFamily="34" charset="-122"/>
                <a:cs typeface="Arial" pitchFamily="34" charset="-120"/>
              </a:rPr>
              <a:t>📊 Example: Accenture reduced onboarding time by 60% through workflow automation</a:t>
            </a:r>
            <a:endParaRPr lang="en-US" sz="900" dirty="0"/>
          </a:p>
        </p:txBody>
      </p:sp>
      <p:sp>
        <p:nvSpPr>
          <p:cNvPr id="17" name="Shape 15"/>
          <p:cNvSpPr/>
          <p:nvPr/>
        </p:nvSpPr>
        <p:spPr>
          <a:xfrm>
            <a:off x="640080" y="4663440"/>
            <a:ext cx="365760" cy="365760"/>
          </a:xfrm>
          <a:prstGeom prst="ellipse">
            <a:avLst/>
          </a:prstGeom>
          <a:solidFill>
            <a:srgbClr val="FFB800"/>
          </a:solidFill>
          <a:ln/>
        </p:spPr>
      </p:sp>
      <p:sp>
        <p:nvSpPr>
          <p:cNvPr id="18" name="Text 16"/>
          <p:cNvSpPr/>
          <p:nvPr/>
        </p:nvSpPr>
        <p:spPr>
          <a:xfrm>
            <a:off x="713232" y="4718304"/>
            <a:ext cx="219456" cy="219456"/>
          </a:xfrm>
          <a:prstGeom prst="rect">
            <a:avLst/>
          </a:prstGeom>
          <a:noFill/>
          <a:ln/>
        </p:spPr>
        <p:txBody>
          <a:bodyPr wrap="square" rtlCol="0" anchor="ctr"/>
          <a:lstStyle/>
          <a:p>
            <a:pPr algn="ctr" indent="0" marL="0">
              <a:buNone/>
            </a:pPr>
            <a:r>
              <a:rPr lang="en-US" sz="1400" b="1" dirty="0">
                <a:solidFill>
                  <a:srgbClr val="0A1628"/>
                </a:solidFill>
                <a:latin typeface="Arial" pitchFamily="34" charset="0"/>
                <a:ea typeface="Arial" pitchFamily="34" charset="-122"/>
                <a:cs typeface="Arial" pitchFamily="34" charset="-120"/>
              </a:rPr>
              <a:t>3</a:t>
            </a:r>
            <a:endParaRPr lang="en-US" sz="1400" dirty="0"/>
          </a:p>
        </p:txBody>
      </p:sp>
      <p:sp>
        <p:nvSpPr>
          <p:cNvPr id="19" name="Text 17"/>
          <p:cNvSpPr/>
          <p:nvPr/>
        </p:nvSpPr>
        <p:spPr>
          <a:xfrm>
            <a:off x="1188720" y="4663440"/>
            <a:ext cx="7498080" cy="365760"/>
          </a:xfrm>
          <a:prstGeom prst="rect">
            <a:avLst/>
          </a:prstGeom>
          <a:noFill/>
          <a:ln/>
        </p:spPr>
        <p:txBody>
          <a:bodyPr wrap="square" rtlCol="0" anchor="ctr"/>
          <a:lstStyle/>
          <a:p>
            <a:pPr indent="0" marL="0">
              <a:buNone/>
            </a:pPr>
            <a:r>
              <a:rPr lang="en-US" sz="1600" b="1" dirty="0">
                <a:solidFill>
                  <a:srgbClr val="FFFFFF"/>
                </a:solidFill>
                <a:latin typeface="Arial" pitchFamily="34" charset="0"/>
                <a:ea typeface="Arial" pitchFamily="34" charset="-122"/>
                <a:cs typeface="Arial" pitchFamily="34" charset="-120"/>
              </a:rPr>
              <a:t>Citizen Developer Champions</a:t>
            </a:r>
            <a:endParaRPr lang="en-US" sz="1600" dirty="0"/>
          </a:p>
        </p:txBody>
      </p:sp>
      <p:sp>
        <p:nvSpPr>
          <p:cNvPr id="20" name="Text 18"/>
          <p:cNvSpPr/>
          <p:nvPr/>
        </p:nvSpPr>
        <p:spPr>
          <a:xfrm>
            <a:off x="1188720" y="4983480"/>
            <a:ext cx="7498080" cy="228600"/>
          </a:xfrm>
          <a:prstGeom prst="rect">
            <a:avLst/>
          </a:prstGeom>
          <a:noFill/>
          <a:ln/>
        </p:spPr>
        <p:txBody>
          <a:bodyPr wrap="square" rtlCol="0" anchor="ctr"/>
          <a:lstStyle/>
          <a:p>
            <a:pPr indent="0" marL="0">
              <a:buNone/>
            </a:pPr>
            <a:r>
              <a:rPr lang="en-US" sz="1000" dirty="0">
                <a:solidFill>
                  <a:srgbClr val="B8C5D6"/>
                </a:solidFill>
                <a:latin typeface="Arial" pitchFamily="34" charset="0"/>
                <a:ea typeface="Arial" pitchFamily="34" charset="-122"/>
                <a:cs typeface="Arial" pitchFamily="34" charset="-120"/>
              </a:rPr>
              <a:t>Timeline: 2-3 weeks | Effort: MEDIUM | Impact: HIGH</a:t>
            </a:r>
            <a:endParaRPr lang="en-US" sz="1000" dirty="0"/>
          </a:p>
        </p:txBody>
      </p:sp>
      <p:sp>
        <p:nvSpPr>
          <p:cNvPr id="21" name="Text 19"/>
          <p:cNvSpPr/>
          <p:nvPr/>
        </p:nvSpPr>
        <p:spPr>
          <a:xfrm>
            <a:off x="1188720" y="5212080"/>
            <a:ext cx="7498080" cy="457200"/>
          </a:xfrm>
          <a:prstGeom prst="rect">
            <a:avLst/>
          </a:prstGeom>
          <a:noFill/>
          <a:ln/>
        </p:spPr>
        <p:txBody>
          <a:bodyPr wrap="square" rtlCol="0" anchor="ctr"/>
          <a:lstStyle/>
          <a:p>
            <a:pPr indent="0" marL="0">
              <a:buNone/>
            </a:pPr>
            <a:r>
              <a:rPr lang="en-US" sz="1100" dirty="0">
                <a:solidFill>
                  <a:srgbClr val="FFFFFF"/>
                </a:solidFill>
                <a:latin typeface="Arial" pitchFamily="34" charset="0"/>
                <a:ea typeface="Arial" pitchFamily="34" charset="-122"/>
                <a:cs typeface="Arial" pitchFamily="34" charset="-120"/>
              </a:rPr>
              <a:t>Identify and train 3-5 early adopters as transformation champions using Microsoft Learn</a:t>
            </a:r>
            <a:endParaRPr lang="en-US" sz="1100" dirty="0"/>
          </a:p>
        </p:txBody>
      </p:sp>
      <p:sp>
        <p:nvSpPr>
          <p:cNvPr id="22" name="Text 20"/>
          <p:cNvSpPr/>
          <p:nvPr/>
        </p:nvSpPr>
        <p:spPr>
          <a:xfrm>
            <a:off x="1188720" y="5669280"/>
            <a:ext cx="7498080" cy="365760"/>
          </a:xfrm>
          <a:prstGeom prst="rect">
            <a:avLst/>
          </a:prstGeom>
          <a:noFill/>
          <a:ln/>
        </p:spPr>
        <p:txBody>
          <a:bodyPr wrap="square" rtlCol="0" anchor="ctr"/>
          <a:lstStyle/>
          <a:p>
            <a:pPr indent="0" marL="0">
              <a:buNone/>
            </a:pPr>
            <a:r>
              <a:rPr lang="en-US" sz="1000" i="1" dirty="0">
                <a:solidFill>
                  <a:srgbClr val="7B9CFF"/>
                </a:solidFill>
                <a:latin typeface="Arial" pitchFamily="34" charset="0"/>
                <a:ea typeface="Arial" pitchFamily="34" charset="-122"/>
                <a:cs typeface="Arial" pitchFamily="34" charset="-120"/>
              </a:rPr>
              <a:t>Expected Outcome: Build internal capability and reduce resistance through peer influence</a:t>
            </a:r>
            <a:endParaRPr lang="en-US" sz="1000" dirty="0"/>
          </a:p>
        </p:txBody>
      </p:sp>
      <p:sp>
        <p:nvSpPr>
          <p:cNvPr id="23" name="Text 21"/>
          <p:cNvSpPr/>
          <p:nvPr/>
        </p:nvSpPr>
        <p:spPr>
          <a:xfrm>
            <a:off x="1188720" y="5989320"/>
            <a:ext cx="7498080" cy="274320"/>
          </a:xfrm>
          <a:prstGeom prst="rect">
            <a:avLst/>
          </a:prstGeom>
          <a:noFill/>
          <a:ln/>
        </p:spPr>
        <p:txBody>
          <a:bodyPr wrap="square" rtlCol="0" anchor="ctr"/>
          <a:lstStyle/>
          <a:p>
            <a:pPr indent="0" marL="0">
              <a:buNone/>
            </a:pPr>
            <a:r>
              <a:rPr lang="en-US" sz="900" i="1" dirty="0">
                <a:solidFill>
                  <a:srgbClr val="A78BFF"/>
                </a:solidFill>
                <a:latin typeface="Arial" pitchFamily="34" charset="0"/>
                <a:ea typeface="Arial" pitchFamily="34" charset="-122"/>
                <a:cs typeface="Arial" pitchFamily="34" charset="-120"/>
              </a:rPr>
              <a:t>📊 Example: Siemens achieved 80% adoption rate through champion networks</a:t>
            </a:r>
            <a:endParaRPr lang="en-US" sz="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0A1628"/>
        </a:solidFill>
      </p:bgPr>
    </p:bg>
    <p:spTree>
      <p:nvGrpSpPr>
        <p:cNvPr id="1" name=""/>
        <p:cNvGrpSpPr/>
        <p:nvPr/>
      </p:nvGrpSpPr>
      <p:grpSpPr>
        <a:xfrm>
          <a:off x="0" y="0"/>
          <a:ext cx="0" cy="0"/>
          <a:chOff x="0" y="0"/>
          <a:chExt cx="0" cy="0"/>
        </a:xfrm>
      </p:grpSpPr>
      <p:sp>
        <p:nvSpPr>
          <p:cNvPr id="2" name="Text 0"/>
          <p:cNvSpPr/>
          <p:nvPr/>
        </p:nvSpPr>
        <p:spPr>
          <a:xfrm>
            <a:off x="457200" y="365760"/>
            <a:ext cx="8229600" cy="365760"/>
          </a:xfrm>
          <a:prstGeom prst="rect">
            <a:avLst/>
          </a:prstGeom>
          <a:noFill/>
          <a:ln/>
        </p:spPr>
        <p:txBody>
          <a:bodyPr wrap="square" rtlCol="0" anchor="ctr"/>
          <a:lstStyle/>
          <a:p>
            <a:pPr indent="0" marL="0">
              <a:buNone/>
            </a:pPr>
            <a:r>
              <a:rPr lang="en-US" sz="1400" dirty="0">
                <a:solidFill>
                  <a:srgbClr val="7B9CFF"/>
                </a:solidFill>
                <a:latin typeface="Arial" pitchFamily="34" charset="0"/>
                <a:ea typeface="Arial" pitchFamily="34" charset="-122"/>
                <a:cs typeface="Arial" pitchFamily="34" charset="-120"/>
              </a:rPr>
              <a:t>Getting Started</a:t>
            </a:r>
            <a:endParaRPr lang="en-US" sz="1400" dirty="0"/>
          </a:p>
        </p:txBody>
      </p:sp>
      <p:sp>
        <p:nvSpPr>
          <p:cNvPr id="3" name="Text 1"/>
          <p:cNvSpPr/>
          <p:nvPr/>
        </p:nvSpPr>
        <p:spPr>
          <a:xfrm>
            <a:off x="457200" y="731520"/>
            <a:ext cx="8229600" cy="54864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Next Steps</a:t>
            </a:r>
            <a:endParaRPr lang="en-US" sz="2800" dirty="0"/>
          </a:p>
        </p:txBody>
      </p:sp>
      <p:sp>
        <p:nvSpPr>
          <p:cNvPr id="4" name="Text 2"/>
          <p:cNvSpPr/>
          <p:nvPr/>
        </p:nvSpPr>
        <p:spPr>
          <a:xfrm>
            <a:off x="457200" y="1645920"/>
            <a:ext cx="8229600" cy="365760"/>
          </a:xfrm>
          <a:prstGeom prst="rect">
            <a:avLst/>
          </a:prstGeom>
          <a:noFill/>
          <a:ln/>
        </p:spPr>
        <p:txBody>
          <a:bodyPr wrap="square" rtlCol="0" anchor="ctr"/>
          <a:lstStyle/>
          <a:p>
            <a:pPr indent="0" marL="0">
              <a:buNone/>
            </a:pPr>
            <a:r>
              <a:rPr lang="en-US" sz="1800" b="1" dirty="0">
                <a:solidFill>
                  <a:srgbClr val="7B9CFF"/>
                </a:solidFill>
                <a:latin typeface="Arial" pitchFamily="34" charset="0"/>
                <a:ea typeface="Arial" pitchFamily="34" charset="-122"/>
                <a:cs typeface="Arial" pitchFamily="34" charset="-120"/>
              </a:rPr>
              <a:t>Immediate Actions (Week 1)</a:t>
            </a:r>
            <a:endParaRPr lang="en-US" sz="1800" dirty="0"/>
          </a:p>
        </p:txBody>
      </p:sp>
      <p:sp>
        <p:nvSpPr>
          <p:cNvPr id="5" name="Text 3"/>
          <p:cNvSpPr/>
          <p:nvPr/>
        </p:nvSpPr>
        <p:spPr>
          <a:xfrm>
            <a:off x="457200" y="2194560"/>
            <a:ext cx="457200" cy="320040"/>
          </a:xfrm>
          <a:prstGeom prst="rect">
            <a:avLst/>
          </a:prstGeom>
          <a:noFill/>
          <a:ln/>
        </p:spPr>
        <p:txBody>
          <a:bodyPr wrap="square" rtlCol="0" anchor="ctr"/>
          <a:lstStyle/>
          <a:p>
            <a:pPr indent="0" marL="0">
              <a:buNone/>
            </a:pPr>
            <a:r>
              <a:rPr lang="en-US" sz="1400" b="1" dirty="0">
                <a:solidFill>
                  <a:srgbClr val="7B9CFF"/>
                </a:solidFill>
                <a:latin typeface="Arial" pitchFamily="34" charset="0"/>
                <a:ea typeface="Arial" pitchFamily="34" charset="-122"/>
                <a:cs typeface="Arial" pitchFamily="34" charset="-120"/>
              </a:rPr>
              <a:t>01</a:t>
            </a:r>
            <a:endParaRPr lang="en-US" sz="1400" dirty="0"/>
          </a:p>
        </p:txBody>
      </p:sp>
      <p:sp>
        <p:nvSpPr>
          <p:cNvPr id="6" name="Text 4"/>
          <p:cNvSpPr/>
          <p:nvPr/>
        </p:nvSpPr>
        <p:spPr>
          <a:xfrm>
            <a:off x="1097280" y="2194560"/>
            <a:ext cx="4572000" cy="320040"/>
          </a:xfrm>
          <a:prstGeom prst="rect">
            <a:avLst/>
          </a:prstGeom>
          <a:noFill/>
          <a:ln/>
        </p:spPr>
        <p:txBody>
          <a:bodyPr wrap="square" rtlCol="0" anchor="ctr"/>
          <a:lstStyle/>
          <a:p>
            <a:pPr indent="0" marL="0">
              <a:buNone/>
            </a:pPr>
            <a:endParaRPr lang="en-US" sz="1400" dirty="0"/>
          </a:p>
        </p:txBody>
      </p:sp>
      <p:sp>
        <p:nvSpPr>
          <p:cNvPr id="7" name="Text 5"/>
          <p:cNvSpPr/>
          <p:nvPr/>
        </p:nvSpPr>
        <p:spPr>
          <a:xfrm>
            <a:off x="5943600" y="2194560"/>
            <a:ext cx="2743200" cy="320040"/>
          </a:xfrm>
          <a:prstGeom prst="rect">
            <a:avLst/>
          </a:prstGeom>
          <a:noFill/>
          <a:ln/>
        </p:spPr>
        <p:txBody>
          <a:bodyPr wrap="square" rtlCol="0" anchor="ctr"/>
          <a:lstStyle/>
          <a:p>
            <a:pPr indent="0" marL="0">
              <a:buNone/>
            </a:pPr>
            <a:endParaRPr lang="en-US" sz="1200" dirty="0"/>
          </a:p>
        </p:txBody>
      </p:sp>
      <p:sp>
        <p:nvSpPr>
          <p:cNvPr id="8" name="Text 6"/>
          <p:cNvSpPr/>
          <p:nvPr/>
        </p:nvSpPr>
        <p:spPr>
          <a:xfrm>
            <a:off x="457200" y="2651760"/>
            <a:ext cx="457200" cy="320040"/>
          </a:xfrm>
          <a:prstGeom prst="rect">
            <a:avLst/>
          </a:prstGeom>
          <a:noFill/>
          <a:ln/>
        </p:spPr>
        <p:txBody>
          <a:bodyPr wrap="square" rtlCol="0" anchor="ctr"/>
          <a:lstStyle/>
          <a:p>
            <a:pPr indent="0" marL="0">
              <a:buNone/>
            </a:pPr>
            <a:r>
              <a:rPr lang="en-US" sz="1400" b="1" dirty="0">
                <a:solidFill>
                  <a:srgbClr val="7B9CFF"/>
                </a:solidFill>
                <a:latin typeface="Arial" pitchFamily="34" charset="0"/>
                <a:ea typeface="Arial" pitchFamily="34" charset="-122"/>
                <a:cs typeface="Arial" pitchFamily="34" charset="-120"/>
              </a:rPr>
              <a:t>02</a:t>
            </a:r>
            <a:endParaRPr lang="en-US" sz="1400" dirty="0"/>
          </a:p>
        </p:txBody>
      </p:sp>
      <p:sp>
        <p:nvSpPr>
          <p:cNvPr id="9" name="Text 7"/>
          <p:cNvSpPr/>
          <p:nvPr/>
        </p:nvSpPr>
        <p:spPr>
          <a:xfrm>
            <a:off x="1097280" y="2651760"/>
            <a:ext cx="4572000" cy="320040"/>
          </a:xfrm>
          <a:prstGeom prst="rect">
            <a:avLst/>
          </a:prstGeom>
          <a:noFill/>
          <a:ln/>
        </p:spPr>
        <p:txBody>
          <a:bodyPr wrap="square" rtlCol="0" anchor="ctr"/>
          <a:lstStyle/>
          <a:p>
            <a:pPr indent="0" marL="0">
              <a:buNone/>
            </a:pPr>
            <a:endParaRPr lang="en-US" sz="1400" dirty="0"/>
          </a:p>
        </p:txBody>
      </p:sp>
      <p:sp>
        <p:nvSpPr>
          <p:cNvPr id="10" name="Text 8"/>
          <p:cNvSpPr/>
          <p:nvPr/>
        </p:nvSpPr>
        <p:spPr>
          <a:xfrm>
            <a:off x="5943600" y="2651760"/>
            <a:ext cx="2743200" cy="320040"/>
          </a:xfrm>
          <a:prstGeom prst="rect">
            <a:avLst/>
          </a:prstGeom>
          <a:noFill/>
          <a:ln/>
        </p:spPr>
        <p:txBody>
          <a:bodyPr wrap="square" rtlCol="0" anchor="ctr"/>
          <a:lstStyle/>
          <a:p>
            <a:pPr indent="0" marL="0">
              <a:buNone/>
            </a:pPr>
            <a:endParaRPr lang="en-US" sz="1200" dirty="0"/>
          </a:p>
        </p:txBody>
      </p:sp>
      <p:sp>
        <p:nvSpPr>
          <p:cNvPr id="11" name="Text 9"/>
          <p:cNvSpPr/>
          <p:nvPr/>
        </p:nvSpPr>
        <p:spPr>
          <a:xfrm>
            <a:off x="457200" y="3108960"/>
            <a:ext cx="457200" cy="320040"/>
          </a:xfrm>
          <a:prstGeom prst="rect">
            <a:avLst/>
          </a:prstGeom>
          <a:noFill/>
          <a:ln/>
        </p:spPr>
        <p:txBody>
          <a:bodyPr wrap="square" rtlCol="0" anchor="ctr"/>
          <a:lstStyle/>
          <a:p>
            <a:pPr indent="0" marL="0">
              <a:buNone/>
            </a:pPr>
            <a:r>
              <a:rPr lang="en-US" sz="1400" b="1" dirty="0">
                <a:solidFill>
                  <a:srgbClr val="7B9CFF"/>
                </a:solidFill>
                <a:latin typeface="Arial" pitchFamily="34" charset="0"/>
                <a:ea typeface="Arial" pitchFamily="34" charset="-122"/>
                <a:cs typeface="Arial" pitchFamily="34" charset="-120"/>
              </a:rPr>
              <a:t>03</a:t>
            </a:r>
            <a:endParaRPr lang="en-US" sz="1400" dirty="0"/>
          </a:p>
        </p:txBody>
      </p:sp>
      <p:sp>
        <p:nvSpPr>
          <p:cNvPr id="12" name="Text 10"/>
          <p:cNvSpPr/>
          <p:nvPr/>
        </p:nvSpPr>
        <p:spPr>
          <a:xfrm>
            <a:off x="1097280" y="3108960"/>
            <a:ext cx="4572000" cy="320040"/>
          </a:xfrm>
          <a:prstGeom prst="rect">
            <a:avLst/>
          </a:prstGeom>
          <a:noFill/>
          <a:ln/>
        </p:spPr>
        <p:txBody>
          <a:bodyPr wrap="square" rtlCol="0" anchor="ctr"/>
          <a:lstStyle/>
          <a:p>
            <a:pPr indent="0" marL="0">
              <a:buNone/>
            </a:pPr>
            <a:endParaRPr lang="en-US" sz="1400" dirty="0"/>
          </a:p>
        </p:txBody>
      </p:sp>
      <p:sp>
        <p:nvSpPr>
          <p:cNvPr id="13" name="Text 11"/>
          <p:cNvSpPr/>
          <p:nvPr/>
        </p:nvSpPr>
        <p:spPr>
          <a:xfrm>
            <a:off x="5943600" y="3108960"/>
            <a:ext cx="2743200" cy="320040"/>
          </a:xfrm>
          <a:prstGeom prst="rect">
            <a:avLst/>
          </a:prstGeom>
          <a:noFill/>
          <a:ln/>
        </p:spPr>
        <p:txBody>
          <a:bodyPr wrap="square" rtlCol="0" anchor="ctr"/>
          <a:lstStyle/>
          <a:p>
            <a:pPr indent="0" marL="0">
              <a:buNone/>
            </a:pPr>
            <a:endParaRPr lang="en-US" sz="1200" dirty="0"/>
          </a:p>
        </p:txBody>
      </p:sp>
      <p:sp>
        <p:nvSpPr>
          <p:cNvPr id="14" name="Text 12"/>
          <p:cNvSpPr/>
          <p:nvPr/>
        </p:nvSpPr>
        <p:spPr>
          <a:xfrm>
            <a:off x="457200" y="3566160"/>
            <a:ext cx="457200" cy="320040"/>
          </a:xfrm>
          <a:prstGeom prst="rect">
            <a:avLst/>
          </a:prstGeom>
          <a:noFill/>
          <a:ln/>
        </p:spPr>
        <p:txBody>
          <a:bodyPr wrap="square" rtlCol="0" anchor="ctr"/>
          <a:lstStyle/>
          <a:p>
            <a:pPr indent="0" marL="0">
              <a:buNone/>
            </a:pPr>
            <a:r>
              <a:rPr lang="en-US" sz="1400" b="1" dirty="0">
                <a:solidFill>
                  <a:srgbClr val="7B9CFF"/>
                </a:solidFill>
                <a:latin typeface="Arial" pitchFamily="34" charset="0"/>
                <a:ea typeface="Arial" pitchFamily="34" charset="-122"/>
                <a:cs typeface="Arial" pitchFamily="34" charset="-120"/>
              </a:rPr>
              <a:t>04</a:t>
            </a:r>
            <a:endParaRPr lang="en-US" sz="1400" dirty="0"/>
          </a:p>
        </p:txBody>
      </p:sp>
      <p:sp>
        <p:nvSpPr>
          <p:cNvPr id="15" name="Text 13"/>
          <p:cNvSpPr/>
          <p:nvPr/>
        </p:nvSpPr>
        <p:spPr>
          <a:xfrm>
            <a:off x="1097280" y="3566160"/>
            <a:ext cx="4572000" cy="320040"/>
          </a:xfrm>
          <a:prstGeom prst="rect">
            <a:avLst/>
          </a:prstGeom>
          <a:noFill/>
          <a:ln/>
        </p:spPr>
        <p:txBody>
          <a:bodyPr wrap="square" rtlCol="0" anchor="ctr"/>
          <a:lstStyle/>
          <a:p>
            <a:pPr indent="0" marL="0">
              <a:buNone/>
            </a:pPr>
            <a:endParaRPr lang="en-US" sz="1400" dirty="0"/>
          </a:p>
        </p:txBody>
      </p:sp>
      <p:sp>
        <p:nvSpPr>
          <p:cNvPr id="16" name="Text 14"/>
          <p:cNvSpPr/>
          <p:nvPr/>
        </p:nvSpPr>
        <p:spPr>
          <a:xfrm>
            <a:off x="5943600" y="3566160"/>
            <a:ext cx="2743200" cy="320040"/>
          </a:xfrm>
          <a:prstGeom prst="rect">
            <a:avLst/>
          </a:prstGeom>
          <a:noFill/>
          <a:ln/>
        </p:spPr>
        <p:txBody>
          <a:bodyPr wrap="square" rtlCol="0" anchor="ctr"/>
          <a:lstStyle/>
          <a:p>
            <a:pPr indent="0" marL="0">
              <a:buNone/>
            </a:pPr>
            <a:endParaRPr lang="en-US" sz="1200" dirty="0"/>
          </a:p>
        </p:txBody>
      </p:sp>
      <p:sp>
        <p:nvSpPr>
          <p:cNvPr id="17" name="Text 15"/>
          <p:cNvSpPr/>
          <p:nvPr/>
        </p:nvSpPr>
        <p:spPr>
          <a:xfrm>
            <a:off x="457200" y="3840480"/>
            <a:ext cx="8229600" cy="365760"/>
          </a:xfrm>
          <a:prstGeom prst="rect">
            <a:avLst/>
          </a:prstGeom>
          <a:noFill/>
          <a:ln/>
        </p:spPr>
        <p:txBody>
          <a:bodyPr wrap="square" rtlCol="0" anchor="ctr"/>
          <a:lstStyle/>
          <a:p>
            <a:pPr indent="0" marL="0">
              <a:buNone/>
            </a:pPr>
            <a:r>
              <a:rPr lang="en-US" sz="1800" b="1" dirty="0">
                <a:solidFill>
                  <a:srgbClr val="7B9CFF"/>
                </a:solidFill>
                <a:latin typeface="Arial" pitchFamily="34" charset="0"/>
                <a:ea typeface="Arial" pitchFamily="34" charset="-122"/>
                <a:cs typeface="Arial" pitchFamily="34" charset="-120"/>
              </a:rPr>
              <a:t>First Month Priorities</a:t>
            </a:r>
            <a:endParaRPr lang="en-US" sz="1800" dirty="0"/>
          </a:p>
        </p:txBody>
      </p:sp>
      <p:sp>
        <p:nvSpPr>
          <p:cNvPr id="18" name="Text 16"/>
          <p:cNvSpPr/>
          <p:nvPr/>
        </p:nvSpPr>
        <p:spPr>
          <a:xfrm>
            <a:off x="731520" y="4297680"/>
            <a:ext cx="7955280" cy="274320"/>
          </a:xfrm>
          <a:prstGeom prst="rect">
            <a:avLst/>
          </a:prstGeom>
          <a:noFill/>
          <a:ln/>
        </p:spPr>
        <p:txBody>
          <a:bodyPr wrap="square" rtlCol="0" anchor="ctr"/>
          <a:lstStyle/>
          <a:p>
            <a:pPr indent="0" marL="0">
              <a:buNone/>
            </a:pPr>
            <a:r>
              <a:rPr lang="en-US" sz="1200" b="1" dirty="0">
                <a:solidFill>
                  <a:srgbClr val="FFFFFF"/>
                </a:solidFill>
                <a:latin typeface="Arial" pitchFamily="34" charset="0"/>
                <a:ea typeface="Arial" pitchFamily="34" charset="-122"/>
                <a:cs typeface="Arial" pitchFamily="34" charset="-120"/>
              </a:rPr>
              <a:t>1. undefined</a:t>
            </a:r>
            <a:endParaRPr lang="en-US" sz="1200" dirty="0"/>
          </a:p>
        </p:txBody>
      </p:sp>
      <p:sp>
        <p:nvSpPr>
          <p:cNvPr id="19" name="Text 17"/>
          <p:cNvSpPr/>
          <p:nvPr/>
        </p:nvSpPr>
        <p:spPr>
          <a:xfrm>
            <a:off x="1097280" y="4526280"/>
            <a:ext cx="7589520" cy="228600"/>
          </a:xfrm>
          <a:prstGeom prst="rect">
            <a:avLst/>
          </a:prstGeom>
          <a:noFill/>
          <a:ln/>
        </p:spPr>
        <p:txBody>
          <a:bodyPr wrap="square" rtlCol="0" anchor="ctr"/>
          <a:lstStyle/>
          <a:p>
            <a:pPr indent="0" marL="0">
              <a:buNone/>
            </a:pPr>
            <a:endParaRPr lang="en-US" sz="1000" dirty="0"/>
          </a:p>
        </p:txBody>
      </p:sp>
      <p:sp>
        <p:nvSpPr>
          <p:cNvPr id="20" name="Text 18"/>
          <p:cNvSpPr/>
          <p:nvPr/>
        </p:nvSpPr>
        <p:spPr>
          <a:xfrm>
            <a:off x="731520" y="4846320"/>
            <a:ext cx="7955280" cy="274320"/>
          </a:xfrm>
          <a:prstGeom prst="rect">
            <a:avLst/>
          </a:prstGeom>
          <a:noFill/>
          <a:ln/>
        </p:spPr>
        <p:txBody>
          <a:bodyPr wrap="square" rtlCol="0" anchor="ctr"/>
          <a:lstStyle/>
          <a:p>
            <a:pPr indent="0" marL="0">
              <a:buNone/>
            </a:pPr>
            <a:r>
              <a:rPr lang="en-US" sz="1200" b="1" dirty="0">
                <a:solidFill>
                  <a:srgbClr val="FFFFFF"/>
                </a:solidFill>
                <a:latin typeface="Arial" pitchFamily="34" charset="0"/>
                <a:ea typeface="Arial" pitchFamily="34" charset="-122"/>
                <a:cs typeface="Arial" pitchFamily="34" charset="-120"/>
              </a:rPr>
              <a:t>2. undefined</a:t>
            </a:r>
            <a:endParaRPr lang="en-US" sz="1200" dirty="0"/>
          </a:p>
        </p:txBody>
      </p:sp>
      <p:sp>
        <p:nvSpPr>
          <p:cNvPr id="21" name="Text 19"/>
          <p:cNvSpPr/>
          <p:nvPr/>
        </p:nvSpPr>
        <p:spPr>
          <a:xfrm>
            <a:off x="1097280" y="5074920"/>
            <a:ext cx="7589520" cy="228600"/>
          </a:xfrm>
          <a:prstGeom prst="rect">
            <a:avLst/>
          </a:prstGeom>
          <a:noFill/>
          <a:ln/>
        </p:spPr>
        <p:txBody>
          <a:bodyPr wrap="square" rtlCol="0" anchor="ctr"/>
          <a:lstStyle/>
          <a:p>
            <a:pPr indent="0" marL="0">
              <a:buNone/>
            </a:pPr>
            <a:endParaRPr lang="en-US" sz="1000" dirty="0"/>
          </a:p>
        </p:txBody>
      </p:sp>
      <p:sp>
        <p:nvSpPr>
          <p:cNvPr id="22" name="Text 20"/>
          <p:cNvSpPr/>
          <p:nvPr/>
        </p:nvSpPr>
        <p:spPr>
          <a:xfrm>
            <a:off x="731520" y="5394960"/>
            <a:ext cx="7955280" cy="274320"/>
          </a:xfrm>
          <a:prstGeom prst="rect">
            <a:avLst/>
          </a:prstGeom>
          <a:noFill/>
          <a:ln/>
        </p:spPr>
        <p:txBody>
          <a:bodyPr wrap="square" rtlCol="0" anchor="ctr"/>
          <a:lstStyle/>
          <a:p>
            <a:pPr indent="0" marL="0">
              <a:buNone/>
            </a:pPr>
            <a:r>
              <a:rPr lang="en-US" sz="1200" b="1" dirty="0">
                <a:solidFill>
                  <a:srgbClr val="FFFFFF"/>
                </a:solidFill>
                <a:latin typeface="Arial" pitchFamily="34" charset="0"/>
                <a:ea typeface="Arial" pitchFamily="34" charset="-122"/>
                <a:cs typeface="Arial" pitchFamily="34" charset="-120"/>
              </a:rPr>
              <a:t>3. undefined</a:t>
            </a:r>
            <a:endParaRPr lang="en-US" sz="1200" dirty="0"/>
          </a:p>
        </p:txBody>
      </p:sp>
      <p:sp>
        <p:nvSpPr>
          <p:cNvPr id="23" name="Text 21"/>
          <p:cNvSpPr/>
          <p:nvPr/>
        </p:nvSpPr>
        <p:spPr>
          <a:xfrm>
            <a:off x="1097280" y="5623560"/>
            <a:ext cx="7589520" cy="228600"/>
          </a:xfrm>
          <a:prstGeom prst="rect">
            <a:avLst/>
          </a:prstGeom>
          <a:noFill/>
          <a:ln/>
        </p:spPr>
        <p:txBody>
          <a:bodyPr wrap="square" rtlCol="0" anchor="ctr"/>
          <a:lstStyle/>
          <a:p>
            <a:pPr indent="0" marL="0">
              <a:buNone/>
            </a:pPr>
            <a:endParaRPr lang="en-US" sz="1000" dirty="0"/>
          </a:p>
        </p:txBody>
      </p:sp>
      <p:sp>
        <p:nvSpPr>
          <p:cNvPr id="24" name="Text 22"/>
          <p:cNvSpPr/>
          <p:nvPr/>
        </p:nvSpPr>
        <p:spPr>
          <a:xfrm>
            <a:off x="731520" y="5943600"/>
            <a:ext cx="7955280" cy="274320"/>
          </a:xfrm>
          <a:prstGeom prst="rect">
            <a:avLst/>
          </a:prstGeom>
          <a:noFill/>
          <a:ln/>
        </p:spPr>
        <p:txBody>
          <a:bodyPr wrap="square" rtlCol="0" anchor="ctr"/>
          <a:lstStyle/>
          <a:p>
            <a:pPr indent="0" marL="0">
              <a:buNone/>
            </a:pPr>
            <a:r>
              <a:rPr lang="en-US" sz="1200" b="1" dirty="0">
                <a:solidFill>
                  <a:srgbClr val="FFFFFF"/>
                </a:solidFill>
                <a:latin typeface="Arial" pitchFamily="34" charset="0"/>
                <a:ea typeface="Arial" pitchFamily="34" charset="-122"/>
                <a:cs typeface="Arial" pitchFamily="34" charset="-120"/>
              </a:rPr>
              <a:t>4. undefined</a:t>
            </a:r>
            <a:endParaRPr lang="en-US" sz="1200" dirty="0"/>
          </a:p>
        </p:txBody>
      </p:sp>
      <p:sp>
        <p:nvSpPr>
          <p:cNvPr id="25" name="Text 23"/>
          <p:cNvSpPr/>
          <p:nvPr/>
        </p:nvSpPr>
        <p:spPr>
          <a:xfrm>
            <a:off x="1097280" y="6172200"/>
            <a:ext cx="7589520" cy="228600"/>
          </a:xfrm>
          <a:prstGeom prst="rect">
            <a:avLst/>
          </a:prstGeom>
          <a:noFill/>
          <a:ln/>
        </p:spPr>
        <p:txBody>
          <a:bodyPr wrap="square" rtlCol="0" anchor="ctr"/>
          <a:lstStyle/>
          <a:p>
            <a:pPr indent="0" marL="0">
              <a:buNone/>
            </a:pP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A1628"/>
        </a:solidFill>
      </p:bgPr>
    </p:bg>
    <p:spTree>
      <p:nvGrpSpPr>
        <p:cNvPr id="1" name=""/>
        <p:cNvGrpSpPr/>
        <p:nvPr/>
      </p:nvGrpSpPr>
      <p:grpSpPr>
        <a:xfrm>
          <a:off x="0" y="0"/>
          <a:ext cx="0" cy="0"/>
          <a:chOff x="0" y="0"/>
          <a:chExt cx="0" cy="0"/>
        </a:xfrm>
      </p:grpSpPr>
      <p:sp>
        <p:nvSpPr>
          <p:cNvPr id="2" name="Text 0"/>
          <p:cNvSpPr/>
          <p:nvPr/>
        </p:nvSpPr>
        <p:spPr>
          <a:xfrm>
            <a:off x="457200" y="365760"/>
            <a:ext cx="8229600" cy="365760"/>
          </a:xfrm>
          <a:prstGeom prst="rect">
            <a:avLst/>
          </a:prstGeom>
          <a:noFill/>
          <a:ln/>
        </p:spPr>
        <p:txBody>
          <a:bodyPr wrap="square" rtlCol="0" anchor="ctr"/>
          <a:lstStyle/>
          <a:p>
            <a:pPr indent="0" marL="0">
              <a:buNone/>
            </a:pPr>
            <a:r>
              <a:rPr lang="en-US" sz="1400" dirty="0">
                <a:solidFill>
                  <a:srgbClr val="7B9CFF"/>
                </a:solidFill>
                <a:latin typeface="Arial" pitchFamily="34" charset="0"/>
                <a:ea typeface="Arial" pitchFamily="34" charset="-122"/>
                <a:cs typeface="Arial" pitchFamily="34" charset="-120"/>
              </a:rPr>
              <a:t>Navigation</a:t>
            </a:r>
            <a:endParaRPr lang="en-US" sz="1400" dirty="0"/>
          </a:p>
        </p:txBody>
      </p:sp>
      <p:sp>
        <p:nvSpPr>
          <p:cNvPr id="3" name="Text 1"/>
          <p:cNvSpPr/>
          <p:nvPr/>
        </p:nvSpPr>
        <p:spPr>
          <a:xfrm>
            <a:off x="457200" y="731520"/>
            <a:ext cx="8229600" cy="54864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Agenda</a:t>
            </a:r>
            <a:endParaRPr lang="en-US" sz="2800" dirty="0"/>
          </a:p>
        </p:txBody>
      </p:sp>
      <p:sp>
        <p:nvSpPr>
          <p:cNvPr id="4" name="Text 2"/>
          <p:cNvSpPr/>
          <p:nvPr/>
        </p:nvSpPr>
        <p:spPr>
          <a:xfrm>
            <a:off x="457200" y="1645920"/>
            <a:ext cx="548640" cy="365760"/>
          </a:xfrm>
          <a:prstGeom prst="rect">
            <a:avLst/>
          </a:prstGeom>
          <a:noFill/>
          <a:ln/>
        </p:spPr>
        <p:txBody>
          <a:bodyPr wrap="square" rtlCol="0" anchor="ctr"/>
          <a:lstStyle/>
          <a:p>
            <a:pPr indent="0" marL="0">
              <a:buNone/>
            </a:pPr>
            <a:r>
              <a:rPr lang="en-US" sz="1400" b="1" dirty="0">
                <a:solidFill>
                  <a:srgbClr val="7B9CFF"/>
                </a:solidFill>
                <a:latin typeface="Arial" pitchFamily="34" charset="0"/>
                <a:ea typeface="Arial" pitchFamily="34" charset="-122"/>
                <a:cs typeface="Arial" pitchFamily="34" charset="-120"/>
              </a:rPr>
              <a:t>01</a:t>
            </a:r>
            <a:endParaRPr lang="en-US" sz="1400" dirty="0"/>
          </a:p>
        </p:txBody>
      </p:sp>
      <p:sp>
        <p:nvSpPr>
          <p:cNvPr id="5" name="Text 3"/>
          <p:cNvSpPr/>
          <p:nvPr/>
        </p:nvSpPr>
        <p:spPr>
          <a:xfrm>
            <a:off x="1188720" y="1645920"/>
            <a:ext cx="3291840" cy="365760"/>
          </a:xfrm>
          <a:prstGeom prst="rect">
            <a:avLst/>
          </a:prstGeom>
          <a:noFill/>
          <a:ln/>
        </p:spPr>
        <p:txBody>
          <a:bodyPr wrap="square" rtlCol="0" anchor="ctr"/>
          <a:lstStyle/>
          <a:p>
            <a:pPr indent="0" marL="0">
              <a:buNone/>
            </a:pPr>
            <a:r>
              <a:rPr lang="en-US" sz="1600" b="1" dirty="0">
                <a:solidFill>
                  <a:srgbClr val="FFFFFF"/>
                </a:solidFill>
                <a:latin typeface="Arial" pitchFamily="34" charset="0"/>
                <a:ea typeface="Arial" pitchFamily="34" charset="-122"/>
                <a:cs typeface="Arial" pitchFamily="34" charset="-120"/>
              </a:rPr>
              <a:t>Executive Summary</a:t>
            </a:r>
            <a:endParaRPr lang="en-US" sz="1600" dirty="0"/>
          </a:p>
        </p:txBody>
      </p:sp>
      <p:sp>
        <p:nvSpPr>
          <p:cNvPr id="6" name="Text 4"/>
          <p:cNvSpPr/>
          <p:nvPr/>
        </p:nvSpPr>
        <p:spPr>
          <a:xfrm>
            <a:off x="1188720" y="1965960"/>
            <a:ext cx="3291840" cy="274320"/>
          </a:xfrm>
          <a:prstGeom prst="rect">
            <a:avLst/>
          </a:prstGeom>
          <a:noFill/>
          <a:ln/>
        </p:spPr>
        <p:txBody>
          <a:bodyPr wrap="square" rtlCol="0" anchor="ctr"/>
          <a:lstStyle/>
          <a:p>
            <a:pPr indent="0" marL="0">
              <a:buNone/>
            </a:pPr>
            <a:r>
              <a:rPr lang="en-US" sz="1000" dirty="0">
                <a:solidFill>
                  <a:srgbClr val="B8C5D6"/>
                </a:solidFill>
                <a:latin typeface="Arial" pitchFamily="34" charset="0"/>
                <a:ea typeface="Arial" pitchFamily="34" charset="-122"/>
                <a:cs typeface="Arial" pitchFamily="34" charset="-120"/>
              </a:rPr>
              <a:t>Current state and key opportunities</a:t>
            </a:r>
            <a:endParaRPr lang="en-US" sz="1000" dirty="0"/>
          </a:p>
        </p:txBody>
      </p:sp>
      <p:sp>
        <p:nvSpPr>
          <p:cNvPr id="7" name="Text 5"/>
          <p:cNvSpPr/>
          <p:nvPr/>
        </p:nvSpPr>
        <p:spPr>
          <a:xfrm>
            <a:off x="457200" y="2651760"/>
            <a:ext cx="548640" cy="365760"/>
          </a:xfrm>
          <a:prstGeom prst="rect">
            <a:avLst/>
          </a:prstGeom>
          <a:noFill/>
          <a:ln/>
        </p:spPr>
        <p:txBody>
          <a:bodyPr wrap="square" rtlCol="0" anchor="ctr"/>
          <a:lstStyle/>
          <a:p>
            <a:pPr indent="0" marL="0">
              <a:buNone/>
            </a:pPr>
            <a:r>
              <a:rPr lang="en-US" sz="1400" b="1" dirty="0">
                <a:solidFill>
                  <a:srgbClr val="7B9CFF"/>
                </a:solidFill>
                <a:latin typeface="Arial" pitchFamily="34" charset="0"/>
                <a:ea typeface="Arial" pitchFamily="34" charset="-122"/>
                <a:cs typeface="Arial" pitchFamily="34" charset="-120"/>
              </a:rPr>
              <a:t>02</a:t>
            </a:r>
            <a:endParaRPr lang="en-US" sz="1400" dirty="0"/>
          </a:p>
        </p:txBody>
      </p:sp>
      <p:sp>
        <p:nvSpPr>
          <p:cNvPr id="8" name="Text 6"/>
          <p:cNvSpPr/>
          <p:nvPr/>
        </p:nvSpPr>
        <p:spPr>
          <a:xfrm>
            <a:off x="1188720" y="2651760"/>
            <a:ext cx="3291840" cy="365760"/>
          </a:xfrm>
          <a:prstGeom prst="rect">
            <a:avLst/>
          </a:prstGeom>
          <a:noFill/>
          <a:ln/>
        </p:spPr>
        <p:txBody>
          <a:bodyPr wrap="square" rtlCol="0" anchor="ctr"/>
          <a:lstStyle/>
          <a:p>
            <a:pPr indent="0" marL="0">
              <a:buNone/>
            </a:pPr>
            <a:r>
              <a:rPr lang="en-US" sz="1600" b="1" dirty="0">
                <a:solidFill>
                  <a:srgbClr val="FFFFFF"/>
                </a:solidFill>
                <a:latin typeface="Arial" pitchFamily="34" charset="0"/>
                <a:ea typeface="Arial" pitchFamily="34" charset="-122"/>
                <a:cs typeface="Arial" pitchFamily="34" charset="-120"/>
              </a:rPr>
              <a:t>Digital Maturity Assessment</a:t>
            </a:r>
            <a:endParaRPr lang="en-US" sz="1600" dirty="0"/>
          </a:p>
        </p:txBody>
      </p:sp>
      <p:sp>
        <p:nvSpPr>
          <p:cNvPr id="9" name="Text 7"/>
          <p:cNvSpPr/>
          <p:nvPr/>
        </p:nvSpPr>
        <p:spPr>
          <a:xfrm>
            <a:off x="1188720" y="2971800"/>
            <a:ext cx="3291840" cy="274320"/>
          </a:xfrm>
          <a:prstGeom prst="rect">
            <a:avLst/>
          </a:prstGeom>
          <a:noFill/>
          <a:ln/>
        </p:spPr>
        <p:txBody>
          <a:bodyPr wrap="square" rtlCol="0" anchor="ctr"/>
          <a:lstStyle/>
          <a:p>
            <a:pPr indent="0" marL="0">
              <a:buNone/>
            </a:pPr>
            <a:r>
              <a:rPr lang="en-US" sz="1000" dirty="0">
                <a:solidFill>
                  <a:srgbClr val="B8C5D6"/>
                </a:solidFill>
                <a:latin typeface="Arial" pitchFamily="34" charset="0"/>
                <a:ea typeface="Arial" pitchFamily="34" charset="-122"/>
                <a:cs typeface="Arial" pitchFamily="34" charset="-120"/>
              </a:rPr>
              <a:t>Five-pillar evaluation framework</a:t>
            </a:r>
            <a:endParaRPr lang="en-US" sz="1000" dirty="0"/>
          </a:p>
        </p:txBody>
      </p:sp>
      <p:sp>
        <p:nvSpPr>
          <p:cNvPr id="10" name="Text 8"/>
          <p:cNvSpPr/>
          <p:nvPr/>
        </p:nvSpPr>
        <p:spPr>
          <a:xfrm>
            <a:off x="457200" y="3657600"/>
            <a:ext cx="548640" cy="365760"/>
          </a:xfrm>
          <a:prstGeom prst="rect">
            <a:avLst/>
          </a:prstGeom>
          <a:noFill/>
          <a:ln/>
        </p:spPr>
        <p:txBody>
          <a:bodyPr wrap="square" rtlCol="0" anchor="ctr"/>
          <a:lstStyle/>
          <a:p>
            <a:pPr indent="0" marL="0">
              <a:buNone/>
            </a:pPr>
            <a:r>
              <a:rPr lang="en-US" sz="1400" b="1" dirty="0">
                <a:solidFill>
                  <a:srgbClr val="7B9CFF"/>
                </a:solidFill>
                <a:latin typeface="Arial" pitchFamily="34" charset="0"/>
                <a:ea typeface="Arial" pitchFamily="34" charset="-122"/>
                <a:cs typeface="Arial" pitchFamily="34" charset="-120"/>
              </a:rPr>
              <a:t>03</a:t>
            </a:r>
            <a:endParaRPr lang="en-US" sz="1400" dirty="0"/>
          </a:p>
        </p:txBody>
      </p:sp>
      <p:sp>
        <p:nvSpPr>
          <p:cNvPr id="11" name="Text 9"/>
          <p:cNvSpPr/>
          <p:nvPr/>
        </p:nvSpPr>
        <p:spPr>
          <a:xfrm>
            <a:off x="1188720" y="3657600"/>
            <a:ext cx="3291840" cy="365760"/>
          </a:xfrm>
          <a:prstGeom prst="rect">
            <a:avLst/>
          </a:prstGeom>
          <a:noFill/>
          <a:ln/>
        </p:spPr>
        <p:txBody>
          <a:bodyPr wrap="square" rtlCol="0" anchor="ctr"/>
          <a:lstStyle/>
          <a:p>
            <a:pPr indent="0" marL="0">
              <a:buNone/>
            </a:pPr>
            <a:r>
              <a:rPr lang="en-US" sz="1600" b="1" dirty="0">
                <a:solidFill>
                  <a:srgbClr val="FFFFFF"/>
                </a:solidFill>
                <a:latin typeface="Arial" pitchFamily="34" charset="0"/>
                <a:ea typeface="Arial" pitchFamily="34" charset="-122"/>
                <a:cs typeface="Arial" pitchFamily="34" charset="-120"/>
              </a:rPr>
              <a:t>Strategic Priorities</a:t>
            </a:r>
            <a:endParaRPr lang="en-US" sz="1600" dirty="0"/>
          </a:p>
        </p:txBody>
      </p:sp>
      <p:sp>
        <p:nvSpPr>
          <p:cNvPr id="12" name="Text 10"/>
          <p:cNvSpPr/>
          <p:nvPr/>
        </p:nvSpPr>
        <p:spPr>
          <a:xfrm>
            <a:off x="1188720" y="3977640"/>
            <a:ext cx="3291840" cy="274320"/>
          </a:xfrm>
          <a:prstGeom prst="rect">
            <a:avLst/>
          </a:prstGeom>
          <a:noFill/>
          <a:ln/>
        </p:spPr>
        <p:txBody>
          <a:bodyPr wrap="square" rtlCol="0" anchor="ctr"/>
          <a:lstStyle/>
          <a:p>
            <a:pPr indent="0" marL="0">
              <a:buNone/>
            </a:pPr>
            <a:r>
              <a:rPr lang="en-US" sz="1000" dirty="0">
                <a:solidFill>
                  <a:srgbClr val="B8C5D6"/>
                </a:solidFill>
                <a:latin typeface="Arial" pitchFamily="34" charset="0"/>
                <a:ea typeface="Arial" pitchFamily="34" charset="-122"/>
                <a:cs typeface="Arial" pitchFamily="34" charset="-120"/>
              </a:rPr>
              <a:t>Data, Automation, AI, People, and UX strategies</a:t>
            </a:r>
            <a:endParaRPr lang="en-US" sz="1000" dirty="0"/>
          </a:p>
        </p:txBody>
      </p:sp>
      <p:sp>
        <p:nvSpPr>
          <p:cNvPr id="13" name="Text 11"/>
          <p:cNvSpPr/>
          <p:nvPr/>
        </p:nvSpPr>
        <p:spPr>
          <a:xfrm>
            <a:off x="457200" y="4663440"/>
            <a:ext cx="548640" cy="365760"/>
          </a:xfrm>
          <a:prstGeom prst="rect">
            <a:avLst/>
          </a:prstGeom>
          <a:noFill/>
          <a:ln/>
        </p:spPr>
        <p:txBody>
          <a:bodyPr wrap="square" rtlCol="0" anchor="ctr"/>
          <a:lstStyle/>
          <a:p>
            <a:pPr indent="0" marL="0">
              <a:buNone/>
            </a:pPr>
            <a:r>
              <a:rPr lang="en-US" sz="1400" b="1" dirty="0">
                <a:solidFill>
                  <a:srgbClr val="7B9CFF"/>
                </a:solidFill>
                <a:latin typeface="Arial" pitchFamily="34" charset="0"/>
                <a:ea typeface="Arial" pitchFamily="34" charset="-122"/>
                <a:cs typeface="Arial" pitchFamily="34" charset="-120"/>
              </a:rPr>
              <a:t>04</a:t>
            </a:r>
            <a:endParaRPr lang="en-US" sz="1400" dirty="0"/>
          </a:p>
        </p:txBody>
      </p:sp>
      <p:sp>
        <p:nvSpPr>
          <p:cNvPr id="14" name="Text 12"/>
          <p:cNvSpPr/>
          <p:nvPr/>
        </p:nvSpPr>
        <p:spPr>
          <a:xfrm>
            <a:off x="1188720" y="4663440"/>
            <a:ext cx="3291840" cy="365760"/>
          </a:xfrm>
          <a:prstGeom prst="rect">
            <a:avLst/>
          </a:prstGeom>
          <a:noFill/>
          <a:ln/>
        </p:spPr>
        <p:txBody>
          <a:bodyPr wrap="square" rtlCol="0" anchor="ctr"/>
          <a:lstStyle/>
          <a:p>
            <a:pPr indent="0" marL="0">
              <a:buNone/>
            </a:pPr>
            <a:r>
              <a:rPr lang="en-US" sz="1600" b="1" dirty="0">
                <a:solidFill>
                  <a:srgbClr val="FFFFFF"/>
                </a:solidFill>
                <a:latin typeface="Arial" pitchFamily="34" charset="0"/>
                <a:ea typeface="Arial" pitchFamily="34" charset="-122"/>
                <a:cs typeface="Arial" pitchFamily="34" charset="-120"/>
              </a:rPr>
              <a:t>Quick Wins</a:t>
            </a:r>
            <a:endParaRPr lang="en-US" sz="1600" dirty="0"/>
          </a:p>
        </p:txBody>
      </p:sp>
      <p:sp>
        <p:nvSpPr>
          <p:cNvPr id="15" name="Text 13"/>
          <p:cNvSpPr/>
          <p:nvPr/>
        </p:nvSpPr>
        <p:spPr>
          <a:xfrm>
            <a:off x="1188720" y="4983480"/>
            <a:ext cx="3291840" cy="274320"/>
          </a:xfrm>
          <a:prstGeom prst="rect">
            <a:avLst/>
          </a:prstGeom>
          <a:noFill/>
          <a:ln/>
        </p:spPr>
        <p:txBody>
          <a:bodyPr wrap="square" rtlCol="0" anchor="ctr"/>
          <a:lstStyle/>
          <a:p>
            <a:pPr indent="0" marL="0">
              <a:buNone/>
            </a:pPr>
            <a:r>
              <a:rPr lang="en-US" sz="1000" dirty="0">
                <a:solidFill>
                  <a:srgbClr val="B8C5D6"/>
                </a:solidFill>
                <a:latin typeface="Arial" pitchFamily="34" charset="0"/>
                <a:ea typeface="Arial" pitchFamily="34" charset="-122"/>
                <a:cs typeface="Arial" pitchFamily="34" charset="-120"/>
              </a:rPr>
              <a:t>30-day high-impact actions</a:t>
            </a:r>
            <a:endParaRPr lang="en-US" sz="1000" dirty="0"/>
          </a:p>
        </p:txBody>
      </p:sp>
      <p:sp>
        <p:nvSpPr>
          <p:cNvPr id="16" name="Text 14"/>
          <p:cNvSpPr/>
          <p:nvPr/>
        </p:nvSpPr>
        <p:spPr>
          <a:xfrm>
            <a:off x="4754880" y="1645920"/>
            <a:ext cx="548640" cy="365760"/>
          </a:xfrm>
          <a:prstGeom prst="rect">
            <a:avLst/>
          </a:prstGeom>
          <a:noFill/>
          <a:ln/>
        </p:spPr>
        <p:txBody>
          <a:bodyPr wrap="square" rtlCol="0" anchor="ctr"/>
          <a:lstStyle/>
          <a:p>
            <a:pPr indent="0" marL="0">
              <a:buNone/>
            </a:pPr>
            <a:r>
              <a:rPr lang="en-US" sz="1400" b="1" dirty="0">
                <a:solidFill>
                  <a:srgbClr val="7B9CFF"/>
                </a:solidFill>
                <a:latin typeface="Arial" pitchFamily="34" charset="0"/>
                <a:ea typeface="Arial" pitchFamily="34" charset="-122"/>
                <a:cs typeface="Arial" pitchFamily="34" charset="-120"/>
              </a:rPr>
              <a:t>05</a:t>
            </a:r>
            <a:endParaRPr lang="en-US" sz="1400" dirty="0"/>
          </a:p>
        </p:txBody>
      </p:sp>
      <p:sp>
        <p:nvSpPr>
          <p:cNvPr id="17" name="Text 15"/>
          <p:cNvSpPr/>
          <p:nvPr/>
        </p:nvSpPr>
        <p:spPr>
          <a:xfrm>
            <a:off x="5486400" y="1645920"/>
            <a:ext cx="3291840" cy="365760"/>
          </a:xfrm>
          <a:prstGeom prst="rect">
            <a:avLst/>
          </a:prstGeom>
          <a:noFill/>
          <a:ln/>
        </p:spPr>
        <p:txBody>
          <a:bodyPr wrap="square" rtlCol="0" anchor="ctr"/>
          <a:lstStyle/>
          <a:p>
            <a:pPr indent="0" marL="0">
              <a:buNone/>
            </a:pPr>
            <a:r>
              <a:rPr lang="en-US" sz="1600" b="1" dirty="0">
                <a:solidFill>
                  <a:srgbClr val="FFFFFF"/>
                </a:solidFill>
                <a:latin typeface="Arial" pitchFamily="34" charset="0"/>
                <a:ea typeface="Arial" pitchFamily="34" charset="-122"/>
                <a:cs typeface="Arial" pitchFamily="34" charset="-120"/>
              </a:rPr>
              <a:t>Technology Roadmap</a:t>
            </a:r>
            <a:endParaRPr lang="en-US" sz="1600" dirty="0"/>
          </a:p>
        </p:txBody>
      </p:sp>
      <p:sp>
        <p:nvSpPr>
          <p:cNvPr id="18" name="Text 16"/>
          <p:cNvSpPr/>
          <p:nvPr/>
        </p:nvSpPr>
        <p:spPr>
          <a:xfrm>
            <a:off x="5486400" y="1965960"/>
            <a:ext cx="3291840" cy="274320"/>
          </a:xfrm>
          <a:prstGeom prst="rect">
            <a:avLst/>
          </a:prstGeom>
          <a:noFill/>
          <a:ln/>
        </p:spPr>
        <p:txBody>
          <a:bodyPr wrap="square" rtlCol="0" anchor="ctr"/>
          <a:lstStyle/>
          <a:p>
            <a:pPr indent="0" marL="0">
              <a:buNone/>
            </a:pPr>
            <a:r>
              <a:rPr lang="en-US" sz="1000" dirty="0">
                <a:solidFill>
                  <a:srgbClr val="B8C5D6"/>
                </a:solidFill>
                <a:latin typeface="Arial" pitchFamily="34" charset="0"/>
                <a:ea typeface="Arial" pitchFamily="34" charset="-122"/>
                <a:cs typeface="Arial" pitchFamily="34" charset="-120"/>
              </a:rPr>
              <a:t>Recommended tools and platforms</a:t>
            </a:r>
            <a:endParaRPr lang="en-US" sz="1000" dirty="0"/>
          </a:p>
        </p:txBody>
      </p:sp>
      <p:sp>
        <p:nvSpPr>
          <p:cNvPr id="19" name="Text 17"/>
          <p:cNvSpPr/>
          <p:nvPr/>
        </p:nvSpPr>
        <p:spPr>
          <a:xfrm>
            <a:off x="4754880" y="2651760"/>
            <a:ext cx="548640" cy="365760"/>
          </a:xfrm>
          <a:prstGeom prst="rect">
            <a:avLst/>
          </a:prstGeom>
          <a:noFill/>
          <a:ln/>
        </p:spPr>
        <p:txBody>
          <a:bodyPr wrap="square" rtlCol="0" anchor="ctr"/>
          <a:lstStyle/>
          <a:p>
            <a:pPr indent="0" marL="0">
              <a:buNone/>
            </a:pPr>
            <a:r>
              <a:rPr lang="en-US" sz="1400" b="1" dirty="0">
                <a:solidFill>
                  <a:srgbClr val="7B9CFF"/>
                </a:solidFill>
                <a:latin typeface="Arial" pitchFamily="34" charset="0"/>
                <a:ea typeface="Arial" pitchFamily="34" charset="-122"/>
                <a:cs typeface="Arial" pitchFamily="34" charset="-120"/>
              </a:rPr>
              <a:t>06</a:t>
            </a:r>
            <a:endParaRPr lang="en-US" sz="1400" dirty="0"/>
          </a:p>
        </p:txBody>
      </p:sp>
      <p:sp>
        <p:nvSpPr>
          <p:cNvPr id="20" name="Text 18"/>
          <p:cNvSpPr/>
          <p:nvPr/>
        </p:nvSpPr>
        <p:spPr>
          <a:xfrm>
            <a:off x="5486400" y="2651760"/>
            <a:ext cx="3291840" cy="365760"/>
          </a:xfrm>
          <a:prstGeom prst="rect">
            <a:avLst/>
          </a:prstGeom>
          <a:noFill/>
          <a:ln/>
        </p:spPr>
        <p:txBody>
          <a:bodyPr wrap="square" rtlCol="0" anchor="ctr"/>
          <a:lstStyle/>
          <a:p>
            <a:pPr indent="0" marL="0">
              <a:buNone/>
            </a:pPr>
            <a:r>
              <a:rPr lang="en-US" sz="1600" b="1" dirty="0">
                <a:solidFill>
                  <a:srgbClr val="FFFFFF"/>
                </a:solidFill>
                <a:latin typeface="Arial" pitchFamily="34" charset="0"/>
                <a:ea typeface="Arial" pitchFamily="34" charset="-122"/>
                <a:cs typeface="Arial" pitchFamily="34" charset="-120"/>
              </a:rPr>
              <a:t>90-Day Implementation Plan</a:t>
            </a:r>
            <a:endParaRPr lang="en-US" sz="1600" dirty="0"/>
          </a:p>
        </p:txBody>
      </p:sp>
      <p:sp>
        <p:nvSpPr>
          <p:cNvPr id="21" name="Text 19"/>
          <p:cNvSpPr/>
          <p:nvPr/>
        </p:nvSpPr>
        <p:spPr>
          <a:xfrm>
            <a:off x="5486400" y="2971800"/>
            <a:ext cx="3291840" cy="274320"/>
          </a:xfrm>
          <a:prstGeom prst="rect">
            <a:avLst/>
          </a:prstGeom>
          <a:noFill/>
          <a:ln/>
        </p:spPr>
        <p:txBody>
          <a:bodyPr wrap="square" rtlCol="0" anchor="ctr"/>
          <a:lstStyle/>
          <a:p>
            <a:pPr indent="0" marL="0">
              <a:buNone/>
            </a:pPr>
            <a:r>
              <a:rPr lang="en-US" sz="1000" dirty="0">
                <a:solidFill>
                  <a:srgbClr val="B8C5D6"/>
                </a:solidFill>
                <a:latin typeface="Arial" pitchFamily="34" charset="0"/>
                <a:ea typeface="Arial" pitchFamily="34" charset="-122"/>
                <a:cs typeface="Arial" pitchFamily="34" charset="-120"/>
              </a:rPr>
              <a:t>Phased transformation approach</a:t>
            </a:r>
            <a:endParaRPr lang="en-US" sz="1000" dirty="0"/>
          </a:p>
        </p:txBody>
      </p:sp>
      <p:sp>
        <p:nvSpPr>
          <p:cNvPr id="22" name="Text 20"/>
          <p:cNvSpPr/>
          <p:nvPr/>
        </p:nvSpPr>
        <p:spPr>
          <a:xfrm>
            <a:off x="4754880" y="3657600"/>
            <a:ext cx="548640" cy="365760"/>
          </a:xfrm>
          <a:prstGeom prst="rect">
            <a:avLst/>
          </a:prstGeom>
          <a:noFill/>
          <a:ln/>
        </p:spPr>
        <p:txBody>
          <a:bodyPr wrap="square" rtlCol="0" anchor="ctr"/>
          <a:lstStyle/>
          <a:p>
            <a:pPr indent="0" marL="0">
              <a:buNone/>
            </a:pPr>
            <a:r>
              <a:rPr lang="en-US" sz="1400" b="1" dirty="0">
                <a:solidFill>
                  <a:srgbClr val="7B9CFF"/>
                </a:solidFill>
                <a:latin typeface="Arial" pitchFamily="34" charset="0"/>
                <a:ea typeface="Arial" pitchFamily="34" charset="-122"/>
                <a:cs typeface="Arial" pitchFamily="34" charset="-120"/>
              </a:rPr>
              <a:t>07</a:t>
            </a:r>
            <a:endParaRPr lang="en-US" sz="1400" dirty="0"/>
          </a:p>
        </p:txBody>
      </p:sp>
      <p:sp>
        <p:nvSpPr>
          <p:cNvPr id="23" name="Text 21"/>
          <p:cNvSpPr/>
          <p:nvPr/>
        </p:nvSpPr>
        <p:spPr>
          <a:xfrm>
            <a:off x="5486400" y="3657600"/>
            <a:ext cx="3291840" cy="365760"/>
          </a:xfrm>
          <a:prstGeom prst="rect">
            <a:avLst/>
          </a:prstGeom>
          <a:noFill/>
          <a:ln/>
        </p:spPr>
        <p:txBody>
          <a:bodyPr wrap="square" rtlCol="0" anchor="ctr"/>
          <a:lstStyle/>
          <a:p>
            <a:pPr indent="0" marL="0">
              <a:buNone/>
            </a:pPr>
            <a:r>
              <a:rPr lang="en-US" sz="1600" b="1" dirty="0">
                <a:solidFill>
                  <a:srgbClr val="FFFFFF"/>
                </a:solidFill>
                <a:latin typeface="Arial" pitchFamily="34" charset="0"/>
                <a:ea typeface="Arial" pitchFamily="34" charset="-122"/>
                <a:cs typeface="Arial" pitchFamily="34" charset="-120"/>
              </a:rPr>
              <a:t>Change Management</a:t>
            </a:r>
            <a:endParaRPr lang="en-US" sz="1600" dirty="0"/>
          </a:p>
        </p:txBody>
      </p:sp>
      <p:sp>
        <p:nvSpPr>
          <p:cNvPr id="24" name="Text 22"/>
          <p:cNvSpPr/>
          <p:nvPr/>
        </p:nvSpPr>
        <p:spPr>
          <a:xfrm>
            <a:off x="5486400" y="3977640"/>
            <a:ext cx="3291840" cy="274320"/>
          </a:xfrm>
          <a:prstGeom prst="rect">
            <a:avLst/>
          </a:prstGeom>
          <a:noFill/>
          <a:ln/>
        </p:spPr>
        <p:txBody>
          <a:bodyPr wrap="square" rtlCol="0" anchor="ctr"/>
          <a:lstStyle/>
          <a:p>
            <a:pPr indent="0" marL="0">
              <a:buNone/>
            </a:pPr>
            <a:r>
              <a:rPr lang="en-US" sz="1000" dirty="0">
                <a:solidFill>
                  <a:srgbClr val="B8C5D6"/>
                </a:solidFill>
                <a:latin typeface="Arial" pitchFamily="34" charset="0"/>
                <a:ea typeface="Arial" pitchFamily="34" charset="-122"/>
                <a:cs typeface="Arial" pitchFamily="34" charset="-120"/>
              </a:rPr>
              <a:t>Communication and training strategy</a:t>
            </a:r>
            <a:endParaRPr lang="en-US" sz="1000" dirty="0"/>
          </a:p>
        </p:txBody>
      </p:sp>
      <p:sp>
        <p:nvSpPr>
          <p:cNvPr id="25" name="Text 23"/>
          <p:cNvSpPr/>
          <p:nvPr/>
        </p:nvSpPr>
        <p:spPr>
          <a:xfrm>
            <a:off x="4754880" y="4663440"/>
            <a:ext cx="548640" cy="365760"/>
          </a:xfrm>
          <a:prstGeom prst="rect">
            <a:avLst/>
          </a:prstGeom>
          <a:noFill/>
          <a:ln/>
        </p:spPr>
        <p:txBody>
          <a:bodyPr wrap="square" rtlCol="0" anchor="ctr"/>
          <a:lstStyle/>
          <a:p>
            <a:pPr indent="0" marL="0">
              <a:buNone/>
            </a:pPr>
            <a:r>
              <a:rPr lang="en-US" sz="1400" b="1" dirty="0">
                <a:solidFill>
                  <a:srgbClr val="7B9CFF"/>
                </a:solidFill>
                <a:latin typeface="Arial" pitchFamily="34" charset="0"/>
                <a:ea typeface="Arial" pitchFamily="34" charset="-122"/>
                <a:cs typeface="Arial" pitchFamily="34" charset="-120"/>
              </a:rPr>
              <a:t>08</a:t>
            </a:r>
            <a:endParaRPr lang="en-US" sz="1400" dirty="0"/>
          </a:p>
        </p:txBody>
      </p:sp>
      <p:sp>
        <p:nvSpPr>
          <p:cNvPr id="26" name="Text 24"/>
          <p:cNvSpPr/>
          <p:nvPr/>
        </p:nvSpPr>
        <p:spPr>
          <a:xfrm>
            <a:off x="5486400" y="4663440"/>
            <a:ext cx="3291840" cy="365760"/>
          </a:xfrm>
          <a:prstGeom prst="rect">
            <a:avLst/>
          </a:prstGeom>
          <a:noFill/>
          <a:ln/>
        </p:spPr>
        <p:txBody>
          <a:bodyPr wrap="square" rtlCol="0" anchor="ctr"/>
          <a:lstStyle/>
          <a:p>
            <a:pPr indent="0" marL="0">
              <a:buNone/>
            </a:pPr>
            <a:r>
              <a:rPr lang="en-US" sz="1600" b="1" dirty="0">
                <a:solidFill>
                  <a:srgbClr val="FFFFFF"/>
                </a:solidFill>
                <a:latin typeface="Arial" pitchFamily="34" charset="0"/>
                <a:ea typeface="Arial" pitchFamily="34" charset="-122"/>
                <a:cs typeface="Arial" pitchFamily="34" charset="-120"/>
              </a:rPr>
              <a:t>Next Steps</a:t>
            </a:r>
            <a:endParaRPr lang="en-US" sz="1600" dirty="0"/>
          </a:p>
        </p:txBody>
      </p:sp>
      <p:sp>
        <p:nvSpPr>
          <p:cNvPr id="27" name="Text 25"/>
          <p:cNvSpPr/>
          <p:nvPr/>
        </p:nvSpPr>
        <p:spPr>
          <a:xfrm>
            <a:off x="5486400" y="4983480"/>
            <a:ext cx="3291840" cy="274320"/>
          </a:xfrm>
          <a:prstGeom prst="rect">
            <a:avLst/>
          </a:prstGeom>
          <a:noFill/>
          <a:ln/>
        </p:spPr>
        <p:txBody>
          <a:bodyPr wrap="square" rtlCol="0" anchor="ctr"/>
          <a:lstStyle/>
          <a:p>
            <a:pPr indent="0" marL="0">
              <a:buNone/>
            </a:pPr>
            <a:r>
              <a:rPr lang="en-US" sz="1000" dirty="0">
                <a:solidFill>
                  <a:srgbClr val="B8C5D6"/>
                </a:solidFill>
                <a:latin typeface="Arial" pitchFamily="34" charset="0"/>
                <a:ea typeface="Arial" pitchFamily="34" charset="-122"/>
                <a:cs typeface="Arial" pitchFamily="34" charset="-120"/>
              </a:rPr>
              <a:t>Getting started with your transformation</a:t>
            </a: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A1628"/>
        </a:solidFill>
      </p:bgPr>
    </p:bg>
    <p:spTree>
      <p:nvGrpSpPr>
        <p:cNvPr id="1" name=""/>
        <p:cNvGrpSpPr/>
        <p:nvPr/>
      </p:nvGrpSpPr>
      <p:grpSpPr>
        <a:xfrm>
          <a:off x="0" y="0"/>
          <a:ext cx="0" cy="0"/>
          <a:chOff x="0" y="0"/>
          <a:chExt cx="0" cy="0"/>
        </a:xfrm>
      </p:grpSpPr>
      <p:sp>
        <p:nvSpPr>
          <p:cNvPr id="2" name="Text 0"/>
          <p:cNvSpPr/>
          <p:nvPr/>
        </p:nvSpPr>
        <p:spPr>
          <a:xfrm>
            <a:off x="457200" y="1828800"/>
            <a:ext cx="8229600" cy="548640"/>
          </a:xfrm>
          <a:prstGeom prst="rect">
            <a:avLst/>
          </a:prstGeom>
          <a:noFill/>
          <a:ln/>
        </p:spPr>
        <p:txBody>
          <a:bodyPr wrap="square" rtlCol="0" anchor="ctr"/>
          <a:lstStyle/>
          <a:p>
            <a:pPr indent="0" marL="0">
              <a:buNone/>
            </a:pPr>
            <a:r>
              <a:rPr lang="en-US" sz="3200" b="1" dirty="0">
                <a:solidFill>
                  <a:srgbClr val="7B9CFF"/>
                </a:solidFill>
                <a:latin typeface="Arial" pitchFamily="34" charset="0"/>
                <a:ea typeface="Arial" pitchFamily="34" charset="-122"/>
                <a:cs typeface="Arial" pitchFamily="34" charset="-120"/>
              </a:rPr>
              <a:t>01</a:t>
            </a:r>
            <a:endParaRPr lang="en-US" sz="3200" dirty="0"/>
          </a:p>
        </p:txBody>
      </p:sp>
      <p:sp>
        <p:nvSpPr>
          <p:cNvPr id="3" name="Text 1"/>
          <p:cNvSpPr/>
          <p:nvPr/>
        </p:nvSpPr>
        <p:spPr>
          <a:xfrm>
            <a:off x="457200" y="2560320"/>
            <a:ext cx="8229600" cy="731520"/>
          </a:xfrm>
          <a:prstGeom prst="rect">
            <a:avLst/>
          </a:prstGeom>
          <a:noFill/>
          <a:ln/>
        </p:spPr>
        <p:txBody>
          <a:bodyPr wrap="square" rtlCol="0" anchor="ctr"/>
          <a:lstStyle/>
          <a:p>
            <a:pPr indent="0" marL="0">
              <a:buNone/>
            </a:pPr>
            <a:r>
              <a:rPr lang="en-US" sz="4800" b="1" dirty="0">
                <a:solidFill>
                  <a:srgbClr val="FFFFFF"/>
                </a:solidFill>
                <a:latin typeface="Arial" pitchFamily="34" charset="0"/>
                <a:ea typeface="Arial" pitchFamily="34" charset="-122"/>
                <a:cs typeface="Arial" pitchFamily="34" charset="-120"/>
              </a:rPr>
              <a:t>Executive Summary</a:t>
            </a:r>
            <a:endParaRPr lang="en-US" sz="4800" dirty="0"/>
          </a:p>
        </p:txBody>
      </p:sp>
      <p:sp>
        <p:nvSpPr>
          <p:cNvPr id="4" name="Text 2"/>
          <p:cNvSpPr/>
          <p:nvPr/>
        </p:nvSpPr>
        <p:spPr>
          <a:xfrm>
            <a:off x="457200" y="3474720"/>
            <a:ext cx="8229600" cy="365760"/>
          </a:xfrm>
          <a:prstGeom prst="rect">
            <a:avLst/>
          </a:prstGeom>
          <a:noFill/>
          <a:ln/>
        </p:spPr>
        <p:txBody>
          <a:bodyPr wrap="square" rtlCol="0" anchor="ctr"/>
          <a:lstStyle/>
          <a:p>
            <a:pPr indent="0" marL="0">
              <a:buNone/>
            </a:pPr>
            <a:r>
              <a:rPr lang="en-US" sz="1800" dirty="0">
                <a:solidFill>
                  <a:srgbClr val="B8C5D6"/>
                </a:solidFill>
                <a:latin typeface="Arial" pitchFamily="34" charset="0"/>
                <a:ea typeface="Arial" pitchFamily="34" charset="-122"/>
                <a:cs typeface="Arial" pitchFamily="34" charset="-120"/>
              </a:rPr>
              <a:t>Current state and key opportunities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0A1628"/>
        </a:solidFill>
      </p:bgPr>
    </p:bg>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2400" b="1" dirty="0">
                <a:solidFill>
                  <a:srgbClr val="FFFFFF"/>
                </a:solidFill>
                <a:latin typeface="Arial" pitchFamily="34" charset="0"/>
                <a:ea typeface="Arial" pitchFamily="34" charset="-122"/>
                <a:cs typeface="Arial" pitchFamily="34" charset="-120"/>
              </a:rPr>
              <a:t>Current State Assessment</a:t>
            </a:r>
            <a:endParaRPr lang="en-US" sz="2400" dirty="0"/>
          </a:p>
        </p:txBody>
      </p:sp>
      <p:sp>
        <p:nvSpPr>
          <p:cNvPr id="3" name="Text 1"/>
          <p:cNvSpPr/>
          <p:nvPr/>
        </p:nvSpPr>
        <p:spPr>
          <a:xfrm>
            <a:off x="457200" y="1097280"/>
            <a:ext cx="8229600" cy="914400"/>
          </a:xfrm>
          <a:prstGeom prst="rect">
            <a:avLst/>
          </a:prstGeom>
          <a:noFill/>
          <a:ln/>
        </p:spPr>
        <p:txBody>
          <a:bodyPr wrap="square" rtlCol="0" anchor="ctr"/>
          <a:lstStyle/>
          <a:p>
            <a:pPr indent="0" marL="0">
              <a:buNone/>
            </a:pPr>
            <a:r>
              <a:rPr lang="en-US" sz="1400" dirty="0">
                <a:solidFill>
                  <a:srgbClr val="FFFFFF"/>
                </a:solidFill>
                <a:latin typeface="Arial" pitchFamily="34" charset="0"/>
                <a:ea typeface="Arial" pitchFamily="34" charset="-122"/>
                <a:cs typeface="Arial" pitchFamily="34" charset="-120"/>
              </a:rPr>
              <a:t>Bosch operates at a foundational digital maturity level (2/5) with strong Microsoft infrastructure but significant gaps in AI adoption, data integration, and change management. Despite having advanced tools like Salesforce and Power Platform, the organization underutilizes these capabilities due to resistance to change and lack of citizen developer champions.</a:t>
            </a:r>
            <a:endParaRPr lang="en-US" sz="1400" dirty="0"/>
          </a:p>
        </p:txBody>
      </p:sp>
      <p:sp>
        <p:nvSpPr>
          <p:cNvPr id="4" name="Text 2"/>
          <p:cNvSpPr/>
          <p:nvPr/>
        </p:nvSpPr>
        <p:spPr>
          <a:xfrm>
            <a:off x="457200" y="2286000"/>
            <a:ext cx="8229600" cy="365760"/>
          </a:xfrm>
          <a:prstGeom prst="rect">
            <a:avLst/>
          </a:prstGeom>
          <a:noFill/>
          <a:ln/>
        </p:spPr>
        <p:txBody>
          <a:bodyPr wrap="square" rtlCol="0" anchor="ctr"/>
          <a:lstStyle/>
          <a:p>
            <a:pPr indent="0" marL="0">
              <a:buNone/>
            </a:pPr>
            <a:r>
              <a:rPr lang="en-US" sz="1800" b="1" dirty="0">
                <a:solidFill>
                  <a:srgbClr val="7B9CFF"/>
                </a:solidFill>
                <a:latin typeface="Arial" pitchFamily="34" charset="0"/>
                <a:ea typeface="Arial" pitchFamily="34" charset="-122"/>
                <a:cs typeface="Arial" pitchFamily="34" charset="-120"/>
              </a:rPr>
              <a:t>Maturity Scores by Pillar</a:t>
            </a:r>
            <a:endParaRPr lang="en-US" sz="1800" dirty="0"/>
          </a:p>
        </p:txBody>
      </p:sp>
      <p:sp>
        <p:nvSpPr>
          <p:cNvPr id="5" name="Text 3"/>
          <p:cNvSpPr/>
          <p:nvPr/>
        </p:nvSpPr>
        <p:spPr>
          <a:xfrm>
            <a:off x="731520" y="2834640"/>
            <a:ext cx="2286000" cy="320040"/>
          </a:xfrm>
          <a:prstGeom prst="rect">
            <a:avLst/>
          </a:prstGeom>
          <a:noFill/>
          <a:ln/>
        </p:spPr>
        <p:txBody>
          <a:bodyPr wrap="square" rtlCol="0" anchor="ctr"/>
          <a:lstStyle/>
          <a:p>
            <a:pPr indent="0" marL="0">
              <a:buNone/>
            </a:pPr>
            <a:r>
              <a:rPr lang="en-US" sz="1400" b="1" dirty="0">
                <a:solidFill>
                  <a:srgbClr val="FFFFFF"/>
                </a:solidFill>
                <a:latin typeface="Arial" pitchFamily="34" charset="0"/>
                <a:ea typeface="Arial" pitchFamily="34" charset="-122"/>
                <a:cs typeface="Arial" pitchFamily="34" charset="-120"/>
              </a:rPr>
              <a:t>Data Strategy</a:t>
            </a:r>
            <a:endParaRPr lang="en-US" sz="1400" dirty="0"/>
          </a:p>
        </p:txBody>
      </p:sp>
      <p:sp>
        <p:nvSpPr>
          <p:cNvPr id="6" name="Shape 4"/>
          <p:cNvSpPr/>
          <p:nvPr/>
        </p:nvSpPr>
        <p:spPr>
          <a:xfrm>
            <a:off x="3200400" y="2880360"/>
            <a:ext cx="3657600" cy="228600"/>
          </a:xfrm>
          <a:prstGeom prst="rect">
            <a:avLst/>
          </a:prstGeom>
          <a:solidFill>
            <a:srgbClr val="1E2A4A"/>
          </a:solidFill>
          <a:ln/>
        </p:spPr>
      </p:sp>
      <p:sp>
        <p:nvSpPr>
          <p:cNvPr id="7" name="Shape 5"/>
          <p:cNvSpPr/>
          <p:nvPr/>
        </p:nvSpPr>
        <p:spPr>
          <a:xfrm>
            <a:off x="3200400" y="2880360"/>
            <a:ext cx="1463040" cy="228600"/>
          </a:xfrm>
          <a:prstGeom prst="rect">
            <a:avLst/>
          </a:prstGeom>
          <a:solidFill>
            <a:srgbClr val="7B9CFF"/>
          </a:solidFill>
          <a:ln/>
        </p:spPr>
      </p:sp>
      <p:sp>
        <p:nvSpPr>
          <p:cNvPr id="8" name="Text 6"/>
          <p:cNvSpPr/>
          <p:nvPr/>
        </p:nvSpPr>
        <p:spPr>
          <a:xfrm>
            <a:off x="7132320" y="2834640"/>
            <a:ext cx="731520" cy="320040"/>
          </a:xfrm>
          <a:prstGeom prst="rect">
            <a:avLst/>
          </a:prstGeom>
          <a:noFill/>
          <a:ln/>
        </p:spPr>
        <p:txBody>
          <a:bodyPr wrap="square" rtlCol="0" anchor="ctr"/>
          <a:lstStyle/>
          <a:p>
            <a:pPr algn="r" indent="0" marL="0">
              <a:buNone/>
            </a:pPr>
            <a:r>
              <a:rPr lang="en-US" sz="1200" dirty="0">
                <a:solidFill>
                  <a:srgbClr val="FFFFFF"/>
                </a:solidFill>
                <a:latin typeface="Arial" pitchFamily="34" charset="0"/>
                <a:ea typeface="Arial" pitchFamily="34" charset="-122"/>
                <a:cs typeface="Arial" pitchFamily="34" charset="-120"/>
              </a:rPr>
              <a:t>2/5</a:t>
            </a:r>
            <a:endParaRPr lang="en-US" sz="1200" dirty="0"/>
          </a:p>
        </p:txBody>
      </p:sp>
      <p:sp>
        <p:nvSpPr>
          <p:cNvPr id="9" name="Text 7"/>
          <p:cNvSpPr/>
          <p:nvPr/>
        </p:nvSpPr>
        <p:spPr>
          <a:xfrm>
            <a:off x="7955280" y="2834640"/>
            <a:ext cx="731520" cy="320040"/>
          </a:xfrm>
          <a:prstGeom prst="rect">
            <a:avLst/>
          </a:prstGeom>
          <a:noFill/>
          <a:ln/>
        </p:spPr>
        <p:txBody>
          <a:bodyPr wrap="square" rtlCol="0" anchor="ctr"/>
          <a:lstStyle/>
          <a:p>
            <a:pPr algn="r" indent="0" marL="0">
              <a:buNone/>
            </a:pPr>
            <a:r>
              <a:rPr lang="en-US" sz="1200" dirty="0">
                <a:solidFill>
                  <a:srgbClr val="B8C5D6"/>
                </a:solidFill>
                <a:latin typeface="Arial" pitchFamily="34" charset="0"/>
                <a:ea typeface="Arial" pitchFamily="34" charset="-122"/>
                <a:cs typeface="Arial" pitchFamily="34" charset="-120"/>
              </a:rPr>
              <a:t>40%</a:t>
            </a:r>
            <a:endParaRPr lang="en-US" sz="1200" dirty="0"/>
          </a:p>
        </p:txBody>
      </p:sp>
      <p:sp>
        <p:nvSpPr>
          <p:cNvPr id="10" name="Text 8"/>
          <p:cNvSpPr/>
          <p:nvPr/>
        </p:nvSpPr>
        <p:spPr>
          <a:xfrm>
            <a:off x="731520" y="3383280"/>
            <a:ext cx="2286000" cy="320040"/>
          </a:xfrm>
          <a:prstGeom prst="rect">
            <a:avLst/>
          </a:prstGeom>
          <a:noFill/>
          <a:ln/>
        </p:spPr>
        <p:txBody>
          <a:bodyPr wrap="square" rtlCol="0" anchor="ctr"/>
          <a:lstStyle/>
          <a:p>
            <a:pPr indent="0" marL="0">
              <a:buNone/>
            </a:pPr>
            <a:r>
              <a:rPr lang="en-US" sz="1400" b="1" dirty="0">
                <a:solidFill>
                  <a:srgbClr val="FFFFFF"/>
                </a:solidFill>
                <a:latin typeface="Arial" pitchFamily="34" charset="0"/>
                <a:ea typeface="Arial" pitchFamily="34" charset="-122"/>
                <a:cs typeface="Arial" pitchFamily="34" charset="-120"/>
              </a:rPr>
              <a:t>Automation</a:t>
            </a:r>
            <a:endParaRPr lang="en-US" sz="1400" dirty="0"/>
          </a:p>
        </p:txBody>
      </p:sp>
      <p:sp>
        <p:nvSpPr>
          <p:cNvPr id="11" name="Shape 9"/>
          <p:cNvSpPr/>
          <p:nvPr/>
        </p:nvSpPr>
        <p:spPr>
          <a:xfrm>
            <a:off x="3200400" y="3429000"/>
            <a:ext cx="3657600" cy="228600"/>
          </a:xfrm>
          <a:prstGeom prst="rect">
            <a:avLst/>
          </a:prstGeom>
          <a:solidFill>
            <a:srgbClr val="1E2A4A"/>
          </a:solidFill>
          <a:ln/>
        </p:spPr>
      </p:sp>
      <p:sp>
        <p:nvSpPr>
          <p:cNvPr id="12" name="Shape 10"/>
          <p:cNvSpPr/>
          <p:nvPr/>
        </p:nvSpPr>
        <p:spPr>
          <a:xfrm>
            <a:off x="3200400" y="3429000"/>
            <a:ext cx="1463040" cy="228600"/>
          </a:xfrm>
          <a:prstGeom prst="rect">
            <a:avLst/>
          </a:prstGeom>
          <a:solidFill>
            <a:srgbClr val="7B9CFF"/>
          </a:solidFill>
          <a:ln/>
        </p:spPr>
      </p:sp>
      <p:sp>
        <p:nvSpPr>
          <p:cNvPr id="13" name="Text 11"/>
          <p:cNvSpPr/>
          <p:nvPr/>
        </p:nvSpPr>
        <p:spPr>
          <a:xfrm>
            <a:off x="7132320" y="3383280"/>
            <a:ext cx="731520" cy="320040"/>
          </a:xfrm>
          <a:prstGeom prst="rect">
            <a:avLst/>
          </a:prstGeom>
          <a:noFill/>
          <a:ln/>
        </p:spPr>
        <p:txBody>
          <a:bodyPr wrap="square" rtlCol="0" anchor="ctr"/>
          <a:lstStyle/>
          <a:p>
            <a:pPr algn="r" indent="0" marL="0">
              <a:buNone/>
            </a:pPr>
            <a:r>
              <a:rPr lang="en-US" sz="1200" dirty="0">
                <a:solidFill>
                  <a:srgbClr val="FFFFFF"/>
                </a:solidFill>
                <a:latin typeface="Arial" pitchFamily="34" charset="0"/>
                <a:ea typeface="Arial" pitchFamily="34" charset="-122"/>
                <a:cs typeface="Arial" pitchFamily="34" charset="-120"/>
              </a:rPr>
              <a:t>2/5</a:t>
            </a:r>
            <a:endParaRPr lang="en-US" sz="1200" dirty="0"/>
          </a:p>
        </p:txBody>
      </p:sp>
      <p:sp>
        <p:nvSpPr>
          <p:cNvPr id="14" name="Text 12"/>
          <p:cNvSpPr/>
          <p:nvPr/>
        </p:nvSpPr>
        <p:spPr>
          <a:xfrm>
            <a:off x="7955280" y="3383280"/>
            <a:ext cx="731520" cy="320040"/>
          </a:xfrm>
          <a:prstGeom prst="rect">
            <a:avLst/>
          </a:prstGeom>
          <a:noFill/>
          <a:ln/>
        </p:spPr>
        <p:txBody>
          <a:bodyPr wrap="square" rtlCol="0" anchor="ctr"/>
          <a:lstStyle/>
          <a:p>
            <a:pPr algn="r" indent="0" marL="0">
              <a:buNone/>
            </a:pPr>
            <a:r>
              <a:rPr lang="en-US" sz="1200" dirty="0">
                <a:solidFill>
                  <a:srgbClr val="B8C5D6"/>
                </a:solidFill>
                <a:latin typeface="Arial" pitchFamily="34" charset="0"/>
                <a:ea typeface="Arial" pitchFamily="34" charset="-122"/>
                <a:cs typeface="Arial" pitchFamily="34" charset="-120"/>
              </a:rPr>
              <a:t>40%</a:t>
            </a:r>
            <a:endParaRPr lang="en-US" sz="1200" dirty="0"/>
          </a:p>
        </p:txBody>
      </p:sp>
      <p:sp>
        <p:nvSpPr>
          <p:cNvPr id="15" name="Text 13"/>
          <p:cNvSpPr/>
          <p:nvPr/>
        </p:nvSpPr>
        <p:spPr>
          <a:xfrm>
            <a:off x="731520" y="3931920"/>
            <a:ext cx="2286000" cy="320040"/>
          </a:xfrm>
          <a:prstGeom prst="rect">
            <a:avLst/>
          </a:prstGeom>
          <a:noFill/>
          <a:ln/>
        </p:spPr>
        <p:txBody>
          <a:bodyPr wrap="square" rtlCol="0" anchor="ctr"/>
          <a:lstStyle/>
          <a:p>
            <a:pPr indent="0" marL="0">
              <a:buNone/>
            </a:pPr>
            <a:r>
              <a:rPr lang="en-US" sz="1400" b="1" dirty="0">
                <a:solidFill>
                  <a:srgbClr val="FFFFFF"/>
                </a:solidFill>
                <a:latin typeface="Arial" pitchFamily="34" charset="0"/>
                <a:ea typeface="Arial" pitchFamily="34" charset="-122"/>
                <a:cs typeface="Arial" pitchFamily="34" charset="-120"/>
              </a:rPr>
              <a:t>AI Integration</a:t>
            </a:r>
            <a:endParaRPr lang="en-US" sz="1400" dirty="0"/>
          </a:p>
        </p:txBody>
      </p:sp>
      <p:sp>
        <p:nvSpPr>
          <p:cNvPr id="16" name="Shape 14"/>
          <p:cNvSpPr/>
          <p:nvPr/>
        </p:nvSpPr>
        <p:spPr>
          <a:xfrm>
            <a:off x="3200400" y="3977640"/>
            <a:ext cx="3657600" cy="228600"/>
          </a:xfrm>
          <a:prstGeom prst="rect">
            <a:avLst/>
          </a:prstGeom>
          <a:solidFill>
            <a:srgbClr val="1E2A4A"/>
          </a:solidFill>
          <a:ln/>
        </p:spPr>
      </p:sp>
      <p:sp>
        <p:nvSpPr>
          <p:cNvPr id="17" name="Shape 15"/>
          <p:cNvSpPr/>
          <p:nvPr/>
        </p:nvSpPr>
        <p:spPr>
          <a:xfrm>
            <a:off x="3200400" y="3977640"/>
            <a:ext cx="731520" cy="228600"/>
          </a:xfrm>
          <a:prstGeom prst="rect">
            <a:avLst/>
          </a:prstGeom>
          <a:solidFill>
            <a:srgbClr val="7B9CFF"/>
          </a:solidFill>
          <a:ln/>
        </p:spPr>
      </p:sp>
      <p:sp>
        <p:nvSpPr>
          <p:cNvPr id="18" name="Text 16"/>
          <p:cNvSpPr/>
          <p:nvPr/>
        </p:nvSpPr>
        <p:spPr>
          <a:xfrm>
            <a:off x="7132320" y="3931920"/>
            <a:ext cx="731520" cy="320040"/>
          </a:xfrm>
          <a:prstGeom prst="rect">
            <a:avLst/>
          </a:prstGeom>
          <a:noFill/>
          <a:ln/>
        </p:spPr>
        <p:txBody>
          <a:bodyPr wrap="square" rtlCol="0" anchor="ctr"/>
          <a:lstStyle/>
          <a:p>
            <a:pPr algn="r" indent="0" marL="0">
              <a:buNone/>
            </a:pPr>
            <a:r>
              <a:rPr lang="en-US" sz="1200" dirty="0">
                <a:solidFill>
                  <a:srgbClr val="FFFFFF"/>
                </a:solidFill>
                <a:latin typeface="Arial" pitchFamily="34" charset="0"/>
                <a:ea typeface="Arial" pitchFamily="34" charset="-122"/>
                <a:cs typeface="Arial" pitchFamily="34" charset="-120"/>
              </a:rPr>
              <a:t>1/5</a:t>
            </a:r>
            <a:endParaRPr lang="en-US" sz="1200" dirty="0"/>
          </a:p>
        </p:txBody>
      </p:sp>
      <p:sp>
        <p:nvSpPr>
          <p:cNvPr id="19" name="Text 17"/>
          <p:cNvSpPr/>
          <p:nvPr/>
        </p:nvSpPr>
        <p:spPr>
          <a:xfrm>
            <a:off x="7955280" y="3931920"/>
            <a:ext cx="731520" cy="320040"/>
          </a:xfrm>
          <a:prstGeom prst="rect">
            <a:avLst/>
          </a:prstGeom>
          <a:noFill/>
          <a:ln/>
        </p:spPr>
        <p:txBody>
          <a:bodyPr wrap="square" rtlCol="0" anchor="ctr"/>
          <a:lstStyle/>
          <a:p>
            <a:pPr algn="r" indent="0" marL="0">
              <a:buNone/>
            </a:pPr>
            <a:r>
              <a:rPr lang="en-US" sz="1200" dirty="0">
                <a:solidFill>
                  <a:srgbClr val="B8C5D6"/>
                </a:solidFill>
                <a:latin typeface="Arial" pitchFamily="34" charset="0"/>
                <a:ea typeface="Arial" pitchFamily="34" charset="-122"/>
                <a:cs typeface="Arial" pitchFamily="34" charset="-120"/>
              </a:rPr>
              <a:t>20%</a:t>
            </a:r>
            <a:endParaRPr lang="en-US" sz="1200" dirty="0"/>
          </a:p>
        </p:txBody>
      </p:sp>
      <p:sp>
        <p:nvSpPr>
          <p:cNvPr id="20" name="Text 18"/>
          <p:cNvSpPr/>
          <p:nvPr/>
        </p:nvSpPr>
        <p:spPr>
          <a:xfrm>
            <a:off x="731520" y="4480560"/>
            <a:ext cx="2286000" cy="320040"/>
          </a:xfrm>
          <a:prstGeom prst="rect">
            <a:avLst/>
          </a:prstGeom>
          <a:noFill/>
          <a:ln/>
        </p:spPr>
        <p:txBody>
          <a:bodyPr wrap="square" rtlCol="0" anchor="ctr"/>
          <a:lstStyle/>
          <a:p>
            <a:pPr indent="0" marL="0">
              <a:buNone/>
            </a:pPr>
            <a:r>
              <a:rPr lang="en-US" sz="1400" b="1" dirty="0">
                <a:solidFill>
                  <a:srgbClr val="FFFFFF"/>
                </a:solidFill>
                <a:latin typeface="Arial" pitchFamily="34" charset="0"/>
                <a:ea typeface="Arial" pitchFamily="34" charset="-122"/>
                <a:cs typeface="Arial" pitchFamily="34" charset="-120"/>
              </a:rPr>
              <a:t>People &amp; Culture</a:t>
            </a:r>
            <a:endParaRPr lang="en-US" sz="1400" dirty="0"/>
          </a:p>
        </p:txBody>
      </p:sp>
      <p:sp>
        <p:nvSpPr>
          <p:cNvPr id="21" name="Shape 19"/>
          <p:cNvSpPr/>
          <p:nvPr/>
        </p:nvSpPr>
        <p:spPr>
          <a:xfrm>
            <a:off x="3200400" y="4526280"/>
            <a:ext cx="3657600" cy="228600"/>
          </a:xfrm>
          <a:prstGeom prst="rect">
            <a:avLst/>
          </a:prstGeom>
          <a:solidFill>
            <a:srgbClr val="1E2A4A"/>
          </a:solidFill>
          <a:ln/>
        </p:spPr>
      </p:sp>
      <p:sp>
        <p:nvSpPr>
          <p:cNvPr id="22" name="Shape 20"/>
          <p:cNvSpPr/>
          <p:nvPr/>
        </p:nvSpPr>
        <p:spPr>
          <a:xfrm>
            <a:off x="3200400" y="4526280"/>
            <a:ext cx="1463040" cy="228600"/>
          </a:xfrm>
          <a:prstGeom prst="rect">
            <a:avLst/>
          </a:prstGeom>
          <a:solidFill>
            <a:srgbClr val="7B9CFF"/>
          </a:solidFill>
          <a:ln/>
        </p:spPr>
      </p:sp>
      <p:sp>
        <p:nvSpPr>
          <p:cNvPr id="23" name="Text 21"/>
          <p:cNvSpPr/>
          <p:nvPr/>
        </p:nvSpPr>
        <p:spPr>
          <a:xfrm>
            <a:off x="7132320" y="4480560"/>
            <a:ext cx="731520" cy="320040"/>
          </a:xfrm>
          <a:prstGeom prst="rect">
            <a:avLst/>
          </a:prstGeom>
          <a:noFill/>
          <a:ln/>
        </p:spPr>
        <p:txBody>
          <a:bodyPr wrap="square" rtlCol="0" anchor="ctr"/>
          <a:lstStyle/>
          <a:p>
            <a:pPr algn="r" indent="0" marL="0">
              <a:buNone/>
            </a:pPr>
            <a:r>
              <a:rPr lang="en-US" sz="1200" dirty="0">
                <a:solidFill>
                  <a:srgbClr val="FFFFFF"/>
                </a:solidFill>
                <a:latin typeface="Arial" pitchFamily="34" charset="0"/>
                <a:ea typeface="Arial" pitchFamily="34" charset="-122"/>
                <a:cs typeface="Arial" pitchFamily="34" charset="-120"/>
              </a:rPr>
              <a:t>2/5</a:t>
            </a:r>
            <a:endParaRPr lang="en-US" sz="1200" dirty="0"/>
          </a:p>
        </p:txBody>
      </p:sp>
      <p:sp>
        <p:nvSpPr>
          <p:cNvPr id="24" name="Text 22"/>
          <p:cNvSpPr/>
          <p:nvPr/>
        </p:nvSpPr>
        <p:spPr>
          <a:xfrm>
            <a:off x="7955280" y="4480560"/>
            <a:ext cx="731520" cy="320040"/>
          </a:xfrm>
          <a:prstGeom prst="rect">
            <a:avLst/>
          </a:prstGeom>
          <a:noFill/>
          <a:ln/>
        </p:spPr>
        <p:txBody>
          <a:bodyPr wrap="square" rtlCol="0" anchor="ctr"/>
          <a:lstStyle/>
          <a:p>
            <a:pPr algn="r" indent="0" marL="0">
              <a:buNone/>
            </a:pPr>
            <a:r>
              <a:rPr lang="en-US" sz="1200" dirty="0">
                <a:solidFill>
                  <a:srgbClr val="B8C5D6"/>
                </a:solidFill>
                <a:latin typeface="Arial" pitchFamily="34" charset="0"/>
                <a:ea typeface="Arial" pitchFamily="34" charset="-122"/>
                <a:cs typeface="Arial" pitchFamily="34" charset="-120"/>
              </a:rPr>
              <a:t>40%</a:t>
            </a:r>
            <a:endParaRPr lang="en-US" sz="1200" dirty="0"/>
          </a:p>
        </p:txBody>
      </p:sp>
      <p:sp>
        <p:nvSpPr>
          <p:cNvPr id="25" name="Text 23"/>
          <p:cNvSpPr/>
          <p:nvPr/>
        </p:nvSpPr>
        <p:spPr>
          <a:xfrm>
            <a:off x="731520" y="5029200"/>
            <a:ext cx="2286000" cy="320040"/>
          </a:xfrm>
          <a:prstGeom prst="rect">
            <a:avLst/>
          </a:prstGeom>
          <a:noFill/>
          <a:ln/>
        </p:spPr>
        <p:txBody>
          <a:bodyPr wrap="square" rtlCol="0" anchor="ctr"/>
          <a:lstStyle/>
          <a:p>
            <a:pPr indent="0" marL="0">
              <a:buNone/>
            </a:pPr>
            <a:r>
              <a:rPr lang="en-US" sz="1400" b="1" dirty="0">
                <a:solidFill>
                  <a:srgbClr val="FFFFFF"/>
                </a:solidFill>
                <a:latin typeface="Arial" pitchFamily="34" charset="0"/>
                <a:ea typeface="Arial" pitchFamily="34" charset="-122"/>
                <a:cs typeface="Arial" pitchFamily="34" charset="-120"/>
              </a:rPr>
              <a:t>User Experience</a:t>
            </a:r>
            <a:endParaRPr lang="en-US" sz="1400" dirty="0"/>
          </a:p>
        </p:txBody>
      </p:sp>
      <p:sp>
        <p:nvSpPr>
          <p:cNvPr id="26" name="Shape 24"/>
          <p:cNvSpPr/>
          <p:nvPr/>
        </p:nvSpPr>
        <p:spPr>
          <a:xfrm>
            <a:off x="3200400" y="5074920"/>
            <a:ext cx="3657600" cy="228600"/>
          </a:xfrm>
          <a:prstGeom prst="rect">
            <a:avLst/>
          </a:prstGeom>
          <a:solidFill>
            <a:srgbClr val="1E2A4A"/>
          </a:solidFill>
          <a:ln/>
        </p:spPr>
      </p:sp>
      <p:sp>
        <p:nvSpPr>
          <p:cNvPr id="27" name="Shape 25"/>
          <p:cNvSpPr/>
          <p:nvPr/>
        </p:nvSpPr>
        <p:spPr>
          <a:xfrm>
            <a:off x="3200400" y="5074920"/>
            <a:ext cx="1463040" cy="228600"/>
          </a:xfrm>
          <a:prstGeom prst="rect">
            <a:avLst/>
          </a:prstGeom>
          <a:solidFill>
            <a:srgbClr val="7B9CFF"/>
          </a:solidFill>
          <a:ln/>
        </p:spPr>
      </p:sp>
      <p:sp>
        <p:nvSpPr>
          <p:cNvPr id="28" name="Text 26"/>
          <p:cNvSpPr/>
          <p:nvPr/>
        </p:nvSpPr>
        <p:spPr>
          <a:xfrm>
            <a:off x="7132320" y="5029200"/>
            <a:ext cx="731520" cy="320040"/>
          </a:xfrm>
          <a:prstGeom prst="rect">
            <a:avLst/>
          </a:prstGeom>
          <a:noFill/>
          <a:ln/>
        </p:spPr>
        <p:txBody>
          <a:bodyPr wrap="square" rtlCol="0" anchor="ctr"/>
          <a:lstStyle/>
          <a:p>
            <a:pPr algn="r" indent="0" marL="0">
              <a:buNone/>
            </a:pPr>
            <a:r>
              <a:rPr lang="en-US" sz="1200" dirty="0">
                <a:solidFill>
                  <a:srgbClr val="FFFFFF"/>
                </a:solidFill>
                <a:latin typeface="Arial" pitchFamily="34" charset="0"/>
                <a:ea typeface="Arial" pitchFamily="34" charset="-122"/>
                <a:cs typeface="Arial" pitchFamily="34" charset="-120"/>
              </a:rPr>
              <a:t>2/5</a:t>
            </a:r>
            <a:endParaRPr lang="en-US" sz="1200" dirty="0"/>
          </a:p>
        </p:txBody>
      </p:sp>
      <p:sp>
        <p:nvSpPr>
          <p:cNvPr id="29" name="Text 27"/>
          <p:cNvSpPr/>
          <p:nvPr/>
        </p:nvSpPr>
        <p:spPr>
          <a:xfrm>
            <a:off x="7955280" y="5029200"/>
            <a:ext cx="731520" cy="320040"/>
          </a:xfrm>
          <a:prstGeom prst="rect">
            <a:avLst/>
          </a:prstGeom>
          <a:noFill/>
          <a:ln/>
        </p:spPr>
        <p:txBody>
          <a:bodyPr wrap="square" rtlCol="0" anchor="ctr"/>
          <a:lstStyle/>
          <a:p>
            <a:pPr algn="r" indent="0" marL="0">
              <a:buNone/>
            </a:pPr>
            <a:r>
              <a:rPr lang="en-US" sz="1200" dirty="0">
                <a:solidFill>
                  <a:srgbClr val="B8C5D6"/>
                </a:solidFill>
                <a:latin typeface="Arial" pitchFamily="34" charset="0"/>
                <a:ea typeface="Arial" pitchFamily="34" charset="-122"/>
                <a:cs typeface="Arial" pitchFamily="34" charset="-120"/>
              </a:rPr>
              <a:t>40%</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0A1628"/>
        </a:solidFill>
      </p:bgPr>
    </p:bg>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2400" b="1" dirty="0">
                <a:solidFill>
                  <a:srgbClr val="FFFFFF"/>
                </a:solidFill>
                <a:latin typeface="Arial" pitchFamily="34" charset="0"/>
                <a:ea typeface="Arial" pitchFamily="34" charset="-122"/>
                <a:cs typeface="Arial" pitchFamily="34" charset="-120"/>
              </a:rPr>
              <a:t>Key Opportunity</a:t>
            </a:r>
            <a:endParaRPr lang="en-US" sz="2400" dirty="0"/>
          </a:p>
        </p:txBody>
      </p:sp>
      <p:sp>
        <p:nvSpPr>
          <p:cNvPr id="3" name="Text 1"/>
          <p:cNvSpPr/>
          <p:nvPr/>
        </p:nvSpPr>
        <p:spPr>
          <a:xfrm>
            <a:off x="457200" y="1188720"/>
            <a:ext cx="8229600" cy="457200"/>
          </a:xfrm>
          <a:prstGeom prst="rect">
            <a:avLst/>
          </a:prstGeom>
          <a:noFill/>
          <a:ln/>
        </p:spPr>
        <p:txBody>
          <a:bodyPr wrap="square" rtlCol="0" anchor="ctr"/>
          <a:lstStyle/>
          <a:p>
            <a:pPr indent="0" marL="0">
              <a:buNone/>
            </a:pPr>
            <a:r>
              <a:rPr lang="en-US" sz="1800" b="1" dirty="0">
                <a:solidFill>
                  <a:srgbClr val="7B9CFF"/>
                </a:solidFill>
                <a:latin typeface="Arial" pitchFamily="34" charset="0"/>
                <a:ea typeface="Arial" pitchFamily="34" charset="-122"/>
                <a:cs typeface="Arial" pitchFamily="34" charset="-120"/>
              </a:rPr>
              <a:t>Prioritize AI Integration for Maximum Impact</a:t>
            </a:r>
            <a:endParaRPr lang="en-US" sz="1800" dirty="0"/>
          </a:p>
        </p:txBody>
      </p:sp>
      <p:sp>
        <p:nvSpPr>
          <p:cNvPr id="4" name="Shape 2"/>
          <p:cNvSpPr/>
          <p:nvPr/>
        </p:nvSpPr>
        <p:spPr>
          <a:xfrm>
            <a:off x="914400" y="2011680"/>
            <a:ext cx="365760" cy="365760"/>
          </a:xfrm>
          <a:prstGeom prst="ellipse">
            <a:avLst/>
          </a:prstGeom>
          <a:solidFill>
            <a:srgbClr val="A78BFF"/>
          </a:solidFill>
          <a:ln/>
        </p:spPr>
      </p:sp>
      <p:sp>
        <p:nvSpPr>
          <p:cNvPr id="5" name="Text 3"/>
          <p:cNvSpPr/>
          <p:nvPr/>
        </p:nvSpPr>
        <p:spPr>
          <a:xfrm>
            <a:off x="1463040" y="2011680"/>
            <a:ext cx="7223760" cy="640080"/>
          </a:xfrm>
          <a:prstGeom prst="rect">
            <a:avLst/>
          </a:prstGeom>
          <a:noFill/>
          <a:ln/>
        </p:spPr>
        <p:txBody>
          <a:bodyPr wrap="square" rtlCol="0" anchor="ctr"/>
          <a:lstStyle/>
          <a:p>
            <a:pPr indent="0" marL="0">
              <a:buNone/>
            </a:pPr>
            <a:r>
              <a:rPr lang="en-US" sz="1400" dirty="0">
                <a:solidFill>
                  <a:srgbClr val="FFFFFF"/>
                </a:solidFill>
                <a:latin typeface="Arial" pitchFamily="34" charset="0"/>
                <a:ea typeface="Arial" pitchFamily="34" charset="-122"/>
                <a:cs typeface="Arial" pitchFamily="34" charset="-120"/>
              </a:rPr>
              <a:t>Information scattered across systems making discovery difficult</a:t>
            </a:r>
            <a:endParaRPr lang="en-US" sz="1400" dirty="0"/>
          </a:p>
        </p:txBody>
      </p:sp>
      <p:sp>
        <p:nvSpPr>
          <p:cNvPr id="6" name="Shape 4"/>
          <p:cNvSpPr/>
          <p:nvPr/>
        </p:nvSpPr>
        <p:spPr>
          <a:xfrm>
            <a:off x="914400" y="2926080"/>
            <a:ext cx="365760" cy="365760"/>
          </a:xfrm>
          <a:prstGeom prst="ellipse">
            <a:avLst/>
          </a:prstGeom>
          <a:solidFill>
            <a:srgbClr val="A78BFF"/>
          </a:solidFill>
          <a:ln/>
        </p:spPr>
      </p:sp>
      <p:sp>
        <p:nvSpPr>
          <p:cNvPr id="7" name="Text 5"/>
          <p:cNvSpPr/>
          <p:nvPr/>
        </p:nvSpPr>
        <p:spPr>
          <a:xfrm>
            <a:off x="1463040" y="2926080"/>
            <a:ext cx="7223760" cy="640080"/>
          </a:xfrm>
          <a:prstGeom prst="rect">
            <a:avLst/>
          </a:prstGeom>
          <a:noFill/>
          <a:ln/>
        </p:spPr>
        <p:txBody>
          <a:bodyPr wrap="square" rtlCol="0" anchor="ctr"/>
          <a:lstStyle/>
          <a:p>
            <a:pPr indent="0" marL="0">
              <a:buNone/>
            </a:pPr>
            <a:r>
              <a:rPr lang="en-US" sz="1400" dirty="0">
                <a:solidFill>
                  <a:srgbClr val="FFFFFF"/>
                </a:solidFill>
                <a:latin typeface="Arial" pitchFamily="34" charset="0"/>
                <a:ea typeface="Arial" pitchFamily="34" charset="-122"/>
                <a:cs typeface="Arial" pitchFamily="34" charset="-120"/>
              </a:rPr>
              <a:t>No centralized KPI tracking for real-time business visibility</a:t>
            </a:r>
            <a:endParaRPr lang="en-US" sz="1400" dirty="0"/>
          </a:p>
        </p:txBody>
      </p:sp>
      <p:sp>
        <p:nvSpPr>
          <p:cNvPr id="8" name="Shape 6"/>
          <p:cNvSpPr/>
          <p:nvPr/>
        </p:nvSpPr>
        <p:spPr>
          <a:xfrm>
            <a:off x="914400" y="3840480"/>
            <a:ext cx="365760" cy="365760"/>
          </a:xfrm>
          <a:prstGeom prst="ellipse">
            <a:avLst/>
          </a:prstGeom>
          <a:solidFill>
            <a:srgbClr val="A78BFF"/>
          </a:solidFill>
          <a:ln/>
        </p:spPr>
      </p:sp>
      <p:sp>
        <p:nvSpPr>
          <p:cNvPr id="9" name="Text 7"/>
          <p:cNvSpPr/>
          <p:nvPr/>
        </p:nvSpPr>
        <p:spPr>
          <a:xfrm>
            <a:off x="1463040" y="3840480"/>
            <a:ext cx="7223760" cy="640080"/>
          </a:xfrm>
          <a:prstGeom prst="rect">
            <a:avLst/>
          </a:prstGeom>
          <a:noFill/>
          <a:ln/>
        </p:spPr>
        <p:txBody>
          <a:bodyPr wrap="square" rtlCol="0" anchor="ctr"/>
          <a:lstStyle/>
          <a:p>
            <a:pPr indent="0" marL="0">
              <a:buNone/>
            </a:pPr>
            <a:r>
              <a:rPr lang="en-US" sz="1400" dirty="0">
                <a:solidFill>
                  <a:srgbClr val="FFFFFF"/>
                </a:solidFill>
                <a:latin typeface="Arial" pitchFamily="34" charset="0"/>
                <a:ea typeface="Arial" pitchFamily="34" charset="-122"/>
                <a:cs typeface="Arial" pitchFamily="34" charset="-120"/>
              </a:rPr>
              <a:t>Manual onboarding processes creating inefficiencies</a:t>
            </a:r>
            <a:endParaRPr lang="en-US" sz="1400" dirty="0"/>
          </a:p>
        </p:txBody>
      </p:sp>
      <p:sp>
        <p:nvSpPr>
          <p:cNvPr id="10" name="Shape 8"/>
          <p:cNvSpPr/>
          <p:nvPr/>
        </p:nvSpPr>
        <p:spPr>
          <a:xfrm>
            <a:off x="914400" y="4754880"/>
            <a:ext cx="365760" cy="365760"/>
          </a:xfrm>
          <a:prstGeom prst="ellipse">
            <a:avLst/>
          </a:prstGeom>
          <a:solidFill>
            <a:srgbClr val="A78BFF"/>
          </a:solidFill>
          <a:ln/>
        </p:spPr>
      </p:sp>
      <p:sp>
        <p:nvSpPr>
          <p:cNvPr id="11" name="Text 9"/>
          <p:cNvSpPr/>
          <p:nvPr/>
        </p:nvSpPr>
        <p:spPr>
          <a:xfrm>
            <a:off x="1463040" y="4754880"/>
            <a:ext cx="7223760" cy="640080"/>
          </a:xfrm>
          <a:prstGeom prst="rect">
            <a:avLst/>
          </a:prstGeom>
          <a:noFill/>
          <a:ln/>
        </p:spPr>
        <p:txBody>
          <a:bodyPr wrap="square" rtlCol="0" anchor="ctr"/>
          <a:lstStyle/>
          <a:p>
            <a:pPr indent="0" marL="0">
              <a:buNone/>
            </a:pPr>
            <a:r>
              <a:rPr lang="en-US" sz="1400" dirty="0">
                <a:solidFill>
                  <a:srgbClr val="FFFFFF"/>
                </a:solidFill>
                <a:latin typeface="Arial" pitchFamily="34" charset="0"/>
                <a:ea typeface="Arial" pitchFamily="34" charset="-122"/>
                <a:cs typeface="Arial" pitchFamily="34" charset="-120"/>
              </a:rPr>
              <a:t>High resistance to change with no identified transformation champions</a:t>
            </a:r>
            <a:endParaRPr lang="en-US" sz="1400" dirty="0"/>
          </a:p>
        </p:txBody>
      </p:sp>
      <p:sp>
        <p:nvSpPr>
          <p:cNvPr id="12" name="Text 10"/>
          <p:cNvSpPr/>
          <p:nvPr/>
        </p:nvSpPr>
        <p:spPr>
          <a:xfrm>
            <a:off x="457200" y="4572000"/>
            <a:ext cx="8229600" cy="457200"/>
          </a:xfrm>
          <a:prstGeom prst="rect">
            <a:avLst/>
          </a:prstGeom>
          <a:noFill/>
          <a:ln/>
        </p:spPr>
        <p:txBody>
          <a:bodyPr wrap="square" rtlCol="0" anchor="ctr"/>
          <a:lstStyle/>
          <a:p>
            <a:pPr indent="0" marL="0">
              <a:buNone/>
            </a:pPr>
            <a:r>
              <a:rPr lang="en-US" sz="1200" i="1" dirty="0">
                <a:solidFill>
                  <a:srgbClr val="B8C5D6"/>
                </a:solidFill>
                <a:latin typeface="Arial" pitchFamily="34" charset="0"/>
                <a:ea typeface="Arial" pitchFamily="34" charset="-122"/>
                <a:cs typeface="Arial" pitchFamily="34" charset="-120"/>
              </a:rPr>
              <a:t>Build internal champions through quick wins that demonstrate immediate value and overcome change resistance.</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0A1628"/>
        </a:solidFill>
      </p:bgPr>
    </p:bg>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2400" b="1" dirty="0">
                <a:solidFill>
                  <a:srgbClr val="FFFFFF"/>
                </a:solidFill>
                <a:latin typeface="Arial" pitchFamily="34" charset="0"/>
                <a:ea typeface="Arial" pitchFamily="34" charset="-122"/>
                <a:cs typeface="Arial" pitchFamily="34" charset="-120"/>
              </a:rPr>
              <a:t>Industry Benchmarks &amp; Insights</a:t>
            </a:r>
            <a:endParaRPr lang="en-US" sz="2400" dirty="0"/>
          </a:p>
        </p:txBody>
      </p:sp>
      <p:sp>
        <p:nvSpPr>
          <p:cNvPr id="3" name="Text 1"/>
          <p:cNvSpPr/>
          <p:nvPr/>
        </p:nvSpPr>
        <p:spPr>
          <a:xfrm>
            <a:off x="457200" y="1188720"/>
            <a:ext cx="5303520" cy="365760"/>
          </a:xfrm>
          <a:prstGeom prst="rect">
            <a:avLst/>
          </a:prstGeom>
          <a:noFill/>
          <a:ln/>
        </p:spPr>
        <p:txBody>
          <a:bodyPr wrap="square" rtlCol="0" anchor="ctr"/>
          <a:lstStyle/>
          <a:p>
            <a:pPr indent="0" marL="0">
              <a:buNone/>
            </a:pPr>
            <a:r>
              <a:rPr lang="en-US" sz="1600" b="1" dirty="0">
                <a:solidFill>
                  <a:srgbClr val="7B9CFF"/>
                </a:solidFill>
                <a:latin typeface="Arial" pitchFamily="34" charset="0"/>
                <a:ea typeface="Arial" pitchFamily="34" charset="-122"/>
                <a:cs typeface="Arial" pitchFamily="34" charset="-120"/>
              </a:rPr>
              <a:t>technology Digital Transformation Trends</a:t>
            </a:r>
            <a:endParaRPr lang="en-US" sz="1600" dirty="0"/>
          </a:p>
        </p:txBody>
      </p:sp>
      <p:sp>
        <p:nvSpPr>
          <p:cNvPr id="4" name="Text 2"/>
          <p:cNvSpPr/>
          <p:nvPr/>
        </p:nvSpPr>
        <p:spPr>
          <a:xfrm>
            <a:off x="731520" y="1645920"/>
            <a:ext cx="5029200" cy="45720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1. 95% of technology firms invest in AI with 27.8% market share in digital transformation initiatives</a:t>
            </a:r>
            <a:endParaRPr lang="en-US" sz="1200" dirty="0"/>
          </a:p>
        </p:txBody>
      </p:sp>
      <p:sp>
        <p:nvSpPr>
          <p:cNvPr id="5" name="Text 3"/>
          <p:cNvSpPr/>
          <p:nvPr/>
        </p:nvSpPr>
        <p:spPr>
          <a:xfrm>
            <a:off x="731520" y="2194560"/>
            <a:ext cx="5029200" cy="45720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2. Technology companies see 40-50% reduction in content creation time with GenAI implementation</a:t>
            </a:r>
            <a:endParaRPr lang="en-US" sz="1200" dirty="0"/>
          </a:p>
        </p:txBody>
      </p:sp>
      <p:sp>
        <p:nvSpPr>
          <p:cNvPr id="6" name="Text 4"/>
          <p:cNvSpPr/>
          <p:nvPr/>
        </p:nvSpPr>
        <p:spPr>
          <a:xfrm>
            <a:off x="731520" y="2743200"/>
            <a:ext cx="5029200" cy="45720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3. 60-70% of routine workflows are automated using low-code platforms in leading tech companies</a:t>
            </a:r>
            <a:endParaRPr lang="en-US" sz="1200" dirty="0"/>
          </a:p>
        </p:txBody>
      </p:sp>
      <p:sp>
        <p:nvSpPr>
          <p:cNvPr id="7" name="Text 5"/>
          <p:cNvSpPr/>
          <p:nvPr/>
        </p:nvSpPr>
        <p:spPr>
          <a:xfrm>
            <a:off x="731520" y="3291840"/>
            <a:ext cx="5029200" cy="45720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4. Technology sector lags behind banking and manufacturing in digital maturity despite having advanced tools</a:t>
            </a:r>
            <a:endParaRPr lang="en-US" sz="1200" dirty="0"/>
          </a:p>
        </p:txBody>
      </p:sp>
      <p:sp>
        <p:nvSpPr>
          <p:cNvPr id="8" name="Text 6"/>
          <p:cNvSpPr/>
          <p:nvPr/>
        </p:nvSpPr>
        <p:spPr>
          <a:xfrm>
            <a:off x="457200" y="3474720"/>
            <a:ext cx="8229600" cy="365760"/>
          </a:xfrm>
          <a:prstGeom prst="rect">
            <a:avLst/>
          </a:prstGeom>
          <a:noFill/>
          <a:ln/>
        </p:spPr>
        <p:txBody>
          <a:bodyPr wrap="square" rtlCol="0" anchor="ctr"/>
          <a:lstStyle/>
          <a:p>
            <a:pPr indent="0" marL="0">
              <a:buNone/>
            </a:pPr>
            <a:r>
              <a:rPr lang="en-US" sz="1600" b="1" dirty="0">
                <a:solidFill>
                  <a:srgbClr val="7B9CFF"/>
                </a:solidFill>
                <a:latin typeface="Arial" pitchFamily="34" charset="0"/>
                <a:ea typeface="Arial" pitchFamily="34" charset="-122"/>
                <a:cs typeface="Arial" pitchFamily="34" charset="-120"/>
              </a:rPr>
              <a:t>Competitive Positioning</a:t>
            </a:r>
            <a:endParaRPr lang="en-US" sz="1600" dirty="0"/>
          </a:p>
        </p:txBody>
      </p:sp>
      <p:sp>
        <p:nvSpPr>
          <p:cNvPr id="9" name="Text 7"/>
          <p:cNvSpPr/>
          <p:nvPr/>
        </p:nvSpPr>
        <p:spPr>
          <a:xfrm>
            <a:off x="731520" y="3931920"/>
            <a:ext cx="7955280" cy="73152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Bosch currently operates at 25th percentile for technology companies but can reach 75th percentile within 12 months through focused Microsoft ecosystem leverage and citizen developer programs</a:t>
            </a:r>
            <a:endParaRPr lang="en-US" sz="1200" dirty="0"/>
          </a:p>
        </p:txBody>
      </p:sp>
      <p:sp>
        <p:nvSpPr>
          <p:cNvPr id="10" name="Text 8"/>
          <p:cNvSpPr/>
          <p:nvPr/>
        </p:nvSpPr>
        <p:spPr>
          <a:xfrm>
            <a:off x="457200" y="4846320"/>
            <a:ext cx="8229600" cy="274320"/>
          </a:xfrm>
          <a:prstGeom prst="rect">
            <a:avLst/>
          </a:prstGeom>
          <a:noFill/>
          <a:ln/>
        </p:spPr>
        <p:txBody>
          <a:bodyPr wrap="square" rtlCol="0" anchor="ctr"/>
          <a:lstStyle/>
          <a:p>
            <a:pPr indent="0" marL="0">
              <a:buNone/>
            </a:pPr>
            <a:r>
              <a:rPr lang="en-US" sz="1400" b="1" dirty="0">
                <a:solidFill>
                  <a:srgbClr val="A78BFF"/>
                </a:solidFill>
                <a:latin typeface="Arial" pitchFamily="34" charset="0"/>
                <a:ea typeface="Arial" pitchFamily="34" charset="-122"/>
                <a:cs typeface="Arial" pitchFamily="34" charset="-120"/>
              </a:rPr>
              <a:t>Emerging Technologies to Watch</a:t>
            </a:r>
            <a:endParaRPr lang="en-US" sz="1400" dirty="0"/>
          </a:p>
        </p:txBody>
      </p:sp>
      <p:sp>
        <p:nvSpPr>
          <p:cNvPr id="11" name="Text 9"/>
          <p:cNvSpPr/>
          <p:nvPr/>
        </p:nvSpPr>
        <p:spPr>
          <a:xfrm>
            <a:off x="731520" y="5212080"/>
            <a:ext cx="7955280" cy="274320"/>
          </a:xfrm>
          <a:prstGeom prst="rect">
            <a:avLst/>
          </a:prstGeom>
          <a:noFill/>
          <a:ln/>
        </p:spPr>
        <p:txBody>
          <a:bodyPr wrap="square" rtlCol="0" anchor="ctr"/>
          <a:lstStyle/>
          <a:p>
            <a:pPr indent="0" marL="0">
              <a:buNone/>
            </a:pPr>
            <a:r>
              <a:rPr lang="en-US" sz="1100" dirty="0">
                <a:solidFill>
                  <a:srgbClr val="B8C5D6"/>
                </a:solidFill>
                <a:latin typeface="Arial" pitchFamily="34" charset="0"/>
                <a:ea typeface="Arial" pitchFamily="34" charset="-122"/>
                <a:cs typeface="Arial" pitchFamily="34" charset="-120"/>
              </a:rPr>
              <a:t>• Generative AI and Large Language Models for content creation and process optimization</a:t>
            </a:r>
            <a:endParaRPr lang="en-US" sz="1100" dirty="0"/>
          </a:p>
        </p:txBody>
      </p:sp>
      <p:sp>
        <p:nvSpPr>
          <p:cNvPr id="12" name="Text 10"/>
          <p:cNvSpPr/>
          <p:nvPr/>
        </p:nvSpPr>
        <p:spPr>
          <a:xfrm>
            <a:off x="731520" y="5532120"/>
            <a:ext cx="7955280" cy="274320"/>
          </a:xfrm>
          <a:prstGeom prst="rect">
            <a:avLst/>
          </a:prstGeom>
          <a:noFill/>
          <a:ln/>
        </p:spPr>
        <p:txBody>
          <a:bodyPr wrap="square" rtlCol="0" anchor="ctr"/>
          <a:lstStyle/>
          <a:p>
            <a:pPr indent="0" marL="0">
              <a:buNone/>
            </a:pPr>
            <a:r>
              <a:rPr lang="en-US" sz="1100" dirty="0">
                <a:solidFill>
                  <a:srgbClr val="B8C5D6"/>
                </a:solidFill>
                <a:latin typeface="Arial" pitchFamily="34" charset="0"/>
                <a:ea typeface="Arial" pitchFamily="34" charset="-122"/>
                <a:cs typeface="Arial" pitchFamily="34" charset="-120"/>
              </a:rPr>
              <a:t>• Low-code/No-code platforms enabling citizen developer programs</a:t>
            </a:r>
            <a:endParaRPr lang="en-US" sz="1100" dirty="0"/>
          </a:p>
        </p:txBody>
      </p:sp>
      <p:sp>
        <p:nvSpPr>
          <p:cNvPr id="13" name="Text 11"/>
          <p:cNvSpPr/>
          <p:nvPr/>
        </p:nvSpPr>
        <p:spPr>
          <a:xfrm>
            <a:off x="731520" y="5852160"/>
            <a:ext cx="7955280" cy="274320"/>
          </a:xfrm>
          <a:prstGeom prst="rect">
            <a:avLst/>
          </a:prstGeom>
          <a:noFill/>
          <a:ln/>
        </p:spPr>
        <p:txBody>
          <a:bodyPr wrap="square" rtlCol="0" anchor="ctr"/>
          <a:lstStyle/>
          <a:p>
            <a:pPr indent="0" marL="0">
              <a:buNone/>
            </a:pPr>
            <a:r>
              <a:rPr lang="en-US" sz="1100" dirty="0">
                <a:solidFill>
                  <a:srgbClr val="B8C5D6"/>
                </a:solidFill>
                <a:latin typeface="Arial" pitchFamily="34" charset="0"/>
                <a:ea typeface="Arial" pitchFamily="34" charset="-122"/>
                <a:cs typeface="Arial" pitchFamily="34" charset="-120"/>
              </a:rPr>
              <a:t>• AI-powered analytics and predictive modeling for business intelligence</a:t>
            </a:r>
            <a:endParaRPr lang="en-US" sz="1100" dirty="0"/>
          </a:p>
        </p:txBody>
      </p:sp>
      <p:sp>
        <p:nvSpPr>
          <p:cNvPr id="14" name="Text 12"/>
          <p:cNvSpPr/>
          <p:nvPr/>
        </p:nvSpPr>
        <p:spPr>
          <a:xfrm>
            <a:off x="731520" y="6172200"/>
            <a:ext cx="7955280" cy="274320"/>
          </a:xfrm>
          <a:prstGeom prst="rect">
            <a:avLst/>
          </a:prstGeom>
          <a:noFill/>
          <a:ln/>
        </p:spPr>
        <p:txBody>
          <a:bodyPr wrap="square" rtlCol="0" anchor="ctr"/>
          <a:lstStyle/>
          <a:p>
            <a:pPr indent="0" marL="0">
              <a:buNone/>
            </a:pPr>
            <a:r>
              <a:rPr lang="en-US" sz="1100" dirty="0">
                <a:solidFill>
                  <a:srgbClr val="B8C5D6"/>
                </a:solidFill>
                <a:latin typeface="Arial" pitchFamily="34" charset="0"/>
                <a:ea typeface="Arial" pitchFamily="34" charset="-122"/>
                <a:cs typeface="Arial" pitchFamily="34" charset="-120"/>
              </a:rPr>
              <a:t>• Conversational AI and intelligent automation for customer service</a:t>
            </a:r>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0A1628"/>
        </a:solidFill>
      </p:bgPr>
    </p:bg>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2200" b="1" dirty="0">
                <a:solidFill>
                  <a:srgbClr val="FFFFFF"/>
                </a:solidFill>
                <a:latin typeface="Arial" pitchFamily="34" charset="0"/>
                <a:ea typeface="Arial" pitchFamily="34" charset="-122"/>
                <a:cs typeface="Arial" pitchFamily="34" charset="-120"/>
              </a:rPr>
              <a:t>Data Strategy - Industry Comparison</a:t>
            </a:r>
            <a:endParaRPr lang="en-US" sz="2200" dirty="0"/>
          </a:p>
        </p:txBody>
      </p:sp>
      <p:sp>
        <p:nvSpPr>
          <p:cNvPr id="3" name="Text 1"/>
          <p:cNvSpPr/>
          <p:nvPr/>
        </p:nvSpPr>
        <p:spPr>
          <a:xfrm>
            <a:off x="457200" y="1188720"/>
            <a:ext cx="4572000" cy="365760"/>
          </a:xfrm>
          <a:prstGeom prst="rect">
            <a:avLst/>
          </a:prstGeom>
          <a:noFill/>
          <a:ln/>
        </p:spPr>
        <p:txBody>
          <a:bodyPr wrap="square" rtlCol="0" anchor="ctr"/>
          <a:lstStyle/>
          <a:p>
            <a:pPr indent="0" marL="0">
              <a:buNone/>
            </a:pPr>
            <a:r>
              <a:rPr lang="en-US" sz="1600" b="1" dirty="0">
                <a:solidFill>
                  <a:srgbClr val="7B9CFF"/>
                </a:solidFill>
                <a:latin typeface="Arial" pitchFamily="34" charset="0"/>
                <a:ea typeface="Arial" pitchFamily="34" charset="-122"/>
                <a:cs typeface="Arial" pitchFamily="34" charset="-120"/>
              </a:rPr>
              <a:t>Your Score vs Industry</a:t>
            </a:r>
            <a:endParaRPr lang="en-US" sz="1600" dirty="0"/>
          </a:p>
        </p:txBody>
      </p:sp>
      <p:sp>
        <p:nvSpPr>
          <p:cNvPr id="4" name="Text 2"/>
          <p:cNvSpPr/>
          <p:nvPr/>
        </p:nvSpPr>
        <p:spPr>
          <a:xfrm>
            <a:off x="731520" y="1828800"/>
            <a:ext cx="1828800" cy="27432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Your Organization</a:t>
            </a:r>
            <a:endParaRPr lang="en-US" sz="1200" dirty="0"/>
          </a:p>
        </p:txBody>
      </p:sp>
      <p:sp>
        <p:nvSpPr>
          <p:cNvPr id="5" name="Shape 3"/>
          <p:cNvSpPr/>
          <p:nvPr/>
        </p:nvSpPr>
        <p:spPr>
          <a:xfrm>
            <a:off x="2743200" y="1828800"/>
            <a:ext cx="914400" cy="228600"/>
          </a:xfrm>
          <a:prstGeom prst="rect">
            <a:avLst/>
          </a:prstGeom>
          <a:solidFill>
            <a:srgbClr val="7B9CFF"/>
          </a:solidFill>
          <a:ln/>
        </p:spPr>
      </p:sp>
      <p:sp>
        <p:nvSpPr>
          <p:cNvPr id="6" name="Text 4"/>
          <p:cNvSpPr/>
          <p:nvPr/>
        </p:nvSpPr>
        <p:spPr>
          <a:xfrm>
            <a:off x="5120640" y="1828800"/>
            <a:ext cx="548640" cy="274320"/>
          </a:xfrm>
          <a:prstGeom prst="rect">
            <a:avLst/>
          </a:prstGeom>
          <a:noFill/>
          <a:ln/>
        </p:spPr>
        <p:txBody>
          <a:bodyPr wrap="square" rtlCol="0" anchor="ctr"/>
          <a:lstStyle/>
          <a:p>
            <a:pPr indent="0" marL="0">
              <a:buNone/>
            </a:pPr>
            <a:r>
              <a:rPr lang="en-US" sz="1100" dirty="0">
                <a:solidFill>
                  <a:srgbClr val="B8C5D6"/>
                </a:solidFill>
                <a:latin typeface="Arial" pitchFamily="34" charset="0"/>
                <a:ea typeface="Arial" pitchFamily="34" charset="-122"/>
                <a:cs typeface="Arial" pitchFamily="34" charset="-120"/>
              </a:rPr>
              <a:t>2/5</a:t>
            </a:r>
            <a:endParaRPr lang="en-US" sz="1100" dirty="0"/>
          </a:p>
        </p:txBody>
      </p:sp>
      <p:sp>
        <p:nvSpPr>
          <p:cNvPr id="7" name="Text 5"/>
          <p:cNvSpPr/>
          <p:nvPr/>
        </p:nvSpPr>
        <p:spPr>
          <a:xfrm>
            <a:off x="731520" y="2286000"/>
            <a:ext cx="1828800" cy="27432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Industry Average</a:t>
            </a:r>
            <a:endParaRPr lang="en-US" sz="1200" dirty="0"/>
          </a:p>
        </p:txBody>
      </p:sp>
      <p:sp>
        <p:nvSpPr>
          <p:cNvPr id="8" name="Shape 6"/>
          <p:cNvSpPr/>
          <p:nvPr/>
        </p:nvSpPr>
        <p:spPr>
          <a:xfrm>
            <a:off x="2743200" y="2286000"/>
            <a:ext cx="1280160" cy="228600"/>
          </a:xfrm>
          <a:prstGeom prst="rect">
            <a:avLst/>
          </a:prstGeom>
          <a:solidFill>
            <a:srgbClr val="A78BFF"/>
          </a:solidFill>
          <a:ln/>
        </p:spPr>
      </p:sp>
      <p:sp>
        <p:nvSpPr>
          <p:cNvPr id="9" name="Text 7"/>
          <p:cNvSpPr/>
          <p:nvPr/>
        </p:nvSpPr>
        <p:spPr>
          <a:xfrm>
            <a:off x="5120640" y="2286000"/>
            <a:ext cx="548640" cy="274320"/>
          </a:xfrm>
          <a:prstGeom prst="rect">
            <a:avLst/>
          </a:prstGeom>
          <a:noFill/>
          <a:ln/>
        </p:spPr>
        <p:txBody>
          <a:bodyPr wrap="square" rtlCol="0" anchor="ctr"/>
          <a:lstStyle/>
          <a:p>
            <a:pPr indent="0" marL="0">
              <a:buNone/>
            </a:pPr>
            <a:r>
              <a:rPr lang="en-US" sz="1100" dirty="0">
                <a:solidFill>
                  <a:srgbClr val="B8C5D6"/>
                </a:solidFill>
                <a:latin typeface="Arial" pitchFamily="34" charset="0"/>
                <a:ea typeface="Arial" pitchFamily="34" charset="-122"/>
                <a:cs typeface="Arial" pitchFamily="34" charset="-120"/>
              </a:rPr>
              <a:t>2.8/5</a:t>
            </a:r>
            <a:endParaRPr lang="en-US" sz="1100" dirty="0"/>
          </a:p>
        </p:txBody>
      </p:sp>
      <p:sp>
        <p:nvSpPr>
          <p:cNvPr id="10" name="Text 8"/>
          <p:cNvSpPr/>
          <p:nvPr/>
        </p:nvSpPr>
        <p:spPr>
          <a:xfrm>
            <a:off x="731520" y="2743200"/>
            <a:ext cx="1828800" cy="27432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Top Performers</a:t>
            </a:r>
            <a:endParaRPr lang="en-US" sz="1200" dirty="0"/>
          </a:p>
        </p:txBody>
      </p:sp>
      <p:sp>
        <p:nvSpPr>
          <p:cNvPr id="11" name="Shape 9"/>
          <p:cNvSpPr/>
          <p:nvPr/>
        </p:nvSpPr>
        <p:spPr>
          <a:xfrm>
            <a:off x="2743200" y="2743200"/>
            <a:ext cx="1920240" cy="228600"/>
          </a:xfrm>
          <a:prstGeom prst="rect">
            <a:avLst/>
          </a:prstGeom>
          <a:solidFill>
            <a:srgbClr val="FFB800"/>
          </a:solidFill>
          <a:ln/>
        </p:spPr>
      </p:sp>
      <p:sp>
        <p:nvSpPr>
          <p:cNvPr id="12" name="Text 10"/>
          <p:cNvSpPr/>
          <p:nvPr/>
        </p:nvSpPr>
        <p:spPr>
          <a:xfrm>
            <a:off x="5120640" y="2743200"/>
            <a:ext cx="548640" cy="274320"/>
          </a:xfrm>
          <a:prstGeom prst="rect">
            <a:avLst/>
          </a:prstGeom>
          <a:noFill/>
          <a:ln/>
        </p:spPr>
        <p:txBody>
          <a:bodyPr wrap="square" rtlCol="0" anchor="ctr"/>
          <a:lstStyle/>
          <a:p>
            <a:pPr indent="0" marL="0">
              <a:buNone/>
            </a:pPr>
            <a:r>
              <a:rPr lang="en-US" sz="1100" dirty="0">
                <a:solidFill>
                  <a:srgbClr val="B8C5D6"/>
                </a:solidFill>
                <a:latin typeface="Arial" pitchFamily="34" charset="0"/>
                <a:ea typeface="Arial" pitchFamily="34" charset="-122"/>
                <a:cs typeface="Arial" pitchFamily="34" charset="-120"/>
              </a:rPr>
              <a:t>4.2/5</a:t>
            </a:r>
            <a:endParaRPr lang="en-US" sz="1100" dirty="0"/>
          </a:p>
        </p:txBody>
      </p:sp>
      <p:sp>
        <p:nvSpPr>
          <p:cNvPr id="13" name="Text 11"/>
          <p:cNvSpPr/>
          <p:nvPr/>
        </p:nvSpPr>
        <p:spPr>
          <a:xfrm>
            <a:off x="731520" y="3383280"/>
            <a:ext cx="4572000" cy="228600"/>
          </a:xfrm>
          <a:prstGeom prst="rect">
            <a:avLst/>
          </a:prstGeom>
          <a:noFill/>
          <a:ln/>
        </p:spPr>
        <p:txBody>
          <a:bodyPr wrap="square" rtlCol="0" anchor="ctr"/>
          <a:lstStyle/>
          <a:p>
            <a:pPr indent="0" marL="0">
              <a:buNone/>
            </a:pPr>
            <a:r>
              <a:rPr lang="en-US" sz="900" i="1" dirty="0">
                <a:solidFill>
                  <a:srgbClr val="B8C5D6"/>
                </a:solidFill>
                <a:latin typeface="Arial" pitchFamily="34" charset="0"/>
                <a:ea typeface="Arial" pitchFamily="34" charset="-122"/>
                <a:cs typeface="Arial" pitchFamily="34" charset="-120"/>
              </a:rPr>
              <a:t>Source: Digitopia 2024 Digital Maturity Report - Technology Sector</a:t>
            </a:r>
            <a:endParaRPr lang="en-US" sz="900" dirty="0"/>
          </a:p>
        </p:txBody>
      </p:sp>
      <p:sp>
        <p:nvSpPr>
          <p:cNvPr id="14" name="Text 12"/>
          <p:cNvSpPr/>
          <p:nvPr/>
        </p:nvSpPr>
        <p:spPr>
          <a:xfrm>
            <a:off x="457200" y="3840480"/>
            <a:ext cx="8229600" cy="365760"/>
          </a:xfrm>
          <a:prstGeom prst="rect">
            <a:avLst/>
          </a:prstGeom>
          <a:noFill/>
          <a:ln/>
        </p:spPr>
        <p:txBody>
          <a:bodyPr wrap="square" rtlCol="0" anchor="ctr"/>
          <a:lstStyle/>
          <a:p>
            <a:pPr indent="0" marL="0">
              <a:buNone/>
            </a:pPr>
            <a:r>
              <a:rPr lang="en-US" sz="1600" b="1" dirty="0">
                <a:solidFill>
                  <a:srgbClr val="7B9CFF"/>
                </a:solidFill>
                <a:latin typeface="Arial" pitchFamily="34" charset="0"/>
                <a:ea typeface="Arial" pitchFamily="34" charset="-122"/>
                <a:cs typeface="Arial" pitchFamily="34" charset="-120"/>
              </a:rPr>
              <a:t>Priority Actions Based on Industry Best Practices</a:t>
            </a:r>
            <a:endParaRPr lang="en-US" sz="1600" dirty="0"/>
          </a:p>
        </p:txBody>
      </p:sp>
      <p:sp>
        <p:nvSpPr>
          <p:cNvPr id="15" name="Text 13"/>
          <p:cNvSpPr/>
          <p:nvPr/>
        </p:nvSpPr>
        <p:spPr>
          <a:xfrm>
            <a:off x="731520" y="4297680"/>
            <a:ext cx="7955280" cy="411480"/>
          </a:xfrm>
          <a:prstGeom prst="rect">
            <a:avLst/>
          </a:prstGeom>
          <a:noFill/>
          <a:ln/>
        </p:spPr>
        <p:txBody>
          <a:bodyPr wrap="square" rtlCol="0" anchor="ctr"/>
          <a:lstStyle/>
          <a:p>
            <a:pPr indent="0" marL="0">
              <a:buNone/>
            </a:pPr>
            <a:r>
              <a:rPr lang="en-US" sz="1100" dirty="0">
                <a:solidFill>
                  <a:srgbClr val="FFFFFF"/>
                </a:solidFill>
                <a:latin typeface="Arial" pitchFamily="34" charset="0"/>
                <a:ea typeface="Arial" pitchFamily="34" charset="-122"/>
                <a:cs typeface="Arial" pitchFamily="34" charset="-120"/>
              </a:rPr>
              <a:t>1. Executive KPI dashboard creation</a:t>
            </a:r>
            <a:endParaRPr lang="en-US" sz="1100" dirty="0"/>
          </a:p>
        </p:txBody>
      </p:sp>
      <p:sp>
        <p:nvSpPr>
          <p:cNvPr id="16" name="Text 14"/>
          <p:cNvSpPr/>
          <p:nvPr/>
        </p:nvSpPr>
        <p:spPr>
          <a:xfrm>
            <a:off x="731520" y="4754880"/>
            <a:ext cx="7955280" cy="411480"/>
          </a:xfrm>
          <a:prstGeom prst="rect">
            <a:avLst/>
          </a:prstGeom>
          <a:noFill/>
          <a:ln/>
        </p:spPr>
        <p:txBody>
          <a:bodyPr wrap="square" rtlCol="0" anchor="ctr"/>
          <a:lstStyle/>
          <a:p>
            <a:pPr indent="0" marL="0">
              <a:buNone/>
            </a:pPr>
            <a:r>
              <a:rPr lang="en-US" sz="1100" dirty="0">
                <a:solidFill>
                  <a:srgbClr val="FFFFFF"/>
                </a:solidFill>
                <a:latin typeface="Arial" pitchFamily="34" charset="0"/>
                <a:ea typeface="Arial" pitchFamily="34" charset="-122"/>
                <a:cs typeface="Arial" pitchFamily="34" charset="-120"/>
              </a:rPr>
              <a:t>2. Salesforce-Power BI integration</a:t>
            </a:r>
            <a:endParaRPr lang="en-US" sz="1100" dirty="0"/>
          </a:p>
        </p:txBody>
      </p:sp>
      <p:sp>
        <p:nvSpPr>
          <p:cNvPr id="17" name="Text 15"/>
          <p:cNvSpPr/>
          <p:nvPr/>
        </p:nvSpPr>
        <p:spPr>
          <a:xfrm>
            <a:off x="731520" y="5212080"/>
            <a:ext cx="7955280" cy="411480"/>
          </a:xfrm>
          <a:prstGeom prst="rect">
            <a:avLst/>
          </a:prstGeom>
          <a:noFill/>
          <a:ln/>
        </p:spPr>
        <p:txBody>
          <a:bodyPr wrap="square" rtlCol="0" anchor="ctr"/>
          <a:lstStyle/>
          <a:p>
            <a:pPr indent="0" marL="0">
              <a:buNone/>
            </a:pPr>
            <a:r>
              <a:rPr lang="en-US" sz="1100" dirty="0">
                <a:solidFill>
                  <a:srgbClr val="FFFFFF"/>
                </a:solidFill>
                <a:latin typeface="Arial" pitchFamily="34" charset="0"/>
                <a:ea typeface="Arial" pitchFamily="34" charset="-122"/>
                <a:cs typeface="Arial" pitchFamily="34" charset="-120"/>
              </a:rPr>
              <a:t>3. Data governance framework</a:t>
            </a:r>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0A1628"/>
        </a:solidFill>
      </p:bgPr>
    </p:bg>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2200" b="1" dirty="0">
                <a:solidFill>
                  <a:srgbClr val="FFFFFF"/>
                </a:solidFill>
                <a:latin typeface="Arial" pitchFamily="34" charset="0"/>
                <a:ea typeface="Arial" pitchFamily="34" charset="-122"/>
                <a:cs typeface="Arial" pitchFamily="34" charset="-120"/>
              </a:rPr>
              <a:t>AI Integration - Industry Comparison</a:t>
            </a:r>
            <a:endParaRPr lang="en-US" sz="2200" dirty="0"/>
          </a:p>
        </p:txBody>
      </p:sp>
      <p:sp>
        <p:nvSpPr>
          <p:cNvPr id="3" name="Text 1"/>
          <p:cNvSpPr/>
          <p:nvPr/>
        </p:nvSpPr>
        <p:spPr>
          <a:xfrm>
            <a:off x="457200" y="1188720"/>
            <a:ext cx="4572000" cy="365760"/>
          </a:xfrm>
          <a:prstGeom prst="rect">
            <a:avLst/>
          </a:prstGeom>
          <a:noFill/>
          <a:ln/>
        </p:spPr>
        <p:txBody>
          <a:bodyPr wrap="square" rtlCol="0" anchor="ctr"/>
          <a:lstStyle/>
          <a:p>
            <a:pPr indent="0" marL="0">
              <a:buNone/>
            </a:pPr>
            <a:r>
              <a:rPr lang="en-US" sz="1600" b="1" dirty="0">
                <a:solidFill>
                  <a:srgbClr val="7B9CFF"/>
                </a:solidFill>
                <a:latin typeface="Arial" pitchFamily="34" charset="0"/>
                <a:ea typeface="Arial" pitchFamily="34" charset="-122"/>
                <a:cs typeface="Arial" pitchFamily="34" charset="-120"/>
              </a:rPr>
              <a:t>Your Score vs Industry</a:t>
            </a:r>
            <a:endParaRPr lang="en-US" sz="1600" dirty="0"/>
          </a:p>
        </p:txBody>
      </p:sp>
      <p:sp>
        <p:nvSpPr>
          <p:cNvPr id="4" name="Text 2"/>
          <p:cNvSpPr/>
          <p:nvPr/>
        </p:nvSpPr>
        <p:spPr>
          <a:xfrm>
            <a:off x="731520" y="1828800"/>
            <a:ext cx="1828800" cy="27432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Your Organization</a:t>
            </a:r>
            <a:endParaRPr lang="en-US" sz="1200" dirty="0"/>
          </a:p>
        </p:txBody>
      </p:sp>
      <p:sp>
        <p:nvSpPr>
          <p:cNvPr id="5" name="Shape 3"/>
          <p:cNvSpPr/>
          <p:nvPr/>
        </p:nvSpPr>
        <p:spPr>
          <a:xfrm>
            <a:off x="2743200" y="1828800"/>
            <a:ext cx="457200" cy="228600"/>
          </a:xfrm>
          <a:prstGeom prst="rect">
            <a:avLst/>
          </a:prstGeom>
          <a:solidFill>
            <a:srgbClr val="7B9CFF"/>
          </a:solidFill>
          <a:ln/>
        </p:spPr>
      </p:sp>
      <p:sp>
        <p:nvSpPr>
          <p:cNvPr id="6" name="Text 4"/>
          <p:cNvSpPr/>
          <p:nvPr/>
        </p:nvSpPr>
        <p:spPr>
          <a:xfrm>
            <a:off x="5120640" y="1828800"/>
            <a:ext cx="548640" cy="274320"/>
          </a:xfrm>
          <a:prstGeom prst="rect">
            <a:avLst/>
          </a:prstGeom>
          <a:noFill/>
          <a:ln/>
        </p:spPr>
        <p:txBody>
          <a:bodyPr wrap="square" rtlCol="0" anchor="ctr"/>
          <a:lstStyle/>
          <a:p>
            <a:pPr indent="0" marL="0">
              <a:buNone/>
            </a:pPr>
            <a:r>
              <a:rPr lang="en-US" sz="1100" dirty="0">
                <a:solidFill>
                  <a:srgbClr val="B8C5D6"/>
                </a:solidFill>
                <a:latin typeface="Arial" pitchFamily="34" charset="0"/>
                <a:ea typeface="Arial" pitchFamily="34" charset="-122"/>
                <a:cs typeface="Arial" pitchFamily="34" charset="-120"/>
              </a:rPr>
              <a:t>1/5</a:t>
            </a:r>
            <a:endParaRPr lang="en-US" sz="1100" dirty="0"/>
          </a:p>
        </p:txBody>
      </p:sp>
      <p:sp>
        <p:nvSpPr>
          <p:cNvPr id="7" name="Text 5"/>
          <p:cNvSpPr/>
          <p:nvPr/>
        </p:nvSpPr>
        <p:spPr>
          <a:xfrm>
            <a:off x="731520" y="2286000"/>
            <a:ext cx="1828800" cy="27432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Industry Average</a:t>
            </a:r>
            <a:endParaRPr lang="en-US" sz="1200" dirty="0"/>
          </a:p>
        </p:txBody>
      </p:sp>
      <p:sp>
        <p:nvSpPr>
          <p:cNvPr id="8" name="Shape 6"/>
          <p:cNvSpPr/>
          <p:nvPr/>
        </p:nvSpPr>
        <p:spPr>
          <a:xfrm>
            <a:off x="2743200" y="2286000"/>
            <a:ext cx="960120" cy="228600"/>
          </a:xfrm>
          <a:prstGeom prst="rect">
            <a:avLst/>
          </a:prstGeom>
          <a:solidFill>
            <a:srgbClr val="A78BFF"/>
          </a:solidFill>
          <a:ln/>
        </p:spPr>
      </p:sp>
      <p:sp>
        <p:nvSpPr>
          <p:cNvPr id="9" name="Text 7"/>
          <p:cNvSpPr/>
          <p:nvPr/>
        </p:nvSpPr>
        <p:spPr>
          <a:xfrm>
            <a:off x="5120640" y="2286000"/>
            <a:ext cx="548640" cy="274320"/>
          </a:xfrm>
          <a:prstGeom prst="rect">
            <a:avLst/>
          </a:prstGeom>
          <a:noFill/>
          <a:ln/>
        </p:spPr>
        <p:txBody>
          <a:bodyPr wrap="square" rtlCol="0" anchor="ctr"/>
          <a:lstStyle/>
          <a:p>
            <a:pPr indent="0" marL="0">
              <a:buNone/>
            </a:pPr>
            <a:r>
              <a:rPr lang="en-US" sz="1100" dirty="0">
                <a:solidFill>
                  <a:srgbClr val="B8C5D6"/>
                </a:solidFill>
                <a:latin typeface="Arial" pitchFamily="34" charset="0"/>
                <a:ea typeface="Arial" pitchFamily="34" charset="-122"/>
                <a:cs typeface="Arial" pitchFamily="34" charset="-120"/>
              </a:rPr>
              <a:t>2.1/5</a:t>
            </a:r>
            <a:endParaRPr lang="en-US" sz="1100" dirty="0"/>
          </a:p>
        </p:txBody>
      </p:sp>
      <p:sp>
        <p:nvSpPr>
          <p:cNvPr id="10" name="Text 8"/>
          <p:cNvSpPr/>
          <p:nvPr/>
        </p:nvSpPr>
        <p:spPr>
          <a:xfrm>
            <a:off x="731520" y="2743200"/>
            <a:ext cx="1828800" cy="27432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Top Performers</a:t>
            </a:r>
            <a:endParaRPr lang="en-US" sz="1200" dirty="0"/>
          </a:p>
        </p:txBody>
      </p:sp>
      <p:sp>
        <p:nvSpPr>
          <p:cNvPr id="11" name="Shape 9"/>
          <p:cNvSpPr/>
          <p:nvPr/>
        </p:nvSpPr>
        <p:spPr>
          <a:xfrm>
            <a:off x="2743200" y="2743200"/>
            <a:ext cx="1737360" cy="228600"/>
          </a:xfrm>
          <a:prstGeom prst="rect">
            <a:avLst/>
          </a:prstGeom>
          <a:solidFill>
            <a:srgbClr val="FFB800"/>
          </a:solidFill>
          <a:ln/>
        </p:spPr>
      </p:sp>
      <p:sp>
        <p:nvSpPr>
          <p:cNvPr id="12" name="Text 10"/>
          <p:cNvSpPr/>
          <p:nvPr/>
        </p:nvSpPr>
        <p:spPr>
          <a:xfrm>
            <a:off x="5120640" y="2743200"/>
            <a:ext cx="548640" cy="274320"/>
          </a:xfrm>
          <a:prstGeom prst="rect">
            <a:avLst/>
          </a:prstGeom>
          <a:noFill/>
          <a:ln/>
        </p:spPr>
        <p:txBody>
          <a:bodyPr wrap="square" rtlCol="0" anchor="ctr"/>
          <a:lstStyle/>
          <a:p>
            <a:pPr indent="0" marL="0">
              <a:buNone/>
            </a:pPr>
            <a:r>
              <a:rPr lang="en-US" sz="1100" dirty="0">
                <a:solidFill>
                  <a:srgbClr val="B8C5D6"/>
                </a:solidFill>
                <a:latin typeface="Arial" pitchFamily="34" charset="0"/>
                <a:ea typeface="Arial" pitchFamily="34" charset="-122"/>
                <a:cs typeface="Arial" pitchFamily="34" charset="-120"/>
              </a:rPr>
              <a:t>3.8/5</a:t>
            </a:r>
            <a:endParaRPr lang="en-US" sz="1100" dirty="0"/>
          </a:p>
        </p:txBody>
      </p:sp>
      <p:sp>
        <p:nvSpPr>
          <p:cNvPr id="13" name="Text 11"/>
          <p:cNvSpPr/>
          <p:nvPr/>
        </p:nvSpPr>
        <p:spPr>
          <a:xfrm>
            <a:off x="731520" y="3383280"/>
            <a:ext cx="4572000" cy="228600"/>
          </a:xfrm>
          <a:prstGeom prst="rect">
            <a:avLst/>
          </a:prstGeom>
          <a:noFill/>
          <a:ln/>
        </p:spPr>
        <p:txBody>
          <a:bodyPr wrap="square" rtlCol="0" anchor="ctr"/>
          <a:lstStyle/>
          <a:p>
            <a:pPr indent="0" marL="0">
              <a:buNone/>
            </a:pPr>
            <a:r>
              <a:rPr lang="en-US" sz="900" i="1" dirty="0">
                <a:solidFill>
                  <a:srgbClr val="B8C5D6"/>
                </a:solidFill>
                <a:latin typeface="Arial" pitchFamily="34" charset="0"/>
                <a:ea typeface="Arial" pitchFamily="34" charset="-122"/>
                <a:cs typeface="Arial" pitchFamily="34" charset="-120"/>
              </a:rPr>
              <a:t>Source: McKinsey Global AI Survey 2024 - Technology Companies</a:t>
            </a:r>
            <a:endParaRPr lang="en-US" sz="900" dirty="0"/>
          </a:p>
        </p:txBody>
      </p:sp>
      <p:sp>
        <p:nvSpPr>
          <p:cNvPr id="14" name="Text 12"/>
          <p:cNvSpPr/>
          <p:nvPr/>
        </p:nvSpPr>
        <p:spPr>
          <a:xfrm>
            <a:off x="457200" y="3840480"/>
            <a:ext cx="8229600" cy="365760"/>
          </a:xfrm>
          <a:prstGeom prst="rect">
            <a:avLst/>
          </a:prstGeom>
          <a:noFill/>
          <a:ln/>
        </p:spPr>
        <p:txBody>
          <a:bodyPr wrap="square" rtlCol="0" anchor="ctr"/>
          <a:lstStyle/>
          <a:p>
            <a:pPr indent="0" marL="0">
              <a:buNone/>
            </a:pPr>
            <a:r>
              <a:rPr lang="en-US" sz="1600" b="1" dirty="0">
                <a:solidFill>
                  <a:srgbClr val="7B9CFF"/>
                </a:solidFill>
                <a:latin typeface="Arial" pitchFamily="34" charset="0"/>
                <a:ea typeface="Arial" pitchFamily="34" charset="-122"/>
                <a:cs typeface="Arial" pitchFamily="34" charset="-120"/>
              </a:rPr>
              <a:t>Priority Actions Based on Industry Best Practices</a:t>
            </a:r>
            <a:endParaRPr lang="en-US" sz="1600" dirty="0"/>
          </a:p>
        </p:txBody>
      </p:sp>
      <p:sp>
        <p:nvSpPr>
          <p:cNvPr id="15" name="Text 13"/>
          <p:cNvSpPr/>
          <p:nvPr/>
        </p:nvSpPr>
        <p:spPr>
          <a:xfrm>
            <a:off x="731520" y="4297680"/>
            <a:ext cx="7955280" cy="411480"/>
          </a:xfrm>
          <a:prstGeom prst="rect">
            <a:avLst/>
          </a:prstGeom>
          <a:noFill/>
          <a:ln/>
        </p:spPr>
        <p:txBody>
          <a:bodyPr wrap="square" rtlCol="0" anchor="ctr"/>
          <a:lstStyle/>
          <a:p>
            <a:pPr indent="0" marL="0">
              <a:buNone/>
            </a:pPr>
            <a:r>
              <a:rPr lang="en-US" sz="1100" dirty="0">
                <a:solidFill>
                  <a:srgbClr val="FFFFFF"/>
                </a:solidFill>
                <a:latin typeface="Arial" pitchFamily="34" charset="0"/>
                <a:ea typeface="Arial" pitchFamily="34" charset="-122"/>
                <a:cs typeface="Arial" pitchFamily="34" charset="-120"/>
              </a:rPr>
              <a:t>1. Microsoft Copilot deployment</a:t>
            </a:r>
            <a:endParaRPr lang="en-US" sz="1100" dirty="0"/>
          </a:p>
        </p:txBody>
      </p:sp>
      <p:sp>
        <p:nvSpPr>
          <p:cNvPr id="16" name="Text 14"/>
          <p:cNvSpPr/>
          <p:nvPr/>
        </p:nvSpPr>
        <p:spPr>
          <a:xfrm>
            <a:off x="731520" y="4754880"/>
            <a:ext cx="7955280" cy="411480"/>
          </a:xfrm>
          <a:prstGeom prst="rect">
            <a:avLst/>
          </a:prstGeom>
          <a:noFill/>
          <a:ln/>
        </p:spPr>
        <p:txBody>
          <a:bodyPr wrap="square" rtlCol="0" anchor="ctr"/>
          <a:lstStyle/>
          <a:p>
            <a:pPr indent="0" marL="0">
              <a:buNone/>
            </a:pPr>
            <a:r>
              <a:rPr lang="en-US" sz="1100" dirty="0">
                <a:solidFill>
                  <a:srgbClr val="FFFFFF"/>
                </a:solidFill>
                <a:latin typeface="Arial" pitchFamily="34" charset="0"/>
                <a:ea typeface="Arial" pitchFamily="34" charset="-122"/>
                <a:cs typeface="Arial" pitchFamily="34" charset="-120"/>
              </a:rPr>
              <a:t>2. Cognigy chatbot expansion</a:t>
            </a:r>
            <a:endParaRPr lang="en-US" sz="1100" dirty="0"/>
          </a:p>
        </p:txBody>
      </p:sp>
      <p:sp>
        <p:nvSpPr>
          <p:cNvPr id="17" name="Text 15"/>
          <p:cNvSpPr/>
          <p:nvPr/>
        </p:nvSpPr>
        <p:spPr>
          <a:xfrm>
            <a:off x="731520" y="5212080"/>
            <a:ext cx="7955280" cy="411480"/>
          </a:xfrm>
          <a:prstGeom prst="rect">
            <a:avLst/>
          </a:prstGeom>
          <a:noFill/>
          <a:ln/>
        </p:spPr>
        <p:txBody>
          <a:bodyPr wrap="square" rtlCol="0" anchor="ctr"/>
          <a:lstStyle/>
          <a:p>
            <a:pPr indent="0" marL="0">
              <a:buNone/>
            </a:pPr>
            <a:r>
              <a:rPr lang="en-US" sz="1100" dirty="0">
                <a:solidFill>
                  <a:srgbClr val="FFFFFF"/>
                </a:solidFill>
                <a:latin typeface="Arial" pitchFamily="34" charset="0"/>
                <a:ea typeface="Arial" pitchFamily="34" charset="-122"/>
                <a:cs typeface="Arial" pitchFamily="34" charset="-120"/>
              </a:rPr>
              <a:t>3. Power BI AI insights</a:t>
            </a:r>
            <a:endParaRPr 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0A1628"/>
        </a:solidFill>
      </p:bgPr>
    </p:bg>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2200" b="1" dirty="0">
                <a:solidFill>
                  <a:srgbClr val="FFFFFF"/>
                </a:solidFill>
                <a:latin typeface="Arial" pitchFamily="34" charset="0"/>
                <a:ea typeface="Arial" pitchFamily="34" charset="-122"/>
                <a:cs typeface="Arial" pitchFamily="34" charset="-120"/>
              </a:rPr>
              <a:t>People &amp; Culture - Industry Comparison</a:t>
            </a:r>
            <a:endParaRPr lang="en-US" sz="2200" dirty="0"/>
          </a:p>
        </p:txBody>
      </p:sp>
      <p:sp>
        <p:nvSpPr>
          <p:cNvPr id="3" name="Text 1"/>
          <p:cNvSpPr/>
          <p:nvPr/>
        </p:nvSpPr>
        <p:spPr>
          <a:xfrm>
            <a:off x="457200" y="1188720"/>
            <a:ext cx="4572000" cy="365760"/>
          </a:xfrm>
          <a:prstGeom prst="rect">
            <a:avLst/>
          </a:prstGeom>
          <a:noFill/>
          <a:ln/>
        </p:spPr>
        <p:txBody>
          <a:bodyPr wrap="square" rtlCol="0" anchor="ctr"/>
          <a:lstStyle/>
          <a:p>
            <a:pPr indent="0" marL="0">
              <a:buNone/>
            </a:pPr>
            <a:r>
              <a:rPr lang="en-US" sz="1600" b="1" dirty="0">
                <a:solidFill>
                  <a:srgbClr val="7B9CFF"/>
                </a:solidFill>
                <a:latin typeface="Arial" pitchFamily="34" charset="0"/>
                <a:ea typeface="Arial" pitchFamily="34" charset="-122"/>
                <a:cs typeface="Arial" pitchFamily="34" charset="-120"/>
              </a:rPr>
              <a:t>Your Score vs Industry</a:t>
            </a:r>
            <a:endParaRPr lang="en-US" sz="1600" dirty="0"/>
          </a:p>
        </p:txBody>
      </p:sp>
      <p:sp>
        <p:nvSpPr>
          <p:cNvPr id="4" name="Text 2"/>
          <p:cNvSpPr/>
          <p:nvPr/>
        </p:nvSpPr>
        <p:spPr>
          <a:xfrm>
            <a:off x="731520" y="1828800"/>
            <a:ext cx="1828800" cy="27432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Your Organization</a:t>
            </a:r>
            <a:endParaRPr lang="en-US" sz="1200" dirty="0"/>
          </a:p>
        </p:txBody>
      </p:sp>
      <p:sp>
        <p:nvSpPr>
          <p:cNvPr id="5" name="Shape 3"/>
          <p:cNvSpPr/>
          <p:nvPr/>
        </p:nvSpPr>
        <p:spPr>
          <a:xfrm>
            <a:off x="2743200" y="1828800"/>
            <a:ext cx="914400" cy="228600"/>
          </a:xfrm>
          <a:prstGeom prst="rect">
            <a:avLst/>
          </a:prstGeom>
          <a:solidFill>
            <a:srgbClr val="7B9CFF"/>
          </a:solidFill>
          <a:ln/>
        </p:spPr>
      </p:sp>
      <p:sp>
        <p:nvSpPr>
          <p:cNvPr id="6" name="Text 4"/>
          <p:cNvSpPr/>
          <p:nvPr/>
        </p:nvSpPr>
        <p:spPr>
          <a:xfrm>
            <a:off x="5120640" y="1828800"/>
            <a:ext cx="548640" cy="274320"/>
          </a:xfrm>
          <a:prstGeom prst="rect">
            <a:avLst/>
          </a:prstGeom>
          <a:noFill/>
          <a:ln/>
        </p:spPr>
        <p:txBody>
          <a:bodyPr wrap="square" rtlCol="0" anchor="ctr"/>
          <a:lstStyle/>
          <a:p>
            <a:pPr indent="0" marL="0">
              <a:buNone/>
            </a:pPr>
            <a:r>
              <a:rPr lang="en-US" sz="1100" dirty="0">
                <a:solidFill>
                  <a:srgbClr val="B8C5D6"/>
                </a:solidFill>
                <a:latin typeface="Arial" pitchFamily="34" charset="0"/>
                <a:ea typeface="Arial" pitchFamily="34" charset="-122"/>
                <a:cs typeface="Arial" pitchFamily="34" charset="-120"/>
              </a:rPr>
              <a:t>2/5</a:t>
            </a:r>
            <a:endParaRPr lang="en-US" sz="1100" dirty="0"/>
          </a:p>
        </p:txBody>
      </p:sp>
      <p:sp>
        <p:nvSpPr>
          <p:cNvPr id="7" name="Text 5"/>
          <p:cNvSpPr/>
          <p:nvPr/>
        </p:nvSpPr>
        <p:spPr>
          <a:xfrm>
            <a:off x="731520" y="2286000"/>
            <a:ext cx="1828800" cy="27432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Industry Average</a:t>
            </a:r>
            <a:endParaRPr lang="en-US" sz="1200" dirty="0"/>
          </a:p>
        </p:txBody>
      </p:sp>
      <p:sp>
        <p:nvSpPr>
          <p:cNvPr id="8" name="Shape 6"/>
          <p:cNvSpPr/>
          <p:nvPr/>
        </p:nvSpPr>
        <p:spPr>
          <a:xfrm>
            <a:off x="2743200" y="2286000"/>
            <a:ext cx="1188720" cy="228600"/>
          </a:xfrm>
          <a:prstGeom prst="rect">
            <a:avLst/>
          </a:prstGeom>
          <a:solidFill>
            <a:srgbClr val="A78BFF"/>
          </a:solidFill>
          <a:ln/>
        </p:spPr>
      </p:sp>
      <p:sp>
        <p:nvSpPr>
          <p:cNvPr id="9" name="Text 7"/>
          <p:cNvSpPr/>
          <p:nvPr/>
        </p:nvSpPr>
        <p:spPr>
          <a:xfrm>
            <a:off x="5120640" y="2286000"/>
            <a:ext cx="548640" cy="274320"/>
          </a:xfrm>
          <a:prstGeom prst="rect">
            <a:avLst/>
          </a:prstGeom>
          <a:noFill/>
          <a:ln/>
        </p:spPr>
        <p:txBody>
          <a:bodyPr wrap="square" rtlCol="0" anchor="ctr"/>
          <a:lstStyle/>
          <a:p>
            <a:pPr indent="0" marL="0">
              <a:buNone/>
            </a:pPr>
            <a:r>
              <a:rPr lang="en-US" sz="1100" dirty="0">
                <a:solidFill>
                  <a:srgbClr val="B8C5D6"/>
                </a:solidFill>
                <a:latin typeface="Arial" pitchFamily="34" charset="0"/>
                <a:ea typeface="Arial" pitchFamily="34" charset="-122"/>
                <a:cs typeface="Arial" pitchFamily="34" charset="-120"/>
              </a:rPr>
              <a:t>2.6/5</a:t>
            </a:r>
            <a:endParaRPr lang="en-US" sz="1100" dirty="0"/>
          </a:p>
        </p:txBody>
      </p:sp>
      <p:sp>
        <p:nvSpPr>
          <p:cNvPr id="10" name="Text 8"/>
          <p:cNvSpPr/>
          <p:nvPr/>
        </p:nvSpPr>
        <p:spPr>
          <a:xfrm>
            <a:off x="731520" y="2743200"/>
            <a:ext cx="1828800" cy="274320"/>
          </a:xfrm>
          <a:prstGeom prst="rect">
            <a:avLst/>
          </a:prstGeom>
          <a:noFill/>
          <a:ln/>
        </p:spPr>
        <p:txBody>
          <a:bodyPr wrap="square" rtlCol="0" anchor="ctr"/>
          <a:lstStyle/>
          <a:p>
            <a:pPr indent="0" marL="0">
              <a:buNone/>
            </a:pPr>
            <a:r>
              <a:rPr lang="en-US" sz="1200" dirty="0">
                <a:solidFill>
                  <a:srgbClr val="FFFFFF"/>
                </a:solidFill>
                <a:latin typeface="Arial" pitchFamily="34" charset="0"/>
                <a:ea typeface="Arial" pitchFamily="34" charset="-122"/>
                <a:cs typeface="Arial" pitchFamily="34" charset="-120"/>
              </a:rPr>
              <a:t>Top Performers</a:t>
            </a:r>
            <a:endParaRPr lang="en-US" sz="1200" dirty="0"/>
          </a:p>
        </p:txBody>
      </p:sp>
      <p:sp>
        <p:nvSpPr>
          <p:cNvPr id="11" name="Shape 9"/>
          <p:cNvSpPr/>
          <p:nvPr/>
        </p:nvSpPr>
        <p:spPr>
          <a:xfrm>
            <a:off x="2743200" y="2743200"/>
            <a:ext cx="1874520" cy="228600"/>
          </a:xfrm>
          <a:prstGeom prst="rect">
            <a:avLst/>
          </a:prstGeom>
          <a:solidFill>
            <a:srgbClr val="FFB800"/>
          </a:solidFill>
          <a:ln/>
        </p:spPr>
      </p:sp>
      <p:sp>
        <p:nvSpPr>
          <p:cNvPr id="12" name="Text 10"/>
          <p:cNvSpPr/>
          <p:nvPr/>
        </p:nvSpPr>
        <p:spPr>
          <a:xfrm>
            <a:off x="5120640" y="2743200"/>
            <a:ext cx="548640" cy="274320"/>
          </a:xfrm>
          <a:prstGeom prst="rect">
            <a:avLst/>
          </a:prstGeom>
          <a:noFill/>
          <a:ln/>
        </p:spPr>
        <p:txBody>
          <a:bodyPr wrap="square" rtlCol="0" anchor="ctr"/>
          <a:lstStyle/>
          <a:p>
            <a:pPr indent="0" marL="0">
              <a:buNone/>
            </a:pPr>
            <a:r>
              <a:rPr lang="en-US" sz="1100" dirty="0">
                <a:solidFill>
                  <a:srgbClr val="B8C5D6"/>
                </a:solidFill>
                <a:latin typeface="Arial" pitchFamily="34" charset="0"/>
                <a:ea typeface="Arial" pitchFamily="34" charset="-122"/>
                <a:cs typeface="Arial" pitchFamily="34" charset="-120"/>
              </a:rPr>
              <a:t>4.1/5</a:t>
            </a:r>
            <a:endParaRPr lang="en-US" sz="1100" dirty="0"/>
          </a:p>
        </p:txBody>
      </p:sp>
      <p:sp>
        <p:nvSpPr>
          <p:cNvPr id="13" name="Text 11"/>
          <p:cNvSpPr/>
          <p:nvPr/>
        </p:nvSpPr>
        <p:spPr>
          <a:xfrm>
            <a:off x="731520" y="3383280"/>
            <a:ext cx="4572000" cy="228600"/>
          </a:xfrm>
          <a:prstGeom prst="rect">
            <a:avLst/>
          </a:prstGeom>
          <a:noFill/>
          <a:ln/>
        </p:spPr>
        <p:txBody>
          <a:bodyPr wrap="square" rtlCol="0" anchor="ctr"/>
          <a:lstStyle/>
          <a:p>
            <a:pPr indent="0" marL="0">
              <a:buNone/>
            </a:pPr>
            <a:r>
              <a:rPr lang="en-US" sz="900" i="1" dirty="0">
                <a:solidFill>
                  <a:srgbClr val="B8C5D6"/>
                </a:solidFill>
                <a:latin typeface="Arial" pitchFamily="34" charset="0"/>
                <a:ea typeface="Arial" pitchFamily="34" charset="-122"/>
                <a:cs typeface="Arial" pitchFamily="34" charset="-120"/>
              </a:rPr>
              <a:t>Source: Deloitte 2024 Digital Culture Survey</a:t>
            </a:r>
            <a:endParaRPr lang="en-US" sz="900" dirty="0"/>
          </a:p>
        </p:txBody>
      </p:sp>
      <p:sp>
        <p:nvSpPr>
          <p:cNvPr id="14" name="Text 12"/>
          <p:cNvSpPr/>
          <p:nvPr/>
        </p:nvSpPr>
        <p:spPr>
          <a:xfrm>
            <a:off x="457200" y="3840480"/>
            <a:ext cx="8229600" cy="365760"/>
          </a:xfrm>
          <a:prstGeom prst="rect">
            <a:avLst/>
          </a:prstGeom>
          <a:noFill/>
          <a:ln/>
        </p:spPr>
        <p:txBody>
          <a:bodyPr wrap="square" rtlCol="0" anchor="ctr"/>
          <a:lstStyle/>
          <a:p>
            <a:pPr indent="0" marL="0">
              <a:buNone/>
            </a:pPr>
            <a:r>
              <a:rPr lang="en-US" sz="1600" b="1" dirty="0">
                <a:solidFill>
                  <a:srgbClr val="7B9CFF"/>
                </a:solidFill>
                <a:latin typeface="Arial" pitchFamily="34" charset="0"/>
                <a:ea typeface="Arial" pitchFamily="34" charset="-122"/>
                <a:cs typeface="Arial" pitchFamily="34" charset="-120"/>
              </a:rPr>
              <a:t>Priority Actions Based on Industry Best Practices</a:t>
            </a:r>
            <a:endParaRPr lang="en-US" sz="1600" dirty="0"/>
          </a:p>
        </p:txBody>
      </p:sp>
      <p:sp>
        <p:nvSpPr>
          <p:cNvPr id="15" name="Text 13"/>
          <p:cNvSpPr/>
          <p:nvPr/>
        </p:nvSpPr>
        <p:spPr>
          <a:xfrm>
            <a:off x="731520" y="4297680"/>
            <a:ext cx="7955280" cy="411480"/>
          </a:xfrm>
          <a:prstGeom prst="rect">
            <a:avLst/>
          </a:prstGeom>
          <a:noFill/>
          <a:ln/>
        </p:spPr>
        <p:txBody>
          <a:bodyPr wrap="square" rtlCol="0" anchor="ctr"/>
          <a:lstStyle/>
          <a:p>
            <a:pPr indent="0" marL="0">
              <a:buNone/>
            </a:pPr>
            <a:r>
              <a:rPr lang="en-US" sz="1100" dirty="0">
                <a:solidFill>
                  <a:srgbClr val="FFFFFF"/>
                </a:solidFill>
                <a:latin typeface="Arial" pitchFamily="34" charset="0"/>
                <a:ea typeface="Arial" pitchFamily="34" charset="-122"/>
                <a:cs typeface="Arial" pitchFamily="34" charset="-120"/>
              </a:rPr>
              <a:t>1. Champion identification program</a:t>
            </a:r>
            <a:endParaRPr lang="en-US" sz="1100" dirty="0"/>
          </a:p>
        </p:txBody>
      </p:sp>
      <p:sp>
        <p:nvSpPr>
          <p:cNvPr id="16" name="Text 14"/>
          <p:cNvSpPr/>
          <p:nvPr/>
        </p:nvSpPr>
        <p:spPr>
          <a:xfrm>
            <a:off x="731520" y="4754880"/>
            <a:ext cx="7955280" cy="411480"/>
          </a:xfrm>
          <a:prstGeom prst="rect">
            <a:avLst/>
          </a:prstGeom>
          <a:noFill/>
          <a:ln/>
        </p:spPr>
        <p:txBody>
          <a:bodyPr wrap="square" rtlCol="0" anchor="ctr"/>
          <a:lstStyle/>
          <a:p>
            <a:pPr indent="0" marL="0">
              <a:buNone/>
            </a:pPr>
            <a:r>
              <a:rPr lang="en-US" sz="1100" dirty="0">
                <a:solidFill>
                  <a:srgbClr val="FFFFFF"/>
                </a:solidFill>
                <a:latin typeface="Arial" pitchFamily="34" charset="0"/>
                <a:ea typeface="Arial" pitchFamily="34" charset="-122"/>
                <a:cs typeface="Arial" pitchFamily="34" charset="-120"/>
              </a:rPr>
              <a:t>2. Microsoft Learn training paths</a:t>
            </a:r>
            <a:endParaRPr lang="en-US" sz="1100" dirty="0"/>
          </a:p>
        </p:txBody>
      </p:sp>
      <p:sp>
        <p:nvSpPr>
          <p:cNvPr id="17" name="Text 15"/>
          <p:cNvSpPr/>
          <p:nvPr/>
        </p:nvSpPr>
        <p:spPr>
          <a:xfrm>
            <a:off x="731520" y="5212080"/>
            <a:ext cx="7955280" cy="411480"/>
          </a:xfrm>
          <a:prstGeom prst="rect">
            <a:avLst/>
          </a:prstGeom>
          <a:noFill/>
          <a:ln/>
        </p:spPr>
        <p:txBody>
          <a:bodyPr wrap="square" rtlCol="0" anchor="ctr"/>
          <a:lstStyle/>
          <a:p>
            <a:pPr indent="0" marL="0">
              <a:buNone/>
            </a:pPr>
            <a:r>
              <a:rPr lang="en-US" sz="1100" dirty="0">
                <a:solidFill>
                  <a:srgbClr val="FFFFFF"/>
                </a:solidFill>
                <a:latin typeface="Arial" pitchFamily="34" charset="0"/>
                <a:ea typeface="Arial" pitchFamily="34" charset="-122"/>
                <a:cs typeface="Arial" pitchFamily="34" charset="-120"/>
              </a:rPr>
              <a:t>3. ADKAR change methodology</a:t>
            </a:r>
            <a:endParaRPr lang="en-US" sz="1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Bosch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 Digital Transformation Assessment</dc:title>
  <dc:subject>PptxGenJS Presentation</dc:subject>
  <dc:creator>Digital Transformation Assessment</dc:creator>
  <cp:lastModifiedBy>Digital Transformation Assessment</cp:lastModifiedBy>
  <cp:revision>1</cp:revision>
  <dcterms:created xsi:type="dcterms:W3CDTF">2025-10-23T14:08:27Z</dcterms:created>
  <dcterms:modified xsi:type="dcterms:W3CDTF">2025-10-23T14:08:27Z</dcterms:modified>
</cp:coreProperties>
</file>