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2" r:id="rId1"/>
  </p:sldMasterIdLst>
  <p:notesMasterIdLst>
    <p:notesMasterId r:id="rId45"/>
  </p:notesMasterIdLst>
  <p:handoutMasterIdLst>
    <p:handoutMasterId r:id="rId46"/>
  </p:handoutMasterIdLst>
  <p:sldIdLst>
    <p:sldId id="424" r:id="rId2"/>
    <p:sldId id="393" r:id="rId3"/>
    <p:sldId id="260" r:id="rId4"/>
    <p:sldId id="390" r:id="rId5"/>
    <p:sldId id="411" r:id="rId6"/>
    <p:sldId id="432" r:id="rId7"/>
    <p:sldId id="427" r:id="rId8"/>
    <p:sldId id="454" r:id="rId9"/>
    <p:sldId id="440" r:id="rId10"/>
    <p:sldId id="421" r:id="rId11"/>
    <p:sldId id="430" r:id="rId12"/>
    <p:sldId id="472" r:id="rId13"/>
    <p:sldId id="431" r:id="rId14"/>
    <p:sldId id="465" r:id="rId15"/>
    <p:sldId id="441" r:id="rId16"/>
    <p:sldId id="433" r:id="rId17"/>
    <p:sldId id="435" r:id="rId18"/>
    <p:sldId id="467" r:id="rId19"/>
    <p:sldId id="466" r:id="rId20"/>
    <p:sldId id="434" r:id="rId21"/>
    <p:sldId id="437" r:id="rId22"/>
    <p:sldId id="438" r:id="rId23"/>
    <p:sldId id="442" r:id="rId24"/>
    <p:sldId id="425" r:id="rId25"/>
    <p:sldId id="447" r:id="rId26"/>
    <p:sldId id="449" r:id="rId27"/>
    <p:sldId id="450" r:id="rId28"/>
    <p:sldId id="451" r:id="rId29"/>
    <p:sldId id="443" r:id="rId30"/>
    <p:sldId id="446" r:id="rId31"/>
    <p:sldId id="453" r:id="rId32"/>
    <p:sldId id="455" r:id="rId33"/>
    <p:sldId id="445" r:id="rId34"/>
    <p:sldId id="439" r:id="rId35"/>
    <p:sldId id="444" r:id="rId36"/>
    <p:sldId id="456" r:id="rId37"/>
    <p:sldId id="464" r:id="rId38"/>
    <p:sldId id="468" r:id="rId39"/>
    <p:sldId id="469" r:id="rId40"/>
    <p:sldId id="470" r:id="rId41"/>
    <p:sldId id="457" r:id="rId42"/>
    <p:sldId id="473" r:id="rId43"/>
    <p:sldId id="4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95BC9-BE81-4738-91E8-7D8935B9548D}">
          <p14:sldIdLst>
            <p14:sldId id="424"/>
            <p14:sldId id="393"/>
            <p14:sldId id="260"/>
            <p14:sldId id="390"/>
            <p14:sldId id="411"/>
            <p14:sldId id="432"/>
            <p14:sldId id="427"/>
            <p14:sldId id="454"/>
            <p14:sldId id="440"/>
            <p14:sldId id="421"/>
            <p14:sldId id="430"/>
            <p14:sldId id="472"/>
            <p14:sldId id="431"/>
            <p14:sldId id="465"/>
            <p14:sldId id="441"/>
            <p14:sldId id="433"/>
            <p14:sldId id="435"/>
            <p14:sldId id="467"/>
            <p14:sldId id="466"/>
            <p14:sldId id="434"/>
            <p14:sldId id="437"/>
            <p14:sldId id="438"/>
            <p14:sldId id="442"/>
            <p14:sldId id="425"/>
            <p14:sldId id="447"/>
            <p14:sldId id="449"/>
            <p14:sldId id="450"/>
            <p14:sldId id="451"/>
            <p14:sldId id="443"/>
            <p14:sldId id="446"/>
            <p14:sldId id="453"/>
            <p14:sldId id="455"/>
            <p14:sldId id="445"/>
            <p14:sldId id="439"/>
            <p14:sldId id="444"/>
            <p14:sldId id="456"/>
            <p14:sldId id="464"/>
            <p14:sldId id="468"/>
            <p14:sldId id="469"/>
            <p14:sldId id="470"/>
            <p14:sldId id="457"/>
            <p14:sldId id="473"/>
            <p14:sldId id="4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4"/>
    <a:srgbClr val="2296D3"/>
    <a:srgbClr val="F2F2F2"/>
    <a:srgbClr val="00ADEF"/>
    <a:srgbClr val="EC652E"/>
    <a:srgbClr val="00ABEB"/>
    <a:srgbClr val="00AEEF"/>
    <a:srgbClr val="CBE3F9"/>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69" autoAdjust="0"/>
    <p:restoredTop sz="70253" autoAdjust="0"/>
  </p:normalViewPr>
  <p:slideViewPr>
    <p:cSldViewPr snapToGrid="0">
      <p:cViewPr>
        <p:scale>
          <a:sx n="75" d="100"/>
          <a:sy n="75" d="100"/>
        </p:scale>
        <p:origin x="174"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8" d="100"/>
          <a:sy n="78" d="100"/>
        </p:scale>
        <p:origin x="258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9EF09D-1D97-4CBD-AC7C-DFAC8266F8A2}" type="datetimeFigureOut">
              <a:rPr lang="en-US" smtClean="0"/>
              <a:t>5/5/2015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AF296C-B182-4F10-9433-5A142E62D048}" type="slidenum">
              <a:rPr lang="en-US" smtClean="0"/>
              <a:t>‹#›</a:t>
            </a:fld>
            <a:endParaRPr lang="en-US"/>
          </a:p>
        </p:txBody>
      </p:sp>
    </p:spTree>
    <p:extLst>
      <p:ext uri="{BB962C8B-B14F-4D97-AF65-F5344CB8AC3E}">
        <p14:creationId xmlns:p14="http://schemas.microsoft.com/office/powerpoint/2010/main" val="342931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E76B8-7AFC-4824-BDE7-595F23A93FB4}" type="datetimeFigureOut">
              <a:rPr lang="en-US" smtClean="0"/>
              <a:t>5/5/2015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41F1F-90BE-488A-B820-D47438566D65}" type="slidenum">
              <a:rPr lang="en-US" smtClean="0"/>
              <a:t>‹#›</a:t>
            </a:fld>
            <a:endParaRPr lang="en-US"/>
          </a:p>
        </p:txBody>
      </p:sp>
    </p:spTree>
    <p:extLst>
      <p:ext uri="{BB962C8B-B14F-4D97-AF65-F5344CB8AC3E}">
        <p14:creationId xmlns:p14="http://schemas.microsoft.com/office/powerpoint/2010/main" val="198344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a:t>
            </a:r>
            <a:r>
              <a:rPr lang="en-US" baseline="0" dirty="0" smtClean="0"/>
              <a:t> Introduction to Azure Storage.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a:t>
            </a:fld>
            <a:endParaRPr lang="en-US"/>
          </a:p>
        </p:txBody>
      </p:sp>
    </p:spTree>
    <p:extLst>
      <p:ext uri="{BB962C8B-B14F-4D97-AF65-F5344CB8AC3E}">
        <p14:creationId xmlns:p14="http://schemas.microsoft.com/office/powerpoint/2010/main" val="2552200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Blob storage can be </a:t>
            </a:r>
            <a:r>
              <a:rPr lang="en-US" baseline="0" dirty="0" smtClean="0"/>
              <a:t>used to store pretty much any kind of file, like those stored on your computer, tablet, mobile device, etc. Blobs can be text, binary data, documentation, etc.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Examples of how you might use blob storage include storing PowerShell script files that you use on a regular basis, images that you display on your website, or even Office documents. If you have a static website, you can store it in blob storage and access it there directly. </a:t>
            </a:r>
          </a:p>
          <a:p>
            <a:r>
              <a:rPr lang="en-US" baseline="0" dirty="0" smtClean="0"/>
              <a:t>When you create a virtual machine, the VHD files that back the VM are stored in blob storage. </a:t>
            </a:r>
          </a:p>
          <a:p>
            <a:r>
              <a:rPr lang="en-US" baseline="0" dirty="0" smtClean="0"/>
              <a:t> </a:t>
            </a:r>
          </a:p>
          <a:p>
            <a:r>
              <a:rPr lang="en-US" baseline="0" dirty="0" smtClean="0"/>
              <a:t>At one company I worked for, they changed the main graphic on the web page pretty regularly, doing A/B testing on different tag lines. We stored that graphic in blob storage and linked to it, so we could change it at any time simply by changing the file in blob storage. This saved us the trouble of republishing the whole website repeatedly, just to change the company graphic.</a:t>
            </a:r>
          </a:p>
          <a:p>
            <a:endParaRPr lang="en-US" baseline="0" dirty="0" smtClean="0"/>
          </a:p>
          <a:p>
            <a:r>
              <a:rPr lang="en-US" baseline="0" dirty="0" smtClean="0"/>
              <a:t>In fact, you’ll find that storing static assets from your web site in blob storage can improve the performance of your website. Retrieving static files from blob storage instead of the web server reduces the load of requests on the web server hosting the website, freeing it up to spend more time serving up dynamic content. </a:t>
            </a:r>
          </a:p>
          <a:p>
            <a:endParaRPr lang="en-US" b="1"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10</a:t>
            </a:fld>
            <a:endParaRPr lang="en-US"/>
          </a:p>
        </p:txBody>
      </p:sp>
    </p:spTree>
    <p:extLst>
      <p:ext uri="{BB962C8B-B14F-4D97-AF65-F5344CB8AC3E}">
        <p14:creationId xmlns:p14="http://schemas.microsoft.com/office/powerpoint/2010/main" val="109736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structure of blob storage.</a:t>
            </a:r>
            <a:r>
              <a:rPr lang="en-US" baseline="0" dirty="0" smtClean="0"/>
              <a:t> In a storage account, </a:t>
            </a:r>
            <a:r>
              <a:rPr lang="en-US" dirty="0" smtClean="0"/>
              <a:t>you </a:t>
            </a:r>
            <a:r>
              <a:rPr lang="en-US" baseline="0" dirty="0" smtClean="0"/>
              <a:t>create containers to hold your blobs. These are kind of like folders. You can set the security level of a container and the blobs contained therein.</a:t>
            </a:r>
          </a:p>
          <a:p>
            <a:endParaRPr lang="en-US" baseline="0" dirty="0" smtClean="0"/>
          </a:p>
          <a:p>
            <a:r>
              <a:rPr lang="en-US" baseline="0" dirty="0" smtClean="0"/>
              <a:t>Technically, there is no capability to create actual subfolders under a container, but you can use forward slashes in the blob names, and many of the applications available that are used to browse blob storage will interpret these as folders and present them in a windows directory-like format for you.</a:t>
            </a:r>
          </a:p>
        </p:txBody>
      </p:sp>
      <p:sp>
        <p:nvSpPr>
          <p:cNvPr id="4" name="Slide Number Placeholder 3"/>
          <p:cNvSpPr>
            <a:spLocks noGrp="1"/>
          </p:cNvSpPr>
          <p:nvPr>
            <p:ph type="sldNum" sz="quarter" idx="10"/>
          </p:nvPr>
        </p:nvSpPr>
        <p:spPr/>
        <p:txBody>
          <a:bodyPr/>
          <a:lstStyle/>
          <a:p>
            <a:fld id="{71A41F1F-90BE-488A-B820-D47438566D65}" type="slidenum">
              <a:rPr lang="en-US" smtClean="0"/>
              <a:t>11</a:t>
            </a:fld>
            <a:endParaRPr lang="en-US"/>
          </a:p>
        </p:txBody>
      </p:sp>
    </p:spTree>
    <p:extLst>
      <p:ext uri="{BB962C8B-B14F-4D97-AF65-F5344CB8AC3E}">
        <p14:creationId xmlns:p14="http://schemas.microsoft.com/office/powerpoint/2010/main" val="3680015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the pseudo-</a:t>
            </a:r>
            <a:r>
              <a:rPr lang="en-US" dirty="0" err="1" smtClean="0"/>
              <a:t>foldering</a:t>
            </a:r>
            <a:r>
              <a:rPr lang="en-US" dirty="0" smtClean="0"/>
              <a:t> in blob storage.</a:t>
            </a:r>
            <a:r>
              <a:rPr lang="en-US" baseline="0" dirty="0" smtClean="0"/>
              <a:t> This is for a storage account called firecracker. We’re interested in the container a-</a:t>
            </a:r>
            <a:r>
              <a:rPr lang="en-US" baseline="0" dirty="0" err="1" smtClean="0"/>
              <a:t>testblob</a:t>
            </a:r>
            <a:r>
              <a:rPr lang="en-US" baseline="0" dirty="0" smtClean="0"/>
              <a:t>. </a:t>
            </a:r>
          </a:p>
          <a:p>
            <a:endParaRPr lang="en-US" baseline="0" dirty="0" smtClean="0"/>
          </a:p>
          <a:p>
            <a:r>
              <a:rPr lang="en-US" baseline="0" dirty="0" smtClean="0"/>
              <a:t>The left-hand-side interprets the blob names and shows them as if they are in folders. “images” and “</a:t>
            </a:r>
            <a:r>
              <a:rPr lang="en-US" baseline="0" dirty="0" err="1" smtClean="0"/>
              <a:t>powershell</a:t>
            </a:r>
            <a:r>
              <a:rPr lang="en-US" baseline="0" dirty="0" smtClean="0"/>
              <a:t> scripts” are pseudo-folders in the a-</a:t>
            </a:r>
            <a:r>
              <a:rPr lang="en-US" baseline="0" dirty="0" err="1" smtClean="0"/>
              <a:t>testblob</a:t>
            </a:r>
            <a:r>
              <a:rPr lang="en-US" baseline="0" dirty="0" smtClean="0"/>
              <a:t> container. There is also a file called </a:t>
            </a:r>
            <a:r>
              <a:rPr lang="en-US" baseline="0" dirty="0" err="1" smtClean="0"/>
              <a:t>AzureFilesTesting</a:t>
            </a:r>
            <a:r>
              <a:rPr lang="en-US" baseline="0" dirty="0" smtClean="0"/>
              <a:t> in the root of the container. When we drill down into the images pseudo-folder, we only see the files that are represented in that folder.</a:t>
            </a:r>
          </a:p>
          <a:p>
            <a:endParaRPr lang="en-US" baseline="0" dirty="0" smtClean="0"/>
          </a:p>
          <a:p>
            <a:r>
              <a:rPr lang="en-US" baseline="0" dirty="0" smtClean="0"/>
              <a:t>The right-hand side is what’s called a flat listing. This shows the container name a-</a:t>
            </a:r>
            <a:r>
              <a:rPr lang="en-US" baseline="0" dirty="0" err="1" smtClean="0"/>
              <a:t>testblob</a:t>
            </a:r>
            <a:r>
              <a:rPr lang="en-US" baseline="0" dirty="0" smtClean="0"/>
              <a:t>, and the files in it. Note that the files represented in the images folder all start with images forward-slash. This is the actual blob name. For example, the second one in the list is images forward-slash BluebellsAndBeechTrees.jpg. </a:t>
            </a:r>
          </a:p>
          <a:p>
            <a:endParaRPr lang="en-US" baseline="0" dirty="0" smtClean="0"/>
          </a:p>
          <a:p>
            <a:r>
              <a:rPr lang="en-US" baseline="0" dirty="0" smtClean="0"/>
              <a:t>There are several storage explorer type applications. Most of these will show you whichever representation you want to see.</a:t>
            </a:r>
          </a:p>
        </p:txBody>
      </p:sp>
      <p:sp>
        <p:nvSpPr>
          <p:cNvPr id="4" name="Slide Number Placeholder 3"/>
          <p:cNvSpPr>
            <a:spLocks noGrp="1"/>
          </p:cNvSpPr>
          <p:nvPr>
            <p:ph type="sldNum" sz="quarter" idx="10"/>
          </p:nvPr>
        </p:nvSpPr>
        <p:spPr/>
        <p:txBody>
          <a:bodyPr/>
          <a:lstStyle/>
          <a:p>
            <a:fld id="{71A41F1F-90BE-488A-B820-D47438566D65}" type="slidenum">
              <a:rPr lang="en-US" smtClean="0"/>
              <a:t>12</a:t>
            </a:fld>
            <a:endParaRPr lang="en-US"/>
          </a:p>
        </p:txBody>
      </p:sp>
    </p:spTree>
    <p:extLst>
      <p:ext uri="{BB962C8B-B14F-4D97-AF65-F5344CB8AC3E}">
        <p14:creationId xmlns:p14="http://schemas.microsoft.com/office/powerpoint/2010/main" val="138815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 types of blobs – block</a:t>
            </a:r>
            <a:r>
              <a:rPr lang="en-US" baseline="0" dirty="0" smtClean="0"/>
              <a:t> blobs and page blobs. </a:t>
            </a:r>
          </a:p>
          <a:p>
            <a:endParaRPr lang="en-US" baseline="0" dirty="0" smtClean="0"/>
          </a:p>
          <a:p>
            <a:r>
              <a:rPr lang="en-US" baseline="0" dirty="0" smtClean="0"/>
              <a:t>Block blobs are used to store files such as documents or image files. They are designed to be read from beginning to end, such as when streaming media files or uploading image files, documents, etc. </a:t>
            </a:r>
          </a:p>
          <a:p>
            <a:r>
              <a:rPr lang="en-US" baseline="0" dirty="0" smtClean="0"/>
              <a:t>Block blobs can be up to 200 GB in size. Large files must be split into small blocks and uploaded, then reconstituted.</a:t>
            </a:r>
          </a:p>
          <a:p>
            <a:endParaRPr lang="en-US" baseline="0" dirty="0" smtClean="0"/>
          </a:p>
          <a:p>
            <a:r>
              <a:rPr lang="en-US" baseline="0" dirty="0" smtClean="0"/>
              <a:t>Page blobs are used for files requiring random access. The primary example of this is VHDs representing </a:t>
            </a:r>
            <a:r>
              <a:rPr lang="en-US" baseline="0" dirty="0" err="1" smtClean="0"/>
              <a:t>IaaS</a:t>
            </a:r>
            <a:r>
              <a:rPr lang="en-US" baseline="0" dirty="0" smtClean="0"/>
              <a:t> data disks and OS disks. Every time you create a VM in Azure, it creates 1 or more VHDs in a corresponding storage account. A page blob can be up to 1 TB in size. The data is read and written in 512-byte pages.</a:t>
            </a:r>
          </a:p>
          <a:p>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13</a:t>
            </a:fld>
            <a:endParaRPr lang="en-US"/>
          </a:p>
        </p:txBody>
      </p:sp>
    </p:spTree>
    <p:extLst>
      <p:ext uri="{BB962C8B-B14F-4D97-AF65-F5344CB8AC3E}">
        <p14:creationId xmlns:p14="http://schemas.microsoft.com/office/powerpoint/2010/main" val="175831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third type of blob was announced in mid-April – it’s called an Append Blob. The intention of the Append Blob is to let you write diagnostics or trace logging from multiple sources to the same </a:t>
            </a:r>
            <a:r>
              <a:rPr lang="en-US" baseline="0" dirty="0" err="1" smtClean="0"/>
              <a:t>AppendBlob</a:t>
            </a:r>
            <a:r>
              <a:rPr lang="en-US" baseline="0" dirty="0" smtClean="0"/>
              <a:t>. This blob can then be used as input into analysis tools, HD Insight, etc.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b="1" baseline="0" dirty="0" smtClean="0"/>
              <a:t>Michael</a:t>
            </a:r>
            <a:r>
              <a:rPr lang="en-US" baseline="0" dirty="0" smtClean="0"/>
              <a:t> –Append blobs are not going to be publicly available until Q3. I’ve applied for the Preview, and will add information if I can get it.)</a:t>
            </a:r>
          </a:p>
        </p:txBody>
      </p:sp>
      <p:sp>
        <p:nvSpPr>
          <p:cNvPr id="4" name="Slide Number Placeholder 3"/>
          <p:cNvSpPr>
            <a:spLocks noGrp="1"/>
          </p:cNvSpPr>
          <p:nvPr>
            <p:ph type="sldNum" sz="quarter" idx="10"/>
          </p:nvPr>
        </p:nvSpPr>
        <p:spPr/>
        <p:txBody>
          <a:bodyPr/>
          <a:lstStyle/>
          <a:p>
            <a:fld id="{71A41F1F-90BE-488A-B820-D47438566D65}" type="slidenum">
              <a:rPr lang="en-US" smtClean="0"/>
              <a:t>14</a:t>
            </a:fld>
            <a:endParaRPr lang="en-US"/>
          </a:p>
        </p:txBody>
      </p:sp>
    </p:spTree>
    <p:extLst>
      <p:ext uri="{BB962C8B-B14F-4D97-AF65-F5344CB8AC3E}">
        <p14:creationId xmlns:p14="http://schemas.microsoft.com/office/powerpoint/2010/main" val="175315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product I</a:t>
            </a:r>
            <a:r>
              <a:rPr lang="en-US" baseline="0" dirty="0" smtClean="0"/>
              <a:t> want to talk about is table storage.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15</a:t>
            </a:fld>
            <a:endParaRPr lang="en-US"/>
          </a:p>
        </p:txBody>
      </p:sp>
    </p:spTree>
    <p:extLst>
      <p:ext uri="{BB962C8B-B14F-4D97-AF65-F5344CB8AC3E}">
        <p14:creationId xmlns:p14="http://schemas.microsoft.com/office/powerpoint/2010/main" val="3201116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Table storage is a scalable NoSQL data store that lets you to store huge amounts of semi-structured, non-relational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table has a single clustered index that can be used to query the data quickly.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is no capability to have </a:t>
            </a:r>
            <a:r>
              <a:rPr lang="en-US" sz="1200" kern="1200" dirty="0" smtClean="0">
                <a:solidFill>
                  <a:schemeClr val="tx1"/>
                </a:solidFill>
                <a:effectLst/>
                <a:latin typeface="+mn-lt"/>
                <a:ea typeface="+mn-ea"/>
                <a:cs typeface="+mn-cs"/>
              </a:rPr>
              <a:t>secondary indexes</a:t>
            </a:r>
            <a:r>
              <a:rPr lang="en-US" sz="1200" kern="1200" baseline="0" dirty="0" smtClean="0">
                <a:solidFill>
                  <a:schemeClr val="tx1"/>
                </a:solidFill>
                <a:effectLst/>
                <a:latin typeface="+mn-lt"/>
                <a:ea typeface="+mn-ea"/>
                <a:cs typeface="+mn-cs"/>
              </a:rPr>
              <a:t> on a 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able storage does not allow you to perform complex joins, use foreign keys, or execute stored procedures. If you need those kinds of features,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use a relational database.</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16</a:t>
            </a:fld>
            <a:endParaRPr lang="en-US"/>
          </a:p>
        </p:txBody>
      </p:sp>
    </p:spTree>
    <p:extLst>
      <p:ext uri="{BB962C8B-B14F-4D97-AF65-F5344CB8AC3E}">
        <p14:creationId xmlns:p14="http://schemas.microsoft.com/office/powerpoint/2010/main" val="2938534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you use table storage for? One general</a:t>
            </a:r>
            <a:r>
              <a:rPr lang="en-US" baseline="0" dirty="0" smtClean="0"/>
              <a:t> </a:t>
            </a:r>
            <a:r>
              <a:rPr lang="en-US" dirty="0" smtClean="0"/>
              <a:t>case </a:t>
            </a:r>
            <a:r>
              <a:rPr lang="en-US" baseline="0" dirty="0" smtClean="0"/>
              <a:t>when you should consider table storage is if you have data to store, and you don’t need secondary indexes – you just need to be able to write and retrieve the data from one table. This can be a huge amount of data, or just a small amount of data. You could use it to store a list of customers and the last date/time they used an application. There are a ton of uses for using table storage to store simple lists of data.</a:t>
            </a:r>
          </a:p>
          <a:p>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17</a:t>
            </a:fld>
            <a:endParaRPr lang="en-US"/>
          </a:p>
        </p:txBody>
      </p:sp>
    </p:spTree>
    <p:extLst>
      <p:ext uri="{BB962C8B-B14F-4D97-AF65-F5344CB8AC3E}">
        <p14:creationId xmlns:p14="http://schemas.microsoft.com/office/powerpoint/2010/main" val="4132108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case is if you have so much data that you can’t support it in a SQL Server database. In this case, you might write it to table storage, and have a background process or worker role that reads in the data and summarizes it, writing the results to a relational database. </a:t>
            </a:r>
          </a:p>
          <a:p>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18</a:t>
            </a:fld>
            <a:endParaRPr lang="en-US"/>
          </a:p>
        </p:txBody>
      </p:sp>
    </p:spTree>
    <p:extLst>
      <p:ext uri="{BB962C8B-B14F-4D97-AF65-F5344CB8AC3E}">
        <p14:creationId xmlns:p14="http://schemas.microsoft.com/office/powerpoint/2010/main" val="66587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case where table storage is really useful is when you want to store data with different properties or data types in an entity.  For example, I worked on a project where we stored the properties of flow meters in a refinery. There were over 20 different kinds of meters, and the properties for each meter varied depending on the type of meter. In this case, table storage would have been a perfect fit. Each meter could have its own row, and its own particular set of properties. </a:t>
            </a:r>
          </a:p>
        </p:txBody>
      </p:sp>
      <p:sp>
        <p:nvSpPr>
          <p:cNvPr id="4" name="Slide Number Placeholder 3"/>
          <p:cNvSpPr>
            <a:spLocks noGrp="1"/>
          </p:cNvSpPr>
          <p:nvPr>
            <p:ph type="sldNum" sz="quarter" idx="10"/>
          </p:nvPr>
        </p:nvSpPr>
        <p:spPr/>
        <p:txBody>
          <a:bodyPr/>
          <a:lstStyle/>
          <a:p>
            <a:fld id="{71A41F1F-90BE-488A-B820-D47438566D65}" type="slidenum">
              <a:rPr lang="en-US" smtClean="0"/>
              <a:t>19</a:t>
            </a:fld>
            <a:endParaRPr lang="en-US"/>
          </a:p>
        </p:txBody>
      </p:sp>
    </p:spTree>
    <p:extLst>
      <p:ext uri="{BB962C8B-B14F-4D97-AF65-F5344CB8AC3E}">
        <p14:creationId xmlns:p14="http://schemas.microsoft.com/office/powerpoint/2010/main" val="59482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name is Robin Shahan. I’m the president of Nightbird Consulting and a Microsoft Azure MVP. I’ve been working with Azure since 2010.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a:t>
            </a:fld>
            <a:endParaRPr lang="en-US"/>
          </a:p>
        </p:txBody>
      </p:sp>
    </p:spTree>
    <p:extLst>
      <p:ext uri="{BB962C8B-B14F-4D97-AF65-F5344CB8AC3E}">
        <p14:creationId xmlns:p14="http://schemas.microsoft.com/office/powerpoint/2010/main" val="224215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more </a:t>
            </a:r>
            <a:r>
              <a:rPr lang="en-US" dirty="0" smtClean="0"/>
              <a:t>examples for using table storage. One of the</a:t>
            </a:r>
            <a:r>
              <a:rPr lang="en-US" baseline="0" dirty="0" smtClean="0"/>
              <a:t> cases where table storage is used frequently is with diagnostics logging. In that case, you would probably want to be able to take advantage of the ability to storage different properties with each entity. For example, trace logging from a user login screen might include user, hashed password, date/time, success, whereas trace logging a method that retrieves data from a SQL Server database might include input parameters and error message. Those can be stored in the same table in different rows with table storage.</a:t>
            </a:r>
          </a:p>
          <a:p>
            <a:endParaRPr lang="en-US" baseline="0" dirty="0" smtClean="0"/>
          </a:p>
          <a:p>
            <a:r>
              <a:rPr lang="en-US" baseline="0" dirty="0" smtClean="0"/>
              <a:t>Another example is if you have a web application and want to retain some state data – you can do this by using table storage, which is fast and easy. If you are collecting biometrics information from an </a:t>
            </a:r>
            <a:r>
              <a:rPr lang="en-US" baseline="0" dirty="0" err="1" smtClean="0"/>
              <a:t>IoT</a:t>
            </a:r>
            <a:r>
              <a:rPr lang="en-US" baseline="0" dirty="0" smtClean="0"/>
              <a:t> device, you could write it to table storage and then retrieve it later for further analysis. </a:t>
            </a:r>
          </a:p>
          <a:p>
            <a:endParaRPr lang="en-US" baseline="0" dirty="0" smtClean="0"/>
          </a:p>
          <a:p>
            <a:r>
              <a:rPr lang="en-US" baseline="0" dirty="0" smtClean="0"/>
              <a:t>If you’ve written a video game, you might write heuristics to a table for later analysis. For example, if you had a game like Halo, you might want to take note when the player does something unexpected. For example, you might want to make a note if there’s a treasure on the left and the player ignores it and goes to the right. Did he not see it? Does he not care? This is information that can help you maximize the usability of a game or even an application.</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20</a:t>
            </a:fld>
            <a:endParaRPr lang="en-US"/>
          </a:p>
        </p:txBody>
      </p:sp>
    </p:spTree>
    <p:extLst>
      <p:ext uri="{BB962C8B-B14F-4D97-AF65-F5344CB8AC3E}">
        <p14:creationId xmlns:p14="http://schemas.microsoft.com/office/powerpoint/2010/main" val="918356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table, each row is called an entity. Each entity contains 3 system properties – the partition key, the row</a:t>
            </a:r>
            <a:r>
              <a:rPr lang="en-US" baseline="0" dirty="0" smtClean="0"/>
              <a:t> key, and the time stamp. The partition key and row key combination must be unique – together, they comprise the primary key of the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The partition key is used to shard, or partition, the data across different storage nodes, allowing for load balancing across them. All entities with the same Partition key are stored on the same storage node. The </a:t>
            </a:r>
            <a:r>
              <a:rPr lang="en-US" sz="1200" kern="1200" dirty="0" err="1" smtClean="0">
                <a:solidFill>
                  <a:schemeClr val="tx1"/>
                </a:solidFill>
                <a:effectLst/>
                <a:latin typeface="+mn-lt"/>
                <a:ea typeface="+mn-ea"/>
                <a:cs typeface="+mn-cs"/>
              </a:rPr>
              <a:t>RowKey</a:t>
            </a:r>
            <a:r>
              <a:rPr lang="en-US" sz="1200" kern="1200" dirty="0" smtClean="0">
                <a:solidFill>
                  <a:schemeClr val="tx1"/>
                </a:solidFill>
                <a:effectLst/>
                <a:latin typeface="+mn-lt"/>
                <a:ea typeface="+mn-ea"/>
                <a:cs typeface="+mn-cs"/>
              </a:rPr>
              <a:t> is used to provide uniqueness within a given partition.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 get the best performance, you should give a lot of thought to the Primary Key and Row Key and how you need to retrieve the data. For example, you don’t</a:t>
            </a:r>
            <a:r>
              <a:rPr lang="en-US" sz="1200" kern="1200" baseline="0" dirty="0" smtClean="0">
                <a:solidFill>
                  <a:schemeClr val="tx1"/>
                </a:solidFill>
                <a:effectLst/>
                <a:latin typeface="+mn-lt"/>
                <a:ea typeface="+mn-ea"/>
                <a:cs typeface="+mn-cs"/>
              </a:rPr>
              <a:t> want to use a different partition key for each row, and neither do you want to use the same partition key for every row.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to the system properties, each entity has a collection of key/value pairs called properties. There is no schema, so the key/value pairs can contain different collections of properties, and those properties can be of different types. You can store up to 252 key/value pairs in each table entity.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Another point to remember when writing to the table is to make the key names smaller rather than larger. They are stored in each set of key/value pairs, and using long key names will take up more space.  I would also recommend using consistent key names so you can retrieve data easily. For example, if you use “temperature” in one place and “temp” in another, it’s going to be harder to retrieve and view that data in one set.</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21</a:t>
            </a:fld>
            <a:endParaRPr lang="en-US"/>
          </a:p>
        </p:txBody>
      </p:sp>
    </p:spTree>
    <p:extLst>
      <p:ext uri="{BB962C8B-B14F-4D97-AF65-F5344CB8AC3E}">
        <p14:creationId xmlns:p14="http://schemas.microsoft.com/office/powerpoint/2010/main" val="1978276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of what</a:t>
            </a:r>
            <a:r>
              <a:rPr lang="en-US" sz="1200" kern="1200" baseline="0" dirty="0" smtClean="0">
                <a:solidFill>
                  <a:schemeClr val="tx1"/>
                </a:solidFill>
                <a:effectLst/>
                <a:latin typeface="+mn-lt"/>
                <a:ea typeface="+mn-ea"/>
                <a:cs typeface="+mn-cs"/>
              </a:rPr>
              <a:t> could be a real </a:t>
            </a:r>
            <a:r>
              <a:rPr lang="en-US" sz="1200" kern="1200" dirty="0" smtClean="0">
                <a:solidFill>
                  <a:schemeClr val="tx1"/>
                </a:solidFill>
                <a:effectLst/>
                <a:latin typeface="+mn-lt"/>
                <a:ea typeface="+mn-ea"/>
                <a:cs typeface="+mn-cs"/>
              </a:rPr>
              <a:t>table. In this table,</a:t>
            </a:r>
            <a:r>
              <a:rPr lang="en-US" sz="1200" kern="1200" baseline="0" dirty="0" smtClean="0">
                <a:solidFill>
                  <a:schemeClr val="tx1"/>
                </a:solidFill>
                <a:effectLst/>
                <a:latin typeface="+mn-lt"/>
                <a:ea typeface="+mn-ea"/>
                <a:cs typeface="+mn-cs"/>
              </a:rPr>
              <a:t> I’m storing weather data for multiple city/state combinations. I’ve chosen my partition key to be state, and my row key to be city. I will point out that this will not be an even distribution because some states have a lot more cities than others. We’ll talk about how to even out your distribution later in this course when we discuss table storage in detail.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of the entities</a:t>
            </a:r>
            <a:r>
              <a:rPr lang="en-US" sz="1200" kern="1200" baseline="0" dirty="0" smtClean="0">
                <a:solidFill>
                  <a:schemeClr val="tx1"/>
                </a:solidFill>
                <a:effectLst/>
                <a:latin typeface="+mn-lt"/>
                <a:ea typeface="+mn-ea"/>
                <a:cs typeface="+mn-cs"/>
              </a:rPr>
              <a:t> in this table </a:t>
            </a:r>
            <a:r>
              <a:rPr lang="en-US" sz="1200" kern="1200" dirty="0" smtClean="0">
                <a:solidFill>
                  <a:schemeClr val="tx1"/>
                </a:solidFill>
                <a:effectLst/>
                <a:latin typeface="+mn-lt"/>
                <a:ea typeface="+mn-ea"/>
                <a:cs typeface="+mn-cs"/>
              </a:rPr>
              <a:t>has three system fields. Note that the entities for California have no key/value pair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Humidity, and the entities for Ohio and Texas have no key/value pair for Ocean Temperature.  They</a:t>
            </a:r>
            <a:r>
              <a:rPr lang="en-US" sz="1200" kern="1200" baseline="0" dirty="0" smtClean="0">
                <a:solidFill>
                  <a:schemeClr val="tx1"/>
                </a:solidFill>
                <a:effectLst/>
                <a:latin typeface="+mn-lt"/>
                <a:ea typeface="+mn-ea"/>
                <a:cs typeface="+mn-cs"/>
              </a:rPr>
              <a:t> appear in this table with blank values just to make the table easier to read – those keys with no values are not stored in those records.</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22</a:t>
            </a:fld>
            <a:endParaRPr lang="en-US"/>
          </a:p>
        </p:txBody>
      </p:sp>
    </p:spTree>
    <p:extLst>
      <p:ext uri="{BB962C8B-B14F-4D97-AF65-F5344CB8AC3E}">
        <p14:creationId xmlns:p14="http://schemas.microsoft.com/office/powerpoint/2010/main" val="205119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storage product</a:t>
            </a:r>
            <a:r>
              <a:rPr lang="en-US" baseline="0" dirty="0" smtClean="0"/>
              <a:t> is queues. This is not to be confused with service bus queues, which are completely different.  We’ll discuss the differences in the course module on queues.</a:t>
            </a:r>
          </a:p>
        </p:txBody>
      </p:sp>
      <p:sp>
        <p:nvSpPr>
          <p:cNvPr id="4" name="Slide Number Placeholder 3"/>
          <p:cNvSpPr>
            <a:spLocks noGrp="1"/>
          </p:cNvSpPr>
          <p:nvPr>
            <p:ph type="sldNum" sz="quarter" idx="10"/>
          </p:nvPr>
        </p:nvSpPr>
        <p:spPr/>
        <p:txBody>
          <a:bodyPr/>
          <a:lstStyle/>
          <a:p>
            <a:fld id="{71A41F1F-90BE-488A-B820-D47438566D65}" type="slidenum">
              <a:rPr lang="en-US" smtClean="0"/>
              <a:t>23</a:t>
            </a:fld>
            <a:endParaRPr lang="en-US"/>
          </a:p>
        </p:txBody>
      </p:sp>
    </p:spTree>
    <p:extLst>
      <p:ext uri="{BB962C8B-B14F-4D97-AF65-F5344CB8AC3E}">
        <p14:creationId xmlns:p14="http://schemas.microsoft.com/office/powerpoint/2010/main" val="3892990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(click) The Azure Queue service is used to store and retrieve messages.</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(click) This is an easy way to implement some asynchronous </a:t>
            </a:r>
            <a:r>
              <a:rPr lang="en-US" sz="1200" kern="1200" dirty="0" smtClean="0">
                <a:solidFill>
                  <a:schemeClr val="tx1"/>
                </a:solidFill>
                <a:effectLst/>
                <a:latin typeface="+mn-lt"/>
                <a:ea typeface="+mn-ea"/>
                <a:cs typeface="+mn-cs"/>
              </a:rPr>
              <a:t>processing. For example, you could offload the updates to a database by writing the information to a queue</a:t>
            </a:r>
            <a:r>
              <a:rPr lang="en-US" sz="1200" kern="1200" baseline="0" dirty="0" smtClean="0">
                <a:solidFill>
                  <a:schemeClr val="tx1"/>
                </a:solidFill>
                <a:effectLst/>
                <a:latin typeface="+mn-lt"/>
                <a:ea typeface="+mn-ea"/>
                <a:cs typeface="+mn-cs"/>
              </a:rPr>
              <a:t> and have a worker role process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(click) With the cloud, you want your services and components to be loosely coupled</a:t>
            </a:r>
            <a:r>
              <a:rPr lang="en-US" sz="1200" kern="1200" baseline="0" dirty="0" smtClean="0">
                <a:solidFill>
                  <a:schemeClr val="tx1"/>
                </a:solidFill>
                <a:effectLst/>
                <a:latin typeface="+mn-lt"/>
                <a:ea typeface="+mn-ea"/>
                <a:cs typeface="+mn-cs"/>
              </a:rPr>
              <a:t> so you can </a:t>
            </a:r>
            <a:r>
              <a:rPr lang="en-US" sz="1200" kern="1200" dirty="0" smtClean="0">
                <a:solidFill>
                  <a:schemeClr val="tx1"/>
                </a:solidFill>
                <a:effectLst/>
                <a:latin typeface="+mn-lt"/>
                <a:ea typeface="+mn-ea"/>
                <a:cs typeface="+mn-cs"/>
              </a:rPr>
              <a:t>scale them independently. In the case I</a:t>
            </a:r>
            <a:r>
              <a:rPr lang="en-US" sz="1200" kern="1200" baseline="0" dirty="0" smtClean="0">
                <a:solidFill>
                  <a:schemeClr val="tx1"/>
                </a:solidFill>
                <a:effectLst/>
                <a:latin typeface="+mn-lt"/>
                <a:ea typeface="+mn-ea"/>
                <a:cs typeface="+mn-cs"/>
              </a:rPr>
              <a:t> just mentioned, you can scale the worker role that processes the queue entries separately from the application that writes the requests to the </a:t>
            </a:r>
            <a:r>
              <a:rPr lang="en-US" dirty="0" smtClean="0"/>
              <a:t>queue.</a:t>
            </a:r>
            <a:r>
              <a:rPr lang="en-US" baseline="0" dirty="0" smtClean="0"/>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24</a:t>
            </a:fld>
            <a:endParaRPr lang="en-US"/>
          </a:p>
        </p:txBody>
      </p:sp>
    </p:spTree>
    <p:extLst>
      <p:ext uri="{BB962C8B-B14F-4D97-AF65-F5344CB8AC3E}">
        <p14:creationId xmlns:p14="http://schemas.microsoft.com/office/powerpoint/2010/main" val="564297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queue message can be up to 64 kilobytes in size.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queue can contain millions of messages -- up to the maximum size of a storage account. Messages are processed on a best-effort first-in, first-out processing. This means the queue service will try to process the messages on a first in first out basis, but it's not guaranteed. For guaranteed FIFO processing, you'll want to use a service bus queue.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you</a:t>
            </a:r>
            <a:r>
              <a:rPr lang="en-US" sz="1200" kern="1200" baseline="0" dirty="0" smtClean="0">
                <a:solidFill>
                  <a:schemeClr val="tx1"/>
                </a:solidFill>
                <a:effectLst/>
                <a:latin typeface="+mn-lt"/>
                <a:ea typeface="+mn-ea"/>
                <a:cs typeface="+mn-cs"/>
              </a:rPr>
              <a:t> can’t guarantee first-in, first-out processing in every case, you have to build in </a:t>
            </a:r>
            <a:r>
              <a:rPr lang="en-US" sz="1200" kern="1200" baseline="0" dirty="0" err="1" smtClean="0">
                <a:solidFill>
                  <a:schemeClr val="tx1"/>
                </a:solidFill>
                <a:effectLst/>
                <a:latin typeface="+mn-lt"/>
                <a:ea typeface="+mn-ea"/>
                <a:cs typeface="+mn-cs"/>
              </a:rPr>
              <a:t>idempotency</a:t>
            </a:r>
            <a:r>
              <a:rPr lang="en-US" sz="1200" kern="1200" baseline="0" dirty="0" smtClean="0">
                <a:solidFill>
                  <a:schemeClr val="tx1"/>
                </a:solidFill>
                <a:effectLst/>
                <a:latin typeface="+mn-lt"/>
                <a:ea typeface="+mn-ea"/>
                <a:cs typeface="+mn-cs"/>
              </a:rPr>
              <a:t>, which is the ability to handle processing the messages multiple times. In my previous example of the database updates, there was a date/time updated in each record. When an update was requested, the processing checked the update date/time, and if it was later than the date/time in the queue message, it didn’t perform the update, because that information was now outdated.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25</a:t>
            </a:fld>
            <a:endParaRPr lang="en-US"/>
          </a:p>
        </p:txBody>
      </p:sp>
    </p:spTree>
    <p:extLst>
      <p:ext uri="{BB962C8B-B14F-4D97-AF65-F5344CB8AC3E}">
        <p14:creationId xmlns:p14="http://schemas.microsoft.com/office/powerpoint/2010/main" val="1135867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general, you have a process that writes messages to a queue, and another process that takes them off and processes them. </a:t>
            </a:r>
          </a:p>
          <a:p>
            <a:r>
              <a:rPr lang="en-US" sz="1200" kern="1200" dirty="0" smtClean="0">
                <a:solidFill>
                  <a:schemeClr val="tx1"/>
                </a:solidFill>
                <a:effectLst/>
                <a:latin typeface="+mn-lt"/>
                <a:ea typeface="+mn-ea"/>
                <a:cs typeface="+mn-cs"/>
              </a:rPr>
              <a:t>In this case displayed, (click)</a:t>
            </a:r>
            <a:r>
              <a:rPr lang="en-US" sz="1200" kern="1200" baseline="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web</a:t>
            </a:r>
            <a:r>
              <a:rPr lang="en-US" sz="1200" kern="1200" baseline="0" dirty="0" smtClean="0">
                <a:solidFill>
                  <a:schemeClr val="tx1"/>
                </a:solidFill>
                <a:effectLst/>
                <a:latin typeface="+mn-lt"/>
                <a:ea typeface="+mn-ea"/>
                <a:cs typeface="+mn-cs"/>
              </a:rPr>
              <a:t> site writes a message to a queue. A worker role </a:t>
            </a:r>
            <a:r>
              <a:rPr lang="en-US" sz="1200" kern="1200" dirty="0" smtClean="0">
                <a:solidFill>
                  <a:schemeClr val="tx1"/>
                </a:solidFill>
                <a:effectLst/>
                <a:latin typeface="+mn-lt"/>
                <a:ea typeface="+mn-ea"/>
                <a:cs typeface="+mn-cs"/>
              </a:rPr>
              <a:t>continuously checks for messages on the queue. When it finds a message, it (click) reads the message off the</a:t>
            </a:r>
            <a:r>
              <a:rPr lang="en-US" sz="1200" kern="1200" baseline="0" dirty="0" smtClean="0">
                <a:solidFill>
                  <a:schemeClr val="tx1"/>
                </a:solidFill>
                <a:effectLst/>
                <a:latin typeface="+mn-lt"/>
                <a:ea typeface="+mn-ea"/>
                <a:cs typeface="+mn-cs"/>
              </a:rPr>
              <a:t> queue, </a:t>
            </a:r>
            <a:r>
              <a:rPr lang="en-US" sz="1200" kern="1200" dirty="0" smtClean="0">
                <a:solidFill>
                  <a:schemeClr val="tx1"/>
                </a:solidFill>
                <a:effectLst/>
                <a:latin typeface="+mn-lt"/>
                <a:ea typeface="+mn-ea"/>
                <a:cs typeface="+mn-cs"/>
              </a:rPr>
              <a:t>processes the message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then </a:t>
            </a:r>
            <a:r>
              <a:rPr lang="en-US" sz="1200" kern="1200" baseline="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deletes the message from the queue.</a:t>
            </a:r>
          </a:p>
        </p:txBody>
      </p:sp>
      <p:sp>
        <p:nvSpPr>
          <p:cNvPr id="4" name="Slide Number Placeholder 3"/>
          <p:cNvSpPr>
            <a:spLocks noGrp="1"/>
          </p:cNvSpPr>
          <p:nvPr>
            <p:ph type="sldNum" sz="quarter" idx="10"/>
          </p:nvPr>
        </p:nvSpPr>
        <p:spPr/>
        <p:txBody>
          <a:bodyPr/>
          <a:lstStyle/>
          <a:p>
            <a:fld id="{71A41F1F-90BE-488A-B820-D47438566D65}" type="slidenum">
              <a:rPr lang="en-US" smtClean="0"/>
              <a:t>26</a:t>
            </a:fld>
            <a:endParaRPr lang="en-US"/>
          </a:p>
        </p:txBody>
      </p:sp>
    </p:spTree>
    <p:extLst>
      <p:ext uri="{BB962C8B-B14F-4D97-AF65-F5344CB8AC3E}">
        <p14:creationId xmlns:p14="http://schemas.microsoft.com/office/powerpoint/2010/main" val="696371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an</a:t>
            </a:r>
            <a:r>
              <a:rPr lang="en-US" sz="1200" kern="1200" baseline="0" dirty="0" smtClean="0">
                <a:solidFill>
                  <a:schemeClr val="tx1"/>
                </a:solidFill>
                <a:effectLst/>
                <a:latin typeface="+mn-lt"/>
                <a:ea typeface="+mn-ea"/>
                <a:cs typeface="+mn-cs"/>
              </a:rPr>
              <a:t> example. </a:t>
            </a:r>
            <a:r>
              <a:rPr lang="en-US" sz="1200" kern="1200" dirty="0" smtClean="0">
                <a:solidFill>
                  <a:schemeClr val="tx1"/>
                </a:solidFill>
                <a:effectLst/>
                <a:latin typeface="+mn-lt"/>
                <a:ea typeface="+mn-ea"/>
                <a:cs typeface="+mn-cs"/>
              </a:rPr>
              <a:t>Let's say you have a web application that acts as a picture viewer. The customer can upload a bunch of images from</a:t>
            </a:r>
            <a:r>
              <a:rPr lang="en-US" sz="1200" kern="1200" baseline="0" dirty="0" smtClean="0">
                <a:solidFill>
                  <a:schemeClr val="tx1"/>
                </a:solidFill>
                <a:effectLst/>
                <a:latin typeface="+mn-lt"/>
                <a:ea typeface="+mn-ea"/>
                <a:cs typeface="+mn-cs"/>
              </a:rPr>
              <a:t> his local machine</a:t>
            </a:r>
            <a:r>
              <a:rPr lang="en-US" sz="1200" kern="1200" dirty="0" smtClean="0">
                <a:solidFill>
                  <a:schemeClr val="tx1"/>
                </a:solidFill>
                <a:effectLst/>
                <a:latin typeface="+mn-lt"/>
                <a:ea typeface="+mn-ea"/>
                <a:cs typeface="+mn-cs"/>
              </a:rPr>
              <a:t>, and then see the thumbnails on the screen.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(click) You write your web application to allow the customer to select one or more image files from his desktop and (click) upload them to blob storage. However, you don't want the customer to have to wait while the thumbnails are created. So as the upload for each picture is finished, </a:t>
            </a:r>
          </a:p>
          <a:p>
            <a:r>
              <a:rPr lang="en-US" sz="1200" kern="1200" dirty="0" smtClean="0">
                <a:solidFill>
                  <a:schemeClr val="tx1"/>
                </a:solidFill>
                <a:effectLst/>
                <a:latin typeface="+mn-lt"/>
                <a:ea typeface="+mn-ea"/>
                <a:cs typeface="+mn-cs"/>
              </a:rPr>
              <a:t>(click) you submit an entry to a queue with the URL of the file in blob storage.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have a worker role running that checks the queue for messages. When it finds one, (click)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reads the full-size image and creates a thumbnail, (click) writing the thumbnail back to the same location as the original picture. Then it removes the message from the queue. </a:t>
            </a:r>
          </a:p>
        </p:txBody>
      </p:sp>
      <p:sp>
        <p:nvSpPr>
          <p:cNvPr id="4" name="Slide Number Placeholder 3"/>
          <p:cNvSpPr>
            <a:spLocks noGrp="1"/>
          </p:cNvSpPr>
          <p:nvPr>
            <p:ph type="sldNum" sz="quarter" idx="10"/>
          </p:nvPr>
        </p:nvSpPr>
        <p:spPr/>
        <p:txBody>
          <a:bodyPr/>
          <a:lstStyle/>
          <a:p>
            <a:fld id="{71A41F1F-90BE-488A-B820-D47438566D65}" type="slidenum">
              <a:rPr lang="en-US" smtClean="0"/>
              <a:t>27</a:t>
            </a:fld>
            <a:endParaRPr lang="en-US"/>
          </a:p>
        </p:txBody>
      </p:sp>
    </p:spTree>
    <p:extLst>
      <p:ext uri="{BB962C8B-B14F-4D97-AF65-F5344CB8AC3E}">
        <p14:creationId xmlns:p14="http://schemas.microsoft.com/office/powerpoint/2010/main" val="2891958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if you want to store more than 64KB in a queue message? In that case, you can write the information to a file in blob storage, and put a URL pointing to the blob in the queue message. The worker role could then retrieve the message from the queue, get the URL, read the file from blob storage, and perform the required processing,</a:t>
            </a:r>
            <a:r>
              <a:rPr lang="en-US" sz="1200" kern="1200" baseline="0" dirty="0" smtClean="0">
                <a:solidFill>
                  <a:schemeClr val="tx1"/>
                </a:solidFill>
                <a:effectLst/>
                <a:latin typeface="+mn-lt"/>
                <a:ea typeface="+mn-ea"/>
                <a:cs typeface="+mn-cs"/>
              </a:rPr>
              <a:t> then remove the message from the queue.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28</a:t>
            </a:fld>
            <a:endParaRPr lang="en-US"/>
          </a:p>
        </p:txBody>
      </p:sp>
    </p:spTree>
    <p:extLst>
      <p:ext uri="{BB962C8B-B14F-4D97-AF65-F5344CB8AC3E}">
        <p14:creationId xmlns:p14="http://schemas.microsoft.com/office/powerpoint/2010/main" val="1032902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but not least, let’s talk about Azure Files. These are currently in Preview. </a:t>
            </a:r>
          </a:p>
          <a:p>
            <a:endParaRPr lang="en-US" b="1" baseline="0" dirty="0" smtClean="0"/>
          </a:p>
          <a:p>
            <a:r>
              <a:rPr lang="en-US" b="1" baseline="0" dirty="0" smtClean="0"/>
              <a:t>**I think this is going to GA before this course is released. If so, will need to come back and change this. Robin.</a:t>
            </a:r>
            <a:endParaRPr lang="en-US" b="1" dirty="0"/>
          </a:p>
        </p:txBody>
      </p:sp>
      <p:sp>
        <p:nvSpPr>
          <p:cNvPr id="4" name="Slide Number Placeholder 3"/>
          <p:cNvSpPr>
            <a:spLocks noGrp="1"/>
          </p:cNvSpPr>
          <p:nvPr>
            <p:ph type="sldNum" sz="quarter" idx="10"/>
          </p:nvPr>
        </p:nvSpPr>
        <p:spPr/>
        <p:txBody>
          <a:bodyPr/>
          <a:lstStyle/>
          <a:p>
            <a:fld id="{71A41F1F-90BE-488A-B820-D47438566D65}" type="slidenum">
              <a:rPr lang="en-US" smtClean="0"/>
              <a:t>29</a:t>
            </a:fld>
            <a:endParaRPr lang="en-US"/>
          </a:p>
        </p:txBody>
      </p:sp>
    </p:spTree>
    <p:extLst>
      <p:ext uri="{BB962C8B-B14F-4D97-AF65-F5344CB8AC3E}">
        <p14:creationId xmlns:p14="http://schemas.microsoft.com/office/powerpoint/2010/main" val="243480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I’ll give you an overview of storage, then talk about the different features available. After that, I’ll discuss the options for redundancy, and give an overview of scalability targets.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a:t>
            </a:fld>
            <a:endParaRPr lang="en-US"/>
          </a:p>
        </p:txBody>
      </p:sp>
    </p:spTree>
    <p:extLst>
      <p:ext uri="{BB962C8B-B14F-4D97-AF65-F5344CB8AC3E}">
        <p14:creationId xmlns:p14="http://schemas.microsoft.com/office/powerpoint/2010/main" val="115580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Files is a cloud-based file share. If you've ever worked for a large corporation, the chances are pretty high that you had a file share. This is pretty much the same thing.</a:t>
            </a:r>
          </a:p>
          <a:p>
            <a:r>
              <a:rPr lang="en-US" sz="1200" kern="1200" dirty="0" smtClean="0">
                <a:solidFill>
                  <a:schemeClr val="tx1"/>
                </a:solidFill>
                <a:effectLst/>
                <a:latin typeface="+mn-lt"/>
                <a:ea typeface="+mn-ea"/>
                <a:cs typeface="+mn-cs"/>
              </a:rPr>
              <a:t>Azure Files use the standard SMB 2.1 protocol. What's really cool is that you can use standard read/write commands when accessing the file share from an application running in Azure. This means if you have a web application on-premises that reads and writes file to a file share, you can migrate that application to Azure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without changing the code.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case of Azure Files, objects are true directory and file objects. When I say this, I'm thinking of blob storage, where there is really only one level of </a:t>
            </a:r>
            <a:r>
              <a:rPr lang="en-US" sz="1200" kern="1200" dirty="0" err="1" smtClean="0">
                <a:solidFill>
                  <a:schemeClr val="tx1"/>
                </a:solidFill>
                <a:effectLst/>
                <a:latin typeface="+mn-lt"/>
                <a:ea typeface="+mn-ea"/>
                <a:cs typeface="+mn-cs"/>
              </a:rPr>
              <a:t>foldering</a:t>
            </a:r>
            <a:r>
              <a:rPr lang="en-US" sz="1200" kern="1200" dirty="0" smtClean="0">
                <a:solidFill>
                  <a:schemeClr val="tx1"/>
                </a:solidFill>
                <a:effectLst/>
                <a:latin typeface="+mn-lt"/>
                <a:ea typeface="+mn-ea"/>
                <a:cs typeface="+mn-cs"/>
              </a:rPr>
              <a:t>, and folders below that are indicated as part of the blob file name.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1A41F1F-90BE-488A-B820-D47438566D65}" type="slidenum">
              <a:rPr lang="en-US" smtClean="0"/>
              <a:t>30</a:t>
            </a:fld>
            <a:endParaRPr lang="en-US"/>
          </a:p>
        </p:txBody>
      </p:sp>
    </p:spTree>
    <p:extLst>
      <p:ext uri="{BB962C8B-B14F-4D97-AF65-F5344CB8AC3E}">
        <p14:creationId xmlns:p14="http://schemas.microsoft.com/office/powerpoint/2010/main" val="3895580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a couple of gotchas.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Azure file shares can only be accessed as file shares by services and applications in the same Azure region. </a:t>
            </a:r>
          </a:p>
          <a:p>
            <a:r>
              <a:rPr lang="en-US" sz="1200" kern="1200" dirty="0" smtClean="0">
                <a:solidFill>
                  <a:schemeClr val="tx1"/>
                </a:solidFill>
                <a:effectLst/>
                <a:latin typeface="+mn-lt"/>
                <a:ea typeface="+mn-ea"/>
                <a:cs typeface="+mn-cs"/>
              </a:rPr>
              <a:t>I think this is because SMB 2.1 doesn’t support encryption across the wire,</a:t>
            </a:r>
            <a:r>
              <a:rPr lang="en-US" sz="1200" kern="1200" baseline="0" dirty="0" smtClean="0">
                <a:solidFill>
                  <a:schemeClr val="tx1"/>
                </a:solidFill>
                <a:effectLst/>
                <a:latin typeface="+mn-lt"/>
                <a:ea typeface="+mn-ea"/>
                <a:cs typeface="+mn-cs"/>
              </a:rPr>
              <a:t> so they can’t secure the transfer of data outside of an Azure region because it goes across the public internet.</a:t>
            </a:r>
          </a:p>
          <a:p>
            <a:r>
              <a:rPr lang="en-US" sz="1200" kern="1200" baseline="0" dirty="0" smtClean="0">
                <a:solidFill>
                  <a:schemeClr val="tx1"/>
                </a:solidFill>
                <a:effectLst/>
                <a:latin typeface="+mn-lt"/>
                <a:ea typeface="+mn-ea"/>
                <a:cs typeface="+mn-cs"/>
              </a:rPr>
              <a:t>If a file share is only available to Azure services in the same region, then it goes to follow that it is only available as a file share when accessed in Azure. In other words, you can’t mount the file share on an on-premises server or on your desktop. </a:t>
            </a:r>
          </a:p>
          <a:p>
            <a:r>
              <a:rPr lang="en-US" sz="1200" kern="1200" dirty="0" smtClean="0">
                <a:solidFill>
                  <a:schemeClr val="tx1"/>
                </a:solidFill>
                <a:effectLst/>
                <a:latin typeface="+mn-lt"/>
                <a:ea typeface="+mn-ea"/>
                <a:cs typeface="+mn-cs"/>
              </a:rPr>
              <a:t>Having said that, the</a:t>
            </a:r>
            <a:r>
              <a:rPr lang="en-US" sz="1200" kern="1200" baseline="0" dirty="0" smtClean="0">
                <a:solidFill>
                  <a:schemeClr val="tx1"/>
                </a:solidFill>
                <a:effectLst/>
                <a:latin typeface="+mn-lt"/>
                <a:ea typeface="+mn-ea"/>
                <a:cs typeface="+mn-cs"/>
              </a:rPr>
              <a:t> files are available via the REST API from any application that can make HTTP and HTTPs requests. The same is true when using the storage client library or PowerShell, because both of these are wrappers around the REST API.</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31</a:t>
            </a:fld>
            <a:endParaRPr lang="en-US"/>
          </a:p>
        </p:txBody>
      </p:sp>
    </p:spTree>
    <p:extLst>
      <p:ext uri="{BB962C8B-B14F-4D97-AF65-F5344CB8AC3E}">
        <p14:creationId xmlns:p14="http://schemas.microsoft.com/office/powerpoint/2010/main" val="560649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some use cases for Azure Files. </a:t>
            </a:r>
          </a:p>
          <a:p>
            <a:r>
              <a:rPr lang="en-US" dirty="0" smtClean="0"/>
              <a:t>(click) First, you can use it as</a:t>
            </a:r>
            <a:r>
              <a:rPr lang="en-US" baseline="0" dirty="0" smtClean="0"/>
              <a:t> a common location for tools or utilities. Developers and administrators usually have tools that they use frequently. They can put the tools on a file share and attach it and use the tools from there, or at least store the installation files on the file share for easy access. If everyone has access to the file share, then this helps ensure that they are using the same version of each tool.</a:t>
            </a:r>
          </a:p>
          <a:p>
            <a:r>
              <a:rPr lang="en-US" baseline="0" dirty="0" smtClean="0"/>
              <a:t>(click) Lift and shift –- this is what I talked about earlier, about migrating applications that access a file share to Azure, where the same functionality can be replicated using Azure Files.</a:t>
            </a:r>
          </a:p>
          <a:p>
            <a:r>
              <a:rPr lang="en-US" baseline="0" dirty="0" smtClean="0"/>
              <a:t>(click) A third common use of Azure Files is to use them as a common place to store diagnostics logs, crash dumps, system error information, etc. from applications or VMs. Having these on a file share makes them available for analysis by other applications without having access to the original VM.</a:t>
            </a:r>
          </a:p>
          <a:p>
            <a:r>
              <a:rPr lang="en-US" baseline="0" dirty="0" smtClean="0"/>
              <a:t>(click) Lastly, configuration data that is used on multiple VMs can be stored on a file share and read by all application instances. </a:t>
            </a:r>
          </a:p>
          <a:p>
            <a:endParaRPr lang="en-US" baseline="0" dirty="0" smtClean="0"/>
          </a:p>
          <a:p>
            <a:r>
              <a:rPr lang="en-US" b="1" baseline="0" dirty="0" smtClean="0"/>
              <a:t>Question for Michael:</a:t>
            </a:r>
          </a:p>
          <a:p>
            <a:r>
              <a:rPr lang="en-US" baseline="0" dirty="0" smtClean="0"/>
              <a:t>Should I mention the use of putting a website on a file share, and pointing to it from the VMs actually serving up the website? This way, you only have to update the website in one place. I’m not sure I should mention it, because the performance of Azure Files isn’t great, and you probably wouldn’t want to do this for your company website if you get a lot of traffic.</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32</a:t>
            </a:fld>
            <a:endParaRPr lang="en-US"/>
          </a:p>
        </p:txBody>
      </p:sp>
    </p:spTree>
    <p:extLst>
      <p:ext uri="{BB962C8B-B14F-4D97-AF65-F5344CB8AC3E}">
        <p14:creationId xmlns:p14="http://schemas.microsoft.com/office/powerpoint/2010/main" val="2951637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an idea what the four types of storage are, let’s go back and talk about some things that are common amongst the different products.</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33</a:t>
            </a:fld>
            <a:endParaRPr lang="en-US"/>
          </a:p>
        </p:txBody>
      </p:sp>
    </p:spTree>
    <p:extLst>
      <p:ext uri="{BB962C8B-B14F-4D97-AF65-F5344CB8AC3E}">
        <p14:creationId xmlns:p14="http://schemas.microsoft.com/office/powerpoint/2010/main" val="1336759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several</a:t>
            </a:r>
            <a:r>
              <a:rPr lang="en-US" sz="1200" kern="1200" baseline="0" dirty="0" smtClean="0">
                <a:solidFill>
                  <a:schemeClr val="tx1"/>
                </a:solidFill>
                <a:effectLst/>
                <a:latin typeface="+mn-lt"/>
                <a:ea typeface="+mn-ea"/>
                <a:cs typeface="+mn-cs"/>
              </a:rPr>
              <a:t> ways to manage and access the data in storage. Every request to storage must be authenticated. If you use the storage account name and key, you have full access. Blob storage can support anonymous authentication (i.e. have public blobs requiring no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Each account has two keys – a primary and a secondary. For security purposes, you can periodically change which key you are using and regenerate the old one, without having to shut down any of your running applications and services.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want to grant access without giving out your keys, you can create a shared access signature token to allow temporary access to a container, blob, table, or queue. This is not yet supported in Azure Files.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ou can use the REST APIs directly. Table storage also supports a subset of the OData protocol through the storage client libraries, making it easy to perform advanced queries. </a:t>
            </a:r>
          </a:p>
        </p:txBody>
      </p:sp>
      <p:sp>
        <p:nvSpPr>
          <p:cNvPr id="4" name="Slide Number Placeholder 3"/>
          <p:cNvSpPr>
            <a:spLocks noGrp="1"/>
          </p:cNvSpPr>
          <p:nvPr>
            <p:ph type="sldNum" sz="quarter" idx="10"/>
          </p:nvPr>
        </p:nvSpPr>
        <p:spPr/>
        <p:txBody>
          <a:bodyPr/>
          <a:lstStyle/>
          <a:p>
            <a:fld id="{71A41F1F-90BE-488A-B820-D47438566D65}" type="slidenum">
              <a:rPr lang="en-US" smtClean="0"/>
              <a:t>34</a:t>
            </a:fld>
            <a:endParaRPr lang="en-US"/>
          </a:p>
        </p:txBody>
      </p:sp>
    </p:spTree>
    <p:extLst>
      <p:ext uri="{BB962C8B-B14F-4D97-AF65-F5344CB8AC3E}">
        <p14:creationId xmlns:p14="http://schemas.microsoft.com/office/powerpoint/2010/main" val="4036745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To access storage programmatically, you can call the REST APIs – these can be called by any language that can make HTTP and HTTPS requests. There are also storage client libraries available for several different languages that simplify access to storage. You can also use PowerShell to some extent, although it does not have all of the features of the REST APIs or the storage client libraries. For example, you can upload and download blobs and files with it, but you can not view queue messages or table data.</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Table storage,</a:t>
            </a:r>
            <a:r>
              <a:rPr lang="en-US" sz="1200" kern="1200" baseline="0" dirty="0" smtClean="0">
                <a:solidFill>
                  <a:schemeClr val="tx1"/>
                </a:solidFill>
                <a:effectLst/>
                <a:latin typeface="+mn-lt"/>
                <a:ea typeface="+mn-ea"/>
                <a:cs typeface="+mn-cs"/>
              </a:rPr>
              <a:t> you can also access data using the OData protocol and LINQ queries using the WCF Data Service .NET Libraries. </a:t>
            </a:r>
            <a:r>
              <a:rPr lang="en-US" sz="1200" kern="1200" dirty="0" smtClean="0">
                <a:solidFill>
                  <a:schemeClr val="tx1"/>
                </a:solidFill>
                <a:effectLst/>
                <a:latin typeface="+mn-lt"/>
                <a:ea typeface="+mn-ea"/>
                <a:cs typeface="+mn-cs"/>
              </a:rPr>
              <a:t>This makes it easy to perform advanced queries. </a:t>
            </a:r>
          </a:p>
        </p:txBody>
      </p:sp>
      <p:sp>
        <p:nvSpPr>
          <p:cNvPr id="4" name="Slide Number Placeholder 3"/>
          <p:cNvSpPr>
            <a:spLocks noGrp="1"/>
          </p:cNvSpPr>
          <p:nvPr>
            <p:ph type="sldNum" sz="quarter" idx="10"/>
          </p:nvPr>
        </p:nvSpPr>
        <p:spPr/>
        <p:txBody>
          <a:bodyPr/>
          <a:lstStyle/>
          <a:p>
            <a:fld id="{71A41F1F-90BE-488A-B820-D47438566D65}" type="slidenum">
              <a:rPr lang="en-US" smtClean="0"/>
              <a:t>35</a:t>
            </a:fld>
            <a:endParaRPr lang="en-US"/>
          </a:p>
        </p:txBody>
      </p:sp>
    </p:spTree>
    <p:extLst>
      <p:ext uri="{BB962C8B-B14F-4D97-AF65-F5344CB8AC3E}">
        <p14:creationId xmlns:p14="http://schemas.microsoft.com/office/powerpoint/2010/main" val="1000526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happens if the hard</a:t>
            </a:r>
            <a:r>
              <a:rPr lang="en-US" sz="1200" kern="1200" baseline="0" dirty="0" smtClean="0">
                <a:solidFill>
                  <a:schemeClr val="tx1"/>
                </a:solidFill>
                <a:effectLst/>
                <a:latin typeface="+mn-lt"/>
                <a:ea typeface="+mn-ea"/>
                <a:cs typeface="+mn-cs"/>
              </a:rPr>
              <a:t> drive that your storage is sitting on fails? What if the rack that contains the hard drive that contains your storage account fails? What happens if the data center in which your data resides goes out completely? Fortunately, Azure has thought of this. They provide options to replicate your data – you get to select which level of replication you want. These are the four types of replication listed here. Let’s look at these one by one. </a:t>
            </a:r>
          </a:p>
        </p:txBody>
      </p:sp>
      <p:sp>
        <p:nvSpPr>
          <p:cNvPr id="4" name="Slide Number Placeholder 3"/>
          <p:cNvSpPr>
            <a:spLocks noGrp="1"/>
          </p:cNvSpPr>
          <p:nvPr>
            <p:ph type="sldNum" sz="quarter" idx="10"/>
          </p:nvPr>
        </p:nvSpPr>
        <p:spPr/>
        <p:txBody>
          <a:bodyPr/>
          <a:lstStyle/>
          <a:p>
            <a:fld id="{71A41F1F-90BE-488A-B820-D47438566D65}" type="slidenum">
              <a:rPr lang="en-US" smtClean="0"/>
              <a:t>36</a:t>
            </a:fld>
            <a:endParaRPr lang="en-US"/>
          </a:p>
        </p:txBody>
      </p:sp>
    </p:spTree>
    <p:extLst>
      <p:ext uri="{BB962C8B-B14F-4D97-AF65-F5344CB8AC3E}">
        <p14:creationId xmlns:p14="http://schemas.microsoft.com/office/powerpoint/2010/main" val="4177844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a:t>
            </a:r>
            <a:r>
              <a:rPr lang="en-US" baseline="0" dirty="0" smtClean="0"/>
              <a:t> is the simplest and least expensive. This means three copies of your storage are stored in a single facility in a single region. These replicas reside in separate fault domains and upgrade domains. This means that data is available even if the rack upon which your data resides fails or is taken offline to be updated. </a:t>
            </a:r>
          </a:p>
          <a:p>
            <a:endParaRPr lang="en-US" baseline="0" dirty="0" smtClean="0"/>
          </a:p>
          <a:p>
            <a:r>
              <a:rPr lang="en-US" baseline="0" dirty="0" smtClean="0"/>
              <a:t>When you make a (click) request to update storage, Azure sends the request to each of the three replicas (click)  and waits for successful responses from all of them before responding to you. This means that the copies in the primary data center are always in sync.</a:t>
            </a:r>
          </a:p>
          <a:p>
            <a:endParaRPr lang="en-US" baseline="0" dirty="0" smtClean="0"/>
          </a:p>
          <a:p>
            <a:r>
              <a:rPr lang="en-US" baseline="0" dirty="0" smtClean="0"/>
              <a:t>This is fine for test data, and data that you can live without if it is lost. What if it’s production data? If the whole data center goes out, you have no extra copies of the data, so you can lose it permanently using this option.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37</a:t>
            </a:fld>
            <a:endParaRPr lang="en-US"/>
          </a:p>
        </p:txBody>
      </p:sp>
    </p:spTree>
    <p:extLst>
      <p:ext uri="{BB962C8B-B14F-4D97-AF65-F5344CB8AC3E}">
        <p14:creationId xmlns:p14="http://schemas.microsoft.com/office/powerpoint/2010/main" val="191447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Zone-Redundant Storage</a:t>
            </a:r>
            <a:r>
              <a:rPr lang="en-US" baseline="0" dirty="0" smtClean="0"/>
              <a:t> is a fairly new option. This only applies to block blobs at this time. This works like Locally Redundant Storage, where the request is made to all three locations, and when all are successful, that message is returned to the client application. </a:t>
            </a:r>
          </a:p>
          <a:p>
            <a:endParaRPr lang="en-US" baseline="0" dirty="0" smtClean="0"/>
          </a:p>
          <a:p>
            <a:r>
              <a:rPr lang="en-US" baseline="0" dirty="0" smtClean="0"/>
              <a:t>The difference between this and Locally redundant storage is that this replicates your data across 2 to 3 facilities that are close to each other, either within a single region or across two regions. You could use this if you wanted your data to be safer, but didn’t need the gold-plated redundancy offered through Geo-Redundant Storage.</a:t>
            </a:r>
          </a:p>
        </p:txBody>
      </p:sp>
      <p:sp>
        <p:nvSpPr>
          <p:cNvPr id="4" name="Slide Number Placeholder 3"/>
          <p:cNvSpPr>
            <a:spLocks noGrp="1"/>
          </p:cNvSpPr>
          <p:nvPr>
            <p:ph type="sldNum" sz="quarter" idx="10"/>
          </p:nvPr>
        </p:nvSpPr>
        <p:spPr/>
        <p:txBody>
          <a:bodyPr/>
          <a:lstStyle/>
          <a:p>
            <a:fld id="{71A41F1F-90BE-488A-B820-D47438566D65}" type="slidenum">
              <a:rPr lang="en-US" smtClean="0"/>
              <a:t>38</a:t>
            </a:fld>
            <a:endParaRPr lang="en-US"/>
          </a:p>
        </p:txBody>
      </p:sp>
    </p:spTree>
    <p:extLst>
      <p:ext uri="{BB962C8B-B14F-4D97-AF65-F5344CB8AC3E}">
        <p14:creationId xmlns:p14="http://schemas.microsoft.com/office/powerpoint/2010/main" val="1743576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Geo-Redundant Storage</a:t>
            </a:r>
            <a:r>
              <a:rPr lang="en-US" baseline="0" dirty="0" smtClean="0"/>
              <a:t>, which is the best in terms of redundant storage, </a:t>
            </a:r>
            <a:r>
              <a:rPr lang="en-US" dirty="0" smtClean="0"/>
              <a:t>replicates your data three times in the primary data center, and then replicates it three times in a secondary</a:t>
            </a:r>
            <a:r>
              <a:rPr lang="en-US" baseline="0" dirty="0" smtClean="0"/>
              <a:t> data center. Each data center has a corresponding secondary data center. For example, if you put your data in North Central US, the secondary data center will be in South Central US. When you write to your primary data center, the data in the secondary region is updated asynchronously, so this doesn’t have an impact on performance. Note that you can select the primary data center, but the secondary data center is selected for you by Azure.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does this work? Like</a:t>
            </a:r>
            <a:r>
              <a:rPr lang="en-US" baseline="0" dirty="0" smtClean="0"/>
              <a:t> Locally Redundant Storage, this performs the request (click) and updates all three local copies (click). Then it sends a request to update the copies in a secondary region (click). This is performed asynchronously; the initial request for the update does not wait for the response from the secondary region.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39</a:t>
            </a:fld>
            <a:endParaRPr lang="en-US"/>
          </a:p>
        </p:txBody>
      </p:sp>
    </p:spTree>
    <p:extLst>
      <p:ext uri="{BB962C8B-B14F-4D97-AF65-F5344CB8AC3E}">
        <p14:creationId xmlns:p14="http://schemas.microsoft.com/office/powerpoint/2010/main" val="99495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with</a:t>
            </a:r>
            <a:r>
              <a:rPr lang="en-US" baseline="0" dirty="0" smtClean="0"/>
              <a:t> an overview.</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a:t>
            </a:fld>
            <a:endParaRPr lang="en-US"/>
          </a:p>
        </p:txBody>
      </p:sp>
    </p:spTree>
    <p:extLst>
      <p:ext uri="{BB962C8B-B14F-4D97-AF65-F5344CB8AC3E}">
        <p14:creationId xmlns:p14="http://schemas.microsoft.com/office/powerpoint/2010/main" val="3252202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Access Geo-Redundant Storage is the same thing as Geo-Redundant</a:t>
            </a:r>
            <a:r>
              <a:rPr lang="en-US" baseline="0" dirty="0" smtClean="0"/>
              <a:t> Storage </a:t>
            </a:r>
            <a:r>
              <a:rPr lang="en-US" dirty="0" smtClean="0"/>
              <a:t>plus</a:t>
            </a:r>
            <a:r>
              <a:rPr lang="en-US" baseline="0" dirty="0" smtClean="0"/>
              <a:t> the ability to read the data in the secondary data center. If you have a problem with your primary data center, you can point your application to the secondary data center, and at least you’ll be able to read the data. And if you have an application that only requires a few users to be able to write to the database, but many can read the database, you could have the application that reads the data pointed to the secondary data center, to offload the performance of the reads from the storage in the primary data center.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does this work? T</a:t>
            </a:r>
            <a:r>
              <a:rPr lang="en-US" baseline="0" dirty="0" smtClean="0"/>
              <a:t>his performs the request (click) and updates all three local copies (click). Then it sends a request to update the copies in a secondary region (click). This is performed asynchronously; the initial request for the update does not wait for the response from the secondary region. (click) The data is available from the secondary region with read-only access.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40</a:t>
            </a:fld>
            <a:endParaRPr lang="en-US"/>
          </a:p>
        </p:txBody>
      </p:sp>
    </p:spTree>
    <p:extLst>
      <p:ext uri="{BB962C8B-B14F-4D97-AF65-F5344CB8AC3E}">
        <p14:creationId xmlns:p14="http://schemas.microsoft.com/office/powerpoint/2010/main" val="5922353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Michael -- Not sure how much to talk about this, because it’s part of a module all by itself. Is it enough just to note that there ARE scalability targets, or should I show a table of the numbers?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Scalability targets apply to a storage account. This is the total capacity, request rate, and bandwidth</a:t>
            </a:r>
            <a:r>
              <a:rPr lang="en-US" baseline="0" dirty="0" smtClean="0"/>
              <a:t> that can hope to be achieved. The targets documented for Azure are high-end targets, but they are do-able. There are several factors that impact performance, including the size of the objects stored, the access patterns used, and the type of workload performed by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scalability targets depend on which region the storage account was created in. The differences show up in the bandwidth data, which is much twice in the US what it is in European and Asian regions.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talk in details about these targets in a future course module. I just wanted to mention them up front so you know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http://azure.microsoft.com/en-us/documentation/articles/storage-scalability-targets/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http://blogs.msdn.com/b/windowsazurestorage/archive/2012/11/04/windows-azure-s-flat-network-storage-and-2012-scalability-targets.aspx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1A41F1F-90BE-488A-B820-D47438566D65}" type="slidenum">
              <a:rPr lang="en-US" smtClean="0"/>
              <a:t>41</a:t>
            </a:fld>
            <a:endParaRPr lang="en-US"/>
          </a:p>
        </p:txBody>
      </p:sp>
    </p:spTree>
    <p:extLst>
      <p:ext uri="{BB962C8B-B14F-4D97-AF65-F5344CB8AC3E}">
        <p14:creationId xmlns:p14="http://schemas.microsoft.com/office/powerpoint/2010/main" val="3058726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last thing I want to talk about is premium storage. Blobs, queues, tables, and files are stored in standard storage. Premium storage is a separate offering that can only be used for storing data on disks used by Azure Virtual Machines. </a:t>
            </a:r>
          </a:p>
          <a:p>
            <a:endParaRPr lang="en-US" baseline="0" dirty="0" smtClean="0"/>
          </a:p>
          <a:p>
            <a:r>
              <a:rPr lang="en-US" baseline="0" dirty="0" smtClean="0"/>
              <a:t>Premium storage uses Solid State Drives rather than regular hard drives, so it’s substantially faster. To use premium storage, you have to set up a new premium storage account; you can’t use the same storage account for both premium and standard storage.</a:t>
            </a:r>
          </a:p>
          <a:p>
            <a:endParaRPr lang="en-US" baseline="0" dirty="0" smtClean="0"/>
          </a:p>
          <a:p>
            <a:r>
              <a:rPr lang="en-US" baseline="0" dirty="0" smtClean="0"/>
              <a:t>For redundancy, only locally redundant storage is supported – that is three copies retained locally. Geo-redundant copies can be made by taking a snapshot of the page blob and copying the snapshot to a standard storage account with geo-redundancy turned on.</a:t>
            </a:r>
          </a:p>
          <a:p>
            <a:endParaRPr lang="en-US" baseline="0" dirty="0" smtClean="0"/>
          </a:p>
          <a:p>
            <a:r>
              <a:rPr lang="en-US" baseline="0" dirty="0" smtClean="0"/>
              <a:t>This course will concentrate on standard storage and all of the details for managing blob storage, queues, tables and file shares.	 </a:t>
            </a:r>
          </a:p>
        </p:txBody>
      </p:sp>
      <p:sp>
        <p:nvSpPr>
          <p:cNvPr id="4" name="Slide Number Placeholder 3"/>
          <p:cNvSpPr>
            <a:spLocks noGrp="1"/>
          </p:cNvSpPr>
          <p:nvPr>
            <p:ph type="sldNum" sz="quarter" idx="10"/>
          </p:nvPr>
        </p:nvSpPr>
        <p:spPr/>
        <p:txBody>
          <a:bodyPr/>
          <a:lstStyle/>
          <a:p>
            <a:fld id="{5C71CED2-CB3B-47D1-8129-D7C33F0CE91D}" type="slidenum">
              <a:rPr lang="en-US" smtClean="0"/>
              <a:t>42</a:t>
            </a:fld>
            <a:endParaRPr lang="en-US"/>
          </a:p>
        </p:txBody>
      </p:sp>
    </p:spTree>
    <p:extLst>
      <p:ext uri="{BB962C8B-B14F-4D97-AF65-F5344CB8AC3E}">
        <p14:creationId xmlns:p14="http://schemas.microsoft.com/office/powerpoint/2010/main" val="3093924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we’ve looked at an overview of storage, and the different types available – blobs, queues, tables, and files.  Then we talked about redundancy choices and scalability targets. </a:t>
            </a:r>
          </a:p>
          <a:p>
            <a:endParaRPr lang="en-US" baseline="0" dirty="0" smtClean="0"/>
          </a:p>
          <a:p>
            <a:r>
              <a:rPr lang="en-US" baseline="0" dirty="0" smtClean="0"/>
              <a:t>Missing: client-side encryption, which hasn’t </a:t>
            </a:r>
            <a:r>
              <a:rPr lang="en-US" baseline="0" dirty="0" err="1" smtClean="0"/>
              <a:t>GA’d</a:t>
            </a:r>
            <a:r>
              <a:rPr lang="en-US" baseline="0" dirty="0" smtClean="0"/>
              <a:t> yet. I’m not sure it’s even been announced publicly, it might be NDA. Sent e-mail to </a:t>
            </a:r>
            <a:r>
              <a:rPr lang="en-US" baseline="0" smtClean="0"/>
              <a:t>find out.</a:t>
            </a:r>
            <a:endParaRPr lang="en-US"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43</a:t>
            </a:fld>
            <a:endParaRPr lang="en-US"/>
          </a:p>
        </p:txBody>
      </p:sp>
    </p:spTree>
    <p:extLst>
      <p:ext uri="{BB962C8B-B14F-4D97-AF65-F5344CB8AC3E}">
        <p14:creationId xmlns:p14="http://schemas.microsoft.com/office/powerpoint/2010/main" val="404935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is a Microsoft-managed service that provides durable, scalable, and redundant storage. </a:t>
            </a:r>
            <a:r>
              <a:rPr lang="en-US" baseline="0" dirty="0"/>
              <a:t> </a:t>
            </a:r>
            <a:endParaRPr lang="en-US" baseline="0" dirty="0" smtClean="0"/>
          </a:p>
          <a:p>
            <a:r>
              <a:rPr lang="en-US" baseline="0" dirty="0" smtClean="0"/>
              <a:t>You can use as little or as much storage as you need, and pay only for what you use when you use it. </a:t>
            </a:r>
          </a:p>
          <a:p>
            <a:r>
              <a:rPr lang="en-US" baseline="0" dirty="0" smtClean="0"/>
              <a:t>Also, the data is automatically load-balanced based on traffic, so as your demands grow, Azure Storage provides the resources needed to handle those demands.</a:t>
            </a:r>
          </a:p>
          <a:p>
            <a:r>
              <a:rPr lang="en-US" baseline="0" dirty="0" smtClean="0"/>
              <a:t>You can access your data from anywhere in the world with internet access, and from any client, including applications running on the desktop, on a tablet, or on a mobile phone.</a:t>
            </a:r>
          </a:p>
        </p:txBody>
      </p:sp>
      <p:sp>
        <p:nvSpPr>
          <p:cNvPr id="4" name="Slide Number Placeholder 3"/>
          <p:cNvSpPr>
            <a:spLocks noGrp="1"/>
          </p:cNvSpPr>
          <p:nvPr>
            <p:ph type="sldNum" sz="quarter" idx="10"/>
          </p:nvPr>
        </p:nvSpPr>
        <p:spPr/>
        <p:txBody>
          <a:bodyPr/>
          <a:lstStyle/>
          <a:p>
            <a:fld id="{71A41F1F-90BE-488A-B820-D47438566D65}" type="slidenum">
              <a:rPr lang="en-US" smtClean="0"/>
              <a:t>5</a:t>
            </a:fld>
            <a:endParaRPr lang="en-US"/>
          </a:p>
        </p:txBody>
      </p:sp>
    </p:spTree>
    <p:extLst>
      <p:ext uri="{BB962C8B-B14F-4D97-AF65-F5344CB8AC3E}">
        <p14:creationId xmlns:p14="http://schemas.microsoft.com/office/powerpoint/2010/main" val="151683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you need to have in order t</a:t>
            </a:r>
            <a:r>
              <a:rPr lang="en-US" dirty="0" smtClean="0"/>
              <a:t>o</a:t>
            </a:r>
            <a:r>
              <a:rPr lang="en-US" baseline="0" dirty="0" smtClean="0"/>
              <a:t> get access to Azure Storage? First, you need an Azure subscription. There are several ways to sign up for an Azure subscription; here are some of them.  </a:t>
            </a:r>
          </a:p>
          <a:p>
            <a:r>
              <a:rPr lang="en-US" baseline="0" dirty="0" smtClean="0"/>
              <a:t>You can sign up for a free trial on azure.com. </a:t>
            </a:r>
          </a:p>
          <a:p>
            <a:r>
              <a:rPr lang="en-US" baseline="0" dirty="0" smtClean="0"/>
              <a:t>If you have an MSDN subscription, you can use the benefits that come with that. </a:t>
            </a:r>
          </a:p>
          <a:p>
            <a:r>
              <a:rPr lang="en-US" baseline="0" dirty="0" smtClean="0"/>
              <a:t>You can choose a pay-as-you-go account where you pay for your usage monthly.</a:t>
            </a:r>
          </a:p>
          <a:p>
            <a:r>
              <a:rPr lang="en-US" baseline="0" dirty="0" smtClean="0"/>
              <a:t>You can also have an Enterprise account. </a:t>
            </a:r>
          </a:p>
          <a:p>
            <a:endParaRPr lang="en-US" baseline="0" dirty="0" smtClean="0"/>
          </a:p>
          <a:p>
            <a:r>
              <a:rPr lang="en-US" baseline="0" dirty="0" smtClean="0"/>
              <a:t>Once you have an Azure subscription, you can create up to 100 storage accounts under that subscription. </a:t>
            </a:r>
          </a:p>
        </p:txBody>
      </p:sp>
      <p:sp>
        <p:nvSpPr>
          <p:cNvPr id="4" name="Slide Number Placeholder 3"/>
          <p:cNvSpPr>
            <a:spLocks noGrp="1"/>
          </p:cNvSpPr>
          <p:nvPr>
            <p:ph type="sldNum" sz="quarter" idx="10"/>
          </p:nvPr>
        </p:nvSpPr>
        <p:spPr/>
        <p:txBody>
          <a:bodyPr/>
          <a:lstStyle/>
          <a:p>
            <a:fld id="{71A41F1F-90BE-488A-B820-D47438566D65}" type="slidenum">
              <a:rPr lang="en-US" smtClean="0"/>
              <a:t>6</a:t>
            </a:fld>
            <a:endParaRPr lang="en-US"/>
          </a:p>
        </p:txBody>
      </p:sp>
    </p:spTree>
    <p:extLst>
      <p:ext uri="{BB962C8B-B14F-4D97-AF65-F5344CB8AC3E}">
        <p14:creationId xmlns:p14="http://schemas.microsoft.com/office/powerpoint/2010/main" val="89891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talk about the four kinds of storage offered in Azure.</a:t>
            </a:r>
          </a:p>
          <a:p>
            <a:endParaRPr lang="en-US" baseline="0" dirty="0" smtClean="0"/>
          </a:p>
          <a:p>
            <a:r>
              <a:rPr lang="en-US" b="1" baseline="0" dirty="0" smtClean="0"/>
              <a:t>SHOULD WE TALK ABOUT PREMIUM STORAGE SOMEWHERE?</a:t>
            </a:r>
          </a:p>
          <a:p>
            <a:endParaRPr lang="en-US" baseline="0" dirty="0" smtClean="0"/>
          </a:p>
          <a:p>
            <a:r>
              <a:rPr lang="en-US" baseline="0" dirty="0" smtClean="0"/>
              <a:t>(I really wanted to call this slide The Four Storage Products of the Apocalypse.)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7</a:t>
            </a:fld>
            <a:endParaRPr lang="en-US"/>
          </a:p>
        </p:txBody>
      </p:sp>
    </p:spTree>
    <p:extLst>
      <p:ext uri="{BB962C8B-B14F-4D97-AF65-F5344CB8AC3E}">
        <p14:creationId xmlns:p14="http://schemas.microsoft.com/office/powerpoint/2010/main" val="20239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 kinds of storage available</a:t>
            </a:r>
            <a:r>
              <a:rPr lang="en-US" baseline="0" dirty="0" smtClean="0"/>
              <a:t> now </a:t>
            </a:r>
            <a:r>
              <a:rPr lang="en-US" dirty="0" smtClean="0"/>
              <a:t>are</a:t>
            </a:r>
            <a:r>
              <a:rPr lang="en-US" baseline="0" dirty="0" smtClean="0"/>
              <a:t> blobs, </a:t>
            </a:r>
            <a:r>
              <a:rPr lang="en-US" dirty="0" smtClean="0"/>
              <a:t>queues, tables,</a:t>
            </a:r>
            <a:r>
              <a:rPr lang="en-US" baseline="0" dirty="0" smtClean="0"/>
              <a:t> and files, the last of which is basically file shares in Azure.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storage account can contain up to 500 TB of data in any combination of blob, queue, table, and file data. </a:t>
            </a:r>
          </a:p>
          <a:p>
            <a:endParaRPr lang="en-US" baseline="0" dirty="0" smtClean="0"/>
          </a:p>
          <a:p>
            <a:r>
              <a:rPr lang="en-US" baseline="0" dirty="0" smtClean="0"/>
              <a:t>We’ll look at each of these in detail later in the course. For now, let’s get an idea what they are and what you might use them for.</a:t>
            </a:r>
          </a:p>
        </p:txBody>
      </p:sp>
      <p:sp>
        <p:nvSpPr>
          <p:cNvPr id="4" name="Slide Number Placeholder 3"/>
          <p:cNvSpPr>
            <a:spLocks noGrp="1"/>
          </p:cNvSpPr>
          <p:nvPr>
            <p:ph type="sldNum" sz="quarter" idx="10"/>
          </p:nvPr>
        </p:nvSpPr>
        <p:spPr/>
        <p:txBody>
          <a:bodyPr/>
          <a:lstStyle/>
          <a:p>
            <a:fld id="{5C71CED2-CB3B-47D1-8129-D7C33F0CE91D}" type="slidenum">
              <a:rPr lang="en-US" smtClean="0"/>
              <a:t>8</a:t>
            </a:fld>
            <a:endParaRPr lang="en-US"/>
          </a:p>
        </p:txBody>
      </p:sp>
    </p:spTree>
    <p:extLst>
      <p:ext uri="{BB962C8B-B14F-4D97-AF65-F5344CB8AC3E}">
        <p14:creationId xmlns:p14="http://schemas.microsoft.com/office/powerpoint/2010/main" val="346349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type</a:t>
            </a:r>
            <a:r>
              <a:rPr lang="en-US" baseline="0" dirty="0" smtClean="0"/>
              <a:t> of storage we’ll talk about is blob storage.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9</a:t>
            </a:fld>
            <a:endParaRPr lang="en-US"/>
          </a:p>
        </p:txBody>
      </p:sp>
    </p:spTree>
    <p:extLst>
      <p:ext uri="{BB962C8B-B14F-4D97-AF65-F5344CB8AC3E}">
        <p14:creationId xmlns:p14="http://schemas.microsoft.com/office/powerpoint/2010/main" val="2238947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Intro - Iaa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2001" cy="6858001"/>
          </a:xfrm>
          <a:prstGeom prst="rect">
            <a:avLst/>
          </a:prstGeom>
          <a:solidFill>
            <a:srgbClr val="00ADEF"/>
          </a:solidFill>
        </p:spPr>
      </p:pic>
      <p:sp>
        <p:nvSpPr>
          <p:cNvPr id="8"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9" name="Text Placeholder 7"/>
          <p:cNvSpPr>
            <a:spLocks noGrp="1"/>
          </p:cNvSpPr>
          <p:nvPr>
            <p:ph type="body" sz="quarter" idx="11" hasCustomPrompt="1"/>
          </p:nvPr>
        </p:nvSpPr>
        <p:spPr>
          <a:xfrm>
            <a:off x="409902" y="5150956"/>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2707813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ule Intro - Stor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169348132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ule Intro - DNS-TM">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26063794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dule Intro - Networkin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0833"/>
            <a:ext cx="12192000" cy="6858001"/>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30751496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 Intro - Webs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76881814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Intro - Azure (gener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383345968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dule Intro - Site Recovery/Backup">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29183557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or - blue">
    <p:bg>
      <p:bgPr>
        <a:solidFill>
          <a:schemeClr val="accent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06704" y="1454658"/>
            <a:ext cx="1740993" cy="2264340"/>
          </a:xfrm>
          <a:ln w="25400">
            <a:noFill/>
          </a:ln>
          <a:effectLst>
            <a:outerShdw blurRad="50800" dist="38100" dir="5400000" algn="t" rotWithShape="0">
              <a:prstClr val="black">
                <a:alpha val="40000"/>
              </a:prstClr>
            </a:outerShdw>
          </a:effectLst>
        </p:spPr>
        <p:txBody>
          <a:bodyPr/>
          <a:lstStyle/>
          <a:p>
            <a:endParaRPr lang="en-US"/>
          </a:p>
        </p:txBody>
      </p:sp>
      <p:sp>
        <p:nvSpPr>
          <p:cNvPr id="7" name="Text Placeholder 6"/>
          <p:cNvSpPr>
            <a:spLocks noGrp="1"/>
          </p:cNvSpPr>
          <p:nvPr>
            <p:ph type="body" sz="quarter" idx="11" hasCustomPrompt="1"/>
          </p:nvPr>
        </p:nvSpPr>
        <p:spPr>
          <a:xfrm>
            <a:off x="580326" y="4498467"/>
            <a:ext cx="4352671" cy="1809726"/>
          </a:xfrm>
          <a:ln>
            <a:noFill/>
          </a:ln>
        </p:spPr>
        <p:txBody>
          <a:bodyPr/>
          <a:lstStyle>
            <a:lvl1pPr marL="0" indent="0">
              <a:buNone/>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Instructor Name</a:t>
            </a:r>
          </a:p>
          <a:p>
            <a:pPr lvl="0"/>
            <a:r>
              <a:rPr lang="en-US" dirty="0" smtClean="0"/>
              <a:t>@</a:t>
            </a:r>
            <a:r>
              <a:rPr lang="en-US" dirty="0" err="1" smtClean="0"/>
              <a:t>twitterhandle</a:t>
            </a:r>
            <a:endParaRPr lang="en-US" dirty="0" smtClean="0"/>
          </a:p>
          <a:p>
            <a:pPr lvl="0"/>
            <a:r>
              <a:rPr lang="en-US" dirty="0" smtClean="0"/>
              <a:t>your@email.com</a:t>
            </a:r>
          </a:p>
          <a:p>
            <a:pPr lvl="0"/>
            <a:r>
              <a:rPr lang="en-US" dirty="0" smtClean="0"/>
              <a:t>www.yourwebsite.com</a:t>
            </a:r>
          </a:p>
        </p:txBody>
      </p:sp>
      <p:sp>
        <p:nvSpPr>
          <p:cNvPr id="10" name="Text Placeholder 9"/>
          <p:cNvSpPr>
            <a:spLocks noGrp="1"/>
          </p:cNvSpPr>
          <p:nvPr>
            <p:ph type="body" sz="quarter" idx="12" hasCustomPrompt="1"/>
          </p:nvPr>
        </p:nvSpPr>
        <p:spPr>
          <a:xfrm>
            <a:off x="5283238" y="347870"/>
            <a:ext cx="6364287" cy="5960323"/>
          </a:xfrm>
        </p:spPr>
        <p:txBody>
          <a:bodyPr anchor="ctr"/>
          <a:lstStyle>
            <a:lvl1pPr marL="0" marR="0" indent="0" algn="l" defTabSz="914029" rtl="0" eaLnBrk="1" fontAlgn="auto" latinLnBrk="0" hangingPunct="1">
              <a:lnSpc>
                <a:spcPct val="90000"/>
              </a:lnSpc>
              <a:spcBef>
                <a:spcPct val="20000"/>
              </a:spcBef>
              <a:spcAft>
                <a:spcPts val="0"/>
              </a:spcAft>
              <a:buClrTx/>
              <a:buSzPct val="80000"/>
              <a:buFontTx/>
              <a:buNone/>
              <a:tabLst/>
              <a:defRPr sz="2800" baseline="0">
                <a:solidFill>
                  <a:schemeClr val="bg1"/>
                </a:solidFill>
              </a:defRPr>
            </a:lvl1pPr>
            <a:lvl2pPr marL="460202" indent="0">
              <a:buFontTx/>
              <a:buNone/>
              <a:defRPr/>
            </a:lvl2pPr>
            <a:lvl3pPr marL="855348" indent="0">
              <a:buFontTx/>
              <a:buNone/>
              <a:defRPr/>
            </a:lvl3pPr>
            <a:lvl4pPr marL="1258421" indent="0">
              <a:buFontTx/>
              <a:buNone/>
              <a:defRPr/>
            </a:lvl4pPr>
            <a:lvl5pPr marL="1604377" indent="0">
              <a:buFontTx/>
              <a:buNone/>
              <a:defRPr/>
            </a:lvl5pPr>
          </a:lstStyle>
          <a:p>
            <a:pPr lvl="0"/>
            <a:r>
              <a:rPr lang="en-US" dirty="0" smtClean="0"/>
              <a:t>Instructor bio goes here</a:t>
            </a:r>
            <a:endParaRPr lang="en-US" dirty="0"/>
          </a:p>
        </p:txBody>
      </p:sp>
      <p:sp>
        <p:nvSpPr>
          <p:cNvPr id="6" name="TextBox 5"/>
          <p:cNvSpPr txBox="1"/>
          <p:nvPr userDrawn="1"/>
        </p:nvSpPr>
        <p:spPr>
          <a:xfrm>
            <a:off x="5821680" y="126475"/>
            <a:ext cx="5934456" cy="443198"/>
          </a:xfrm>
          <a:prstGeom prst="rect">
            <a:avLst/>
          </a:prstGeom>
          <a:noFill/>
        </p:spPr>
        <p:txBody>
          <a:bodyPr wrap="square" lIns="0" tIns="0" rIns="0" bIns="0" rtlCol="0">
            <a:spAutoFit/>
          </a:bodyPr>
          <a:lstStyle/>
          <a:p>
            <a:pPr marL="0" indent="0" algn="r">
              <a:lnSpc>
                <a:spcPct val="90000"/>
              </a:lnSpc>
              <a:spcBef>
                <a:spcPct val="20000"/>
              </a:spcBef>
              <a:buSzPct val="80000"/>
              <a:buNone/>
            </a:pPr>
            <a:r>
              <a:rPr lang="en-US" sz="3200" u="sng" dirty="0" smtClean="0">
                <a:solidFill>
                  <a:schemeClr val="bg1"/>
                </a:solidFill>
              </a:rPr>
              <a:t>about the instructor</a:t>
            </a:r>
            <a:endParaRPr lang="en-US" sz="3200" u="sng" dirty="0">
              <a:solidFill>
                <a:schemeClr val="bg1"/>
              </a:solidFill>
            </a:endParaRPr>
          </a:p>
        </p:txBody>
      </p:sp>
    </p:spTree>
    <p:extLst>
      <p:ext uri="{BB962C8B-B14F-4D97-AF65-F5344CB8AC3E}">
        <p14:creationId xmlns:p14="http://schemas.microsoft.com/office/powerpoint/2010/main" val="356909816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or - white">
    <p:spTree>
      <p:nvGrpSpPr>
        <p:cNvPr id="1" name=""/>
        <p:cNvGrpSpPr/>
        <p:nvPr/>
      </p:nvGrpSpPr>
      <p:grpSpPr>
        <a:xfrm>
          <a:off x="0" y="0"/>
          <a:ext cx="0" cy="0"/>
          <a:chOff x="0" y="0"/>
          <a:chExt cx="0" cy="0"/>
        </a:xfrm>
      </p:grpSpPr>
      <p:sp>
        <p:nvSpPr>
          <p:cNvPr id="3" name="Rectangle 2"/>
          <p:cNvSpPr/>
          <p:nvPr userDrawn="1"/>
        </p:nvSpPr>
        <p:spPr bwMode="auto">
          <a:xfrm>
            <a:off x="1" y="0"/>
            <a:ext cx="5321808" cy="6858000"/>
          </a:xfrm>
          <a:prstGeom prst="rect">
            <a:avLst/>
          </a:prstGeom>
          <a:solidFill>
            <a:srgbClr val="00A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Rectangle 1"/>
          <p:cNvSpPr/>
          <p:nvPr userDrawn="1"/>
        </p:nvSpPr>
        <p:spPr bwMode="auto">
          <a:xfrm>
            <a:off x="5321809" y="0"/>
            <a:ext cx="6934199"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Picture Placeholder 4"/>
          <p:cNvSpPr>
            <a:spLocks noGrp="1"/>
          </p:cNvSpPr>
          <p:nvPr>
            <p:ph type="pic" sz="quarter" idx="10"/>
          </p:nvPr>
        </p:nvSpPr>
        <p:spPr>
          <a:xfrm>
            <a:off x="1506704" y="1454658"/>
            <a:ext cx="1740993" cy="2264340"/>
          </a:xfrm>
          <a:ln w="25400">
            <a:noFill/>
          </a:ln>
          <a:effectLst>
            <a:outerShdw blurRad="50800" dist="38100" dir="5400000" algn="t" rotWithShape="0">
              <a:prstClr val="black">
                <a:alpha val="40000"/>
              </a:prstClr>
            </a:outerShdw>
          </a:effectLst>
        </p:spPr>
        <p:txBody>
          <a:bodyPr/>
          <a:lstStyle/>
          <a:p>
            <a:endParaRPr lang="en-US"/>
          </a:p>
        </p:txBody>
      </p:sp>
      <p:sp>
        <p:nvSpPr>
          <p:cNvPr id="7" name="Text Placeholder 6"/>
          <p:cNvSpPr>
            <a:spLocks noGrp="1"/>
          </p:cNvSpPr>
          <p:nvPr>
            <p:ph type="body" sz="quarter" idx="11" hasCustomPrompt="1"/>
          </p:nvPr>
        </p:nvSpPr>
        <p:spPr>
          <a:xfrm>
            <a:off x="580326" y="4498467"/>
            <a:ext cx="4352671" cy="1809726"/>
          </a:xfrm>
          <a:ln>
            <a:noFill/>
          </a:ln>
        </p:spPr>
        <p:txBody>
          <a:bodyPr/>
          <a:lstStyle>
            <a:lvl1pPr marL="0" indent="0">
              <a:buNone/>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Instructor Name</a:t>
            </a:r>
          </a:p>
          <a:p>
            <a:pPr lvl="0"/>
            <a:r>
              <a:rPr lang="en-US" dirty="0" smtClean="0"/>
              <a:t>@</a:t>
            </a:r>
            <a:r>
              <a:rPr lang="en-US" dirty="0" err="1" smtClean="0"/>
              <a:t>twitterhandle</a:t>
            </a:r>
            <a:endParaRPr lang="en-US" dirty="0" smtClean="0"/>
          </a:p>
          <a:p>
            <a:pPr lvl="0"/>
            <a:r>
              <a:rPr lang="en-US" dirty="0" smtClean="0"/>
              <a:t>your@email.com</a:t>
            </a:r>
          </a:p>
          <a:p>
            <a:pPr lvl="0"/>
            <a:r>
              <a:rPr lang="en-US" dirty="0" smtClean="0"/>
              <a:t>www.yourwebsite.com</a:t>
            </a:r>
          </a:p>
        </p:txBody>
      </p:sp>
      <p:sp>
        <p:nvSpPr>
          <p:cNvPr id="10" name="Text Placeholder 9"/>
          <p:cNvSpPr>
            <a:spLocks noGrp="1"/>
          </p:cNvSpPr>
          <p:nvPr>
            <p:ph type="body" sz="quarter" idx="12" hasCustomPrompt="1"/>
          </p:nvPr>
        </p:nvSpPr>
        <p:spPr>
          <a:xfrm>
            <a:off x="5710621" y="1454658"/>
            <a:ext cx="6364287" cy="3231654"/>
          </a:xfrm>
        </p:spPr>
        <p:txBody>
          <a:bodyPr/>
          <a:lstStyle>
            <a:lvl1pPr marL="0" marR="0" indent="0" algn="l" defTabSz="914029" rtl="0" eaLnBrk="1" fontAlgn="auto" latinLnBrk="0" hangingPunct="1">
              <a:lnSpc>
                <a:spcPct val="90000"/>
              </a:lnSpc>
              <a:spcBef>
                <a:spcPct val="20000"/>
              </a:spcBef>
              <a:spcAft>
                <a:spcPts val="0"/>
              </a:spcAft>
              <a:buClrTx/>
              <a:buSzPct val="80000"/>
              <a:buFontTx/>
              <a:buNone/>
              <a:tabLst/>
              <a:defRPr sz="2800" baseline="0"/>
            </a:lvl1pPr>
            <a:lvl2pPr marL="460202" indent="0">
              <a:buFontTx/>
              <a:buNone/>
              <a:defRPr/>
            </a:lvl2pPr>
            <a:lvl3pPr marL="855348" indent="0">
              <a:buFontTx/>
              <a:buNone/>
              <a:defRPr/>
            </a:lvl3pPr>
            <a:lvl4pPr marL="1258421" indent="0">
              <a:buFontTx/>
              <a:buNone/>
              <a:defRPr/>
            </a:lvl4pPr>
            <a:lvl5pPr marL="1604377" indent="0">
              <a:buFontTx/>
              <a:buNone/>
              <a:defRPr/>
            </a:lvl5pPr>
          </a:lstStyle>
          <a:p>
            <a:pPr lvl="0"/>
            <a:r>
              <a:rPr lang="en-US" dirty="0" smtClean="0"/>
              <a:t>Instructor bio goes here </a:t>
            </a:r>
          </a:p>
          <a:p>
            <a:pPr lvl="0"/>
            <a:r>
              <a:rPr lang="en-US" dirty="0" smtClean="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smtClean="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smtClean="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smtClean="0"/>
              <a:t>Instructor bio goes here </a:t>
            </a:r>
          </a:p>
          <a:p>
            <a:pPr marL="0" marR="0" lvl="0" indent="0" algn="l" defTabSz="914029" rtl="0" eaLnBrk="1" fontAlgn="auto" latinLnBrk="0" hangingPunct="1">
              <a:lnSpc>
                <a:spcPct val="90000"/>
              </a:lnSpc>
              <a:spcBef>
                <a:spcPct val="20000"/>
              </a:spcBef>
              <a:spcAft>
                <a:spcPts val="0"/>
              </a:spcAft>
              <a:buClrTx/>
              <a:buSzPct val="80000"/>
              <a:buFontTx/>
              <a:buNone/>
              <a:tabLst/>
              <a:defRPr/>
            </a:pPr>
            <a:r>
              <a:rPr lang="en-US" dirty="0" smtClean="0"/>
              <a:t>Instructor bio goes here </a:t>
            </a:r>
          </a:p>
          <a:p>
            <a:pPr lvl="0"/>
            <a:endParaRPr lang="en-US" dirty="0"/>
          </a:p>
        </p:txBody>
      </p:sp>
      <p:sp>
        <p:nvSpPr>
          <p:cNvPr id="12" name="TextBox 11"/>
          <p:cNvSpPr txBox="1"/>
          <p:nvPr userDrawn="1"/>
        </p:nvSpPr>
        <p:spPr>
          <a:xfrm>
            <a:off x="5821680" y="126475"/>
            <a:ext cx="5934456" cy="443198"/>
          </a:xfrm>
          <a:prstGeom prst="rect">
            <a:avLst/>
          </a:prstGeom>
          <a:noFill/>
        </p:spPr>
        <p:txBody>
          <a:bodyPr wrap="square" lIns="0" tIns="0" rIns="0" bIns="0" rtlCol="0">
            <a:spAutoFit/>
          </a:bodyPr>
          <a:lstStyle/>
          <a:p>
            <a:pPr marL="0" indent="0" algn="r">
              <a:lnSpc>
                <a:spcPct val="90000"/>
              </a:lnSpc>
              <a:spcBef>
                <a:spcPct val="20000"/>
              </a:spcBef>
              <a:buSzPct val="80000"/>
              <a:buNone/>
            </a:pPr>
            <a:r>
              <a:rPr lang="en-US" sz="3200" u="sng" dirty="0" smtClean="0">
                <a:solidFill>
                  <a:schemeClr val="accent2"/>
                </a:solidFill>
              </a:rPr>
              <a:t>about the instructor</a:t>
            </a:r>
            <a:endParaRPr lang="en-US" sz="3200" u="sng" dirty="0">
              <a:solidFill>
                <a:schemeClr val="accent2"/>
              </a:solidFill>
            </a:endParaRPr>
          </a:p>
        </p:txBody>
      </p:sp>
    </p:spTree>
    <p:extLst>
      <p:ext uri="{BB962C8B-B14F-4D97-AF65-F5344CB8AC3E}">
        <p14:creationId xmlns:p14="http://schemas.microsoft.com/office/powerpoint/2010/main" val="338973150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ayout">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0967064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87481635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9" name="Text Placeholder 7"/>
          <p:cNvSpPr>
            <a:spLocks noGrp="1"/>
          </p:cNvSpPr>
          <p:nvPr>
            <p:ph type="body" sz="quarter" idx="11" hasCustomPrompt="1"/>
          </p:nvPr>
        </p:nvSpPr>
        <p:spPr>
          <a:xfrm>
            <a:off x="409902" y="5150956"/>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77436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89916798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accent2"/>
                </a:solidFill>
              </a:defRPr>
            </a:lvl1pPr>
            <a:lvl2pPr marL="855349" indent="-395147">
              <a:buClr>
                <a:srgbClr val="FFFFFF"/>
              </a:buClr>
              <a:buSzPct val="70000"/>
              <a:buFontTx/>
              <a:buBlip>
                <a:blip r:embed="rId2"/>
              </a:buBlip>
              <a:defRPr sz="3200">
                <a:solidFill>
                  <a:schemeClr val="tx2"/>
                </a:solidFill>
              </a:defRPr>
            </a:lvl2pPr>
            <a:lvl3pPr marL="1258429" indent="-403081">
              <a:buClr>
                <a:srgbClr val="FFFFFF"/>
              </a:buClr>
              <a:buSzPct val="70000"/>
              <a:buFontTx/>
              <a:buBlip>
                <a:blip r:embed="rId2"/>
              </a:buBlip>
              <a:defRPr sz="2800">
                <a:solidFill>
                  <a:schemeClr val="tx2"/>
                </a:solidFill>
              </a:defRPr>
            </a:lvl3pPr>
            <a:lvl4pPr marL="1604368" indent="-345947">
              <a:buClr>
                <a:srgbClr val="FFFFFF"/>
              </a:buClr>
              <a:buSzPct val="70000"/>
              <a:buFontTx/>
              <a:buBlip>
                <a:blip r:embed="rId2"/>
              </a:buBlip>
              <a:defRPr sz="2400">
                <a:solidFill>
                  <a:schemeClr val="tx2"/>
                </a:solidFill>
              </a:defRPr>
            </a:lvl4pPr>
            <a:lvl5pPr marL="1940804" indent="-336427">
              <a:buClr>
                <a:srgbClr val="FFFFFF"/>
              </a:buClr>
              <a:buSzPct val="70000"/>
              <a:buFontTx/>
              <a:buBlip>
                <a:blip r:embed="rId2"/>
              </a:buBlip>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17741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ayout - Blue">
    <p:bg bwMode="black">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bg1"/>
                </a:solidFill>
              </a:defRPr>
            </a:lvl1pPr>
            <a:lvl2pPr marL="855349" indent="-395147">
              <a:buClr>
                <a:srgbClr val="FFFFFF"/>
              </a:buClr>
              <a:buSzPct val="70000"/>
              <a:buFontTx/>
              <a:buBlip>
                <a:blip r:embed="rId2"/>
              </a:buBlip>
              <a:defRPr sz="3200">
                <a:solidFill>
                  <a:schemeClr val="bg1"/>
                </a:solidFill>
              </a:defRPr>
            </a:lvl2pPr>
            <a:lvl3pPr marL="1258429" indent="-403081">
              <a:buClr>
                <a:srgbClr val="FFFFFF"/>
              </a:buClr>
              <a:buSzPct val="70000"/>
              <a:buFontTx/>
              <a:buBlip>
                <a:blip r:embed="rId2"/>
              </a:buBlip>
              <a:defRPr sz="2800">
                <a:solidFill>
                  <a:schemeClr val="bg1"/>
                </a:solidFill>
              </a:defRPr>
            </a:lvl3pPr>
            <a:lvl4pPr marL="1604368" indent="-345947">
              <a:buClr>
                <a:srgbClr val="FFFFFF"/>
              </a:buClr>
              <a:buSzPct val="70000"/>
              <a:buFontTx/>
              <a:buBlip>
                <a:blip r:embed="rId2"/>
              </a:buBlip>
              <a:defRPr sz="2400">
                <a:solidFill>
                  <a:schemeClr val="bg1"/>
                </a:solidFill>
              </a:defRPr>
            </a:lvl4pPr>
            <a:lvl5pPr marL="1940804" indent="-336427">
              <a:buClr>
                <a:srgbClr val="FFFFFF"/>
              </a:buClr>
              <a:buSzPct val="70000"/>
              <a:buFontTx/>
              <a:buBlip>
                <a:blip r:embed="rId2"/>
              </a:buBlip>
              <a:defRPr sz="24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6349579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188" indent="-341188">
              <a:lnSpc>
                <a:spcPct val="90000"/>
              </a:lnSpc>
              <a:buSzPct val="80000"/>
              <a:buFont typeface="Arial" pitchFamily="34" charset="0"/>
              <a:buChar char="•"/>
              <a:defRPr sz="3199"/>
            </a:lvl1pPr>
            <a:lvl2pPr marL="626833" indent="-285645">
              <a:lnSpc>
                <a:spcPct val="90000"/>
              </a:lnSpc>
              <a:buSzPct val="80000"/>
              <a:buFont typeface="Arial" pitchFamily="34" charset="0"/>
              <a:buChar char="•"/>
              <a:defRPr sz="2799"/>
            </a:lvl2pPr>
            <a:lvl3pPr marL="914065" indent="-287232">
              <a:lnSpc>
                <a:spcPct val="90000"/>
              </a:lnSpc>
              <a:buSzPct val="80000"/>
              <a:buFont typeface="Arial" pitchFamily="34" charset="0"/>
              <a:buChar char="•"/>
              <a:defRPr sz="2399"/>
            </a:lvl3pPr>
            <a:lvl4pPr marL="1712284" indent="-225342">
              <a:lnSpc>
                <a:spcPct val="90000"/>
              </a:lnSpc>
              <a:buSzPct val="80000"/>
              <a:buFont typeface="Arial" pitchFamily="34" charset="0"/>
              <a:buChar char="•"/>
              <a:defRPr sz="2000"/>
            </a:lvl4pPr>
            <a:lvl5pPr marL="1943973" indent="-231687">
              <a:lnSpc>
                <a:spcPct val="90000"/>
              </a:lnSpc>
              <a:buSzPct val="80000"/>
              <a:buFont typeface="Arial" pitchFamily="34" charset="0"/>
              <a:buChar char="•"/>
              <a:defRPr sz="2000"/>
            </a:lvl5pPr>
            <a:lvl6pPr>
              <a:defRPr sz="1866"/>
            </a:lvl6pPr>
            <a:lvl7pPr>
              <a:defRPr sz="1866"/>
            </a:lvl7pPr>
            <a:lvl8pPr>
              <a:defRPr sz="1866"/>
            </a:lvl8pPr>
            <a:lvl9pPr>
              <a:defRPr sz="18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443233"/>
          </a:xfrm>
        </p:spPr>
        <p:txBody>
          <a:bodyPr/>
          <a:lstStyle>
            <a:lvl1pPr marL="457027" indent="-457027">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20" indent="-457027">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08" indent="-342776">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718" indent="-34277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061" indent="-34277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6"/>
            </a:lvl6pPr>
            <a:lvl7pPr>
              <a:defRPr sz="1866"/>
            </a:lvl7pPr>
            <a:lvl8pPr>
              <a:defRPr sz="1866"/>
            </a:lvl8pPr>
            <a:lvl9pPr>
              <a:defRPr sz="1866"/>
            </a:lvl9pPr>
          </a:lstStyle>
          <a:p>
            <a:pPr marL="341188" lvl="0" indent="-341188" algn="l" defTabSz="914029" rtl="0" eaLnBrk="1" latinLnBrk="0" hangingPunct="1">
              <a:lnSpc>
                <a:spcPct val="90000"/>
              </a:lnSpc>
              <a:spcBef>
                <a:spcPct val="20000"/>
              </a:spcBef>
              <a:buSzPct val="80000"/>
              <a:buFont typeface="Arial" pitchFamily="34" charset="0"/>
              <a:buChar char="•"/>
            </a:pPr>
            <a:r>
              <a:rPr lang="en-US" smtClean="0"/>
              <a:t>Click to edit Master text styles</a:t>
            </a:r>
          </a:p>
          <a:p>
            <a:pPr marL="341188" lvl="1" indent="-341188" algn="l" defTabSz="914029" rtl="0" eaLnBrk="1" latinLnBrk="0" hangingPunct="1">
              <a:lnSpc>
                <a:spcPct val="90000"/>
              </a:lnSpc>
              <a:spcBef>
                <a:spcPct val="20000"/>
              </a:spcBef>
              <a:buSzPct val="80000"/>
              <a:buFont typeface="Arial" pitchFamily="34" charset="0"/>
              <a:buChar char="•"/>
            </a:pPr>
            <a:r>
              <a:rPr lang="en-US" smtClean="0"/>
              <a:t>Second level</a:t>
            </a:r>
          </a:p>
          <a:p>
            <a:pPr marL="341188" lvl="2" indent="-341188" algn="l" defTabSz="914029" rtl="0" eaLnBrk="1" latinLnBrk="0" hangingPunct="1">
              <a:lnSpc>
                <a:spcPct val="90000"/>
              </a:lnSpc>
              <a:spcBef>
                <a:spcPct val="20000"/>
              </a:spcBef>
              <a:buSzPct val="80000"/>
              <a:buFont typeface="Arial" pitchFamily="34" charset="0"/>
              <a:buChar char="•"/>
            </a:pPr>
            <a:r>
              <a:rPr lang="en-US" smtClean="0"/>
              <a:t>Third level</a:t>
            </a:r>
          </a:p>
          <a:p>
            <a:pPr marL="341188" lvl="3" indent="-341188" algn="l" defTabSz="914029" rtl="0" eaLnBrk="1" latinLnBrk="0" hangingPunct="1">
              <a:lnSpc>
                <a:spcPct val="90000"/>
              </a:lnSpc>
              <a:spcBef>
                <a:spcPct val="20000"/>
              </a:spcBef>
              <a:buSzPct val="80000"/>
              <a:buFont typeface="Arial" pitchFamily="34" charset="0"/>
              <a:buChar char="•"/>
            </a:pPr>
            <a:r>
              <a:rPr lang="en-US" smtClean="0"/>
              <a:t>Fourth level</a:t>
            </a:r>
          </a:p>
          <a:p>
            <a:pPr marL="341188" lvl="4" indent="-341188" algn="l" defTabSz="914029"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374127812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188" indent="-341188">
              <a:lnSpc>
                <a:spcPct val="90000"/>
              </a:lnSpc>
              <a:buSzPct val="80000"/>
              <a:buFont typeface="Arial" pitchFamily="34" charset="0"/>
              <a:buChar char="•"/>
              <a:defRPr sz="3199">
                <a:solidFill>
                  <a:schemeClr val="bg1"/>
                </a:solidFill>
              </a:defRPr>
            </a:lvl1pPr>
            <a:lvl2pPr marL="626833" indent="-285645">
              <a:lnSpc>
                <a:spcPct val="90000"/>
              </a:lnSpc>
              <a:buSzPct val="80000"/>
              <a:buFont typeface="Arial" pitchFamily="34" charset="0"/>
              <a:buChar char="•"/>
              <a:defRPr sz="2799">
                <a:solidFill>
                  <a:schemeClr val="bg1"/>
                </a:solidFill>
              </a:defRPr>
            </a:lvl2pPr>
            <a:lvl3pPr marL="914065" indent="-287232">
              <a:lnSpc>
                <a:spcPct val="90000"/>
              </a:lnSpc>
              <a:buSzPct val="80000"/>
              <a:buFont typeface="Arial" pitchFamily="34" charset="0"/>
              <a:buChar char="•"/>
              <a:defRPr sz="2399">
                <a:solidFill>
                  <a:schemeClr val="bg1"/>
                </a:solidFill>
              </a:defRPr>
            </a:lvl3pPr>
            <a:lvl4pPr marL="1712284" indent="-225342">
              <a:lnSpc>
                <a:spcPct val="90000"/>
              </a:lnSpc>
              <a:buSzPct val="80000"/>
              <a:buFont typeface="Arial" pitchFamily="34" charset="0"/>
              <a:buChar char="•"/>
              <a:defRPr sz="2000">
                <a:solidFill>
                  <a:schemeClr val="bg1"/>
                </a:solidFill>
              </a:defRPr>
            </a:lvl4pPr>
            <a:lvl5pPr marL="1943973" indent="-231687">
              <a:lnSpc>
                <a:spcPct val="90000"/>
              </a:lnSpc>
              <a:buSzPct val="80000"/>
              <a:buFont typeface="Arial" pitchFamily="34" charset="0"/>
              <a:buChar char="•"/>
              <a:defRPr sz="2000">
                <a:solidFill>
                  <a:schemeClr val="bg1"/>
                </a:solidFill>
              </a:defRPr>
            </a:lvl5pPr>
            <a:lvl6pPr>
              <a:defRPr sz="1866"/>
            </a:lvl6pPr>
            <a:lvl7pPr>
              <a:defRPr sz="1866"/>
            </a:lvl7pPr>
            <a:lvl8pPr>
              <a:defRPr sz="1866"/>
            </a:lvl8pPr>
            <a:lvl9pPr>
              <a:defRPr sz="18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443233"/>
          </a:xfrm>
        </p:spPr>
        <p:txBody>
          <a:bodyPr/>
          <a:lstStyle>
            <a:lvl1pPr marL="457027" indent="-457027">
              <a:lnSpc>
                <a:spcPct val="90000"/>
              </a:lnSpc>
              <a:buSzPct val="80000"/>
              <a:buFont typeface="Arial" pitchFamily="34" charset="0"/>
              <a:buChar char="•"/>
              <a:defRPr lang="en-US" sz="3199" kern="1200" dirty="0" smtClean="0">
                <a:solidFill>
                  <a:schemeClr val="bg1"/>
                </a:solidFill>
                <a:latin typeface="+mn-lt"/>
                <a:ea typeface="+mn-ea"/>
                <a:cs typeface="+mn-cs"/>
              </a:defRPr>
            </a:lvl1pPr>
            <a:lvl2pPr marL="798220" indent="-457027">
              <a:lnSpc>
                <a:spcPct val="90000"/>
              </a:lnSpc>
              <a:buSzPct val="80000"/>
              <a:buFont typeface="Arial" pitchFamily="34" charset="0"/>
              <a:buChar char="•"/>
              <a:defRPr lang="en-US" sz="2799" kern="1200" dirty="0" smtClean="0">
                <a:solidFill>
                  <a:schemeClr val="bg1"/>
                </a:solidFill>
                <a:latin typeface="+mn-lt"/>
                <a:ea typeface="+mn-ea"/>
                <a:cs typeface="+mn-cs"/>
              </a:defRPr>
            </a:lvl2pPr>
            <a:lvl3pPr marL="969608" indent="-342776">
              <a:lnSpc>
                <a:spcPct val="90000"/>
              </a:lnSpc>
              <a:buSzPct val="80000"/>
              <a:buFont typeface="Arial" pitchFamily="34" charset="0"/>
              <a:buChar char="•"/>
              <a:defRPr lang="en-US" sz="2399" kern="1200" dirty="0" smtClean="0">
                <a:solidFill>
                  <a:schemeClr val="bg1"/>
                </a:solidFill>
                <a:latin typeface="+mn-lt"/>
                <a:ea typeface="+mn-ea"/>
                <a:cs typeface="+mn-cs"/>
              </a:defRPr>
            </a:lvl3pPr>
            <a:lvl4pPr marL="1829718" indent="-342776">
              <a:lnSpc>
                <a:spcPct val="90000"/>
              </a:lnSpc>
              <a:buSzPct val="80000"/>
              <a:buFont typeface="Arial" pitchFamily="34" charset="0"/>
              <a:buChar char="•"/>
              <a:defRPr lang="en-US" sz="2000" kern="1200" dirty="0" smtClean="0">
                <a:solidFill>
                  <a:schemeClr val="bg1"/>
                </a:solidFill>
                <a:latin typeface="+mn-lt"/>
                <a:ea typeface="+mn-ea"/>
                <a:cs typeface="+mn-cs"/>
              </a:defRPr>
            </a:lvl4pPr>
            <a:lvl5pPr marL="2055061" indent="-342776">
              <a:lnSpc>
                <a:spcPct val="90000"/>
              </a:lnSpc>
              <a:buSzPct val="80000"/>
              <a:buFont typeface="Arial" pitchFamily="34" charset="0"/>
              <a:buChar char="•"/>
              <a:defRPr lang="en-US" sz="2000" kern="1200" dirty="0">
                <a:solidFill>
                  <a:schemeClr val="bg1"/>
                </a:solidFill>
                <a:latin typeface="+mn-lt"/>
                <a:ea typeface="+mn-ea"/>
                <a:cs typeface="+mn-cs"/>
              </a:defRPr>
            </a:lvl5pPr>
            <a:lvl6pPr>
              <a:defRPr sz="1866"/>
            </a:lvl6pPr>
            <a:lvl7pPr>
              <a:defRPr sz="1866"/>
            </a:lvl7pPr>
            <a:lvl8pPr>
              <a:defRPr sz="1866"/>
            </a:lvl8pPr>
            <a:lvl9pPr>
              <a:defRPr sz="1866"/>
            </a:lvl9pPr>
          </a:lstStyle>
          <a:p>
            <a:pPr marL="341188" lvl="0" indent="-341188" algn="l" defTabSz="914029" rtl="0" eaLnBrk="1" latinLnBrk="0" hangingPunct="1">
              <a:lnSpc>
                <a:spcPct val="90000"/>
              </a:lnSpc>
              <a:spcBef>
                <a:spcPct val="20000"/>
              </a:spcBef>
              <a:buSzPct val="80000"/>
              <a:buFont typeface="Arial" pitchFamily="34" charset="0"/>
              <a:buChar char="•"/>
            </a:pPr>
            <a:r>
              <a:rPr lang="en-US" smtClean="0"/>
              <a:t>Click to edit Master text styles</a:t>
            </a:r>
          </a:p>
          <a:p>
            <a:pPr marL="341188" lvl="1" indent="-341188" algn="l" defTabSz="914029" rtl="0" eaLnBrk="1" latinLnBrk="0" hangingPunct="1">
              <a:lnSpc>
                <a:spcPct val="90000"/>
              </a:lnSpc>
              <a:spcBef>
                <a:spcPct val="20000"/>
              </a:spcBef>
              <a:buSzPct val="80000"/>
              <a:buFont typeface="Arial" pitchFamily="34" charset="0"/>
              <a:buChar char="•"/>
            </a:pPr>
            <a:r>
              <a:rPr lang="en-US" smtClean="0"/>
              <a:t>Second level</a:t>
            </a:r>
          </a:p>
          <a:p>
            <a:pPr marL="341188" lvl="2" indent="-341188" algn="l" defTabSz="914029" rtl="0" eaLnBrk="1" latinLnBrk="0" hangingPunct="1">
              <a:lnSpc>
                <a:spcPct val="90000"/>
              </a:lnSpc>
              <a:spcBef>
                <a:spcPct val="20000"/>
              </a:spcBef>
              <a:buSzPct val="80000"/>
              <a:buFont typeface="Arial" pitchFamily="34" charset="0"/>
              <a:buChar char="•"/>
            </a:pPr>
            <a:r>
              <a:rPr lang="en-US" smtClean="0"/>
              <a:t>Third level</a:t>
            </a:r>
          </a:p>
          <a:p>
            <a:pPr marL="341188" lvl="3" indent="-341188" algn="l" defTabSz="914029" rtl="0" eaLnBrk="1" latinLnBrk="0" hangingPunct="1">
              <a:lnSpc>
                <a:spcPct val="90000"/>
              </a:lnSpc>
              <a:spcBef>
                <a:spcPct val="20000"/>
              </a:spcBef>
              <a:buSzPct val="80000"/>
              <a:buFont typeface="Arial" pitchFamily="34" charset="0"/>
              <a:buChar char="•"/>
            </a:pPr>
            <a:r>
              <a:rPr lang="en-US" smtClean="0"/>
              <a:t>Fourth level</a:t>
            </a:r>
          </a:p>
          <a:p>
            <a:pPr marL="341188" lvl="4" indent="-341188" algn="l" defTabSz="914029"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256496422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0"/>
            <a:ext cx="5487829" cy="443199"/>
          </a:xfrm>
        </p:spPr>
        <p:txBody>
          <a:bodyPr anchor="b"/>
          <a:lstStyle>
            <a:lvl1pPr marL="0" indent="0">
              <a:lnSpc>
                <a:spcPct val="90000"/>
              </a:lnSpc>
              <a:spcBef>
                <a:spcPts val="0"/>
              </a:spcBef>
              <a:buNone/>
              <a:defRPr sz="3199" b="0">
                <a:latin typeface="Segoe UI Light" pitchFamily="34" charset="0"/>
              </a:defRPr>
            </a:lvl1pPr>
            <a:lvl2pPr marL="457011" indent="0">
              <a:buNone/>
              <a:defRPr sz="2000" b="1"/>
            </a:lvl2pPr>
            <a:lvl3pPr marL="914029" indent="0">
              <a:buNone/>
              <a:defRPr sz="1866" b="1"/>
            </a:lvl3pPr>
            <a:lvl4pPr marL="1371041" indent="0">
              <a:buNone/>
              <a:defRPr sz="1600" b="1"/>
            </a:lvl4pPr>
            <a:lvl5pPr marL="1828058" indent="0">
              <a:buNone/>
              <a:defRPr sz="1600" b="1"/>
            </a:lvl5pPr>
            <a:lvl6pPr marL="2285066" indent="0">
              <a:buNone/>
              <a:defRPr sz="1600" b="1"/>
            </a:lvl6pPr>
            <a:lvl7pPr marL="2742085" indent="0">
              <a:buNone/>
              <a:defRPr sz="1600" b="1"/>
            </a:lvl7pPr>
            <a:lvl8pPr marL="3199099" indent="0">
              <a:buNone/>
              <a:defRPr sz="1600" b="1"/>
            </a:lvl8pPr>
            <a:lvl9pPr marL="3656114"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83335" y="1447810"/>
            <a:ext cx="5487829" cy="443199"/>
          </a:xfrm>
        </p:spPr>
        <p:txBody>
          <a:bodyPr anchor="b"/>
          <a:lstStyle>
            <a:lvl1pPr marL="0" indent="0">
              <a:lnSpc>
                <a:spcPct val="90000"/>
              </a:lnSpc>
              <a:spcBef>
                <a:spcPts val="0"/>
              </a:spcBef>
              <a:buNone/>
              <a:defRPr sz="3199" b="0">
                <a:latin typeface="Segoe UI Light" pitchFamily="34" charset="0"/>
              </a:defRPr>
            </a:lvl1pPr>
            <a:lvl2pPr marL="457011" indent="0">
              <a:buNone/>
              <a:defRPr sz="2000" b="1"/>
            </a:lvl2pPr>
            <a:lvl3pPr marL="914029" indent="0">
              <a:buNone/>
              <a:defRPr sz="1866" b="1"/>
            </a:lvl3pPr>
            <a:lvl4pPr marL="1371041" indent="0">
              <a:buNone/>
              <a:defRPr sz="1600" b="1"/>
            </a:lvl4pPr>
            <a:lvl5pPr marL="1828058" indent="0">
              <a:buNone/>
              <a:defRPr sz="1600" b="1"/>
            </a:lvl5pPr>
            <a:lvl6pPr marL="2285066" indent="0">
              <a:buNone/>
              <a:defRPr sz="1600" b="1"/>
            </a:lvl6pPr>
            <a:lvl7pPr marL="2742085" indent="0">
              <a:buNone/>
              <a:defRPr sz="1600" b="1"/>
            </a:lvl7pPr>
            <a:lvl8pPr marL="3199099" indent="0">
              <a:buNone/>
              <a:defRPr sz="1600" b="1"/>
            </a:lvl8pPr>
            <a:lvl9pPr marL="3656114" indent="0">
              <a:buNone/>
              <a:defRPr sz="1600" b="1"/>
            </a:lvl9pPr>
          </a:lstStyle>
          <a:p>
            <a:pPr lvl="0"/>
            <a:r>
              <a:rPr lang="en-US" smtClean="0"/>
              <a:t>Click to edit Master text styles</a:t>
            </a:r>
          </a:p>
        </p:txBody>
      </p:sp>
      <p:sp>
        <p:nvSpPr>
          <p:cNvPr id="12" name="Text Placeholder 11"/>
          <p:cNvSpPr>
            <a:spLocks noGrp="1"/>
          </p:cNvSpPr>
          <p:nvPr>
            <p:ph type="body" sz="quarter" idx="10"/>
          </p:nvPr>
        </p:nvSpPr>
        <p:spPr>
          <a:xfrm>
            <a:off x="519114" y="2230438"/>
            <a:ext cx="5487964" cy="3950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1"/>
          <p:cNvSpPr>
            <a:spLocks noGrp="1"/>
          </p:cNvSpPr>
          <p:nvPr>
            <p:ph type="body" sz="quarter" idx="11"/>
          </p:nvPr>
        </p:nvSpPr>
        <p:spPr>
          <a:xfrm>
            <a:off x="6183200" y="2230437"/>
            <a:ext cx="5487964" cy="3950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278868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10"/>
            <a:ext cx="5487829" cy="443199"/>
          </a:xfrm>
        </p:spPr>
        <p:txBody>
          <a:bodyPr anchor="b"/>
          <a:lstStyle>
            <a:lvl1pPr marL="0" indent="0">
              <a:lnSpc>
                <a:spcPct val="90000"/>
              </a:lnSpc>
              <a:spcBef>
                <a:spcPts val="0"/>
              </a:spcBef>
              <a:buNone/>
              <a:defRPr sz="3199" b="0">
                <a:solidFill>
                  <a:schemeClr val="bg1"/>
                </a:solidFill>
                <a:latin typeface="Segoe UI Light" pitchFamily="34" charset="0"/>
              </a:defRPr>
            </a:lvl1pPr>
            <a:lvl2pPr marL="457011" indent="0">
              <a:buNone/>
              <a:defRPr sz="2000" b="1"/>
            </a:lvl2pPr>
            <a:lvl3pPr marL="914029" indent="0">
              <a:buNone/>
              <a:defRPr sz="1866" b="1"/>
            </a:lvl3pPr>
            <a:lvl4pPr marL="1371041" indent="0">
              <a:buNone/>
              <a:defRPr sz="1600" b="1"/>
            </a:lvl4pPr>
            <a:lvl5pPr marL="1828058" indent="0">
              <a:buNone/>
              <a:defRPr sz="1600" b="1"/>
            </a:lvl5pPr>
            <a:lvl6pPr marL="2285066" indent="0">
              <a:buNone/>
              <a:defRPr sz="1600" b="1"/>
            </a:lvl6pPr>
            <a:lvl7pPr marL="2742085" indent="0">
              <a:buNone/>
              <a:defRPr sz="1600" b="1"/>
            </a:lvl7pPr>
            <a:lvl8pPr marL="3199099" indent="0">
              <a:buNone/>
              <a:defRPr sz="1600" b="1"/>
            </a:lvl8pPr>
            <a:lvl9pPr marL="3656114"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83335" y="1447810"/>
            <a:ext cx="5487829" cy="443199"/>
          </a:xfrm>
        </p:spPr>
        <p:txBody>
          <a:bodyPr anchor="b"/>
          <a:lstStyle>
            <a:lvl1pPr marL="0" indent="0">
              <a:lnSpc>
                <a:spcPct val="90000"/>
              </a:lnSpc>
              <a:spcBef>
                <a:spcPts val="0"/>
              </a:spcBef>
              <a:buNone/>
              <a:defRPr sz="3199" b="0">
                <a:solidFill>
                  <a:schemeClr val="bg1"/>
                </a:solidFill>
                <a:latin typeface="Segoe UI Light" pitchFamily="34" charset="0"/>
              </a:defRPr>
            </a:lvl1pPr>
            <a:lvl2pPr marL="457011" indent="0">
              <a:buNone/>
              <a:defRPr sz="2000" b="1"/>
            </a:lvl2pPr>
            <a:lvl3pPr marL="914029" indent="0">
              <a:buNone/>
              <a:defRPr sz="1866" b="1"/>
            </a:lvl3pPr>
            <a:lvl4pPr marL="1371041" indent="0">
              <a:buNone/>
              <a:defRPr sz="1600" b="1"/>
            </a:lvl4pPr>
            <a:lvl5pPr marL="1828058" indent="0">
              <a:buNone/>
              <a:defRPr sz="1600" b="1"/>
            </a:lvl5pPr>
            <a:lvl6pPr marL="2285066" indent="0">
              <a:buNone/>
              <a:defRPr sz="1600" b="1"/>
            </a:lvl6pPr>
            <a:lvl7pPr marL="2742085" indent="0">
              <a:buNone/>
              <a:defRPr sz="1600" b="1"/>
            </a:lvl7pPr>
            <a:lvl8pPr marL="3199099" indent="0">
              <a:buNone/>
              <a:defRPr sz="1600" b="1"/>
            </a:lvl8pPr>
            <a:lvl9pPr marL="3656114" indent="0">
              <a:buNone/>
              <a:defRPr sz="1600" b="1"/>
            </a:lvl9pPr>
          </a:lstStyle>
          <a:p>
            <a:pPr lvl="0"/>
            <a:r>
              <a:rPr lang="en-US" smtClean="0"/>
              <a:t>Click to edit Master text styles</a:t>
            </a:r>
          </a:p>
        </p:txBody>
      </p:sp>
      <p:sp>
        <p:nvSpPr>
          <p:cNvPr id="12" name="Text Placeholder 11"/>
          <p:cNvSpPr>
            <a:spLocks noGrp="1"/>
          </p:cNvSpPr>
          <p:nvPr>
            <p:ph type="body" sz="quarter" idx="10"/>
          </p:nvPr>
        </p:nvSpPr>
        <p:spPr>
          <a:xfrm>
            <a:off x="519114" y="2230438"/>
            <a:ext cx="5487964" cy="24432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1"/>
          <p:cNvSpPr>
            <a:spLocks noGrp="1"/>
          </p:cNvSpPr>
          <p:nvPr>
            <p:ph type="body" sz="quarter" idx="11"/>
          </p:nvPr>
        </p:nvSpPr>
        <p:spPr>
          <a:xfrm>
            <a:off x="6183200" y="2230437"/>
            <a:ext cx="5487964" cy="24432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13567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smtClean="0"/>
              <a:t>Click to edit Master title style</a:t>
            </a:r>
            <a:endParaRPr lang="en-US" dirty="0"/>
          </a:p>
        </p:txBody>
      </p:sp>
    </p:spTree>
    <p:extLst>
      <p:ext uri="{BB962C8B-B14F-4D97-AF65-F5344CB8AC3E}">
        <p14:creationId xmlns:p14="http://schemas.microsoft.com/office/powerpoint/2010/main" val="299441300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dark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14481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3538923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D Insigh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9" name="Text Placeholder 7"/>
          <p:cNvSpPr>
            <a:spLocks noGrp="1"/>
          </p:cNvSpPr>
          <p:nvPr>
            <p:ph type="body" sz="quarter" idx="11" hasCustomPrompt="1"/>
          </p:nvPr>
        </p:nvSpPr>
        <p:spPr>
          <a:xfrm>
            <a:off x="409902" y="5150956"/>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2711240522"/>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Big Message -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4793" y="2930332"/>
            <a:ext cx="11151917" cy="1218795"/>
          </a:xfrm>
        </p:spPr>
        <p:txBody>
          <a:bodyPr/>
          <a:lstStyle>
            <a:lvl1pPr algn="ctr">
              <a:defRPr sz="8800">
                <a:solidFill>
                  <a:schemeClr val="bg1"/>
                </a:solidFill>
              </a:defRPr>
            </a:lvl1pPr>
          </a:lstStyle>
          <a:p>
            <a:r>
              <a:rPr lang="en-US" dirty="0" smtClean="0"/>
              <a:t>Big Message Example</a:t>
            </a:r>
            <a:endParaRPr lang="en-US" dirty="0"/>
          </a:p>
        </p:txBody>
      </p:sp>
    </p:spTree>
    <p:extLst>
      <p:ext uri="{BB962C8B-B14F-4D97-AF65-F5344CB8AC3E}">
        <p14:creationId xmlns:p14="http://schemas.microsoft.com/office/powerpoint/2010/main" val="116361787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Big Message - Bright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4793" y="2930332"/>
            <a:ext cx="11151917" cy="1218795"/>
          </a:xfrm>
        </p:spPr>
        <p:txBody>
          <a:bodyPr/>
          <a:lstStyle>
            <a:lvl1pPr algn="ctr">
              <a:defRPr sz="8800">
                <a:solidFill>
                  <a:schemeClr val="bg1"/>
                </a:solidFill>
              </a:defRPr>
            </a:lvl1pPr>
          </a:lstStyle>
          <a:p>
            <a:r>
              <a:rPr lang="en-US" dirty="0" smtClean="0"/>
              <a:t>Big Message Example</a:t>
            </a:r>
            <a:endParaRPr lang="en-US" dirty="0"/>
          </a:p>
        </p:txBody>
      </p:sp>
    </p:spTree>
    <p:extLst>
      <p:ext uri="{BB962C8B-B14F-4D97-AF65-F5344CB8AC3E}">
        <p14:creationId xmlns:p14="http://schemas.microsoft.com/office/powerpoint/2010/main" val="12887070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Big Messag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4793" y="2930332"/>
            <a:ext cx="11151917" cy="1218795"/>
          </a:xfrm>
        </p:spPr>
        <p:txBody>
          <a:bodyPr/>
          <a:lstStyle>
            <a:lvl1pPr algn="ctr">
              <a:defRPr sz="8800">
                <a:solidFill>
                  <a:schemeClr val="bg1"/>
                </a:solidFill>
              </a:defRPr>
            </a:lvl1pPr>
          </a:lstStyle>
          <a:p>
            <a:r>
              <a:rPr lang="en-US" dirty="0" smtClean="0"/>
              <a:t>Big Message Example</a:t>
            </a:r>
            <a:endParaRPr lang="en-US" dirty="0"/>
          </a:p>
        </p:txBody>
      </p:sp>
    </p:spTree>
    <p:extLst>
      <p:ext uri="{BB962C8B-B14F-4D97-AF65-F5344CB8AC3E}">
        <p14:creationId xmlns:p14="http://schemas.microsoft.com/office/powerpoint/2010/main" val="16106824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2" name="Rectangle 1"/>
          <p:cNvSpPr/>
          <p:nvPr userDrawn="1"/>
        </p:nvSpPr>
        <p:spPr bwMode="auto">
          <a:xfrm>
            <a:off x="9542033" y="5938221"/>
            <a:ext cx="2649967" cy="91977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871397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 blu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62999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 dark blu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58340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54541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mo - light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1889618" y="1447810"/>
            <a:ext cx="6972280" cy="1523495"/>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5" name="Subtitle 2"/>
          <p:cNvSpPr>
            <a:spLocks noGrp="1"/>
          </p:cNvSpPr>
          <p:nvPr>
            <p:ph type="subTitle" idx="1"/>
          </p:nvPr>
        </p:nvSpPr>
        <p:spPr>
          <a:xfrm>
            <a:off x="1889618" y="5630482"/>
            <a:ext cx="5825776" cy="461665"/>
          </a:xfrm>
        </p:spPr>
        <p:txBody>
          <a:bodyPr>
            <a:noAutofit/>
          </a:bodyPr>
          <a:lstStyle>
            <a:lvl1pPr marL="0" indent="0" algn="l" defTabSz="91402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11" indent="0" algn="ctr">
              <a:buNone/>
              <a:defRPr>
                <a:solidFill>
                  <a:schemeClr val="tx1">
                    <a:tint val="75000"/>
                  </a:schemeClr>
                </a:solidFill>
              </a:defRPr>
            </a:lvl2pPr>
            <a:lvl3pPr marL="914029" indent="0" algn="ctr">
              <a:buNone/>
              <a:defRPr>
                <a:solidFill>
                  <a:schemeClr val="tx1">
                    <a:tint val="75000"/>
                  </a:schemeClr>
                </a:solidFill>
              </a:defRPr>
            </a:lvl3pPr>
            <a:lvl4pPr marL="1371041" indent="0" algn="ctr">
              <a:buNone/>
              <a:defRPr>
                <a:solidFill>
                  <a:schemeClr val="tx1">
                    <a:tint val="75000"/>
                  </a:schemeClr>
                </a:solidFill>
              </a:defRPr>
            </a:lvl4pPr>
            <a:lvl5pPr marL="1828058" indent="0" algn="ctr">
              <a:buNone/>
              <a:defRPr>
                <a:solidFill>
                  <a:schemeClr val="tx1">
                    <a:tint val="75000"/>
                  </a:schemeClr>
                </a:solidFill>
              </a:defRPr>
            </a:lvl5pPr>
            <a:lvl6pPr marL="2285066" indent="0" algn="ctr">
              <a:buNone/>
              <a:defRPr>
                <a:solidFill>
                  <a:schemeClr val="tx1">
                    <a:tint val="75000"/>
                  </a:schemeClr>
                </a:solidFill>
              </a:defRPr>
            </a:lvl6pPr>
            <a:lvl7pPr marL="2742085" indent="0" algn="ctr">
              <a:buNone/>
              <a:defRPr>
                <a:solidFill>
                  <a:schemeClr val="tx1">
                    <a:tint val="75000"/>
                  </a:schemeClr>
                </a:solidFill>
              </a:defRPr>
            </a:lvl7pPr>
            <a:lvl8pPr marL="3199099" indent="0" algn="ctr">
              <a:buNone/>
              <a:defRPr>
                <a:solidFill>
                  <a:schemeClr val="tx1">
                    <a:tint val="75000"/>
                  </a:schemeClr>
                </a:solidFill>
              </a:defRPr>
            </a:lvl8pPr>
            <a:lvl9pPr marL="3656114" indent="0" algn="ctr">
              <a:buNone/>
              <a:defRPr>
                <a:solidFill>
                  <a:schemeClr val="tx1">
                    <a:tint val="75000"/>
                  </a:schemeClr>
                </a:solidFill>
              </a:defRPr>
            </a:lvl9pPr>
          </a:lstStyle>
          <a:p>
            <a:r>
              <a:rPr lang="en-US" smtClean="0"/>
              <a:t>Click to edit Master subtitle style</a:t>
            </a:r>
            <a:endParaRPr lang="en-US" dirty="0"/>
          </a:p>
        </p:txBody>
      </p:sp>
      <p:sp>
        <p:nvSpPr>
          <p:cNvPr id="2" name="TextBox 1"/>
          <p:cNvSpPr txBox="1"/>
          <p:nvPr/>
        </p:nvSpPr>
        <p:spPr>
          <a:xfrm>
            <a:off x="1889618" y="3307084"/>
            <a:ext cx="5399824" cy="74789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sz="5400" dirty="0" smtClean="0">
                <a:solidFill>
                  <a:schemeClr val="bg1"/>
                </a:solidFill>
              </a:rPr>
              <a:t>DEMO</a:t>
            </a:r>
            <a:endParaRPr lang="en-US" sz="5400" dirty="0">
              <a:solidFill>
                <a:schemeClr val="bg1"/>
              </a:solidFill>
            </a:endParaRPr>
          </a:p>
        </p:txBody>
      </p:sp>
      <p:pic>
        <p:nvPicPr>
          <p:cNvPr id="13" name="Picture 12"/>
          <p:cNvPicPr>
            <a:picLocks noChangeAspect="1"/>
          </p:cNvPicPr>
          <p:nvPr/>
        </p:nvPicPr>
        <p:blipFill>
          <a:blip r:embed="rId2">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618920" y="2391020"/>
            <a:ext cx="3156423" cy="31500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userDrawn="1"/>
        </p:nvSpPr>
        <p:spPr>
          <a:xfrm>
            <a:off x="1889618" y="3307084"/>
            <a:ext cx="7188200" cy="74789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sz="5400" dirty="0" smtClean="0">
                <a:solidFill>
                  <a:schemeClr val="bg1"/>
                </a:solidFill>
              </a:rPr>
              <a:t>DEMO</a:t>
            </a:r>
            <a:endParaRPr lang="en-US" sz="5400" dirty="0">
              <a:solidFill>
                <a:schemeClr val="bg1"/>
              </a:solidFill>
            </a:endParaRPr>
          </a:p>
        </p:txBody>
      </p:sp>
    </p:spTree>
    <p:extLst>
      <p:ext uri="{BB962C8B-B14F-4D97-AF65-F5344CB8AC3E}">
        <p14:creationId xmlns:p14="http://schemas.microsoft.com/office/powerpoint/2010/main" val="77234652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b - light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1889618" y="1447810"/>
            <a:ext cx="6972280" cy="1523495"/>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5" name="Subtitle 2"/>
          <p:cNvSpPr>
            <a:spLocks noGrp="1"/>
          </p:cNvSpPr>
          <p:nvPr>
            <p:ph type="subTitle" idx="1"/>
          </p:nvPr>
        </p:nvSpPr>
        <p:spPr>
          <a:xfrm>
            <a:off x="1889618" y="5630482"/>
            <a:ext cx="5825776" cy="461665"/>
          </a:xfrm>
        </p:spPr>
        <p:txBody>
          <a:bodyPr>
            <a:noAutofit/>
          </a:bodyPr>
          <a:lstStyle>
            <a:lvl1pPr marL="0" indent="0" algn="l" defTabSz="91402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11" indent="0" algn="ctr">
              <a:buNone/>
              <a:defRPr>
                <a:solidFill>
                  <a:schemeClr val="tx1">
                    <a:tint val="75000"/>
                  </a:schemeClr>
                </a:solidFill>
              </a:defRPr>
            </a:lvl2pPr>
            <a:lvl3pPr marL="914029" indent="0" algn="ctr">
              <a:buNone/>
              <a:defRPr>
                <a:solidFill>
                  <a:schemeClr val="tx1">
                    <a:tint val="75000"/>
                  </a:schemeClr>
                </a:solidFill>
              </a:defRPr>
            </a:lvl3pPr>
            <a:lvl4pPr marL="1371041" indent="0" algn="ctr">
              <a:buNone/>
              <a:defRPr>
                <a:solidFill>
                  <a:schemeClr val="tx1">
                    <a:tint val="75000"/>
                  </a:schemeClr>
                </a:solidFill>
              </a:defRPr>
            </a:lvl4pPr>
            <a:lvl5pPr marL="1828058" indent="0" algn="ctr">
              <a:buNone/>
              <a:defRPr>
                <a:solidFill>
                  <a:schemeClr val="tx1">
                    <a:tint val="75000"/>
                  </a:schemeClr>
                </a:solidFill>
              </a:defRPr>
            </a:lvl5pPr>
            <a:lvl6pPr marL="2285066" indent="0" algn="ctr">
              <a:buNone/>
              <a:defRPr>
                <a:solidFill>
                  <a:schemeClr val="tx1">
                    <a:tint val="75000"/>
                  </a:schemeClr>
                </a:solidFill>
              </a:defRPr>
            </a:lvl6pPr>
            <a:lvl7pPr marL="2742085" indent="0" algn="ctr">
              <a:buNone/>
              <a:defRPr>
                <a:solidFill>
                  <a:schemeClr val="tx1">
                    <a:tint val="75000"/>
                  </a:schemeClr>
                </a:solidFill>
              </a:defRPr>
            </a:lvl7pPr>
            <a:lvl8pPr marL="3199099" indent="0" algn="ctr">
              <a:buNone/>
              <a:defRPr>
                <a:solidFill>
                  <a:schemeClr val="tx1">
                    <a:tint val="75000"/>
                  </a:schemeClr>
                </a:solidFill>
              </a:defRPr>
            </a:lvl8pPr>
            <a:lvl9pPr marL="3656114" indent="0" algn="ctr">
              <a:buNone/>
              <a:defRPr>
                <a:solidFill>
                  <a:schemeClr val="tx1">
                    <a:tint val="75000"/>
                  </a:schemeClr>
                </a:solidFill>
              </a:defRPr>
            </a:lvl9pPr>
          </a:lstStyle>
          <a:p>
            <a:r>
              <a:rPr lang="en-US" smtClean="0"/>
              <a:t>Click to edit Master subtitle style</a:t>
            </a:r>
            <a:endParaRPr lang="en-US" dirty="0"/>
          </a:p>
        </p:txBody>
      </p:sp>
      <p:sp>
        <p:nvSpPr>
          <p:cNvPr id="2" name="TextBox 1"/>
          <p:cNvSpPr txBox="1"/>
          <p:nvPr/>
        </p:nvSpPr>
        <p:spPr>
          <a:xfrm>
            <a:off x="1889618" y="3307084"/>
            <a:ext cx="7188200" cy="747897"/>
          </a:xfrm>
          <a:prstGeom prst="rect">
            <a:avLst/>
          </a:prstGeom>
          <a:noFill/>
        </p:spPr>
        <p:txBody>
          <a:bodyPr wrap="square" lIns="0" tIns="0" rIns="0" bIns="0" rtlCol="0">
            <a:spAutoFit/>
          </a:bodyPr>
          <a:lstStyle/>
          <a:p>
            <a:pPr marL="0" indent="0">
              <a:lnSpc>
                <a:spcPct val="90000"/>
              </a:lnSpc>
              <a:spcBef>
                <a:spcPct val="20000"/>
              </a:spcBef>
              <a:buSzPct val="80000"/>
              <a:buNone/>
            </a:pPr>
            <a:r>
              <a:rPr lang="en-US" sz="5400" dirty="0" smtClean="0">
                <a:solidFill>
                  <a:schemeClr val="bg1"/>
                </a:solidFill>
              </a:rPr>
              <a:t>Hands-On</a:t>
            </a:r>
            <a:r>
              <a:rPr lang="en-US" sz="5400" baseline="0" dirty="0" smtClean="0">
                <a:solidFill>
                  <a:schemeClr val="bg1"/>
                </a:solidFill>
              </a:rPr>
              <a:t> Lab</a:t>
            </a:r>
            <a:endParaRPr lang="en-US" sz="5400" dirty="0">
              <a:solidFill>
                <a:schemeClr val="bg1"/>
              </a:solidFill>
            </a:endParaRPr>
          </a:p>
        </p:txBody>
      </p:sp>
      <p:sp>
        <p:nvSpPr>
          <p:cNvPr id="11" name="Rectangle 10"/>
          <p:cNvSpPr/>
          <p:nvPr/>
        </p:nvSpPr>
        <p:spPr bwMode="auto">
          <a:xfrm>
            <a:off x="8651866" y="3681032"/>
            <a:ext cx="2106309" cy="7478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2">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651866" y="2376982"/>
            <a:ext cx="3156423" cy="31500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3040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Summary">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Text Placeholder 5"/>
          <p:cNvSpPr>
            <a:spLocks noGrp="1"/>
          </p:cNvSpPr>
          <p:nvPr>
            <p:ph type="body" sz="quarter" idx="10" hasCustomPrompt="1"/>
          </p:nvPr>
        </p:nvSpPr>
        <p:spPr>
          <a:xfrm>
            <a:off x="3989003" y="2625013"/>
            <a:ext cx="7038975" cy="443070"/>
          </a:xfrm>
        </p:spPr>
        <p:txBody>
          <a:bodyPr/>
          <a:lstStyle>
            <a:lvl1pPr marL="0" indent="0">
              <a:buNone/>
              <a:defRPr baseline="0">
                <a:solidFill>
                  <a:schemeClr val="bg1"/>
                </a:solidFill>
              </a:defRPr>
            </a:lvl1pPr>
          </a:lstStyle>
          <a:p>
            <a:pPr lvl="0"/>
            <a:r>
              <a:rPr lang="en-US" dirty="0" smtClean="0"/>
              <a:t>agenda/summary placeholder</a:t>
            </a:r>
            <a:endParaRPr lang="en-US" dirty="0"/>
          </a:p>
        </p:txBody>
      </p:sp>
      <p:sp>
        <p:nvSpPr>
          <p:cNvPr id="10" name="Text Placeholder 9"/>
          <p:cNvSpPr>
            <a:spLocks noGrp="1"/>
          </p:cNvSpPr>
          <p:nvPr>
            <p:ph type="body" sz="quarter" idx="11" hasCustomPrompt="1"/>
          </p:nvPr>
        </p:nvSpPr>
        <p:spPr>
          <a:xfrm>
            <a:off x="393591" y="157655"/>
            <a:ext cx="6456363" cy="443070"/>
          </a:xfrm>
        </p:spPr>
        <p:txBody>
          <a:bodyPr/>
          <a:lstStyle>
            <a:lvl1pPr marL="0" indent="0">
              <a:buNone/>
              <a:defRPr baseline="0">
                <a:solidFill>
                  <a:schemeClr val="bg1"/>
                </a:solidFill>
              </a:defRPr>
            </a:lvl1pPr>
          </a:lstStyle>
          <a:p>
            <a:pPr lvl="0"/>
            <a:r>
              <a:rPr lang="en-US" dirty="0" smtClean="0"/>
              <a:t>Title goes here</a:t>
            </a:r>
            <a:endParaRPr lang="en-US" dirty="0"/>
          </a:p>
        </p:txBody>
      </p:sp>
    </p:spTree>
    <p:extLst>
      <p:ext uri="{BB962C8B-B14F-4D97-AF65-F5344CB8AC3E}">
        <p14:creationId xmlns:p14="http://schemas.microsoft.com/office/powerpoint/2010/main" val="36994989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dule Intro - Automatio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314" y="-176"/>
            <a:ext cx="12192627" cy="6858352"/>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148072428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clrChange>
              <a:clrFrom>
                <a:srgbClr val="000000"/>
              </a:clrFrom>
              <a:clrTo>
                <a:srgbClr val="000000">
                  <a:alpha val="0"/>
                </a:srgbClr>
              </a:clrTo>
            </a:clrChange>
          </a:blip>
          <a:stretch>
            <a:fillRect/>
          </a:stretch>
        </p:blipFill>
        <p:spPr>
          <a:xfrm>
            <a:off x="2733675" y="2490787"/>
            <a:ext cx="6724650" cy="1876425"/>
          </a:xfrm>
          <a:prstGeom prst="rect">
            <a:avLst/>
          </a:prstGeom>
        </p:spPr>
      </p:pic>
    </p:spTree>
    <p:extLst>
      <p:ext uri="{BB962C8B-B14F-4D97-AF65-F5344CB8AC3E}">
        <p14:creationId xmlns:p14="http://schemas.microsoft.com/office/powerpoint/2010/main" val="171473751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ection - light blue">
    <p:bg>
      <p:bgPr>
        <a:solidFill>
          <a:schemeClr val="accent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916350" y="3095930"/>
            <a:ext cx="8200416" cy="1523495"/>
          </a:xfrm>
        </p:spPr>
        <p:txBody>
          <a:bodyPr anchor="ctr" anchorCtr="0">
            <a:noAutofit/>
          </a:bodyPr>
          <a:lstStyle>
            <a:lvl1pPr algn="ctr">
              <a:lnSpc>
                <a:spcPct val="90000"/>
              </a:lnSpc>
              <a:defRPr sz="8800" baseline="0">
                <a:solidFill>
                  <a:schemeClr val="bg1">
                    <a:alpha val="98000"/>
                  </a:schemeClr>
                </a:solidFill>
              </a:defRPr>
            </a:lvl1pPr>
          </a:lstStyle>
          <a:p>
            <a:r>
              <a:rPr lang="en-US" dirty="0" smtClean="0"/>
              <a:t>Section Title</a:t>
            </a:r>
            <a:endParaRPr lang="en-US" dirty="0"/>
          </a:p>
        </p:txBody>
      </p:sp>
    </p:spTree>
    <p:extLst>
      <p:ext uri="{BB962C8B-B14F-4D97-AF65-F5344CB8AC3E}">
        <p14:creationId xmlns:p14="http://schemas.microsoft.com/office/powerpoint/2010/main" val="22491174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991842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Intro - Identit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40188842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tro - Mobi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100273975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tro - Remote App">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404606760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ule Intro - Develop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324994482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ule Intro - SQ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5" name="Text Placeholder 7"/>
          <p:cNvSpPr>
            <a:spLocks noGrp="1"/>
          </p:cNvSpPr>
          <p:nvPr>
            <p:ph type="body" sz="quarter" idx="10" hasCustomPrompt="1"/>
          </p:nvPr>
        </p:nvSpPr>
        <p:spPr>
          <a:xfrm>
            <a:off x="409902" y="3641834"/>
            <a:ext cx="11351174" cy="830997"/>
          </a:xfrm>
        </p:spPr>
        <p:txBody>
          <a:bodyPr/>
          <a:lstStyle>
            <a:lvl1pPr marL="0" indent="0" algn="ctr">
              <a:buNone/>
              <a:defRPr sz="6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Course Title</a:t>
            </a:r>
            <a:endParaRPr lang="en-US" dirty="0"/>
          </a:p>
        </p:txBody>
      </p:sp>
      <p:sp>
        <p:nvSpPr>
          <p:cNvPr id="6" name="Text Placeholder 7"/>
          <p:cNvSpPr>
            <a:spLocks noGrp="1"/>
          </p:cNvSpPr>
          <p:nvPr>
            <p:ph type="body" sz="quarter" idx="11" hasCustomPrompt="1"/>
          </p:nvPr>
        </p:nvSpPr>
        <p:spPr>
          <a:xfrm>
            <a:off x="409902" y="5151139"/>
            <a:ext cx="11351174" cy="498598"/>
          </a:xfrm>
        </p:spPr>
        <p:txBody>
          <a:bodyPr/>
          <a:lstStyle>
            <a:lvl1pPr marL="0" indent="0" algn="ctr">
              <a:buNone/>
              <a:defRPr sz="3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Module Name</a:t>
            </a:r>
            <a:endParaRPr lang="en-US" dirty="0"/>
          </a:p>
        </p:txBody>
      </p:sp>
    </p:spTree>
    <p:extLst>
      <p:ext uri="{BB962C8B-B14F-4D97-AF65-F5344CB8AC3E}">
        <p14:creationId xmlns:p14="http://schemas.microsoft.com/office/powerpoint/2010/main" val="14479634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8" y="1447803"/>
            <a:ext cx="11151916"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0150093"/>
      </p:ext>
    </p:extLst>
  </p:cSld>
  <p:clrMap bg1="lt1" tx1="dk1" bg2="lt2" tx2="dk2" accent1="accent1" accent2="accent2" accent3="accent3" accent4="accent4" accent5="accent5" accent6="accent6" hlink="hlink" folHlink="folHlink"/>
  <p:sldLayoutIdLst>
    <p:sldLayoutId id="2147484110" r:id="rId1"/>
    <p:sldLayoutId id="2147484155" r:id="rId2"/>
    <p:sldLayoutId id="2147484156"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09" r:id="rId16"/>
    <p:sldLayoutId id="2147484154" r:id="rId17"/>
    <p:sldLayoutId id="2147484111" r:id="rId18"/>
    <p:sldLayoutId id="2147483924" r:id="rId19"/>
    <p:sldLayoutId id="2147484140" r:id="rId20"/>
    <p:sldLayoutId id="2147484127" r:id="rId21"/>
    <p:sldLayoutId id="2147484141" r:id="rId22"/>
    <p:sldLayoutId id="2147483926" r:id="rId23"/>
    <p:sldLayoutId id="2147484150" r:id="rId24"/>
    <p:sldLayoutId id="2147483927" r:id="rId25"/>
    <p:sldLayoutId id="2147484151" r:id="rId26"/>
    <p:sldLayoutId id="2147483928" r:id="rId27"/>
    <p:sldLayoutId id="2147484153" r:id="rId28"/>
    <p:sldLayoutId id="2147484142" r:id="rId29"/>
    <p:sldLayoutId id="2147484144" r:id="rId30"/>
    <p:sldLayoutId id="2147484145" r:id="rId31"/>
    <p:sldLayoutId id="2147484146" r:id="rId32"/>
    <p:sldLayoutId id="2147483929" r:id="rId33"/>
    <p:sldLayoutId id="2147484143" r:id="rId34"/>
    <p:sldLayoutId id="2147484152" r:id="rId35"/>
    <p:sldLayoutId id="2147483930" r:id="rId36"/>
    <p:sldLayoutId id="2147484118" r:id="rId37"/>
    <p:sldLayoutId id="2147484119" r:id="rId38"/>
    <p:sldLayoutId id="2147483931" r:id="rId39"/>
    <p:sldLayoutId id="2147483932" r:id="rId40"/>
    <p:sldLayoutId id="2147484104" r:id="rId41"/>
    <p:sldLayoutId id="2147484157" r:id="rId42"/>
  </p:sldLayoutIdLst>
  <p:transition>
    <p:fade/>
  </p:transition>
  <p:timing>
    <p:tnLst>
      <p:par>
        <p:cTn id="1" dur="indefinite" restart="never" nodeType="tmRoot"/>
      </p:par>
    </p:tnLst>
  </p:timing>
  <p:txStyles>
    <p:titleStyle>
      <a:lvl1pPr algn="l" defTabSz="914029" rtl="0" eaLnBrk="1" latinLnBrk="0" hangingPunct="1">
        <a:lnSpc>
          <a:spcPct val="90000"/>
        </a:lnSpc>
        <a:spcBef>
          <a:spcPct val="0"/>
        </a:spcBef>
        <a:buNone/>
        <a:defRPr lang="en-US" sz="5465"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29" rtl="0" eaLnBrk="1" latinLnBrk="0" hangingPunct="1">
        <a:defRPr sz="1866" kern="1200">
          <a:solidFill>
            <a:schemeClr val="tx1"/>
          </a:solidFill>
          <a:latin typeface="+mn-lt"/>
          <a:ea typeface="+mn-ea"/>
          <a:cs typeface="+mn-cs"/>
        </a:defRPr>
      </a:lvl1pPr>
      <a:lvl2pPr marL="457011" algn="l" defTabSz="914029" rtl="0" eaLnBrk="1" latinLnBrk="0" hangingPunct="1">
        <a:defRPr sz="1866" kern="1200">
          <a:solidFill>
            <a:schemeClr val="tx1"/>
          </a:solidFill>
          <a:latin typeface="+mn-lt"/>
          <a:ea typeface="+mn-ea"/>
          <a:cs typeface="+mn-cs"/>
        </a:defRPr>
      </a:lvl2pPr>
      <a:lvl3pPr marL="914029" algn="l" defTabSz="914029" rtl="0" eaLnBrk="1" latinLnBrk="0" hangingPunct="1">
        <a:defRPr sz="1866" kern="1200">
          <a:solidFill>
            <a:schemeClr val="tx1"/>
          </a:solidFill>
          <a:latin typeface="+mn-lt"/>
          <a:ea typeface="+mn-ea"/>
          <a:cs typeface="+mn-cs"/>
        </a:defRPr>
      </a:lvl3pPr>
      <a:lvl4pPr marL="1371041" algn="l" defTabSz="914029" rtl="0" eaLnBrk="1" latinLnBrk="0" hangingPunct="1">
        <a:defRPr sz="1866" kern="1200">
          <a:solidFill>
            <a:schemeClr val="tx1"/>
          </a:solidFill>
          <a:latin typeface="+mn-lt"/>
          <a:ea typeface="+mn-ea"/>
          <a:cs typeface="+mn-cs"/>
        </a:defRPr>
      </a:lvl4pPr>
      <a:lvl5pPr marL="1828058" algn="l" defTabSz="914029" rtl="0" eaLnBrk="1" latinLnBrk="0" hangingPunct="1">
        <a:defRPr sz="1866" kern="1200">
          <a:solidFill>
            <a:schemeClr val="tx1"/>
          </a:solidFill>
          <a:latin typeface="+mn-lt"/>
          <a:ea typeface="+mn-ea"/>
          <a:cs typeface="+mn-cs"/>
        </a:defRPr>
      </a:lvl5pPr>
      <a:lvl6pPr marL="2285066" algn="l" defTabSz="914029" rtl="0" eaLnBrk="1" latinLnBrk="0" hangingPunct="1">
        <a:defRPr sz="1866" kern="1200">
          <a:solidFill>
            <a:schemeClr val="tx1"/>
          </a:solidFill>
          <a:latin typeface="+mn-lt"/>
          <a:ea typeface="+mn-ea"/>
          <a:cs typeface="+mn-cs"/>
        </a:defRPr>
      </a:lvl6pPr>
      <a:lvl7pPr marL="2742085" algn="l" defTabSz="914029" rtl="0" eaLnBrk="1" latinLnBrk="0" hangingPunct="1">
        <a:defRPr sz="1866" kern="1200">
          <a:solidFill>
            <a:schemeClr val="tx1"/>
          </a:solidFill>
          <a:latin typeface="+mn-lt"/>
          <a:ea typeface="+mn-ea"/>
          <a:cs typeface="+mn-cs"/>
        </a:defRPr>
      </a:lvl7pPr>
      <a:lvl8pPr marL="3199099" algn="l" defTabSz="914029" rtl="0" eaLnBrk="1" latinLnBrk="0" hangingPunct="1">
        <a:defRPr sz="1866" kern="1200">
          <a:solidFill>
            <a:schemeClr val="tx1"/>
          </a:solidFill>
          <a:latin typeface="+mn-lt"/>
          <a:ea typeface="+mn-ea"/>
          <a:cs typeface="+mn-cs"/>
        </a:defRPr>
      </a:lvl8pPr>
      <a:lvl9pPr marL="3656114" algn="l" defTabSz="914029"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Storage</a:t>
            </a:r>
            <a:endParaRPr lang="en-US" dirty="0"/>
          </a:p>
        </p:txBody>
      </p:sp>
      <p:sp>
        <p:nvSpPr>
          <p:cNvPr id="3" name="Text Placeholder 2"/>
          <p:cNvSpPr>
            <a:spLocks noGrp="1"/>
          </p:cNvSpPr>
          <p:nvPr>
            <p:ph type="body" sz="quarter" idx="11"/>
          </p:nvPr>
        </p:nvSpPr>
        <p:spPr>
          <a:xfrm>
            <a:off x="409902" y="5151139"/>
            <a:ext cx="11351174" cy="498598"/>
          </a:xfrm>
        </p:spPr>
        <p:txBody>
          <a:bodyPr/>
          <a:lstStyle/>
          <a:p>
            <a:r>
              <a:rPr lang="en-US" dirty="0" smtClean="0"/>
              <a:t>Introduction to Azure Storage</a:t>
            </a:r>
          </a:p>
        </p:txBody>
      </p:sp>
    </p:spTree>
    <p:extLst>
      <p:ext uri="{BB962C8B-B14F-4D97-AF65-F5344CB8AC3E}">
        <p14:creationId xmlns:p14="http://schemas.microsoft.com/office/powerpoint/2010/main" val="376389684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62607" y="1395248"/>
            <a:ext cx="6243145" cy="4485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Blob Storage</a:t>
            </a:r>
            <a:endParaRPr lang="en-US" dirty="0"/>
          </a:p>
        </p:txBody>
      </p:sp>
      <p:sp>
        <p:nvSpPr>
          <p:cNvPr id="4" name="Text Placeholder 3"/>
          <p:cNvSpPr>
            <a:spLocks noGrp="1"/>
          </p:cNvSpPr>
          <p:nvPr>
            <p:ph sz="half" idx="1"/>
          </p:nvPr>
        </p:nvSpPr>
        <p:spPr/>
        <p:txBody>
          <a:bodyPr/>
          <a:lstStyle/>
          <a:p>
            <a:pPr>
              <a:buFont typeface="Wingdings" panose="05000000000000000000" pitchFamily="2" charset="2"/>
              <a:buChar char="§"/>
            </a:pPr>
            <a:r>
              <a:rPr lang="en-US" dirty="0" smtClean="0">
                <a:solidFill>
                  <a:schemeClr val="bg1"/>
                </a:solidFill>
              </a:rPr>
              <a:t>Pictures</a:t>
            </a:r>
          </a:p>
          <a:p>
            <a:pPr>
              <a:buFont typeface="Wingdings" panose="05000000000000000000" pitchFamily="2" charset="2"/>
              <a:buChar char="§"/>
            </a:pPr>
            <a:r>
              <a:rPr lang="en-US" dirty="0" smtClean="0">
                <a:solidFill>
                  <a:schemeClr val="bg1"/>
                </a:solidFill>
              </a:rPr>
              <a:t>Office documents</a:t>
            </a:r>
          </a:p>
          <a:p>
            <a:pPr>
              <a:buFont typeface="Wingdings" panose="05000000000000000000" pitchFamily="2" charset="2"/>
              <a:buChar char="§"/>
            </a:pPr>
            <a:r>
              <a:rPr lang="en-US" dirty="0" smtClean="0">
                <a:solidFill>
                  <a:schemeClr val="bg1"/>
                </a:solidFill>
              </a:rPr>
              <a:t>Configuration files</a:t>
            </a:r>
          </a:p>
          <a:p>
            <a:pPr>
              <a:buFont typeface="Wingdings" panose="05000000000000000000" pitchFamily="2" charset="2"/>
              <a:buChar char="§"/>
            </a:pPr>
            <a:r>
              <a:rPr lang="en-US" dirty="0" smtClean="0">
                <a:solidFill>
                  <a:schemeClr val="bg1"/>
                </a:solidFill>
              </a:rPr>
              <a:t>HTML files</a:t>
            </a:r>
          </a:p>
          <a:p>
            <a:pPr>
              <a:buFont typeface="Wingdings" panose="05000000000000000000" pitchFamily="2" charset="2"/>
              <a:buChar char="§"/>
            </a:pPr>
            <a:r>
              <a:rPr lang="en-US" dirty="0" smtClean="0">
                <a:solidFill>
                  <a:schemeClr val="bg1"/>
                </a:solidFill>
              </a:rPr>
              <a:t>VHDs</a:t>
            </a:r>
            <a:endParaRPr lang="en-US" dirty="0">
              <a:solidFill>
                <a:schemeClr val="bg1"/>
              </a:solidFill>
            </a:endParaRPr>
          </a:p>
        </p:txBody>
      </p:sp>
      <p:sp>
        <p:nvSpPr>
          <p:cNvPr id="7" name="Content Placeholder 6"/>
          <p:cNvSpPr>
            <a:spLocks noGrp="1"/>
          </p:cNvSpPr>
          <p:nvPr>
            <p:ph sz="half" idx="2"/>
          </p:nvPr>
        </p:nvSpPr>
        <p:spPr/>
        <p:txBody>
          <a:bodyPr/>
          <a:lstStyle/>
          <a:p>
            <a:endParaRPr lang="en-US"/>
          </a:p>
        </p:txBody>
      </p:sp>
      <p:pic>
        <p:nvPicPr>
          <p:cNvPr id="8" name="Picture 7"/>
          <p:cNvPicPr>
            <a:picLocks noChangeAspect="1"/>
          </p:cNvPicPr>
          <p:nvPr/>
        </p:nvPicPr>
        <p:blipFill>
          <a:blip r:embed="rId3"/>
          <a:stretch>
            <a:fillRect/>
          </a:stretch>
        </p:blipFill>
        <p:spPr>
          <a:xfrm>
            <a:off x="6762394" y="1395248"/>
            <a:ext cx="5263350" cy="4485290"/>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9375" y="273041"/>
            <a:ext cx="780290" cy="780290"/>
          </a:xfrm>
          <a:prstGeom prst="rect">
            <a:avLst/>
          </a:prstGeom>
        </p:spPr>
      </p:pic>
    </p:spTree>
    <p:extLst>
      <p:ext uri="{BB962C8B-B14F-4D97-AF65-F5344CB8AC3E}">
        <p14:creationId xmlns:p14="http://schemas.microsoft.com/office/powerpoint/2010/main" val="13360997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Structure</a:t>
            </a:r>
            <a:endParaRPr lang="en-US" dirty="0"/>
          </a:p>
        </p:txBody>
      </p:sp>
      <p:sp>
        <p:nvSpPr>
          <p:cNvPr id="3" name="Text Placeholder 2"/>
          <p:cNvSpPr>
            <a:spLocks noGrp="1"/>
          </p:cNvSpPr>
          <p:nvPr>
            <p:ph type="body" sz="quarter" idx="10"/>
          </p:nvPr>
        </p:nvSpPr>
        <p:spPr>
          <a:xfrm>
            <a:off x="519248" y="1225689"/>
            <a:ext cx="11151917" cy="3465564"/>
          </a:xfrm>
        </p:spPr>
        <p:txBody>
          <a:bodyPr/>
          <a:lstStyle/>
          <a:p>
            <a:r>
              <a:rPr lang="en-US" dirty="0" smtClean="0"/>
              <a:t>Storage Account 1</a:t>
            </a:r>
          </a:p>
          <a:p>
            <a:pPr lvl="1"/>
            <a:r>
              <a:rPr lang="en-US" dirty="0" smtClean="0"/>
              <a:t>Container 1</a:t>
            </a:r>
          </a:p>
          <a:p>
            <a:pPr lvl="2"/>
            <a:r>
              <a:rPr lang="en-US" dirty="0" smtClean="0"/>
              <a:t>Blob 1</a:t>
            </a:r>
          </a:p>
          <a:p>
            <a:pPr lvl="2"/>
            <a:r>
              <a:rPr lang="en-US" dirty="0" smtClean="0"/>
              <a:t>Blob 2</a:t>
            </a:r>
          </a:p>
          <a:p>
            <a:pPr lvl="2"/>
            <a:r>
              <a:rPr lang="en-US" dirty="0" smtClean="0"/>
              <a:t>/PseudoFolder1/Blob3</a:t>
            </a:r>
          </a:p>
          <a:p>
            <a:pPr lvl="2"/>
            <a:r>
              <a:rPr lang="en-US" dirty="0" smtClean="0"/>
              <a:t>/PseudoFolder2/Blob4</a:t>
            </a:r>
          </a:p>
          <a:p>
            <a:pPr lvl="2"/>
            <a:r>
              <a:rPr lang="en-US" dirty="0" smtClean="0"/>
              <a:t>Blob 5</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9375" y="273041"/>
            <a:ext cx="780290" cy="780290"/>
          </a:xfrm>
          <a:prstGeom prst="rect">
            <a:avLst/>
          </a:prstGeom>
        </p:spPr>
      </p:pic>
    </p:spTree>
    <p:extLst>
      <p:ext uri="{BB962C8B-B14F-4D97-AF65-F5344CB8AC3E}">
        <p14:creationId xmlns:p14="http://schemas.microsoft.com/office/powerpoint/2010/main" val="2785627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Structure</a:t>
            </a:r>
            <a:endParaRPr lang="en-US" dirty="0"/>
          </a:p>
        </p:txBody>
      </p:sp>
      <p:pic>
        <p:nvPicPr>
          <p:cNvPr id="7" name="Picture 6"/>
          <p:cNvPicPr>
            <a:picLocks noChangeAspect="1"/>
          </p:cNvPicPr>
          <p:nvPr/>
        </p:nvPicPr>
        <p:blipFill>
          <a:blip r:embed="rId3"/>
          <a:stretch>
            <a:fillRect/>
          </a:stretch>
        </p:blipFill>
        <p:spPr>
          <a:xfrm>
            <a:off x="785983" y="1282003"/>
            <a:ext cx="4104489" cy="1113082"/>
          </a:xfrm>
          <a:prstGeom prst="rect">
            <a:avLst/>
          </a:prstGeom>
        </p:spPr>
      </p:pic>
      <p:pic>
        <p:nvPicPr>
          <p:cNvPr id="8" name="Picture 7"/>
          <p:cNvPicPr>
            <a:picLocks noChangeAspect="1"/>
          </p:cNvPicPr>
          <p:nvPr/>
        </p:nvPicPr>
        <p:blipFill>
          <a:blip r:embed="rId4"/>
          <a:stretch>
            <a:fillRect/>
          </a:stretch>
        </p:blipFill>
        <p:spPr>
          <a:xfrm>
            <a:off x="785983" y="2621356"/>
            <a:ext cx="4816955" cy="2961700"/>
          </a:xfrm>
          <a:prstGeom prst="rect">
            <a:avLst/>
          </a:prstGeom>
        </p:spPr>
      </p:pic>
      <p:pic>
        <p:nvPicPr>
          <p:cNvPr id="5" name="Picture 4"/>
          <p:cNvPicPr>
            <a:picLocks noChangeAspect="1"/>
          </p:cNvPicPr>
          <p:nvPr/>
        </p:nvPicPr>
        <p:blipFill>
          <a:blip r:embed="rId5"/>
          <a:stretch>
            <a:fillRect/>
          </a:stretch>
        </p:blipFill>
        <p:spPr>
          <a:xfrm>
            <a:off x="6095206" y="1282003"/>
            <a:ext cx="5354111" cy="326894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09375" y="273041"/>
            <a:ext cx="780290" cy="780290"/>
          </a:xfrm>
          <a:prstGeom prst="rect">
            <a:avLst/>
          </a:prstGeom>
        </p:spPr>
      </p:pic>
    </p:spTree>
    <p:extLst>
      <p:ext uri="{BB962C8B-B14F-4D97-AF65-F5344CB8AC3E}">
        <p14:creationId xmlns:p14="http://schemas.microsoft.com/office/powerpoint/2010/main" val="33911547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Types of blobs</a:t>
            </a:r>
            <a:endParaRPr lang="en-US" dirty="0">
              <a:solidFill>
                <a:schemeClr val="bg1"/>
              </a:solidFill>
            </a:endParaRPr>
          </a:p>
        </p:txBody>
      </p:sp>
      <p:sp>
        <p:nvSpPr>
          <p:cNvPr id="5" name="Rectangle 4"/>
          <p:cNvSpPr/>
          <p:nvPr/>
        </p:nvSpPr>
        <p:spPr bwMode="auto">
          <a:xfrm>
            <a:off x="519249" y="2658438"/>
            <a:ext cx="5402089" cy="39013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Ordinary files like on a computer</a:t>
            </a:r>
          </a:p>
          <a:p>
            <a:pPr marL="342900" indent="-342900" defTabSz="914099" fontAlgn="base">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rPr>
              <a:t>Read from beginning to end, such as media </a:t>
            </a:r>
            <a:r>
              <a:rPr lang="en-US" sz="2200" dirty="0" smtClean="0">
                <a:gradFill>
                  <a:gsLst>
                    <a:gs pos="0">
                      <a:srgbClr val="FFFFFF"/>
                    </a:gs>
                    <a:gs pos="100000">
                      <a:srgbClr val="FFFFFF"/>
                    </a:gs>
                  </a:gsLst>
                  <a:lin ang="5400000" scaled="0"/>
                </a:gradFill>
              </a:rPr>
              <a:t>files, image files, documents, etc.</a:t>
            </a:r>
            <a:endParaRPr lang="en-US" sz="2200" dirty="0">
              <a:gradFill>
                <a:gsLst>
                  <a:gs pos="0">
                    <a:srgbClr val="FFFFFF"/>
                  </a:gs>
                  <a:gs pos="100000">
                    <a:srgbClr val="FFFFFF"/>
                  </a:gs>
                </a:gsLst>
                <a:lin ang="5400000" scaled="0"/>
              </a:gradFill>
            </a:endParaRP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Up to 200GB in size.</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Files larger than 64MB must be uploaded in small blocks which are then consolidated into the final blob.</a:t>
            </a:r>
            <a:endParaRPr lang="en-US" sz="2200" dirty="0">
              <a:gradFill>
                <a:gsLst>
                  <a:gs pos="0">
                    <a:srgbClr val="FFFFFF"/>
                  </a:gs>
                  <a:gs pos="100000">
                    <a:srgbClr val="FFFFFF"/>
                  </a:gs>
                </a:gsLst>
                <a:lin ang="5400000" scaled="0"/>
              </a:gradFill>
            </a:endParaRPr>
          </a:p>
          <a:p>
            <a:pPr marL="342900" indent="-342900" defTabSz="914099" fontAlgn="base">
              <a:spcBef>
                <a:spcPct val="0"/>
              </a:spcBef>
              <a:spcAft>
                <a:spcPct val="0"/>
              </a:spcAft>
              <a:buFont typeface="Arial" panose="020B0604020202020204" pitchFamily="34" charset="0"/>
              <a:buChar char="•"/>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6269076" y="2668377"/>
            <a:ext cx="5402089" cy="390138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42900" indent="-342900" defTabSz="914099" fontAlgn="base">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rPr>
              <a:t>Used to hold random-access files.</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Can be up to 1 TB in size.</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Provide random read-write access to 512-byte pages.</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rPr>
              <a:t>Used as the backing storage for the VHDs used to provide durable disks for Azure Virtual Machines (</a:t>
            </a:r>
            <a:r>
              <a:rPr lang="en-US" sz="2200" dirty="0" err="1" smtClean="0">
                <a:gradFill>
                  <a:gsLst>
                    <a:gs pos="0">
                      <a:srgbClr val="FFFFFF"/>
                    </a:gs>
                    <a:gs pos="100000">
                      <a:srgbClr val="FFFFFF"/>
                    </a:gs>
                  </a:gsLst>
                  <a:lin ang="5400000" scaled="0"/>
                </a:gradFill>
              </a:rPr>
              <a:t>IaaS</a:t>
            </a:r>
            <a:r>
              <a:rPr lang="en-US" sz="2200"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519249" y="1550504"/>
            <a:ext cx="5402089" cy="108336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dirty="0" smtClean="0">
                <a:gradFill>
                  <a:gsLst>
                    <a:gs pos="0">
                      <a:srgbClr val="FFFFFF"/>
                    </a:gs>
                    <a:gs pos="100000">
                      <a:srgbClr val="FFFFFF"/>
                    </a:gs>
                  </a:gsLst>
                  <a:lin ang="5400000" scaled="0"/>
                </a:gradFill>
              </a:rPr>
              <a:t>Block Blobs</a:t>
            </a:r>
          </a:p>
        </p:txBody>
      </p:sp>
      <p:sp>
        <p:nvSpPr>
          <p:cNvPr id="8" name="Rectangle 7"/>
          <p:cNvSpPr/>
          <p:nvPr/>
        </p:nvSpPr>
        <p:spPr bwMode="auto">
          <a:xfrm>
            <a:off x="6269076" y="1550504"/>
            <a:ext cx="5402089" cy="10833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dirty="0" smtClean="0">
                <a:gradFill>
                  <a:gsLst>
                    <a:gs pos="0">
                      <a:srgbClr val="FFFFFF"/>
                    </a:gs>
                    <a:gs pos="100000">
                      <a:srgbClr val="FFFFFF"/>
                    </a:gs>
                  </a:gsLst>
                  <a:lin ang="5400000" scaled="0"/>
                </a:gradFill>
              </a:rPr>
              <a:t>Page Blobs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4575" y="228602"/>
            <a:ext cx="780290" cy="780290"/>
          </a:xfrm>
          <a:prstGeom prst="rect">
            <a:avLst/>
          </a:prstGeom>
        </p:spPr>
      </p:pic>
    </p:spTree>
    <p:extLst>
      <p:ext uri="{BB962C8B-B14F-4D97-AF65-F5344CB8AC3E}">
        <p14:creationId xmlns:p14="http://schemas.microsoft.com/office/powerpoint/2010/main" val="9673415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Append Blob?</a:t>
            </a:r>
            <a:endParaRPr lang="en-US" dirty="0"/>
          </a:p>
        </p:txBody>
      </p:sp>
      <p:sp>
        <p:nvSpPr>
          <p:cNvPr id="3" name="Text Placeholder 2"/>
          <p:cNvSpPr>
            <a:spLocks noGrp="1"/>
          </p:cNvSpPr>
          <p:nvPr>
            <p:ph type="body" sz="quarter" idx="10"/>
          </p:nvPr>
        </p:nvSpPr>
        <p:spPr>
          <a:xfrm>
            <a:off x="519248" y="1225689"/>
            <a:ext cx="11151917" cy="2585323"/>
          </a:xfrm>
        </p:spPr>
        <p:txBody>
          <a:bodyPr/>
          <a:lstStyle/>
          <a:p>
            <a:r>
              <a:rPr lang="en-US" dirty="0" smtClean="0"/>
              <a:t>Announced in April</a:t>
            </a:r>
            <a:endParaRPr lang="en-US" dirty="0"/>
          </a:p>
          <a:p>
            <a:r>
              <a:rPr lang="en-US" dirty="0" smtClean="0"/>
              <a:t>Supposed to go GA in Q3 2015</a:t>
            </a:r>
          </a:p>
          <a:p>
            <a:r>
              <a:rPr lang="en-US" dirty="0" smtClean="0"/>
              <a:t>Block blobs that you can append to</a:t>
            </a:r>
          </a:p>
          <a:p>
            <a:r>
              <a:rPr lang="en-US" dirty="0" smtClean="0"/>
              <a:t>Uses: diagnostics, trace logging</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6567">
            <a:off x="9191033" y="2116814"/>
            <a:ext cx="2290867" cy="22908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169715">
            <a:off x="8449054" y="4032797"/>
            <a:ext cx="2290867" cy="229086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169715">
            <a:off x="9824946" y="128872"/>
            <a:ext cx="2290867" cy="2290867"/>
          </a:xfrm>
          <a:prstGeom prst="rect">
            <a:avLst/>
          </a:prstGeom>
        </p:spPr>
      </p:pic>
    </p:spTree>
    <p:extLst>
      <p:ext uri="{BB962C8B-B14F-4D97-AF65-F5344CB8AC3E}">
        <p14:creationId xmlns:p14="http://schemas.microsoft.com/office/powerpoint/2010/main" val="38031859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Table Storage</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2492" y="849662"/>
            <a:ext cx="1507172" cy="1507172"/>
          </a:xfrm>
          <a:prstGeom prst="rect">
            <a:avLst/>
          </a:prstGeom>
        </p:spPr>
      </p:pic>
    </p:spTree>
    <p:extLst>
      <p:ext uri="{BB962C8B-B14F-4D97-AF65-F5344CB8AC3E}">
        <p14:creationId xmlns:p14="http://schemas.microsoft.com/office/powerpoint/2010/main" val="21682730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a:t>
            </a:r>
            <a:endParaRPr lang="en-US" dirty="0"/>
          </a:p>
        </p:txBody>
      </p:sp>
      <p:sp>
        <p:nvSpPr>
          <p:cNvPr id="3" name="Text Placeholder 2"/>
          <p:cNvSpPr>
            <a:spLocks noGrp="1"/>
          </p:cNvSpPr>
          <p:nvPr>
            <p:ph type="body" sz="quarter" idx="10"/>
          </p:nvPr>
        </p:nvSpPr>
        <p:spPr>
          <a:xfrm>
            <a:off x="519249" y="1447799"/>
            <a:ext cx="11151917" cy="3262432"/>
          </a:xfrm>
        </p:spPr>
        <p:txBody>
          <a:bodyPr/>
          <a:lstStyle/>
          <a:p>
            <a:r>
              <a:rPr lang="en-US" dirty="0" smtClean="0"/>
              <a:t>Scalable NoSQL data store</a:t>
            </a:r>
          </a:p>
          <a:p>
            <a:r>
              <a:rPr lang="en-US" dirty="0"/>
              <a:t>S</a:t>
            </a:r>
            <a:r>
              <a:rPr lang="en-US" dirty="0" smtClean="0"/>
              <a:t>emi-structured, non-relational data</a:t>
            </a:r>
          </a:p>
          <a:p>
            <a:r>
              <a:rPr lang="en-US" dirty="0" smtClean="0"/>
              <a:t>Single clustered index</a:t>
            </a:r>
          </a:p>
          <a:p>
            <a:r>
              <a:rPr lang="en-US" dirty="0" smtClean="0"/>
              <a:t>No complex joins or foreign keys</a:t>
            </a:r>
          </a:p>
          <a:p>
            <a:r>
              <a:rPr lang="en-US" dirty="0" smtClean="0"/>
              <a:t>No stored procedures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6015" y="463295"/>
            <a:ext cx="780290" cy="780290"/>
          </a:xfrm>
          <a:prstGeom prst="rect">
            <a:avLst/>
          </a:prstGeom>
        </p:spPr>
      </p:pic>
    </p:spTree>
    <p:extLst>
      <p:ext uri="{BB962C8B-B14F-4D97-AF65-F5344CB8AC3E}">
        <p14:creationId xmlns:p14="http://schemas.microsoft.com/office/powerpoint/2010/main" val="33579290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General Use Case #1</a:t>
            </a:r>
            <a:endParaRPr lang="en-US" dirty="0"/>
          </a:p>
        </p:txBody>
      </p:sp>
      <p:sp>
        <p:nvSpPr>
          <p:cNvPr id="3" name="Text Placeholder 2"/>
          <p:cNvSpPr>
            <a:spLocks noGrp="1"/>
          </p:cNvSpPr>
          <p:nvPr>
            <p:ph type="body" sz="quarter" idx="10"/>
          </p:nvPr>
        </p:nvSpPr>
        <p:spPr>
          <a:xfrm>
            <a:off x="519249" y="1600199"/>
            <a:ext cx="11151917" cy="1107996"/>
          </a:xfrm>
        </p:spPr>
        <p:txBody>
          <a:bodyPr/>
          <a:lstStyle/>
          <a:p>
            <a:pPr marL="0" indent="0">
              <a:buNone/>
            </a:pPr>
            <a:r>
              <a:rPr lang="en-US" dirty="0" smtClean="0"/>
              <a:t>Any case where you just want to store data and don’t need a relational store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2054" y="5012017"/>
            <a:ext cx="1545711" cy="15457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414" y="5012016"/>
            <a:ext cx="1545711" cy="154571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6774" y="5012016"/>
            <a:ext cx="1545711" cy="154571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694" y="5012015"/>
            <a:ext cx="1545711" cy="154571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334" y="5012014"/>
            <a:ext cx="1545711" cy="154571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74" y="5012013"/>
            <a:ext cx="1545711" cy="1545711"/>
          </a:xfrm>
          <a:prstGeom prst="rect">
            <a:avLst/>
          </a:prstGeom>
        </p:spPr>
      </p:pic>
    </p:spTree>
    <p:extLst>
      <p:ext uri="{BB962C8B-B14F-4D97-AF65-F5344CB8AC3E}">
        <p14:creationId xmlns:p14="http://schemas.microsoft.com/office/powerpoint/2010/main" val="21673111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General Use Case #2</a:t>
            </a:r>
            <a:endParaRPr lang="en-US" dirty="0"/>
          </a:p>
        </p:txBody>
      </p:sp>
      <p:sp>
        <p:nvSpPr>
          <p:cNvPr id="3" name="Text Placeholder 2"/>
          <p:cNvSpPr>
            <a:spLocks noGrp="1"/>
          </p:cNvSpPr>
          <p:nvPr>
            <p:ph type="body" sz="quarter" idx="10"/>
          </p:nvPr>
        </p:nvSpPr>
        <p:spPr>
          <a:xfrm>
            <a:off x="519249" y="1600199"/>
            <a:ext cx="11151917" cy="1107996"/>
          </a:xfrm>
        </p:spPr>
        <p:txBody>
          <a:bodyPr/>
          <a:lstStyle/>
          <a:p>
            <a:pPr marL="0" indent="0">
              <a:buNone/>
            </a:pPr>
            <a:r>
              <a:rPr lang="en-US" dirty="0" smtClean="0"/>
              <a:t>You have more data than can be supported in a SQL Server database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2054" y="5012017"/>
            <a:ext cx="1545711" cy="15457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414" y="5012016"/>
            <a:ext cx="1545711" cy="154571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6774" y="5012016"/>
            <a:ext cx="1545711" cy="154571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694" y="5012015"/>
            <a:ext cx="1545711" cy="154571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334" y="5012014"/>
            <a:ext cx="1545711" cy="154571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74" y="5012013"/>
            <a:ext cx="1545711" cy="1545711"/>
          </a:xfrm>
          <a:prstGeom prst="rect">
            <a:avLst/>
          </a:prstGeom>
        </p:spPr>
      </p:pic>
    </p:spTree>
    <p:extLst>
      <p:ext uri="{BB962C8B-B14F-4D97-AF65-F5344CB8AC3E}">
        <p14:creationId xmlns:p14="http://schemas.microsoft.com/office/powerpoint/2010/main" val="10468014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General Use Case #3</a:t>
            </a:r>
            <a:endParaRPr lang="en-US" dirty="0"/>
          </a:p>
        </p:txBody>
      </p:sp>
      <p:sp>
        <p:nvSpPr>
          <p:cNvPr id="3" name="Text Placeholder 2"/>
          <p:cNvSpPr>
            <a:spLocks noGrp="1"/>
          </p:cNvSpPr>
          <p:nvPr>
            <p:ph type="body" sz="quarter" idx="10"/>
          </p:nvPr>
        </p:nvSpPr>
        <p:spPr>
          <a:xfrm>
            <a:off x="519249" y="1600199"/>
            <a:ext cx="11151917" cy="1107996"/>
          </a:xfrm>
        </p:spPr>
        <p:txBody>
          <a:bodyPr/>
          <a:lstStyle/>
          <a:p>
            <a:pPr marL="0" indent="0">
              <a:buNone/>
            </a:pPr>
            <a:r>
              <a:rPr lang="en-US" dirty="0" smtClean="0"/>
              <a:t>You want to store different types of data in each row.</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2054" y="5012017"/>
            <a:ext cx="1545711" cy="15457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414" y="5012016"/>
            <a:ext cx="1545711" cy="154571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6774" y="5012016"/>
            <a:ext cx="1545711" cy="154571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694" y="5012015"/>
            <a:ext cx="1545711" cy="154571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334" y="5012014"/>
            <a:ext cx="1545711" cy="154571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74" y="5012013"/>
            <a:ext cx="1545711" cy="1545711"/>
          </a:xfrm>
          <a:prstGeom prst="rect">
            <a:avLst/>
          </a:prstGeom>
        </p:spPr>
      </p:pic>
    </p:spTree>
    <p:extLst>
      <p:ext uri="{BB962C8B-B14F-4D97-AF65-F5344CB8AC3E}">
        <p14:creationId xmlns:p14="http://schemas.microsoft.com/office/powerpoint/2010/main" val="9346492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83335" y="4498467"/>
            <a:ext cx="5140774" cy="2197525"/>
          </a:xfrm>
        </p:spPr>
        <p:txBody>
          <a:bodyPr/>
          <a:lstStyle/>
          <a:p>
            <a:r>
              <a:rPr lang="en-US" dirty="0" smtClean="0"/>
              <a:t>Robin Shahan</a:t>
            </a:r>
          </a:p>
          <a:p>
            <a:r>
              <a:rPr lang="en-US" dirty="0" smtClean="0"/>
              <a:t>President</a:t>
            </a:r>
          </a:p>
          <a:p>
            <a:r>
              <a:rPr lang="en-US" dirty="0" smtClean="0"/>
              <a:t>Nightbird Consulting</a:t>
            </a:r>
          </a:p>
          <a:p>
            <a:r>
              <a:rPr lang="en-US" dirty="0" smtClean="0"/>
              <a:t>robin@nightbirdconsulting.com</a:t>
            </a:r>
            <a:endParaRPr lang="en-US" dirty="0"/>
          </a:p>
        </p:txBody>
      </p:sp>
      <p:sp>
        <p:nvSpPr>
          <p:cNvPr id="4" name="Text Placeholder 3"/>
          <p:cNvSpPr>
            <a:spLocks noGrp="1"/>
          </p:cNvSpPr>
          <p:nvPr>
            <p:ph type="body" sz="quarter" idx="12"/>
          </p:nvPr>
        </p:nvSpPr>
        <p:spPr>
          <a:xfrm>
            <a:off x="5424109" y="1650739"/>
            <a:ext cx="6364287" cy="4136517"/>
          </a:xfrm>
        </p:spPr>
        <p:txBody>
          <a:bodyPr/>
          <a:lstStyle/>
          <a:p>
            <a:r>
              <a:rPr lang="en-US" sz="2400" dirty="0"/>
              <a:t>Robin has over 25 years of experience developing complex, business-critical applications for Fortune 100 companies. As President of Nightbird Consulting, she provides training and helps companies architect and develop scalable, efficient solutions utilizing the Azure platform. </a:t>
            </a:r>
            <a:endParaRPr lang="en-US" sz="2400" dirty="0" smtClean="0"/>
          </a:p>
          <a:p>
            <a:endParaRPr lang="en-US" sz="2400" dirty="0"/>
          </a:p>
          <a:p>
            <a:r>
              <a:rPr lang="en-US" sz="2400" dirty="0" smtClean="0"/>
              <a:t>She </a:t>
            </a:r>
            <a:r>
              <a:rPr lang="en-US" sz="2400" dirty="0"/>
              <a:t>is a 6-time Microsoft MVP, currently in the Microsoft Azure expertise, and is the co-author of Azure Essentials: Fundamentals of Azure published by Microsoft Press</a:t>
            </a:r>
            <a:r>
              <a:rPr lang="en-US" sz="2400" dirty="0" smtClean="0"/>
              <a:t>. </a:t>
            </a:r>
            <a:endParaRPr lang="en-US" sz="2400" dirty="0"/>
          </a:p>
        </p:txBody>
      </p:sp>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1563" r="11563"/>
          <a:stretch>
            <a:fillRect/>
          </a:stretch>
        </p:blipFill>
        <p:spPr/>
      </p:pic>
    </p:spTree>
    <p:extLst>
      <p:ext uri="{BB962C8B-B14F-4D97-AF65-F5344CB8AC3E}">
        <p14:creationId xmlns:p14="http://schemas.microsoft.com/office/powerpoint/2010/main" val="12617836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More Examples</a:t>
            </a:r>
            <a:endParaRPr lang="en-US" dirty="0"/>
          </a:p>
        </p:txBody>
      </p:sp>
      <p:sp>
        <p:nvSpPr>
          <p:cNvPr id="3" name="Text Placeholder 2"/>
          <p:cNvSpPr>
            <a:spLocks noGrp="1"/>
          </p:cNvSpPr>
          <p:nvPr>
            <p:ph type="body" sz="quarter" idx="10"/>
          </p:nvPr>
        </p:nvSpPr>
        <p:spPr>
          <a:xfrm>
            <a:off x="519248" y="1950719"/>
            <a:ext cx="11151917" cy="2585323"/>
          </a:xfrm>
        </p:spPr>
        <p:txBody>
          <a:bodyPr/>
          <a:lstStyle/>
          <a:p>
            <a:r>
              <a:rPr lang="en-US" dirty="0" smtClean="0"/>
              <a:t>Diagnostics logging</a:t>
            </a:r>
          </a:p>
          <a:p>
            <a:r>
              <a:rPr lang="en-US" dirty="0" smtClean="0"/>
              <a:t>State data from a web application</a:t>
            </a:r>
          </a:p>
          <a:p>
            <a:r>
              <a:rPr lang="en-US" dirty="0" smtClean="0"/>
              <a:t>Biometrics information from an </a:t>
            </a:r>
            <a:r>
              <a:rPr lang="en-US" dirty="0" err="1" smtClean="0"/>
              <a:t>IoT</a:t>
            </a:r>
            <a:r>
              <a:rPr lang="en-US" dirty="0" smtClean="0"/>
              <a:t> device</a:t>
            </a:r>
          </a:p>
          <a:p>
            <a:r>
              <a:rPr lang="en-US" dirty="0" smtClean="0"/>
              <a:t>Heuristics from a video game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9855" y="299316"/>
            <a:ext cx="780290" cy="780290"/>
          </a:xfrm>
          <a:prstGeom prst="rect">
            <a:avLst/>
          </a:prstGeom>
        </p:spPr>
      </p:pic>
    </p:spTree>
    <p:extLst>
      <p:ext uri="{BB962C8B-B14F-4D97-AF65-F5344CB8AC3E}">
        <p14:creationId xmlns:p14="http://schemas.microsoft.com/office/powerpoint/2010/main" val="333721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Structure of a Table</a:t>
            </a:r>
            <a:endParaRPr lang="en-US" dirty="0"/>
          </a:p>
        </p:txBody>
      </p:sp>
      <p:sp>
        <p:nvSpPr>
          <p:cNvPr id="3" name="Text Placeholder 2"/>
          <p:cNvSpPr>
            <a:spLocks noGrp="1"/>
          </p:cNvSpPr>
          <p:nvPr>
            <p:ph type="body" sz="quarter" idx="10"/>
          </p:nvPr>
        </p:nvSpPr>
        <p:spPr>
          <a:xfrm>
            <a:off x="519249" y="1173479"/>
            <a:ext cx="11151917" cy="3059299"/>
          </a:xfrm>
        </p:spPr>
        <p:txBody>
          <a:bodyPr/>
          <a:lstStyle/>
          <a:p>
            <a:r>
              <a:rPr lang="en-US" dirty="0" smtClean="0"/>
              <a:t>Entity</a:t>
            </a:r>
          </a:p>
          <a:p>
            <a:pPr lvl="1"/>
            <a:r>
              <a:rPr lang="en-US" dirty="0" smtClean="0"/>
              <a:t>System properties</a:t>
            </a:r>
          </a:p>
          <a:p>
            <a:pPr lvl="2"/>
            <a:r>
              <a:rPr lang="en-US" dirty="0" smtClean="0"/>
              <a:t>Partition Key</a:t>
            </a:r>
          </a:p>
          <a:p>
            <a:pPr lvl="2"/>
            <a:r>
              <a:rPr lang="en-US" dirty="0" smtClean="0"/>
              <a:t>Row Key</a:t>
            </a:r>
          </a:p>
          <a:p>
            <a:pPr lvl="2"/>
            <a:r>
              <a:rPr lang="en-US" dirty="0" smtClean="0"/>
              <a:t>Timestamp</a:t>
            </a:r>
          </a:p>
          <a:p>
            <a:pPr lvl="1"/>
            <a:r>
              <a:rPr lang="en-US" dirty="0" smtClean="0"/>
              <a:t>List of properties (Key, Value)</a:t>
            </a:r>
          </a:p>
        </p:txBody>
      </p:sp>
      <p:graphicFrame>
        <p:nvGraphicFramePr>
          <p:cNvPr id="12" name="Table 11"/>
          <p:cNvGraphicFramePr>
            <a:graphicFrameLocks noGrp="1"/>
          </p:cNvGraphicFramePr>
          <p:nvPr>
            <p:extLst>
              <p:ext uri="{D42A27DB-BD31-4B8C-83A1-F6EECF244321}">
                <p14:modId xmlns:p14="http://schemas.microsoft.com/office/powerpoint/2010/main" val="1250901471"/>
              </p:ext>
            </p:extLst>
          </p:nvPr>
        </p:nvGraphicFramePr>
        <p:xfrm>
          <a:off x="653734" y="4788746"/>
          <a:ext cx="11017432" cy="1737360"/>
        </p:xfrm>
        <a:graphic>
          <a:graphicData uri="http://schemas.openxmlformats.org/drawingml/2006/table">
            <a:tbl>
              <a:tblPr firstRow="1" bandRow="1">
                <a:tableStyleId>{8A107856-5554-42FB-B03E-39F5DBC370BA}</a:tableStyleId>
              </a:tblPr>
              <a:tblGrid>
                <a:gridCol w="1377179"/>
                <a:gridCol w="1377179"/>
                <a:gridCol w="1377179"/>
                <a:gridCol w="1377179"/>
                <a:gridCol w="1377179"/>
                <a:gridCol w="1377179"/>
                <a:gridCol w="1377179"/>
                <a:gridCol w="1377179"/>
              </a:tblGrid>
              <a:tr h="370840">
                <a:tc>
                  <a:txBody>
                    <a:bodyPr/>
                    <a:lstStyle/>
                    <a:p>
                      <a:r>
                        <a:rPr lang="en-US" sz="1600" b="1" dirty="0" smtClean="0"/>
                        <a:t>Entity 1</a:t>
                      </a:r>
                      <a:endParaRPr lang="en-US" sz="1600" b="1" dirty="0"/>
                    </a:p>
                  </a:txBody>
                  <a:tcPr>
                    <a:lnR w="12700" cap="flat" cmpd="sng" algn="ctr">
                      <a:solidFill>
                        <a:schemeClr val="tx1"/>
                      </a:solidFill>
                      <a:prstDash val="solid"/>
                      <a:round/>
                      <a:headEnd type="none" w="med" len="med"/>
                      <a:tailEnd type="none" w="med" len="med"/>
                    </a:lnR>
                  </a:tcPr>
                </a:tc>
                <a:tc>
                  <a:txBody>
                    <a:bodyPr/>
                    <a:lstStyle/>
                    <a:p>
                      <a:r>
                        <a:rPr lang="en-US" sz="1600" b="0" dirty="0" smtClean="0"/>
                        <a:t>Partition Key </a:t>
                      </a:r>
                      <a:endParaRPr lang="en-US" sz="1600" b="0" dirty="0"/>
                    </a:p>
                  </a:txBody>
                  <a:tcPr>
                    <a:lnL w="12700" cap="flat" cmpd="sng" algn="ctr">
                      <a:solidFill>
                        <a:schemeClr val="tx1"/>
                      </a:solidFill>
                      <a:prstDash val="solid"/>
                      <a:round/>
                      <a:headEnd type="none" w="med" len="med"/>
                      <a:tailEnd type="none" w="med" len="med"/>
                    </a:lnL>
                  </a:tcPr>
                </a:tc>
                <a:tc>
                  <a:txBody>
                    <a:bodyPr/>
                    <a:lstStyle/>
                    <a:p>
                      <a:r>
                        <a:rPr lang="en-US" sz="1600" b="0" dirty="0" smtClean="0"/>
                        <a:t>Row Key</a:t>
                      </a:r>
                      <a:endParaRPr lang="en-US" sz="1600" b="0" dirty="0"/>
                    </a:p>
                  </a:txBody>
                  <a:tcPr/>
                </a:tc>
                <a:tc>
                  <a:txBody>
                    <a:bodyPr/>
                    <a:lstStyle/>
                    <a:p>
                      <a:r>
                        <a:rPr lang="en-US" sz="1600" b="0" dirty="0" smtClean="0"/>
                        <a:t>Timestamp</a:t>
                      </a:r>
                      <a:endParaRPr lang="en-US" sz="1600" b="0" dirty="0"/>
                    </a:p>
                  </a:txBody>
                  <a:tcPr/>
                </a:tc>
                <a:tc>
                  <a:txBody>
                    <a:bodyPr/>
                    <a:lstStyle/>
                    <a:p>
                      <a:r>
                        <a:rPr lang="en-US" sz="1600" b="0" dirty="0" smtClean="0"/>
                        <a:t>Property</a:t>
                      </a:r>
                      <a:r>
                        <a:rPr lang="en-US" sz="1600" b="0" baseline="0" dirty="0" smtClean="0"/>
                        <a:t> 1 Name</a:t>
                      </a:r>
                      <a:endParaRPr lang="en-US" sz="1600" b="0" dirty="0"/>
                    </a:p>
                  </a:txBody>
                  <a:tcPr/>
                </a:tc>
                <a:tc>
                  <a:txBody>
                    <a:bodyPr/>
                    <a:lstStyle/>
                    <a:p>
                      <a:r>
                        <a:rPr lang="en-US" sz="1600" b="0" dirty="0" smtClean="0"/>
                        <a:t>Property</a:t>
                      </a:r>
                      <a:r>
                        <a:rPr lang="en-US" sz="1600" b="0" baseline="0" dirty="0" smtClean="0"/>
                        <a:t> 1 Value</a:t>
                      </a:r>
                      <a:endParaRPr lang="en-US" sz="1600" b="0" dirty="0"/>
                    </a:p>
                  </a:txBody>
                  <a:tcPr/>
                </a:tc>
                <a:tc>
                  <a:txBody>
                    <a:bodyPr/>
                    <a:lstStyle/>
                    <a:p>
                      <a:r>
                        <a:rPr lang="en-US" sz="1600" b="0" dirty="0" smtClean="0"/>
                        <a:t>Property</a:t>
                      </a:r>
                      <a:r>
                        <a:rPr lang="en-US" sz="1600" b="0" baseline="0" dirty="0" smtClean="0"/>
                        <a:t> 2 </a:t>
                      </a:r>
                      <a:r>
                        <a:rPr lang="en-US" sz="1600" b="0" dirty="0" smtClean="0"/>
                        <a:t>Name</a:t>
                      </a:r>
                      <a:endParaRPr lang="en-US" sz="1600" b="0" dirty="0"/>
                    </a:p>
                  </a:txBody>
                  <a:tcPr/>
                </a:tc>
                <a:tc>
                  <a:txBody>
                    <a:bodyPr/>
                    <a:lstStyle/>
                    <a:p>
                      <a:r>
                        <a:rPr lang="en-US" sz="1600" b="0" dirty="0" smtClean="0"/>
                        <a:t>Property 2 Value</a:t>
                      </a:r>
                      <a:endParaRPr lang="en-US" sz="1600" b="0" dirty="0"/>
                    </a:p>
                  </a:txBody>
                  <a:tcPr/>
                </a:tc>
              </a:tr>
              <a:tr h="370840">
                <a:tc>
                  <a:txBody>
                    <a:bodyPr/>
                    <a:lstStyle/>
                    <a:p>
                      <a:r>
                        <a:rPr lang="en-US" sz="1600" b="1" dirty="0" smtClean="0"/>
                        <a:t>Entity 2</a:t>
                      </a:r>
                      <a:endParaRPr lang="en-US" sz="1600" b="1" dirty="0"/>
                    </a:p>
                  </a:txBody>
                  <a:tcPr>
                    <a:lnR w="12700" cap="flat" cmpd="sng" algn="ctr">
                      <a:solidFill>
                        <a:schemeClr val="tx1"/>
                      </a:solidFill>
                      <a:prstDash val="solid"/>
                      <a:round/>
                      <a:headEnd type="none" w="med" len="med"/>
                      <a:tailEnd type="none" w="med" len="med"/>
                    </a:lnR>
                  </a:tcPr>
                </a:tc>
                <a:tc>
                  <a:txBody>
                    <a:bodyPr/>
                    <a:lstStyle/>
                    <a:p>
                      <a:r>
                        <a:rPr lang="en-US" sz="1600" b="0" dirty="0" smtClean="0"/>
                        <a:t>Partition Key</a:t>
                      </a:r>
                      <a:endParaRPr lang="en-US" sz="1600" b="0" dirty="0"/>
                    </a:p>
                  </a:txBody>
                  <a:tcPr>
                    <a:lnL w="12700" cap="flat" cmpd="sng" algn="ctr">
                      <a:solidFill>
                        <a:schemeClr val="tx1"/>
                      </a:solidFill>
                      <a:prstDash val="solid"/>
                      <a:round/>
                      <a:headEnd type="none" w="med" len="med"/>
                      <a:tailEnd type="none" w="med" len="med"/>
                    </a:lnL>
                  </a:tcPr>
                </a:tc>
                <a:tc>
                  <a:txBody>
                    <a:bodyPr/>
                    <a:lstStyle/>
                    <a:p>
                      <a:r>
                        <a:rPr lang="en-US" sz="1600" b="0" dirty="0" smtClean="0"/>
                        <a:t>Row Key</a:t>
                      </a:r>
                      <a:endParaRPr lang="en-US" sz="1600" b="0" dirty="0"/>
                    </a:p>
                  </a:txBody>
                  <a:tcPr/>
                </a:tc>
                <a:tc>
                  <a:txBody>
                    <a:bodyPr/>
                    <a:lstStyle/>
                    <a:p>
                      <a:r>
                        <a:rPr lang="en-US" sz="1600" b="0" dirty="0" smtClean="0"/>
                        <a:t>Timestamp</a:t>
                      </a:r>
                      <a:endParaRPr lang="en-US" sz="1600" b="0" dirty="0"/>
                    </a:p>
                  </a:txBody>
                  <a:tcPr/>
                </a:tc>
                <a:tc>
                  <a:txBody>
                    <a:bodyPr/>
                    <a:lstStyle/>
                    <a:p>
                      <a:r>
                        <a:rPr lang="en-US" sz="1600" b="0" dirty="0" smtClean="0"/>
                        <a:t>Property</a:t>
                      </a:r>
                      <a:r>
                        <a:rPr lang="en-US" sz="1600" b="0" baseline="0" dirty="0" smtClean="0"/>
                        <a:t> 3 Name</a:t>
                      </a:r>
                      <a:endParaRPr lang="en-US" sz="1600" b="0" dirty="0"/>
                    </a:p>
                  </a:txBody>
                  <a:tcPr/>
                </a:tc>
                <a:tc>
                  <a:txBody>
                    <a:bodyPr/>
                    <a:lstStyle/>
                    <a:p>
                      <a:r>
                        <a:rPr lang="en-US" sz="1600" b="0" dirty="0" smtClean="0"/>
                        <a:t>Property</a:t>
                      </a:r>
                      <a:r>
                        <a:rPr lang="en-US" sz="1600" b="0" baseline="0" dirty="0" smtClean="0"/>
                        <a:t> 3 Value</a:t>
                      </a:r>
                      <a:endParaRPr lang="en-US" sz="1600" b="0" dirty="0"/>
                    </a:p>
                  </a:txBody>
                  <a:tcPr/>
                </a:tc>
                <a:tc>
                  <a:txBody>
                    <a:bodyPr/>
                    <a:lstStyle/>
                    <a:p>
                      <a:r>
                        <a:rPr lang="en-US" sz="1600" b="0" dirty="0" smtClean="0"/>
                        <a:t>Property</a:t>
                      </a:r>
                      <a:r>
                        <a:rPr lang="en-US" sz="1600" b="0" baseline="0" dirty="0" smtClean="0"/>
                        <a:t> 4 </a:t>
                      </a:r>
                      <a:r>
                        <a:rPr lang="en-US" sz="1600" b="0" dirty="0" smtClean="0"/>
                        <a:t>Name</a:t>
                      </a:r>
                      <a:endParaRPr lang="en-US" sz="1600" b="0" dirty="0"/>
                    </a:p>
                  </a:txBody>
                  <a:tcPr/>
                </a:tc>
                <a:tc>
                  <a:txBody>
                    <a:bodyPr/>
                    <a:lstStyle/>
                    <a:p>
                      <a:r>
                        <a:rPr lang="en-US" sz="1600" b="0" dirty="0" smtClean="0"/>
                        <a:t>Property 4 Value</a:t>
                      </a:r>
                      <a:endParaRPr lang="en-US" sz="1600" b="0" dirty="0"/>
                    </a:p>
                  </a:txBody>
                  <a:tcPr/>
                </a:tc>
              </a:tr>
              <a:tr h="370840">
                <a:tc>
                  <a:txBody>
                    <a:bodyPr/>
                    <a:lstStyle/>
                    <a:p>
                      <a:r>
                        <a:rPr lang="en-US" sz="1600" b="1" dirty="0" smtClean="0"/>
                        <a:t>Entity 3</a:t>
                      </a:r>
                      <a:endParaRPr lang="en-US" sz="1600" b="1" dirty="0"/>
                    </a:p>
                  </a:txBody>
                  <a:tcPr>
                    <a:lnR w="12700" cap="flat" cmpd="sng" algn="ctr">
                      <a:solidFill>
                        <a:schemeClr val="tx1"/>
                      </a:solidFill>
                      <a:prstDash val="solid"/>
                      <a:round/>
                      <a:headEnd type="none" w="med" len="med"/>
                      <a:tailEnd type="none" w="med" len="med"/>
                    </a:lnR>
                  </a:tcPr>
                </a:tc>
                <a:tc>
                  <a:txBody>
                    <a:bodyPr/>
                    <a:lstStyle/>
                    <a:p>
                      <a:r>
                        <a:rPr lang="en-US" sz="1600" b="0" dirty="0" smtClean="0"/>
                        <a:t>Partition Key</a:t>
                      </a:r>
                      <a:endParaRPr lang="en-US" sz="1600" b="0" dirty="0"/>
                    </a:p>
                  </a:txBody>
                  <a:tcPr>
                    <a:lnL w="12700" cap="flat" cmpd="sng" algn="ctr">
                      <a:solidFill>
                        <a:schemeClr val="tx1"/>
                      </a:solidFill>
                      <a:prstDash val="solid"/>
                      <a:round/>
                      <a:headEnd type="none" w="med" len="med"/>
                      <a:tailEnd type="none" w="med" len="med"/>
                    </a:lnL>
                  </a:tcPr>
                </a:tc>
                <a:tc>
                  <a:txBody>
                    <a:bodyPr/>
                    <a:lstStyle/>
                    <a:p>
                      <a:r>
                        <a:rPr lang="en-US" sz="1600" b="0" dirty="0" smtClean="0"/>
                        <a:t>Row Key</a:t>
                      </a:r>
                      <a:endParaRPr lang="en-US" sz="1600" b="0" dirty="0"/>
                    </a:p>
                  </a:txBody>
                  <a:tcPr/>
                </a:tc>
                <a:tc>
                  <a:txBody>
                    <a:bodyPr/>
                    <a:lstStyle/>
                    <a:p>
                      <a:r>
                        <a:rPr lang="en-US" sz="1600" b="0" dirty="0" smtClean="0"/>
                        <a:t>Timestamp</a:t>
                      </a:r>
                      <a:endParaRPr lang="en-US" sz="1600" b="0" dirty="0"/>
                    </a:p>
                  </a:txBody>
                  <a:tcPr/>
                </a:tc>
                <a:tc>
                  <a:txBody>
                    <a:bodyPr/>
                    <a:lstStyle/>
                    <a:p>
                      <a:r>
                        <a:rPr lang="en-US" sz="1600" b="0" dirty="0" smtClean="0"/>
                        <a:t>Property</a:t>
                      </a:r>
                      <a:r>
                        <a:rPr lang="en-US" sz="1600" b="0" baseline="0" dirty="0" smtClean="0"/>
                        <a:t> 5 Name</a:t>
                      </a:r>
                      <a:endParaRPr lang="en-US" sz="1600" b="0" dirty="0"/>
                    </a:p>
                  </a:txBody>
                  <a:tcPr/>
                </a:tc>
                <a:tc>
                  <a:txBody>
                    <a:bodyPr/>
                    <a:lstStyle/>
                    <a:p>
                      <a:r>
                        <a:rPr lang="en-US" sz="1600" b="0" dirty="0" smtClean="0"/>
                        <a:t>Property</a:t>
                      </a:r>
                      <a:r>
                        <a:rPr lang="en-US" sz="1600" b="0" baseline="0" dirty="0" smtClean="0"/>
                        <a:t> 5 Value</a:t>
                      </a:r>
                      <a:endParaRPr lang="en-US" sz="1600" b="0" dirty="0"/>
                    </a:p>
                  </a:txBody>
                  <a:tcPr/>
                </a:tc>
                <a:tc>
                  <a:txBody>
                    <a:bodyPr/>
                    <a:lstStyle/>
                    <a:p>
                      <a:r>
                        <a:rPr lang="en-US" sz="1600" b="0" dirty="0" smtClean="0"/>
                        <a:t>Property</a:t>
                      </a:r>
                      <a:r>
                        <a:rPr lang="en-US" sz="1600" b="0" baseline="0" dirty="0" smtClean="0"/>
                        <a:t> 6 </a:t>
                      </a:r>
                      <a:r>
                        <a:rPr lang="en-US" sz="1600" b="0" dirty="0" smtClean="0"/>
                        <a:t>Name</a:t>
                      </a:r>
                      <a:endParaRPr lang="en-US" sz="1600" b="0" dirty="0"/>
                    </a:p>
                  </a:txBody>
                  <a:tcPr/>
                </a:tc>
                <a:tc>
                  <a:txBody>
                    <a:bodyPr/>
                    <a:lstStyle/>
                    <a:p>
                      <a:r>
                        <a:rPr lang="en-US" sz="1600" b="0" dirty="0" smtClean="0"/>
                        <a:t>Property 6 Value</a:t>
                      </a:r>
                      <a:endParaRPr lang="en-US" sz="1600" b="0" dirty="0"/>
                    </a:p>
                  </a:txBody>
                  <a:tcPr/>
                </a:tc>
              </a:tr>
            </a:tbl>
          </a:graphicData>
        </a:graphic>
      </p:graphicFrame>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9855" y="299316"/>
            <a:ext cx="780290" cy="780290"/>
          </a:xfrm>
          <a:prstGeom prst="rect">
            <a:avLst/>
          </a:prstGeom>
        </p:spPr>
      </p:pic>
    </p:spTree>
    <p:extLst>
      <p:ext uri="{BB962C8B-B14F-4D97-AF65-F5344CB8AC3E}">
        <p14:creationId xmlns:p14="http://schemas.microsoft.com/office/powerpoint/2010/main" val="169879868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p>
            <a:r>
              <a:rPr lang="en-US" dirty="0" smtClean="0"/>
              <a:t>What does a real table look like?</a:t>
            </a:r>
            <a:endParaRPr lang="en-US" dirty="0"/>
          </a:p>
        </p:txBody>
      </p:sp>
      <p:sp>
        <p:nvSpPr>
          <p:cNvPr id="3" name="Text Placeholder 2"/>
          <p:cNvSpPr>
            <a:spLocks noGrp="1"/>
          </p:cNvSpPr>
          <p:nvPr>
            <p:ph type="body" sz="quarter" idx="10"/>
          </p:nvPr>
        </p:nvSpPr>
        <p:spPr>
          <a:xfrm>
            <a:off x="519248" y="1356359"/>
            <a:ext cx="11151917" cy="2462213"/>
          </a:xfrm>
        </p:spPr>
        <p:txBody>
          <a:bodyPr/>
          <a:lstStyle/>
          <a:p>
            <a:r>
              <a:rPr lang="en-US" dirty="0" smtClean="0"/>
              <a:t>Partition key – state</a:t>
            </a:r>
          </a:p>
          <a:p>
            <a:r>
              <a:rPr lang="en-US" dirty="0" smtClean="0"/>
              <a:t>Row key – city</a:t>
            </a:r>
          </a:p>
          <a:p>
            <a:r>
              <a:rPr lang="en-US" dirty="0" smtClean="0"/>
              <a:t>Annual averages of different properties for that location</a:t>
            </a:r>
          </a:p>
        </p:txBody>
      </p:sp>
      <p:pic>
        <p:nvPicPr>
          <p:cNvPr id="4" name="Picture 3"/>
          <p:cNvPicPr>
            <a:picLocks noChangeAspect="1"/>
          </p:cNvPicPr>
          <p:nvPr/>
        </p:nvPicPr>
        <p:blipFill>
          <a:blip r:embed="rId3"/>
          <a:stretch>
            <a:fillRect/>
          </a:stretch>
        </p:blipFill>
        <p:spPr>
          <a:xfrm>
            <a:off x="519249" y="4605256"/>
            <a:ext cx="11353346" cy="171934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2305" y="228602"/>
            <a:ext cx="780290" cy="780290"/>
          </a:xfrm>
          <a:prstGeom prst="rect">
            <a:avLst/>
          </a:prstGeom>
        </p:spPr>
      </p:pic>
    </p:spTree>
    <p:extLst>
      <p:ext uri="{BB962C8B-B14F-4D97-AF65-F5344CB8AC3E}">
        <p14:creationId xmlns:p14="http://schemas.microsoft.com/office/powerpoint/2010/main" val="27435643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Queues</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2902" y="1209179"/>
            <a:ext cx="1255628" cy="1255628"/>
          </a:xfrm>
          <a:prstGeom prst="rect">
            <a:avLst/>
          </a:prstGeom>
        </p:spPr>
      </p:pic>
    </p:spTree>
    <p:extLst>
      <p:ext uri="{BB962C8B-B14F-4D97-AF65-F5344CB8AC3E}">
        <p14:creationId xmlns:p14="http://schemas.microsoft.com/office/powerpoint/2010/main" val="3568186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Text Placeholder 2"/>
          <p:cNvSpPr>
            <a:spLocks noGrp="1"/>
          </p:cNvSpPr>
          <p:nvPr>
            <p:ph type="body" sz="quarter" idx="10"/>
          </p:nvPr>
        </p:nvSpPr>
        <p:spPr>
          <a:xfrm>
            <a:off x="519249" y="1447799"/>
            <a:ext cx="11151917" cy="1908215"/>
          </a:xfrm>
        </p:spPr>
        <p:txBody>
          <a:bodyPr/>
          <a:lstStyle/>
          <a:p>
            <a:r>
              <a:rPr lang="en-US" dirty="0" smtClean="0"/>
              <a:t>Store and retrieve messages</a:t>
            </a:r>
          </a:p>
          <a:p>
            <a:r>
              <a:rPr lang="en-US" dirty="0" smtClean="0"/>
              <a:t>Asynchronous processing</a:t>
            </a:r>
            <a:endParaRPr lang="en-US" dirty="0"/>
          </a:p>
          <a:p>
            <a:r>
              <a:rPr lang="en-US" dirty="0" smtClean="0"/>
              <a:t>Decoupling</a:t>
            </a:r>
          </a:p>
        </p:txBody>
      </p:sp>
      <p:grpSp>
        <p:nvGrpSpPr>
          <p:cNvPr id="5" name="Group 4"/>
          <p:cNvGrpSpPr/>
          <p:nvPr/>
        </p:nvGrpSpPr>
        <p:grpSpPr>
          <a:xfrm>
            <a:off x="8373772" y="421014"/>
            <a:ext cx="2903828" cy="5869999"/>
            <a:chOff x="8373772" y="581012"/>
            <a:chExt cx="2903828" cy="586999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9115" y="1959783"/>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9115" y="2868094"/>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7310" y="3815252"/>
              <a:ext cx="780290" cy="7802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7310" y="4723563"/>
              <a:ext cx="780290" cy="78029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9115" y="5670721"/>
              <a:ext cx="780290" cy="780290"/>
            </a:xfrm>
            <a:prstGeom prst="rect">
              <a:avLst/>
            </a:prstGeom>
          </p:spPr>
        </p:pic>
        <p:sp>
          <p:nvSpPr>
            <p:cNvPr id="11" name="Cloud Callout 10"/>
            <p:cNvSpPr/>
            <p:nvPr/>
          </p:nvSpPr>
          <p:spPr bwMode="auto">
            <a:xfrm flipH="1">
              <a:off x="8373772" y="581012"/>
              <a:ext cx="2513683" cy="1115019"/>
            </a:xfrm>
            <a:prstGeom prst="cloud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rPr>
                <a:t>Me first!</a:t>
              </a:r>
            </a:p>
          </p:txBody>
        </p:sp>
      </p:grpSp>
    </p:spTree>
    <p:extLst>
      <p:ext uri="{BB962C8B-B14F-4D97-AF65-F5344CB8AC3E}">
        <p14:creationId xmlns:p14="http://schemas.microsoft.com/office/powerpoint/2010/main" val="1966958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messages</a:t>
            </a:r>
            <a:endParaRPr lang="en-US" dirty="0"/>
          </a:p>
        </p:txBody>
      </p:sp>
      <p:sp>
        <p:nvSpPr>
          <p:cNvPr id="3" name="Text Placeholder 2"/>
          <p:cNvSpPr>
            <a:spLocks noGrp="1"/>
          </p:cNvSpPr>
          <p:nvPr>
            <p:ph type="body" sz="quarter" idx="10"/>
          </p:nvPr>
        </p:nvSpPr>
        <p:spPr>
          <a:xfrm>
            <a:off x="519249" y="1447799"/>
            <a:ext cx="11151917" cy="2585323"/>
          </a:xfrm>
        </p:spPr>
        <p:txBody>
          <a:bodyPr/>
          <a:lstStyle/>
          <a:p>
            <a:r>
              <a:rPr lang="en-US" dirty="0" smtClean="0"/>
              <a:t>Up to 64 kb</a:t>
            </a:r>
          </a:p>
          <a:p>
            <a:r>
              <a:rPr lang="en-US" dirty="0" smtClean="0"/>
              <a:t>No limit on count except storage account</a:t>
            </a:r>
            <a:endParaRPr lang="en-US" dirty="0"/>
          </a:p>
          <a:p>
            <a:r>
              <a:rPr lang="en-US" dirty="0" smtClean="0"/>
              <a:t>Best-effort FIFO</a:t>
            </a:r>
          </a:p>
          <a:p>
            <a:r>
              <a:rPr lang="en-US" dirty="0" smtClean="0"/>
              <a:t>Must build in </a:t>
            </a:r>
            <a:r>
              <a:rPr lang="en-US" dirty="0" err="1" smtClean="0"/>
              <a:t>idempotency</a:t>
            </a:r>
            <a:endParaRPr lang="en-US" dirty="0" smtClean="0"/>
          </a:p>
        </p:txBody>
      </p:sp>
      <p:grpSp>
        <p:nvGrpSpPr>
          <p:cNvPr id="7" name="Group 6"/>
          <p:cNvGrpSpPr/>
          <p:nvPr/>
        </p:nvGrpSpPr>
        <p:grpSpPr>
          <a:xfrm>
            <a:off x="4151375" y="4999032"/>
            <a:ext cx="2761490" cy="780290"/>
            <a:chOff x="8723375" y="375516"/>
            <a:chExt cx="2761490" cy="78029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4575" y="375516"/>
              <a:ext cx="780290" cy="78029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3375" y="375516"/>
              <a:ext cx="780290" cy="780290"/>
            </a:xfrm>
            <a:prstGeom prst="rect">
              <a:avLst/>
            </a:prstGeom>
            <a:noFill/>
            <a:ln>
              <a:noFill/>
            </a:ln>
          </p:spPr>
        </p:pic>
        <p:sp>
          <p:nvSpPr>
            <p:cNvPr id="6" name="Right Arrow 5"/>
            <p:cNvSpPr/>
            <p:nvPr/>
          </p:nvSpPr>
          <p:spPr bwMode="auto">
            <a:xfrm>
              <a:off x="9692640" y="607167"/>
              <a:ext cx="874775" cy="334971"/>
            </a:xfrm>
            <a:prstGeom prst="rightArrow">
              <a:avLst/>
            </a:prstGeom>
            <a:solidFill>
              <a:schemeClr val="accent6"/>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500240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0745" y="4587297"/>
            <a:ext cx="1849524" cy="184952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276" y="1219200"/>
            <a:ext cx="2765845" cy="27658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7362" y="1155556"/>
            <a:ext cx="2295938" cy="229593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5026" y="2536849"/>
            <a:ext cx="941259" cy="941259"/>
          </a:xfrm>
          <a:prstGeom prst="rect">
            <a:avLst/>
          </a:prstGeom>
          <a:noFill/>
          <a:ln>
            <a:noFill/>
          </a:ln>
        </p:spPr>
      </p:pic>
      <p:sp>
        <p:nvSpPr>
          <p:cNvPr id="11" name="Down Arrow 10"/>
          <p:cNvSpPr/>
          <p:nvPr/>
        </p:nvSpPr>
        <p:spPr bwMode="auto">
          <a:xfrm rot="14053519">
            <a:off x="7998081" y="3208102"/>
            <a:ext cx="591657" cy="2327415"/>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sp>
        <p:nvSpPr>
          <p:cNvPr id="13" name="Down Arrow 12"/>
          <p:cNvSpPr/>
          <p:nvPr/>
        </p:nvSpPr>
        <p:spPr bwMode="auto">
          <a:xfrm rot="18130343">
            <a:off x="4245231" y="3336842"/>
            <a:ext cx="591657" cy="2327415"/>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28703" y="3683560"/>
            <a:ext cx="941259" cy="941259"/>
          </a:xfrm>
          <a:prstGeom prst="rect">
            <a:avLst/>
          </a:prstGeom>
          <a:noFill/>
          <a:ln>
            <a:noFill/>
          </a:ln>
        </p:spPr>
      </p:pic>
      <p:sp>
        <p:nvSpPr>
          <p:cNvPr id="15" name="Multiply 14"/>
          <p:cNvSpPr/>
          <p:nvPr/>
        </p:nvSpPr>
        <p:spPr bwMode="auto">
          <a:xfrm>
            <a:off x="5169249" y="3480878"/>
            <a:ext cx="1493228" cy="1398716"/>
          </a:xfrm>
          <a:prstGeom prst="mathMultiply">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5432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path" presetSubtype="0" accel="50000" decel="50000" fill="hold" nodeType="withEffect">
                                  <p:stCondLst>
                                    <p:cond delay="0"/>
                                  </p:stCondLst>
                                  <p:childTnLst>
                                    <p:animMotion origin="layout" path="M -3.95833E-6 4.07407E-6 L 0.14883 0.17824 " pathEditMode="relative" rAng="0" ptsTypes="AA">
                                      <p:cBhvr>
                                        <p:cTn id="9" dur="2000" fill="hold"/>
                                        <p:tgtEl>
                                          <p:spTgt spid="10"/>
                                        </p:tgtEl>
                                        <p:attrNameLst>
                                          <p:attrName>ppt_x</p:attrName>
                                          <p:attrName>ppt_y</p:attrName>
                                        </p:attrNameLst>
                                      </p:cBhvr>
                                      <p:rCtr x="7435" y="8912"/>
                                    </p:animMotion>
                                  </p:childTnLst>
                                </p:cTn>
                              </p:par>
                            </p:childTnLst>
                          </p:cTn>
                        </p:par>
                        <p:par>
                          <p:cTn id="10" fill="hold">
                            <p:stCondLst>
                              <p:cond delay="2500"/>
                            </p:stCondLst>
                            <p:childTnLst>
                              <p:par>
                                <p:cTn id="11" presetID="22" presetClass="exit" presetSubtype="8" fill="hold" grpId="1" nodeType="afterEffect">
                                  <p:stCondLst>
                                    <p:cond delay="0"/>
                                  </p:stCondLst>
                                  <p:childTnLst>
                                    <p:animEffect transition="out" filter="wipe(left)">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2.08333E-7 4.44444E-6 L 0.1513 -0.16112 " pathEditMode="relative" rAng="0" ptsTypes="AA">
                                      <p:cBhvr>
                                        <p:cTn id="22" dur="2000" fill="hold"/>
                                        <p:tgtEl>
                                          <p:spTgt spid="14"/>
                                        </p:tgtEl>
                                        <p:attrNameLst>
                                          <p:attrName>ppt_x</p:attrName>
                                          <p:attrName>ppt_y</p:attrName>
                                        </p:attrNameLst>
                                      </p:cBhvr>
                                      <p:rCtr x="7565" y="-8056"/>
                                    </p:animMotion>
                                  </p:childTnLst>
                                </p:cTn>
                              </p:par>
                            </p:childTnLst>
                          </p:cTn>
                        </p:par>
                        <p:par>
                          <p:cTn id="23" fill="hold">
                            <p:stCondLst>
                              <p:cond delay="2000"/>
                            </p:stCondLst>
                            <p:childTnLst>
                              <p:par>
                                <p:cTn id="24" presetID="22" presetClass="exit" presetSubtype="8" fill="hold" grpId="1" nodeType="afterEffect">
                                  <p:stCondLst>
                                    <p:cond delay="0"/>
                                  </p:stCondLst>
                                  <p:childTnLst>
                                    <p:animEffect transition="out" filter="wipe(left)">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000"/>
                            </p:stCondLst>
                            <p:childTnLst>
                              <p:par>
                                <p:cTn id="37" presetID="10" presetClass="exit" presetSubtype="0" fill="hold" nodeType="after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5" grpId="0" animBg="1"/>
      <p:bldP spid="1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214" y="4337471"/>
            <a:ext cx="1849524" cy="184952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1827" y="1474290"/>
            <a:ext cx="2863181" cy="286318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318" y="1474290"/>
            <a:ext cx="2295938" cy="2295938"/>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9249" y="2372055"/>
            <a:ext cx="780290" cy="78029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4650" y="1733481"/>
            <a:ext cx="1847088" cy="1847088"/>
          </a:xfrm>
          <a:prstGeom prst="rect">
            <a:avLst/>
          </a:prstGeom>
        </p:spPr>
      </p:pic>
      <p:sp>
        <p:nvSpPr>
          <p:cNvPr id="14" name="Down Arrow 13"/>
          <p:cNvSpPr/>
          <p:nvPr/>
        </p:nvSpPr>
        <p:spPr bwMode="auto">
          <a:xfrm rot="16200000">
            <a:off x="1664423" y="2374441"/>
            <a:ext cx="442225" cy="775518"/>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sp>
        <p:nvSpPr>
          <p:cNvPr id="15" name="Down Arrow 14"/>
          <p:cNvSpPr/>
          <p:nvPr/>
        </p:nvSpPr>
        <p:spPr bwMode="auto">
          <a:xfrm rot="16200000">
            <a:off x="5439318" y="2121603"/>
            <a:ext cx="442225" cy="1070841"/>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sp>
        <p:nvSpPr>
          <p:cNvPr id="16" name="Down Arrow 15"/>
          <p:cNvSpPr/>
          <p:nvPr/>
        </p:nvSpPr>
        <p:spPr bwMode="auto">
          <a:xfrm rot="16200000" flipV="1">
            <a:off x="8820213" y="2116234"/>
            <a:ext cx="442226" cy="1081579"/>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sp>
        <p:nvSpPr>
          <p:cNvPr id="17" name="Bent Arrow 16"/>
          <p:cNvSpPr/>
          <p:nvPr/>
        </p:nvSpPr>
        <p:spPr bwMode="auto">
          <a:xfrm flipV="1">
            <a:off x="3263463" y="4493171"/>
            <a:ext cx="2672893" cy="900415"/>
          </a:xfrm>
          <a:prstGeom prst="ben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Down Arrow 18"/>
          <p:cNvSpPr/>
          <p:nvPr/>
        </p:nvSpPr>
        <p:spPr bwMode="auto">
          <a:xfrm rot="13572465">
            <a:off x="9033436" y="3531276"/>
            <a:ext cx="442225" cy="1659803"/>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4449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xit" presetSubtype="8" fill="hold" grpId="1"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xit" presetSubtype="8" fill="hold" grpId="1" nodeType="withEffect">
                                  <p:stCondLst>
                                    <p:cond delay="0"/>
                                  </p:stCondLst>
                                  <p:childTnLst>
                                    <p:animEffect transition="out" filter="wipe(left)">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10" presetClass="exit" presetSubtype="0" fill="hold" grpId="1" nodeType="with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par>
                                <p:cTn id="37" presetID="22" presetClass="exit" presetSubtype="8" fill="hold" grpId="1" nodeType="withEffect">
                                  <p:stCondLst>
                                    <p:cond delay="0"/>
                                  </p:stCondLst>
                                  <p:childTnLst>
                                    <p:animEffect transition="out" filter="wipe(left)">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messages revisited</a:t>
            </a:r>
            <a:endParaRPr lang="en-US" dirty="0"/>
          </a:p>
        </p:txBody>
      </p:sp>
      <p:sp>
        <p:nvSpPr>
          <p:cNvPr id="3" name="Text Placeholder 2"/>
          <p:cNvSpPr>
            <a:spLocks noGrp="1"/>
          </p:cNvSpPr>
          <p:nvPr>
            <p:ph type="body" sz="quarter" idx="10"/>
          </p:nvPr>
        </p:nvSpPr>
        <p:spPr>
          <a:xfrm>
            <a:off x="519249" y="1447799"/>
            <a:ext cx="11151917" cy="4074962"/>
          </a:xfrm>
        </p:spPr>
        <p:txBody>
          <a:bodyPr/>
          <a:lstStyle/>
          <a:p>
            <a:r>
              <a:rPr lang="en-US" dirty="0" smtClean="0"/>
              <a:t>Queue messages &gt; 64KB?</a:t>
            </a:r>
          </a:p>
          <a:p>
            <a:pPr lvl="1"/>
            <a:r>
              <a:rPr lang="en-US" dirty="0" smtClean="0"/>
              <a:t>Put information in file, write to blob storage</a:t>
            </a:r>
          </a:p>
          <a:p>
            <a:pPr lvl="1"/>
            <a:r>
              <a:rPr lang="en-US" dirty="0" smtClean="0"/>
              <a:t>Write URL for the file to the queue message</a:t>
            </a:r>
          </a:p>
          <a:p>
            <a:pPr lvl="1"/>
            <a:r>
              <a:rPr lang="en-US" dirty="0" smtClean="0"/>
              <a:t>Worker role…</a:t>
            </a:r>
          </a:p>
          <a:p>
            <a:pPr lvl="2"/>
            <a:r>
              <a:rPr lang="en-US" dirty="0" smtClean="0"/>
              <a:t>…retrieves the message</a:t>
            </a:r>
          </a:p>
          <a:p>
            <a:pPr lvl="2"/>
            <a:r>
              <a:rPr lang="en-US" dirty="0" smtClean="0"/>
              <a:t>…gets the file from blob storage</a:t>
            </a:r>
          </a:p>
          <a:p>
            <a:pPr lvl="2"/>
            <a:r>
              <a:rPr lang="en-US" dirty="0" smtClean="0"/>
              <a:t>…processes the information</a:t>
            </a:r>
          </a:p>
          <a:p>
            <a:pPr lvl="2"/>
            <a:r>
              <a:rPr lang="en-US" dirty="0" smtClean="0"/>
              <a:t>…removes the message from the queue</a:t>
            </a:r>
          </a:p>
        </p:txBody>
      </p:sp>
      <p:grpSp>
        <p:nvGrpSpPr>
          <p:cNvPr id="6" name="Group 5"/>
          <p:cNvGrpSpPr/>
          <p:nvPr/>
        </p:nvGrpSpPr>
        <p:grpSpPr>
          <a:xfrm>
            <a:off x="8982455" y="299316"/>
            <a:ext cx="2761490" cy="780290"/>
            <a:chOff x="8723375" y="375516"/>
            <a:chExt cx="276149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4575" y="375516"/>
              <a:ext cx="780290" cy="7802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3375" y="375516"/>
              <a:ext cx="780290" cy="780290"/>
            </a:xfrm>
            <a:prstGeom prst="rect">
              <a:avLst/>
            </a:prstGeom>
            <a:noFill/>
            <a:ln>
              <a:noFill/>
            </a:ln>
          </p:spPr>
        </p:pic>
        <p:sp>
          <p:nvSpPr>
            <p:cNvPr id="9" name="Right Arrow 8"/>
            <p:cNvSpPr/>
            <p:nvPr/>
          </p:nvSpPr>
          <p:spPr bwMode="auto">
            <a:xfrm>
              <a:off x="9692640" y="607167"/>
              <a:ext cx="874775" cy="334971"/>
            </a:xfrm>
            <a:prstGeom prst="rightArrow">
              <a:avLst/>
            </a:prstGeom>
            <a:solidFill>
              <a:schemeClr val="accent6"/>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93968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Files (Preview)</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261" y="998411"/>
            <a:ext cx="1229633" cy="1229633"/>
          </a:xfrm>
          <a:prstGeom prst="rect">
            <a:avLst/>
          </a:prstGeom>
        </p:spPr>
      </p:pic>
    </p:spTree>
    <p:extLst>
      <p:ext uri="{BB962C8B-B14F-4D97-AF65-F5344CB8AC3E}">
        <p14:creationId xmlns:p14="http://schemas.microsoft.com/office/powerpoint/2010/main" val="34418004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89003" y="2625013"/>
            <a:ext cx="7038975" cy="2609304"/>
          </a:xfrm>
        </p:spPr>
        <p:txBody>
          <a:bodyPr/>
          <a:lstStyle/>
          <a:p>
            <a:r>
              <a:rPr lang="en-US" dirty="0" smtClean="0"/>
              <a:t>Overview</a:t>
            </a:r>
          </a:p>
          <a:p>
            <a:r>
              <a:rPr lang="en-US" dirty="0" smtClean="0"/>
              <a:t>Types of </a:t>
            </a:r>
            <a:r>
              <a:rPr lang="en-US" dirty="0" smtClean="0"/>
              <a:t>standard storage</a:t>
            </a:r>
            <a:endParaRPr lang="en-US" dirty="0" smtClean="0"/>
          </a:p>
          <a:p>
            <a:r>
              <a:rPr lang="en-US" dirty="0" smtClean="0"/>
              <a:t>Redundancy choices</a:t>
            </a:r>
          </a:p>
          <a:p>
            <a:r>
              <a:rPr lang="en-US" dirty="0" smtClean="0"/>
              <a:t>Overview of scalability targets</a:t>
            </a:r>
          </a:p>
          <a:p>
            <a:r>
              <a:rPr lang="en-US" smtClean="0"/>
              <a:t>Premium storage</a:t>
            </a:r>
            <a:endParaRPr lang="en-US" dirty="0"/>
          </a:p>
        </p:txBody>
      </p:sp>
      <p:sp>
        <p:nvSpPr>
          <p:cNvPr id="3" name="Text Placeholder 2"/>
          <p:cNvSpPr>
            <a:spLocks noGrp="1"/>
          </p:cNvSpPr>
          <p:nvPr>
            <p:ph type="body" sz="quarter" idx="11"/>
          </p:nvPr>
        </p:nvSpPr>
        <p:spPr/>
        <p:txBody>
          <a:bodyPr/>
          <a:lstStyle/>
          <a:p>
            <a:r>
              <a:rPr lang="en-US" dirty="0" smtClean="0"/>
              <a:t>agenda</a:t>
            </a:r>
            <a:endParaRPr lang="en-US" dirty="0"/>
          </a:p>
        </p:txBody>
      </p:sp>
    </p:spTree>
    <p:extLst>
      <p:ext uri="{BB962C8B-B14F-4D97-AF65-F5344CB8AC3E}">
        <p14:creationId xmlns:p14="http://schemas.microsoft.com/office/powerpoint/2010/main" val="384829322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(Preview)</a:t>
            </a:r>
            <a:endParaRPr lang="en-US" dirty="0"/>
          </a:p>
        </p:txBody>
      </p:sp>
      <p:sp>
        <p:nvSpPr>
          <p:cNvPr id="3" name="Text Placeholder 2"/>
          <p:cNvSpPr>
            <a:spLocks noGrp="1"/>
          </p:cNvSpPr>
          <p:nvPr>
            <p:ph type="body" sz="quarter" idx="10"/>
          </p:nvPr>
        </p:nvSpPr>
        <p:spPr>
          <a:xfrm>
            <a:off x="519249" y="1447799"/>
            <a:ext cx="11151917" cy="2585323"/>
          </a:xfrm>
        </p:spPr>
        <p:txBody>
          <a:bodyPr/>
          <a:lstStyle/>
          <a:p>
            <a:r>
              <a:rPr lang="en-US" dirty="0" smtClean="0"/>
              <a:t>Cloud-based file share </a:t>
            </a:r>
          </a:p>
          <a:p>
            <a:r>
              <a:rPr lang="en-US" dirty="0"/>
              <a:t>SMB 2.1 </a:t>
            </a:r>
            <a:r>
              <a:rPr lang="en-US" dirty="0" smtClean="0"/>
              <a:t>protocol</a:t>
            </a:r>
          </a:p>
          <a:p>
            <a:r>
              <a:rPr lang="en-US" dirty="0"/>
              <a:t>Standard read/write </a:t>
            </a:r>
            <a:r>
              <a:rPr lang="en-US" dirty="0" smtClean="0"/>
              <a:t>commands</a:t>
            </a:r>
          </a:p>
          <a:p>
            <a:r>
              <a:rPr lang="en-US" dirty="0" smtClean="0"/>
              <a:t>True directory and file objects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0775" y="509015"/>
            <a:ext cx="780290" cy="780290"/>
          </a:xfrm>
          <a:prstGeom prst="rect">
            <a:avLst/>
          </a:prstGeom>
        </p:spPr>
      </p:pic>
    </p:spTree>
    <p:extLst>
      <p:ext uri="{BB962C8B-B14F-4D97-AF65-F5344CB8AC3E}">
        <p14:creationId xmlns:p14="http://schemas.microsoft.com/office/powerpoint/2010/main" val="38608946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(Preview)</a:t>
            </a:r>
            <a:endParaRPr lang="en-US" dirty="0"/>
          </a:p>
        </p:txBody>
      </p:sp>
      <p:sp>
        <p:nvSpPr>
          <p:cNvPr id="3" name="Text Placeholder 2"/>
          <p:cNvSpPr>
            <a:spLocks noGrp="1"/>
          </p:cNvSpPr>
          <p:nvPr>
            <p:ph type="body" sz="quarter" idx="10"/>
          </p:nvPr>
        </p:nvSpPr>
        <p:spPr>
          <a:xfrm>
            <a:off x="519249" y="1447799"/>
            <a:ext cx="11151917" cy="1908215"/>
          </a:xfrm>
        </p:spPr>
        <p:txBody>
          <a:bodyPr/>
          <a:lstStyle/>
          <a:p>
            <a:r>
              <a:rPr lang="en-US" dirty="0"/>
              <a:t>No cross-region support</a:t>
            </a:r>
          </a:p>
          <a:p>
            <a:r>
              <a:rPr lang="en-US" dirty="0" smtClean="0"/>
              <a:t>Accessible only in Azure as a file share</a:t>
            </a:r>
          </a:p>
          <a:p>
            <a:r>
              <a:rPr lang="en-US" dirty="0" smtClean="0"/>
              <a:t>Files accessible via REST API anywhere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0775" y="509015"/>
            <a:ext cx="780290" cy="780290"/>
          </a:xfrm>
          <a:prstGeom prst="rect">
            <a:avLst/>
          </a:prstGeom>
        </p:spPr>
      </p:pic>
    </p:spTree>
    <p:extLst>
      <p:ext uri="{BB962C8B-B14F-4D97-AF65-F5344CB8AC3E}">
        <p14:creationId xmlns:p14="http://schemas.microsoft.com/office/powerpoint/2010/main" val="132731404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(Preview)  Use Cases</a:t>
            </a:r>
            <a:endParaRPr lang="en-US" dirty="0"/>
          </a:p>
        </p:txBody>
      </p:sp>
      <p:sp>
        <p:nvSpPr>
          <p:cNvPr id="3" name="Text Placeholder 2"/>
          <p:cNvSpPr>
            <a:spLocks noGrp="1"/>
          </p:cNvSpPr>
          <p:nvPr>
            <p:ph type="body" sz="quarter" idx="10"/>
          </p:nvPr>
        </p:nvSpPr>
        <p:spPr>
          <a:xfrm>
            <a:off x="519249" y="1447799"/>
            <a:ext cx="11151917" cy="2585323"/>
          </a:xfrm>
        </p:spPr>
        <p:txBody>
          <a:bodyPr/>
          <a:lstStyle/>
          <a:p>
            <a:r>
              <a:rPr lang="en-US" dirty="0" smtClean="0"/>
              <a:t>Developer/IT Pro tools</a:t>
            </a:r>
          </a:p>
          <a:p>
            <a:r>
              <a:rPr lang="en-US" dirty="0" smtClean="0"/>
              <a:t>Lift and shift </a:t>
            </a:r>
          </a:p>
          <a:p>
            <a:r>
              <a:rPr lang="en-US" dirty="0" smtClean="0"/>
              <a:t>Diagnostics</a:t>
            </a:r>
          </a:p>
          <a:p>
            <a:r>
              <a:rPr lang="en-US" dirty="0" smtClean="0"/>
              <a:t>Configuration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0775" y="509015"/>
            <a:ext cx="780290" cy="780290"/>
          </a:xfrm>
          <a:prstGeom prst="rect">
            <a:avLst/>
          </a:prstGeom>
        </p:spPr>
      </p:pic>
    </p:spTree>
    <p:extLst>
      <p:ext uri="{BB962C8B-B14F-4D97-AF65-F5344CB8AC3E}">
        <p14:creationId xmlns:p14="http://schemas.microsoft.com/office/powerpoint/2010/main" val="10580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Storage in general</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495" y="509400"/>
            <a:ext cx="1765166" cy="1765166"/>
          </a:xfrm>
          <a:prstGeom prst="rect">
            <a:avLst/>
          </a:prstGeom>
        </p:spPr>
      </p:pic>
    </p:spTree>
    <p:extLst>
      <p:ext uri="{BB962C8B-B14F-4D97-AF65-F5344CB8AC3E}">
        <p14:creationId xmlns:p14="http://schemas.microsoft.com/office/powerpoint/2010/main" val="8839446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storage</a:t>
            </a:r>
            <a:endParaRPr lang="en-US" dirty="0"/>
          </a:p>
        </p:txBody>
      </p:sp>
      <p:sp>
        <p:nvSpPr>
          <p:cNvPr id="3" name="Text Placeholder 2"/>
          <p:cNvSpPr>
            <a:spLocks noGrp="1"/>
          </p:cNvSpPr>
          <p:nvPr>
            <p:ph type="body" sz="quarter" idx="10"/>
          </p:nvPr>
        </p:nvSpPr>
        <p:spPr>
          <a:xfrm>
            <a:off x="519249" y="1158240"/>
            <a:ext cx="11151917" cy="5547360"/>
          </a:xfrm>
        </p:spPr>
        <p:txBody>
          <a:bodyPr>
            <a:normAutofit/>
          </a:bodyPr>
          <a:lstStyle/>
          <a:p>
            <a:r>
              <a:rPr lang="en-US" dirty="0" smtClean="0"/>
              <a:t>Authentication required</a:t>
            </a:r>
          </a:p>
          <a:p>
            <a:r>
              <a:rPr lang="en-US" dirty="0"/>
              <a:t>Anonymous blob access available</a:t>
            </a:r>
          </a:p>
          <a:p>
            <a:r>
              <a:rPr lang="en-US" dirty="0" smtClean="0"/>
              <a:t>Primary and secondary storage keys</a:t>
            </a:r>
          </a:p>
          <a:p>
            <a:r>
              <a:rPr lang="en-US" dirty="0" smtClean="0"/>
              <a:t>Shared access signature (SAS) tokens for temporary access</a:t>
            </a:r>
          </a:p>
          <a:p>
            <a:r>
              <a:rPr lang="en-US" dirty="0" smtClean="0"/>
              <a:t>No Azure Files SAS token support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0" y="445005"/>
            <a:ext cx="1765166" cy="1765166"/>
          </a:xfrm>
          <a:prstGeom prst="rect">
            <a:avLst/>
          </a:prstGeom>
        </p:spPr>
      </p:pic>
    </p:spTree>
    <p:extLst>
      <p:ext uri="{BB962C8B-B14F-4D97-AF65-F5344CB8AC3E}">
        <p14:creationId xmlns:p14="http://schemas.microsoft.com/office/powerpoint/2010/main" val="932586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storage programmatically</a:t>
            </a:r>
            <a:endParaRPr lang="en-US" dirty="0"/>
          </a:p>
        </p:txBody>
      </p:sp>
      <p:sp>
        <p:nvSpPr>
          <p:cNvPr id="3" name="Text Placeholder 2"/>
          <p:cNvSpPr>
            <a:spLocks noGrp="1"/>
          </p:cNvSpPr>
          <p:nvPr>
            <p:ph type="body" sz="quarter" idx="10"/>
          </p:nvPr>
        </p:nvSpPr>
        <p:spPr>
          <a:xfrm>
            <a:off x="519249" y="1158240"/>
            <a:ext cx="11151917" cy="5547360"/>
          </a:xfrm>
        </p:spPr>
        <p:txBody>
          <a:bodyPr>
            <a:normAutofit lnSpcReduction="10000"/>
          </a:bodyPr>
          <a:lstStyle/>
          <a:p>
            <a:r>
              <a:rPr lang="en-US" dirty="0" smtClean="0"/>
              <a:t>REST interface</a:t>
            </a:r>
          </a:p>
          <a:p>
            <a:r>
              <a:rPr lang="en-US" dirty="0" smtClean="0"/>
              <a:t>PowerShell</a:t>
            </a:r>
          </a:p>
          <a:p>
            <a:r>
              <a:rPr lang="en-US" dirty="0" smtClean="0"/>
              <a:t>Storage client libraries</a:t>
            </a:r>
          </a:p>
          <a:p>
            <a:pPr lvl="1"/>
            <a:r>
              <a:rPr lang="en-US" dirty="0" smtClean="0"/>
              <a:t>.NET</a:t>
            </a:r>
          </a:p>
          <a:p>
            <a:pPr lvl="1"/>
            <a:r>
              <a:rPr lang="en-US" dirty="0" smtClean="0"/>
              <a:t>Node.js</a:t>
            </a:r>
          </a:p>
          <a:p>
            <a:pPr lvl="1"/>
            <a:r>
              <a:rPr lang="en-US" dirty="0" smtClean="0"/>
              <a:t>Java/Android</a:t>
            </a:r>
          </a:p>
          <a:p>
            <a:pPr lvl="1"/>
            <a:r>
              <a:rPr lang="en-US" dirty="0" smtClean="0"/>
              <a:t>PHP</a:t>
            </a:r>
          </a:p>
          <a:p>
            <a:pPr lvl="1"/>
            <a:r>
              <a:rPr lang="en-US" dirty="0" smtClean="0"/>
              <a:t>Ruby</a:t>
            </a:r>
          </a:p>
          <a:p>
            <a:pPr lvl="1"/>
            <a:r>
              <a:rPr lang="en-US" dirty="0" smtClean="0"/>
              <a:t>Python</a:t>
            </a:r>
          </a:p>
          <a:p>
            <a:pPr lvl="1"/>
            <a:r>
              <a:rPr lang="en-US" dirty="0" smtClean="0"/>
              <a:t>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2962" y="228602"/>
            <a:ext cx="1023168" cy="1023168"/>
          </a:xfrm>
          <a:prstGeom prst="rect">
            <a:avLst/>
          </a:prstGeom>
        </p:spPr>
      </p:pic>
    </p:spTree>
    <p:extLst>
      <p:ext uri="{BB962C8B-B14F-4D97-AF65-F5344CB8AC3E}">
        <p14:creationId xmlns:p14="http://schemas.microsoft.com/office/powerpoint/2010/main" val="143004971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is not an option: Replication</a:t>
            </a:r>
            <a:endParaRPr lang="en-US" dirty="0"/>
          </a:p>
        </p:txBody>
      </p:sp>
      <p:sp>
        <p:nvSpPr>
          <p:cNvPr id="3" name="Text Placeholder 2"/>
          <p:cNvSpPr>
            <a:spLocks noGrp="1"/>
          </p:cNvSpPr>
          <p:nvPr>
            <p:ph type="body" sz="quarter" idx="10"/>
          </p:nvPr>
        </p:nvSpPr>
        <p:spPr>
          <a:xfrm>
            <a:off x="519249" y="1158240"/>
            <a:ext cx="11151917" cy="5547360"/>
          </a:xfrm>
        </p:spPr>
        <p:txBody>
          <a:bodyPr>
            <a:normAutofit/>
          </a:bodyPr>
          <a:lstStyle/>
          <a:p>
            <a:r>
              <a:rPr lang="en-US" dirty="0" smtClean="0"/>
              <a:t>Locally Redundant Storage (LRS)</a:t>
            </a:r>
          </a:p>
          <a:p>
            <a:r>
              <a:rPr lang="en-US" dirty="0" smtClean="0"/>
              <a:t>Zone-Redundant Storage (ZRS)</a:t>
            </a:r>
          </a:p>
          <a:p>
            <a:r>
              <a:rPr lang="en-US" dirty="0"/>
              <a:t>Geo-Redundant Storage (GRS)</a:t>
            </a:r>
          </a:p>
          <a:p>
            <a:r>
              <a:rPr lang="en-US" dirty="0" smtClean="0"/>
              <a:t>Read-Access Geo-Redundant Storage (RA-GRS)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2280" y="103150"/>
            <a:ext cx="1186046" cy="1186046"/>
          </a:xfrm>
          <a:prstGeom prst="rect">
            <a:avLst/>
          </a:prstGeom>
        </p:spPr>
      </p:pic>
    </p:spTree>
    <p:extLst>
      <p:ext uri="{BB962C8B-B14F-4D97-AF65-F5344CB8AC3E}">
        <p14:creationId xmlns:p14="http://schemas.microsoft.com/office/powerpoint/2010/main" val="380093446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Locally Redundant Storage (LRS)</a:t>
            </a:r>
            <a:endParaRPr lang="en-US" dirty="0"/>
          </a:p>
        </p:txBody>
      </p:sp>
      <p:sp>
        <p:nvSpPr>
          <p:cNvPr id="6" name="TextBox 5"/>
          <p:cNvSpPr txBox="1"/>
          <p:nvPr/>
        </p:nvSpPr>
        <p:spPr>
          <a:xfrm>
            <a:off x="431292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p:txBody>
      </p:sp>
      <p:sp>
        <p:nvSpPr>
          <p:cNvPr id="8" name="TextBox 7"/>
          <p:cNvSpPr txBox="1"/>
          <p:nvPr/>
        </p:nvSpPr>
        <p:spPr>
          <a:xfrm>
            <a:off x="6083806"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778764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3</a:t>
            </a:r>
          </a:p>
        </p:txBody>
      </p:sp>
      <p:sp>
        <p:nvSpPr>
          <p:cNvPr id="10" name="TextBox 9"/>
          <p:cNvSpPr txBox="1"/>
          <p:nvPr/>
        </p:nvSpPr>
        <p:spPr>
          <a:xfrm>
            <a:off x="552610" y="1456171"/>
            <a:ext cx="2485536"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080" y="2774348"/>
            <a:ext cx="1164232" cy="1164232"/>
          </a:xfrm>
          <a:prstGeom prst="rect">
            <a:avLst/>
          </a:prstGeom>
        </p:spPr>
      </p:pic>
      <p:sp>
        <p:nvSpPr>
          <p:cNvPr id="21" name="Curved Down Arrow 20"/>
          <p:cNvSpPr/>
          <p:nvPr/>
        </p:nvSpPr>
        <p:spPr bwMode="auto">
          <a:xfrm>
            <a:off x="3119626" y="1263798"/>
            <a:ext cx="1691640" cy="393182"/>
          </a:xfrm>
          <a:prstGeom prst="curved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Curved Up Arrow 21"/>
          <p:cNvSpPr/>
          <p:nvPr/>
        </p:nvSpPr>
        <p:spPr bwMode="auto">
          <a:xfrm>
            <a:off x="3119626" y="3669505"/>
            <a:ext cx="3814574" cy="682645"/>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5423" y="1734236"/>
            <a:ext cx="1308407" cy="1308407"/>
          </a:xfrm>
          <a:prstGeom prst="rect">
            <a:avLst/>
          </a:prstGeom>
        </p:spPr>
      </p:pic>
      <p:sp>
        <p:nvSpPr>
          <p:cNvPr id="24" name="Curved Up Arrow 23"/>
          <p:cNvSpPr/>
          <p:nvPr/>
        </p:nvSpPr>
        <p:spPr bwMode="auto">
          <a:xfrm rot="21131066">
            <a:off x="3325453" y="3970259"/>
            <a:ext cx="5047386" cy="706931"/>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7" name="Straight Arrow Connector 26"/>
          <p:cNvCxnSpPr/>
          <p:nvPr/>
        </p:nvCxnSpPr>
        <p:spPr>
          <a:xfrm flipV="1">
            <a:off x="1386840" y="2261835"/>
            <a:ext cx="1078583" cy="69627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465423" y="3221727"/>
            <a:ext cx="1436017"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Storage Service</a:t>
            </a:r>
          </a:p>
        </p:txBody>
      </p:sp>
      <p:sp>
        <p:nvSpPr>
          <p:cNvPr id="31" name="TextBox 30"/>
          <p:cNvSpPr txBox="1"/>
          <p:nvPr/>
        </p:nvSpPr>
        <p:spPr>
          <a:xfrm>
            <a:off x="971489" y="3938580"/>
            <a:ext cx="1141292"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Web app</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6" y="1899235"/>
            <a:ext cx="978408" cy="97840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260" y="1899235"/>
            <a:ext cx="978408" cy="978408"/>
          </a:xfrm>
          <a:prstGeom prst="rect">
            <a:avLst/>
          </a:prstGeom>
        </p:spPr>
      </p:pic>
    </p:spTree>
    <p:extLst>
      <p:ext uri="{BB962C8B-B14F-4D97-AF65-F5344CB8AC3E}">
        <p14:creationId xmlns:p14="http://schemas.microsoft.com/office/powerpoint/2010/main" val="1401729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Redundant Storage (ZRS)</a:t>
            </a:r>
            <a:endParaRPr lang="en-US" dirty="0"/>
          </a:p>
        </p:txBody>
      </p:sp>
      <p:sp>
        <p:nvSpPr>
          <p:cNvPr id="10" name="TextBox 9"/>
          <p:cNvSpPr txBox="1"/>
          <p:nvPr/>
        </p:nvSpPr>
        <p:spPr>
          <a:xfrm>
            <a:off x="552610" y="1456171"/>
            <a:ext cx="2485536"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080" y="2774348"/>
            <a:ext cx="1164232" cy="1164232"/>
          </a:xfrm>
          <a:prstGeom prst="rect">
            <a:avLst/>
          </a:prstGeom>
        </p:spPr>
      </p:pic>
      <p:sp>
        <p:nvSpPr>
          <p:cNvPr id="21" name="Curved Down Arrow 20"/>
          <p:cNvSpPr/>
          <p:nvPr/>
        </p:nvSpPr>
        <p:spPr bwMode="auto">
          <a:xfrm>
            <a:off x="3119626" y="1263798"/>
            <a:ext cx="1691640" cy="393182"/>
          </a:xfrm>
          <a:prstGeom prst="curved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Curved Up Arrow 21"/>
          <p:cNvSpPr/>
          <p:nvPr/>
        </p:nvSpPr>
        <p:spPr bwMode="auto">
          <a:xfrm>
            <a:off x="3038146" y="4753254"/>
            <a:ext cx="4677868" cy="682645"/>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5423" y="1734236"/>
            <a:ext cx="1308407" cy="1308407"/>
          </a:xfrm>
          <a:prstGeom prst="rect">
            <a:avLst/>
          </a:prstGeom>
        </p:spPr>
      </p:pic>
      <p:sp>
        <p:nvSpPr>
          <p:cNvPr id="24" name="Curved Up Arrow 23"/>
          <p:cNvSpPr/>
          <p:nvPr/>
        </p:nvSpPr>
        <p:spPr bwMode="auto">
          <a:xfrm rot="21269511">
            <a:off x="3020909" y="5157323"/>
            <a:ext cx="6943795" cy="856616"/>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7" name="Straight Arrow Connector 26"/>
          <p:cNvCxnSpPr/>
          <p:nvPr/>
        </p:nvCxnSpPr>
        <p:spPr>
          <a:xfrm flipV="1">
            <a:off x="1386840" y="2261835"/>
            <a:ext cx="1078583" cy="69627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465423" y="3221727"/>
            <a:ext cx="1436017"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Storage Service</a:t>
            </a:r>
          </a:p>
        </p:txBody>
      </p:sp>
      <p:sp>
        <p:nvSpPr>
          <p:cNvPr id="31" name="TextBox 30"/>
          <p:cNvSpPr txBox="1"/>
          <p:nvPr/>
        </p:nvSpPr>
        <p:spPr>
          <a:xfrm>
            <a:off x="971489" y="3938580"/>
            <a:ext cx="1141292"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Web app</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grpSp>
        <p:nvGrpSpPr>
          <p:cNvPr id="4" name="Group 3"/>
          <p:cNvGrpSpPr/>
          <p:nvPr/>
        </p:nvGrpSpPr>
        <p:grpSpPr>
          <a:xfrm>
            <a:off x="4037694" y="1734236"/>
            <a:ext cx="1795546" cy="2648578"/>
            <a:chOff x="4037694" y="1734236"/>
            <a:chExt cx="1795546" cy="2648578"/>
          </a:xfrm>
        </p:grpSpPr>
        <p:sp>
          <p:nvSpPr>
            <p:cNvPr id="3" name="Rounded Rectangle 2"/>
            <p:cNvSpPr/>
            <p:nvPr/>
          </p:nvSpPr>
          <p:spPr bwMode="auto">
            <a:xfrm>
              <a:off x="4037694" y="1734236"/>
              <a:ext cx="1795546" cy="264857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4084992" y="3134865"/>
              <a:ext cx="1645248" cy="984885"/>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Facility 1</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grpSp>
      <p:grpSp>
        <p:nvGrpSpPr>
          <p:cNvPr id="25" name="Group 24"/>
          <p:cNvGrpSpPr/>
          <p:nvPr/>
        </p:nvGrpSpPr>
        <p:grpSpPr>
          <a:xfrm>
            <a:off x="6547668" y="1704189"/>
            <a:ext cx="1795546" cy="2648578"/>
            <a:chOff x="4037694" y="1734236"/>
            <a:chExt cx="1795546" cy="2648578"/>
          </a:xfrm>
        </p:grpSpPr>
        <p:sp>
          <p:nvSpPr>
            <p:cNvPr id="26" name="Rounded Rectangle 25"/>
            <p:cNvSpPr/>
            <p:nvPr/>
          </p:nvSpPr>
          <p:spPr bwMode="auto">
            <a:xfrm>
              <a:off x="4037694" y="1734236"/>
              <a:ext cx="1795546" cy="264857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TextBox 27"/>
            <p:cNvSpPr txBox="1"/>
            <p:nvPr/>
          </p:nvSpPr>
          <p:spPr>
            <a:xfrm>
              <a:off x="4084992" y="3134865"/>
              <a:ext cx="1645248" cy="984885"/>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Facility 2</a:t>
              </a: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grpSp>
      <p:grpSp>
        <p:nvGrpSpPr>
          <p:cNvPr id="32" name="Group 31"/>
          <p:cNvGrpSpPr/>
          <p:nvPr/>
        </p:nvGrpSpPr>
        <p:grpSpPr>
          <a:xfrm>
            <a:off x="9027717" y="1704189"/>
            <a:ext cx="1795546" cy="2648578"/>
            <a:chOff x="4037694" y="1734236"/>
            <a:chExt cx="1795546" cy="2648578"/>
          </a:xfrm>
        </p:grpSpPr>
        <p:sp>
          <p:nvSpPr>
            <p:cNvPr id="33" name="Rounded Rectangle 32"/>
            <p:cNvSpPr/>
            <p:nvPr/>
          </p:nvSpPr>
          <p:spPr bwMode="auto">
            <a:xfrm>
              <a:off x="4037694" y="1734236"/>
              <a:ext cx="1795546" cy="264857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TextBox 33"/>
            <p:cNvSpPr txBox="1"/>
            <p:nvPr/>
          </p:nvSpPr>
          <p:spPr>
            <a:xfrm>
              <a:off x="4084992" y="3134865"/>
              <a:ext cx="1645248" cy="984885"/>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3</a:t>
              </a:r>
              <a:endParaRPr lang="en-US" sz="3200" dirty="0" smtClean="0">
                <a:gradFill>
                  <a:gsLst>
                    <a:gs pos="0">
                      <a:srgbClr val="292929">
                        <a:lumMod val="90000"/>
                        <a:lumOff val="10000"/>
                      </a:srgbClr>
                    </a:gs>
                    <a:gs pos="86000">
                      <a:srgbClr val="292929">
                        <a:lumMod val="90000"/>
                        <a:lumOff val="10000"/>
                      </a:srgbClr>
                    </a:gs>
                  </a:gsLst>
                  <a:lin ang="5400000" scaled="0"/>
                </a:gradFill>
              </a:endParaRPr>
            </a:p>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Facility 3</a:t>
              </a:r>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grpSp>
    </p:spTree>
    <p:extLst>
      <p:ext uri="{BB962C8B-B14F-4D97-AF65-F5344CB8AC3E}">
        <p14:creationId xmlns:p14="http://schemas.microsoft.com/office/powerpoint/2010/main" val="1349146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Geo-Redundant Storage (</a:t>
            </a:r>
            <a:r>
              <a:rPr lang="en-US" dirty="0"/>
              <a:t>G</a:t>
            </a:r>
            <a:r>
              <a:rPr lang="en-US" dirty="0" smtClean="0"/>
              <a:t>RS)</a:t>
            </a:r>
            <a:endParaRPr lang="en-US" dirty="0"/>
          </a:p>
        </p:txBody>
      </p:sp>
      <p:sp>
        <p:nvSpPr>
          <p:cNvPr id="10" name="TextBox 9"/>
          <p:cNvSpPr txBox="1"/>
          <p:nvPr/>
        </p:nvSpPr>
        <p:spPr>
          <a:xfrm>
            <a:off x="552610" y="1456171"/>
            <a:ext cx="2485536"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080" y="2774348"/>
            <a:ext cx="1164232" cy="1164232"/>
          </a:xfrm>
          <a:prstGeom prst="rect">
            <a:avLst/>
          </a:prstGeom>
        </p:spPr>
      </p:pic>
      <p:sp>
        <p:nvSpPr>
          <p:cNvPr id="22" name="Curved Up Arrow 21"/>
          <p:cNvSpPr/>
          <p:nvPr/>
        </p:nvSpPr>
        <p:spPr bwMode="auto">
          <a:xfrm>
            <a:off x="3119626" y="3669505"/>
            <a:ext cx="3814574" cy="682645"/>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5423" y="1734236"/>
            <a:ext cx="1308407" cy="1308407"/>
          </a:xfrm>
          <a:prstGeom prst="rect">
            <a:avLst/>
          </a:prstGeom>
        </p:spPr>
      </p:pic>
      <p:cxnSp>
        <p:nvCxnSpPr>
          <p:cNvPr id="27" name="Straight Arrow Connector 26"/>
          <p:cNvCxnSpPr/>
          <p:nvPr/>
        </p:nvCxnSpPr>
        <p:spPr>
          <a:xfrm flipV="1">
            <a:off x="1386840" y="2261835"/>
            <a:ext cx="1078583" cy="69627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465423" y="3221727"/>
            <a:ext cx="1436017"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Storage Service</a:t>
            </a:r>
          </a:p>
        </p:txBody>
      </p:sp>
      <p:sp>
        <p:nvSpPr>
          <p:cNvPr id="31" name="TextBox 30"/>
          <p:cNvSpPr txBox="1"/>
          <p:nvPr/>
        </p:nvSpPr>
        <p:spPr>
          <a:xfrm>
            <a:off x="971489" y="3938580"/>
            <a:ext cx="1141292"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Web app</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grpSp>
        <p:nvGrpSpPr>
          <p:cNvPr id="4" name="Group 3"/>
          <p:cNvGrpSpPr/>
          <p:nvPr/>
        </p:nvGrpSpPr>
        <p:grpSpPr>
          <a:xfrm>
            <a:off x="4162096" y="1424639"/>
            <a:ext cx="5265682" cy="2213334"/>
            <a:chOff x="4162096" y="1424639"/>
            <a:chExt cx="5265682" cy="2213334"/>
          </a:xfrm>
        </p:grpSpPr>
        <p:sp>
          <p:nvSpPr>
            <p:cNvPr id="3" name="Rounded Rectangle 2"/>
            <p:cNvSpPr/>
            <p:nvPr/>
          </p:nvSpPr>
          <p:spPr bwMode="auto">
            <a:xfrm>
              <a:off x="4162096" y="1424639"/>
              <a:ext cx="5265682" cy="221333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431292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p:txBody>
        </p:sp>
        <p:sp>
          <p:nvSpPr>
            <p:cNvPr id="8" name="TextBox 7"/>
            <p:cNvSpPr txBox="1"/>
            <p:nvPr/>
          </p:nvSpPr>
          <p:spPr>
            <a:xfrm>
              <a:off x="6083806"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778764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3</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6" y="1899235"/>
              <a:ext cx="978408" cy="97840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260" y="1899235"/>
              <a:ext cx="978408" cy="978408"/>
            </a:xfrm>
            <a:prstGeom prst="rect">
              <a:avLst/>
            </a:prstGeom>
          </p:spPr>
        </p:pic>
      </p:grpSp>
      <p:grpSp>
        <p:nvGrpSpPr>
          <p:cNvPr id="25" name="Group 24"/>
          <p:cNvGrpSpPr/>
          <p:nvPr/>
        </p:nvGrpSpPr>
        <p:grpSpPr>
          <a:xfrm>
            <a:off x="6572118" y="4444774"/>
            <a:ext cx="5265682" cy="2213334"/>
            <a:chOff x="4162096" y="1424639"/>
            <a:chExt cx="5265682" cy="2213334"/>
          </a:xfrm>
        </p:grpSpPr>
        <p:sp>
          <p:nvSpPr>
            <p:cNvPr id="26" name="Rounded Rectangle 25"/>
            <p:cNvSpPr/>
            <p:nvPr/>
          </p:nvSpPr>
          <p:spPr bwMode="auto">
            <a:xfrm>
              <a:off x="4162096" y="1424639"/>
              <a:ext cx="5265682" cy="221333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TextBox 27"/>
            <p:cNvSpPr txBox="1"/>
            <p:nvPr/>
          </p:nvSpPr>
          <p:spPr>
            <a:xfrm>
              <a:off x="431292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p:txBody>
        </p:sp>
        <p:sp>
          <p:nvSpPr>
            <p:cNvPr id="29" name="TextBox 28"/>
            <p:cNvSpPr txBox="1"/>
            <p:nvPr/>
          </p:nvSpPr>
          <p:spPr>
            <a:xfrm>
              <a:off x="6083806"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32" name="TextBox 31"/>
            <p:cNvSpPr txBox="1"/>
            <p:nvPr/>
          </p:nvSpPr>
          <p:spPr>
            <a:xfrm>
              <a:off x="778764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3</a:t>
              </a:r>
            </a:p>
          </p:txBody>
        </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6" y="1899235"/>
              <a:ext cx="978408" cy="978408"/>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260" y="1899235"/>
              <a:ext cx="978408" cy="978408"/>
            </a:xfrm>
            <a:prstGeom prst="rect">
              <a:avLst/>
            </a:prstGeom>
          </p:spPr>
        </p:pic>
      </p:grpSp>
      <p:cxnSp>
        <p:nvCxnSpPr>
          <p:cNvPr id="13" name="Elbow Connector 12"/>
          <p:cNvCxnSpPr>
            <a:stCxn id="30" idx="2"/>
            <a:endCxn id="26" idx="1"/>
          </p:cNvCxnSpPr>
          <p:nvPr/>
        </p:nvCxnSpPr>
        <p:spPr>
          <a:xfrm rot="16200000" flipH="1">
            <a:off x="3823718" y="2803040"/>
            <a:ext cx="2108115" cy="3388686"/>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Curved Down Arrow 20"/>
          <p:cNvSpPr/>
          <p:nvPr/>
        </p:nvSpPr>
        <p:spPr bwMode="auto">
          <a:xfrm>
            <a:off x="3119626" y="1263798"/>
            <a:ext cx="1691640" cy="393182"/>
          </a:xfrm>
          <a:prstGeom prst="curved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Curved Up Arrow 23"/>
          <p:cNvSpPr/>
          <p:nvPr/>
        </p:nvSpPr>
        <p:spPr bwMode="auto">
          <a:xfrm rot="21131066">
            <a:off x="3325453" y="3970259"/>
            <a:ext cx="5047386" cy="706931"/>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TextBox 17"/>
          <p:cNvSpPr txBox="1"/>
          <p:nvPr/>
        </p:nvSpPr>
        <p:spPr>
          <a:xfrm>
            <a:off x="9600196" y="2550480"/>
            <a:ext cx="1814494"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6" name="TextBox 35"/>
          <p:cNvSpPr txBox="1"/>
          <p:nvPr/>
        </p:nvSpPr>
        <p:spPr>
          <a:xfrm>
            <a:off x="3174701" y="6155000"/>
            <a:ext cx="3641145"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Secondary Region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98142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24" grpId="0" animBg="1"/>
      <p:bldP spid="2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Tree>
    <p:extLst>
      <p:ext uri="{BB962C8B-B14F-4D97-AF65-F5344CB8AC3E}">
        <p14:creationId xmlns:p14="http://schemas.microsoft.com/office/powerpoint/2010/main" val="168886393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Read Access Geo-Redundant Storage (RA-GRS)</a:t>
            </a:r>
            <a:endParaRPr lang="en-US" sz="4400" dirty="0"/>
          </a:p>
        </p:txBody>
      </p:sp>
      <p:sp>
        <p:nvSpPr>
          <p:cNvPr id="10" name="TextBox 9"/>
          <p:cNvSpPr txBox="1"/>
          <p:nvPr/>
        </p:nvSpPr>
        <p:spPr>
          <a:xfrm>
            <a:off x="552610" y="1456171"/>
            <a:ext cx="2485536"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080" y="2774348"/>
            <a:ext cx="1164232" cy="1164232"/>
          </a:xfrm>
          <a:prstGeom prst="rect">
            <a:avLst/>
          </a:prstGeom>
        </p:spPr>
      </p:pic>
      <p:sp>
        <p:nvSpPr>
          <p:cNvPr id="22" name="Curved Up Arrow 21"/>
          <p:cNvSpPr/>
          <p:nvPr/>
        </p:nvSpPr>
        <p:spPr bwMode="auto">
          <a:xfrm>
            <a:off x="3119626" y="3669505"/>
            <a:ext cx="3814574" cy="682645"/>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5423" y="1734236"/>
            <a:ext cx="1308407" cy="1308407"/>
          </a:xfrm>
          <a:prstGeom prst="rect">
            <a:avLst/>
          </a:prstGeom>
        </p:spPr>
      </p:pic>
      <p:cxnSp>
        <p:nvCxnSpPr>
          <p:cNvPr id="27" name="Straight Arrow Connector 26"/>
          <p:cNvCxnSpPr/>
          <p:nvPr/>
        </p:nvCxnSpPr>
        <p:spPr>
          <a:xfrm flipV="1">
            <a:off x="1386840" y="2261835"/>
            <a:ext cx="1078583" cy="69627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465423" y="3221727"/>
            <a:ext cx="1436017"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Storage Service</a:t>
            </a:r>
          </a:p>
        </p:txBody>
      </p:sp>
      <p:sp>
        <p:nvSpPr>
          <p:cNvPr id="31" name="TextBox 30"/>
          <p:cNvSpPr txBox="1"/>
          <p:nvPr/>
        </p:nvSpPr>
        <p:spPr>
          <a:xfrm>
            <a:off x="971489" y="3938580"/>
            <a:ext cx="1141292"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Web app</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grpSp>
        <p:nvGrpSpPr>
          <p:cNvPr id="4" name="Group 3"/>
          <p:cNvGrpSpPr/>
          <p:nvPr/>
        </p:nvGrpSpPr>
        <p:grpSpPr>
          <a:xfrm>
            <a:off x="4162096" y="1424639"/>
            <a:ext cx="5265682" cy="2213334"/>
            <a:chOff x="4162096" y="1424639"/>
            <a:chExt cx="5265682" cy="2213334"/>
          </a:xfrm>
        </p:grpSpPr>
        <p:sp>
          <p:nvSpPr>
            <p:cNvPr id="3" name="Rounded Rectangle 2"/>
            <p:cNvSpPr/>
            <p:nvPr/>
          </p:nvSpPr>
          <p:spPr bwMode="auto">
            <a:xfrm>
              <a:off x="4162096" y="1424639"/>
              <a:ext cx="5265682" cy="221333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431292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p:txBody>
        </p:sp>
        <p:sp>
          <p:nvSpPr>
            <p:cNvPr id="8" name="TextBox 7"/>
            <p:cNvSpPr txBox="1"/>
            <p:nvPr/>
          </p:nvSpPr>
          <p:spPr>
            <a:xfrm>
              <a:off x="6083806"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778764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3</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6" y="1899235"/>
              <a:ext cx="978408" cy="97840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260" y="1899235"/>
              <a:ext cx="978408" cy="978408"/>
            </a:xfrm>
            <a:prstGeom prst="rect">
              <a:avLst/>
            </a:prstGeom>
          </p:spPr>
        </p:pic>
      </p:grpSp>
      <p:grpSp>
        <p:nvGrpSpPr>
          <p:cNvPr id="25" name="Group 24"/>
          <p:cNvGrpSpPr/>
          <p:nvPr/>
        </p:nvGrpSpPr>
        <p:grpSpPr>
          <a:xfrm>
            <a:off x="6572118" y="4444774"/>
            <a:ext cx="5265682" cy="2213334"/>
            <a:chOff x="4162096" y="1424639"/>
            <a:chExt cx="5265682" cy="2213334"/>
          </a:xfrm>
        </p:grpSpPr>
        <p:sp>
          <p:nvSpPr>
            <p:cNvPr id="26" name="Rounded Rectangle 25"/>
            <p:cNvSpPr/>
            <p:nvPr/>
          </p:nvSpPr>
          <p:spPr bwMode="auto">
            <a:xfrm>
              <a:off x="4162096" y="1424639"/>
              <a:ext cx="5265682" cy="221333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TextBox 27"/>
            <p:cNvSpPr txBox="1"/>
            <p:nvPr/>
          </p:nvSpPr>
          <p:spPr>
            <a:xfrm>
              <a:off x="431292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1</a:t>
              </a:r>
            </a:p>
          </p:txBody>
        </p:sp>
        <p:sp>
          <p:nvSpPr>
            <p:cNvPr id="29" name="TextBox 28"/>
            <p:cNvSpPr txBox="1"/>
            <p:nvPr/>
          </p:nvSpPr>
          <p:spPr>
            <a:xfrm>
              <a:off x="6083806"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a:t>
              </a:r>
              <a:r>
                <a:rPr lang="en-US" sz="3200" dirty="0">
                  <a:gradFill>
                    <a:gsLst>
                      <a:gs pos="0">
                        <a:srgbClr val="292929">
                          <a:lumMod val="90000"/>
                          <a:lumOff val="10000"/>
                        </a:srgbClr>
                      </a:gs>
                      <a:gs pos="86000">
                        <a:srgbClr val="292929">
                          <a:lumMod val="90000"/>
                          <a:lumOff val="10000"/>
                        </a:srgbClr>
                      </a:gs>
                    </a:gsLst>
                    <a:lin ang="5400000" scaled="0"/>
                  </a:gradFill>
                </a:rPr>
                <a:t>2</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32" name="TextBox 31"/>
            <p:cNvSpPr txBox="1"/>
            <p:nvPr/>
          </p:nvSpPr>
          <p:spPr>
            <a:xfrm>
              <a:off x="7787640" y="3134865"/>
              <a:ext cx="1417319"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Copy 3</a:t>
              </a:r>
            </a:p>
          </p:txBody>
        </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7272" y="1883159"/>
              <a:ext cx="978408" cy="978408"/>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1766" y="1899235"/>
              <a:ext cx="978408" cy="978408"/>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260" y="1899235"/>
              <a:ext cx="978408" cy="978408"/>
            </a:xfrm>
            <a:prstGeom prst="rect">
              <a:avLst/>
            </a:prstGeom>
          </p:spPr>
        </p:pic>
      </p:grpSp>
      <p:cxnSp>
        <p:nvCxnSpPr>
          <p:cNvPr id="13" name="Elbow Connector 12"/>
          <p:cNvCxnSpPr>
            <a:stCxn id="30" idx="2"/>
            <a:endCxn id="26" idx="1"/>
          </p:cNvCxnSpPr>
          <p:nvPr/>
        </p:nvCxnSpPr>
        <p:spPr>
          <a:xfrm rot="16200000" flipH="1">
            <a:off x="3823718" y="2803040"/>
            <a:ext cx="2108115" cy="3388686"/>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Curved Down Arrow 20"/>
          <p:cNvSpPr/>
          <p:nvPr/>
        </p:nvSpPr>
        <p:spPr bwMode="auto">
          <a:xfrm>
            <a:off x="3119626" y="1263798"/>
            <a:ext cx="1691640" cy="393182"/>
          </a:xfrm>
          <a:prstGeom prst="curved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Curved Up Arrow 23"/>
          <p:cNvSpPr/>
          <p:nvPr/>
        </p:nvSpPr>
        <p:spPr bwMode="auto">
          <a:xfrm rot="21131066">
            <a:off x="3325453" y="3970259"/>
            <a:ext cx="5047386" cy="706931"/>
          </a:xfrm>
          <a:prstGeom prst="curvedUp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TextBox 17"/>
          <p:cNvSpPr txBox="1"/>
          <p:nvPr/>
        </p:nvSpPr>
        <p:spPr>
          <a:xfrm>
            <a:off x="9600196" y="2550480"/>
            <a:ext cx="1814494"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Primary Region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6" name="TextBox 35"/>
          <p:cNvSpPr txBox="1"/>
          <p:nvPr/>
        </p:nvSpPr>
        <p:spPr>
          <a:xfrm>
            <a:off x="3174701" y="6155000"/>
            <a:ext cx="3641145"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Secondary Region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14" name="Elbow Connector 13"/>
          <p:cNvCxnSpPr>
            <a:stCxn id="30" idx="2"/>
            <a:endCxn id="26" idx="1"/>
          </p:cNvCxnSpPr>
          <p:nvPr/>
        </p:nvCxnSpPr>
        <p:spPr>
          <a:xfrm rot="16200000" flipH="1">
            <a:off x="3823718" y="2803040"/>
            <a:ext cx="2108115" cy="3388686"/>
          </a:xfrm>
          <a:prstGeom prst="bentConnector2">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3468414" y="5171090"/>
            <a:ext cx="2615392"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Read Access</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004032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22" presetClass="entr" presetSubtype="2"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right)">
                                      <p:cBhvr>
                                        <p:cTn id="40" dur="500"/>
                                        <p:tgtEl>
                                          <p:spTgt spid="14"/>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24" grpId="0" animBg="1"/>
      <p:bldP spid="24" grpId="1"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targets</a:t>
            </a:r>
            <a:endParaRPr lang="en-US" dirty="0"/>
          </a:p>
        </p:txBody>
      </p:sp>
      <p:sp>
        <p:nvSpPr>
          <p:cNvPr id="3" name="Text Placeholder 2"/>
          <p:cNvSpPr>
            <a:spLocks noGrp="1"/>
          </p:cNvSpPr>
          <p:nvPr>
            <p:ph type="body" sz="quarter" idx="10"/>
          </p:nvPr>
        </p:nvSpPr>
        <p:spPr>
          <a:xfrm>
            <a:off x="519249" y="1158240"/>
            <a:ext cx="11151917" cy="5547360"/>
          </a:xfrm>
        </p:spPr>
        <p:txBody>
          <a:bodyPr>
            <a:normAutofit/>
          </a:bodyPr>
          <a:lstStyle/>
          <a:p>
            <a:r>
              <a:rPr lang="en-US" dirty="0" smtClean="0"/>
              <a:t>Total account capacity</a:t>
            </a:r>
          </a:p>
          <a:p>
            <a:r>
              <a:rPr lang="en-US" dirty="0" smtClean="0"/>
              <a:t>Total request rate </a:t>
            </a:r>
          </a:p>
          <a:p>
            <a:r>
              <a:rPr lang="en-US" dirty="0" smtClean="0"/>
              <a:t>Total bandwidth for a GRS storage account </a:t>
            </a:r>
          </a:p>
          <a:p>
            <a:r>
              <a:rPr lang="en-US" dirty="0" smtClean="0"/>
              <a:t>Total bandwidth for a LRS storage account</a:t>
            </a:r>
          </a:p>
          <a:p>
            <a:pPr marL="0" indent="0">
              <a:buNone/>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2280" y="103150"/>
            <a:ext cx="1186046" cy="1186046"/>
          </a:xfrm>
          <a:prstGeom prst="rect">
            <a:avLst/>
          </a:prstGeom>
        </p:spPr>
      </p:pic>
    </p:spTree>
    <p:extLst>
      <p:ext uri="{BB962C8B-B14F-4D97-AF65-F5344CB8AC3E}">
        <p14:creationId xmlns:p14="http://schemas.microsoft.com/office/powerpoint/2010/main" val="236548792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6874"/>
          </a:xfrm>
        </p:spPr>
        <p:txBody>
          <a:bodyPr/>
          <a:lstStyle/>
          <a:p>
            <a:r>
              <a:rPr lang="en-US" dirty="0" smtClean="0"/>
              <a:t>Premiu</a:t>
            </a:r>
            <a:r>
              <a:rPr lang="en-US" dirty="0" smtClean="0"/>
              <a:t>m Storage</a:t>
            </a:r>
            <a:endParaRPr lang="en-US" dirty="0">
              <a:solidFill>
                <a:schemeClr val="accent2"/>
              </a:solidFill>
            </a:endParaRPr>
          </a:p>
        </p:txBody>
      </p:sp>
      <p:sp>
        <p:nvSpPr>
          <p:cNvPr id="8" name="Text Placeholder 7"/>
          <p:cNvSpPr>
            <a:spLocks noGrp="1"/>
          </p:cNvSpPr>
          <p:nvPr>
            <p:ph type="body" sz="quarter" idx="10"/>
          </p:nvPr>
        </p:nvSpPr>
        <p:spPr>
          <a:xfrm>
            <a:off x="519248" y="1524000"/>
            <a:ext cx="11151917" cy="3900298"/>
          </a:xfrm>
        </p:spPr>
        <p:txBody>
          <a:bodyPr/>
          <a:lstStyle/>
          <a:p>
            <a:pPr marL="574675" indent="-571500">
              <a:buFont typeface="Wingdings" panose="05000000000000000000" pitchFamily="2" charset="2"/>
              <a:buChar char="Ø"/>
            </a:pPr>
            <a:r>
              <a:rPr lang="en-US" dirty="0" smtClean="0"/>
              <a:t>Separate from standard storage</a:t>
            </a:r>
          </a:p>
          <a:p>
            <a:pPr marL="574675" indent="-571500">
              <a:buFont typeface="Wingdings" panose="05000000000000000000" pitchFamily="2" charset="2"/>
              <a:buChar char="Ø"/>
            </a:pPr>
            <a:r>
              <a:rPr lang="en-US" dirty="0" smtClean="0"/>
              <a:t>Uses </a:t>
            </a:r>
            <a:r>
              <a:rPr lang="en-US" dirty="0"/>
              <a:t>SSDs</a:t>
            </a:r>
          </a:p>
          <a:p>
            <a:pPr marL="574675" indent="-571500">
              <a:buFont typeface="Wingdings" panose="05000000000000000000" pitchFamily="2" charset="2"/>
              <a:buChar char="Ø"/>
            </a:pPr>
            <a:r>
              <a:rPr lang="en-US" dirty="0" smtClean="0"/>
              <a:t>VM disks (page blobs)</a:t>
            </a:r>
          </a:p>
          <a:p>
            <a:pPr marL="574675" indent="-571500">
              <a:buFont typeface="Wingdings" panose="05000000000000000000" pitchFamily="2" charset="2"/>
              <a:buChar char="Ø"/>
            </a:pPr>
            <a:r>
              <a:rPr lang="en-US" dirty="0" smtClean="0"/>
              <a:t>Premium storage account</a:t>
            </a:r>
          </a:p>
          <a:p>
            <a:pPr marL="574675" indent="-571500">
              <a:buFont typeface="Wingdings" panose="05000000000000000000" pitchFamily="2" charset="2"/>
              <a:buChar char="Ø"/>
            </a:pPr>
            <a:r>
              <a:rPr lang="en-US" dirty="0" smtClean="0"/>
              <a:t>Locally Redundant Storage only</a:t>
            </a:r>
          </a:p>
          <a:p>
            <a:endParaRPr lang="en-US" dirty="0" smtClean="0"/>
          </a:p>
        </p:txBody>
      </p:sp>
    </p:spTree>
    <p:extLst>
      <p:ext uri="{BB962C8B-B14F-4D97-AF65-F5344CB8AC3E}">
        <p14:creationId xmlns:p14="http://schemas.microsoft.com/office/powerpoint/2010/main" val="259395080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89003" y="2625013"/>
            <a:ext cx="7038975" cy="2609304"/>
          </a:xfrm>
        </p:spPr>
        <p:txBody>
          <a:bodyPr/>
          <a:lstStyle/>
          <a:p>
            <a:r>
              <a:rPr lang="en-US" dirty="0"/>
              <a:t>Overview</a:t>
            </a:r>
          </a:p>
          <a:p>
            <a:r>
              <a:rPr lang="en-US" dirty="0"/>
              <a:t>Types of </a:t>
            </a:r>
            <a:r>
              <a:rPr lang="en-US" dirty="0" smtClean="0"/>
              <a:t>standard storage</a:t>
            </a:r>
            <a:endParaRPr lang="en-US" dirty="0"/>
          </a:p>
          <a:p>
            <a:r>
              <a:rPr lang="en-US" dirty="0"/>
              <a:t>Redundancy choices</a:t>
            </a:r>
          </a:p>
          <a:p>
            <a:r>
              <a:rPr lang="en-US" dirty="0"/>
              <a:t>Overview of scalability </a:t>
            </a:r>
            <a:r>
              <a:rPr lang="en-US" dirty="0" smtClean="0"/>
              <a:t>targets</a:t>
            </a:r>
          </a:p>
          <a:p>
            <a:r>
              <a:rPr lang="en-US" dirty="0" smtClean="0"/>
              <a:t>Premium storage</a:t>
            </a:r>
            <a:endParaRPr lang="en-US" dirty="0"/>
          </a:p>
        </p:txBody>
      </p:sp>
      <p:sp>
        <p:nvSpPr>
          <p:cNvPr id="5" name="Text Placeholder 4"/>
          <p:cNvSpPr>
            <a:spLocks noGrp="1"/>
          </p:cNvSpPr>
          <p:nvPr>
            <p:ph type="body" sz="quarter" idx="11"/>
          </p:nvPr>
        </p:nvSpPr>
        <p:spPr/>
        <p:txBody>
          <a:bodyPr/>
          <a:lstStyle/>
          <a:p>
            <a:r>
              <a:rPr lang="en-US" dirty="0" smtClean="0"/>
              <a:t>summary</a:t>
            </a:r>
            <a:endParaRPr lang="en-US" dirty="0"/>
          </a:p>
        </p:txBody>
      </p:sp>
    </p:spTree>
    <p:extLst>
      <p:ext uri="{BB962C8B-B14F-4D97-AF65-F5344CB8AC3E}">
        <p14:creationId xmlns:p14="http://schemas.microsoft.com/office/powerpoint/2010/main" val="8462604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Storage?</a:t>
            </a:r>
            <a:endParaRPr lang="en-US" dirty="0"/>
          </a:p>
        </p:txBody>
      </p:sp>
      <p:sp>
        <p:nvSpPr>
          <p:cNvPr id="3" name="Text Placeholder 2"/>
          <p:cNvSpPr>
            <a:spLocks noGrp="1"/>
          </p:cNvSpPr>
          <p:nvPr>
            <p:ph type="body" sz="quarter" idx="10"/>
          </p:nvPr>
        </p:nvSpPr>
        <p:spPr>
          <a:xfrm>
            <a:off x="519249" y="1447799"/>
            <a:ext cx="11151917" cy="3939540"/>
          </a:xfrm>
        </p:spPr>
        <p:txBody>
          <a:bodyPr/>
          <a:lstStyle/>
          <a:p>
            <a:r>
              <a:rPr lang="en-US" dirty="0" smtClean="0"/>
              <a:t>Microsoft-managed service</a:t>
            </a:r>
            <a:endParaRPr lang="en-US" dirty="0"/>
          </a:p>
          <a:p>
            <a:r>
              <a:rPr lang="en-US" dirty="0" smtClean="0"/>
              <a:t>Durable, scalable, redundant</a:t>
            </a:r>
          </a:p>
          <a:p>
            <a:r>
              <a:rPr lang="en-US" dirty="0" smtClean="0"/>
              <a:t>Pay for use</a:t>
            </a:r>
          </a:p>
          <a:p>
            <a:r>
              <a:rPr lang="en-US" dirty="0" smtClean="0"/>
              <a:t>Globally available</a:t>
            </a:r>
          </a:p>
          <a:p>
            <a:endParaRPr lang="en-US" dirty="0" smtClean="0"/>
          </a:p>
          <a:p>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3774" y="3038854"/>
            <a:ext cx="3148585" cy="3148585"/>
          </a:xfrm>
          <a:prstGeom prst="rect">
            <a:avLst/>
          </a:prstGeom>
        </p:spPr>
      </p:pic>
    </p:spTree>
    <p:extLst>
      <p:ext uri="{BB962C8B-B14F-4D97-AF65-F5344CB8AC3E}">
        <p14:creationId xmlns:p14="http://schemas.microsoft.com/office/powerpoint/2010/main" val="20989072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Azure Storage?</a:t>
            </a:r>
            <a:endParaRPr lang="en-US" dirty="0"/>
          </a:p>
        </p:txBody>
      </p:sp>
      <p:sp>
        <p:nvSpPr>
          <p:cNvPr id="3" name="Text Placeholder 2"/>
          <p:cNvSpPr>
            <a:spLocks noGrp="1"/>
          </p:cNvSpPr>
          <p:nvPr>
            <p:ph type="body" sz="quarter" idx="10"/>
          </p:nvPr>
        </p:nvSpPr>
        <p:spPr>
          <a:xfrm>
            <a:off x="519249" y="1447799"/>
            <a:ext cx="11151917" cy="4752070"/>
          </a:xfrm>
        </p:spPr>
        <p:txBody>
          <a:bodyPr/>
          <a:lstStyle/>
          <a:p>
            <a:pPr marL="742950" indent="-742950">
              <a:buFont typeface="+mj-lt"/>
              <a:buAutoNum type="arabicPeriod"/>
            </a:pPr>
            <a:r>
              <a:rPr lang="en-US" dirty="0" smtClean="0"/>
              <a:t>Azure Subscription</a:t>
            </a:r>
          </a:p>
          <a:p>
            <a:pPr lvl="1">
              <a:buFont typeface="Segoe UI" panose="020B0502040204020203" pitchFamily="34" charset="0"/>
              <a:buChar char="₋"/>
            </a:pPr>
            <a:r>
              <a:rPr lang="en-US" dirty="0" smtClean="0"/>
              <a:t>Free trial</a:t>
            </a:r>
          </a:p>
          <a:p>
            <a:pPr lvl="1">
              <a:buFont typeface="Segoe UI" panose="020B0502040204020203" pitchFamily="34" charset="0"/>
              <a:buChar char="₋"/>
            </a:pPr>
            <a:r>
              <a:rPr lang="en-US" dirty="0" smtClean="0"/>
              <a:t>MSDN subscription benefits</a:t>
            </a:r>
          </a:p>
          <a:p>
            <a:pPr lvl="1">
              <a:buFont typeface="Segoe UI" panose="020B0502040204020203" pitchFamily="34" charset="0"/>
              <a:buChar char="₋"/>
            </a:pPr>
            <a:r>
              <a:rPr lang="en-US" dirty="0" smtClean="0"/>
              <a:t>Pay-as-you-go account</a:t>
            </a:r>
          </a:p>
          <a:p>
            <a:pPr lvl="1">
              <a:buFont typeface="Segoe UI" panose="020B0502040204020203" pitchFamily="34" charset="0"/>
              <a:buChar char="₋"/>
            </a:pPr>
            <a:r>
              <a:rPr lang="en-US" dirty="0" smtClean="0"/>
              <a:t>Enterprise Account</a:t>
            </a:r>
          </a:p>
          <a:p>
            <a:pPr marL="742950" indent="-742950">
              <a:buFont typeface="+mj-lt"/>
              <a:buAutoNum type="arabicPeriod"/>
            </a:pPr>
            <a:r>
              <a:rPr lang="en-US" dirty="0" smtClean="0"/>
              <a:t>Storage account</a:t>
            </a:r>
          </a:p>
          <a:p>
            <a:endParaRPr lang="en-US" dirty="0" smtClean="0"/>
          </a:p>
          <a:p>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3774" y="3038854"/>
            <a:ext cx="3148585" cy="3148585"/>
          </a:xfrm>
          <a:prstGeom prst="rect">
            <a:avLst/>
          </a:prstGeom>
        </p:spPr>
      </p:pic>
    </p:spTree>
    <p:extLst>
      <p:ext uri="{BB962C8B-B14F-4D97-AF65-F5344CB8AC3E}">
        <p14:creationId xmlns:p14="http://schemas.microsoft.com/office/powerpoint/2010/main" val="37473065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The Four </a:t>
            </a:r>
            <a:r>
              <a:rPr lang="en-US" dirty="0" smtClean="0"/>
              <a:t>Standard Storage </a:t>
            </a:r>
            <a:r>
              <a:rPr lang="en-US" dirty="0" smtClean="0"/>
              <a:t>Products</a:t>
            </a:r>
            <a:endParaRPr lang="en-US" dirty="0"/>
          </a:p>
        </p:txBody>
      </p:sp>
    </p:spTree>
    <p:extLst>
      <p:ext uri="{BB962C8B-B14F-4D97-AF65-F5344CB8AC3E}">
        <p14:creationId xmlns:p14="http://schemas.microsoft.com/office/powerpoint/2010/main" val="3946557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a:t>
            </a:r>
            <a:r>
              <a:rPr lang="en-US" dirty="0" smtClean="0"/>
              <a:t>Standard Storage </a:t>
            </a:r>
            <a:r>
              <a:rPr lang="en-US" dirty="0" smtClean="0"/>
              <a:t>Products</a:t>
            </a:r>
            <a:endParaRPr lang="en-US" dirty="0">
              <a:solidFill>
                <a:schemeClr val="accent2"/>
              </a:solidFill>
            </a:endParaRPr>
          </a:p>
        </p:txBody>
      </p:sp>
      <p:sp>
        <p:nvSpPr>
          <p:cNvPr id="4" name="Rectangle 3"/>
          <p:cNvSpPr/>
          <p:nvPr/>
        </p:nvSpPr>
        <p:spPr>
          <a:xfrm>
            <a:off x="1693632" y="2523521"/>
            <a:ext cx="2164465" cy="2419109"/>
          </a:xfrm>
          <a:prstGeom prst="rect">
            <a:avLst/>
          </a:prstGeom>
          <a:solidFill>
            <a:schemeClr val="accent2"/>
          </a:solidFill>
          <a:effectLst/>
        </p:spPr>
        <p:txBody>
          <a:bodyPr rtlCol="0" anchor="ctr">
            <a:noAutofit/>
          </a:bodyPr>
          <a:lstStyle/>
          <a:p>
            <a:pPr algn="ctr"/>
            <a:endParaRPr lang="en-US" dirty="0">
              <a:solidFill>
                <a:schemeClr val="bg1"/>
              </a:solidFill>
              <a:latin typeface="Tahoma" pitchFamily="34" charset="0"/>
              <a:ea typeface="Tahoma" pitchFamily="34" charset="0"/>
              <a:cs typeface="Tahoma" pitchFamily="34" charset="0"/>
            </a:endParaRPr>
          </a:p>
        </p:txBody>
      </p:sp>
      <p:sp>
        <p:nvSpPr>
          <p:cNvPr id="5" name="Rectangle 4"/>
          <p:cNvSpPr/>
          <p:nvPr/>
        </p:nvSpPr>
        <p:spPr>
          <a:xfrm>
            <a:off x="3903741" y="2523520"/>
            <a:ext cx="2164465" cy="2419108"/>
          </a:xfrm>
          <a:prstGeom prst="rect">
            <a:avLst/>
          </a:prstGeom>
          <a:solidFill>
            <a:schemeClr val="accent2"/>
          </a:solidFill>
        </p:spPr>
        <p:txBody>
          <a:bodyPr rtlCol="0" anchor="ctr">
            <a:noAutofit/>
          </a:bodyPr>
          <a:lstStyle/>
          <a:p>
            <a:pPr algn="ctr"/>
            <a:endParaRPr lang="en-US" dirty="0">
              <a:solidFill>
                <a:schemeClr val="bg1"/>
              </a:solidFill>
              <a:latin typeface="Tahoma" pitchFamily="34" charset="0"/>
              <a:ea typeface="Tahoma" pitchFamily="34" charset="0"/>
              <a:cs typeface="Tahoma" pitchFamily="34" charset="0"/>
            </a:endParaRPr>
          </a:p>
        </p:txBody>
      </p:sp>
      <p:sp>
        <p:nvSpPr>
          <p:cNvPr id="6" name="Rectangle 5"/>
          <p:cNvSpPr/>
          <p:nvPr/>
        </p:nvSpPr>
        <p:spPr>
          <a:xfrm>
            <a:off x="6119195" y="2523520"/>
            <a:ext cx="2164465" cy="2419108"/>
          </a:xfrm>
          <a:prstGeom prst="rect">
            <a:avLst/>
          </a:prstGeom>
          <a:solidFill>
            <a:schemeClr val="accent2"/>
          </a:solidFill>
        </p:spPr>
        <p:txBody>
          <a:bodyPr rtlCol="0" anchor="ctr">
            <a:noAutofit/>
          </a:bodyPr>
          <a:lstStyle/>
          <a:p>
            <a:pPr algn="ctr"/>
            <a:endParaRPr lang="en-US" dirty="0">
              <a:solidFill>
                <a:schemeClr val="bg1"/>
              </a:solidFill>
              <a:latin typeface="Tahoma" pitchFamily="34" charset="0"/>
              <a:ea typeface="Tahoma" pitchFamily="34" charset="0"/>
              <a:cs typeface="Tahoma" pitchFamily="34" charset="0"/>
            </a:endParaRPr>
          </a:p>
        </p:txBody>
      </p:sp>
      <p:sp>
        <p:nvSpPr>
          <p:cNvPr id="7" name="Rectangle 6"/>
          <p:cNvSpPr/>
          <p:nvPr/>
        </p:nvSpPr>
        <p:spPr>
          <a:xfrm>
            <a:off x="8333905" y="2523521"/>
            <a:ext cx="2164465" cy="2419107"/>
          </a:xfrm>
          <a:prstGeom prst="rect">
            <a:avLst/>
          </a:prstGeom>
          <a:solidFill>
            <a:schemeClr val="accent2"/>
          </a:solidFill>
        </p:spPr>
        <p:txBody>
          <a:bodyPr rtlCol="0" anchor="ctr">
            <a:noAutofit/>
          </a:bodyPr>
          <a:lstStyle/>
          <a:p>
            <a:pPr algn="ctr"/>
            <a:endParaRPr lang="en-US" dirty="0">
              <a:solidFill>
                <a:schemeClr val="bg1"/>
              </a:solidFill>
              <a:latin typeface="Tahoma" pitchFamily="34" charset="0"/>
              <a:ea typeface="Tahoma" pitchFamily="34" charset="0"/>
              <a:cs typeface="Tahoma" pitchFamily="34" charset="0"/>
            </a:endParaRPr>
          </a:p>
        </p:txBody>
      </p:sp>
      <p:sp>
        <p:nvSpPr>
          <p:cNvPr id="9" name="Rectangle 8"/>
          <p:cNvSpPr/>
          <p:nvPr/>
        </p:nvSpPr>
        <p:spPr>
          <a:xfrm>
            <a:off x="2188914" y="4232449"/>
            <a:ext cx="1626301" cy="400110"/>
          </a:xfrm>
          <a:prstGeom prst="rect">
            <a:avLst/>
          </a:prstGeom>
        </p:spPr>
        <p:txBody>
          <a:bodyPr wrap="square">
            <a:spAutoFit/>
          </a:bodyPr>
          <a:lstStyle/>
          <a:p>
            <a:pPr algn="ctr"/>
            <a:r>
              <a:rPr lang="en-US" sz="2000" dirty="0" smtClean="0">
                <a:solidFill>
                  <a:schemeClr val="bg1"/>
                </a:solidFill>
                <a:latin typeface="Myriad Pro" pitchFamily="34" charset="0"/>
              </a:rPr>
              <a:t>Blobs</a:t>
            </a:r>
          </a:p>
        </p:txBody>
      </p:sp>
      <p:sp>
        <p:nvSpPr>
          <p:cNvPr id="10" name="Rectangle 9"/>
          <p:cNvSpPr/>
          <p:nvPr/>
        </p:nvSpPr>
        <p:spPr>
          <a:xfrm>
            <a:off x="4201629" y="4232449"/>
            <a:ext cx="1683911" cy="400110"/>
          </a:xfrm>
          <a:prstGeom prst="rect">
            <a:avLst/>
          </a:prstGeom>
        </p:spPr>
        <p:txBody>
          <a:bodyPr wrap="square">
            <a:spAutoFit/>
          </a:bodyPr>
          <a:lstStyle/>
          <a:p>
            <a:pPr algn="ctr"/>
            <a:r>
              <a:rPr lang="en-US" sz="2000" dirty="0" smtClean="0">
                <a:solidFill>
                  <a:schemeClr val="bg1"/>
                </a:solidFill>
                <a:latin typeface="Myriad Pro" pitchFamily="34" charset="0"/>
              </a:rPr>
              <a:t>Queues</a:t>
            </a:r>
          </a:p>
        </p:txBody>
      </p:sp>
      <p:sp>
        <p:nvSpPr>
          <p:cNvPr id="11" name="Rectangle 10"/>
          <p:cNvSpPr/>
          <p:nvPr/>
        </p:nvSpPr>
        <p:spPr>
          <a:xfrm>
            <a:off x="6274767" y="4249270"/>
            <a:ext cx="1866565" cy="400110"/>
          </a:xfrm>
          <a:prstGeom prst="rect">
            <a:avLst/>
          </a:prstGeom>
        </p:spPr>
        <p:txBody>
          <a:bodyPr wrap="square">
            <a:spAutoFit/>
          </a:bodyPr>
          <a:lstStyle/>
          <a:p>
            <a:pPr algn="ctr"/>
            <a:r>
              <a:rPr lang="en-US" sz="2000" dirty="0" smtClean="0">
                <a:solidFill>
                  <a:schemeClr val="bg1"/>
                </a:solidFill>
                <a:latin typeface="Myriad Pro" pitchFamily="34" charset="0"/>
              </a:rPr>
              <a:t>Tables</a:t>
            </a:r>
            <a:endParaRPr lang="en-US" sz="2000" dirty="0">
              <a:solidFill>
                <a:schemeClr val="bg1"/>
              </a:solidFill>
            </a:endParaRPr>
          </a:p>
        </p:txBody>
      </p:sp>
      <p:sp>
        <p:nvSpPr>
          <p:cNvPr id="12" name="Rectangle 11"/>
          <p:cNvSpPr/>
          <p:nvPr/>
        </p:nvSpPr>
        <p:spPr>
          <a:xfrm>
            <a:off x="8498214" y="4251979"/>
            <a:ext cx="1551228" cy="400110"/>
          </a:xfrm>
          <a:prstGeom prst="rect">
            <a:avLst/>
          </a:prstGeom>
        </p:spPr>
        <p:txBody>
          <a:bodyPr wrap="square">
            <a:spAutoFit/>
          </a:bodyPr>
          <a:lstStyle/>
          <a:p>
            <a:pPr algn="ctr"/>
            <a:r>
              <a:rPr lang="en-US" sz="2000" dirty="0" smtClean="0">
                <a:solidFill>
                  <a:schemeClr val="bg1"/>
                </a:solidFill>
                <a:latin typeface="Myriad Pro" pitchFamily="34" charset="0"/>
              </a:rPr>
              <a:t>Files</a:t>
            </a:r>
            <a:endParaRPr lang="en-US" sz="2000" dirty="0">
              <a:solidFill>
                <a:schemeClr val="bg1"/>
              </a:solidFill>
              <a:latin typeface="Myriad Pro" pitchFamily="34" charset="0"/>
            </a:endParaRPr>
          </a:p>
        </p:txBody>
      </p:sp>
      <p:pic>
        <p:nvPicPr>
          <p:cNvPr id="3" name="Picture 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546083" y="2512297"/>
            <a:ext cx="1371600" cy="1371600"/>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480305" y="2512297"/>
            <a:ext cx="1371600" cy="1371600"/>
          </a:xfrm>
          <a:prstGeom prst="rect">
            <a:avLst/>
          </a:prstGeom>
        </p:spPr>
      </p:pic>
      <p:pic>
        <p:nvPicPr>
          <p:cNvPr id="67" name="Picture 6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315840" y="2512297"/>
            <a:ext cx="1371600" cy="1371600"/>
          </a:xfrm>
          <a:prstGeom prst="rect">
            <a:avLst/>
          </a:prstGeom>
        </p:spPr>
      </p:pic>
      <p:pic>
        <p:nvPicPr>
          <p:cNvPr id="68" name="Picture 6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274320" y="2512297"/>
            <a:ext cx="1371600" cy="1371600"/>
          </a:xfrm>
          <a:prstGeom prst="rect">
            <a:avLst/>
          </a:prstGeom>
        </p:spPr>
      </p:pic>
    </p:spTree>
    <p:extLst>
      <p:ext uri="{BB962C8B-B14F-4D97-AF65-F5344CB8AC3E}">
        <p14:creationId xmlns:p14="http://schemas.microsoft.com/office/powerpoint/2010/main" val="807297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5870" y="2791130"/>
            <a:ext cx="8200416" cy="1523495"/>
          </a:xfrm>
        </p:spPr>
        <p:txBody>
          <a:bodyPr/>
          <a:lstStyle/>
          <a:p>
            <a:r>
              <a:rPr lang="en-US" dirty="0" smtClean="0"/>
              <a:t>Blob Storage</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806" y="689104"/>
            <a:ext cx="1719246" cy="1719246"/>
          </a:xfrm>
          <a:prstGeom prst="rect">
            <a:avLst/>
          </a:prstGeom>
        </p:spPr>
      </p:pic>
    </p:spTree>
    <p:extLst>
      <p:ext uri="{BB962C8B-B14F-4D97-AF65-F5344CB8AC3E}">
        <p14:creationId xmlns:p14="http://schemas.microsoft.com/office/powerpoint/2010/main" val="251183105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psgility Theme">
  <a:themeElements>
    <a:clrScheme name="Custom 2">
      <a:dk1>
        <a:srgbClr val="292929"/>
      </a:dk1>
      <a:lt1>
        <a:srgbClr val="FFFFFF"/>
      </a:lt1>
      <a:dk2>
        <a:srgbClr val="5F5F5F"/>
      </a:dk2>
      <a:lt2>
        <a:srgbClr val="DDDDDD"/>
      </a:lt2>
      <a:accent1>
        <a:srgbClr val="EC652E"/>
      </a:accent1>
      <a:accent2>
        <a:srgbClr val="00ABEB"/>
      </a:accent2>
      <a:accent3>
        <a:srgbClr val="67217A"/>
      </a:accent3>
      <a:accent4>
        <a:srgbClr val="7FBA00"/>
      </a:accent4>
      <a:accent5>
        <a:srgbClr val="FF0000"/>
      </a:accent5>
      <a:accent6>
        <a:srgbClr val="002060"/>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opsgility_template.potx" id="{DB765641-CB1D-4B01-9FCC-2BA1ABE7D78A}" vid="{F2403B09-D424-4C10-BA5B-00C35BC12A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WA-Theme</Template>
  <TotalTime>0</TotalTime>
  <Words>5616</Words>
  <Application>Microsoft Office PowerPoint</Application>
  <PresentationFormat>Widescreen</PresentationFormat>
  <Paragraphs>441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Myriad Pro</vt:lpstr>
      <vt:lpstr>Segoe UI</vt:lpstr>
      <vt:lpstr>Segoe UI Light</vt:lpstr>
      <vt:lpstr>Tahoma</vt:lpstr>
      <vt:lpstr>Wingdings</vt:lpstr>
      <vt:lpstr>Opsgility Theme</vt:lpstr>
      <vt:lpstr>PowerPoint Presentation</vt:lpstr>
      <vt:lpstr>PowerPoint Presentation</vt:lpstr>
      <vt:lpstr>PowerPoint Presentation</vt:lpstr>
      <vt:lpstr>Overview</vt:lpstr>
      <vt:lpstr>What is Azure Storage?</vt:lpstr>
      <vt:lpstr>How do you get Azure Storage?</vt:lpstr>
      <vt:lpstr>The Four Standard Storage Products</vt:lpstr>
      <vt:lpstr>The Four Standard Storage Products</vt:lpstr>
      <vt:lpstr>Blob Storage</vt:lpstr>
      <vt:lpstr>Blob Storage</vt:lpstr>
      <vt:lpstr>Blob Storage: Structure</vt:lpstr>
      <vt:lpstr>Blob Storage: Structure</vt:lpstr>
      <vt:lpstr>Types of blobs</vt:lpstr>
      <vt:lpstr>What about the Append Blob?</vt:lpstr>
      <vt:lpstr>Table Storage</vt:lpstr>
      <vt:lpstr>Table Storage</vt:lpstr>
      <vt:lpstr>General Use Case #1</vt:lpstr>
      <vt:lpstr>General Use Case #2</vt:lpstr>
      <vt:lpstr>General Use Case #3</vt:lpstr>
      <vt:lpstr>More Examples</vt:lpstr>
      <vt:lpstr>Structure of a Table</vt:lpstr>
      <vt:lpstr>What does a real table look like?</vt:lpstr>
      <vt:lpstr>Queues</vt:lpstr>
      <vt:lpstr>Queues</vt:lpstr>
      <vt:lpstr>Queue messages</vt:lpstr>
      <vt:lpstr>Processing</vt:lpstr>
      <vt:lpstr>Example</vt:lpstr>
      <vt:lpstr>Queue messages revisited</vt:lpstr>
      <vt:lpstr>Files (Preview)</vt:lpstr>
      <vt:lpstr>Azure Files (Preview)</vt:lpstr>
      <vt:lpstr>Azure Files (Preview)</vt:lpstr>
      <vt:lpstr>Azure Files (Preview)  Use Cases</vt:lpstr>
      <vt:lpstr>Storage in general</vt:lpstr>
      <vt:lpstr>Accessing storage</vt:lpstr>
      <vt:lpstr>Accessing storage programmatically</vt:lpstr>
      <vt:lpstr>Failure is not an option: Replication</vt:lpstr>
      <vt:lpstr>Locally Redundant Storage (LRS)</vt:lpstr>
      <vt:lpstr>Zone Redundant Storage (ZRS)</vt:lpstr>
      <vt:lpstr>Geo-Redundant Storage (GRS)</vt:lpstr>
      <vt:lpstr>Read Access Geo-Redundant Storage (RA-GRS)</vt:lpstr>
      <vt:lpstr>Scalability targets</vt:lpstr>
      <vt:lpstr>Premium Storage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2015-02-18T10:48:35Z</dcterms:created>
  <dcterms:modified xsi:type="dcterms:W3CDTF">2015-05-06T05:56:50Z</dcterms:modified>
</cp:coreProperties>
</file>