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484" r:id="rId2"/>
    <p:sldId id="485" r:id="rId3"/>
    <p:sldId id="286" r:id="rId4"/>
    <p:sldId id="315" r:id="rId5"/>
    <p:sldId id="288" r:id="rId6"/>
    <p:sldId id="289" r:id="rId7"/>
    <p:sldId id="291" r:id="rId8"/>
    <p:sldId id="294" r:id="rId9"/>
    <p:sldId id="292" r:id="rId10"/>
    <p:sldId id="314" r:id="rId11"/>
    <p:sldId id="309" r:id="rId12"/>
    <p:sldId id="311" r:id="rId13"/>
  </p:sldIdLst>
  <p:sldSz cx="9906000" cy="6858000" type="A4"/>
  <p:notesSz cx="6799263" cy="99298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0436" autoAdjust="0"/>
  </p:normalViewPr>
  <p:slideViewPr>
    <p:cSldViewPr snapToGrid="0">
      <p:cViewPr varScale="1">
        <p:scale>
          <a:sx n="101" d="100"/>
          <a:sy n="101" d="100"/>
        </p:scale>
        <p:origin x="1884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808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58825"/>
            <a:ext cx="5005388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11200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73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856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7856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3084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72627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5893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9458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4" cy="46055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dirty="0"/>
              <a:t>1.</a:t>
            </a:r>
            <a:r>
              <a:rPr lang="zh-TW" altLang="en-US" dirty="0"/>
              <a:t>上排的</a:t>
            </a:r>
            <a:r>
              <a:rPr lang="en-US" altLang="zh-TW" dirty="0"/>
              <a:t>VCC</a:t>
            </a:r>
            <a:r>
              <a:rPr lang="zh-TW" altLang="en-US" dirty="0"/>
              <a:t>並不是整排連在一起</a:t>
            </a:r>
            <a:endParaRPr lang="en-US" altLang="zh-TW" dirty="0"/>
          </a:p>
          <a:p>
            <a:pPr>
              <a:spcBef>
                <a:spcPts val="0"/>
              </a:spcBef>
              <a:buNone/>
            </a:pPr>
            <a:r>
              <a:rPr lang="en-US" altLang="zh-TW" dirty="0"/>
              <a:t>2.</a:t>
            </a:r>
            <a:r>
              <a:rPr lang="zh-TW" altLang="en-US" dirty="0"/>
              <a:t>實驗三的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只要接右上角的</a:t>
            </a:r>
            <a:r>
              <a:rPr lang="en-US" altLang="zh-TW"/>
              <a:t>output</a:t>
            </a:r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697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4" cy="46055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079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60400" y="1238250"/>
            <a:ext cx="85852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46300" y="3981450"/>
            <a:ext cx="70548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7027069" y="4698206"/>
            <a:ext cx="396875" cy="376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>
                <a:latin typeface="Times New Roman" pitchFamily="18" charset="0"/>
              </a:rPr>
              <a:t>Integrated Circuit 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13" y="6092825"/>
            <a:ext cx="82708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6038"/>
            <a:ext cx="81121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3217863" y="-2289175"/>
            <a:ext cx="715962" cy="5380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43050"/>
            <a:ext cx="8258175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6300" y="3981450"/>
            <a:ext cx="70993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019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8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08863" y="277813"/>
            <a:ext cx="2303462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761163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681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0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6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484313"/>
            <a:ext cx="4532313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0013" y="1484313"/>
            <a:ext cx="4532312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3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4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66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2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287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92170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84313"/>
            <a:ext cx="9217025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931CC5A-5D22-4D0E-8EBA-A29ED05063E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412750" y="228600"/>
            <a:ext cx="89154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95300" y="61722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5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</a:t>
            </a:r>
            <a:r>
              <a:rPr lang="zh-TW" altLang="en-US" sz="2800">
                <a:latin typeface="Arial" panose="020B0604020202020204" pitchFamily="34" charset="0"/>
                <a:cs typeface="Arial" panose="020B0604020202020204" pitchFamily="34" charset="0"/>
              </a:rPr>
              <a:t>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4605" y="1960871"/>
            <a:ext cx="82581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zh-TW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數位系統實驗</a:t>
            </a:r>
            <a:endParaRPr lang="en-US" altLang="zh-TW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zh-TW" sz="2800" i="0" kern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8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4116" y="1902627"/>
            <a:ext cx="7772144" cy="3198011"/>
          </a:xfrm>
          <a:noFill/>
        </p:spPr>
      </p:pic>
      <p:sp>
        <p:nvSpPr>
          <p:cNvPr id="3" name="Shape 102">
            <a:extLst>
              <a:ext uri="{FF2B5EF4-FFF2-40B4-BE49-F238E27FC236}">
                <a16:creationId xmlns:a16="http://schemas.microsoft.com/office/drawing/2014/main" id="{4F5758F6-5B25-6245-5D1B-5466BE2466B0}"/>
              </a:ext>
            </a:extLst>
          </p:cNvPr>
          <p:cNvSpPr txBox="1">
            <a:spLocks/>
          </p:cNvSpPr>
          <p:nvPr/>
        </p:nvSpPr>
        <p:spPr>
          <a:xfrm>
            <a:off x="463131" y="241429"/>
            <a:ext cx="7488833" cy="980280"/>
          </a:xfrm>
          <a:prstGeom prst="rect">
            <a:avLst/>
          </a:prstGeom>
          <a:noFill/>
          <a:ln>
            <a:noFill/>
          </a:ln>
        </p:spPr>
        <p:txBody>
          <a:bodyPr lIns="74283" tIns="37131" rIns="74283" bIns="3713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278606">
              <a:lnSpc>
                <a:spcPct val="150000"/>
              </a:lnSpc>
              <a:buSzPct val="65000"/>
            </a:pPr>
            <a:r>
              <a:rPr lang="en-US" altLang="zh-TW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74LS04</a:t>
            </a:r>
          </a:p>
        </p:txBody>
      </p:sp>
      <p:sp>
        <p:nvSpPr>
          <p:cNvPr id="6" name="套索 6">
            <a:extLst>
              <a:ext uri="{FF2B5EF4-FFF2-40B4-BE49-F238E27FC236}">
                <a16:creationId xmlns:a16="http://schemas.microsoft.com/office/drawing/2014/main" id="{5C5D8662-ED39-884D-1322-3B3E64277CAB}"/>
              </a:ext>
            </a:extLst>
          </p:cNvPr>
          <p:cNvSpPr/>
          <p:nvPr/>
        </p:nvSpPr>
        <p:spPr bwMode="auto">
          <a:xfrm rot="12139431">
            <a:off x="1371695" y="3482909"/>
            <a:ext cx="356754" cy="369455"/>
          </a:xfrm>
          <a:prstGeom prst="chord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87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Shape 5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1477" y="1808781"/>
            <a:ext cx="7398121" cy="31333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2">
            <a:extLst>
              <a:ext uri="{FF2B5EF4-FFF2-40B4-BE49-F238E27FC236}">
                <a16:creationId xmlns:a16="http://schemas.microsoft.com/office/drawing/2014/main" id="{BD85EFB7-7E64-FCE7-F186-DD03E3EC3174}"/>
              </a:ext>
            </a:extLst>
          </p:cNvPr>
          <p:cNvSpPr txBox="1">
            <a:spLocks/>
          </p:cNvSpPr>
          <p:nvPr/>
        </p:nvSpPr>
        <p:spPr>
          <a:xfrm>
            <a:off x="463131" y="241429"/>
            <a:ext cx="7488833" cy="980280"/>
          </a:xfrm>
          <a:prstGeom prst="rect">
            <a:avLst/>
          </a:prstGeom>
          <a:noFill/>
          <a:ln>
            <a:noFill/>
          </a:ln>
        </p:spPr>
        <p:txBody>
          <a:bodyPr lIns="74283" tIns="37131" rIns="74283" bIns="3713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278606">
              <a:lnSpc>
                <a:spcPct val="150000"/>
              </a:lnSpc>
              <a:buSzPct val="65000"/>
            </a:pPr>
            <a:r>
              <a:rPr lang="en-US" altLang="zh-TW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74LS08</a:t>
            </a:r>
            <a:endParaRPr lang="en-US" altLang="zh-TW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套索 6">
            <a:extLst>
              <a:ext uri="{FF2B5EF4-FFF2-40B4-BE49-F238E27FC236}">
                <a16:creationId xmlns:a16="http://schemas.microsoft.com/office/drawing/2014/main" id="{3CA5DB93-14DF-7357-EE59-C1E73E067F89}"/>
              </a:ext>
            </a:extLst>
          </p:cNvPr>
          <p:cNvSpPr/>
          <p:nvPr/>
        </p:nvSpPr>
        <p:spPr bwMode="auto">
          <a:xfrm rot="12139431">
            <a:off x="1268275" y="3429344"/>
            <a:ext cx="356754" cy="369455"/>
          </a:xfrm>
          <a:prstGeom prst="chord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706915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24427" y="1815476"/>
            <a:ext cx="7488833" cy="31794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2">
            <a:extLst>
              <a:ext uri="{FF2B5EF4-FFF2-40B4-BE49-F238E27FC236}">
                <a16:creationId xmlns:a16="http://schemas.microsoft.com/office/drawing/2014/main" id="{FF38EFBA-F39D-36F4-D6C8-55316DD5FFCA}"/>
              </a:ext>
            </a:extLst>
          </p:cNvPr>
          <p:cNvSpPr txBox="1">
            <a:spLocks/>
          </p:cNvSpPr>
          <p:nvPr/>
        </p:nvSpPr>
        <p:spPr>
          <a:xfrm>
            <a:off x="463131" y="241429"/>
            <a:ext cx="7488833" cy="980280"/>
          </a:xfrm>
          <a:prstGeom prst="rect">
            <a:avLst/>
          </a:prstGeom>
          <a:noFill/>
          <a:ln>
            <a:noFill/>
          </a:ln>
        </p:spPr>
        <p:txBody>
          <a:bodyPr lIns="74283" tIns="37131" rIns="74283" bIns="3713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278606">
              <a:lnSpc>
                <a:spcPct val="150000"/>
              </a:lnSpc>
              <a:buSzPct val="65000"/>
            </a:pPr>
            <a:r>
              <a:rPr lang="en-US" altLang="zh-TW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74LS32</a:t>
            </a:r>
          </a:p>
        </p:txBody>
      </p:sp>
      <p:sp>
        <p:nvSpPr>
          <p:cNvPr id="4" name="套索 6">
            <a:extLst>
              <a:ext uri="{FF2B5EF4-FFF2-40B4-BE49-F238E27FC236}">
                <a16:creationId xmlns:a16="http://schemas.microsoft.com/office/drawing/2014/main" id="{BEFDE1C4-3FB7-F1C6-97B9-9EBEBFE90B44}"/>
              </a:ext>
            </a:extLst>
          </p:cNvPr>
          <p:cNvSpPr/>
          <p:nvPr/>
        </p:nvSpPr>
        <p:spPr bwMode="auto">
          <a:xfrm rot="12139431">
            <a:off x="1687785" y="3244272"/>
            <a:ext cx="356754" cy="369455"/>
          </a:xfrm>
          <a:prstGeom prst="chord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3126261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5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</a:t>
            </a:r>
            <a:r>
              <a:rPr lang="zh-TW" altLang="en-US" sz="2800">
                <a:latin typeface="Arial" panose="020B0604020202020204" pitchFamily="34" charset="0"/>
                <a:cs typeface="Arial" panose="020B0604020202020204" pitchFamily="34" charset="0"/>
              </a:rPr>
              <a:t>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4605" y="1960871"/>
            <a:ext cx="82581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kern="0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kern="0" dirty="0">
                <a:latin typeface="Arial" panose="020B0604020202020204" pitchFamily="34" charset="0"/>
                <a:cs typeface="Arial" panose="020B0604020202020204" pitchFamily="34" charset="0"/>
              </a:rPr>
              <a:t>- 03</a:t>
            </a:r>
            <a:endParaRPr lang="zh-TW" altLang="en-US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9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63131" y="1365389"/>
            <a:ext cx="8979737" cy="371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74283" tIns="37131" rIns="74283" bIns="37131" numCol="1" anchor="t" anchorCtr="0" compatLnSpc="1">
            <a:prstTxWarp prst="textNoShape">
              <a:avLst/>
            </a:prstTxWarp>
            <a:noAutofit/>
          </a:bodyPr>
          <a:lstStyle/>
          <a:p>
            <a:pPr indent="-278606" algn="just">
              <a:lnSpc>
                <a:spcPct val="150000"/>
              </a:lnSpc>
              <a:spcBef>
                <a:spcPts val="0"/>
              </a:spcBef>
            </a:pP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2-bit input X (represented as X1 and X0). A constant multiplier is designed to multiply the input by 3. Finally, show the result with decimal format (0, 1, 2, …..,9) on Digital Display in the breadboard.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2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Hint-1: </a:t>
            </a:r>
          </a:p>
          <a:p>
            <a:pPr marL="655241" indent="-655241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2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output digital number is 0, 3, 6 or 9, respectively, for four different inputs (0, 1, 2, 3). </a:t>
            </a:r>
          </a:p>
        </p:txBody>
      </p:sp>
      <p:sp>
        <p:nvSpPr>
          <p:cNvPr id="4" name="Shape 102"/>
          <p:cNvSpPr txBox="1">
            <a:spLocks/>
          </p:cNvSpPr>
          <p:nvPr/>
        </p:nvSpPr>
        <p:spPr>
          <a:xfrm>
            <a:off x="463131" y="241429"/>
            <a:ext cx="7488833" cy="980280"/>
          </a:xfrm>
          <a:prstGeom prst="rect">
            <a:avLst/>
          </a:prstGeom>
          <a:noFill/>
          <a:ln>
            <a:noFill/>
          </a:ln>
        </p:spPr>
        <p:txBody>
          <a:bodyPr lIns="74283" tIns="37131" rIns="74283" bIns="3713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278606">
              <a:lnSpc>
                <a:spcPct val="150000"/>
              </a:lnSpc>
              <a:buSzPct val="65000"/>
            </a:pPr>
            <a:r>
              <a:rPr lang="en-US" altLang="zh-TW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-- Constant Multiplier (1/3)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093339" y="1221709"/>
            <a:ext cx="64793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25" dirty="0">
                <a:solidFill>
                  <a:srgbClr val="FF0000"/>
                </a:solidFill>
              </a:rPr>
              <a:t>MSB</a:t>
            </a:r>
            <a:endParaRPr lang="zh-TW" altLang="en-US" sz="162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248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4BB91AA-E448-FC37-AFAD-0F3B5D32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66" y="2645127"/>
            <a:ext cx="2381956" cy="27666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1151466" y="3862916"/>
            <a:ext cx="857956" cy="9574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1625">
              <a:solidFill>
                <a:srgbClr val="00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516651" y="2278634"/>
          <a:ext cx="4464306" cy="3276375"/>
        </p:xfrm>
        <a:graphic>
          <a:graphicData uri="http://schemas.openxmlformats.org/drawingml/2006/table">
            <a:tbl>
              <a:tblPr firstRow="1" bandRow="1"/>
              <a:tblGrid>
                <a:gridCol w="772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9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D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C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B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A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DIGITAL DISPLAY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5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9</a:t>
                      </a:r>
                      <a:endParaRPr lang="zh-TW" altLang="en-US" sz="1300" dirty="0"/>
                    </a:p>
                  </a:txBody>
                  <a:tcPr marL="78756" marR="78756" marT="39379" marB="393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16620" y="1529316"/>
            <a:ext cx="8350071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ct val="65000"/>
            </a:pPr>
            <a:r>
              <a:rPr lang="en-US" altLang="zh-TW" sz="22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Hint-2: </a:t>
            </a:r>
          </a:p>
          <a:p>
            <a:pPr marL="655241" indent="-655241" algn="just">
              <a:buSzPct val="65000"/>
            </a:pPr>
            <a:r>
              <a:rPr lang="en-US" altLang="zh-TW" sz="22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of the Digital Display in the breadboard is as follows. 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2494844" y="3208297"/>
            <a:ext cx="699911" cy="13072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1625">
              <a:solidFill>
                <a:srgbClr val="0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165803" y="2754217"/>
            <a:ext cx="244681" cy="27798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25">
              <a:solidFill>
                <a:srgbClr val="FFFFFF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167004" y="3584928"/>
            <a:ext cx="244681" cy="27798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25">
              <a:solidFill>
                <a:srgbClr val="FFFFFF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8167006" y="4414435"/>
            <a:ext cx="244681" cy="27798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25">
              <a:solidFill>
                <a:srgbClr val="FFFFFF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174217" y="5272798"/>
            <a:ext cx="244681" cy="27798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25">
              <a:solidFill>
                <a:srgbClr val="FFFFFF"/>
              </a:solidFill>
            </a:endParaRPr>
          </a:p>
        </p:txBody>
      </p:sp>
      <p:sp>
        <p:nvSpPr>
          <p:cNvPr id="6" name="Shape 102">
            <a:extLst>
              <a:ext uri="{FF2B5EF4-FFF2-40B4-BE49-F238E27FC236}">
                <a16:creationId xmlns:a16="http://schemas.microsoft.com/office/drawing/2014/main" id="{8C939D62-8CF7-21F9-86FE-4CD693190921}"/>
              </a:ext>
            </a:extLst>
          </p:cNvPr>
          <p:cNvSpPr txBox="1">
            <a:spLocks/>
          </p:cNvSpPr>
          <p:nvPr/>
        </p:nvSpPr>
        <p:spPr>
          <a:xfrm>
            <a:off x="463131" y="241429"/>
            <a:ext cx="7488833" cy="980280"/>
          </a:xfrm>
          <a:prstGeom prst="rect">
            <a:avLst/>
          </a:prstGeom>
          <a:noFill/>
          <a:ln>
            <a:noFill/>
          </a:ln>
        </p:spPr>
        <p:txBody>
          <a:bodyPr lIns="74283" tIns="37131" rIns="74283" bIns="3713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278606">
              <a:lnSpc>
                <a:spcPct val="150000"/>
              </a:lnSpc>
              <a:buSzPct val="65000"/>
            </a:pPr>
            <a:r>
              <a:rPr lang="en-US" altLang="zh-TW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-- Constant Multiplier (2/3)</a:t>
            </a:r>
          </a:p>
        </p:txBody>
      </p:sp>
    </p:spTree>
    <p:extLst>
      <p:ext uri="{BB962C8B-B14F-4D97-AF65-F5344CB8AC3E}">
        <p14:creationId xmlns:p14="http://schemas.microsoft.com/office/powerpoint/2010/main" val="55204257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3"/>
          <p:cNvSpPr txBox="1">
            <a:spLocks noGrp="1"/>
          </p:cNvSpPr>
          <p:nvPr>
            <p:ph type="body" idx="1"/>
          </p:nvPr>
        </p:nvSpPr>
        <p:spPr>
          <a:xfrm>
            <a:off x="463131" y="1340249"/>
            <a:ext cx="8839179" cy="371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74283" tIns="37131" rIns="74283" bIns="37131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</a:p>
          <a:p>
            <a:pPr marL="797123" lvl="1" indent="-531416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draw the truth table of the constant multiplier where two input bits are X1 and X0, and four output bits are A, B, C and D, respectively.</a:t>
            </a:r>
          </a:p>
          <a:p>
            <a:pPr marL="797123" lvl="1" indent="-531416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simplify the circuit with K-map (SOP format) and draw the simplified circuit diagram of the constant multiplier. </a:t>
            </a:r>
          </a:p>
          <a:p>
            <a:pPr marL="797123" lvl="1" indent="-531416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 implement the circuit on the breadboard.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275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hape 102">
            <a:extLst>
              <a:ext uri="{FF2B5EF4-FFF2-40B4-BE49-F238E27FC236}">
                <a16:creationId xmlns:a16="http://schemas.microsoft.com/office/drawing/2014/main" id="{6257C2AC-6838-AB2F-6FA0-6D56F527CC8B}"/>
              </a:ext>
            </a:extLst>
          </p:cNvPr>
          <p:cNvSpPr txBox="1">
            <a:spLocks/>
          </p:cNvSpPr>
          <p:nvPr/>
        </p:nvSpPr>
        <p:spPr>
          <a:xfrm>
            <a:off x="463131" y="241429"/>
            <a:ext cx="7488833" cy="980280"/>
          </a:xfrm>
          <a:prstGeom prst="rect">
            <a:avLst/>
          </a:prstGeom>
          <a:noFill/>
          <a:ln>
            <a:noFill/>
          </a:ln>
        </p:spPr>
        <p:txBody>
          <a:bodyPr lIns="74283" tIns="37131" rIns="74283" bIns="3713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278606">
              <a:lnSpc>
                <a:spcPct val="150000"/>
              </a:lnSpc>
              <a:buSzPct val="65000"/>
            </a:pPr>
            <a:r>
              <a:rPr lang="en-US" altLang="zh-TW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-- Constant Multiplier (3/3)</a:t>
            </a:r>
          </a:p>
        </p:txBody>
      </p:sp>
    </p:spTree>
    <p:extLst>
      <p:ext uri="{BB962C8B-B14F-4D97-AF65-F5344CB8AC3E}">
        <p14:creationId xmlns:p14="http://schemas.microsoft.com/office/powerpoint/2010/main" val="180418906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513"/>
          <p:cNvGraphicFramePr/>
          <p:nvPr/>
        </p:nvGraphicFramePr>
        <p:xfrm>
          <a:off x="1999640" y="2204240"/>
          <a:ext cx="6259821" cy="1748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23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9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Names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Solerless</a:t>
                      </a: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Breadboard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74LS04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55738" marR="557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74LS08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74LS32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hape 102">
            <a:extLst>
              <a:ext uri="{FF2B5EF4-FFF2-40B4-BE49-F238E27FC236}">
                <a16:creationId xmlns:a16="http://schemas.microsoft.com/office/drawing/2014/main" id="{51E7B8E2-BAB6-2627-457F-4BC084DC26D3}"/>
              </a:ext>
            </a:extLst>
          </p:cNvPr>
          <p:cNvSpPr txBox="1">
            <a:spLocks/>
          </p:cNvSpPr>
          <p:nvPr/>
        </p:nvSpPr>
        <p:spPr>
          <a:xfrm>
            <a:off x="463131" y="241429"/>
            <a:ext cx="7488833" cy="980280"/>
          </a:xfrm>
          <a:prstGeom prst="rect">
            <a:avLst/>
          </a:prstGeom>
          <a:noFill/>
          <a:ln>
            <a:noFill/>
          </a:ln>
        </p:spPr>
        <p:txBody>
          <a:bodyPr lIns="74283" tIns="37131" rIns="74283" bIns="3713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278606">
              <a:lnSpc>
                <a:spcPct val="150000"/>
              </a:lnSpc>
              <a:buSzPct val="65000"/>
            </a:pPr>
            <a:r>
              <a:rPr lang="en-US" altLang="zh-TW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needed for LAB I</a:t>
            </a:r>
          </a:p>
        </p:txBody>
      </p:sp>
    </p:spTree>
    <p:extLst>
      <p:ext uri="{BB962C8B-B14F-4D97-AF65-F5344CB8AC3E}">
        <p14:creationId xmlns:p14="http://schemas.microsoft.com/office/powerpoint/2010/main" val="349129542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63131" y="1149001"/>
            <a:ext cx="8979737" cy="371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74283" tIns="37131" rIns="74283" bIns="37131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3-bit 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X (represented as X2, X1 and X0) and two 1-bit outputs A and B. The </a:t>
            </a: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 is designed to let output A be 1 if X&gt;3 and output B be 1 if 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X&gt;4</a:t>
            </a: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8606" algn="just">
              <a:lnSpc>
                <a:spcPct val="150000"/>
              </a:lnSpc>
              <a:spcBef>
                <a:spcPts val="0"/>
              </a:spcBef>
            </a:pPr>
            <a:r>
              <a:rPr lang="en-US" sz="2275" b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function of the comparator is described as follows.</a:t>
            </a:r>
            <a:endParaRPr lang="en-US" altLang="zh-TW" sz="2275" b="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03"/>
              <p:cNvSpPr txBox="1">
                <a:spLocks/>
              </p:cNvSpPr>
              <p:nvPr/>
            </p:nvSpPr>
            <p:spPr>
              <a:xfrm>
                <a:off x="2473072" y="3900775"/>
                <a:ext cx="4641765" cy="1918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74283" tIns="37131" rIns="74283" bIns="37131" anchor="t" anchorCtr="0"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indent="-22733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L="669925" marR="0" indent="-243205" algn="l" rtl="0">
                  <a:lnSpc>
                    <a:spcPct val="100000"/>
                  </a:lnSpc>
                  <a:spcBef>
                    <a:spcPts val="44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L="1022350" marR="0" indent="-2794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L="1339850" marR="0" indent="-2349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L="16811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L="21383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L="25955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L="30527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L="3509963" marR="0" indent="-252412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marL="265708" lvl="1" indent="0" algn="just"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275" kern="0" dirty="0">
                    <a:solidFill>
                      <a:schemeClr val="dk1"/>
                    </a:solidFill>
                    <a:cs typeface="Times New Roman" panose="02020603050405020304" pitchFamily="18" charset="0"/>
                    <a:sym typeface="Times New Roman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275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75" i="1" ker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𝑖𝑓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𝑋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𝑔𝑟𝑒𝑎𝑡𝑒𝑟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𝑡h𝑎𝑛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𝑒𝑙𝑠𝑒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              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275" kern="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265708" lvl="1" indent="0" algn="just"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275" kern="0" dirty="0">
                    <a:solidFill>
                      <a:schemeClr val="dk1"/>
                    </a:solidFill>
                    <a:cs typeface="Times New Roman" panose="02020603050405020304" pitchFamily="18" charset="0"/>
                    <a:sym typeface="Times New Roman"/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275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75" i="1" ker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𝑖𝑓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𝑋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𝑔𝑟𝑒𝑎𝑡𝑒𝑟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𝑡h𝑎𝑛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𝑒𝑙𝑠𝑒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              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275" kern="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5" name="Shap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072" y="3900775"/>
                <a:ext cx="4641765" cy="1918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6315523" y="1149001"/>
            <a:ext cx="64793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25" dirty="0">
                <a:solidFill>
                  <a:srgbClr val="FF0000"/>
                </a:solidFill>
              </a:rPr>
              <a:t>MSB</a:t>
            </a:r>
            <a:endParaRPr lang="zh-TW" altLang="en-US" sz="1625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095968" y="1149000"/>
            <a:ext cx="60144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25" dirty="0">
                <a:solidFill>
                  <a:srgbClr val="FF0000"/>
                </a:solidFill>
              </a:rPr>
              <a:t>LSB</a:t>
            </a:r>
            <a:endParaRPr lang="zh-TW" altLang="en-US" sz="1625" dirty="0">
              <a:solidFill>
                <a:srgbClr val="FF0000"/>
              </a:solidFill>
            </a:endParaRPr>
          </a:p>
        </p:txBody>
      </p:sp>
      <p:sp>
        <p:nvSpPr>
          <p:cNvPr id="7" name="Shape 102">
            <a:extLst>
              <a:ext uri="{FF2B5EF4-FFF2-40B4-BE49-F238E27FC236}">
                <a16:creationId xmlns:a16="http://schemas.microsoft.com/office/drawing/2014/main" id="{D773AC66-46A0-5F6B-77B9-C109D78A2C41}"/>
              </a:ext>
            </a:extLst>
          </p:cNvPr>
          <p:cNvSpPr txBox="1">
            <a:spLocks/>
          </p:cNvSpPr>
          <p:nvPr/>
        </p:nvSpPr>
        <p:spPr>
          <a:xfrm>
            <a:off x="463131" y="241429"/>
            <a:ext cx="7488833" cy="980280"/>
          </a:xfrm>
          <a:prstGeom prst="rect">
            <a:avLst/>
          </a:prstGeom>
          <a:noFill/>
          <a:ln>
            <a:noFill/>
          </a:ln>
        </p:spPr>
        <p:txBody>
          <a:bodyPr lIns="74283" tIns="37131" rIns="74283" bIns="3713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278606">
              <a:lnSpc>
                <a:spcPct val="150000"/>
              </a:lnSpc>
              <a:buSzPct val="65000"/>
            </a:pPr>
            <a:r>
              <a:rPr lang="en-US" altLang="zh-TW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 – Comparator(1/2)</a:t>
            </a:r>
          </a:p>
        </p:txBody>
      </p:sp>
    </p:spTree>
    <p:extLst>
      <p:ext uri="{BB962C8B-B14F-4D97-AF65-F5344CB8AC3E}">
        <p14:creationId xmlns:p14="http://schemas.microsoft.com/office/powerpoint/2010/main" val="52781878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3"/>
          <p:cNvSpPr txBox="1">
            <a:spLocks noGrp="1"/>
          </p:cNvSpPr>
          <p:nvPr>
            <p:ph type="body" idx="1"/>
          </p:nvPr>
        </p:nvSpPr>
        <p:spPr>
          <a:xfrm>
            <a:off x="463131" y="1340249"/>
            <a:ext cx="8839179" cy="371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74283" tIns="37131" rIns="74283" bIns="37131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</a:p>
          <a:p>
            <a:pPr marL="797123" lvl="1" indent="-531416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draw the truth table of the comparator where three input bits are X2, X1 and X0, and two output bits are A and B, respectively.</a:t>
            </a:r>
          </a:p>
          <a:p>
            <a:pPr marL="797123" lvl="1" indent="-531416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 simplify the circuit with K-map and draw the simplified SOP-format circuit diagram of the constant multiplier. Finally, implement the circuit on the breadboard. </a:t>
            </a:r>
          </a:p>
          <a:p>
            <a:pPr marL="797123" lvl="1" indent="-531416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275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 repeat (b) by using the POS format.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275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hape 102">
            <a:extLst>
              <a:ext uri="{FF2B5EF4-FFF2-40B4-BE49-F238E27FC236}">
                <a16:creationId xmlns:a16="http://schemas.microsoft.com/office/drawing/2014/main" id="{9A10525A-F186-4A6F-5B74-4C6915034D3A}"/>
              </a:ext>
            </a:extLst>
          </p:cNvPr>
          <p:cNvSpPr txBox="1">
            <a:spLocks/>
          </p:cNvSpPr>
          <p:nvPr/>
        </p:nvSpPr>
        <p:spPr>
          <a:xfrm>
            <a:off x="463131" y="241429"/>
            <a:ext cx="7488833" cy="980280"/>
          </a:xfrm>
          <a:prstGeom prst="rect">
            <a:avLst/>
          </a:prstGeom>
          <a:noFill/>
          <a:ln>
            <a:noFill/>
          </a:ln>
        </p:spPr>
        <p:txBody>
          <a:bodyPr lIns="74283" tIns="37131" rIns="74283" bIns="3713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278606">
              <a:lnSpc>
                <a:spcPct val="150000"/>
              </a:lnSpc>
              <a:buSzPct val="65000"/>
            </a:pPr>
            <a:r>
              <a:rPr lang="en-US" altLang="zh-TW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 – Comparator(2/2)</a:t>
            </a:r>
          </a:p>
        </p:txBody>
      </p:sp>
    </p:spTree>
    <p:extLst>
      <p:ext uri="{BB962C8B-B14F-4D97-AF65-F5344CB8AC3E}">
        <p14:creationId xmlns:p14="http://schemas.microsoft.com/office/powerpoint/2010/main" val="401466712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hape 513"/>
          <p:cNvGraphicFramePr/>
          <p:nvPr/>
        </p:nvGraphicFramePr>
        <p:xfrm>
          <a:off x="2161968" y="2150695"/>
          <a:ext cx="5751136" cy="13990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7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9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Names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Solerless</a:t>
                      </a: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Breadboard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74LS08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74LS32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3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55738" marR="55738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hape 102">
            <a:extLst>
              <a:ext uri="{FF2B5EF4-FFF2-40B4-BE49-F238E27FC236}">
                <a16:creationId xmlns:a16="http://schemas.microsoft.com/office/drawing/2014/main" id="{AADC8B7B-D2EA-82F1-B29F-1782AD660E52}"/>
              </a:ext>
            </a:extLst>
          </p:cNvPr>
          <p:cNvSpPr txBox="1">
            <a:spLocks/>
          </p:cNvSpPr>
          <p:nvPr/>
        </p:nvSpPr>
        <p:spPr>
          <a:xfrm>
            <a:off x="463131" y="241429"/>
            <a:ext cx="7488833" cy="980280"/>
          </a:xfrm>
          <a:prstGeom prst="rect">
            <a:avLst/>
          </a:prstGeom>
          <a:noFill/>
          <a:ln>
            <a:noFill/>
          </a:ln>
        </p:spPr>
        <p:txBody>
          <a:bodyPr lIns="74283" tIns="37131" rIns="74283" bIns="3713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278606">
              <a:lnSpc>
                <a:spcPct val="150000"/>
              </a:lnSpc>
              <a:buSzPct val="65000"/>
            </a:pPr>
            <a:r>
              <a:rPr lang="en-US" altLang="zh-TW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needed for LAB II</a:t>
            </a:r>
          </a:p>
        </p:txBody>
      </p:sp>
    </p:spTree>
    <p:extLst>
      <p:ext uri="{BB962C8B-B14F-4D97-AF65-F5344CB8AC3E}">
        <p14:creationId xmlns:p14="http://schemas.microsoft.com/office/powerpoint/2010/main" val="2117708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DICLab</Template>
  <TotalTime>6557</TotalTime>
  <Pages>13</Pages>
  <Words>489</Words>
  <Application>Microsoft Office PowerPoint</Application>
  <PresentationFormat>A4 紙張 (210x297 公釐)</PresentationFormat>
  <Paragraphs>111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Times New Roman</vt:lpstr>
      <vt:lpstr>Wingdings</vt:lpstr>
      <vt:lpstr>Edge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 1: digital circuits</dc:title>
  <dc:creator>實驗室</dc:creator>
  <cp:lastModifiedBy>鄭宇倫</cp:lastModifiedBy>
  <cp:revision>401</cp:revision>
  <cp:lastPrinted>2015-06-16T08:51:35Z</cp:lastPrinted>
  <dcterms:created xsi:type="dcterms:W3CDTF">1995-09-19T12:53:44Z</dcterms:created>
  <dcterms:modified xsi:type="dcterms:W3CDTF">2022-09-10T22:35:18Z</dcterms:modified>
</cp:coreProperties>
</file>