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Lst>
  <p:notesMasterIdLst>
    <p:notesMasterId r:id="rId28"/>
  </p:notesMasterIdLst>
  <p:handoutMasterIdLst>
    <p:handoutMasterId r:id="rId29"/>
  </p:handoutMasterIdLst>
  <p:sldIdLst>
    <p:sldId id="343" r:id="rId5"/>
    <p:sldId id="312" r:id="rId6"/>
    <p:sldId id="304" r:id="rId7"/>
    <p:sldId id="282" r:id="rId8"/>
    <p:sldId id="325"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0" r:id="rId23"/>
    <p:sldId id="341" r:id="rId24"/>
    <p:sldId id="342" r:id="rId25"/>
    <p:sldId id="319" r:id="rId26"/>
    <p:sldId id="297" r:id="rId2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02DED9-C791-4D23-B63F-CD29C2E58ABA}" v="81" dt="2024-12-01T02:05:22.409"/>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5622864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04493240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6453145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43471373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6507643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99028808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07750914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03308112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12375170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37635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06978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6737991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6202567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984168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463271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28707105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7397299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8552198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5">
            <a:extLst>
              <a:ext uri="{FF2B5EF4-FFF2-40B4-BE49-F238E27FC236}">
                <a16:creationId xmlns:a16="http://schemas.microsoft.com/office/drawing/2014/main" id="{ED76F234-AE85-58ED-705B-506F4F03F0D5}"/>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1DFE2F4B-9237-D7CC-50C4-7EA1369FB4A1}"/>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008377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4">
            <a:extLst>
              <a:ext uri="{FF2B5EF4-FFF2-40B4-BE49-F238E27FC236}">
                <a16:creationId xmlns:a16="http://schemas.microsoft.com/office/drawing/2014/main" id="{89A7269A-1154-2EED-5603-3597F03D6ECF}"/>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8C9BD3CE-A084-6346-F01F-B33BD59E1B30}"/>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23820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DB95F612-EB66-C85B-B856-40EBDDEAB6D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216507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658C5373-C2E2-2582-1C86-590856D099FF}"/>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62196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37648972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680" r:id="rId23"/>
    <p:sldLayoutId id="2147483653" r:id="rId24"/>
    <p:sldLayoutId id="2147483685" r:id="rId25"/>
    <p:sldLayoutId id="2147483686" r:id="rId26"/>
    <p:sldLayoutId id="2147483687" r:id="rId27"/>
    <p:sldLayoutId id="2147483688" r:id="rId28"/>
    <p:sldLayoutId id="2147483691" r:id="rId29"/>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hyperlink" Target="https://www.figma.com/proto/y47x1wRGCBETvTJps2bk88/hackathon?node-id=19-16&amp;node-type=canvas&amp;t=ETX5EQPbQOQdwBBG-1&amp;scaling=min-zoom&amp;content-scaling=fixed&amp;page-id=0%3A1&amp;starting-point-node-id=1%3A2"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14D5AA-9DDD-A4C6-EB93-E59A62216AE2}"/>
              </a:ext>
            </a:extLst>
          </p:cNvPr>
          <p:cNvSpPr>
            <a:spLocks noGrp="1"/>
          </p:cNvSpPr>
          <p:nvPr>
            <p:ph type="sldNum" sz="quarter" idx="12"/>
          </p:nvPr>
        </p:nvSpPr>
        <p:spPr/>
        <p:txBody>
          <a:bodyPr/>
          <a:lstStyle/>
          <a:p>
            <a:fld id="{48F63A3B-78C7-47BE-AE5E-E10140E04643}" type="slidenum">
              <a:rPr lang="en-US" smtClean="0"/>
              <a:pPr/>
              <a:t>1</a:t>
            </a:fld>
            <a:endParaRPr lang="en-US" dirty="0"/>
          </a:p>
        </p:txBody>
      </p:sp>
      <p:sp>
        <p:nvSpPr>
          <p:cNvPr id="3" name="TextBox 2">
            <a:extLst>
              <a:ext uri="{FF2B5EF4-FFF2-40B4-BE49-F238E27FC236}">
                <a16:creationId xmlns:a16="http://schemas.microsoft.com/office/drawing/2014/main" id="{510857EC-A955-E40C-AEE0-EBB598CCA528}"/>
              </a:ext>
            </a:extLst>
          </p:cNvPr>
          <p:cNvSpPr txBox="1"/>
          <p:nvPr/>
        </p:nvSpPr>
        <p:spPr>
          <a:xfrm>
            <a:off x="629265" y="560439"/>
            <a:ext cx="10638503" cy="1354217"/>
          </a:xfrm>
          <a:prstGeom prst="rect">
            <a:avLst/>
          </a:prstGeom>
          <a:noFill/>
        </p:spPr>
        <p:txBody>
          <a:bodyPr wrap="square" rtlCol="0">
            <a:spAutoFit/>
          </a:bodyPr>
          <a:lstStyle/>
          <a:p>
            <a:pPr algn="ctr"/>
            <a:r>
              <a:rPr lang="en-IN" b="1" dirty="0" err="1"/>
              <a:t>Kammavari</a:t>
            </a:r>
            <a:r>
              <a:rPr lang="en-IN" b="1" dirty="0"/>
              <a:t> </a:t>
            </a:r>
            <a:r>
              <a:rPr lang="en-IN" b="1" dirty="0" err="1"/>
              <a:t>Sangham</a:t>
            </a:r>
            <a:r>
              <a:rPr lang="en-IN" b="1" dirty="0"/>
              <a:t> (R) 1952 </a:t>
            </a:r>
          </a:p>
          <a:p>
            <a:pPr algn="ctr"/>
            <a:r>
              <a:rPr lang="en-IN" b="1" dirty="0"/>
              <a:t>K.S. GROUP OF INSTITUTIONS</a:t>
            </a:r>
          </a:p>
          <a:p>
            <a:pPr algn="ctr"/>
            <a:r>
              <a:rPr lang="en-IN" b="1" dirty="0"/>
              <a:t>K.S. SCHOOL OF ENGINEERING AND MANAGEMENT</a:t>
            </a:r>
          </a:p>
          <a:p>
            <a:pPr algn="ctr"/>
            <a:r>
              <a:rPr lang="en-IN" sz="1400" dirty="0"/>
              <a:t>Approved by AICTE, New Delhi, Affiliated to VTU, Belagavi, Karnataka; Accredited by NAAC</a:t>
            </a:r>
          </a:p>
          <a:p>
            <a:pPr algn="ctr"/>
            <a:r>
              <a:rPr lang="en-IN" sz="1400" dirty="0"/>
              <a:t>www.kssem.edu.in</a:t>
            </a:r>
          </a:p>
        </p:txBody>
      </p:sp>
      <p:pic>
        <p:nvPicPr>
          <p:cNvPr id="4" name="Picture 3">
            <a:extLst>
              <a:ext uri="{FF2B5EF4-FFF2-40B4-BE49-F238E27FC236}">
                <a16:creationId xmlns:a16="http://schemas.microsoft.com/office/drawing/2014/main" id="{E7766E02-ABAE-6E5D-0627-7E01FCF2AC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25122" y="457199"/>
            <a:ext cx="998220" cy="1003935"/>
          </a:xfrm>
          <a:prstGeom prst="rect">
            <a:avLst/>
          </a:prstGeom>
          <a:noFill/>
          <a:ln>
            <a:noFill/>
          </a:ln>
        </p:spPr>
      </p:pic>
      <p:pic>
        <p:nvPicPr>
          <p:cNvPr id="6" name="Picture 5">
            <a:extLst>
              <a:ext uri="{FF2B5EF4-FFF2-40B4-BE49-F238E27FC236}">
                <a16:creationId xmlns:a16="http://schemas.microsoft.com/office/drawing/2014/main" id="{5B760EE9-1B2F-D17A-2623-910F1028F659}"/>
              </a:ext>
            </a:extLst>
          </p:cNvPr>
          <p:cNvPicPr>
            <a:picLocks noChangeAspect="1"/>
          </p:cNvPicPr>
          <p:nvPr/>
        </p:nvPicPr>
        <p:blipFill>
          <a:blip r:embed="rId3"/>
          <a:stretch>
            <a:fillRect/>
          </a:stretch>
        </p:blipFill>
        <p:spPr>
          <a:xfrm>
            <a:off x="10614933" y="280740"/>
            <a:ext cx="1180394" cy="1180394"/>
          </a:xfrm>
          <a:prstGeom prst="rect">
            <a:avLst/>
          </a:prstGeom>
        </p:spPr>
      </p:pic>
      <p:sp>
        <p:nvSpPr>
          <p:cNvPr id="7" name="TextBox 6">
            <a:extLst>
              <a:ext uri="{FF2B5EF4-FFF2-40B4-BE49-F238E27FC236}">
                <a16:creationId xmlns:a16="http://schemas.microsoft.com/office/drawing/2014/main" id="{E2810AB9-8284-5396-43AB-EA50FFB70410}"/>
              </a:ext>
            </a:extLst>
          </p:cNvPr>
          <p:cNvSpPr txBox="1"/>
          <p:nvPr/>
        </p:nvSpPr>
        <p:spPr>
          <a:xfrm>
            <a:off x="1209367" y="3475982"/>
            <a:ext cx="9773265" cy="646331"/>
          </a:xfrm>
          <a:prstGeom prst="rect">
            <a:avLst/>
          </a:prstGeom>
          <a:noFill/>
        </p:spPr>
        <p:txBody>
          <a:bodyPr wrap="square" rtlCol="0">
            <a:spAutoFit/>
          </a:bodyPr>
          <a:lstStyle/>
          <a:p>
            <a:pPr algn="ctr"/>
            <a:r>
              <a:rPr lang="en-IN" sz="3600" dirty="0"/>
              <a:t>HACKATHON-24</a:t>
            </a:r>
          </a:p>
        </p:txBody>
      </p:sp>
      <p:sp>
        <p:nvSpPr>
          <p:cNvPr id="8" name="TextBox 7">
            <a:extLst>
              <a:ext uri="{FF2B5EF4-FFF2-40B4-BE49-F238E27FC236}">
                <a16:creationId xmlns:a16="http://schemas.microsoft.com/office/drawing/2014/main" id="{2C5309C5-899E-FD3D-EC6A-65C2298A0C14}"/>
              </a:ext>
            </a:extLst>
          </p:cNvPr>
          <p:cNvSpPr txBox="1"/>
          <p:nvPr/>
        </p:nvSpPr>
        <p:spPr>
          <a:xfrm>
            <a:off x="1504335" y="2233654"/>
            <a:ext cx="9566788" cy="923330"/>
          </a:xfrm>
          <a:prstGeom prst="rect">
            <a:avLst/>
          </a:prstGeom>
          <a:noFill/>
        </p:spPr>
        <p:txBody>
          <a:bodyPr wrap="square" rtlCol="0">
            <a:spAutoFit/>
          </a:bodyPr>
          <a:lstStyle/>
          <a:p>
            <a:pPr algn="ctr"/>
            <a:r>
              <a:rPr lang="en-US" b="1" dirty="0"/>
              <a:t>DEPARTMENT OF ARTIFICIAL INTELLIGENCE &amp; DATA SCIENCE </a:t>
            </a:r>
          </a:p>
          <a:p>
            <a:pPr algn="ctr"/>
            <a:r>
              <a:rPr lang="en-US" b="1" dirty="0"/>
              <a:t>PARTNERING WITH CSE, CS&amp;BS AND ECE</a:t>
            </a:r>
          </a:p>
          <a:p>
            <a:pPr algn="ctr"/>
            <a:r>
              <a:rPr lang="en-US" b="1" dirty="0"/>
              <a:t>IN ASSOCIATION WITH MEVI TECHNOLOGIES</a:t>
            </a:r>
            <a:endParaRPr lang="en-IN" b="1" dirty="0"/>
          </a:p>
        </p:txBody>
      </p:sp>
      <p:sp>
        <p:nvSpPr>
          <p:cNvPr id="9" name="TextBox 8">
            <a:extLst>
              <a:ext uri="{FF2B5EF4-FFF2-40B4-BE49-F238E27FC236}">
                <a16:creationId xmlns:a16="http://schemas.microsoft.com/office/drawing/2014/main" id="{E68D8BDC-8F68-CAC7-26C9-96AC62D9796C}"/>
              </a:ext>
            </a:extLst>
          </p:cNvPr>
          <p:cNvSpPr txBox="1"/>
          <p:nvPr/>
        </p:nvSpPr>
        <p:spPr>
          <a:xfrm>
            <a:off x="2104103" y="4611328"/>
            <a:ext cx="8259097" cy="769441"/>
          </a:xfrm>
          <a:prstGeom prst="rect">
            <a:avLst/>
          </a:prstGeom>
          <a:noFill/>
        </p:spPr>
        <p:txBody>
          <a:bodyPr wrap="square" rtlCol="0">
            <a:spAutoFit/>
          </a:bodyPr>
          <a:lstStyle/>
          <a:p>
            <a:pPr algn="ctr"/>
            <a:r>
              <a:rPr lang="en-IN" sz="4400" b="1" dirty="0"/>
              <a:t>THE FINAL PRESENTATION</a:t>
            </a:r>
          </a:p>
        </p:txBody>
      </p:sp>
    </p:spTree>
    <p:extLst>
      <p:ext uri="{BB962C8B-B14F-4D97-AF65-F5344CB8AC3E}">
        <p14:creationId xmlns:p14="http://schemas.microsoft.com/office/powerpoint/2010/main" val="3319411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A3D2A-32A6-8174-0EE2-A83D0A90CF61}"/>
              </a:ext>
            </a:extLst>
          </p:cNvPr>
          <p:cNvSpPr>
            <a:spLocks noGrp="1"/>
          </p:cNvSpPr>
          <p:nvPr>
            <p:ph type="title"/>
          </p:nvPr>
        </p:nvSpPr>
        <p:spPr>
          <a:xfrm>
            <a:off x="914400" y="593377"/>
            <a:ext cx="10511627" cy="606158"/>
          </a:xfrm>
        </p:spPr>
        <p:txBody>
          <a:bodyPr/>
          <a:lstStyle/>
          <a:p>
            <a:r>
              <a:rPr lang="en-IN" dirty="0"/>
              <a:t>APPROACH</a:t>
            </a:r>
          </a:p>
        </p:txBody>
      </p:sp>
      <p:sp>
        <p:nvSpPr>
          <p:cNvPr id="3" name="Content Placeholder 2">
            <a:extLst>
              <a:ext uri="{FF2B5EF4-FFF2-40B4-BE49-F238E27FC236}">
                <a16:creationId xmlns:a16="http://schemas.microsoft.com/office/drawing/2014/main" id="{1D4507C9-B34C-0AD0-ADA1-7A37EDD041E0}"/>
              </a:ext>
            </a:extLst>
          </p:cNvPr>
          <p:cNvSpPr>
            <a:spLocks noGrp="1"/>
          </p:cNvSpPr>
          <p:nvPr>
            <p:ph sz="quarter" idx="4"/>
          </p:nvPr>
        </p:nvSpPr>
        <p:spPr>
          <a:xfrm>
            <a:off x="914400" y="1474839"/>
            <a:ext cx="10511627" cy="4789785"/>
          </a:xfrm>
        </p:spPr>
        <p:txBody>
          <a:bodyPr>
            <a:normAutofit fontScale="92500" lnSpcReduction="20000"/>
          </a:bodyPr>
          <a:lstStyle/>
          <a:p>
            <a:pPr marL="342900" indent="-342900" algn="l">
              <a:buFont typeface="+mj-lt"/>
              <a:buAutoNum type="arabicPeriod"/>
            </a:pPr>
            <a:r>
              <a:rPr lang="en-US" b="1" i="0" u="sng" dirty="0">
                <a:solidFill>
                  <a:schemeClr val="accent3">
                    <a:lumMod val="50000"/>
                  </a:schemeClr>
                </a:solidFill>
                <a:effectLst/>
                <a:latin typeface="__Inter_d65c78"/>
              </a:rPr>
              <a:t>Client-Side Rendering</a:t>
            </a:r>
            <a:r>
              <a:rPr lang="en-US" b="0" i="0" u="sng" dirty="0">
                <a:solidFill>
                  <a:schemeClr val="accent3">
                    <a:lumMod val="50000"/>
                  </a:schemeClr>
                </a:solidFill>
                <a:effectLst/>
                <a:latin typeface="__Inter_d65c78"/>
              </a:rPr>
              <a:t>:</a:t>
            </a:r>
          </a:p>
          <a:p>
            <a:pPr marL="457200" lvl="1" indent="0" algn="l">
              <a:buNone/>
            </a:pPr>
            <a:r>
              <a:rPr lang="en-US" b="0" i="0" dirty="0">
                <a:solidFill>
                  <a:schemeClr val="accent3">
                    <a:lumMod val="50000"/>
                  </a:schemeClr>
                </a:solidFill>
                <a:effectLst/>
                <a:latin typeface="__Inter_d65c78"/>
              </a:rPr>
              <a:t>The application primarily operates on the client side, meaning that all the logic for displaying content and handling user interactions is executed in the user's browser. This approach allows for a more responsive user experience.</a:t>
            </a:r>
          </a:p>
          <a:p>
            <a:pPr algn="l">
              <a:buFont typeface="+mj-lt"/>
              <a:buAutoNum type="arabicPeriod"/>
            </a:pPr>
            <a:r>
              <a:rPr lang="en-US" b="1" i="0" u="sng" dirty="0">
                <a:solidFill>
                  <a:schemeClr val="accent3">
                    <a:lumMod val="50000"/>
                  </a:schemeClr>
                </a:solidFill>
                <a:effectLst/>
                <a:latin typeface="__Inter_d65c78"/>
              </a:rPr>
              <a:t>Dynamic Content Generation</a:t>
            </a:r>
            <a:r>
              <a:rPr lang="en-US" b="0" i="0" dirty="0">
                <a:solidFill>
                  <a:schemeClr val="accent3">
                    <a:lumMod val="50000"/>
                  </a:schemeClr>
                </a:solidFill>
                <a:effectLst/>
                <a:latin typeface="__Inter_d65c78"/>
              </a:rPr>
              <a:t>:</a:t>
            </a:r>
          </a:p>
          <a:p>
            <a:pPr marL="457200" lvl="1" indent="0" algn="l">
              <a:buNone/>
            </a:pPr>
            <a:r>
              <a:rPr lang="en-US" b="0" i="0" dirty="0">
                <a:solidFill>
                  <a:schemeClr val="accent3">
                    <a:lumMod val="50000"/>
                  </a:schemeClr>
                </a:solidFill>
                <a:effectLst/>
                <a:latin typeface="__Inter_d65c78"/>
              </a:rPr>
              <a:t>The quiz questions and options are generated dynamically from a JavaScript array, allowing for easy updates and modifications without changing the HTML structure.</a:t>
            </a:r>
          </a:p>
          <a:p>
            <a:pPr algn="l">
              <a:buFont typeface="+mj-lt"/>
              <a:buAutoNum type="arabicPeriod"/>
            </a:pPr>
            <a:r>
              <a:rPr lang="en-US" b="1" i="0" u="sng" dirty="0">
                <a:solidFill>
                  <a:schemeClr val="accent3">
                    <a:lumMod val="50000"/>
                  </a:schemeClr>
                </a:solidFill>
                <a:effectLst/>
                <a:latin typeface="__Inter_d65c78"/>
              </a:rPr>
              <a:t>Event-Driven Programming</a:t>
            </a:r>
            <a:r>
              <a:rPr lang="en-US" b="0" i="0" u="sng" dirty="0">
                <a:solidFill>
                  <a:schemeClr val="accent3">
                    <a:lumMod val="50000"/>
                  </a:schemeClr>
                </a:solidFill>
                <a:effectLst/>
                <a:latin typeface="__Inter_d65c78"/>
              </a:rPr>
              <a:t>:</a:t>
            </a:r>
          </a:p>
          <a:p>
            <a:pPr marL="457200" lvl="1" indent="0" algn="l">
              <a:buNone/>
            </a:pPr>
            <a:r>
              <a:rPr lang="en-US" b="0" i="0" dirty="0">
                <a:solidFill>
                  <a:schemeClr val="accent3">
                    <a:lumMod val="50000"/>
                  </a:schemeClr>
                </a:solidFill>
                <a:effectLst/>
                <a:latin typeface="__Inter_d65c78"/>
              </a:rPr>
              <a:t>The application uses event listeners to respond to user actions, such as form submissions and button clicks. This approach enhances interactivity and user engagement.</a:t>
            </a:r>
          </a:p>
          <a:p>
            <a:pPr algn="l">
              <a:buFont typeface="+mj-lt"/>
              <a:buAutoNum type="arabicPeriod"/>
            </a:pPr>
            <a:r>
              <a:rPr lang="en-US" b="1" i="0" u="sng" dirty="0">
                <a:solidFill>
                  <a:schemeClr val="accent3">
                    <a:lumMod val="50000"/>
                  </a:schemeClr>
                </a:solidFill>
                <a:effectLst/>
                <a:latin typeface="__Inter_d65c78"/>
              </a:rPr>
              <a:t>Single Page Application (SPA) Concept</a:t>
            </a:r>
            <a:r>
              <a:rPr lang="en-US" b="0" i="0" dirty="0">
                <a:solidFill>
                  <a:schemeClr val="accent3">
                    <a:lumMod val="50000"/>
                  </a:schemeClr>
                </a:solidFill>
                <a:effectLst/>
                <a:latin typeface="__Inter_d65c78"/>
              </a:rPr>
              <a:t>:</a:t>
            </a:r>
          </a:p>
          <a:p>
            <a:pPr marL="457200" lvl="1" indent="0" algn="l">
              <a:buNone/>
            </a:pPr>
            <a:r>
              <a:rPr lang="en-US" b="0" i="0" dirty="0">
                <a:solidFill>
                  <a:schemeClr val="accent3">
                    <a:lumMod val="50000"/>
                  </a:schemeClr>
                </a:solidFill>
                <a:effectLst/>
                <a:latin typeface="__Inter_d65c78"/>
              </a:rPr>
              <a:t>The application mimics a single-page application by dynamically showing and hiding different sections (login, signup, course selection, quiz, results, and dashboard) without reloading the page.</a:t>
            </a:r>
          </a:p>
          <a:p>
            <a:pPr algn="l">
              <a:buFont typeface="+mj-lt"/>
              <a:buAutoNum type="arabicPeriod"/>
            </a:pPr>
            <a:r>
              <a:rPr lang="en-US" b="1" i="0" u="sng" dirty="0">
                <a:solidFill>
                  <a:schemeClr val="accent3">
                    <a:lumMod val="50000"/>
                  </a:schemeClr>
                </a:solidFill>
                <a:effectLst/>
                <a:latin typeface="__Inter_d65c78"/>
              </a:rPr>
              <a:t>Data Visualization</a:t>
            </a:r>
            <a:r>
              <a:rPr lang="en-US" b="0" i="0" dirty="0">
                <a:solidFill>
                  <a:schemeClr val="accent3">
                    <a:lumMod val="50000"/>
                  </a:schemeClr>
                </a:solidFill>
                <a:effectLst/>
                <a:latin typeface="__Inter_d65c78"/>
              </a:rPr>
              <a:t>:</a:t>
            </a:r>
          </a:p>
          <a:p>
            <a:pPr marL="457200" lvl="1" indent="0" algn="l">
              <a:buNone/>
            </a:pPr>
            <a:r>
              <a:rPr lang="en-US" b="0" i="0" dirty="0">
                <a:solidFill>
                  <a:schemeClr val="accent3">
                    <a:lumMod val="50000"/>
                  </a:schemeClr>
                </a:solidFill>
                <a:effectLst/>
                <a:latin typeface="__Inter_d65c78"/>
              </a:rPr>
              <a:t>The use of Chart.js for visualizing quiz performance data provides users with an intuitive understanding of their results, enhancing the learning experience.</a:t>
            </a:r>
          </a:p>
          <a:p>
            <a:endParaRPr lang="en-IN" dirty="0"/>
          </a:p>
        </p:txBody>
      </p:sp>
      <p:sp>
        <p:nvSpPr>
          <p:cNvPr id="4" name="Slide Number Placeholder 3">
            <a:extLst>
              <a:ext uri="{FF2B5EF4-FFF2-40B4-BE49-F238E27FC236}">
                <a16:creationId xmlns:a16="http://schemas.microsoft.com/office/drawing/2014/main" id="{AFE082BE-1A8D-89AE-5E5B-21D7690B2E7F}"/>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3765442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88515F-645E-900C-C952-D6016C3F8A48}"/>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3" name="TextBox 2">
            <a:extLst>
              <a:ext uri="{FF2B5EF4-FFF2-40B4-BE49-F238E27FC236}">
                <a16:creationId xmlns:a16="http://schemas.microsoft.com/office/drawing/2014/main" id="{4DCF9C04-1AD3-DED3-6AF6-60A65D8FC340}"/>
              </a:ext>
            </a:extLst>
          </p:cNvPr>
          <p:cNvSpPr txBox="1"/>
          <p:nvPr/>
        </p:nvSpPr>
        <p:spPr>
          <a:xfrm>
            <a:off x="1268361" y="1229030"/>
            <a:ext cx="9389807" cy="2862322"/>
          </a:xfrm>
          <a:prstGeom prst="rect">
            <a:avLst/>
          </a:prstGeom>
          <a:noFill/>
        </p:spPr>
        <p:txBody>
          <a:bodyPr wrap="square" rtlCol="0">
            <a:spAutoFit/>
          </a:bodyPr>
          <a:lstStyle/>
          <a:p>
            <a:r>
              <a:rPr lang="en-IN" sz="3600" b="1" dirty="0"/>
              <a:t>PROTOTYPE LINK :</a:t>
            </a:r>
          </a:p>
          <a:p>
            <a:endParaRPr lang="en-IN" dirty="0"/>
          </a:p>
          <a:p>
            <a:r>
              <a:rPr lang="en-IN" dirty="0">
                <a:hlinkClick r:id="rId2"/>
              </a:rPr>
              <a:t>https://www.figma.com/proto/y47x1wRGCBETvTJps2bk88/hackathon?node-id=19-16&amp;node-type=canvas&amp;t=ETX5EQPbQOQdwBBG-1&amp;scaling=min-zoom&amp;content-scaling=fixed&amp;page-id=0%3A1&amp;starting-point-node-id=1%3A2</a:t>
            </a: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432661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3EC3-ABAD-0474-483B-76A81A58C0A8}"/>
              </a:ext>
            </a:extLst>
          </p:cNvPr>
          <p:cNvSpPr>
            <a:spLocks noGrp="1"/>
          </p:cNvSpPr>
          <p:nvPr>
            <p:ph type="title"/>
          </p:nvPr>
        </p:nvSpPr>
        <p:spPr/>
        <p:txBody>
          <a:bodyPr/>
          <a:lstStyle/>
          <a:p>
            <a:r>
              <a:rPr lang="en-IN" dirty="0"/>
              <a:t>DEMO</a:t>
            </a:r>
          </a:p>
        </p:txBody>
      </p:sp>
      <p:pic>
        <p:nvPicPr>
          <p:cNvPr id="6" name="Content Placeholder 5">
            <a:extLst>
              <a:ext uri="{FF2B5EF4-FFF2-40B4-BE49-F238E27FC236}">
                <a16:creationId xmlns:a16="http://schemas.microsoft.com/office/drawing/2014/main" id="{59B39B5A-C758-B570-0AA9-A3FB638B7AAA}"/>
              </a:ext>
            </a:extLst>
          </p:cNvPr>
          <p:cNvPicPr>
            <a:picLocks noGrp="1" noChangeAspect="1"/>
          </p:cNvPicPr>
          <p:nvPr>
            <p:ph sz="half" idx="2"/>
          </p:nvPr>
        </p:nvPicPr>
        <p:blipFill>
          <a:blip r:embed="rId2"/>
          <a:stretch>
            <a:fillRect/>
          </a:stretch>
        </p:blipFill>
        <p:spPr>
          <a:xfrm>
            <a:off x="3144614" y="2363557"/>
            <a:ext cx="8477115" cy="4221746"/>
          </a:xfrm>
        </p:spPr>
      </p:pic>
      <p:sp>
        <p:nvSpPr>
          <p:cNvPr id="4" name="Slide Number Placeholder 3">
            <a:extLst>
              <a:ext uri="{FF2B5EF4-FFF2-40B4-BE49-F238E27FC236}">
                <a16:creationId xmlns:a16="http://schemas.microsoft.com/office/drawing/2014/main" id="{54317505-6152-02BF-8F41-00CBDE8DA245}"/>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3669518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D440BB-1474-4BF7-F169-23B76C5C987B}"/>
              </a:ext>
            </a:extLst>
          </p:cNvPr>
          <p:cNvSpPr>
            <a:spLocks noGrp="1"/>
          </p:cNvSpPr>
          <p:nvPr>
            <p:ph type="sldNum" sz="quarter" idx="12"/>
          </p:nvPr>
        </p:nvSpPr>
        <p:spPr/>
        <p:txBody>
          <a:bodyPr/>
          <a:lstStyle/>
          <a:p>
            <a:fld id="{48F63A3B-78C7-47BE-AE5E-E10140E04643}" type="slidenum">
              <a:rPr lang="en-US" smtClean="0"/>
              <a:pPr/>
              <a:t>13</a:t>
            </a:fld>
            <a:endParaRPr lang="en-US" dirty="0"/>
          </a:p>
        </p:txBody>
      </p:sp>
      <p:pic>
        <p:nvPicPr>
          <p:cNvPr id="4" name="Picture 3">
            <a:extLst>
              <a:ext uri="{FF2B5EF4-FFF2-40B4-BE49-F238E27FC236}">
                <a16:creationId xmlns:a16="http://schemas.microsoft.com/office/drawing/2014/main" id="{D7275FF9-B18D-E031-CB76-6F91553C297C}"/>
              </a:ext>
            </a:extLst>
          </p:cNvPr>
          <p:cNvPicPr>
            <a:picLocks noChangeAspect="1"/>
          </p:cNvPicPr>
          <p:nvPr/>
        </p:nvPicPr>
        <p:blipFill>
          <a:blip r:embed="rId2"/>
          <a:stretch>
            <a:fillRect/>
          </a:stretch>
        </p:blipFill>
        <p:spPr>
          <a:xfrm>
            <a:off x="1504334" y="846188"/>
            <a:ext cx="9261989" cy="5209869"/>
          </a:xfrm>
          <a:prstGeom prst="rect">
            <a:avLst/>
          </a:prstGeom>
        </p:spPr>
      </p:pic>
    </p:spTree>
    <p:extLst>
      <p:ext uri="{BB962C8B-B14F-4D97-AF65-F5344CB8AC3E}">
        <p14:creationId xmlns:p14="http://schemas.microsoft.com/office/powerpoint/2010/main" val="4277830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4A7AE8-0CD0-0BEA-BA2E-B0F461E139C5}"/>
              </a:ext>
            </a:extLst>
          </p:cNvPr>
          <p:cNvSpPr>
            <a:spLocks noGrp="1"/>
          </p:cNvSpPr>
          <p:nvPr>
            <p:ph type="sldNum" sz="quarter" idx="12"/>
          </p:nvPr>
        </p:nvSpPr>
        <p:spPr/>
        <p:txBody>
          <a:bodyPr/>
          <a:lstStyle/>
          <a:p>
            <a:fld id="{48F63A3B-78C7-47BE-AE5E-E10140E04643}" type="slidenum">
              <a:rPr lang="en-US" smtClean="0"/>
              <a:pPr/>
              <a:t>14</a:t>
            </a:fld>
            <a:endParaRPr lang="en-US" dirty="0"/>
          </a:p>
        </p:txBody>
      </p:sp>
      <p:pic>
        <p:nvPicPr>
          <p:cNvPr id="4" name="Picture 3">
            <a:extLst>
              <a:ext uri="{FF2B5EF4-FFF2-40B4-BE49-F238E27FC236}">
                <a16:creationId xmlns:a16="http://schemas.microsoft.com/office/drawing/2014/main" id="{47DB9D6C-1DCF-5F9E-660C-1F5C4A2A46DC}"/>
              </a:ext>
            </a:extLst>
          </p:cNvPr>
          <p:cNvPicPr>
            <a:picLocks noChangeAspect="1"/>
          </p:cNvPicPr>
          <p:nvPr/>
        </p:nvPicPr>
        <p:blipFill>
          <a:blip r:embed="rId2"/>
          <a:stretch>
            <a:fillRect/>
          </a:stretch>
        </p:blipFill>
        <p:spPr>
          <a:xfrm>
            <a:off x="1160206" y="652616"/>
            <a:ext cx="9940413" cy="5591482"/>
          </a:xfrm>
          <a:prstGeom prst="rect">
            <a:avLst/>
          </a:prstGeom>
        </p:spPr>
      </p:pic>
    </p:spTree>
    <p:extLst>
      <p:ext uri="{BB962C8B-B14F-4D97-AF65-F5344CB8AC3E}">
        <p14:creationId xmlns:p14="http://schemas.microsoft.com/office/powerpoint/2010/main" val="1106913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11967A-2357-9C37-EC68-3CAF06B2151A}"/>
              </a:ext>
            </a:extLst>
          </p:cNvPr>
          <p:cNvSpPr>
            <a:spLocks noGrp="1"/>
          </p:cNvSpPr>
          <p:nvPr>
            <p:ph type="sldNum" sz="quarter" idx="12"/>
          </p:nvPr>
        </p:nvSpPr>
        <p:spPr/>
        <p:txBody>
          <a:bodyPr/>
          <a:lstStyle/>
          <a:p>
            <a:fld id="{48F63A3B-78C7-47BE-AE5E-E10140E04643}" type="slidenum">
              <a:rPr lang="en-US" smtClean="0"/>
              <a:pPr/>
              <a:t>15</a:t>
            </a:fld>
            <a:endParaRPr lang="en-US" dirty="0"/>
          </a:p>
        </p:txBody>
      </p:sp>
      <p:pic>
        <p:nvPicPr>
          <p:cNvPr id="4" name="Picture 3">
            <a:extLst>
              <a:ext uri="{FF2B5EF4-FFF2-40B4-BE49-F238E27FC236}">
                <a16:creationId xmlns:a16="http://schemas.microsoft.com/office/drawing/2014/main" id="{F1519755-6DDD-B687-DAD3-3CC9AA54A31C}"/>
              </a:ext>
            </a:extLst>
          </p:cNvPr>
          <p:cNvPicPr>
            <a:picLocks noChangeAspect="1"/>
          </p:cNvPicPr>
          <p:nvPr/>
        </p:nvPicPr>
        <p:blipFill>
          <a:blip r:embed="rId2"/>
          <a:stretch>
            <a:fillRect/>
          </a:stretch>
        </p:blipFill>
        <p:spPr>
          <a:xfrm>
            <a:off x="540774" y="304185"/>
            <a:ext cx="10972800" cy="6172200"/>
          </a:xfrm>
          <a:prstGeom prst="rect">
            <a:avLst/>
          </a:prstGeom>
        </p:spPr>
      </p:pic>
    </p:spTree>
    <p:extLst>
      <p:ext uri="{BB962C8B-B14F-4D97-AF65-F5344CB8AC3E}">
        <p14:creationId xmlns:p14="http://schemas.microsoft.com/office/powerpoint/2010/main" val="122838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4723E3-6641-7AF8-9720-CE62EB5113A6}"/>
              </a:ext>
            </a:extLst>
          </p:cNvPr>
          <p:cNvSpPr>
            <a:spLocks noGrp="1"/>
          </p:cNvSpPr>
          <p:nvPr>
            <p:ph type="sldNum" sz="quarter" idx="12"/>
          </p:nvPr>
        </p:nvSpPr>
        <p:spPr/>
        <p:txBody>
          <a:bodyPr/>
          <a:lstStyle/>
          <a:p>
            <a:fld id="{48F63A3B-78C7-47BE-AE5E-E10140E04643}" type="slidenum">
              <a:rPr lang="en-US" smtClean="0"/>
              <a:pPr/>
              <a:t>16</a:t>
            </a:fld>
            <a:endParaRPr lang="en-US" dirty="0"/>
          </a:p>
        </p:txBody>
      </p:sp>
      <p:pic>
        <p:nvPicPr>
          <p:cNvPr id="4" name="Picture 3">
            <a:extLst>
              <a:ext uri="{FF2B5EF4-FFF2-40B4-BE49-F238E27FC236}">
                <a16:creationId xmlns:a16="http://schemas.microsoft.com/office/drawing/2014/main" id="{32F2D965-F506-F350-3765-0550ABF9BE61}"/>
              </a:ext>
            </a:extLst>
          </p:cNvPr>
          <p:cNvPicPr>
            <a:picLocks noChangeAspect="1"/>
          </p:cNvPicPr>
          <p:nvPr/>
        </p:nvPicPr>
        <p:blipFill>
          <a:blip r:embed="rId2"/>
          <a:stretch>
            <a:fillRect/>
          </a:stretch>
        </p:blipFill>
        <p:spPr>
          <a:xfrm>
            <a:off x="530942" y="298655"/>
            <a:ext cx="11012129" cy="6194322"/>
          </a:xfrm>
          <a:prstGeom prst="rect">
            <a:avLst/>
          </a:prstGeom>
        </p:spPr>
      </p:pic>
    </p:spTree>
    <p:extLst>
      <p:ext uri="{BB962C8B-B14F-4D97-AF65-F5344CB8AC3E}">
        <p14:creationId xmlns:p14="http://schemas.microsoft.com/office/powerpoint/2010/main" val="10572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016E1E-0365-32B8-7432-3BA6AFBE4255}"/>
              </a:ext>
            </a:extLst>
          </p:cNvPr>
          <p:cNvSpPr>
            <a:spLocks noGrp="1"/>
          </p:cNvSpPr>
          <p:nvPr>
            <p:ph type="sldNum" sz="quarter" idx="12"/>
          </p:nvPr>
        </p:nvSpPr>
        <p:spPr/>
        <p:txBody>
          <a:bodyPr/>
          <a:lstStyle/>
          <a:p>
            <a:fld id="{48F63A3B-78C7-47BE-AE5E-E10140E04643}" type="slidenum">
              <a:rPr lang="en-US" smtClean="0"/>
              <a:pPr/>
              <a:t>17</a:t>
            </a:fld>
            <a:endParaRPr lang="en-US" dirty="0"/>
          </a:p>
        </p:txBody>
      </p:sp>
      <p:pic>
        <p:nvPicPr>
          <p:cNvPr id="4" name="Picture 3">
            <a:extLst>
              <a:ext uri="{FF2B5EF4-FFF2-40B4-BE49-F238E27FC236}">
                <a16:creationId xmlns:a16="http://schemas.microsoft.com/office/drawing/2014/main" id="{81D06EA0-07E8-2405-ABDE-2E2D4B76C523}"/>
              </a:ext>
            </a:extLst>
          </p:cNvPr>
          <p:cNvPicPr>
            <a:picLocks noChangeAspect="1"/>
          </p:cNvPicPr>
          <p:nvPr/>
        </p:nvPicPr>
        <p:blipFill>
          <a:blip r:embed="rId2"/>
          <a:stretch>
            <a:fillRect/>
          </a:stretch>
        </p:blipFill>
        <p:spPr>
          <a:xfrm>
            <a:off x="765972" y="430860"/>
            <a:ext cx="10767267" cy="6056588"/>
          </a:xfrm>
          <a:prstGeom prst="rect">
            <a:avLst/>
          </a:prstGeom>
        </p:spPr>
      </p:pic>
    </p:spTree>
    <p:extLst>
      <p:ext uri="{BB962C8B-B14F-4D97-AF65-F5344CB8AC3E}">
        <p14:creationId xmlns:p14="http://schemas.microsoft.com/office/powerpoint/2010/main" val="4146910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291A96-DE1C-95E5-A5E7-3316A57AD74F}"/>
              </a:ext>
            </a:extLst>
          </p:cNvPr>
          <p:cNvSpPr>
            <a:spLocks noGrp="1"/>
          </p:cNvSpPr>
          <p:nvPr>
            <p:ph type="sldNum" sz="quarter" idx="12"/>
          </p:nvPr>
        </p:nvSpPr>
        <p:spPr/>
        <p:txBody>
          <a:bodyPr/>
          <a:lstStyle/>
          <a:p>
            <a:fld id="{48F63A3B-78C7-47BE-AE5E-E10140E04643}" type="slidenum">
              <a:rPr lang="en-US" smtClean="0"/>
              <a:pPr/>
              <a:t>18</a:t>
            </a:fld>
            <a:endParaRPr lang="en-US" dirty="0"/>
          </a:p>
        </p:txBody>
      </p:sp>
      <p:pic>
        <p:nvPicPr>
          <p:cNvPr id="8" name="Picture 7">
            <a:extLst>
              <a:ext uri="{FF2B5EF4-FFF2-40B4-BE49-F238E27FC236}">
                <a16:creationId xmlns:a16="http://schemas.microsoft.com/office/drawing/2014/main" id="{B6FC313E-F98F-A7D5-39AF-EE6B7536513F}"/>
              </a:ext>
            </a:extLst>
          </p:cNvPr>
          <p:cNvPicPr>
            <a:picLocks noChangeAspect="1"/>
          </p:cNvPicPr>
          <p:nvPr/>
        </p:nvPicPr>
        <p:blipFill>
          <a:blip r:embed="rId2"/>
          <a:stretch>
            <a:fillRect/>
          </a:stretch>
        </p:blipFill>
        <p:spPr>
          <a:xfrm>
            <a:off x="765973" y="336139"/>
            <a:ext cx="10560788" cy="6004612"/>
          </a:xfrm>
          <a:prstGeom prst="rect">
            <a:avLst/>
          </a:prstGeom>
        </p:spPr>
      </p:pic>
    </p:spTree>
    <p:extLst>
      <p:ext uri="{BB962C8B-B14F-4D97-AF65-F5344CB8AC3E}">
        <p14:creationId xmlns:p14="http://schemas.microsoft.com/office/powerpoint/2010/main" val="3756202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F1ED4C-5482-6DE3-780F-568B37AE45A6}"/>
              </a:ext>
            </a:extLst>
          </p:cNvPr>
          <p:cNvSpPr>
            <a:spLocks noGrp="1"/>
          </p:cNvSpPr>
          <p:nvPr>
            <p:ph type="sldNum" sz="quarter" idx="12"/>
          </p:nvPr>
        </p:nvSpPr>
        <p:spPr/>
        <p:txBody>
          <a:bodyPr/>
          <a:lstStyle/>
          <a:p>
            <a:fld id="{48F63A3B-78C7-47BE-AE5E-E10140E04643}" type="slidenum">
              <a:rPr lang="en-US" smtClean="0"/>
              <a:pPr/>
              <a:t>19</a:t>
            </a:fld>
            <a:endParaRPr lang="en-US" dirty="0"/>
          </a:p>
        </p:txBody>
      </p:sp>
      <p:pic>
        <p:nvPicPr>
          <p:cNvPr id="4" name="Picture 3">
            <a:extLst>
              <a:ext uri="{FF2B5EF4-FFF2-40B4-BE49-F238E27FC236}">
                <a16:creationId xmlns:a16="http://schemas.microsoft.com/office/drawing/2014/main" id="{222FE7BD-365A-CD93-8B1D-AA30434371CF}"/>
              </a:ext>
            </a:extLst>
          </p:cNvPr>
          <p:cNvPicPr>
            <a:picLocks noChangeAspect="1"/>
          </p:cNvPicPr>
          <p:nvPr/>
        </p:nvPicPr>
        <p:blipFill>
          <a:blip r:embed="rId2"/>
          <a:stretch>
            <a:fillRect/>
          </a:stretch>
        </p:blipFill>
        <p:spPr>
          <a:xfrm>
            <a:off x="765973" y="430860"/>
            <a:ext cx="10501796" cy="5907260"/>
          </a:xfrm>
          <a:prstGeom prst="rect">
            <a:avLst/>
          </a:prstGeom>
        </p:spPr>
      </p:pic>
    </p:spTree>
    <p:extLst>
      <p:ext uri="{BB962C8B-B14F-4D97-AF65-F5344CB8AC3E}">
        <p14:creationId xmlns:p14="http://schemas.microsoft.com/office/powerpoint/2010/main" val="2666117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89" y="91770"/>
            <a:ext cx="6392421" cy="2141979"/>
          </a:xfrm>
        </p:spPr>
        <p:txBody>
          <a:bodyPr anchor="ctr"/>
          <a:lstStyle/>
          <a:p>
            <a:r>
              <a:rPr lang="en-US" dirty="0"/>
              <a:t>HACKATHON</a:t>
            </a:r>
            <a:br>
              <a:rPr lang="en-US" dirty="0"/>
            </a:br>
            <a:r>
              <a:rPr lang="en-US" dirty="0"/>
              <a:t>G-13</a:t>
            </a:r>
            <a:br>
              <a:rPr lang="en-US" dirty="0"/>
            </a:br>
            <a:r>
              <a:rPr lang="en-US" dirty="0"/>
              <a:t>TEAM HASH#</a:t>
            </a:r>
          </a:p>
        </p:txBody>
      </p:sp>
      <p:sp>
        <p:nvSpPr>
          <p:cNvPr id="3" name="TextBox 2">
            <a:extLst>
              <a:ext uri="{FF2B5EF4-FFF2-40B4-BE49-F238E27FC236}">
                <a16:creationId xmlns:a16="http://schemas.microsoft.com/office/drawing/2014/main" id="{B00E76BB-1961-C11C-DBE2-04815AF0CA1B}"/>
              </a:ext>
            </a:extLst>
          </p:cNvPr>
          <p:cNvSpPr txBox="1"/>
          <p:nvPr/>
        </p:nvSpPr>
        <p:spPr>
          <a:xfrm>
            <a:off x="4278225" y="2142308"/>
            <a:ext cx="3635547" cy="2062103"/>
          </a:xfrm>
          <a:prstGeom prst="rect">
            <a:avLst/>
          </a:prstGeom>
          <a:noFill/>
        </p:spPr>
        <p:txBody>
          <a:bodyPr wrap="none" rtlCol="0">
            <a:spAutoFit/>
          </a:bodyPr>
          <a:lstStyle/>
          <a:p>
            <a:pPr algn="ctr"/>
            <a:r>
              <a:rPr lang="en-IN" sz="3200" dirty="0" err="1">
                <a:solidFill>
                  <a:schemeClr val="accent3">
                    <a:lumMod val="50000"/>
                  </a:schemeClr>
                </a:solidFill>
              </a:rPr>
              <a:t>Harishree</a:t>
            </a:r>
            <a:r>
              <a:rPr lang="en-IN" sz="3200" dirty="0">
                <a:solidFill>
                  <a:schemeClr val="accent3">
                    <a:lumMod val="50000"/>
                  </a:schemeClr>
                </a:solidFill>
              </a:rPr>
              <a:t> S</a:t>
            </a:r>
          </a:p>
          <a:p>
            <a:pPr algn="ctr"/>
            <a:r>
              <a:rPr lang="en-IN" sz="3200" dirty="0">
                <a:solidFill>
                  <a:schemeClr val="accent3">
                    <a:lumMod val="50000"/>
                  </a:schemeClr>
                </a:solidFill>
              </a:rPr>
              <a:t>R </a:t>
            </a:r>
            <a:r>
              <a:rPr lang="en-IN" sz="3200" dirty="0" err="1">
                <a:solidFill>
                  <a:schemeClr val="accent3">
                    <a:lumMod val="50000"/>
                  </a:schemeClr>
                </a:solidFill>
              </a:rPr>
              <a:t>Alekhya</a:t>
            </a:r>
            <a:endParaRPr lang="en-IN" sz="3200" dirty="0">
              <a:solidFill>
                <a:schemeClr val="accent3">
                  <a:lumMod val="50000"/>
                </a:schemeClr>
              </a:solidFill>
            </a:endParaRPr>
          </a:p>
          <a:p>
            <a:pPr algn="ctr"/>
            <a:r>
              <a:rPr lang="en-IN" sz="3200" dirty="0">
                <a:solidFill>
                  <a:schemeClr val="accent3">
                    <a:lumMod val="50000"/>
                  </a:schemeClr>
                </a:solidFill>
              </a:rPr>
              <a:t>Harshitha</a:t>
            </a:r>
          </a:p>
          <a:p>
            <a:pPr algn="ctr"/>
            <a:r>
              <a:rPr lang="en-IN" sz="3200" dirty="0">
                <a:solidFill>
                  <a:schemeClr val="accent3">
                    <a:lumMod val="50000"/>
                  </a:schemeClr>
                </a:solidFill>
              </a:rPr>
              <a:t>Vijaya </a:t>
            </a:r>
            <a:r>
              <a:rPr lang="en-IN" sz="3200" dirty="0" err="1">
                <a:solidFill>
                  <a:schemeClr val="accent3">
                    <a:lumMod val="50000"/>
                  </a:schemeClr>
                </a:solidFill>
              </a:rPr>
              <a:t>Nikilesh</a:t>
            </a:r>
            <a:r>
              <a:rPr lang="en-IN" sz="3200" dirty="0">
                <a:solidFill>
                  <a:schemeClr val="accent3">
                    <a:lumMod val="50000"/>
                  </a:schemeClr>
                </a:solidFill>
              </a:rPr>
              <a:t> Y M</a:t>
            </a:r>
          </a:p>
        </p:txBody>
      </p:sp>
    </p:spTree>
    <p:extLst>
      <p:ext uri="{BB962C8B-B14F-4D97-AF65-F5344CB8AC3E}">
        <p14:creationId xmlns:p14="http://schemas.microsoft.com/office/powerpoint/2010/main" val="2202437675"/>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972F2-754A-290C-4045-CD5677B4E5CD}"/>
              </a:ext>
            </a:extLst>
          </p:cNvPr>
          <p:cNvSpPr>
            <a:spLocks noGrp="1"/>
          </p:cNvSpPr>
          <p:nvPr>
            <p:ph type="title"/>
          </p:nvPr>
        </p:nvSpPr>
        <p:spPr>
          <a:xfrm>
            <a:off x="914400" y="593377"/>
            <a:ext cx="10511627" cy="714314"/>
          </a:xfrm>
        </p:spPr>
        <p:txBody>
          <a:bodyPr/>
          <a:lstStyle/>
          <a:p>
            <a:r>
              <a:rPr lang="en-IN" dirty="0"/>
              <a:t>FUTURE SCOPE</a:t>
            </a:r>
          </a:p>
        </p:txBody>
      </p:sp>
      <p:sp>
        <p:nvSpPr>
          <p:cNvPr id="3" name="Content Placeholder 2">
            <a:extLst>
              <a:ext uri="{FF2B5EF4-FFF2-40B4-BE49-F238E27FC236}">
                <a16:creationId xmlns:a16="http://schemas.microsoft.com/office/drawing/2014/main" id="{2FD452AF-7E74-B789-0E48-15935B73C409}"/>
              </a:ext>
            </a:extLst>
          </p:cNvPr>
          <p:cNvSpPr>
            <a:spLocks noGrp="1"/>
          </p:cNvSpPr>
          <p:nvPr>
            <p:ph sz="quarter" idx="4"/>
          </p:nvPr>
        </p:nvSpPr>
        <p:spPr>
          <a:xfrm>
            <a:off x="776748" y="1443869"/>
            <a:ext cx="10992465" cy="5133912"/>
          </a:xfrm>
        </p:spPr>
        <p:txBody>
          <a:bodyPr>
            <a:normAutofit lnSpcReduction="10000"/>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srgbClr val="374151"/>
                </a:solidFill>
                <a:effectLst/>
                <a:uLnTx/>
                <a:uFillTx/>
                <a:latin typeface="Sabon Next LT"/>
                <a:ea typeface="+mn-ea"/>
                <a:cs typeface="+mn-cs"/>
              </a:rPr>
              <a:t>The AI-driven adaptive learning platform described in the provided code has significant potential for future development and enhancement. Here are some areas for future scope and improvement: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1" i="0" u="none" strike="noStrike" kern="1200" cap="none" spc="0" normalizeH="0" baseline="0" noProof="0" dirty="0">
              <a:ln>
                <a:noFill/>
              </a:ln>
              <a:solidFill>
                <a:srgbClr val="1F2C8F"/>
              </a:solidFill>
              <a:effectLst/>
              <a:uLnTx/>
              <a:uFillTx/>
              <a:latin typeface="Sabon Next LT"/>
              <a:ea typeface="+mn-ea"/>
              <a:cs typeface="+mn-cs"/>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rgbClr val="1F2C8F"/>
                </a:solidFill>
                <a:effectLst/>
                <a:uLnTx/>
                <a:uFillTx/>
                <a:latin typeface="Sabon Next LT"/>
                <a:ea typeface="+mn-ea"/>
                <a:cs typeface="+mn-cs"/>
              </a:rPr>
              <a:t>1. Enhanced User Authentication and 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rgbClr val="374151"/>
                </a:solidFill>
                <a:effectLst/>
                <a:uLnTx/>
                <a:uFillTx/>
                <a:latin typeface="Sabon Next LT"/>
                <a:ea typeface="+mn-ea"/>
                <a:cs typeface="+mn-cs"/>
              </a:rPr>
              <a:t>Implementation of OAuth</a:t>
            </a:r>
            <a:r>
              <a:rPr kumimoji="0" lang="en-US" b="0" i="0" u="none" strike="noStrike" kern="1200" cap="none" spc="0" normalizeH="0" baseline="0" noProof="0" dirty="0">
                <a:ln>
                  <a:noFill/>
                </a:ln>
                <a:solidFill>
                  <a:srgbClr val="374151"/>
                </a:solidFill>
                <a:effectLst/>
                <a:uLnTx/>
                <a:uFillTx/>
                <a:latin typeface="Sabon Next LT"/>
                <a:ea typeface="+mn-ea"/>
                <a:cs typeface="+mn-cs"/>
              </a:rPr>
              <a:t>: Integrate third-party authentication methods (e.g., Google, Facebook) to simplify the login process.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rgbClr val="374151"/>
                </a:solidFill>
                <a:effectLst/>
                <a:uLnTx/>
                <a:uFillTx/>
                <a:latin typeface="Sabon Next LT"/>
                <a:ea typeface="+mn-ea"/>
                <a:cs typeface="+mn-cs"/>
              </a:rPr>
              <a:t>Password Recovery</a:t>
            </a:r>
            <a:r>
              <a:rPr kumimoji="0" lang="en-US" b="0" i="0" u="none" strike="noStrike" kern="1200" cap="none" spc="0" normalizeH="0" baseline="0" noProof="0" dirty="0">
                <a:ln>
                  <a:noFill/>
                </a:ln>
                <a:solidFill>
                  <a:srgbClr val="374151"/>
                </a:solidFill>
                <a:effectLst/>
                <a:uLnTx/>
                <a:uFillTx/>
                <a:latin typeface="Sabon Next LT"/>
                <a:ea typeface="+mn-ea"/>
                <a:cs typeface="+mn-cs"/>
              </a:rPr>
              <a:t>: Add functionality for users to reset their passwords securely.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rgbClr val="374151"/>
                </a:solidFill>
                <a:effectLst/>
                <a:uLnTx/>
                <a:uFillTx/>
                <a:latin typeface="Sabon Next LT"/>
                <a:ea typeface="+mn-ea"/>
                <a:cs typeface="+mn-cs"/>
              </a:rPr>
              <a:t>Two-Factor Authentication (2FA)</a:t>
            </a:r>
            <a:r>
              <a:rPr kumimoji="0" lang="en-US" b="0" i="0" u="none" strike="noStrike" kern="1200" cap="none" spc="0" normalizeH="0" baseline="0" noProof="0" dirty="0">
                <a:ln>
                  <a:noFill/>
                </a:ln>
                <a:solidFill>
                  <a:srgbClr val="374151"/>
                </a:solidFill>
                <a:effectLst/>
                <a:uLnTx/>
                <a:uFillTx/>
                <a:latin typeface="Sabon Next LT"/>
                <a:ea typeface="+mn-ea"/>
                <a:cs typeface="+mn-cs"/>
              </a:rPr>
              <a:t>: Implement 2FA for added security during the login process.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1" i="0" u="none" strike="noStrike" kern="1200" cap="none" spc="0" normalizeH="0" baseline="0" noProof="0" dirty="0">
              <a:ln>
                <a:noFill/>
              </a:ln>
              <a:solidFill>
                <a:srgbClr val="1F2C8F"/>
              </a:solidFill>
              <a:effectLst/>
              <a:uLnTx/>
              <a:uFillTx/>
              <a:latin typeface="Sabon Next LT"/>
              <a:ea typeface="+mn-ea"/>
              <a:cs typeface="+mn-cs"/>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rgbClr val="1F2C8F"/>
                </a:solidFill>
                <a:effectLst/>
                <a:uLnTx/>
                <a:uFillTx/>
                <a:latin typeface="Sabon Next LT"/>
                <a:ea typeface="+mn-ea"/>
                <a:cs typeface="+mn-cs"/>
              </a:rPr>
              <a:t>2. Personalized Learning Experience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rgbClr val="374151"/>
                </a:solidFill>
                <a:effectLst/>
                <a:uLnTx/>
                <a:uFillTx/>
                <a:latin typeface="Sabon Next LT"/>
                <a:ea typeface="+mn-ea"/>
                <a:cs typeface="+mn-cs"/>
              </a:rPr>
              <a:t>Adaptive Learning Algorithms</a:t>
            </a:r>
            <a:r>
              <a:rPr kumimoji="0" lang="en-US" b="0" i="0" u="none" strike="noStrike" kern="1200" cap="none" spc="0" normalizeH="0" baseline="0" noProof="0" dirty="0">
                <a:ln>
                  <a:noFill/>
                </a:ln>
                <a:solidFill>
                  <a:srgbClr val="374151"/>
                </a:solidFill>
                <a:effectLst/>
                <a:uLnTx/>
                <a:uFillTx/>
                <a:latin typeface="Sabon Next LT"/>
                <a:ea typeface="+mn-ea"/>
                <a:cs typeface="+mn-cs"/>
              </a:rPr>
              <a:t>: Develop algorithms that adapt the quiz difficulty based on user performance, providing a more tailored learning experience.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rgbClr val="374151"/>
                </a:solidFill>
                <a:effectLst/>
                <a:uLnTx/>
                <a:uFillTx/>
                <a:latin typeface="Sabon Next LT"/>
                <a:ea typeface="+mn-ea"/>
                <a:cs typeface="+mn-cs"/>
              </a:rPr>
              <a:t>Learning Pathways</a:t>
            </a:r>
            <a:r>
              <a:rPr kumimoji="0" lang="en-US" b="0" i="0" u="none" strike="noStrike" kern="1200" cap="none" spc="0" normalizeH="0" baseline="0" noProof="0" dirty="0">
                <a:ln>
                  <a:noFill/>
                </a:ln>
                <a:solidFill>
                  <a:srgbClr val="374151"/>
                </a:solidFill>
                <a:effectLst/>
                <a:uLnTx/>
                <a:uFillTx/>
                <a:latin typeface="Sabon Next LT"/>
                <a:ea typeface="+mn-ea"/>
                <a:cs typeface="+mn-cs"/>
              </a:rPr>
              <a:t>: Create personalized learning pathways based on user interests and performance history, guiding users through courses in a structured manner.</a:t>
            </a:r>
          </a:p>
        </p:txBody>
      </p:sp>
      <p:sp>
        <p:nvSpPr>
          <p:cNvPr id="4" name="Slide Number Placeholder 3">
            <a:extLst>
              <a:ext uri="{FF2B5EF4-FFF2-40B4-BE49-F238E27FC236}">
                <a16:creationId xmlns:a16="http://schemas.microsoft.com/office/drawing/2014/main" id="{A205921A-0C45-6AF2-2372-DF0728FF38A1}"/>
              </a:ext>
            </a:extLst>
          </p:cNvPr>
          <p:cNvSpPr>
            <a:spLocks noGrp="1"/>
          </p:cNvSpPr>
          <p:nvPr>
            <p:ph type="sldNum" sz="quarter" idx="10"/>
          </p:nvPr>
        </p:nvSpPr>
        <p:spPr/>
        <p:txBody>
          <a:bodyPr/>
          <a:lstStyle/>
          <a:p>
            <a:fld id="{48F63A3B-78C7-47BE-AE5E-E10140E04643}" type="slidenum">
              <a:rPr lang="en-US" smtClean="0"/>
              <a:pPr/>
              <a:t>20</a:t>
            </a:fld>
            <a:endParaRPr lang="en-US" dirty="0"/>
          </a:p>
        </p:txBody>
      </p:sp>
    </p:spTree>
    <p:extLst>
      <p:ext uri="{BB962C8B-B14F-4D97-AF65-F5344CB8AC3E}">
        <p14:creationId xmlns:p14="http://schemas.microsoft.com/office/powerpoint/2010/main" val="92447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33447D-CC21-D8F9-7CC6-B6773A6ED0A2}"/>
              </a:ext>
            </a:extLst>
          </p:cNvPr>
          <p:cNvSpPr>
            <a:spLocks noGrp="1"/>
          </p:cNvSpPr>
          <p:nvPr>
            <p:ph type="sldNum" sz="quarter" idx="12"/>
          </p:nvPr>
        </p:nvSpPr>
        <p:spPr/>
        <p:txBody>
          <a:bodyPr/>
          <a:lstStyle/>
          <a:p>
            <a:fld id="{48F63A3B-78C7-47BE-AE5E-E10140E04643}" type="slidenum">
              <a:rPr lang="en-US" smtClean="0"/>
              <a:pPr/>
              <a:t>21</a:t>
            </a:fld>
            <a:endParaRPr lang="en-US" dirty="0"/>
          </a:p>
        </p:txBody>
      </p:sp>
      <p:sp>
        <p:nvSpPr>
          <p:cNvPr id="3" name="TextBox 2">
            <a:extLst>
              <a:ext uri="{FF2B5EF4-FFF2-40B4-BE49-F238E27FC236}">
                <a16:creationId xmlns:a16="http://schemas.microsoft.com/office/drawing/2014/main" id="{B745C897-31CB-C03B-5595-0A2CBA3DBDC4}"/>
              </a:ext>
            </a:extLst>
          </p:cNvPr>
          <p:cNvSpPr txBox="1"/>
          <p:nvPr/>
        </p:nvSpPr>
        <p:spPr>
          <a:xfrm>
            <a:off x="1641989" y="0"/>
            <a:ext cx="10314038" cy="669576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1" i="0" u="none" strike="noStrike" kern="1200" cap="none" spc="0" normalizeH="0" baseline="0" noProof="0" dirty="0">
              <a:ln>
                <a:noFill/>
              </a:ln>
              <a:solidFill>
                <a:srgbClr val="1F2C8F"/>
              </a:solidFill>
              <a:effectLst/>
              <a:uLnTx/>
              <a:uFillTx/>
              <a:latin typeface="Sabon Next LT"/>
              <a:ea typeface="+mn-ea"/>
              <a:cs typeface="+mn-cs"/>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srgbClr val="1F2C8F"/>
                </a:solidFill>
                <a:effectLst/>
                <a:uLnTx/>
                <a:uFillTx/>
                <a:latin typeface="Sabon Next LT"/>
                <a:ea typeface="+mn-ea"/>
                <a:cs typeface="+mn-cs"/>
              </a:rPr>
              <a:t>3. Expanded Course Offerings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srgbClr val="374151"/>
                </a:solidFill>
                <a:effectLst/>
                <a:uLnTx/>
                <a:uFillTx/>
                <a:latin typeface="Sabon Next LT"/>
                <a:ea typeface="+mn-ea"/>
                <a:cs typeface="+mn-cs"/>
              </a:rPr>
              <a:t>Additional Subjects</a:t>
            </a:r>
            <a:r>
              <a:rPr kumimoji="0" lang="en-US" sz="1800" b="0" i="0" u="none" strike="noStrike" kern="1200" cap="none" spc="0" normalizeH="0" baseline="0" noProof="0" dirty="0">
                <a:ln>
                  <a:noFill/>
                </a:ln>
                <a:solidFill>
                  <a:srgbClr val="374151"/>
                </a:solidFill>
                <a:effectLst/>
                <a:uLnTx/>
                <a:uFillTx/>
                <a:latin typeface="Sabon Next LT"/>
                <a:ea typeface="+mn-ea"/>
                <a:cs typeface="+mn-cs"/>
              </a:rPr>
              <a:t>: Introduce more courses and subjects to cater to a wider audience, such as programming languages, web development, or soft skills.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srgbClr val="374151"/>
                </a:solidFill>
                <a:effectLst/>
                <a:uLnTx/>
                <a:uFillTx/>
                <a:latin typeface="Sabon Next LT"/>
                <a:ea typeface="+mn-ea"/>
                <a:cs typeface="+mn-cs"/>
              </a:rPr>
              <a:t>Multimedia Content</a:t>
            </a:r>
            <a:r>
              <a:rPr kumimoji="0" lang="en-US" sz="1800" b="0" i="0" u="none" strike="noStrike" kern="1200" cap="none" spc="0" normalizeH="0" baseline="0" noProof="0" dirty="0">
                <a:ln>
                  <a:noFill/>
                </a:ln>
                <a:solidFill>
                  <a:srgbClr val="374151"/>
                </a:solidFill>
                <a:effectLst/>
                <a:uLnTx/>
                <a:uFillTx/>
                <a:latin typeface="Sabon Next LT"/>
                <a:ea typeface="+mn-ea"/>
                <a:cs typeface="+mn-cs"/>
              </a:rPr>
              <a:t>: Incorporate videos, articles, and interactive content to enhance the learning experience.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1" i="0" u="none" strike="noStrike" kern="1200" cap="none" spc="0" normalizeH="0" baseline="0" noProof="0" dirty="0">
              <a:ln>
                <a:noFill/>
              </a:ln>
              <a:solidFill>
                <a:srgbClr val="1F2C8F"/>
              </a:solidFill>
              <a:effectLst/>
              <a:uLnTx/>
              <a:uFillTx/>
              <a:latin typeface="Sabon Next LT"/>
              <a:ea typeface="+mn-ea"/>
              <a:cs typeface="+mn-cs"/>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srgbClr val="1F2C8F"/>
                </a:solidFill>
                <a:effectLst/>
                <a:uLnTx/>
                <a:uFillTx/>
                <a:latin typeface="Sabon Next LT"/>
                <a:ea typeface="+mn-ea"/>
                <a:cs typeface="+mn-cs"/>
              </a:rPr>
              <a:t>4. Advanced Quiz Features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srgbClr val="374151"/>
                </a:solidFill>
                <a:effectLst/>
                <a:uLnTx/>
                <a:uFillTx/>
                <a:latin typeface="Sabon Next LT"/>
                <a:ea typeface="+mn-ea"/>
                <a:cs typeface="+mn-cs"/>
              </a:rPr>
              <a:t>Timed Quizzes</a:t>
            </a:r>
            <a:r>
              <a:rPr kumimoji="0" lang="en-US" sz="1800" b="0" i="0" u="none" strike="noStrike" kern="1200" cap="none" spc="0" normalizeH="0" baseline="0" noProof="0" dirty="0">
                <a:ln>
                  <a:noFill/>
                </a:ln>
                <a:solidFill>
                  <a:srgbClr val="374151"/>
                </a:solidFill>
                <a:effectLst/>
                <a:uLnTx/>
                <a:uFillTx/>
                <a:latin typeface="Sabon Next LT"/>
                <a:ea typeface="+mn-ea"/>
                <a:cs typeface="+mn-cs"/>
              </a:rPr>
              <a:t>: Implement timed quizzes to add an element of challenge and urgency.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srgbClr val="374151"/>
                </a:solidFill>
                <a:effectLst/>
                <a:uLnTx/>
                <a:uFillTx/>
                <a:latin typeface="Sabon Next LT"/>
                <a:ea typeface="+mn-ea"/>
                <a:cs typeface="+mn-cs"/>
              </a:rPr>
              <a:t>Feedback Mechanism</a:t>
            </a:r>
            <a:r>
              <a:rPr kumimoji="0" lang="en-US" sz="1800" b="0" i="0" u="none" strike="noStrike" kern="1200" cap="none" spc="0" normalizeH="0" baseline="0" noProof="0" dirty="0">
                <a:ln>
                  <a:noFill/>
                </a:ln>
                <a:solidFill>
                  <a:srgbClr val="374151"/>
                </a:solidFill>
                <a:effectLst/>
                <a:uLnTx/>
                <a:uFillTx/>
                <a:latin typeface="Sabon Next LT"/>
                <a:ea typeface="+mn-ea"/>
                <a:cs typeface="+mn-cs"/>
              </a:rPr>
              <a:t>: Provide instant feedback on quiz answers, explaining why an answer is correct or incorrect.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srgbClr val="374151"/>
                </a:solidFill>
                <a:effectLst/>
                <a:uLnTx/>
                <a:uFillTx/>
                <a:latin typeface="Sabon Next LT"/>
                <a:ea typeface="+mn-ea"/>
                <a:cs typeface="+mn-cs"/>
              </a:rPr>
              <a:t>Question Bank</a:t>
            </a:r>
            <a:r>
              <a:rPr kumimoji="0" lang="en-US" sz="1800" b="0" i="0" u="none" strike="noStrike" kern="1200" cap="none" spc="0" normalizeH="0" baseline="0" noProof="0" dirty="0">
                <a:ln>
                  <a:noFill/>
                </a:ln>
                <a:solidFill>
                  <a:srgbClr val="374151"/>
                </a:solidFill>
                <a:effectLst/>
                <a:uLnTx/>
                <a:uFillTx/>
                <a:latin typeface="Sabon Next LT"/>
                <a:ea typeface="+mn-ea"/>
                <a:cs typeface="+mn-cs"/>
              </a:rPr>
              <a:t>: Create a question bank that allows for </a:t>
            </a:r>
            <a:r>
              <a:rPr lang="en-US" b="1" dirty="0">
                <a:solidFill>
                  <a:schemeClr val="accent3">
                    <a:lumMod val="50000"/>
                  </a:schemeClr>
                </a:solidFill>
              </a:rPr>
              <a:t>randomization</a:t>
            </a:r>
            <a:r>
              <a:rPr kumimoji="0" lang="en-US" sz="1800" b="0" i="0" u="none" strike="noStrike" kern="1200" cap="none" spc="0" normalizeH="0" baseline="0" noProof="0" dirty="0">
                <a:ln>
                  <a:noFill/>
                </a:ln>
                <a:solidFill>
                  <a:srgbClr val="374151"/>
                </a:solidFill>
                <a:effectLst/>
                <a:uLnTx/>
                <a:uFillTx/>
                <a:latin typeface="Sabon Next LT"/>
                <a:ea typeface="+mn-ea"/>
                <a:cs typeface="+mn-cs"/>
              </a:rPr>
              <a:t> of questions in quizzes to ensure varied assessments.</a:t>
            </a:r>
          </a:p>
          <a:p>
            <a:endParaRPr lang="en-IN" b="1" dirty="0">
              <a:solidFill>
                <a:schemeClr val="accent3">
                  <a:lumMod val="50000"/>
                </a:schemeClr>
              </a:solidFill>
            </a:endParaRPr>
          </a:p>
          <a:p>
            <a:r>
              <a:rPr lang="en-US" b="1" dirty="0">
                <a:solidFill>
                  <a:schemeClr val="accent3">
                    <a:lumMod val="50000"/>
                  </a:schemeClr>
                </a:solidFill>
              </a:rPr>
              <a:t>5. Community and Collaboration Features</a:t>
            </a:r>
          </a:p>
          <a:p>
            <a:endParaRPr lang="en-US" b="1" dirty="0"/>
          </a:p>
          <a:p>
            <a:r>
              <a:rPr lang="en-US" b="1" dirty="0"/>
              <a:t>Discussion Forums</a:t>
            </a:r>
            <a:r>
              <a:rPr lang="en-US" dirty="0"/>
              <a:t>: Implement forums or discussion boards where users can ask questions, share knowledge, and collaborate on projects.</a:t>
            </a:r>
          </a:p>
          <a:p>
            <a:r>
              <a:rPr lang="en-US" b="1" dirty="0">
                <a:solidFill>
                  <a:schemeClr val="bg2">
                    <a:lumMod val="10000"/>
                  </a:schemeClr>
                </a:solidFill>
              </a:rPr>
              <a:t>Peer Reviews</a:t>
            </a:r>
            <a:r>
              <a:rPr lang="en-US" dirty="0"/>
              <a:t>: Allow users to review each other’s work or quizzes, fostering a collaborative learning environment.</a:t>
            </a:r>
            <a:endParaRPr lang="en-IN" dirty="0"/>
          </a:p>
        </p:txBody>
      </p:sp>
    </p:spTree>
    <p:extLst>
      <p:ext uri="{BB962C8B-B14F-4D97-AF65-F5344CB8AC3E}">
        <p14:creationId xmlns:p14="http://schemas.microsoft.com/office/powerpoint/2010/main" val="108503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2191928" y="217001"/>
            <a:ext cx="8301023" cy="1423374"/>
          </a:xfrm>
        </p:spPr>
        <p:txBody>
          <a:bodyPr/>
          <a:lstStyle/>
          <a:p>
            <a:r>
              <a:rPr lang="en-US" dirty="0"/>
              <a:t>Software and hardware requirements</a:t>
            </a:r>
          </a:p>
        </p:txBody>
      </p:sp>
      <p:sp>
        <p:nvSpPr>
          <p:cNvPr id="7" name="Content Placeholder 6">
            <a:extLst>
              <a:ext uri="{FF2B5EF4-FFF2-40B4-BE49-F238E27FC236}">
                <a16:creationId xmlns:a16="http://schemas.microsoft.com/office/drawing/2014/main" id="{77D6B517-66B4-21D9-5468-76F5A17340AB}"/>
              </a:ext>
            </a:extLst>
          </p:cNvPr>
          <p:cNvSpPr>
            <a:spLocks noGrp="1"/>
          </p:cNvSpPr>
          <p:nvPr>
            <p:ph sz="half" idx="1"/>
          </p:nvPr>
        </p:nvSpPr>
        <p:spPr>
          <a:xfrm>
            <a:off x="2191928" y="2037471"/>
            <a:ext cx="9480158" cy="4363329"/>
          </a:xfrm>
        </p:spPr>
        <p:txBody>
          <a:bodyPr>
            <a:normAutofit fontScale="92500" lnSpcReduction="20000"/>
          </a:bodyPr>
          <a:lstStyle/>
          <a:p>
            <a:pPr marL="0" indent="0">
              <a:buNone/>
            </a:pPr>
            <a:r>
              <a:rPr lang="en-US" sz="2400" b="1" dirty="0"/>
              <a:t>Frontend Development:</a:t>
            </a:r>
          </a:p>
          <a:p>
            <a:r>
              <a:rPr lang="en-US" sz="2200" dirty="0"/>
              <a:t>Frameworks/Libraries: React or Angular for building a responsive user interface.</a:t>
            </a:r>
          </a:p>
          <a:p>
            <a:r>
              <a:rPr lang="en-US" sz="2200" dirty="0"/>
              <a:t>HTML/CSS/JSON: For structuring and styling the web application.</a:t>
            </a:r>
          </a:p>
          <a:p>
            <a:pPr marL="0" indent="0">
              <a:buNone/>
            </a:pPr>
            <a:r>
              <a:rPr lang="en-IN" sz="2400" b="1" dirty="0"/>
              <a:t>Backend Development:</a:t>
            </a:r>
          </a:p>
          <a:p>
            <a:r>
              <a:rPr lang="en-IN" sz="2200" dirty="0"/>
              <a:t>Programming Languages: Python for server-side logic.</a:t>
            </a:r>
          </a:p>
          <a:p>
            <a:r>
              <a:rPr lang="en-IN" sz="2200" dirty="0"/>
              <a:t>Frameworks: Django (Python) for building RESTful APIs.</a:t>
            </a:r>
          </a:p>
          <a:p>
            <a:pPr marL="0" indent="0">
              <a:buNone/>
            </a:pPr>
            <a:r>
              <a:rPr lang="en-IN" sz="2400" b="1" dirty="0"/>
              <a:t>Database Management System:</a:t>
            </a:r>
          </a:p>
          <a:p>
            <a:r>
              <a:rPr lang="en-IN" sz="2200" dirty="0"/>
              <a:t>Relational Database: MySQL for structured data storage.</a:t>
            </a:r>
          </a:p>
          <a:p>
            <a:pPr marL="0" indent="0">
              <a:buNone/>
            </a:pPr>
            <a:r>
              <a:rPr lang="en-US" sz="2600" b="1" dirty="0"/>
              <a:t>Data Analytics:</a:t>
            </a:r>
          </a:p>
          <a:p>
            <a:r>
              <a:rPr lang="en-US" sz="2200" dirty="0"/>
              <a:t>Analytics Tools: Google Analytics or custom analytics solutions for tracking user engagement and performance metrics.</a:t>
            </a:r>
            <a:endParaRPr lang="en-IN" sz="2200" dirty="0"/>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p:txBody>
          <a:bodyPr/>
          <a:lstStyle/>
          <a:p>
            <a:fld id="{48F63A3B-78C7-47BE-AE5E-E10140E04643}" type="slidenum">
              <a:rPr lang="en-US" smtClean="0"/>
              <a:pPr/>
              <a:t>22</a:t>
            </a:fld>
            <a:endParaRPr lang="en-US" dirty="0"/>
          </a:p>
        </p:txBody>
      </p:sp>
    </p:spTree>
    <p:extLst>
      <p:ext uri="{BB962C8B-B14F-4D97-AF65-F5344CB8AC3E}">
        <p14:creationId xmlns:p14="http://schemas.microsoft.com/office/powerpoint/2010/main" val="3969996159"/>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2065145"/>
            <a:ext cx="5715000" cy="2727709"/>
          </a:xfrm>
        </p:spPr>
        <p:txBody>
          <a:bodyPr/>
          <a:lstStyle/>
          <a:p>
            <a:r>
              <a:rPr lang="en-US" sz="8000" dirty="0"/>
              <a:t>Thank </a:t>
            </a:r>
            <a:br>
              <a:rPr lang="en-US" sz="8000" dirty="0"/>
            </a:br>
            <a:r>
              <a:rPr lang="en-US" sz="8000" dirty="0"/>
              <a:t>you</a:t>
            </a:r>
          </a:p>
        </p:txBody>
      </p:sp>
    </p:spTree>
    <p:extLst>
      <p:ext uri="{BB962C8B-B14F-4D97-AF65-F5344CB8AC3E}">
        <p14:creationId xmlns:p14="http://schemas.microsoft.com/office/powerpoint/2010/main" val="197317304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65974" y="291595"/>
            <a:ext cx="6583680" cy="1531357"/>
          </a:xfrm>
        </p:spPr>
        <p:txBody>
          <a:bodyPr/>
          <a:lstStyle/>
          <a:p>
            <a:r>
              <a:rPr lang="en-US" dirty="0"/>
              <a:t>Problem statement:</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622283" y="2142309"/>
            <a:ext cx="7659569" cy="2573382"/>
          </a:xfrm>
        </p:spPr>
        <p:txBody>
          <a:bodyPr>
            <a:normAutofit/>
          </a:bodyPr>
          <a:lstStyle/>
          <a:p>
            <a:r>
              <a:rPr lang="en-US" sz="3200" dirty="0"/>
              <a:t>EdTech</a:t>
            </a:r>
            <a:endParaRPr lang="en-US" dirty="0"/>
          </a:p>
          <a:p>
            <a:pPr algn="just"/>
            <a:r>
              <a:rPr lang="en-US" dirty="0"/>
              <a:t>AI-Driven Adaptive Learning: Create a platform that personalizes learning materials based on a student’s progress and performance.</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39132197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483936"/>
            <a:ext cx="7965461" cy="994164"/>
          </a:xfrm>
        </p:spPr>
        <p:txBody>
          <a:bodyPr/>
          <a:lstStyle/>
          <a:p>
            <a:r>
              <a:rPr lang="en-US" dirty="0"/>
              <a:t>Overview of solution</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6" y="1922851"/>
            <a:ext cx="7965460" cy="4241462"/>
          </a:xfrm>
        </p:spPr>
        <p:txBody>
          <a:bodyPr>
            <a:noAutofit/>
          </a:bodyPr>
          <a:lstStyle/>
          <a:p>
            <a:pPr algn="just"/>
            <a:r>
              <a:rPr lang="en-US" sz="2100" dirty="0"/>
              <a:t>Traditional education has a tendency to neglect the needs of most students. Every learner has different strengths, weaknesses, and learning styles. Therefore, many disengage in standardized curricula and suffer in their outcomes. The desire is to create personalized learning environments that adapt to individualized needs for better engagement and effectiveness.</a:t>
            </a:r>
          </a:p>
          <a:p>
            <a:pPr algn="just"/>
            <a:r>
              <a:rPr lang="en-US" sz="2100" dirty="0"/>
              <a:t>Proposed solution: To create a platform which tracks the user progress on the domains the user has chosen ,by answering the questions presented by the platform which will determine the level of knowledge they have on the subject.</a:t>
            </a:r>
          </a:p>
          <a:p>
            <a:pPr algn="just"/>
            <a:r>
              <a:rPr lang="en-US" sz="2100" dirty="0"/>
              <a:t>By this we determine the progress score and recommend the books or courses on online platforms that the student has to read or enroll into.</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6856810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57661-39F1-111A-C54C-B9ED4CB3B479}"/>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7C603AB3-ACDA-B3C1-961C-11794C956960}"/>
              </a:ext>
            </a:extLst>
          </p:cNvPr>
          <p:cNvSpPr>
            <a:spLocks noGrp="1"/>
          </p:cNvSpPr>
          <p:nvPr>
            <p:ph sz="quarter" idx="4"/>
          </p:nvPr>
        </p:nvSpPr>
        <p:spPr>
          <a:xfrm>
            <a:off x="914400" y="2316067"/>
            <a:ext cx="10511627" cy="3337481"/>
          </a:xfrm>
        </p:spPr>
        <p:txBody>
          <a:bodyPr>
            <a:noAutofit/>
          </a:bodyPr>
          <a:lstStyle/>
          <a:p>
            <a:pPr marL="0" indent="0">
              <a:buNone/>
            </a:pPr>
            <a:r>
              <a:rPr lang="en-US" b="1" u="sng" dirty="0"/>
              <a:t>User Authentication:</a:t>
            </a:r>
          </a:p>
          <a:p>
            <a:r>
              <a:rPr lang="en-US" dirty="0"/>
              <a:t>Login: Users can log in using their username and password.</a:t>
            </a:r>
          </a:p>
          <a:p>
            <a:r>
              <a:rPr lang="en-US" dirty="0"/>
              <a:t>Sign Up: New users can create an account by providing their full name, username, and password.</a:t>
            </a:r>
          </a:p>
          <a:p>
            <a:pPr marL="0" indent="0">
              <a:buNone/>
            </a:pPr>
            <a:r>
              <a:rPr lang="en-US" b="1" u="sng" dirty="0"/>
              <a:t>Course Selection:</a:t>
            </a:r>
          </a:p>
          <a:p>
            <a:r>
              <a:rPr lang="en-US" dirty="0"/>
              <a:t>After logging in or signing up, users can select a course from a dropdown menu. The available courses include: Data Science, Machine Learning , AI Fundamentals </a:t>
            </a:r>
            <a:r>
              <a:rPr lang="en-US" dirty="0" err="1"/>
              <a:t>etc</a:t>
            </a:r>
            <a:endParaRPr lang="en-US" dirty="0"/>
          </a:p>
          <a:p>
            <a:pPr marL="0" indent="0">
              <a:buNone/>
            </a:pPr>
            <a:r>
              <a:rPr lang="en-US" b="1" u="sng" dirty="0"/>
              <a:t>Quiz Functionality:</a:t>
            </a:r>
            <a:r>
              <a:rPr lang="en-US" b="1" dirty="0"/>
              <a:t> </a:t>
            </a:r>
            <a:r>
              <a:rPr lang="en-US" dirty="0"/>
              <a:t>Users can take a quiz related to the selected course.</a:t>
            </a:r>
          </a:p>
          <a:p>
            <a:r>
              <a:rPr lang="en-US" dirty="0"/>
              <a:t>The quiz consists of multiple-choice questions, and users can select answers using radio buttons.</a:t>
            </a:r>
          </a:p>
        </p:txBody>
      </p:sp>
      <p:sp>
        <p:nvSpPr>
          <p:cNvPr id="4" name="Slide Number Placeholder 3">
            <a:extLst>
              <a:ext uri="{FF2B5EF4-FFF2-40B4-BE49-F238E27FC236}">
                <a16:creationId xmlns:a16="http://schemas.microsoft.com/office/drawing/2014/main" id="{E589DC26-EE12-80CC-C121-9F571868D363}"/>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521109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FFE0B7-437C-7ED1-9B1C-15714D53BE5A}"/>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4" name="TextBox 3">
            <a:extLst>
              <a:ext uri="{FF2B5EF4-FFF2-40B4-BE49-F238E27FC236}">
                <a16:creationId xmlns:a16="http://schemas.microsoft.com/office/drawing/2014/main" id="{7BE98ADA-B304-F1B5-6D38-75F8573C0A33}"/>
              </a:ext>
            </a:extLst>
          </p:cNvPr>
          <p:cNvSpPr txBox="1"/>
          <p:nvPr/>
        </p:nvSpPr>
        <p:spPr>
          <a:xfrm>
            <a:off x="1759974" y="310690"/>
            <a:ext cx="9832258" cy="6463308"/>
          </a:xfrm>
          <a:prstGeom prst="rect">
            <a:avLst/>
          </a:prstGeom>
          <a:noFill/>
        </p:spPr>
        <p:txBody>
          <a:bodyPr wrap="square" rtlCol="0">
            <a:spAutoFit/>
          </a:bodyPr>
          <a:lstStyle/>
          <a:p>
            <a:pPr marL="0" indent="0">
              <a:buNone/>
            </a:pPr>
            <a:r>
              <a:rPr lang="en-US" b="1" u="sng" dirty="0">
                <a:solidFill>
                  <a:schemeClr val="accent3">
                    <a:lumMod val="50000"/>
                  </a:schemeClr>
                </a:solidFill>
              </a:rPr>
              <a:t>Score Calculation:</a:t>
            </a:r>
          </a:p>
          <a:p>
            <a:endParaRPr lang="en-US" dirty="0">
              <a:solidFill>
                <a:schemeClr val="accent3">
                  <a:lumMod val="50000"/>
                </a:schemeClr>
              </a:solidFill>
            </a:endParaRPr>
          </a:p>
          <a:p>
            <a:r>
              <a:rPr lang="en-US" dirty="0">
                <a:solidFill>
                  <a:schemeClr val="accent3">
                    <a:lumMod val="50000"/>
                  </a:schemeClr>
                </a:solidFill>
              </a:rPr>
              <a:t>After submitting the quiz, the application calculates the user's score based on the number of correct answers.</a:t>
            </a:r>
          </a:p>
          <a:p>
            <a:r>
              <a:rPr lang="en-US" dirty="0">
                <a:solidFill>
                  <a:schemeClr val="accent3">
                    <a:lumMod val="50000"/>
                  </a:schemeClr>
                </a:solidFill>
              </a:rPr>
              <a:t>The score is displayed along with a pie chart that visualizes the number of correct and incorrect answers.</a:t>
            </a:r>
          </a:p>
          <a:p>
            <a:endParaRPr lang="en-US" b="1" dirty="0">
              <a:solidFill>
                <a:schemeClr val="accent3">
                  <a:lumMod val="50000"/>
                </a:schemeClr>
              </a:solidFill>
            </a:endParaRPr>
          </a:p>
          <a:p>
            <a:r>
              <a:rPr lang="en-US" b="1" u="sng" dirty="0">
                <a:solidFill>
                  <a:schemeClr val="accent3">
                    <a:lumMod val="50000"/>
                  </a:schemeClr>
                </a:solidFill>
              </a:rPr>
              <a:t>Quiz Performance Dashboard:</a:t>
            </a:r>
          </a:p>
          <a:p>
            <a:pPr marL="285750" indent="-285750">
              <a:buFont typeface="Arial" panose="020B0604020202020204" pitchFamily="34" charset="0"/>
              <a:buChar char="•"/>
            </a:pPr>
            <a:r>
              <a:rPr lang="en-US" dirty="0">
                <a:solidFill>
                  <a:schemeClr val="accent3">
                    <a:lumMod val="50000"/>
                  </a:schemeClr>
                </a:solidFill>
              </a:rPr>
              <a:t>Users can view their quiz performance dashboard, which includes:</a:t>
            </a:r>
          </a:p>
          <a:p>
            <a:pPr marL="285750" indent="-285750">
              <a:buFont typeface="Arial" panose="020B0604020202020204" pitchFamily="34" charset="0"/>
              <a:buChar char="•"/>
            </a:pPr>
            <a:r>
              <a:rPr lang="en-US" dirty="0">
                <a:solidFill>
                  <a:schemeClr val="accent3">
                    <a:lumMod val="50000"/>
                  </a:schemeClr>
                </a:solidFill>
              </a:rPr>
              <a:t>Total quizzes taken.</a:t>
            </a:r>
          </a:p>
          <a:p>
            <a:pPr marL="285750" indent="-285750">
              <a:buFont typeface="Arial" panose="020B0604020202020204" pitchFamily="34" charset="0"/>
              <a:buChar char="•"/>
            </a:pPr>
            <a:r>
              <a:rPr lang="en-US" dirty="0">
                <a:solidFill>
                  <a:schemeClr val="accent3">
                    <a:lumMod val="50000"/>
                  </a:schemeClr>
                </a:solidFill>
              </a:rPr>
              <a:t>Total correct answers out of all questions answered.</a:t>
            </a:r>
          </a:p>
          <a:p>
            <a:pPr marL="285750" indent="-285750">
              <a:buFont typeface="Arial" panose="020B0604020202020204" pitchFamily="34" charset="0"/>
              <a:buChar char="•"/>
            </a:pPr>
            <a:r>
              <a:rPr lang="en-US" dirty="0">
                <a:solidFill>
                  <a:schemeClr val="accent3">
                    <a:lumMod val="50000"/>
                  </a:schemeClr>
                </a:solidFill>
              </a:rPr>
              <a:t>A bar chart visualizing the user's performance (total correct answers vs. total questions).</a:t>
            </a:r>
          </a:p>
          <a:p>
            <a:pPr marL="285750" indent="-285750">
              <a:buFont typeface="Arial" panose="020B0604020202020204" pitchFamily="34" charset="0"/>
              <a:buChar char="•"/>
            </a:pPr>
            <a:r>
              <a:rPr lang="en-US" dirty="0">
                <a:solidFill>
                  <a:schemeClr val="accent3">
                    <a:lumMod val="50000"/>
                  </a:schemeClr>
                </a:solidFill>
              </a:rPr>
              <a:t>A list of correct answers for the quiz taken.</a:t>
            </a:r>
          </a:p>
          <a:p>
            <a:endParaRPr lang="en-US" dirty="0">
              <a:solidFill>
                <a:schemeClr val="accent3">
                  <a:lumMod val="50000"/>
                </a:schemeClr>
              </a:solidFill>
            </a:endParaRPr>
          </a:p>
          <a:p>
            <a:r>
              <a:rPr lang="en-US" b="1" u="sng" dirty="0">
                <a:solidFill>
                  <a:schemeClr val="accent3">
                    <a:lumMod val="50000"/>
                  </a:schemeClr>
                </a:solidFill>
              </a:rPr>
              <a:t>Responsive Design:</a:t>
            </a:r>
          </a:p>
          <a:p>
            <a:r>
              <a:rPr lang="en-US" dirty="0">
                <a:solidFill>
                  <a:schemeClr val="accent3">
                    <a:lumMod val="50000"/>
                  </a:schemeClr>
                </a:solidFill>
              </a:rPr>
              <a:t>The application is designed to be responsive, adapting to different screen sizes using CSS flexbox.</a:t>
            </a:r>
          </a:p>
          <a:p>
            <a:endParaRPr lang="en-US" dirty="0">
              <a:solidFill>
                <a:schemeClr val="accent3">
                  <a:lumMod val="50000"/>
                </a:schemeClr>
              </a:solidFill>
            </a:endParaRPr>
          </a:p>
          <a:p>
            <a:r>
              <a:rPr lang="en-US" b="1" u="sng" dirty="0">
                <a:solidFill>
                  <a:schemeClr val="accent3">
                    <a:lumMod val="50000"/>
                  </a:schemeClr>
                </a:solidFill>
              </a:rPr>
              <a:t>Chart Visualization:</a:t>
            </a:r>
          </a:p>
          <a:p>
            <a:r>
              <a:rPr lang="en-US" dirty="0">
                <a:solidFill>
                  <a:schemeClr val="accent3">
                    <a:lumMod val="50000"/>
                  </a:schemeClr>
                </a:solidFill>
              </a:rPr>
              <a:t>The application uses Chart.js to create visual representations of quiz results and performance metrics.</a:t>
            </a:r>
            <a:endParaRPr lang="en-IN" dirty="0">
              <a:solidFill>
                <a:schemeClr val="accent3">
                  <a:lumMod val="50000"/>
                </a:schemeClr>
              </a:solidFill>
            </a:endParaRPr>
          </a:p>
          <a:p>
            <a:endParaRPr lang="en-IN" dirty="0"/>
          </a:p>
        </p:txBody>
      </p:sp>
    </p:spTree>
    <p:extLst>
      <p:ext uri="{BB962C8B-B14F-4D97-AF65-F5344CB8AC3E}">
        <p14:creationId xmlns:p14="http://schemas.microsoft.com/office/powerpoint/2010/main" val="3415758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93432-91B0-FF0F-0417-8F5C4E3C8676}"/>
              </a:ext>
            </a:extLst>
          </p:cNvPr>
          <p:cNvSpPr>
            <a:spLocks noGrp="1"/>
          </p:cNvSpPr>
          <p:nvPr>
            <p:ph type="title"/>
          </p:nvPr>
        </p:nvSpPr>
        <p:spPr>
          <a:xfrm>
            <a:off x="914400" y="698090"/>
            <a:ext cx="10511627" cy="698091"/>
          </a:xfrm>
        </p:spPr>
        <p:txBody>
          <a:bodyPr/>
          <a:lstStyle/>
          <a:p>
            <a:r>
              <a:rPr lang="en-IN" dirty="0"/>
              <a:t>FUNCTIONALITIES</a:t>
            </a:r>
          </a:p>
        </p:txBody>
      </p:sp>
      <p:sp>
        <p:nvSpPr>
          <p:cNvPr id="3" name="Content Placeholder 2">
            <a:extLst>
              <a:ext uri="{FF2B5EF4-FFF2-40B4-BE49-F238E27FC236}">
                <a16:creationId xmlns:a16="http://schemas.microsoft.com/office/drawing/2014/main" id="{02CFA0A9-1644-4316-2832-36296DCF5100}"/>
              </a:ext>
            </a:extLst>
          </p:cNvPr>
          <p:cNvSpPr>
            <a:spLocks noGrp="1"/>
          </p:cNvSpPr>
          <p:nvPr>
            <p:ph sz="quarter" idx="4"/>
          </p:nvPr>
        </p:nvSpPr>
        <p:spPr>
          <a:xfrm>
            <a:off x="914400" y="1750142"/>
            <a:ext cx="10599174" cy="4906297"/>
          </a:xfrm>
        </p:spPr>
        <p:txBody>
          <a:bodyPr>
            <a:noAutofit/>
          </a:bodyPr>
          <a:lstStyle/>
          <a:p>
            <a:pPr marL="0" indent="0">
              <a:buNone/>
            </a:pPr>
            <a:r>
              <a:rPr lang="en-US" b="1" u="sng" dirty="0"/>
              <a:t>Form Handling:</a:t>
            </a:r>
          </a:p>
          <a:p>
            <a:r>
              <a:rPr lang="en-US" dirty="0"/>
              <a:t>The application handles form submissions for both login and signup, preventing default behavior and managing the display of different sections based on user actions.</a:t>
            </a:r>
          </a:p>
          <a:p>
            <a:pPr marL="0" indent="0">
              <a:buNone/>
            </a:pPr>
            <a:r>
              <a:rPr lang="en-US" b="1" u="sng" dirty="0"/>
              <a:t>Dynamic Content Rendering:</a:t>
            </a:r>
          </a:p>
          <a:p>
            <a:r>
              <a:rPr lang="en-US" dirty="0"/>
              <a:t>The quiz questions are dynamically generated based on a predefined set of questions stored in an array. This allows for easy updates and modifications to the quiz content.</a:t>
            </a:r>
          </a:p>
          <a:p>
            <a:pPr marL="0" indent="0">
              <a:buNone/>
            </a:pPr>
            <a:r>
              <a:rPr lang="en-US" b="1" u="sng" dirty="0"/>
              <a:t>Score Tracking:</a:t>
            </a:r>
          </a:p>
          <a:p>
            <a:r>
              <a:rPr lang="en-US" dirty="0"/>
              <a:t>The application maintains a history of quiz performances in an array (</a:t>
            </a:r>
            <a:r>
              <a:rPr lang="en-US" dirty="0" err="1"/>
              <a:t>quizHistory</a:t>
            </a:r>
            <a:r>
              <a:rPr lang="en-US" dirty="0"/>
              <a:t>), allowing users to track their progress over time.</a:t>
            </a:r>
          </a:p>
          <a:p>
            <a:pPr marL="0" indent="0">
              <a:buNone/>
            </a:pPr>
            <a:r>
              <a:rPr lang="en-US" b="1" u="sng" dirty="0"/>
              <a:t>User Interaction</a:t>
            </a:r>
            <a:r>
              <a:rPr lang="en-US" u="sng" dirty="0"/>
              <a:t>:</a:t>
            </a:r>
          </a:p>
          <a:p>
            <a:r>
              <a:rPr lang="en-US" dirty="0"/>
              <a:t>The application provides a user-friendly interface with clear navigation between different sections (login, signup, course selection, quiz, results, and dashboard).</a:t>
            </a:r>
          </a:p>
        </p:txBody>
      </p:sp>
      <p:sp>
        <p:nvSpPr>
          <p:cNvPr id="4" name="Slide Number Placeholder 3">
            <a:extLst>
              <a:ext uri="{FF2B5EF4-FFF2-40B4-BE49-F238E27FC236}">
                <a16:creationId xmlns:a16="http://schemas.microsoft.com/office/drawing/2014/main" id="{E85DBEF9-F551-7957-89ED-62382505DAF3}"/>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2803201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CCFE80-3F08-ED29-5E3A-0E683D884DD3}"/>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3" name="TextBox 2">
            <a:extLst>
              <a:ext uri="{FF2B5EF4-FFF2-40B4-BE49-F238E27FC236}">
                <a16:creationId xmlns:a16="http://schemas.microsoft.com/office/drawing/2014/main" id="{6B335394-5382-E693-72A3-9BA948E9A0C2}"/>
              </a:ext>
            </a:extLst>
          </p:cNvPr>
          <p:cNvSpPr txBox="1"/>
          <p:nvPr/>
        </p:nvSpPr>
        <p:spPr>
          <a:xfrm>
            <a:off x="1828799" y="1022555"/>
            <a:ext cx="9597227" cy="3139321"/>
          </a:xfrm>
          <a:prstGeom prst="rect">
            <a:avLst/>
          </a:prstGeom>
          <a:noFill/>
        </p:spPr>
        <p:txBody>
          <a:bodyPr wrap="square" rtlCol="0">
            <a:spAutoFit/>
          </a:bodyPr>
          <a:lstStyle/>
          <a:p>
            <a:r>
              <a:rPr lang="en-US" b="1" u="sng" dirty="0">
                <a:solidFill>
                  <a:schemeClr val="accent3">
                    <a:lumMod val="50000"/>
                  </a:schemeClr>
                </a:solidFill>
              </a:rPr>
              <a:t>Data Display:</a:t>
            </a:r>
          </a:p>
          <a:p>
            <a:endParaRPr lang="en-US" dirty="0"/>
          </a:p>
          <a:p>
            <a:pPr marL="285750" indent="-285750">
              <a:buFont typeface="Arial" panose="020B0604020202020204" pitchFamily="34" charset="0"/>
              <a:buChar char="•"/>
            </a:pPr>
            <a:r>
              <a:rPr lang="en-US" dirty="0">
                <a:solidFill>
                  <a:schemeClr val="accent3">
                    <a:lumMod val="50000"/>
                  </a:schemeClr>
                </a:solidFill>
              </a:rPr>
              <a:t>After completing the quiz, users can view their score, a pie chart of their performance, and a detailed performance dashboard that summarizes their quiz history.</a:t>
            </a:r>
          </a:p>
          <a:p>
            <a:endParaRPr lang="en-US" dirty="0"/>
          </a:p>
          <a:p>
            <a:r>
              <a:rPr lang="en-US" b="1" u="sng" dirty="0">
                <a:solidFill>
                  <a:schemeClr val="accent3">
                    <a:lumMod val="50000"/>
                  </a:schemeClr>
                </a:solidFill>
              </a:rPr>
              <a:t>Restart Functionality:</a:t>
            </a:r>
          </a:p>
          <a:p>
            <a:endParaRPr lang="en-US" dirty="0"/>
          </a:p>
          <a:p>
            <a:pPr marL="285750" indent="-285750">
              <a:buFont typeface="Arial" panose="020B0604020202020204" pitchFamily="34" charset="0"/>
              <a:buChar char="•"/>
            </a:pPr>
            <a:r>
              <a:rPr lang="en-US" dirty="0">
                <a:solidFill>
                  <a:schemeClr val="accent3">
                    <a:lumMod val="50000"/>
                  </a:schemeClr>
                </a:solidFill>
              </a:rPr>
              <a:t>Users can restart the course selection process after viewing their quiz results or performance dashboard, allowing for repeated practice.</a:t>
            </a:r>
            <a:endParaRPr lang="en-IN" dirty="0">
              <a:solidFill>
                <a:schemeClr val="accent3">
                  <a:lumMod val="50000"/>
                </a:schemeClr>
              </a:solidFill>
            </a:endParaRPr>
          </a:p>
          <a:p>
            <a:endParaRPr lang="en-IN" dirty="0"/>
          </a:p>
        </p:txBody>
      </p:sp>
    </p:spTree>
    <p:extLst>
      <p:ext uri="{BB962C8B-B14F-4D97-AF65-F5344CB8AC3E}">
        <p14:creationId xmlns:p14="http://schemas.microsoft.com/office/powerpoint/2010/main" val="2699989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1F457-D25E-E559-15AF-DDBC4710A09E}"/>
              </a:ext>
            </a:extLst>
          </p:cNvPr>
          <p:cNvSpPr>
            <a:spLocks noGrp="1"/>
          </p:cNvSpPr>
          <p:nvPr>
            <p:ph type="title"/>
          </p:nvPr>
        </p:nvSpPr>
        <p:spPr>
          <a:xfrm>
            <a:off x="914400" y="593376"/>
            <a:ext cx="10511627" cy="802805"/>
          </a:xfrm>
        </p:spPr>
        <p:txBody>
          <a:bodyPr/>
          <a:lstStyle/>
          <a:p>
            <a:r>
              <a:rPr lang="en-IN" dirty="0"/>
              <a:t>DEVELOPMENT PROCESS</a:t>
            </a:r>
          </a:p>
        </p:txBody>
      </p:sp>
      <p:sp>
        <p:nvSpPr>
          <p:cNvPr id="3" name="Content Placeholder 2">
            <a:extLst>
              <a:ext uri="{FF2B5EF4-FFF2-40B4-BE49-F238E27FC236}">
                <a16:creationId xmlns:a16="http://schemas.microsoft.com/office/drawing/2014/main" id="{74062E53-3F66-CF19-1956-31FCC8F999C4}"/>
              </a:ext>
            </a:extLst>
          </p:cNvPr>
          <p:cNvSpPr>
            <a:spLocks noGrp="1"/>
          </p:cNvSpPr>
          <p:nvPr>
            <p:ph sz="quarter" idx="4"/>
          </p:nvPr>
        </p:nvSpPr>
        <p:spPr>
          <a:xfrm>
            <a:off x="914400" y="1691149"/>
            <a:ext cx="10511627" cy="4573476"/>
          </a:xfrm>
        </p:spPr>
        <p:txBody>
          <a:bodyPr>
            <a:normAutofit fontScale="85000" lnSpcReduction="10000"/>
          </a:bodyPr>
          <a:lstStyle/>
          <a:p>
            <a:pPr algn="l"/>
            <a:r>
              <a:rPr lang="en-US" b="1" i="0" dirty="0">
                <a:effectLst/>
                <a:latin typeface="__Inter_d65c78"/>
              </a:rPr>
              <a:t>Tools and Technologies</a:t>
            </a:r>
          </a:p>
          <a:p>
            <a:pPr algn="l">
              <a:buFont typeface="+mj-lt"/>
              <a:buAutoNum type="arabicPeriod"/>
            </a:pPr>
            <a:r>
              <a:rPr lang="en-US" b="1" i="0" u="sng" dirty="0">
                <a:solidFill>
                  <a:schemeClr val="accent3">
                    <a:lumMod val="50000"/>
                  </a:schemeClr>
                </a:solidFill>
                <a:effectLst/>
                <a:latin typeface="__Inter_d65c78"/>
              </a:rPr>
              <a:t>HTML (Hyper Text Markup Language):</a:t>
            </a:r>
          </a:p>
          <a:p>
            <a:pPr marL="457200" lvl="1" indent="0" algn="l">
              <a:buNone/>
            </a:pPr>
            <a:r>
              <a:rPr lang="en-US" b="0" i="0" dirty="0">
                <a:solidFill>
                  <a:schemeClr val="accent3">
                    <a:lumMod val="50000"/>
                  </a:schemeClr>
                </a:solidFill>
                <a:effectLst/>
                <a:latin typeface="__Inter_d65c78"/>
              </a:rPr>
              <a:t>Used for structuring the content of the web application, including forms, containers, and elements for user interaction.</a:t>
            </a:r>
          </a:p>
          <a:p>
            <a:pPr algn="l">
              <a:buFont typeface="+mj-lt"/>
              <a:buAutoNum type="arabicPeriod"/>
            </a:pPr>
            <a:r>
              <a:rPr lang="en-US" b="1" i="0" u="sng" dirty="0">
                <a:solidFill>
                  <a:schemeClr val="accent3">
                    <a:lumMod val="50000"/>
                  </a:schemeClr>
                </a:solidFill>
                <a:effectLst/>
                <a:latin typeface="__Inter_d65c78"/>
              </a:rPr>
              <a:t>CSS (Cascading Style Sheets):</a:t>
            </a:r>
          </a:p>
          <a:p>
            <a:pPr marL="457200" lvl="1" indent="0" algn="l">
              <a:buNone/>
            </a:pPr>
            <a:r>
              <a:rPr lang="en-US" b="0" i="0" dirty="0">
                <a:solidFill>
                  <a:schemeClr val="accent3">
                    <a:lumMod val="50000"/>
                  </a:schemeClr>
                </a:solidFill>
                <a:effectLst/>
                <a:latin typeface="__Inter_d65c78"/>
              </a:rPr>
              <a:t>Employed for styling the application, providing a clean and modern user interface. It includes layout management, colors, fonts, and responsive design using flexbox.</a:t>
            </a:r>
          </a:p>
          <a:p>
            <a:pPr algn="l">
              <a:buFont typeface="+mj-lt"/>
              <a:buAutoNum type="arabicPeriod"/>
            </a:pPr>
            <a:r>
              <a:rPr lang="en-US" b="1" i="0" u="sng" dirty="0">
                <a:solidFill>
                  <a:schemeClr val="accent3">
                    <a:lumMod val="50000"/>
                  </a:schemeClr>
                </a:solidFill>
                <a:effectLst/>
                <a:latin typeface="__Inter_d65c78"/>
              </a:rPr>
              <a:t>JavaScript:</a:t>
            </a:r>
          </a:p>
          <a:p>
            <a:pPr marL="457200" lvl="1" indent="0" algn="l">
              <a:buNone/>
            </a:pPr>
            <a:r>
              <a:rPr lang="en-US" b="0" i="0" dirty="0">
                <a:solidFill>
                  <a:schemeClr val="accent3">
                    <a:lumMod val="50000"/>
                  </a:schemeClr>
                </a:solidFill>
                <a:effectLst/>
                <a:latin typeface="__Inter_d65c78"/>
              </a:rPr>
              <a:t>The primary programming language used for implementing the interactive features of the application. It handles user input, form submissions, dynamic content rendering, and quiz logic.</a:t>
            </a:r>
          </a:p>
          <a:p>
            <a:pPr algn="l">
              <a:buFont typeface="+mj-lt"/>
              <a:buAutoNum type="arabicPeriod"/>
            </a:pPr>
            <a:r>
              <a:rPr lang="en-US" b="1" i="0" u="sng" dirty="0">
                <a:solidFill>
                  <a:schemeClr val="accent3">
                    <a:lumMod val="50000"/>
                  </a:schemeClr>
                </a:solidFill>
                <a:effectLst/>
                <a:latin typeface="__Inter_d65c78"/>
              </a:rPr>
              <a:t>Chart.js:</a:t>
            </a:r>
          </a:p>
          <a:p>
            <a:pPr marL="457200" lvl="1" indent="0" algn="l">
              <a:buNone/>
            </a:pPr>
            <a:r>
              <a:rPr lang="en-US" b="0" i="0" dirty="0">
                <a:solidFill>
                  <a:schemeClr val="accent3">
                    <a:lumMod val="50000"/>
                  </a:schemeClr>
                </a:solidFill>
                <a:effectLst/>
                <a:latin typeface="__Inter_d65c78"/>
              </a:rPr>
              <a:t>A JavaScript library used for creating visual representations of data, such as pie charts and bar charts. It is utilized to display quiz results and performance metrics.</a:t>
            </a:r>
          </a:p>
          <a:p>
            <a:pPr algn="l">
              <a:buFont typeface="+mj-lt"/>
              <a:buAutoNum type="arabicPeriod"/>
            </a:pPr>
            <a:r>
              <a:rPr lang="en-US" b="1" i="0" u="sng" dirty="0">
                <a:solidFill>
                  <a:schemeClr val="accent3">
                    <a:lumMod val="50000"/>
                  </a:schemeClr>
                </a:solidFill>
                <a:effectLst/>
                <a:latin typeface="__Inter_d65c78"/>
              </a:rPr>
              <a:t>Backend :</a:t>
            </a:r>
          </a:p>
          <a:p>
            <a:pPr marL="457200" lvl="1" indent="0" algn="l">
              <a:buNone/>
            </a:pPr>
            <a:r>
              <a:rPr lang="en-US" b="0" i="0" dirty="0">
                <a:solidFill>
                  <a:schemeClr val="accent3">
                    <a:lumMod val="50000"/>
                  </a:schemeClr>
                </a:solidFill>
                <a:effectLst/>
                <a:latin typeface="__Inter_d65c78"/>
              </a:rPr>
              <a:t>For the backend we have used PHP to connect the database and the frontend code. MySQL for the database storage.</a:t>
            </a:r>
          </a:p>
          <a:p>
            <a:endParaRPr lang="en-IN" dirty="0"/>
          </a:p>
        </p:txBody>
      </p:sp>
      <p:sp>
        <p:nvSpPr>
          <p:cNvPr id="4" name="Slide Number Placeholder 3">
            <a:extLst>
              <a:ext uri="{FF2B5EF4-FFF2-40B4-BE49-F238E27FC236}">
                <a16:creationId xmlns:a16="http://schemas.microsoft.com/office/drawing/2014/main" id="{56AC2C93-2563-DF22-E07C-560A30757FC0}"/>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45908189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Wisp</Template>
  <TotalTime>1171</TotalTime>
  <Words>1434</Words>
  <Application>Microsoft Office PowerPoint</Application>
  <PresentationFormat>Widescreen</PresentationFormat>
  <Paragraphs>150</Paragraphs>
  <Slides>23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__Inter_d65c78</vt:lpstr>
      <vt:lpstr>Arial</vt:lpstr>
      <vt:lpstr>Calibri</vt:lpstr>
      <vt:lpstr>Century Gothic</vt:lpstr>
      <vt:lpstr>Sabon Next LT</vt:lpstr>
      <vt:lpstr>Wingdings 3</vt:lpstr>
      <vt:lpstr>Wisp</vt:lpstr>
      <vt:lpstr>PowerPoint Presentation</vt:lpstr>
      <vt:lpstr>HACKATHON G-13 TEAM HASH#</vt:lpstr>
      <vt:lpstr>Problem statement:</vt:lpstr>
      <vt:lpstr>Overview of solution</vt:lpstr>
      <vt:lpstr>Key features</vt:lpstr>
      <vt:lpstr>PowerPoint Presentation</vt:lpstr>
      <vt:lpstr>FUNCTIONALITIES</vt:lpstr>
      <vt:lpstr>PowerPoint Presentation</vt:lpstr>
      <vt:lpstr>DEVELOPMENT PROCESS</vt:lpstr>
      <vt:lpstr>APPROACH</vt:lpstr>
      <vt:lpstr>PowerPoint Presentation</vt:lpstr>
      <vt:lpstr>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vt:lpstr>
      <vt:lpstr>PowerPoint Presentation</vt:lpstr>
      <vt:lpstr>Software and hardware requirements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Hari Shree</dc:creator>
  <cp:lastModifiedBy>Hari Shree</cp:lastModifiedBy>
  <cp:revision>2</cp:revision>
  <dcterms:created xsi:type="dcterms:W3CDTF">2024-11-30T07:27:36Z</dcterms:created>
  <dcterms:modified xsi:type="dcterms:W3CDTF">2024-12-01T02:59:18Z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