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1" r:id="rId4"/>
    <p:sldId id="269" r:id="rId5"/>
    <p:sldId id="257" r:id="rId6"/>
    <p:sldId id="272" r:id="rId7"/>
    <p:sldId id="258" r:id="rId8"/>
    <p:sldId id="259" r:id="rId9"/>
    <p:sldId id="273" r:id="rId10"/>
    <p:sldId id="260" r:id="rId11"/>
    <p:sldId id="274" r:id="rId12"/>
    <p:sldId id="275" r:id="rId13"/>
    <p:sldId id="277" r:id="rId14"/>
    <p:sldId id="276" r:id="rId15"/>
    <p:sldId id="281" r:id="rId16"/>
    <p:sldId id="261" r:id="rId17"/>
    <p:sldId id="262" r:id="rId18"/>
    <p:sldId id="263" r:id="rId19"/>
    <p:sldId id="265" r:id="rId20"/>
    <p:sldId id="266" r:id="rId21"/>
    <p:sldId id="267" r:id="rId22"/>
    <p:sldId id="268" r:id="rId23"/>
    <p:sldId id="278" r:id="rId24"/>
    <p:sldId id="282" r:id="rId25"/>
    <p:sldId id="279" r:id="rId26"/>
    <p:sldId id="283" r:id="rId27"/>
    <p:sldId id="280" r:id="rId28"/>
    <p:sldId id="284" r:id="rId29"/>
    <p:sldId id="285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2352A4-A1F4-4427-88FC-DCA158AAF3B4}" type="datetimeFigureOut">
              <a:rPr lang="es-ES" smtClean="0"/>
              <a:t>09/02/2015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82DDE7-2F10-4583-905E-B27BBA28C7B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Perfil</a:t>
            </a:r>
            <a:br>
              <a:rPr lang="es-ES" dirty="0" smtClean="0"/>
            </a:br>
            <a:r>
              <a:rPr lang="es-ES" dirty="0" smtClean="0"/>
              <a:t>Trabajo de Grado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3789040"/>
            <a:ext cx="7772400" cy="1199704"/>
          </a:xfrm>
        </p:spPr>
        <p:txBody>
          <a:bodyPr/>
          <a:lstStyle/>
          <a:p>
            <a:r>
              <a:rPr lang="es-ES" dirty="0" err="1" smtClean="0"/>
              <a:t>Cnl</a:t>
            </a:r>
            <a:r>
              <a:rPr lang="es-ES" dirty="0" smtClean="0"/>
              <a:t>. DIM Julio Cesar Narváez Tamayo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09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objetivo principal, se escribe en respuesta directa al problema principal el efecto que de desea lograr, para que se resuelva el problema. </a:t>
            </a:r>
          </a:p>
          <a:p>
            <a:r>
              <a:rPr lang="es-ES" dirty="0" smtClean="0"/>
              <a:t>Debe redactarse con un verbo de acción en infinitivo.</a:t>
            </a:r>
          </a:p>
          <a:p>
            <a:r>
              <a:rPr lang="es-ES" dirty="0" smtClean="0"/>
              <a:t>Los objetivos secundarios son una respuesta directa a los problemas secundarios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dirty="0" smtClean="0"/>
              <a:t>1.4 Objetivos.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1.4 OBJETIVOS </a:t>
            </a:r>
            <a:endParaRPr lang="es-ES" dirty="0" smtClean="0"/>
          </a:p>
          <a:p>
            <a:r>
              <a:rPr lang="es-ES" dirty="0" smtClean="0"/>
              <a:t>1.4.1 </a:t>
            </a:r>
            <a:r>
              <a:rPr lang="es-ES" dirty="0"/>
              <a:t>OBJETIVO </a:t>
            </a:r>
            <a:r>
              <a:rPr lang="es-ES" dirty="0" smtClean="0"/>
              <a:t>PRINCIPAL</a:t>
            </a:r>
            <a:endParaRPr lang="es-ES" dirty="0"/>
          </a:p>
          <a:p>
            <a:r>
              <a:rPr lang="es-ES" dirty="0"/>
              <a:t>1.4.2 OBJETIVOS SECUNDARIOS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dirty="0" smtClean="0"/>
              <a:t>1.4 Objetivos.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07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Hipótesis debe ser redactado en términos de causalidad, es decir debe verificarse una causa y un efecto, para así establecer una relación causal de las variables que hacen al objeto de estudio y campo de acción. </a:t>
            </a:r>
          </a:p>
          <a:p>
            <a:r>
              <a:rPr lang="es-ES" dirty="0" smtClean="0"/>
              <a:t>Es la posible solución al problema de investigación. </a:t>
            </a:r>
          </a:p>
          <a:p>
            <a:r>
              <a:rPr lang="es-ES" dirty="0" smtClean="0"/>
              <a:t>Debe ser redactada en positivo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1.5 Hipótesis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8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Variables se escriben sin que denoten acción, deben representar propiedades o características posibles de medir u observar.</a:t>
            </a:r>
          </a:p>
          <a:p>
            <a:r>
              <a:rPr lang="es-ES" dirty="0" smtClean="0"/>
              <a:t>Estas deben obtenerse de la hipótesis y se debe especificar cual es:</a:t>
            </a:r>
          </a:p>
          <a:p>
            <a:r>
              <a:rPr lang="es-ES" dirty="0" smtClean="0"/>
              <a:t>La variable independiente «que explica, condiciona o determina, la causa».</a:t>
            </a:r>
          </a:p>
          <a:p>
            <a:r>
              <a:rPr lang="es-ES" dirty="0" smtClean="0"/>
              <a:t>La variable dependiente «efecto, resultado esperado». </a:t>
            </a:r>
          </a:p>
          <a:p>
            <a:r>
              <a:rPr lang="es-ES" dirty="0" smtClean="0"/>
              <a:t>En caso de que existiera otro tipo de variable como una interviniente «el </a:t>
            </a:r>
            <a:r>
              <a:rPr lang="es-ES" dirty="0" err="1" smtClean="0"/>
              <a:t>relacionador</a:t>
            </a:r>
            <a:r>
              <a:rPr lang="es-ES" dirty="0" smtClean="0"/>
              <a:t>»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1.5 Hipótesis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0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1.5 HIPÓTESIS </a:t>
            </a:r>
            <a:endParaRPr lang="es-ES" dirty="0" smtClean="0"/>
          </a:p>
          <a:p>
            <a:r>
              <a:rPr lang="es-ES" dirty="0" smtClean="0"/>
              <a:t>1.5.1 </a:t>
            </a:r>
            <a:r>
              <a:rPr lang="es-ES" dirty="0"/>
              <a:t>VARIABLES </a:t>
            </a:r>
            <a:endParaRPr lang="es-ES" dirty="0" smtClean="0"/>
          </a:p>
          <a:p>
            <a:r>
              <a:rPr lang="es-ES" dirty="0" smtClean="0"/>
              <a:t>1.5.2 </a:t>
            </a:r>
            <a:r>
              <a:rPr lang="es-ES" dirty="0"/>
              <a:t>VARIABLE INDEPENDIENTE </a:t>
            </a:r>
            <a:endParaRPr lang="es-ES" dirty="0" smtClean="0"/>
          </a:p>
          <a:p>
            <a:r>
              <a:rPr lang="es-ES" dirty="0" smtClean="0"/>
              <a:t>1.5.3 </a:t>
            </a:r>
            <a:r>
              <a:rPr lang="es-ES" dirty="0"/>
              <a:t>VARIABLE </a:t>
            </a:r>
            <a:r>
              <a:rPr lang="es-ES" dirty="0" smtClean="0"/>
              <a:t>DEPENDIENTE</a:t>
            </a:r>
            <a:endParaRPr lang="es-ES" dirty="0"/>
          </a:p>
          <a:p>
            <a:r>
              <a:rPr lang="es-ES" dirty="0"/>
              <a:t>1.5.4 VARIABLE MODERANTE </a:t>
            </a:r>
            <a:endParaRPr lang="es-ES" dirty="0" smtClean="0"/>
          </a:p>
          <a:p>
            <a:r>
              <a:rPr lang="es-ES" dirty="0" smtClean="0"/>
              <a:t>1.5.5 </a:t>
            </a:r>
            <a:r>
              <a:rPr lang="es-ES" dirty="0"/>
              <a:t>VARIABLE INTERVINIENTE </a:t>
            </a:r>
            <a:endParaRPr lang="es-ES" dirty="0" smtClean="0"/>
          </a:p>
          <a:p>
            <a:r>
              <a:rPr lang="es-ES" dirty="0" smtClean="0"/>
              <a:t>1.5.6 </a:t>
            </a:r>
            <a:r>
              <a:rPr lang="es-ES" dirty="0"/>
              <a:t>MATRIZ DE </a:t>
            </a:r>
            <a:r>
              <a:rPr lang="es-ES" dirty="0" smtClean="0"/>
              <a:t>CONSISTENCIA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1.5 Hipótesis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7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1.5 Hipótesis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04098"/>
            <a:ext cx="6120680" cy="545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4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1.6 JUSTIFICACIÓN </a:t>
            </a:r>
            <a:endParaRPr lang="es-ES" dirty="0" smtClean="0"/>
          </a:p>
          <a:p>
            <a:r>
              <a:rPr lang="es-ES" dirty="0" smtClean="0"/>
              <a:t>1.6.1 TÉCNICA</a:t>
            </a:r>
            <a:endParaRPr lang="es-ES" dirty="0"/>
          </a:p>
          <a:p>
            <a:r>
              <a:rPr lang="es-ES" dirty="0"/>
              <a:t>1.6.2 ECONÓMICA </a:t>
            </a:r>
            <a:endParaRPr lang="es-ES" dirty="0" smtClean="0"/>
          </a:p>
          <a:p>
            <a:r>
              <a:rPr lang="es-ES" dirty="0" smtClean="0"/>
              <a:t>1.6.3 INSTITUCIONAL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dirty="0" smtClean="0"/>
              <a:t>1.6 Justificación.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4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1.7 ALCANCES </a:t>
            </a:r>
            <a:r>
              <a:rPr lang="es-ES" dirty="0" smtClean="0"/>
              <a:t>(Y APORTES)</a:t>
            </a:r>
          </a:p>
          <a:p>
            <a:r>
              <a:rPr lang="es-ES" dirty="0" smtClean="0"/>
              <a:t>1.7.1 ALCANCES</a:t>
            </a:r>
          </a:p>
          <a:p>
            <a:r>
              <a:rPr lang="es-ES" dirty="0" smtClean="0"/>
              <a:t>1.7.2 </a:t>
            </a:r>
            <a:r>
              <a:rPr lang="es-ES" dirty="0"/>
              <a:t>ALCANCE GEOGRÁFICO </a:t>
            </a:r>
            <a:endParaRPr lang="es-ES" dirty="0" smtClean="0"/>
          </a:p>
          <a:p>
            <a:r>
              <a:rPr lang="es-ES" dirty="0" smtClean="0"/>
              <a:t>1.7.3 </a:t>
            </a:r>
            <a:r>
              <a:rPr lang="es-ES" dirty="0"/>
              <a:t>ALCANCE TEMPORAL </a:t>
            </a:r>
            <a:endParaRPr lang="es-ES" dirty="0" smtClean="0"/>
          </a:p>
          <a:p>
            <a:r>
              <a:rPr lang="es-ES" dirty="0" smtClean="0"/>
              <a:t>1.7.4 </a:t>
            </a:r>
            <a:r>
              <a:rPr lang="es-ES" dirty="0"/>
              <a:t>ALCANCE TEMÁTICO </a:t>
            </a:r>
            <a:endParaRPr lang="es-ES" dirty="0" smtClean="0"/>
          </a:p>
          <a:p>
            <a:r>
              <a:rPr lang="es-ES" dirty="0" smtClean="0"/>
              <a:t>1.7.5 APORTES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1.7 Alcances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38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debe realizar una profunda revisión de la literatura relacionada a la problemática de la investigación que se piensa realizar, donde se ubicara el campo de acción de la investigación para el cual se desarrolla el tema seleccionado.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dirty="0" smtClean="0"/>
              <a:t>1.8 Fundamentación </a:t>
            </a:r>
            <a:r>
              <a:rPr lang="es-ES_tradnl" dirty="0"/>
              <a:t>Teórica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1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Metodología de investigación que se seguirá en el desarrollo del trabajo de grado. </a:t>
            </a:r>
          </a:p>
          <a:p>
            <a:r>
              <a:rPr lang="es-ES" dirty="0" smtClean="0"/>
              <a:t>Por ejemplo:</a:t>
            </a:r>
          </a:p>
          <a:p>
            <a:r>
              <a:rPr lang="es-ES" dirty="0" smtClean="0"/>
              <a:t>Métodos de la investigación.</a:t>
            </a:r>
          </a:p>
          <a:p>
            <a:r>
              <a:rPr lang="es-ES" dirty="0" smtClean="0"/>
              <a:t>Método científico </a:t>
            </a:r>
          </a:p>
          <a:p>
            <a:r>
              <a:rPr lang="es-ES" dirty="0" smtClean="0"/>
              <a:t>Método inductivo</a:t>
            </a:r>
          </a:p>
          <a:p>
            <a:r>
              <a:rPr lang="es-ES" dirty="0" smtClean="0"/>
              <a:t>Método deductivo</a:t>
            </a:r>
          </a:p>
          <a:p>
            <a:r>
              <a:rPr lang="es-ES" dirty="0" smtClean="0"/>
              <a:t>Técnicas de recolección de la informacion.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dirty="0" smtClean="0"/>
              <a:t>1.9 Marco Metodológico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0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Proponer un enfoque; no es una verdad universal.</a:t>
            </a:r>
          </a:p>
          <a:p>
            <a:r>
              <a:rPr lang="es-ES" dirty="0" smtClean="0"/>
              <a:t>Necesidad de uniformar os criterios. </a:t>
            </a:r>
          </a:p>
          <a:p>
            <a:r>
              <a:rPr lang="es-ES" dirty="0" smtClean="0"/>
              <a:t>Abierto a incorporar sugerencias. </a:t>
            </a:r>
          </a:p>
          <a:p>
            <a:r>
              <a:rPr lang="es-ES" dirty="0" smtClean="0"/>
              <a:t>Establecer un lenguaje común y reducir las adopción de posiciones individuales. </a:t>
            </a:r>
          </a:p>
          <a:p>
            <a:r>
              <a:rPr lang="es-ES" dirty="0" smtClean="0"/>
              <a:t>Docente de Trabajo de Grado, facilitador y guía (NO TUTOR).</a:t>
            </a:r>
          </a:p>
          <a:p>
            <a:r>
              <a:rPr lang="es-ES" dirty="0" smtClean="0"/>
              <a:t>No es responsable de los resultados de la investigación. 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Premisas de las clases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4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Temario a ser presentado para todo el trabajo de grado.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1.10 Temario </a:t>
            </a:r>
            <a:r>
              <a:rPr lang="es-ES_tradnl" dirty="0"/>
              <a:t>Tentativo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8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base a calendario académico de la gestión vigente.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1.11 Cronograma </a:t>
            </a:r>
            <a:r>
              <a:rPr lang="es-ES_tradnl" dirty="0"/>
              <a:t>del desarrollo del Trabajo de Grado</a:t>
            </a:r>
            <a:r>
              <a:rPr lang="es-ES_tradnl" dirty="0" smtClean="0"/>
              <a:t>.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564904"/>
            <a:ext cx="34290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7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Bibliografía.</a:t>
            </a:r>
          </a:p>
          <a:p>
            <a:r>
              <a:rPr lang="es-ES" dirty="0" smtClean="0"/>
              <a:t>Glosario de términos </a:t>
            </a:r>
          </a:p>
          <a:p>
            <a:r>
              <a:rPr lang="es-ES" dirty="0" smtClean="0"/>
              <a:t>Índice de tablas</a:t>
            </a:r>
          </a:p>
          <a:p>
            <a:r>
              <a:rPr lang="es-ES" dirty="0" smtClean="0"/>
              <a:t>Índice de figuras </a:t>
            </a:r>
          </a:p>
          <a:p>
            <a:r>
              <a:rPr lang="es-ES" dirty="0" smtClean="0"/>
              <a:t>Índice de ecuaciones</a:t>
            </a:r>
          </a:p>
          <a:p>
            <a:r>
              <a:rPr lang="es-ES" dirty="0" smtClean="0"/>
              <a:t>Índice de anexos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Fuentes de consulta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71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 A: Árbol de problemas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12" y="1381963"/>
            <a:ext cx="7059664" cy="492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4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96" y="404665"/>
            <a:ext cx="5329468" cy="602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4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 B: Árbol de objetivos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0054"/>
            <a:ext cx="7502813" cy="523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7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332656"/>
            <a:ext cx="5336073" cy="630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9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Anexo C: </a:t>
            </a:r>
            <a:r>
              <a:rPr lang="es-ES" dirty="0" err="1" smtClean="0"/>
              <a:t>Operativización</a:t>
            </a:r>
            <a:r>
              <a:rPr lang="es-ES" dirty="0" smtClean="0"/>
              <a:t> de variables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306"/>
            <a:ext cx="7982815" cy="483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6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694805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1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829761"/>
          </a:xfrm>
        </p:spPr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69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dirty="0" smtClean="0"/>
              <a:t>(Proceso), método – técnicas sujeto a modificación. </a:t>
            </a:r>
          </a:p>
          <a:p>
            <a:pPr lvl="0"/>
            <a:r>
              <a:rPr lang="es-ES" dirty="0" smtClean="0"/>
              <a:t>Es un plan sistemático o estrategia metodológica, donde se encuentran expresadas en estrecha relación lógica: el titulo, </a:t>
            </a:r>
            <a:r>
              <a:rPr lang="es-ES_tradnl" dirty="0" smtClean="0"/>
              <a:t>Planteamiento </a:t>
            </a:r>
            <a:r>
              <a:rPr lang="es-ES_tradnl" dirty="0"/>
              <a:t>del </a:t>
            </a:r>
            <a:r>
              <a:rPr lang="es-ES_tradnl" dirty="0" smtClean="0"/>
              <a:t>Problema, Objetivos, Justificación, Alcance, Fundamentación Teórica, Hipótesis, Marco Metodológico y</a:t>
            </a:r>
            <a:r>
              <a:rPr lang="es-ES" dirty="0" smtClean="0"/>
              <a:t> </a:t>
            </a:r>
            <a:r>
              <a:rPr lang="es-ES_tradnl" dirty="0" smtClean="0"/>
              <a:t>Temario Tentativo, etc.</a:t>
            </a:r>
          </a:p>
          <a:p>
            <a:pPr lvl="0"/>
            <a:r>
              <a:rPr lang="es-ES_tradnl" dirty="0" smtClean="0"/>
              <a:t>También implica el calculo de tiempo.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un perfil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s-ES" dirty="0" smtClean="0"/>
              <a:t>Temario del Perfil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11256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s-ES_tradnl" dirty="0"/>
              <a:t>En general, no de manera restrictiva, contempla los elementos siguientes</a:t>
            </a:r>
            <a:endParaRPr lang="es-ES_tradnl" dirty="0" smtClean="0"/>
          </a:p>
          <a:p>
            <a:pPr lvl="0"/>
            <a:r>
              <a:rPr lang="es-ES_tradnl" dirty="0" smtClean="0"/>
              <a:t>Título</a:t>
            </a:r>
            <a:r>
              <a:rPr lang="es-ES_tradnl" dirty="0"/>
              <a:t>.</a:t>
            </a:r>
            <a:endParaRPr lang="es-ES" dirty="0"/>
          </a:p>
          <a:p>
            <a:pPr lvl="0"/>
            <a:r>
              <a:rPr lang="es-ES_tradnl" dirty="0"/>
              <a:t>Antecedentes.</a:t>
            </a:r>
            <a:endParaRPr lang="es-ES" dirty="0"/>
          </a:p>
          <a:p>
            <a:pPr lvl="0"/>
            <a:r>
              <a:rPr lang="es-ES_tradnl" dirty="0"/>
              <a:t>Planteamiento del Problema.</a:t>
            </a:r>
            <a:endParaRPr lang="es-ES" dirty="0"/>
          </a:p>
          <a:p>
            <a:pPr lvl="0"/>
            <a:r>
              <a:rPr lang="es-ES_tradnl" dirty="0"/>
              <a:t>Objetivos.</a:t>
            </a:r>
            <a:endParaRPr lang="es-ES" dirty="0"/>
          </a:p>
          <a:p>
            <a:pPr lvl="0"/>
            <a:r>
              <a:rPr lang="es-ES_tradnl" dirty="0"/>
              <a:t>Justificación.</a:t>
            </a:r>
            <a:endParaRPr lang="es-ES" dirty="0"/>
          </a:p>
          <a:p>
            <a:pPr lvl="0"/>
            <a:r>
              <a:rPr lang="es-ES_tradnl" dirty="0"/>
              <a:t>Alcance.</a:t>
            </a:r>
            <a:endParaRPr lang="es-ES" dirty="0"/>
          </a:p>
          <a:p>
            <a:pPr lvl="0"/>
            <a:r>
              <a:rPr lang="es-ES_tradnl" dirty="0"/>
              <a:t>Fundamentación Teórica.</a:t>
            </a:r>
            <a:endParaRPr lang="es-ES" dirty="0"/>
          </a:p>
          <a:p>
            <a:pPr lvl="0"/>
            <a:r>
              <a:rPr lang="es-ES_tradnl" dirty="0"/>
              <a:t>Hipótesis, si corresponde.</a:t>
            </a:r>
            <a:endParaRPr lang="es-ES" dirty="0"/>
          </a:p>
          <a:p>
            <a:pPr lvl="0"/>
            <a:r>
              <a:rPr lang="es-ES_tradnl" dirty="0"/>
              <a:t>Marco Metodológico.</a:t>
            </a:r>
            <a:endParaRPr lang="es-ES" dirty="0"/>
          </a:p>
          <a:p>
            <a:pPr lvl="0"/>
            <a:r>
              <a:rPr lang="es-ES_tradnl" dirty="0"/>
              <a:t>Temario Tentativo.</a:t>
            </a:r>
            <a:endParaRPr lang="es-ES" dirty="0"/>
          </a:p>
          <a:p>
            <a:pPr lvl="0"/>
            <a:r>
              <a:rPr lang="es-ES_tradnl" dirty="0"/>
              <a:t>Cronograma del desarrollo del Trabajo de Grado.</a:t>
            </a:r>
            <a:endParaRPr lang="es-ES" dirty="0"/>
          </a:p>
          <a:p>
            <a:pPr lvl="0"/>
            <a:r>
              <a:rPr lang="es-ES_tradnl" dirty="0"/>
              <a:t>Fuentes de consulta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12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s la parte fundamental del perfil y debe tener una estrecha relación con el objetivo principal  y problema principal. </a:t>
            </a:r>
          </a:p>
          <a:p>
            <a:pPr marL="109728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ES_tradnl" dirty="0" smtClean="0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0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Es </a:t>
            </a:r>
            <a:r>
              <a:rPr lang="es-ES" dirty="0"/>
              <a:t>una sección inicial cuyo propósito principal es contextualizar el texto fuente o reseñado que está expuesto a continuación, en general en forma de cuerpo o desarrollo del </a:t>
            </a:r>
            <a:r>
              <a:rPr lang="es-ES" dirty="0" smtClean="0"/>
              <a:t>tema.</a:t>
            </a:r>
          </a:p>
          <a:p>
            <a:r>
              <a:rPr lang="es-ES" dirty="0" smtClean="0"/>
              <a:t>Se </a:t>
            </a:r>
            <a:r>
              <a:rPr lang="es-ES" dirty="0"/>
              <a:t>describe el alcance del </a:t>
            </a:r>
            <a:r>
              <a:rPr lang="es-ES" dirty="0" smtClean="0"/>
              <a:t>documento </a:t>
            </a:r>
            <a:r>
              <a:rPr lang="es-ES" dirty="0"/>
              <a:t>y se da una breve explicación o resumen del mismo. </a:t>
            </a:r>
            <a:endParaRPr lang="es-ES" dirty="0" smtClean="0"/>
          </a:p>
          <a:p>
            <a:r>
              <a:rPr lang="es-ES" dirty="0" smtClean="0"/>
              <a:t>También </a:t>
            </a:r>
            <a:r>
              <a:rPr lang="es-ES" dirty="0"/>
              <a:t>puede explicar algunos antecedentes que son importantes para el posterior desarrollo del tema central. </a:t>
            </a:r>
            <a:endParaRPr lang="es-ES" dirty="0" smtClean="0"/>
          </a:p>
          <a:p>
            <a:r>
              <a:rPr lang="es-ES" dirty="0" smtClean="0"/>
              <a:t>Cualquier lector al </a:t>
            </a:r>
            <a:r>
              <a:rPr lang="es-ES" dirty="0"/>
              <a:t>leer la introducción debería poder hacerse una idea sobre el contenido del texto, antes de comenzar su lectura propiamente </a:t>
            </a:r>
            <a:r>
              <a:rPr lang="es-ES" dirty="0" smtClean="0"/>
              <a:t>dicha.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</a:t>
            </a:r>
            <a:r>
              <a:rPr lang="es-ES" dirty="0" smtClean="0"/>
              <a:t>. 1  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1.2.1. Antecedentes institucionales</a:t>
            </a:r>
          </a:p>
          <a:p>
            <a:r>
              <a:rPr lang="es-ES" dirty="0" smtClean="0"/>
              <a:t>1.2.2. Antecedentes académicos</a:t>
            </a:r>
          </a:p>
          <a:p>
            <a:r>
              <a:rPr lang="es-ES" dirty="0" smtClean="0"/>
              <a:t>1.2.3. U otro que sea requerido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ES_tradnl" dirty="0" smtClean="0"/>
              <a:t>1.2 Antecedentes.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3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Se hace las descripción literal de la situación problemática partiendo de lo general a los particular y especifico del tema de estudio.</a:t>
            </a:r>
          </a:p>
          <a:p>
            <a:r>
              <a:rPr lang="es-ES" dirty="0" smtClean="0"/>
              <a:t>El problema se manifiesta en la realidad como una dificultad teoría o practica, como un estado negativo de una situación como un efecto no deseado, como una ausencia de conocimiento, como una incertidumbre o insuficiencia </a:t>
            </a:r>
            <a:r>
              <a:rPr lang="es-ES" b="1" dirty="0" smtClean="0"/>
              <a:t>que demanda una solución</a:t>
            </a:r>
            <a:r>
              <a:rPr lang="es-ES" dirty="0" smtClean="0"/>
              <a:t> por su importancia dentro del contexto en el que se presenta. </a:t>
            </a:r>
          </a:p>
          <a:p>
            <a:r>
              <a:rPr lang="es-ES" b="1" dirty="0" smtClean="0"/>
              <a:t>Es expresado en forma declarativa.</a:t>
            </a:r>
            <a:endParaRPr lang="es-ES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1.3 Planteamiento </a:t>
            </a:r>
            <a:r>
              <a:rPr lang="es-ES_tradnl" dirty="0"/>
              <a:t>del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89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1.3 PLANTEAMIENTO DEL </a:t>
            </a:r>
            <a:r>
              <a:rPr lang="es-ES" dirty="0" smtClean="0"/>
              <a:t>PROBLEMA</a:t>
            </a:r>
            <a:endParaRPr lang="es-ES" dirty="0"/>
          </a:p>
          <a:p>
            <a:r>
              <a:rPr lang="es-ES" dirty="0"/>
              <a:t>1.3.1 PROBLEMA </a:t>
            </a:r>
            <a:r>
              <a:rPr lang="es-ES" dirty="0" smtClean="0"/>
              <a:t>PRINCIPAL</a:t>
            </a:r>
          </a:p>
          <a:p>
            <a:r>
              <a:rPr lang="es-ES" dirty="0" smtClean="0"/>
              <a:t>1.3.2 </a:t>
            </a:r>
            <a:r>
              <a:rPr lang="es-ES" dirty="0"/>
              <a:t>PROBLEMAS SECUNDARIOS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1.3 Planteamiento </a:t>
            </a:r>
            <a:r>
              <a:rPr lang="es-ES_tradnl" dirty="0"/>
              <a:t>del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90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</TotalTime>
  <Words>821</Words>
  <Application>Microsoft Office PowerPoint</Application>
  <PresentationFormat>Presentación en pantalla (4:3)</PresentationFormat>
  <Paragraphs>111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Concurrencia</vt:lpstr>
      <vt:lpstr>Perfil Trabajo de Grado </vt:lpstr>
      <vt:lpstr>Premisas de las clases</vt:lpstr>
      <vt:lpstr>Que es un perfil</vt:lpstr>
      <vt:lpstr>Temario del Perfil</vt:lpstr>
      <vt:lpstr>Título</vt:lpstr>
      <vt:lpstr>1. 1  Introducción</vt:lpstr>
      <vt:lpstr>1.2 Antecedentes.</vt:lpstr>
      <vt:lpstr>1.3 Planteamiento del Problema</vt:lpstr>
      <vt:lpstr>1.3 Planteamiento del Problema</vt:lpstr>
      <vt:lpstr>1.4 Objetivos.</vt:lpstr>
      <vt:lpstr>1.4 Objetivos.</vt:lpstr>
      <vt:lpstr>1.5 Hipótesis</vt:lpstr>
      <vt:lpstr>1.5 Hipótesis</vt:lpstr>
      <vt:lpstr>1.5 Hipótesis</vt:lpstr>
      <vt:lpstr>1.5 Hipótesis</vt:lpstr>
      <vt:lpstr>1.6 Justificación.</vt:lpstr>
      <vt:lpstr>1.7 Alcances</vt:lpstr>
      <vt:lpstr>1.8 Fundamentación Teórica.</vt:lpstr>
      <vt:lpstr>1.9 Marco Metodológico</vt:lpstr>
      <vt:lpstr>1.10 Temario Tentativo.</vt:lpstr>
      <vt:lpstr>1.11 Cronograma del desarrollo del Trabajo de Grado.</vt:lpstr>
      <vt:lpstr>Fuentes de consulta</vt:lpstr>
      <vt:lpstr>Anexo A: Árbol de problemas</vt:lpstr>
      <vt:lpstr>Presentación de PowerPoint</vt:lpstr>
      <vt:lpstr>Anexo B: Árbol de objetivos</vt:lpstr>
      <vt:lpstr>Presentación de PowerPoint</vt:lpstr>
      <vt:lpstr>Anexo C: Operativización de variables</vt:lpstr>
      <vt:lpstr>Presentación de PowerPoint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 Trabajo de Grado</dc:title>
  <dc:creator>Patly</dc:creator>
  <cp:lastModifiedBy>Patly</cp:lastModifiedBy>
  <cp:revision>14</cp:revision>
  <dcterms:created xsi:type="dcterms:W3CDTF">2014-07-29T11:48:26Z</dcterms:created>
  <dcterms:modified xsi:type="dcterms:W3CDTF">2015-02-09T13:07:02Z</dcterms:modified>
</cp:coreProperties>
</file>