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gyzsolt.suli.hu/halozatok/" TargetMode="External"/><Relationship Id="rId2" Type="http://schemas.openxmlformats.org/officeDocument/2006/relationships/hyperlink" Target="https://www.arcanum.com/hu/online-kiadvanyok/TenyekKonyve-tenyek-konyve-1/1990-7B2E/technika-9CA3/szamitogep-halozatok-9D3B/halozattipusok-9D4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cube.hu/2019/02/16/pan-lan-man-wan-gan/" TargetMode="External"/><Relationship Id="rId5" Type="http://schemas.openxmlformats.org/officeDocument/2006/relationships/hyperlink" Target="https://gloster.hu/megoldasok/halozati-megoldasok/halozati-infrastruktura-megoldasok/lan-halozati-megoldasok" TargetMode="External"/><Relationship Id="rId4" Type="http://schemas.openxmlformats.org/officeDocument/2006/relationships/hyperlink" Target="https://www.nkp.hu/tankonyv/informatika_8/lecke_01_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95301" y="2099733"/>
            <a:ext cx="8085311" cy="1100667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Hálózatok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46358" y="3044831"/>
            <a:ext cx="3296653" cy="696989"/>
          </a:xfrm>
        </p:spPr>
        <p:txBody>
          <a:bodyPr/>
          <a:lstStyle/>
          <a:p>
            <a:r>
              <a:rPr lang="hu-HU" dirty="0"/>
              <a:t>Készítette :Terdik </a:t>
            </a:r>
            <a:r>
              <a:rPr lang="hu-HU" dirty="0" err="1"/>
              <a:t>zalán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8214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Hálózattípusok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78315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dirty="0"/>
              <a:t>Számítógép-hálózat</a:t>
            </a:r>
          </a:p>
          <a:p>
            <a:r>
              <a:rPr lang="hu-HU" sz="2800" dirty="0" err="1"/>
              <a:t>H</a:t>
            </a:r>
            <a:r>
              <a:rPr lang="en-US" sz="2800" dirty="0" err="1"/>
              <a:t>elyi</a:t>
            </a:r>
            <a:r>
              <a:rPr lang="en-US" sz="2800" dirty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(LAN = local area network) </a:t>
            </a:r>
            <a:endParaRPr lang="hu-HU" sz="2800" dirty="0"/>
          </a:p>
          <a:p>
            <a:r>
              <a:rPr lang="hu-HU" sz="2800" dirty="0" err="1"/>
              <a:t>T</a:t>
            </a:r>
            <a:r>
              <a:rPr lang="en-US" sz="2800" dirty="0" err="1"/>
              <a:t>ávolsági</a:t>
            </a:r>
            <a:r>
              <a:rPr lang="en-US" sz="2800" dirty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(WAN = wide area network</a:t>
            </a:r>
            <a:endParaRPr lang="hu-HU" sz="2800" dirty="0"/>
          </a:p>
          <a:p>
            <a:r>
              <a:rPr lang="hu-HU" sz="2800" dirty="0"/>
              <a:t>Helyi és körzeti hálózatok (MAN = </a:t>
            </a:r>
            <a:r>
              <a:rPr lang="hu-HU" sz="2800" dirty="0" err="1"/>
              <a:t>metropolitan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</a:t>
            </a:r>
            <a:r>
              <a:rPr lang="hu-HU" sz="2800" dirty="0" err="1"/>
              <a:t>network</a:t>
            </a:r>
            <a:r>
              <a:rPr lang="hu-HU" sz="2800" dirty="0"/>
              <a:t>) </a:t>
            </a:r>
          </a:p>
          <a:p>
            <a:r>
              <a:rPr lang="hu-HU" sz="2800" dirty="0"/>
              <a:t>Személyi </a:t>
            </a:r>
            <a:r>
              <a:rPr lang="hu-HU" sz="2800" dirty="0" err="1"/>
              <a:t>hálózatPAN</a:t>
            </a:r>
            <a:r>
              <a:rPr lang="hu-HU" sz="2800" dirty="0"/>
              <a:t> (</a:t>
            </a:r>
            <a:r>
              <a:rPr lang="hu-HU" sz="2800" dirty="0" err="1"/>
              <a:t>Personal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Network)</a:t>
            </a:r>
          </a:p>
        </p:txBody>
      </p:sp>
    </p:spTree>
    <p:extLst>
      <p:ext uri="{BB962C8B-B14F-4D97-AF65-F5344CB8AC3E}">
        <p14:creationId xmlns:p14="http://schemas.microsoft.com/office/powerpoint/2010/main" val="131566809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Számítógép-hálózat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150" y="2261936"/>
            <a:ext cx="7135017" cy="4596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sz="2800" dirty="0"/>
              <a:t>A számítógépek egymás közötti kommunikációját biztosítja.</a:t>
            </a:r>
          </a:p>
          <a:p>
            <a:r>
              <a:rPr lang="hu-HU" sz="2800" dirty="0"/>
              <a:t>A számítógépek információszerzéshez digitális összeköttetéseken </a:t>
            </a:r>
            <a:r>
              <a:rPr lang="hu-HU" sz="2800" dirty="0" err="1"/>
              <a:t>kerszetül</a:t>
            </a:r>
            <a:r>
              <a:rPr lang="hu-HU" sz="2800" dirty="0"/>
              <a:t> közös kommunikációs </a:t>
            </a:r>
            <a:r>
              <a:rPr lang="hu-HU" sz="2800" dirty="0" err="1"/>
              <a:t>protokolokat</a:t>
            </a:r>
            <a:r>
              <a:rPr lang="hu-HU" sz="2800" dirty="0"/>
              <a:t> használnak.</a:t>
            </a:r>
          </a:p>
          <a:p>
            <a:r>
              <a:rPr lang="hu-HU" sz="2800" dirty="0"/>
              <a:t> Ezek az kapcsolódások különböző távközlésii technológiákból épülnek fel.</a:t>
            </a:r>
          </a:p>
          <a:p>
            <a:r>
              <a:rPr lang="hu-HU" sz="2800" dirty="0"/>
              <a:t>Amelyek fizikailag lehetnek vezetékes, azon belül réz vagy optikai kábeles</a:t>
            </a:r>
          </a:p>
          <a:p>
            <a:r>
              <a:rPr lang="hu-HU" sz="2800" dirty="0"/>
              <a:t>illetve vezeték nélküli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32" y="2442410"/>
            <a:ext cx="3722597" cy="33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8858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Számítógép-hálózat szerverek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modemek</a:t>
            </a:r>
          </a:p>
          <a:p>
            <a:r>
              <a:rPr lang="hu-HU" sz="2800" dirty="0" err="1"/>
              <a:t>routerek</a:t>
            </a:r>
            <a:r>
              <a:rPr lang="hu-HU" sz="2800" dirty="0"/>
              <a:t> </a:t>
            </a:r>
          </a:p>
          <a:p>
            <a:r>
              <a:rPr lang="hu-HU" sz="2800" dirty="0" err="1"/>
              <a:t>switchek</a:t>
            </a:r>
            <a:r>
              <a:rPr lang="hu-HU" sz="2800" dirty="0"/>
              <a:t>,</a:t>
            </a:r>
          </a:p>
          <a:p>
            <a:r>
              <a:rPr lang="hu-HU" sz="2800" dirty="0"/>
              <a:t>általános célú gazdagépek.</a:t>
            </a:r>
          </a:p>
        </p:txBody>
      </p:sp>
    </p:spTree>
    <p:extLst>
      <p:ext uri="{BB962C8B-B14F-4D97-AF65-F5344CB8AC3E}">
        <p14:creationId xmlns:p14="http://schemas.microsoft.com/office/powerpoint/2010/main" val="102072516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2106" y="593558"/>
            <a:ext cx="9114262" cy="1087074"/>
          </a:xfrm>
        </p:spPr>
        <p:txBody>
          <a:bodyPr/>
          <a:lstStyle/>
          <a:p>
            <a:r>
              <a:rPr lang="hu-HU" dirty="0"/>
              <a:t>Helyi hálózat  (LAN = local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)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7984" y="2220686"/>
            <a:ext cx="6842416" cy="4637314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kiterjedhet egy helyiségre, épületre vagy telephelyre</a:t>
            </a:r>
          </a:p>
          <a:p>
            <a:r>
              <a:rPr lang="hu-HU" sz="2800" dirty="0"/>
              <a:t>nagyobb vállalat adott földrajzi körzetben fekvő telephelyeit, nemritkán a telephelyek helyi hálózatait köti össze.</a:t>
            </a:r>
          </a:p>
          <a:p>
            <a:r>
              <a:rPr lang="hu-HU" sz="2800" dirty="0"/>
              <a:t> 5 km sugarú</a:t>
            </a:r>
          </a:p>
          <a:p>
            <a:r>
              <a:rPr lang="hu-HU" sz="2800" dirty="0"/>
              <a:t>S</a:t>
            </a:r>
            <a:r>
              <a:rPr lang="en-US" sz="2800" dirty="0" err="1"/>
              <a:t>ebességei</a:t>
            </a:r>
            <a:r>
              <a:rPr lang="en-US" sz="2800" dirty="0"/>
              <a:t>: 10Mbit/s, (Ethernet) 100Mbit/s (</a:t>
            </a:r>
            <a:r>
              <a:rPr lang="en-US" sz="2800" dirty="0" err="1"/>
              <a:t>FastEthernet</a:t>
            </a:r>
            <a:r>
              <a:rPr lang="en-US" sz="2800" dirty="0"/>
              <a:t>), 1000Mbit/s (</a:t>
            </a:r>
            <a:r>
              <a:rPr lang="en-US" sz="2800" dirty="0" err="1"/>
              <a:t>GigabitEthernet</a:t>
            </a:r>
            <a:r>
              <a:rPr lang="en-US" sz="2800" dirty="0"/>
              <a:t>), 10 000Mbit/s ​</a:t>
            </a:r>
          </a:p>
          <a:p>
            <a:endParaRPr lang="en-US" sz="2800" dirty="0"/>
          </a:p>
          <a:p>
            <a:endParaRPr lang="hu-HU" sz="2800" dirty="0"/>
          </a:p>
        </p:txBody>
      </p:sp>
      <p:pic>
        <p:nvPicPr>
          <p:cNvPr id="1026" name="Picture 2" descr="LAN hálózati megoldá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508" y="2525486"/>
            <a:ext cx="4918210" cy="33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2006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0654" y="1010652"/>
            <a:ext cx="8905714" cy="669979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err="1"/>
              <a:t>ávolsági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(WAN = wide area network</a:t>
            </a:r>
            <a:r>
              <a:rPr lang="hu-HU" dirty="0"/>
              <a:t>´)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5" y="2603500"/>
            <a:ext cx="5112842" cy="3240347"/>
          </a:xfrm>
        </p:spPr>
        <p:txBody>
          <a:bodyPr>
            <a:normAutofit/>
          </a:bodyPr>
          <a:lstStyle/>
          <a:p>
            <a:r>
              <a:rPr lang="hu-HU" sz="2800" dirty="0" err="1"/>
              <a:t>Országnyi</a:t>
            </a:r>
            <a:endParaRPr lang="hu-HU" sz="2800" dirty="0"/>
          </a:p>
          <a:p>
            <a:r>
              <a:rPr lang="hu-HU" sz="2800" dirty="0"/>
              <a:t>Földrésznyi</a:t>
            </a:r>
          </a:p>
          <a:p>
            <a:r>
              <a:rPr lang="hu-HU" sz="2800" dirty="0"/>
              <a:t>Sőt akár az egész világra kiterjedő lehet</a:t>
            </a: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3" y="2735666"/>
            <a:ext cx="4440282" cy="27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Helyi és körzeti hálózatok (MAN = </a:t>
            </a:r>
            <a:r>
              <a:rPr lang="hu-HU" sz="4400" dirty="0" err="1"/>
              <a:t>metropolitan</a:t>
            </a:r>
            <a:r>
              <a:rPr lang="hu-HU" sz="4400" dirty="0"/>
              <a:t> </a:t>
            </a:r>
            <a:r>
              <a:rPr lang="hu-HU" sz="4400" dirty="0" err="1"/>
              <a:t>area</a:t>
            </a:r>
            <a:r>
              <a:rPr lang="hu-HU" sz="4400" dirty="0"/>
              <a:t> </a:t>
            </a:r>
            <a:r>
              <a:rPr lang="hu-HU" sz="4400" dirty="0" err="1"/>
              <a:t>network</a:t>
            </a:r>
            <a:r>
              <a:rPr lang="hu-HU" sz="4400" dirty="0"/>
              <a:t>) 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6308" y="2447257"/>
            <a:ext cx="6282549" cy="3910000"/>
          </a:xfrm>
        </p:spPr>
        <p:txBody>
          <a:bodyPr>
            <a:normAutofit fontScale="92500" lnSpcReduction="10000"/>
          </a:bodyPr>
          <a:lstStyle/>
          <a:p>
            <a:r>
              <a:rPr lang="hu-HU" sz="2800" dirty="0"/>
              <a:t>Ide sorolhatók a nagyvárosi hálózatok </a:t>
            </a:r>
          </a:p>
          <a:p>
            <a:r>
              <a:rPr lang="hu-HU" sz="2800" dirty="0"/>
              <a:t>Jellemző a lefedett terület inkább a körzetre jellemző méretű</a:t>
            </a:r>
          </a:p>
          <a:p>
            <a:r>
              <a:rPr lang="hu-HU" sz="2800" dirty="0"/>
              <a:t>Legtöbbször vállalatok, intézmények tulajdonában vannak </a:t>
            </a:r>
          </a:p>
          <a:p>
            <a:r>
              <a:rPr lang="hu-HU" sz="2800" dirty="0"/>
              <a:t>Egy városi hálózatban a számítógépek egymástól 1-50 km-re lehetnek,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42" y="2807607"/>
            <a:ext cx="344067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PAN (</a:t>
            </a: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Network)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2515" y="2538185"/>
            <a:ext cx="7336971" cy="3840844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 PAN-ok olyan számítógépes hálózatok, amelyek emberekre vannak tervezve</a:t>
            </a:r>
          </a:p>
          <a:p>
            <a:r>
              <a:rPr lang="hu-HU" sz="2400" dirty="0"/>
              <a:t> hálózatban helyet kapott eszközök 10 méteren belül helyezkednek el egymáshoz képest.</a:t>
            </a:r>
          </a:p>
          <a:p>
            <a:r>
              <a:rPr lang="hu-HU" sz="2400" dirty="0"/>
              <a:t>számítógéphez kapcsolt </a:t>
            </a:r>
            <a:r>
              <a:rPr lang="hu-HU" sz="2400" dirty="0" err="1"/>
              <a:t>bluetoothos</a:t>
            </a:r>
            <a:r>
              <a:rPr lang="hu-HU" sz="2400" dirty="0"/>
              <a:t> egér, vagy a telefonhoz kapcsolt </a:t>
            </a:r>
            <a:r>
              <a:rPr lang="hu-HU" sz="2400" dirty="0" err="1"/>
              <a:t>kihangosító</a:t>
            </a:r>
            <a:r>
              <a:rPr lang="hu-HU" sz="2400" dirty="0"/>
              <a:t> készülék</a:t>
            </a:r>
          </a:p>
          <a:p>
            <a:r>
              <a:rPr lang="hu-HU" sz="2400" dirty="0"/>
              <a:t>Sebessége: 24Mbit/s </a:t>
            </a:r>
            <a:r>
              <a:rPr lang="en-US" sz="2400" dirty="0" err="1"/>
              <a:t>bluetooth</a:t>
            </a:r>
            <a:r>
              <a:rPr lang="en-US" sz="2400" dirty="0"/>
              <a:t> 3.0, 2Mbit/s </a:t>
            </a:r>
            <a:r>
              <a:rPr lang="en-US" sz="2400" dirty="0" err="1"/>
              <a:t>bluetotth</a:t>
            </a:r>
            <a:r>
              <a:rPr lang="en-US" sz="2400" dirty="0"/>
              <a:t> 4.0, 5​</a:t>
            </a:r>
            <a:endParaRPr lang="hu-HU" sz="2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223" y="2538185"/>
            <a:ext cx="4498287" cy="36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4879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3" y="2162065"/>
            <a:ext cx="8761413" cy="4585575"/>
          </a:xfrm>
        </p:spPr>
        <p:txBody>
          <a:bodyPr>
            <a:normAutofit fontScale="77500" lnSpcReduction="20000"/>
          </a:bodyPr>
          <a:lstStyle/>
          <a:p>
            <a:r>
              <a:rPr lang="hu-HU" dirty="0" err="1">
                <a:hlinkClick r:id="rId2"/>
              </a:rPr>
              <a:t>Hákózattípusok</a:t>
            </a:r>
            <a:endParaRPr lang="hu-HU" dirty="0"/>
          </a:p>
          <a:p>
            <a:r>
              <a:rPr lang="hu-HU" dirty="0">
                <a:hlinkClick r:id="rId3"/>
              </a:rPr>
              <a:t>https://nagyzsolt.suli.hu/halozatok/</a:t>
            </a:r>
            <a:endParaRPr lang="hu-HU" dirty="0"/>
          </a:p>
          <a:p>
            <a:r>
              <a:rPr lang="hu-HU" dirty="0">
                <a:hlinkClick r:id="rId4"/>
              </a:rPr>
              <a:t>https://www.nkp.hu/tankonyv/informatika_8/lecke_01_002</a:t>
            </a:r>
            <a:endParaRPr lang="hu-HU" dirty="0"/>
          </a:p>
          <a:p>
            <a:r>
              <a:rPr lang="hu-HU" dirty="0">
                <a:hlinkClick r:id="rId5"/>
              </a:rPr>
              <a:t>https://gloster.hu/megoldasok/halozati-megoldasok/halozati-infrastruktura-megoldasok/lan-halozati-megoldasok</a:t>
            </a:r>
            <a:endParaRPr lang="hu-HU" dirty="0"/>
          </a:p>
          <a:p>
            <a:r>
              <a:rPr lang="hu-HU" dirty="0"/>
              <a:t>https://www.google.com/</a:t>
            </a:r>
            <a:r>
              <a:rPr lang="hu-HU" dirty="0" err="1"/>
              <a:t>imgres?imgurl</a:t>
            </a:r>
            <a:r>
              <a:rPr lang="hu-HU" dirty="0"/>
              <a:t>=https%3A%2F%2Fsoftgeek.org%2Fwp-content%2Fuploads%2F2022%2F06%2F1654106062_122_Tipi-di-rete-di-computer-cose-LAN-MAN-e-WAN.png&amp;imgrefurl=https%3A%2F%2Fsoftgeek.org%2Fhu%2Fszamitogepes-halozatok-tipusai-mi-a-lan-man-es-wan&amp;tbnid=Efwe1DCCUNNueM&amp;vet=12ahUKEwi8vqeA5aD6AhUFPewKHcIDC2UQMygFegUIARDJAQ..i&amp;docid=42OdS47PV6umTM&amp;w=678&amp;h=700&amp;q=man%20h%C3%A1l%C3%B3zat&amp;ved=2ahUKEwi8vqeA5aD6AhUFPewKHcIDC2UQMygFegUIARDJAQ</a:t>
            </a:r>
          </a:p>
          <a:p>
            <a:r>
              <a:rPr lang="hu-HU" dirty="0"/>
              <a:t>https://www.google.com/</a:t>
            </a:r>
            <a:r>
              <a:rPr lang="hu-HU" dirty="0" err="1"/>
              <a:t>imgres?imgurl</a:t>
            </a:r>
            <a:r>
              <a:rPr lang="hu-HU" dirty="0"/>
              <a:t>=http%3A%2F%2Fmixat.hol.es%2Fdocuments%2Finformatika%2F6%2F6_1%2F6_1_3%2Fpictures%2Fpan_1.jpeg&amp;imgrefurl=http%3A%2F%2Fmixat.hol.es%2Fdocuments%2Finformatika%2F6%2F6_1%2F6_1_3%2F6_1_3.html&amp;tbnid=Hph2IQDd2N2xuM&amp;vet=12ahUKEwjR6ZnknqX6AhWQNOwKHY3ACEwQMygEegUIARDFAQ..i&amp;docid=gbStw3llAilWOM&amp;w=238&amp;h=194&amp;itg=1&amp;q=PAN%20h%C3%A1l%C3%B3zat&amp;ved=2ahUKEwjR6ZnknqX6AhWQNOwKHY3ACEwQMygEegUIARDFAQ</a:t>
            </a:r>
          </a:p>
          <a:p>
            <a:r>
              <a:rPr lang="hu-HU" dirty="0">
                <a:hlinkClick r:id="rId6"/>
              </a:rPr>
              <a:t>https://www.becube.hu/2019/02/16/pan-lan-man-wan-gan/</a:t>
            </a:r>
            <a:endParaRPr lang="hu-HU" dirty="0"/>
          </a:p>
          <a:p>
            <a:r>
              <a:rPr lang="hu-HU" dirty="0"/>
              <a:t>Mi  a Hálózat ppt szakmai óráról </a:t>
            </a:r>
          </a:p>
        </p:txBody>
      </p:sp>
    </p:spTree>
    <p:extLst>
      <p:ext uri="{BB962C8B-B14F-4D97-AF65-F5344CB8AC3E}">
        <p14:creationId xmlns:p14="http://schemas.microsoft.com/office/powerpoint/2010/main" val="125063490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63</TotalTime>
  <Words>526</Words>
  <Application>Microsoft Office PowerPoint</Application>
  <PresentationFormat>Szélesvásznú</PresentationFormat>
  <Paragraphs>48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Tanácsterem</vt:lpstr>
      <vt:lpstr>Hálózatok</vt:lpstr>
      <vt:lpstr>Hálózattípusok </vt:lpstr>
      <vt:lpstr>Számítógép-hálózat</vt:lpstr>
      <vt:lpstr>Számítógép-hálózat szerverek</vt:lpstr>
      <vt:lpstr>Helyi hálózat  (LAN = local area network) </vt:lpstr>
      <vt:lpstr>Távolsági hálózat (WAN = wide area network´) </vt:lpstr>
      <vt:lpstr>Helyi és körzeti hálózatok (MAN = metropolitan area network)  </vt:lpstr>
      <vt:lpstr>PAN (Personal Area Network)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Terdik Zalán</dc:creator>
  <cp:lastModifiedBy>Terdik Zalán</cp:lastModifiedBy>
  <cp:revision>11</cp:revision>
  <dcterms:created xsi:type="dcterms:W3CDTF">2022-09-15T07:05:08Z</dcterms:created>
  <dcterms:modified xsi:type="dcterms:W3CDTF">2022-09-28T18:35:01Z</dcterms:modified>
</cp:coreProperties>
</file>