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9" r:id="rId2"/>
    <p:sldId id="286" r:id="rId3"/>
    <p:sldId id="289" r:id="rId4"/>
    <p:sldId id="300" r:id="rId5"/>
    <p:sldId id="290" r:id="rId6"/>
    <p:sldId id="301" r:id="rId7"/>
    <p:sldId id="302" r:id="rId8"/>
    <p:sldId id="288" r:id="rId9"/>
    <p:sldId id="291" r:id="rId10"/>
    <p:sldId id="292" r:id="rId11"/>
    <p:sldId id="293" r:id="rId12"/>
    <p:sldId id="294" r:id="rId13"/>
    <p:sldId id="287" r:id="rId14"/>
    <p:sldId id="295" r:id="rId15"/>
    <p:sldId id="296" r:id="rId16"/>
    <p:sldId id="297" r:id="rId17"/>
    <p:sldId id="299" r:id="rId18"/>
    <p:sldId id="298" r:id="rId19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-1026" y="-6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4086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xmlns="" id="{0E6E92A1-E2B0-4FFB-B0C0-83C1DFA4FF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1173F8AB-890A-4988-A1BB-F922044C8E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34CDC-2FDF-4C1B-8C8F-397BA5B2D9C2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0ED6664-2897-4653-B40D-806CB02A33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4B459F35-AA94-4DC2-BC1A-6376E31EBD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95541-E046-4C25-AC9C-3C3CC6DA51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957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D135-AC5D-412D-9E0E-623545EAE33D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621F5-529A-4D54-A085-69F194259C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93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0" y="242889"/>
            <a:ext cx="4293393" cy="2078831"/>
          </a:xfrm>
        </p:spPr>
        <p:txBody>
          <a:bodyPr anchor="t"/>
          <a:lstStyle>
            <a:lvl1pPr algn="l">
              <a:lnSpc>
                <a:spcPct val="97000"/>
              </a:lnSpc>
              <a:defRPr sz="17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8607" y="1050929"/>
            <a:ext cx="4023122" cy="1270791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CE94B90B-85F2-4700-9984-40B3237CFA85}"/>
              </a:ext>
            </a:extLst>
          </p:cNvPr>
          <p:cNvSpPr/>
          <p:nvPr userDrawn="1"/>
        </p:nvSpPr>
        <p:spPr>
          <a:xfrm>
            <a:off x="278607" y="255114"/>
            <a:ext cx="2145506" cy="72024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10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10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100" dirty="0"/>
              <a:t>University </a:t>
            </a:r>
            <a:r>
              <a:rPr lang="de-DE" sz="1100" dirty="0" err="1"/>
              <a:t>of</a:t>
            </a:r>
            <a:endParaRPr lang="de-DE" sz="110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100" dirty="0"/>
              <a:t>Applied Sciences</a:t>
            </a:r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xmlns="" id="{880AF8DE-3DFF-4716-B7EB-1E1FD84F0F1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67892" y="2695576"/>
            <a:ext cx="5925741" cy="2184797"/>
            <a:chOff x="225" y="2270"/>
            <a:chExt cx="4977" cy="1835"/>
          </a:xfrm>
        </p:grpSpPr>
        <p:sp>
          <p:nvSpPr>
            <p:cNvPr id="20" name="AutoShape 9">
              <a:extLst>
                <a:ext uri="{FF2B5EF4-FFF2-40B4-BE49-F238E27FC236}">
                  <a16:creationId xmlns:a16="http://schemas.microsoft.com/office/drawing/2014/main" xmlns="" id="{B46A01CC-898C-4005-A5DC-47427EEE05DC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25" y="2270"/>
              <a:ext cx="4967" cy="1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B2727DB2-5A27-4549-9EB5-3F1F7F7294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0" y="2270"/>
              <a:ext cx="902" cy="912"/>
            </a:xfrm>
            <a:custGeom>
              <a:avLst/>
              <a:gdLst>
                <a:gd name="T0" fmla="*/ 679 w 902"/>
                <a:gd name="T1" fmla="*/ 0 h 912"/>
                <a:gd name="T2" fmla="*/ 0 w 902"/>
                <a:gd name="T3" fmla="*/ 236 h 912"/>
                <a:gd name="T4" fmla="*/ 223 w 902"/>
                <a:gd name="T5" fmla="*/ 912 h 912"/>
                <a:gd name="T6" fmla="*/ 902 w 902"/>
                <a:gd name="T7" fmla="*/ 687 h 912"/>
                <a:gd name="T8" fmla="*/ 679 w 902"/>
                <a:gd name="T9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912">
                  <a:moveTo>
                    <a:pt x="679" y="0"/>
                  </a:moveTo>
                  <a:lnTo>
                    <a:pt x="0" y="236"/>
                  </a:lnTo>
                  <a:lnTo>
                    <a:pt x="223" y="912"/>
                  </a:lnTo>
                  <a:lnTo>
                    <a:pt x="902" y="687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xmlns="" id="{A353ACD0-ECD5-4254-8D28-E8689AD3C6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" y="2270"/>
              <a:ext cx="1507" cy="1825"/>
            </a:xfrm>
            <a:custGeom>
              <a:avLst/>
              <a:gdLst>
                <a:gd name="T0" fmla="*/ 1285 w 1507"/>
                <a:gd name="T1" fmla="*/ 805 h 1825"/>
                <a:gd name="T2" fmla="*/ 223 w 1507"/>
                <a:gd name="T3" fmla="*/ 805 h 1825"/>
                <a:gd name="T4" fmla="*/ 223 w 1507"/>
                <a:gd name="T5" fmla="*/ 0 h 1825"/>
                <a:gd name="T6" fmla="*/ 0 w 1507"/>
                <a:gd name="T7" fmla="*/ 0 h 1825"/>
                <a:gd name="T8" fmla="*/ 0 w 1507"/>
                <a:gd name="T9" fmla="*/ 1825 h 1825"/>
                <a:gd name="T10" fmla="*/ 223 w 1507"/>
                <a:gd name="T11" fmla="*/ 1825 h 1825"/>
                <a:gd name="T12" fmla="*/ 223 w 1507"/>
                <a:gd name="T13" fmla="*/ 998 h 1825"/>
                <a:gd name="T14" fmla="*/ 1285 w 1507"/>
                <a:gd name="T15" fmla="*/ 998 h 1825"/>
                <a:gd name="T16" fmla="*/ 1285 w 1507"/>
                <a:gd name="T17" fmla="*/ 1825 h 1825"/>
                <a:gd name="T18" fmla="*/ 1507 w 1507"/>
                <a:gd name="T19" fmla="*/ 1825 h 1825"/>
                <a:gd name="T20" fmla="*/ 1507 w 1507"/>
                <a:gd name="T21" fmla="*/ 0 h 1825"/>
                <a:gd name="T22" fmla="*/ 1285 w 1507"/>
                <a:gd name="T23" fmla="*/ 0 h 1825"/>
                <a:gd name="T24" fmla="*/ 1285 w 1507"/>
                <a:gd name="T25" fmla="*/ 805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7" h="1825">
                  <a:moveTo>
                    <a:pt x="1285" y="805"/>
                  </a:moveTo>
                  <a:lnTo>
                    <a:pt x="223" y="805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23" y="1825"/>
                  </a:lnTo>
                  <a:lnTo>
                    <a:pt x="223" y="998"/>
                  </a:lnTo>
                  <a:lnTo>
                    <a:pt x="1285" y="998"/>
                  </a:lnTo>
                  <a:lnTo>
                    <a:pt x="1285" y="1825"/>
                  </a:lnTo>
                  <a:lnTo>
                    <a:pt x="1507" y="1825"/>
                  </a:lnTo>
                  <a:lnTo>
                    <a:pt x="1507" y="0"/>
                  </a:lnTo>
                  <a:lnTo>
                    <a:pt x="1285" y="0"/>
                  </a:lnTo>
                  <a:lnTo>
                    <a:pt x="1285" y="805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xmlns="" id="{C72253F6-4D84-4F58-B41B-9F894157ED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0" y="2270"/>
              <a:ext cx="1804" cy="1825"/>
            </a:xfrm>
            <a:custGeom>
              <a:avLst/>
              <a:gdLst>
                <a:gd name="T0" fmla="*/ 912 w 1804"/>
                <a:gd name="T1" fmla="*/ 1546 h 1825"/>
                <a:gd name="T2" fmla="*/ 912 w 1804"/>
                <a:gd name="T3" fmla="*/ 1546 h 1825"/>
                <a:gd name="T4" fmla="*/ 339 w 1804"/>
                <a:gd name="T5" fmla="*/ 0 h 1825"/>
                <a:gd name="T6" fmla="*/ 0 w 1804"/>
                <a:gd name="T7" fmla="*/ 0 h 1825"/>
                <a:gd name="T8" fmla="*/ 0 w 1804"/>
                <a:gd name="T9" fmla="*/ 1825 h 1825"/>
                <a:gd name="T10" fmla="*/ 212 w 1804"/>
                <a:gd name="T11" fmla="*/ 1825 h 1825"/>
                <a:gd name="T12" fmla="*/ 212 w 1804"/>
                <a:gd name="T13" fmla="*/ 225 h 1825"/>
                <a:gd name="T14" fmla="*/ 212 w 1804"/>
                <a:gd name="T15" fmla="*/ 225 h 1825"/>
                <a:gd name="T16" fmla="*/ 817 w 1804"/>
                <a:gd name="T17" fmla="*/ 1825 h 1825"/>
                <a:gd name="T18" fmla="*/ 987 w 1804"/>
                <a:gd name="T19" fmla="*/ 1825 h 1825"/>
                <a:gd name="T20" fmla="*/ 1592 w 1804"/>
                <a:gd name="T21" fmla="*/ 225 h 1825"/>
                <a:gd name="T22" fmla="*/ 1602 w 1804"/>
                <a:gd name="T23" fmla="*/ 225 h 1825"/>
                <a:gd name="T24" fmla="*/ 1602 w 1804"/>
                <a:gd name="T25" fmla="*/ 1825 h 1825"/>
                <a:gd name="T26" fmla="*/ 1804 w 1804"/>
                <a:gd name="T27" fmla="*/ 1825 h 1825"/>
                <a:gd name="T28" fmla="*/ 1804 w 1804"/>
                <a:gd name="T29" fmla="*/ 0 h 1825"/>
                <a:gd name="T30" fmla="*/ 1485 w 1804"/>
                <a:gd name="T31" fmla="*/ 0 h 1825"/>
                <a:gd name="T32" fmla="*/ 912 w 1804"/>
                <a:gd name="T33" fmla="*/ 1546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4" h="1825">
                  <a:moveTo>
                    <a:pt x="912" y="1546"/>
                  </a:moveTo>
                  <a:lnTo>
                    <a:pt x="912" y="1546"/>
                  </a:lnTo>
                  <a:lnTo>
                    <a:pt x="339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12" y="1825"/>
                  </a:lnTo>
                  <a:lnTo>
                    <a:pt x="212" y="225"/>
                  </a:lnTo>
                  <a:lnTo>
                    <a:pt x="212" y="225"/>
                  </a:lnTo>
                  <a:lnTo>
                    <a:pt x="817" y="1825"/>
                  </a:lnTo>
                  <a:lnTo>
                    <a:pt x="987" y="1825"/>
                  </a:lnTo>
                  <a:lnTo>
                    <a:pt x="1592" y="225"/>
                  </a:lnTo>
                  <a:lnTo>
                    <a:pt x="1602" y="225"/>
                  </a:lnTo>
                  <a:lnTo>
                    <a:pt x="1602" y="1825"/>
                  </a:lnTo>
                  <a:lnTo>
                    <a:pt x="1804" y="1825"/>
                  </a:lnTo>
                  <a:lnTo>
                    <a:pt x="1804" y="0"/>
                  </a:lnTo>
                  <a:lnTo>
                    <a:pt x="1485" y="0"/>
                  </a:lnTo>
                  <a:lnTo>
                    <a:pt x="912" y="1546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5944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xmlns="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Datum/Autor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(Eingabe über "Einfügen &gt; Kopf- und Fußzeile")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xmlns="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607" y="1417321"/>
            <a:ext cx="4023122" cy="272010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4DA5E311-0622-4645-B536-F46CC878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45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641C960-3574-4F23-8766-5201E337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93CE5B91-7271-4A18-AD8A-9267A913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 smtClean="0"/>
              <a:t>Datum/Autor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351F8022-5201-4EAF-B945-68A14361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Titel (Eingabe über "Einfügen &gt; Kopf- und Fußzeile")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485FFE2F-FC42-4907-9F7D-FCA3D42D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22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45C254AE-8087-4F24-B186-60DB1042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 smtClean="0"/>
              <a:t>Datum/Autor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B3F49916-0A33-4270-9A0E-C880B08C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Titel (Eingabe über "Einfügen &gt; Kopf- und Fußzeile")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80CCE0E4-12E1-4DD4-893E-A7000E49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697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3249" y="231700"/>
            <a:ext cx="8592145" cy="825575"/>
          </a:xfrm>
        </p:spPr>
        <p:txBody>
          <a:bodyPr anchor="t"/>
          <a:lstStyle>
            <a:lvl1pPr algn="l">
              <a:lnSpc>
                <a:spcPct val="90000"/>
              </a:lnSpc>
              <a:defRPr sz="29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9203" y="1134427"/>
            <a:ext cx="8592144" cy="825575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Vorname Name</a:t>
            </a:r>
            <a:br>
              <a:rPr lang="de-DE"/>
            </a:br>
            <a:r>
              <a:rPr lang="de-DE"/>
              <a:t>Fakultät oder Einheit</a:t>
            </a:r>
            <a:br>
              <a:rPr lang="de-DE"/>
            </a:br>
            <a:r>
              <a:rPr lang="de-DE"/>
              <a:t>Datum</a:t>
            </a:r>
            <a:endParaRPr lang="de-DE" dirty="0"/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xmlns="" id="{880AF8DE-3DFF-4716-B7EB-1E1FD84F0F1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73250" y="3782616"/>
            <a:ext cx="2962874" cy="1092400"/>
            <a:chOff x="225" y="2270"/>
            <a:chExt cx="4977" cy="1835"/>
          </a:xfrm>
        </p:grpSpPr>
        <p:sp>
          <p:nvSpPr>
            <p:cNvPr id="20" name="AutoShape 9">
              <a:extLst>
                <a:ext uri="{FF2B5EF4-FFF2-40B4-BE49-F238E27FC236}">
                  <a16:creationId xmlns:a16="http://schemas.microsoft.com/office/drawing/2014/main" xmlns="" id="{B46A01CC-898C-4005-A5DC-47427EEE05DC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25" y="2270"/>
              <a:ext cx="4967" cy="1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B2727DB2-5A27-4549-9EB5-3F1F7F7294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0" y="2270"/>
              <a:ext cx="902" cy="912"/>
            </a:xfrm>
            <a:custGeom>
              <a:avLst/>
              <a:gdLst>
                <a:gd name="T0" fmla="*/ 679 w 902"/>
                <a:gd name="T1" fmla="*/ 0 h 912"/>
                <a:gd name="T2" fmla="*/ 0 w 902"/>
                <a:gd name="T3" fmla="*/ 236 h 912"/>
                <a:gd name="T4" fmla="*/ 223 w 902"/>
                <a:gd name="T5" fmla="*/ 912 h 912"/>
                <a:gd name="T6" fmla="*/ 902 w 902"/>
                <a:gd name="T7" fmla="*/ 687 h 912"/>
                <a:gd name="T8" fmla="*/ 679 w 902"/>
                <a:gd name="T9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912">
                  <a:moveTo>
                    <a:pt x="679" y="0"/>
                  </a:moveTo>
                  <a:lnTo>
                    <a:pt x="0" y="236"/>
                  </a:lnTo>
                  <a:lnTo>
                    <a:pt x="223" y="912"/>
                  </a:lnTo>
                  <a:lnTo>
                    <a:pt x="902" y="687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xmlns="" id="{A353ACD0-ECD5-4254-8D28-E8689AD3C6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" y="2270"/>
              <a:ext cx="1507" cy="1825"/>
            </a:xfrm>
            <a:custGeom>
              <a:avLst/>
              <a:gdLst>
                <a:gd name="T0" fmla="*/ 1285 w 1507"/>
                <a:gd name="T1" fmla="*/ 805 h 1825"/>
                <a:gd name="T2" fmla="*/ 223 w 1507"/>
                <a:gd name="T3" fmla="*/ 805 h 1825"/>
                <a:gd name="T4" fmla="*/ 223 w 1507"/>
                <a:gd name="T5" fmla="*/ 0 h 1825"/>
                <a:gd name="T6" fmla="*/ 0 w 1507"/>
                <a:gd name="T7" fmla="*/ 0 h 1825"/>
                <a:gd name="T8" fmla="*/ 0 w 1507"/>
                <a:gd name="T9" fmla="*/ 1825 h 1825"/>
                <a:gd name="T10" fmla="*/ 223 w 1507"/>
                <a:gd name="T11" fmla="*/ 1825 h 1825"/>
                <a:gd name="T12" fmla="*/ 223 w 1507"/>
                <a:gd name="T13" fmla="*/ 998 h 1825"/>
                <a:gd name="T14" fmla="*/ 1285 w 1507"/>
                <a:gd name="T15" fmla="*/ 998 h 1825"/>
                <a:gd name="T16" fmla="*/ 1285 w 1507"/>
                <a:gd name="T17" fmla="*/ 1825 h 1825"/>
                <a:gd name="T18" fmla="*/ 1507 w 1507"/>
                <a:gd name="T19" fmla="*/ 1825 h 1825"/>
                <a:gd name="T20" fmla="*/ 1507 w 1507"/>
                <a:gd name="T21" fmla="*/ 0 h 1825"/>
                <a:gd name="T22" fmla="*/ 1285 w 1507"/>
                <a:gd name="T23" fmla="*/ 0 h 1825"/>
                <a:gd name="T24" fmla="*/ 1285 w 1507"/>
                <a:gd name="T25" fmla="*/ 805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7" h="1825">
                  <a:moveTo>
                    <a:pt x="1285" y="805"/>
                  </a:moveTo>
                  <a:lnTo>
                    <a:pt x="223" y="805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23" y="1825"/>
                  </a:lnTo>
                  <a:lnTo>
                    <a:pt x="223" y="998"/>
                  </a:lnTo>
                  <a:lnTo>
                    <a:pt x="1285" y="998"/>
                  </a:lnTo>
                  <a:lnTo>
                    <a:pt x="1285" y="1825"/>
                  </a:lnTo>
                  <a:lnTo>
                    <a:pt x="1507" y="1825"/>
                  </a:lnTo>
                  <a:lnTo>
                    <a:pt x="1507" y="0"/>
                  </a:lnTo>
                  <a:lnTo>
                    <a:pt x="1285" y="0"/>
                  </a:lnTo>
                  <a:lnTo>
                    <a:pt x="1285" y="805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xmlns="" id="{C72253F6-4D84-4F58-B41B-9F894157ED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0" y="2270"/>
              <a:ext cx="1804" cy="1825"/>
            </a:xfrm>
            <a:custGeom>
              <a:avLst/>
              <a:gdLst>
                <a:gd name="T0" fmla="*/ 912 w 1804"/>
                <a:gd name="T1" fmla="*/ 1546 h 1825"/>
                <a:gd name="T2" fmla="*/ 912 w 1804"/>
                <a:gd name="T3" fmla="*/ 1546 h 1825"/>
                <a:gd name="T4" fmla="*/ 339 w 1804"/>
                <a:gd name="T5" fmla="*/ 0 h 1825"/>
                <a:gd name="T6" fmla="*/ 0 w 1804"/>
                <a:gd name="T7" fmla="*/ 0 h 1825"/>
                <a:gd name="T8" fmla="*/ 0 w 1804"/>
                <a:gd name="T9" fmla="*/ 1825 h 1825"/>
                <a:gd name="T10" fmla="*/ 212 w 1804"/>
                <a:gd name="T11" fmla="*/ 1825 h 1825"/>
                <a:gd name="T12" fmla="*/ 212 w 1804"/>
                <a:gd name="T13" fmla="*/ 225 h 1825"/>
                <a:gd name="T14" fmla="*/ 212 w 1804"/>
                <a:gd name="T15" fmla="*/ 225 h 1825"/>
                <a:gd name="T16" fmla="*/ 817 w 1804"/>
                <a:gd name="T17" fmla="*/ 1825 h 1825"/>
                <a:gd name="T18" fmla="*/ 987 w 1804"/>
                <a:gd name="T19" fmla="*/ 1825 h 1825"/>
                <a:gd name="T20" fmla="*/ 1592 w 1804"/>
                <a:gd name="T21" fmla="*/ 225 h 1825"/>
                <a:gd name="T22" fmla="*/ 1602 w 1804"/>
                <a:gd name="T23" fmla="*/ 225 h 1825"/>
                <a:gd name="T24" fmla="*/ 1602 w 1804"/>
                <a:gd name="T25" fmla="*/ 1825 h 1825"/>
                <a:gd name="T26" fmla="*/ 1804 w 1804"/>
                <a:gd name="T27" fmla="*/ 1825 h 1825"/>
                <a:gd name="T28" fmla="*/ 1804 w 1804"/>
                <a:gd name="T29" fmla="*/ 0 h 1825"/>
                <a:gd name="T30" fmla="*/ 1485 w 1804"/>
                <a:gd name="T31" fmla="*/ 0 h 1825"/>
                <a:gd name="T32" fmla="*/ 912 w 1804"/>
                <a:gd name="T33" fmla="*/ 1546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4" h="1825">
                  <a:moveTo>
                    <a:pt x="912" y="1546"/>
                  </a:moveTo>
                  <a:lnTo>
                    <a:pt x="912" y="1546"/>
                  </a:lnTo>
                  <a:lnTo>
                    <a:pt x="339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12" y="1825"/>
                  </a:lnTo>
                  <a:lnTo>
                    <a:pt x="212" y="225"/>
                  </a:lnTo>
                  <a:lnTo>
                    <a:pt x="212" y="225"/>
                  </a:lnTo>
                  <a:lnTo>
                    <a:pt x="817" y="1825"/>
                  </a:lnTo>
                  <a:lnTo>
                    <a:pt x="987" y="1825"/>
                  </a:lnTo>
                  <a:lnTo>
                    <a:pt x="1592" y="225"/>
                  </a:lnTo>
                  <a:lnTo>
                    <a:pt x="1602" y="225"/>
                  </a:lnTo>
                  <a:lnTo>
                    <a:pt x="1602" y="1825"/>
                  </a:lnTo>
                  <a:lnTo>
                    <a:pt x="1804" y="1825"/>
                  </a:lnTo>
                  <a:lnTo>
                    <a:pt x="1804" y="0"/>
                  </a:lnTo>
                  <a:lnTo>
                    <a:pt x="1485" y="0"/>
                  </a:lnTo>
                  <a:lnTo>
                    <a:pt x="912" y="1546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12615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hre: 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2">
            <a:extLst>
              <a:ext uri="{FF2B5EF4-FFF2-40B4-BE49-F238E27FC236}">
                <a16:creationId xmlns:a16="http://schemas.microsoft.com/office/drawing/2014/main" xmlns="" id="{933E06E9-849C-43B8-8097-406A5BF00A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51435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xmlns="" id="{28477C86-EAD4-49D4-B1B5-1B8983AF42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3248" y="3782799"/>
            <a:ext cx="2956922" cy="109221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6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3249" y="231700"/>
            <a:ext cx="8592145" cy="825575"/>
          </a:xfrm>
        </p:spPr>
        <p:txBody>
          <a:bodyPr anchor="t"/>
          <a:lstStyle>
            <a:lvl1pPr algn="l">
              <a:lnSpc>
                <a:spcPct val="90000"/>
              </a:lnSpc>
              <a:defRPr sz="29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9203" y="1134427"/>
            <a:ext cx="8592144" cy="825575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Vorname Name</a:t>
            </a:r>
            <a:br>
              <a:rPr lang="de-DE"/>
            </a:br>
            <a:r>
              <a:rPr lang="de-DE"/>
              <a:t>Fakultät oder Einheit</a:t>
            </a:r>
            <a:br>
              <a:rPr lang="de-DE"/>
            </a:br>
            <a:r>
              <a:rPr lang="de-DE"/>
              <a:t>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293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Lehre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6" y="251539"/>
            <a:ext cx="8586788" cy="670004"/>
          </a:xfrm>
        </p:spPr>
        <p:txBody>
          <a:bodyPr/>
          <a:lstStyle>
            <a:lvl1pPr>
              <a:lnSpc>
                <a:spcPct val="90000"/>
              </a:lnSpc>
              <a:defRPr sz="23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7" y="1094366"/>
            <a:ext cx="8586787" cy="3498845"/>
          </a:xfrm>
        </p:spPr>
        <p:txBody>
          <a:bodyPr/>
          <a:lstStyle>
            <a:lvl1pPr marL="135731" indent="-135731">
              <a:lnSpc>
                <a:spcPct val="110000"/>
              </a:lnSpc>
              <a:spcAft>
                <a:spcPts val="600"/>
              </a:spcAft>
              <a:defRPr sz="1700"/>
            </a:lvl1pPr>
            <a:lvl2pPr marL="335756" indent="-200025">
              <a:lnSpc>
                <a:spcPct val="110000"/>
              </a:lnSpc>
              <a:spcAft>
                <a:spcPts val="600"/>
              </a:spcAft>
              <a:defRPr sz="1700"/>
            </a:lvl2pPr>
            <a:lvl3pPr marL="538163" indent="-202406">
              <a:lnSpc>
                <a:spcPct val="110000"/>
              </a:lnSpc>
              <a:spcAft>
                <a:spcPts val="600"/>
              </a:spcAft>
              <a:defRPr sz="1700"/>
            </a:lvl3pPr>
            <a:lvl4pPr marL="741760" indent="-203597">
              <a:lnSpc>
                <a:spcPct val="110000"/>
              </a:lnSpc>
              <a:spcAft>
                <a:spcPts val="600"/>
              </a:spcAft>
              <a:defRPr sz="1700"/>
            </a:lvl4pPr>
            <a:lvl5pPr marL="939404" indent="-197644">
              <a:lnSpc>
                <a:spcPct val="110000"/>
              </a:lnSpc>
              <a:spcAft>
                <a:spcPts val="600"/>
              </a:spcAft>
              <a:defRPr sz="17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52550" y="4925970"/>
            <a:ext cx="2949179" cy="162000"/>
          </a:xfrm>
        </p:spPr>
        <p:txBody>
          <a:bodyPr wrap="none"/>
          <a:lstStyle>
            <a:lvl1pPr>
              <a:defRPr sz="600"/>
            </a:lvl1pPr>
          </a:lstStyle>
          <a:p>
            <a:r>
              <a:rPr lang="de-DE" smtClean="0"/>
              <a:t>Datum/Autor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2550" y="4760849"/>
            <a:ext cx="2949179" cy="170437"/>
          </a:xfrm>
        </p:spPr>
        <p:txBody>
          <a:bodyPr wrap="none"/>
          <a:lstStyle>
            <a:lvl1pPr>
              <a:defRPr sz="600"/>
            </a:lvl1pPr>
          </a:lstStyle>
          <a:p>
            <a:r>
              <a:rPr lang="de-DE"/>
              <a:t>Titel (Eingabe über "Einfügen &gt; Kopf- und Fußzeile")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04481" y="4925970"/>
            <a:ext cx="960913" cy="162000"/>
          </a:xfrm>
        </p:spPr>
        <p:txBody>
          <a:bodyPr/>
          <a:lstStyle>
            <a:lvl1pPr>
              <a:defRPr sz="600"/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E95B3B89-E926-4129-B76F-D6C2F1344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" y="4730728"/>
            <a:ext cx="748308" cy="27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0211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95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607" y="1393588"/>
            <a:ext cx="4023122" cy="1047194"/>
          </a:xfrm>
        </p:spPr>
        <p:txBody>
          <a:bodyPr anchor="t"/>
          <a:lstStyle>
            <a:lvl1pPr algn="l">
              <a:lnSpc>
                <a:spcPct val="97000"/>
              </a:lnSpc>
              <a:defRPr sz="17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24113" y="255114"/>
            <a:ext cx="1877616" cy="720247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CE94B90B-85F2-4700-9984-40B3237CFA85}"/>
              </a:ext>
            </a:extLst>
          </p:cNvPr>
          <p:cNvSpPr/>
          <p:nvPr userDrawn="1"/>
        </p:nvSpPr>
        <p:spPr>
          <a:xfrm>
            <a:off x="278607" y="255114"/>
            <a:ext cx="2145506" cy="72024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10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10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100" dirty="0"/>
              <a:t>University </a:t>
            </a:r>
            <a:r>
              <a:rPr lang="de-DE" sz="1100" dirty="0" err="1"/>
              <a:t>of</a:t>
            </a:r>
            <a:endParaRPr lang="de-DE" sz="110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100" dirty="0"/>
              <a:t>Applied Sciences</a:t>
            </a:r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xmlns="" id="{880AF8DE-3DFF-4716-B7EB-1E1FD84F0F1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73250" y="3782616"/>
            <a:ext cx="2962874" cy="1092400"/>
            <a:chOff x="225" y="2270"/>
            <a:chExt cx="4977" cy="1835"/>
          </a:xfrm>
        </p:grpSpPr>
        <p:sp>
          <p:nvSpPr>
            <p:cNvPr id="20" name="AutoShape 9">
              <a:extLst>
                <a:ext uri="{FF2B5EF4-FFF2-40B4-BE49-F238E27FC236}">
                  <a16:creationId xmlns:a16="http://schemas.microsoft.com/office/drawing/2014/main" xmlns="" id="{B46A01CC-898C-4005-A5DC-47427EEE05DC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25" y="2270"/>
              <a:ext cx="4967" cy="1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B2727DB2-5A27-4549-9EB5-3F1F7F7294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0" y="2270"/>
              <a:ext cx="902" cy="912"/>
            </a:xfrm>
            <a:custGeom>
              <a:avLst/>
              <a:gdLst>
                <a:gd name="T0" fmla="*/ 679 w 902"/>
                <a:gd name="T1" fmla="*/ 0 h 912"/>
                <a:gd name="T2" fmla="*/ 0 w 902"/>
                <a:gd name="T3" fmla="*/ 236 h 912"/>
                <a:gd name="T4" fmla="*/ 223 w 902"/>
                <a:gd name="T5" fmla="*/ 912 h 912"/>
                <a:gd name="T6" fmla="*/ 902 w 902"/>
                <a:gd name="T7" fmla="*/ 687 h 912"/>
                <a:gd name="T8" fmla="*/ 679 w 902"/>
                <a:gd name="T9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912">
                  <a:moveTo>
                    <a:pt x="679" y="0"/>
                  </a:moveTo>
                  <a:lnTo>
                    <a:pt x="0" y="236"/>
                  </a:lnTo>
                  <a:lnTo>
                    <a:pt x="223" y="912"/>
                  </a:lnTo>
                  <a:lnTo>
                    <a:pt x="902" y="687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xmlns="" id="{A353ACD0-ECD5-4254-8D28-E8689AD3C6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" y="2270"/>
              <a:ext cx="1507" cy="1825"/>
            </a:xfrm>
            <a:custGeom>
              <a:avLst/>
              <a:gdLst>
                <a:gd name="T0" fmla="*/ 1285 w 1507"/>
                <a:gd name="T1" fmla="*/ 805 h 1825"/>
                <a:gd name="T2" fmla="*/ 223 w 1507"/>
                <a:gd name="T3" fmla="*/ 805 h 1825"/>
                <a:gd name="T4" fmla="*/ 223 w 1507"/>
                <a:gd name="T5" fmla="*/ 0 h 1825"/>
                <a:gd name="T6" fmla="*/ 0 w 1507"/>
                <a:gd name="T7" fmla="*/ 0 h 1825"/>
                <a:gd name="T8" fmla="*/ 0 w 1507"/>
                <a:gd name="T9" fmla="*/ 1825 h 1825"/>
                <a:gd name="T10" fmla="*/ 223 w 1507"/>
                <a:gd name="T11" fmla="*/ 1825 h 1825"/>
                <a:gd name="T12" fmla="*/ 223 w 1507"/>
                <a:gd name="T13" fmla="*/ 998 h 1825"/>
                <a:gd name="T14" fmla="*/ 1285 w 1507"/>
                <a:gd name="T15" fmla="*/ 998 h 1825"/>
                <a:gd name="T16" fmla="*/ 1285 w 1507"/>
                <a:gd name="T17" fmla="*/ 1825 h 1825"/>
                <a:gd name="T18" fmla="*/ 1507 w 1507"/>
                <a:gd name="T19" fmla="*/ 1825 h 1825"/>
                <a:gd name="T20" fmla="*/ 1507 w 1507"/>
                <a:gd name="T21" fmla="*/ 0 h 1825"/>
                <a:gd name="T22" fmla="*/ 1285 w 1507"/>
                <a:gd name="T23" fmla="*/ 0 h 1825"/>
                <a:gd name="T24" fmla="*/ 1285 w 1507"/>
                <a:gd name="T25" fmla="*/ 805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7" h="1825">
                  <a:moveTo>
                    <a:pt x="1285" y="805"/>
                  </a:moveTo>
                  <a:lnTo>
                    <a:pt x="223" y="805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23" y="1825"/>
                  </a:lnTo>
                  <a:lnTo>
                    <a:pt x="223" y="998"/>
                  </a:lnTo>
                  <a:lnTo>
                    <a:pt x="1285" y="998"/>
                  </a:lnTo>
                  <a:lnTo>
                    <a:pt x="1285" y="1825"/>
                  </a:lnTo>
                  <a:lnTo>
                    <a:pt x="1507" y="1825"/>
                  </a:lnTo>
                  <a:lnTo>
                    <a:pt x="1507" y="0"/>
                  </a:lnTo>
                  <a:lnTo>
                    <a:pt x="1285" y="0"/>
                  </a:lnTo>
                  <a:lnTo>
                    <a:pt x="1285" y="805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xmlns="" id="{C72253F6-4D84-4F58-B41B-9F894157ED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0" y="2270"/>
              <a:ext cx="1804" cy="1825"/>
            </a:xfrm>
            <a:custGeom>
              <a:avLst/>
              <a:gdLst>
                <a:gd name="T0" fmla="*/ 912 w 1804"/>
                <a:gd name="T1" fmla="*/ 1546 h 1825"/>
                <a:gd name="T2" fmla="*/ 912 w 1804"/>
                <a:gd name="T3" fmla="*/ 1546 h 1825"/>
                <a:gd name="T4" fmla="*/ 339 w 1804"/>
                <a:gd name="T5" fmla="*/ 0 h 1825"/>
                <a:gd name="T6" fmla="*/ 0 w 1804"/>
                <a:gd name="T7" fmla="*/ 0 h 1825"/>
                <a:gd name="T8" fmla="*/ 0 w 1804"/>
                <a:gd name="T9" fmla="*/ 1825 h 1825"/>
                <a:gd name="T10" fmla="*/ 212 w 1804"/>
                <a:gd name="T11" fmla="*/ 1825 h 1825"/>
                <a:gd name="T12" fmla="*/ 212 w 1804"/>
                <a:gd name="T13" fmla="*/ 225 h 1825"/>
                <a:gd name="T14" fmla="*/ 212 w 1804"/>
                <a:gd name="T15" fmla="*/ 225 h 1825"/>
                <a:gd name="T16" fmla="*/ 817 w 1804"/>
                <a:gd name="T17" fmla="*/ 1825 h 1825"/>
                <a:gd name="T18" fmla="*/ 987 w 1804"/>
                <a:gd name="T19" fmla="*/ 1825 h 1825"/>
                <a:gd name="T20" fmla="*/ 1592 w 1804"/>
                <a:gd name="T21" fmla="*/ 225 h 1825"/>
                <a:gd name="T22" fmla="*/ 1602 w 1804"/>
                <a:gd name="T23" fmla="*/ 225 h 1825"/>
                <a:gd name="T24" fmla="*/ 1602 w 1804"/>
                <a:gd name="T25" fmla="*/ 1825 h 1825"/>
                <a:gd name="T26" fmla="*/ 1804 w 1804"/>
                <a:gd name="T27" fmla="*/ 1825 h 1825"/>
                <a:gd name="T28" fmla="*/ 1804 w 1804"/>
                <a:gd name="T29" fmla="*/ 0 h 1825"/>
                <a:gd name="T30" fmla="*/ 1485 w 1804"/>
                <a:gd name="T31" fmla="*/ 0 h 1825"/>
                <a:gd name="T32" fmla="*/ 912 w 1804"/>
                <a:gd name="T33" fmla="*/ 1546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4" h="1825">
                  <a:moveTo>
                    <a:pt x="912" y="1546"/>
                  </a:moveTo>
                  <a:lnTo>
                    <a:pt x="912" y="1546"/>
                  </a:lnTo>
                  <a:lnTo>
                    <a:pt x="339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12" y="1825"/>
                  </a:lnTo>
                  <a:lnTo>
                    <a:pt x="212" y="225"/>
                  </a:lnTo>
                  <a:lnTo>
                    <a:pt x="212" y="225"/>
                  </a:lnTo>
                  <a:lnTo>
                    <a:pt x="817" y="1825"/>
                  </a:lnTo>
                  <a:lnTo>
                    <a:pt x="987" y="1825"/>
                  </a:lnTo>
                  <a:lnTo>
                    <a:pt x="1592" y="225"/>
                  </a:lnTo>
                  <a:lnTo>
                    <a:pt x="1602" y="225"/>
                  </a:lnTo>
                  <a:lnTo>
                    <a:pt x="1602" y="1825"/>
                  </a:lnTo>
                  <a:lnTo>
                    <a:pt x="1804" y="1825"/>
                  </a:lnTo>
                  <a:lnTo>
                    <a:pt x="1804" y="0"/>
                  </a:lnTo>
                  <a:lnTo>
                    <a:pt x="1485" y="0"/>
                  </a:lnTo>
                  <a:lnTo>
                    <a:pt x="912" y="1546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2" name="Bildplatzhalter 12">
            <a:extLst>
              <a:ext uri="{FF2B5EF4-FFF2-40B4-BE49-F238E27FC236}">
                <a16:creationId xmlns:a16="http://schemas.microsoft.com/office/drawing/2014/main" xmlns="" id="{CF871BE6-3E0D-46C2-933C-D3A3DBCFD8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92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55E28E2-1998-4876-9AAD-4F813257A0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607" y="1393588"/>
            <a:ext cx="4023122" cy="1047194"/>
          </a:xfrm>
        </p:spPr>
        <p:txBody>
          <a:bodyPr anchor="t"/>
          <a:lstStyle>
            <a:lvl1pPr algn="l">
              <a:lnSpc>
                <a:spcPct val="97000"/>
              </a:lnSpc>
              <a:defRPr sz="1700"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4E8DB4C8-92CF-4A02-92E2-C0167466A2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24113" y="255114"/>
            <a:ext cx="1877616" cy="720247"/>
          </a:xfrm>
        </p:spPr>
        <p:txBody>
          <a:bodyPr anchor="t"/>
          <a:lstStyle>
            <a:lvl1pPr marL="0" indent="0" algn="l">
              <a:lnSpc>
                <a:spcPct val="97000"/>
              </a:lnSpc>
              <a:buNone/>
              <a:defRPr sz="1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Fakultät/Abteilung/</a:t>
            </a:r>
            <a:br>
              <a:rPr lang="de-DE" dirty="0"/>
            </a:br>
            <a:r>
              <a:rPr lang="de-DE" dirty="0"/>
              <a:t>Einrichtung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CE94B90B-85F2-4700-9984-40B3237CFA85}"/>
              </a:ext>
            </a:extLst>
          </p:cNvPr>
          <p:cNvSpPr/>
          <p:nvPr userDrawn="1"/>
        </p:nvSpPr>
        <p:spPr>
          <a:xfrm>
            <a:off x="278607" y="255114"/>
            <a:ext cx="2145506" cy="72024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100" dirty="0"/>
              <a:t>Hochschule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100" dirty="0"/>
              <a:t>München </a:t>
            </a:r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100" dirty="0"/>
              <a:t>University </a:t>
            </a:r>
            <a:r>
              <a:rPr lang="de-DE" sz="1100" dirty="0" err="1"/>
              <a:t>of</a:t>
            </a:r>
            <a:endParaRPr lang="de-DE" sz="1100" dirty="0"/>
          </a:p>
          <a:p>
            <a:pPr lvl="0" indent="0">
              <a:lnSpc>
                <a:spcPct val="9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sz="1100" dirty="0"/>
              <a:t>Applied Sciences</a:t>
            </a:r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xmlns="" id="{880AF8DE-3DFF-4716-B7EB-1E1FD84F0F1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75035" y="4324589"/>
            <a:ext cx="1483216" cy="546856"/>
            <a:chOff x="225" y="2270"/>
            <a:chExt cx="4977" cy="1835"/>
          </a:xfrm>
        </p:grpSpPr>
        <p:sp>
          <p:nvSpPr>
            <p:cNvPr id="20" name="AutoShape 9">
              <a:extLst>
                <a:ext uri="{FF2B5EF4-FFF2-40B4-BE49-F238E27FC236}">
                  <a16:creationId xmlns:a16="http://schemas.microsoft.com/office/drawing/2014/main" xmlns="" id="{B46A01CC-898C-4005-A5DC-47427EEE05DC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25" y="2270"/>
              <a:ext cx="4967" cy="1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B2727DB2-5A27-4549-9EB5-3F1F7F7294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0" y="2270"/>
              <a:ext cx="902" cy="912"/>
            </a:xfrm>
            <a:custGeom>
              <a:avLst/>
              <a:gdLst>
                <a:gd name="T0" fmla="*/ 679 w 902"/>
                <a:gd name="T1" fmla="*/ 0 h 912"/>
                <a:gd name="T2" fmla="*/ 0 w 902"/>
                <a:gd name="T3" fmla="*/ 236 h 912"/>
                <a:gd name="T4" fmla="*/ 223 w 902"/>
                <a:gd name="T5" fmla="*/ 912 h 912"/>
                <a:gd name="T6" fmla="*/ 902 w 902"/>
                <a:gd name="T7" fmla="*/ 687 h 912"/>
                <a:gd name="T8" fmla="*/ 679 w 902"/>
                <a:gd name="T9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2" h="912">
                  <a:moveTo>
                    <a:pt x="679" y="0"/>
                  </a:moveTo>
                  <a:lnTo>
                    <a:pt x="0" y="236"/>
                  </a:lnTo>
                  <a:lnTo>
                    <a:pt x="223" y="912"/>
                  </a:lnTo>
                  <a:lnTo>
                    <a:pt x="902" y="687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xmlns="" id="{A353ACD0-ECD5-4254-8D28-E8689AD3C6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" y="2270"/>
              <a:ext cx="1507" cy="1825"/>
            </a:xfrm>
            <a:custGeom>
              <a:avLst/>
              <a:gdLst>
                <a:gd name="T0" fmla="*/ 1285 w 1507"/>
                <a:gd name="T1" fmla="*/ 805 h 1825"/>
                <a:gd name="T2" fmla="*/ 223 w 1507"/>
                <a:gd name="T3" fmla="*/ 805 h 1825"/>
                <a:gd name="T4" fmla="*/ 223 w 1507"/>
                <a:gd name="T5" fmla="*/ 0 h 1825"/>
                <a:gd name="T6" fmla="*/ 0 w 1507"/>
                <a:gd name="T7" fmla="*/ 0 h 1825"/>
                <a:gd name="T8" fmla="*/ 0 w 1507"/>
                <a:gd name="T9" fmla="*/ 1825 h 1825"/>
                <a:gd name="T10" fmla="*/ 223 w 1507"/>
                <a:gd name="T11" fmla="*/ 1825 h 1825"/>
                <a:gd name="T12" fmla="*/ 223 w 1507"/>
                <a:gd name="T13" fmla="*/ 998 h 1825"/>
                <a:gd name="T14" fmla="*/ 1285 w 1507"/>
                <a:gd name="T15" fmla="*/ 998 h 1825"/>
                <a:gd name="T16" fmla="*/ 1285 w 1507"/>
                <a:gd name="T17" fmla="*/ 1825 h 1825"/>
                <a:gd name="T18" fmla="*/ 1507 w 1507"/>
                <a:gd name="T19" fmla="*/ 1825 h 1825"/>
                <a:gd name="T20" fmla="*/ 1507 w 1507"/>
                <a:gd name="T21" fmla="*/ 0 h 1825"/>
                <a:gd name="T22" fmla="*/ 1285 w 1507"/>
                <a:gd name="T23" fmla="*/ 0 h 1825"/>
                <a:gd name="T24" fmla="*/ 1285 w 1507"/>
                <a:gd name="T25" fmla="*/ 805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7" h="1825">
                  <a:moveTo>
                    <a:pt x="1285" y="805"/>
                  </a:moveTo>
                  <a:lnTo>
                    <a:pt x="223" y="805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23" y="1825"/>
                  </a:lnTo>
                  <a:lnTo>
                    <a:pt x="223" y="998"/>
                  </a:lnTo>
                  <a:lnTo>
                    <a:pt x="1285" y="998"/>
                  </a:lnTo>
                  <a:lnTo>
                    <a:pt x="1285" y="1825"/>
                  </a:lnTo>
                  <a:lnTo>
                    <a:pt x="1507" y="1825"/>
                  </a:lnTo>
                  <a:lnTo>
                    <a:pt x="1507" y="0"/>
                  </a:lnTo>
                  <a:lnTo>
                    <a:pt x="1285" y="0"/>
                  </a:lnTo>
                  <a:lnTo>
                    <a:pt x="1285" y="805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xmlns="" id="{C72253F6-4D84-4F58-B41B-9F894157ED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0" y="2270"/>
              <a:ext cx="1804" cy="1825"/>
            </a:xfrm>
            <a:custGeom>
              <a:avLst/>
              <a:gdLst>
                <a:gd name="T0" fmla="*/ 912 w 1804"/>
                <a:gd name="T1" fmla="*/ 1546 h 1825"/>
                <a:gd name="T2" fmla="*/ 912 w 1804"/>
                <a:gd name="T3" fmla="*/ 1546 h 1825"/>
                <a:gd name="T4" fmla="*/ 339 w 1804"/>
                <a:gd name="T5" fmla="*/ 0 h 1825"/>
                <a:gd name="T6" fmla="*/ 0 w 1804"/>
                <a:gd name="T7" fmla="*/ 0 h 1825"/>
                <a:gd name="T8" fmla="*/ 0 w 1804"/>
                <a:gd name="T9" fmla="*/ 1825 h 1825"/>
                <a:gd name="T10" fmla="*/ 212 w 1804"/>
                <a:gd name="T11" fmla="*/ 1825 h 1825"/>
                <a:gd name="T12" fmla="*/ 212 w 1804"/>
                <a:gd name="T13" fmla="*/ 225 h 1825"/>
                <a:gd name="T14" fmla="*/ 212 w 1804"/>
                <a:gd name="T15" fmla="*/ 225 h 1825"/>
                <a:gd name="T16" fmla="*/ 817 w 1804"/>
                <a:gd name="T17" fmla="*/ 1825 h 1825"/>
                <a:gd name="T18" fmla="*/ 987 w 1804"/>
                <a:gd name="T19" fmla="*/ 1825 h 1825"/>
                <a:gd name="T20" fmla="*/ 1592 w 1804"/>
                <a:gd name="T21" fmla="*/ 225 h 1825"/>
                <a:gd name="T22" fmla="*/ 1602 w 1804"/>
                <a:gd name="T23" fmla="*/ 225 h 1825"/>
                <a:gd name="T24" fmla="*/ 1602 w 1804"/>
                <a:gd name="T25" fmla="*/ 1825 h 1825"/>
                <a:gd name="T26" fmla="*/ 1804 w 1804"/>
                <a:gd name="T27" fmla="*/ 1825 h 1825"/>
                <a:gd name="T28" fmla="*/ 1804 w 1804"/>
                <a:gd name="T29" fmla="*/ 0 h 1825"/>
                <a:gd name="T30" fmla="*/ 1485 w 1804"/>
                <a:gd name="T31" fmla="*/ 0 h 1825"/>
                <a:gd name="T32" fmla="*/ 912 w 1804"/>
                <a:gd name="T33" fmla="*/ 1546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4" h="1825">
                  <a:moveTo>
                    <a:pt x="912" y="1546"/>
                  </a:moveTo>
                  <a:lnTo>
                    <a:pt x="912" y="1546"/>
                  </a:lnTo>
                  <a:lnTo>
                    <a:pt x="339" y="0"/>
                  </a:lnTo>
                  <a:lnTo>
                    <a:pt x="0" y="0"/>
                  </a:lnTo>
                  <a:lnTo>
                    <a:pt x="0" y="1825"/>
                  </a:lnTo>
                  <a:lnTo>
                    <a:pt x="212" y="1825"/>
                  </a:lnTo>
                  <a:lnTo>
                    <a:pt x="212" y="225"/>
                  </a:lnTo>
                  <a:lnTo>
                    <a:pt x="212" y="225"/>
                  </a:lnTo>
                  <a:lnTo>
                    <a:pt x="817" y="1825"/>
                  </a:lnTo>
                  <a:lnTo>
                    <a:pt x="987" y="1825"/>
                  </a:lnTo>
                  <a:lnTo>
                    <a:pt x="1592" y="225"/>
                  </a:lnTo>
                  <a:lnTo>
                    <a:pt x="1602" y="225"/>
                  </a:lnTo>
                  <a:lnTo>
                    <a:pt x="1602" y="1825"/>
                  </a:lnTo>
                  <a:lnTo>
                    <a:pt x="1804" y="1825"/>
                  </a:lnTo>
                  <a:lnTo>
                    <a:pt x="1804" y="0"/>
                  </a:lnTo>
                  <a:lnTo>
                    <a:pt x="1485" y="0"/>
                  </a:lnTo>
                  <a:lnTo>
                    <a:pt x="912" y="1546"/>
                  </a:lnTo>
                  <a:close/>
                </a:path>
              </a:pathLst>
            </a:custGeom>
            <a:solidFill>
              <a:srgbClr val="FC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2" name="Bildplatzhalter 12">
            <a:extLst>
              <a:ext uri="{FF2B5EF4-FFF2-40B4-BE49-F238E27FC236}">
                <a16:creationId xmlns:a16="http://schemas.microsoft.com/office/drawing/2014/main" xmlns="" id="{CF871BE6-3E0D-46C2-933C-D3A3DBCFD8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82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xmlns="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5143500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D2A20461-DAC3-49AA-8D4F-129656B22F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8606" y="4594256"/>
            <a:ext cx="747900" cy="2754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6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Datum/Autor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(Eingabe über "Einfügen &gt; Kopf- und Fußzeile")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xmlns="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0334" y="208282"/>
            <a:ext cx="4285060" cy="1228803"/>
          </a:xfrm>
        </p:spPr>
        <p:txBody>
          <a:bodyPr/>
          <a:lstStyle>
            <a:lvl1pPr marL="0" indent="0">
              <a:buNone/>
              <a:defRPr sz="2300"/>
            </a:lvl1pPr>
            <a:lvl2pPr marL="135731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D10028D6-979F-46A0-895C-003E80EC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6" y="208282"/>
            <a:ext cx="4023123" cy="1228803"/>
          </a:xfrm>
        </p:spPr>
        <p:txBody>
          <a:bodyPr/>
          <a:lstStyle>
            <a:lvl1pPr>
              <a:defRPr sz="23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63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xmlns="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3864769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Datum/Autor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(Eingabe über "Einfügen &gt; Kopf- und Fußzeile")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xmlns="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0334" y="208282"/>
            <a:ext cx="4285060" cy="1228803"/>
          </a:xfrm>
        </p:spPr>
        <p:txBody>
          <a:bodyPr/>
          <a:lstStyle>
            <a:lvl1pPr marL="0" indent="0">
              <a:buNone/>
              <a:defRPr sz="2300"/>
            </a:lvl1pPr>
            <a:lvl2pPr marL="135731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D10028D6-979F-46A0-895C-003E80EC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6" y="208282"/>
            <a:ext cx="4023123" cy="1228803"/>
          </a:xfrm>
        </p:spPr>
        <p:txBody>
          <a:bodyPr/>
          <a:lstStyle>
            <a:lvl1pPr>
              <a:defRPr sz="23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1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247968"/>
            <a:ext cx="4293393" cy="388945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 smtClean="0"/>
              <a:t>Datum/Autor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Titel (Eingabe über "Einfügen &gt; Kopf- und Fußzeile")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84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1EA2EC7-41FC-44DD-863C-7CFA3FD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254000"/>
            <a:ext cx="4293393" cy="3883423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 smtClean="0"/>
              <a:t>Datum/Autor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Titel (Eingabe über "Einfügen &gt; Kopf- und Fußzeile")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xmlns="" id="{46316FFE-EEB4-482A-A388-32A84AA04B7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78607" y="862014"/>
            <a:ext cx="4023122" cy="3275410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577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A092293-4770-4CA4-8113-0DFF4F85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/>
          <a:lstStyle/>
          <a:p>
            <a:r>
              <a:rPr lang="de-DE" smtClean="0"/>
              <a:t>Datum/Autor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/>
          <a:lstStyle/>
          <a:p>
            <a:r>
              <a:rPr lang="de-DE"/>
              <a:t>Titel (Eingabe über "Einfügen &gt; Kopf- und Fußzeile")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xmlns="" id="{14AF4E8B-5485-49D5-BB89-3FB9C49740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0" y="253999"/>
            <a:ext cx="1890000" cy="3883423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xmlns="" id="{3F706C58-641C-4B0A-8928-62A0A9BAEF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9887" y="253999"/>
            <a:ext cx="2145506" cy="3883423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586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2CC4683C-878E-4553-8F17-1CD0A7688DDD}"/>
              </a:ext>
            </a:extLst>
          </p:cNvPr>
          <p:cNvSpPr/>
          <p:nvPr userDrawn="1"/>
        </p:nvSpPr>
        <p:spPr>
          <a:xfrm>
            <a:off x="4580335" y="0"/>
            <a:ext cx="4562475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43ECA89-B932-4519-90E5-19AB3FE3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Datum/Autor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ECEE336-FDE1-47EE-ACEC-4156C18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(Eingabe über "Einfügen &gt; Kopf- und Fußzeile")</a:t>
            </a: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xmlns="" id="{A04FD1B6-BAD6-40A2-B76C-D79CF11E5D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607" y="253999"/>
            <a:ext cx="4023122" cy="3883423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xmlns="" id="{366441D7-0B7A-4EB9-A462-631E2141F9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42272" y="276226"/>
            <a:ext cx="4023122" cy="3861197"/>
          </a:xfr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DED7B0D-858E-458F-BB87-15D7840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xmlns="" id="{95FAEDE7-4249-44B8-AA82-2F2EF244B1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0607" y="4593431"/>
            <a:ext cx="2940844" cy="292220"/>
          </a:xfrm>
        </p:spPr>
        <p:txBody>
          <a:bodyPr anchor="b"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Bildunterschrift</a:t>
            </a:r>
            <a:br>
              <a:rPr lang="de-DE" dirty="0"/>
            </a:br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26417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24683B0D-4532-415B-B2BB-A2916631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6" y="247968"/>
            <a:ext cx="4023123" cy="48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A336138-92BE-4DA1-9396-F3D064B1E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247969"/>
            <a:ext cx="4293393" cy="38894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9E03296-383E-4903-8C7C-5095FCB2E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52550" y="4758333"/>
            <a:ext cx="2949179" cy="162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Datum/Autor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5E56B4A-0DB5-4139-963F-46347C05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52550" y="4593212"/>
            <a:ext cx="2949179" cy="170437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Titel (Eingabe über "Einfügen &gt; Kopf- und Fußzeile")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A9827BB-ADB3-4583-B44A-818CC5775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04481" y="4758333"/>
            <a:ext cx="960913" cy="16200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13361CF-9A47-4C8C-A01E-566DC0626AC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AB0E150F-2DBF-4AFB-AEF1-215069AB2AC3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" y="4593212"/>
            <a:ext cx="748308" cy="27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0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9" r:id="rId4"/>
    <p:sldLayoutId id="2147483661" r:id="rId5"/>
    <p:sldLayoutId id="2147483650" r:id="rId6"/>
    <p:sldLayoutId id="2147483656" r:id="rId7"/>
    <p:sldLayoutId id="2147483658" r:id="rId8"/>
    <p:sldLayoutId id="2147483657" r:id="rId9"/>
    <p:sldLayoutId id="2147483660" r:id="rId10"/>
    <p:sldLayoutId id="2147483654" r:id="rId11"/>
    <p:sldLayoutId id="2147483655" r:id="rId12"/>
    <p:sldLayoutId id="2147483664" r:id="rId13"/>
    <p:sldLayoutId id="2147483665" r:id="rId14"/>
    <p:sldLayoutId id="2147483666" r:id="rId15"/>
  </p:sldLayoutIdLst>
  <p:hf hdr="0" ftr="0" dt="0"/>
  <p:txStyles>
    <p:titleStyle>
      <a:lvl1pPr algn="l" defTabSz="685800" rtl="0" eaLnBrk="1" latinLnBrk="0" hangingPunct="1">
        <a:lnSpc>
          <a:spcPct val="97000"/>
        </a:lnSpc>
        <a:spcBef>
          <a:spcPts val="0"/>
        </a:spcBef>
        <a:buNone/>
        <a:defRPr sz="1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731" indent="-135731" algn="l" defTabSz="6858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71463" indent="-135731" algn="l" defTabSz="6858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07194" indent="-135731" algn="l" defTabSz="6858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5781" indent="-128588" algn="l" defTabSz="6858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71513" indent="-135731" algn="l" defTabSz="685800" rtl="0" eaLnBrk="1" latinLnBrk="0" hangingPunct="1">
        <a:lnSpc>
          <a:spcPct val="97000"/>
        </a:lnSpc>
        <a:spcBef>
          <a:spcPts val="0"/>
        </a:spcBef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936" userDrawn="1">
          <p15:clr>
            <a:srgbClr val="F26B43"/>
          </p15:clr>
        </p15:guide>
        <p15:guide id="4" pos="2036" userDrawn="1">
          <p15:clr>
            <a:srgbClr val="F26B43"/>
          </p15:clr>
        </p15:guide>
        <p15:guide id="5" pos="1136" userDrawn="1">
          <p15:clr>
            <a:srgbClr val="F26B43"/>
          </p15:clr>
        </p15:guide>
        <p15:guide id="6" pos="234" userDrawn="1">
          <p15:clr>
            <a:srgbClr val="F26B43"/>
          </p15:clr>
        </p15:guide>
        <p15:guide id="7" pos="4744" userDrawn="1">
          <p15:clr>
            <a:srgbClr val="F26B43"/>
          </p15:clr>
        </p15:guide>
        <p15:guide id="8" pos="5644" userDrawn="1">
          <p15:clr>
            <a:srgbClr val="F26B43"/>
          </p15:clr>
        </p15:guide>
        <p15:guide id="9" pos="6544" userDrawn="1">
          <p15:clr>
            <a:srgbClr val="F26B43"/>
          </p15:clr>
        </p15:guide>
        <p15:guide id="10" pos="7446" userDrawn="1">
          <p15:clr>
            <a:srgbClr val="F26B43"/>
          </p15:clr>
        </p15:guide>
        <p15:guide id="11" orient="horz" pos="4088" userDrawn="1">
          <p15:clr>
            <a:srgbClr val="F26B43"/>
          </p15:clr>
        </p15:guide>
        <p15:guide id="12" orient="horz" pos="3858" userDrawn="1">
          <p15:clr>
            <a:srgbClr val="F26B43"/>
          </p15:clr>
        </p15:guide>
        <p15:guide id="13" orient="horz" pos="3475" userDrawn="1">
          <p15:clr>
            <a:srgbClr val="F26B43"/>
          </p15:clr>
        </p15:guide>
        <p15:guide id="14" pos="3613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12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CEBD2CC-97D0-4788-B19D-D326216A6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100" dirty="0"/>
              <a:t>cweb Source Code </a:t>
            </a:r>
            <a:r>
              <a:rPr lang="de-DE" sz="2100" dirty="0" err="1"/>
              <a:t>for</a:t>
            </a:r>
            <a:r>
              <a:rPr lang="de-DE" sz="2100" dirty="0"/>
              <a:t> </a:t>
            </a:r>
            <a:r>
              <a:rPr lang="de-DE" sz="2100" spc="-225" dirty="0"/>
              <a:t>T</a:t>
            </a:r>
            <a:r>
              <a:rPr lang="de-DE" sz="3000" spc="-225" baseline="-16000" dirty="0"/>
              <a:t>E</a:t>
            </a:r>
            <a:r>
              <a:rPr lang="de-DE" sz="2100" spc="-225" dirty="0"/>
              <a:t>X</a:t>
            </a:r>
            <a:r>
              <a:rPr lang="de-DE" sz="3300" spc="-225" dirty="0"/>
              <a:t> </a:t>
            </a:r>
            <a:r>
              <a:rPr lang="de-DE" sz="2100" dirty="0"/>
              <a:t/>
            </a:r>
            <a:br>
              <a:rPr lang="de-DE" sz="2100" dirty="0"/>
            </a:br>
            <a:r>
              <a:rPr lang="de-DE" sz="2100" b="0" dirty="0" err="1"/>
              <a:t>Why</a:t>
            </a:r>
            <a:r>
              <a:rPr lang="de-DE" sz="2100" b="0" dirty="0"/>
              <a:t>, </a:t>
            </a:r>
            <a:r>
              <a:rPr lang="de-DE" sz="2100" b="0" dirty="0" err="1"/>
              <a:t>How</a:t>
            </a:r>
            <a:r>
              <a:rPr lang="de-DE" sz="2100" b="0" dirty="0"/>
              <a:t>, </a:t>
            </a:r>
            <a:r>
              <a:rPr lang="de-DE" sz="2100" b="0" dirty="0" err="1"/>
              <a:t>and</a:t>
            </a:r>
            <a:r>
              <a:rPr lang="de-DE" sz="2100" b="0" dirty="0"/>
              <a:t> </a:t>
            </a:r>
            <a:r>
              <a:rPr lang="de-DE" sz="2100" b="0" dirty="0" err="1"/>
              <a:t>What</a:t>
            </a:r>
            <a:r>
              <a:rPr lang="de-DE" b="0" dirty="0"/>
              <a:t/>
            </a:r>
            <a:br>
              <a:rPr lang="de-DE" b="0" dirty="0"/>
            </a:br>
            <a:r>
              <a:rPr lang="de-DE" sz="1100" b="0" dirty="0"/>
              <a:t/>
            </a:r>
            <a:br>
              <a:rPr lang="de-DE" sz="1100" b="0" dirty="0"/>
            </a:br>
            <a:r>
              <a:rPr lang="de-DE" sz="1100" b="0" dirty="0"/>
              <a:t>Martin Ruckert, August 2021</a:t>
            </a:r>
            <a:endParaRPr lang="de-DE" sz="1100" b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D84F6F69-0588-4E09-9385-B89E70837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Fakultät für Informatik und</a:t>
            </a:r>
            <a:endParaRPr lang="de-DE" dirty="0"/>
          </a:p>
          <a:p>
            <a:r>
              <a:rPr lang="de-DE" dirty="0" err="1" smtClean="0"/>
              <a:t>Mathematk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20" y="460476"/>
            <a:ext cx="4379730" cy="4236835"/>
          </a:xfrm>
          <a:prstGeom prst="rect">
            <a:avLst/>
          </a:prstGeom>
          <a:effectLst>
            <a:outerShdw blurRad="152400" dist="63500" dir="2400000" sx="110000" sy="110000" algn="ctr" rotWithShape="0">
              <a:srgbClr val="000000">
                <a:alpha val="2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0743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2894" y="310062"/>
            <a:ext cx="8586788" cy="670004"/>
          </a:xfrm>
        </p:spPr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8607" y="1094366"/>
            <a:ext cx="3886200" cy="3498845"/>
          </a:xfrm>
        </p:spPr>
        <p:txBody>
          <a:bodyPr/>
          <a:lstStyle/>
          <a:p>
            <a:r>
              <a:rPr lang="en-US" dirty="0" smtClean="0"/>
              <a:t>Start with </a:t>
            </a:r>
            <a:r>
              <a:rPr lang="en-US" dirty="0" err="1" smtClean="0"/>
              <a:t>tex.web</a:t>
            </a:r>
            <a:endParaRPr lang="en-US" dirty="0" smtClean="0"/>
          </a:p>
          <a:p>
            <a:r>
              <a:rPr lang="en-US" dirty="0" smtClean="0"/>
              <a:t>Apply web change files, e.g. ε-</a:t>
            </a:r>
            <a:r>
              <a:rPr lang="de-DE" sz="1800" spc="-225" dirty="0"/>
              <a:t>T</a:t>
            </a:r>
            <a:r>
              <a:rPr lang="de-DE" sz="2700" spc="-225" baseline="-16000" dirty="0"/>
              <a:t>E</a:t>
            </a:r>
            <a:r>
              <a:rPr lang="de-DE" sz="1800" spc="-225" dirty="0"/>
              <a:t>X</a:t>
            </a:r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Apply patch files</a:t>
            </a:r>
          </a:p>
          <a:p>
            <a:r>
              <a:rPr lang="en-US" dirty="0" smtClean="0"/>
              <a:t>Convert web file to cweb file </a:t>
            </a:r>
          </a:p>
          <a:p>
            <a:pPr lvl="1"/>
            <a:r>
              <a:rPr lang="en-US" dirty="0" smtClean="0"/>
              <a:t>run web2w</a:t>
            </a:r>
          </a:p>
          <a:p>
            <a:pPr lvl="1"/>
            <a:r>
              <a:rPr lang="en-US" dirty="0" smtClean="0"/>
              <a:t>apply patch files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Apply cweb change files, e.g. for k</a:t>
            </a:r>
            <a:r>
              <a:rPr lang="de-DE" sz="1800" spc="-225" dirty="0">
                <a:solidFill>
                  <a:schemeClr val="bg2">
                    <a:lumMod val="90000"/>
                  </a:schemeClr>
                </a:solidFill>
              </a:rPr>
              <a:t>T</a:t>
            </a:r>
            <a:r>
              <a:rPr lang="de-DE" sz="2700" spc="-225" baseline="-16000" dirty="0">
                <a:solidFill>
                  <a:schemeClr val="bg2">
                    <a:lumMod val="90000"/>
                  </a:schemeClr>
                </a:solidFill>
              </a:rPr>
              <a:t>E</a:t>
            </a:r>
            <a:r>
              <a:rPr lang="de-DE" sz="1800" spc="-225" dirty="0">
                <a:solidFill>
                  <a:schemeClr val="bg2">
                    <a:lumMod val="90000"/>
                  </a:schemeClr>
                </a:solidFill>
              </a:rPr>
              <a:t>X</a:t>
            </a: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For </a:t>
            </a:r>
            <a:r>
              <a:rPr lang="de-DE" sz="1800" spc="-225" dirty="0">
                <a:solidFill>
                  <a:schemeClr val="bg2">
                    <a:lumMod val="90000"/>
                  </a:schemeClr>
                </a:solidFill>
              </a:rPr>
              <a:t>T</a:t>
            </a:r>
            <a:r>
              <a:rPr lang="de-DE" sz="2700" spc="-225" baseline="-16000" dirty="0">
                <a:solidFill>
                  <a:schemeClr val="bg2">
                    <a:lumMod val="90000"/>
                  </a:schemeClr>
                </a:solidFill>
              </a:rPr>
              <a:t>E</a:t>
            </a:r>
            <a:r>
              <a:rPr lang="de-DE" sz="1800" spc="-225" dirty="0">
                <a:solidFill>
                  <a:schemeClr val="bg2">
                    <a:lumMod val="90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related projects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Extract code and Link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Inhaltsplatzhalter 10">
            <a:extLst>
              <a:ext uri="{FF2B5EF4-FFF2-40B4-BE49-F238E27FC236}">
                <a16:creationId xmlns:a16="http://schemas.microsoft.com/office/drawing/2014/main" xmlns="" id="{B584AFA6-84A6-4E7C-8D75-C1AB3B30CE21}"/>
              </a:ext>
            </a:extLst>
          </p:cNvPr>
          <p:cNvSpPr txBox="1">
            <a:spLocks/>
          </p:cNvSpPr>
          <p:nvPr/>
        </p:nvSpPr>
        <p:spPr>
          <a:xfrm>
            <a:off x="4686300" y="437141"/>
            <a:ext cx="4293394" cy="3200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975" indent="-1809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2667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698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9013" indent="-2714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2538" indent="-2635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The extended basis: </a:t>
            </a:r>
            <a:r>
              <a:rPr lang="en-US" dirty="0" err="1" smtClean="0"/>
              <a:t>ectex.w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5429248" y="1607344"/>
            <a:ext cx="1135856" cy="38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etex.web</a:t>
            </a:r>
            <a:endParaRPr lang="de-DE" sz="1500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/>
          <p:cNvCxnSpPr>
            <a:stCxn id="7" idx="2"/>
            <a:endCxn id="10" idx="0"/>
          </p:cNvCxnSpPr>
          <p:nvPr/>
        </p:nvCxnSpPr>
        <p:spPr>
          <a:xfrm>
            <a:off x="5997176" y="1993107"/>
            <a:ext cx="0" cy="3006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4731425" y="1986119"/>
            <a:ext cx="738424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dirty="0"/>
              <a:t>web2w</a:t>
            </a:r>
          </a:p>
        </p:txBody>
      </p:sp>
      <p:sp>
        <p:nvSpPr>
          <p:cNvPr id="10" name="Rechteck 9"/>
          <p:cNvSpPr/>
          <p:nvPr/>
        </p:nvSpPr>
        <p:spPr>
          <a:xfrm>
            <a:off x="5429248" y="2293719"/>
            <a:ext cx="1135856" cy="38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etex.w</a:t>
            </a:r>
            <a:endParaRPr lang="de-DE" sz="15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>
            <a:stCxn id="10" idx="2"/>
            <a:endCxn id="14" idx="0"/>
          </p:cNvCxnSpPr>
          <p:nvPr/>
        </p:nvCxnSpPr>
        <p:spPr>
          <a:xfrm flipH="1">
            <a:off x="5997175" y="2679482"/>
            <a:ext cx="2" cy="5292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4731425" y="2686781"/>
            <a:ext cx="1120740" cy="51706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dirty="0" err="1"/>
              <a:t>ectex.patch</a:t>
            </a:r>
            <a:endParaRPr lang="de-DE" sz="1500" dirty="0"/>
          </a:p>
          <a:p>
            <a:pPr algn="l">
              <a:lnSpc>
                <a:spcPct val="97000"/>
              </a:lnSpc>
            </a:pPr>
            <a:r>
              <a:rPr lang="de-DE" sz="1500" dirty="0" err="1"/>
              <a:t>ctex.patch</a:t>
            </a:r>
            <a:endParaRPr lang="de-DE" sz="1500" dirty="0"/>
          </a:p>
        </p:txBody>
      </p:sp>
      <p:sp>
        <p:nvSpPr>
          <p:cNvPr id="14" name="Rechteck 13"/>
          <p:cNvSpPr/>
          <p:nvPr/>
        </p:nvSpPr>
        <p:spPr>
          <a:xfrm>
            <a:off x="5429247" y="3208693"/>
            <a:ext cx="1135856" cy="38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ectex.w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565104" y="1993418"/>
            <a:ext cx="1826462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i="1" dirty="0" err="1"/>
              <a:t>systematic</a:t>
            </a:r>
            <a:r>
              <a:rPr lang="de-DE" sz="1500" i="1" dirty="0"/>
              <a:t> </a:t>
            </a:r>
            <a:r>
              <a:rPr lang="de-DE" sz="1500" i="1" dirty="0" err="1"/>
              <a:t>changes</a:t>
            </a:r>
            <a:endParaRPr lang="de-DE" sz="1500" i="1" dirty="0"/>
          </a:p>
        </p:txBody>
      </p:sp>
      <p:sp>
        <p:nvSpPr>
          <p:cNvPr id="16" name="Textfeld 15"/>
          <p:cNvSpPr txBox="1"/>
          <p:nvPr/>
        </p:nvSpPr>
        <p:spPr>
          <a:xfrm>
            <a:off x="6572248" y="2686780"/>
            <a:ext cx="1723068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i="1" dirty="0"/>
              <a:t>individual </a:t>
            </a:r>
            <a:r>
              <a:rPr lang="de-DE" sz="1500" i="1" dirty="0" err="1"/>
              <a:t>changes</a:t>
            </a:r>
            <a:endParaRPr lang="de-DE" sz="1500" i="1" dirty="0"/>
          </a:p>
        </p:txBody>
      </p:sp>
      <p:sp>
        <p:nvSpPr>
          <p:cNvPr id="17" name="Rechteck 16"/>
          <p:cNvSpPr/>
          <p:nvPr/>
        </p:nvSpPr>
        <p:spPr>
          <a:xfrm>
            <a:off x="5436392" y="928687"/>
            <a:ext cx="1135856" cy="38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tex.web</a:t>
            </a:r>
            <a:endParaRPr lang="de-DE" sz="1500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/>
          <p:cNvCxnSpPr>
            <a:stCxn id="17" idx="2"/>
          </p:cNvCxnSpPr>
          <p:nvPr/>
        </p:nvCxnSpPr>
        <p:spPr>
          <a:xfrm>
            <a:off x="6004320" y="1314450"/>
            <a:ext cx="0" cy="422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731425" y="1321749"/>
            <a:ext cx="757660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dirty="0"/>
              <a:t>etex.ch</a:t>
            </a:r>
          </a:p>
        </p:txBody>
      </p:sp>
      <p:sp>
        <p:nvSpPr>
          <p:cNvPr id="21" name="Inhaltsplatzhalter 10">
            <a:extLst>
              <a:ext uri="{FF2B5EF4-FFF2-40B4-BE49-F238E27FC236}">
                <a16:creationId xmlns:a16="http://schemas.microsoft.com/office/drawing/2014/main" xmlns="" id="{B584AFA6-84A6-4E7C-8D75-C1AB3B30CE21}"/>
              </a:ext>
            </a:extLst>
          </p:cNvPr>
          <p:cNvSpPr txBox="1">
            <a:spLocks/>
          </p:cNvSpPr>
          <p:nvPr/>
        </p:nvSpPr>
        <p:spPr>
          <a:xfrm>
            <a:off x="4686300" y="4144748"/>
            <a:ext cx="4293394" cy="3200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975" indent="-1809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2667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698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9013" indent="-2714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2538" indent="-2635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Extended features of </a:t>
            </a:r>
            <a:r>
              <a:rPr lang="en-US" dirty="0"/>
              <a:t>ε-</a:t>
            </a:r>
            <a:r>
              <a:rPr lang="en-US" spc="-225" dirty="0"/>
              <a:t>T</a:t>
            </a:r>
            <a:r>
              <a:rPr lang="en-US" sz="2700" spc="-225" baseline="-25000" dirty="0"/>
              <a:t>E</a:t>
            </a:r>
            <a:r>
              <a:rPr lang="en-US" spc="-225" dirty="0"/>
              <a:t>X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2894" y="310062"/>
            <a:ext cx="8586788" cy="670004"/>
          </a:xfrm>
        </p:spPr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8607" y="1094366"/>
            <a:ext cx="3886200" cy="3498845"/>
          </a:xfrm>
        </p:spPr>
        <p:txBody>
          <a:bodyPr/>
          <a:lstStyle/>
          <a:p>
            <a:r>
              <a:rPr lang="en-US" dirty="0" smtClean="0"/>
              <a:t>Start with </a:t>
            </a:r>
            <a:r>
              <a:rPr lang="en-US" dirty="0" err="1" smtClean="0"/>
              <a:t>tex.web</a:t>
            </a:r>
            <a:endParaRPr lang="en-US" dirty="0" smtClean="0"/>
          </a:p>
          <a:p>
            <a:r>
              <a:rPr lang="en-US" dirty="0" smtClean="0"/>
              <a:t>Apply web change files, e.g. ε-</a:t>
            </a:r>
            <a:r>
              <a:rPr lang="de-DE" sz="1800" spc="-225" dirty="0"/>
              <a:t>T</a:t>
            </a:r>
            <a:r>
              <a:rPr lang="de-DE" sz="2700" spc="-225" baseline="-16000" dirty="0"/>
              <a:t>E</a:t>
            </a:r>
            <a:r>
              <a:rPr lang="de-DE" sz="1800" spc="-225" dirty="0"/>
              <a:t>X</a:t>
            </a:r>
            <a:endParaRPr lang="en-US" dirty="0" smtClean="0"/>
          </a:p>
          <a:p>
            <a:r>
              <a:rPr lang="en-US" dirty="0" smtClean="0"/>
              <a:t>Apply patch files</a:t>
            </a:r>
          </a:p>
          <a:p>
            <a:r>
              <a:rPr lang="en-US" dirty="0" smtClean="0"/>
              <a:t>Convert web file to cweb file </a:t>
            </a:r>
          </a:p>
          <a:p>
            <a:pPr lvl="1"/>
            <a:r>
              <a:rPr lang="en-US" dirty="0" smtClean="0"/>
              <a:t>run web2w</a:t>
            </a:r>
          </a:p>
          <a:p>
            <a:pPr lvl="1"/>
            <a:r>
              <a:rPr lang="en-US" dirty="0" smtClean="0"/>
              <a:t>apply patch files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Apply cweb change files, e.g. for k</a:t>
            </a:r>
            <a:r>
              <a:rPr lang="de-DE" sz="1800" spc="-225" dirty="0">
                <a:solidFill>
                  <a:schemeClr val="bg2">
                    <a:lumMod val="90000"/>
                  </a:schemeClr>
                </a:solidFill>
              </a:rPr>
              <a:t>T</a:t>
            </a:r>
            <a:r>
              <a:rPr lang="de-DE" sz="2700" spc="-225" baseline="-16000" dirty="0">
                <a:solidFill>
                  <a:schemeClr val="bg2">
                    <a:lumMod val="90000"/>
                  </a:schemeClr>
                </a:solidFill>
              </a:rPr>
              <a:t>E</a:t>
            </a:r>
            <a:r>
              <a:rPr lang="de-DE" sz="1800" spc="-225" dirty="0">
                <a:solidFill>
                  <a:schemeClr val="bg2">
                    <a:lumMod val="90000"/>
                  </a:schemeClr>
                </a:solidFill>
              </a:rPr>
              <a:t>X</a:t>
            </a:r>
            <a:r>
              <a:rPr lang="en-US" spc="-225" dirty="0">
                <a:solidFill>
                  <a:schemeClr val="bg2">
                    <a:lumMod val="90000"/>
                  </a:schemeClr>
                </a:solidFill>
              </a:rPr>
              <a:t> </a:t>
            </a: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For </a:t>
            </a:r>
            <a:r>
              <a:rPr lang="de-DE" sz="1800" spc="-225" dirty="0">
                <a:solidFill>
                  <a:schemeClr val="bg2">
                    <a:lumMod val="90000"/>
                  </a:schemeClr>
                </a:solidFill>
              </a:rPr>
              <a:t>T</a:t>
            </a:r>
            <a:r>
              <a:rPr lang="de-DE" sz="2700" spc="-225" baseline="-16000" dirty="0">
                <a:solidFill>
                  <a:schemeClr val="bg2">
                    <a:lumMod val="90000"/>
                  </a:schemeClr>
                </a:solidFill>
              </a:rPr>
              <a:t>E</a:t>
            </a:r>
            <a:r>
              <a:rPr lang="de-DE" sz="1800" spc="-225" dirty="0">
                <a:solidFill>
                  <a:schemeClr val="bg2">
                    <a:lumMod val="90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related projects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Extract code and Link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Inhaltsplatzhalter 10">
            <a:extLst>
              <a:ext uri="{FF2B5EF4-FFF2-40B4-BE49-F238E27FC236}">
                <a16:creationId xmlns:a16="http://schemas.microsoft.com/office/drawing/2014/main" xmlns="" id="{B584AFA6-84A6-4E7C-8D75-C1AB3B30CE21}"/>
              </a:ext>
            </a:extLst>
          </p:cNvPr>
          <p:cNvSpPr txBox="1">
            <a:spLocks/>
          </p:cNvSpPr>
          <p:nvPr/>
        </p:nvSpPr>
        <p:spPr>
          <a:xfrm>
            <a:off x="4373853" y="3670374"/>
            <a:ext cx="4293394" cy="82015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975" indent="-1809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2667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698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9013" indent="-2714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2538" indent="-2635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Large constants, e.g. 64 </a:t>
            </a:r>
            <a:r>
              <a:rPr lang="en-US" dirty="0"/>
              <a:t>b</a:t>
            </a:r>
            <a:r>
              <a:rPr lang="en-US" dirty="0" smtClean="0"/>
              <a:t>it memory words</a:t>
            </a:r>
          </a:p>
          <a:p>
            <a:r>
              <a:rPr lang="en-US" dirty="0" smtClean="0"/>
              <a:t>Extended </a:t>
            </a:r>
            <a:r>
              <a:rPr lang="en-US" dirty="0"/>
              <a:t>features of </a:t>
            </a:r>
            <a:r>
              <a:rPr lang="en-US" dirty="0" smtClean="0"/>
              <a:t>ε-</a:t>
            </a:r>
            <a:r>
              <a:rPr lang="de-DE" sz="1800" spc="-225" dirty="0"/>
              <a:t>T</a:t>
            </a:r>
            <a:r>
              <a:rPr lang="de-DE" sz="2700" spc="-225" baseline="-16000" dirty="0"/>
              <a:t>E</a:t>
            </a:r>
            <a:r>
              <a:rPr lang="de-DE" sz="1800" spc="-225" dirty="0"/>
              <a:t>X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echteck 6"/>
          <p:cNvSpPr/>
          <p:nvPr/>
        </p:nvSpPr>
        <p:spPr>
          <a:xfrm>
            <a:off x="5429248" y="792957"/>
            <a:ext cx="1135856" cy="38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etex.web</a:t>
            </a:r>
            <a:endParaRPr lang="de-DE" sz="1500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/>
          <p:cNvCxnSpPr>
            <a:endCxn id="10" idx="0"/>
          </p:cNvCxnSpPr>
          <p:nvPr/>
        </p:nvCxnSpPr>
        <p:spPr>
          <a:xfrm flipH="1">
            <a:off x="5997176" y="1853783"/>
            <a:ext cx="1421" cy="3184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4685101" y="1857531"/>
            <a:ext cx="738424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dirty="0"/>
              <a:t>web2w</a:t>
            </a:r>
          </a:p>
        </p:txBody>
      </p:sp>
      <p:sp>
        <p:nvSpPr>
          <p:cNvPr id="10" name="Rechteck 9"/>
          <p:cNvSpPr/>
          <p:nvPr/>
        </p:nvSpPr>
        <p:spPr>
          <a:xfrm>
            <a:off x="5429248" y="2172275"/>
            <a:ext cx="1135856" cy="38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7000"/>
              </a:lnSpc>
            </a:pPr>
            <a:r>
              <a:rPr lang="de-DE" sz="1500" dirty="0">
                <a:solidFill>
                  <a:schemeClr val="tx1"/>
                </a:solidFill>
              </a:rPr>
              <a:t>etex64.w</a:t>
            </a:r>
          </a:p>
        </p:txBody>
      </p:sp>
      <p:cxnSp>
        <p:nvCxnSpPr>
          <p:cNvPr id="12" name="Gerade Verbindung mit Pfeil 11"/>
          <p:cNvCxnSpPr>
            <a:stCxn id="10" idx="2"/>
            <a:endCxn id="14" idx="0"/>
          </p:cNvCxnSpPr>
          <p:nvPr/>
        </p:nvCxnSpPr>
        <p:spPr>
          <a:xfrm flipH="1">
            <a:off x="5997175" y="2558038"/>
            <a:ext cx="2" cy="5292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4731425" y="2565337"/>
            <a:ext cx="1120740" cy="51706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dirty="0" err="1"/>
              <a:t>ectex.patch</a:t>
            </a:r>
            <a:endParaRPr lang="de-DE" sz="1500" dirty="0"/>
          </a:p>
          <a:p>
            <a:pPr algn="l">
              <a:lnSpc>
                <a:spcPct val="97000"/>
              </a:lnSpc>
            </a:pPr>
            <a:r>
              <a:rPr lang="de-DE" sz="1500" dirty="0" err="1"/>
              <a:t>ctex.patch</a:t>
            </a:r>
            <a:endParaRPr lang="de-DE" sz="1500" dirty="0"/>
          </a:p>
        </p:txBody>
      </p:sp>
      <p:sp>
        <p:nvSpPr>
          <p:cNvPr id="14" name="Rechteck 13"/>
          <p:cNvSpPr/>
          <p:nvPr/>
        </p:nvSpPr>
        <p:spPr>
          <a:xfrm>
            <a:off x="5429247" y="3087250"/>
            <a:ext cx="1135856" cy="38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7000"/>
              </a:lnSpc>
            </a:pPr>
            <a:r>
              <a:rPr lang="de-DE" sz="1500" dirty="0">
                <a:solidFill>
                  <a:schemeClr val="tx1"/>
                </a:solidFill>
              </a:rPr>
              <a:t>ectex64.w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565104" y="1864831"/>
            <a:ext cx="1826462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i="1" dirty="0" err="1"/>
              <a:t>systematic</a:t>
            </a:r>
            <a:r>
              <a:rPr lang="de-DE" sz="1500" i="1" dirty="0"/>
              <a:t> </a:t>
            </a:r>
            <a:r>
              <a:rPr lang="de-DE" sz="1500" i="1" dirty="0" err="1"/>
              <a:t>changes</a:t>
            </a:r>
            <a:endParaRPr lang="de-DE" sz="1500" i="1" dirty="0"/>
          </a:p>
        </p:txBody>
      </p:sp>
      <p:sp>
        <p:nvSpPr>
          <p:cNvPr id="16" name="Textfeld 15"/>
          <p:cNvSpPr txBox="1"/>
          <p:nvPr/>
        </p:nvSpPr>
        <p:spPr>
          <a:xfrm>
            <a:off x="6572248" y="2565337"/>
            <a:ext cx="1723068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i="1" dirty="0"/>
              <a:t>individual </a:t>
            </a:r>
            <a:r>
              <a:rPr lang="de-DE" sz="1500" i="1" dirty="0" err="1"/>
              <a:t>changes</a:t>
            </a:r>
            <a:endParaRPr lang="de-DE" sz="1500" i="1" dirty="0"/>
          </a:p>
        </p:txBody>
      </p:sp>
      <p:sp>
        <p:nvSpPr>
          <p:cNvPr id="17" name="Rechteck 16"/>
          <p:cNvSpPr/>
          <p:nvPr/>
        </p:nvSpPr>
        <p:spPr>
          <a:xfrm>
            <a:off x="5436392" y="114300"/>
            <a:ext cx="1135856" cy="38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tex.web</a:t>
            </a:r>
            <a:endParaRPr lang="de-DE" sz="1500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/>
          <p:cNvCxnSpPr>
            <a:stCxn id="17" idx="2"/>
            <a:endCxn id="7" idx="0"/>
          </p:cNvCxnSpPr>
          <p:nvPr/>
        </p:nvCxnSpPr>
        <p:spPr>
          <a:xfrm flipH="1">
            <a:off x="5997177" y="500062"/>
            <a:ext cx="7144" cy="29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731425" y="507362"/>
            <a:ext cx="757660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dirty="0"/>
              <a:t>etex.ch</a:t>
            </a:r>
          </a:p>
        </p:txBody>
      </p:sp>
      <p:sp>
        <p:nvSpPr>
          <p:cNvPr id="20" name="Rechteck 19"/>
          <p:cNvSpPr/>
          <p:nvPr/>
        </p:nvSpPr>
        <p:spPr>
          <a:xfrm>
            <a:off x="5423525" y="1489451"/>
            <a:ext cx="1135856" cy="38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7000"/>
              </a:lnSpc>
            </a:pPr>
            <a:r>
              <a:rPr lang="de-DE" sz="1500" dirty="0">
                <a:solidFill>
                  <a:schemeClr val="tx1"/>
                </a:solidFill>
              </a:rPr>
              <a:t>etex64.web</a:t>
            </a:r>
          </a:p>
        </p:txBody>
      </p:sp>
      <p:cxnSp>
        <p:nvCxnSpPr>
          <p:cNvPr id="22" name="Gerade Verbindung mit Pfeil 21"/>
          <p:cNvCxnSpPr>
            <a:stCxn id="7" idx="2"/>
            <a:endCxn id="20" idx="0"/>
          </p:cNvCxnSpPr>
          <p:nvPr/>
        </p:nvCxnSpPr>
        <p:spPr>
          <a:xfrm flipH="1">
            <a:off x="5991454" y="1178720"/>
            <a:ext cx="5723" cy="3107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725701" y="1182424"/>
            <a:ext cx="1131560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dirty="0"/>
              <a:t>tex64.patch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520551" y="1183000"/>
            <a:ext cx="1806024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en-US" sz="1500" i="1" dirty="0"/>
              <a:t>enlarging constants</a:t>
            </a:r>
          </a:p>
        </p:txBody>
      </p:sp>
    </p:spTree>
    <p:extLst>
      <p:ext uri="{BB962C8B-B14F-4D97-AF65-F5344CB8AC3E}">
        <p14:creationId xmlns:p14="http://schemas.microsoft.com/office/powerpoint/2010/main" val="103721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2894" y="310062"/>
            <a:ext cx="8586788" cy="670004"/>
          </a:xfrm>
        </p:spPr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8607" y="1094366"/>
            <a:ext cx="3886200" cy="3498845"/>
          </a:xfrm>
        </p:spPr>
        <p:txBody>
          <a:bodyPr/>
          <a:lstStyle/>
          <a:p>
            <a:r>
              <a:rPr lang="en-US" dirty="0" smtClean="0"/>
              <a:t>Start with </a:t>
            </a:r>
            <a:r>
              <a:rPr lang="en-US" dirty="0" err="1" smtClean="0"/>
              <a:t>tex.web</a:t>
            </a:r>
            <a:endParaRPr lang="en-US" dirty="0" smtClean="0"/>
          </a:p>
          <a:p>
            <a:r>
              <a:rPr lang="en-US" dirty="0" smtClean="0"/>
              <a:t>Apply web change files, e.g. ε-</a:t>
            </a:r>
            <a:r>
              <a:rPr lang="en-US" spc="-225" dirty="0"/>
              <a:t>T</a:t>
            </a:r>
            <a:r>
              <a:rPr lang="en-US" sz="2700" spc="-225" baseline="-25000" dirty="0"/>
              <a:t>E</a:t>
            </a:r>
            <a:r>
              <a:rPr lang="en-US" spc="-225" dirty="0"/>
              <a:t>X</a:t>
            </a:r>
            <a:r>
              <a:rPr lang="en-US" dirty="0" smtClean="0"/>
              <a:t> </a:t>
            </a:r>
          </a:p>
          <a:p>
            <a:r>
              <a:rPr lang="en-US" dirty="0" smtClean="0"/>
              <a:t>Apply patch files</a:t>
            </a:r>
          </a:p>
          <a:p>
            <a:r>
              <a:rPr lang="en-US" dirty="0" smtClean="0"/>
              <a:t>Convert web file to cweb file </a:t>
            </a:r>
          </a:p>
          <a:p>
            <a:pPr lvl="1"/>
            <a:r>
              <a:rPr lang="en-US" dirty="0" smtClean="0"/>
              <a:t>run web2w</a:t>
            </a:r>
          </a:p>
          <a:p>
            <a:pPr lvl="1"/>
            <a:r>
              <a:rPr lang="en-US" dirty="0" smtClean="0"/>
              <a:t>apply patch files</a:t>
            </a:r>
          </a:p>
          <a:p>
            <a:r>
              <a:rPr lang="en-US" dirty="0" smtClean="0"/>
              <a:t>Apply cweb change files, e.g. for </a:t>
            </a:r>
            <a:r>
              <a:rPr lang="en-US" dirty="0" err="1" smtClean="0"/>
              <a:t>k</a:t>
            </a:r>
            <a:r>
              <a:rPr lang="en-US" spc="-225" dirty="0" err="1"/>
              <a:t>T</a:t>
            </a:r>
            <a:r>
              <a:rPr lang="en-US" sz="2700" spc="-225" baseline="-25000" dirty="0" err="1"/>
              <a:t>E</a:t>
            </a:r>
            <a:r>
              <a:rPr lang="en-US" spc="-225" dirty="0" err="1"/>
              <a:t>X</a:t>
            </a:r>
            <a:r>
              <a:rPr lang="en-US" spc="-225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For </a:t>
            </a:r>
            <a:r>
              <a:rPr lang="en-US" spc="-225" dirty="0">
                <a:solidFill>
                  <a:schemeClr val="bg2">
                    <a:lumMod val="90000"/>
                  </a:schemeClr>
                </a:solidFill>
              </a:rPr>
              <a:t>T</a:t>
            </a:r>
            <a:r>
              <a:rPr lang="en-US" sz="2700" spc="-225" baseline="-25000" dirty="0">
                <a:solidFill>
                  <a:schemeClr val="bg2">
                    <a:lumMod val="90000"/>
                  </a:schemeClr>
                </a:solidFill>
              </a:rPr>
              <a:t>E</a:t>
            </a:r>
            <a:r>
              <a:rPr lang="en-US" spc="-225" dirty="0">
                <a:solidFill>
                  <a:schemeClr val="bg2">
                    <a:lumMod val="90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related projects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Extract code and Link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Inhaltsplatzhalter 10">
            <a:extLst>
              <a:ext uri="{FF2B5EF4-FFF2-40B4-BE49-F238E27FC236}">
                <a16:creationId xmlns:a16="http://schemas.microsoft.com/office/drawing/2014/main" xmlns="" id="{B584AFA6-84A6-4E7C-8D75-C1AB3B30CE21}"/>
              </a:ext>
            </a:extLst>
          </p:cNvPr>
          <p:cNvSpPr txBox="1">
            <a:spLocks/>
          </p:cNvSpPr>
          <p:nvPr/>
        </p:nvSpPr>
        <p:spPr>
          <a:xfrm>
            <a:off x="4309559" y="4351917"/>
            <a:ext cx="4293394" cy="4100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975" indent="-1809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2667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698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9013" indent="-2714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2538" indent="-2635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-225" dirty="0"/>
              <a:t>T</a:t>
            </a:r>
            <a:r>
              <a:rPr lang="en-US" sz="2700" spc="-225" baseline="-25000" dirty="0"/>
              <a:t>E</a:t>
            </a:r>
            <a:r>
              <a:rPr lang="en-US" spc="-225" dirty="0"/>
              <a:t>X</a:t>
            </a:r>
            <a:r>
              <a:rPr lang="en-US" dirty="0" smtClean="0"/>
              <a:t> Live compatible </a:t>
            </a:r>
            <a:r>
              <a:rPr lang="en-US" spc="-225" dirty="0"/>
              <a:t>T</a:t>
            </a:r>
            <a:r>
              <a:rPr lang="en-US" sz="2700" spc="-225" baseline="-25000" dirty="0"/>
              <a:t>E</a:t>
            </a:r>
            <a:r>
              <a:rPr lang="en-US" spc="-225" dirty="0"/>
              <a:t>X</a:t>
            </a:r>
            <a:r>
              <a:rPr lang="en-US" dirty="0" smtClean="0"/>
              <a:t> engine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echteck 6"/>
          <p:cNvSpPr/>
          <p:nvPr/>
        </p:nvSpPr>
        <p:spPr>
          <a:xfrm>
            <a:off x="5429248" y="792957"/>
            <a:ext cx="1135856" cy="38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etex.web</a:t>
            </a:r>
            <a:endParaRPr lang="de-DE" sz="1500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/>
          <p:cNvCxnSpPr>
            <a:endCxn id="10" idx="0"/>
          </p:cNvCxnSpPr>
          <p:nvPr/>
        </p:nvCxnSpPr>
        <p:spPr>
          <a:xfrm flipH="1">
            <a:off x="5997176" y="1853783"/>
            <a:ext cx="1421" cy="3184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4685101" y="1857531"/>
            <a:ext cx="738424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dirty="0"/>
              <a:t>web2w</a:t>
            </a:r>
          </a:p>
        </p:txBody>
      </p:sp>
      <p:sp>
        <p:nvSpPr>
          <p:cNvPr id="10" name="Rechteck 9"/>
          <p:cNvSpPr/>
          <p:nvPr/>
        </p:nvSpPr>
        <p:spPr>
          <a:xfrm>
            <a:off x="5429248" y="2172275"/>
            <a:ext cx="1135856" cy="38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7000"/>
              </a:lnSpc>
            </a:pPr>
            <a:r>
              <a:rPr lang="de-DE" sz="1500" dirty="0">
                <a:solidFill>
                  <a:schemeClr val="tx1"/>
                </a:solidFill>
              </a:rPr>
              <a:t>etex64.w</a:t>
            </a:r>
          </a:p>
        </p:txBody>
      </p:sp>
      <p:cxnSp>
        <p:nvCxnSpPr>
          <p:cNvPr id="12" name="Gerade Verbindung mit Pfeil 11"/>
          <p:cNvCxnSpPr>
            <a:stCxn id="10" idx="2"/>
            <a:endCxn id="14" idx="0"/>
          </p:cNvCxnSpPr>
          <p:nvPr/>
        </p:nvCxnSpPr>
        <p:spPr>
          <a:xfrm flipH="1">
            <a:off x="5997175" y="2558038"/>
            <a:ext cx="2" cy="5292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4731425" y="2565337"/>
            <a:ext cx="1120740" cy="51706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dirty="0" err="1"/>
              <a:t>ectex.patch</a:t>
            </a:r>
            <a:endParaRPr lang="de-DE" sz="1500" dirty="0"/>
          </a:p>
          <a:p>
            <a:pPr algn="l">
              <a:lnSpc>
                <a:spcPct val="97000"/>
              </a:lnSpc>
            </a:pPr>
            <a:r>
              <a:rPr lang="de-DE" sz="1500" dirty="0" err="1"/>
              <a:t>ctex.patch</a:t>
            </a:r>
            <a:endParaRPr lang="de-DE" sz="1500" dirty="0"/>
          </a:p>
        </p:txBody>
      </p:sp>
      <p:sp>
        <p:nvSpPr>
          <p:cNvPr id="14" name="Rechteck 13"/>
          <p:cNvSpPr/>
          <p:nvPr/>
        </p:nvSpPr>
        <p:spPr>
          <a:xfrm>
            <a:off x="5429247" y="3087250"/>
            <a:ext cx="1135856" cy="38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7000"/>
              </a:lnSpc>
            </a:pPr>
            <a:r>
              <a:rPr lang="de-DE" sz="1500" dirty="0">
                <a:solidFill>
                  <a:schemeClr val="tx1"/>
                </a:solidFill>
              </a:rPr>
              <a:t>ectex64.w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565104" y="1864831"/>
            <a:ext cx="1826462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i="1" dirty="0" err="1"/>
              <a:t>systematic</a:t>
            </a:r>
            <a:r>
              <a:rPr lang="de-DE" sz="1500" i="1" dirty="0"/>
              <a:t> </a:t>
            </a:r>
            <a:r>
              <a:rPr lang="de-DE" sz="1500" i="1" dirty="0" err="1"/>
              <a:t>changes</a:t>
            </a:r>
            <a:endParaRPr lang="de-DE" sz="1500" i="1" dirty="0"/>
          </a:p>
        </p:txBody>
      </p:sp>
      <p:sp>
        <p:nvSpPr>
          <p:cNvPr id="16" name="Textfeld 15"/>
          <p:cNvSpPr txBox="1"/>
          <p:nvPr/>
        </p:nvSpPr>
        <p:spPr>
          <a:xfrm>
            <a:off x="6572248" y="2565337"/>
            <a:ext cx="1723068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i="1" dirty="0"/>
              <a:t>individual </a:t>
            </a:r>
            <a:r>
              <a:rPr lang="de-DE" sz="1500" i="1" dirty="0" err="1"/>
              <a:t>changes</a:t>
            </a:r>
            <a:endParaRPr lang="de-DE" sz="1500" i="1" dirty="0"/>
          </a:p>
        </p:txBody>
      </p:sp>
      <p:sp>
        <p:nvSpPr>
          <p:cNvPr id="17" name="Rechteck 16"/>
          <p:cNvSpPr/>
          <p:nvPr/>
        </p:nvSpPr>
        <p:spPr>
          <a:xfrm>
            <a:off x="5436392" y="114300"/>
            <a:ext cx="1135856" cy="38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tex.web</a:t>
            </a:r>
            <a:endParaRPr lang="de-DE" sz="1500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/>
          <p:cNvCxnSpPr>
            <a:stCxn id="17" idx="2"/>
            <a:endCxn id="7" idx="0"/>
          </p:cNvCxnSpPr>
          <p:nvPr/>
        </p:nvCxnSpPr>
        <p:spPr>
          <a:xfrm flipH="1">
            <a:off x="5997177" y="500062"/>
            <a:ext cx="7144" cy="29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731425" y="507362"/>
            <a:ext cx="757660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dirty="0"/>
              <a:t>etex.ch</a:t>
            </a:r>
          </a:p>
        </p:txBody>
      </p:sp>
      <p:sp>
        <p:nvSpPr>
          <p:cNvPr id="20" name="Rechteck 19"/>
          <p:cNvSpPr/>
          <p:nvPr/>
        </p:nvSpPr>
        <p:spPr>
          <a:xfrm>
            <a:off x="5423525" y="1489451"/>
            <a:ext cx="1135856" cy="38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7000"/>
              </a:lnSpc>
            </a:pPr>
            <a:r>
              <a:rPr lang="de-DE" sz="1500" dirty="0">
                <a:solidFill>
                  <a:schemeClr val="tx1"/>
                </a:solidFill>
              </a:rPr>
              <a:t>etex64.web</a:t>
            </a:r>
          </a:p>
        </p:txBody>
      </p:sp>
      <p:cxnSp>
        <p:nvCxnSpPr>
          <p:cNvPr id="22" name="Gerade Verbindung mit Pfeil 21"/>
          <p:cNvCxnSpPr>
            <a:stCxn id="7" idx="2"/>
            <a:endCxn id="20" idx="0"/>
          </p:cNvCxnSpPr>
          <p:nvPr/>
        </p:nvCxnSpPr>
        <p:spPr>
          <a:xfrm flipH="1">
            <a:off x="5991454" y="1178720"/>
            <a:ext cx="5723" cy="3107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725701" y="1182424"/>
            <a:ext cx="1131560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dirty="0"/>
              <a:t>tex64.patch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520551" y="1183000"/>
            <a:ext cx="1806024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en-US" sz="1500" i="1" dirty="0"/>
              <a:t>enlarging constants</a:t>
            </a:r>
          </a:p>
        </p:txBody>
      </p:sp>
      <p:sp>
        <p:nvSpPr>
          <p:cNvPr id="25" name="Rechteck 24"/>
          <p:cNvSpPr/>
          <p:nvPr/>
        </p:nvSpPr>
        <p:spPr>
          <a:xfrm>
            <a:off x="5423524" y="3763044"/>
            <a:ext cx="1135856" cy="38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ktex.w</a:t>
            </a:r>
            <a:endParaRPr lang="de-DE" sz="1500" dirty="0">
              <a:solidFill>
                <a:schemeClr val="tx1"/>
              </a:solidFill>
            </a:endParaRPr>
          </a:p>
        </p:txBody>
      </p:sp>
      <p:cxnSp>
        <p:nvCxnSpPr>
          <p:cNvPr id="26" name="Gerade Verbindung mit Pfeil 25"/>
          <p:cNvCxnSpPr>
            <a:endCxn id="25" idx="0"/>
          </p:cNvCxnSpPr>
          <p:nvPr/>
        </p:nvCxnSpPr>
        <p:spPr>
          <a:xfrm flipH="1">
            <a:off x="5991453" y="3470149"/>
            <a:ext cx="7144" cy="29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4725701" y="3477449"/>
            <a:ext cx="746839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dirty="0"/>
              <a:t>k</a:t>
            </a:r>
            <a:r>
              <a:rPr lang="de-DE" sz="1500" dirty="0"/>
              <a:t>tex.ch</a:t>
            </a:r>
          </a:p>
        </p:txBody>
      </p:sp>
    </p:spTree>
    <p:extLst>
      <p:ext uri="{BB962C8B-B14F-4D97-AF65-F5344CB8AC3E}">
        <p14:creationId xmlns:p14="http://schemas.microsoft.com/office/powerpoint/2010/main" val="110704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sz="2400" b="0" i="1" dirty="0" err="1"/>
              <a:t>systematic</a:t>
            </a:r>
            <a:r>
              <a:rPr lang="de-DE" sz="2400" b="0" i="1" dirty="0"/>
              <a:t> </a:t>
            </a:r>
            <a:r>
              <a:rPr lang="de-DE" sz="2400" b="0" i="1" dirty="0" err="1"/>
              <a:t>changes</a:t>
            </a:r>
            <a:r>
              <a:rPr lang="de-DE" sz="2400" b="0" i="1" dirty="0"/>
              <a:t>: </a:t>
            </a:r>
            <a:r>
              <a:rPr lang="de-DE" sz="2400" b="0" i="1" dirty="0" err="1"/>
              <a:t>Macros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8607" y="1015784"/>
            <a:ext cx="8722519" cy="3498845"/>
          </a:xfrm>
        </p:spPr>
        <p:txBody>
          <a:bodyPr/>
          <a:lstStyle/>
          <a:p>
            <a:r>
              <a:rPr lang="en-US" dirty="0" smtClean="0"/>
              <a:t>web2w translation of WEB macros to cweb macros</a:t>
            </a:r>
          </a:p>
          <a:p>
            <a:pPr marL="0" indent="0">
              <a:buNone/>
            </a:pPr>
            <a:r>
              <a:rPr lang="en-US" dirty="0" smtClean="0"/>
              <a:t>WEB: </a:t>
            </a: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@d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define(#)==if global then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geq_define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(#)@+else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eq_define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(#)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@&lt;</a:t>
            </a:r>
            <a:r>
              <a:rPr lang="de-DE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Assignments</a:t>
            </a: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@&gt;=</a:t>
            </a:r>
          </a:p>
          <a:p>
            <a:pPr marL="0" indent="0">
              <a:buNone/>
            </a:pPr>
            <a:r>
              <a:rPr lang="de-DE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set_font</a:t>
            </a: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cur_font_loc</a:t>
            </a: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cur_chr</a:t>
            </a: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cweb:</a:t>
            </a:r>
          </a:p>
          <a:p>
            <a:pPr marL="0" indent="0">
              <a:buNone/>
            </a:pP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@d </a:t>
            </a:r>
            <a:r>
              <a:rPr lang="de-DE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B, C) </a:t>
            </a:r>
            <a:r>
              <a:rPr lang="de-DE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(global) </a:t>
            </a:r>
            <a:r>
              <a:rPr lang="de-DE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geq_define</a:t>
            </a: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B, C);@+</a:t>
            </a:r>
            <a:r>
              <a:rPr lang="de-DE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eq_define</a:t>
            </a: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B, C</a:t>
            </a: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26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sz="2400" b="0" i="1" dirty="0" err="1"/>
              <a:t>systematic</a:t>
            </a:r>
            <a:r>
              <a:rPr lang="de-DE" sz="2400" b="0" i="1" dirty="0"/>
              <a:t> </a:t>
            </a:r>
            <a:r>
              <a:rPr lang="de-DE" sz="2400" b="0" i="1" dirty="0" err="1"/>
              <a:t>changes</a:t>
            </a:r>
            <a:r>
              <a:rPr lang="de-DE" sz="2400" b="0" i="1" dirty="0"/>
              <a:t>: </a:t>
            </a:r>
            <a:r>
              <a:rPr lang="de-DE" sz="2400" b="0" i="1" dirty="0" err="1"/>
              <a:t>Macros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278607" y="1031442"/>
            <a:ext cx="8493918" cy="35691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975" indent="-1809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2667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698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9013" indent="-2714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2538" indent="-2635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New in web2w </a:t>
            </a:r>
            <a:r>
              <a:rPr lang="de-DE" dirty="0" err="1" smtClean="0"/>
              <a:t>version</a:t>
            </a:r>
            <a:r>
              <a:rPr lang="de-DE" dirty="0" smtClean="0"/>
              <a:t> 1.0</a:t>
            </a:r>
          </a:p>
          <a:p>
            <a:pPr marL="0" indent="0">
              <a:buNone/>
            </a:pPr>
            <a:r>
              <a:rPr lang="de-DE" dirty="0" smtClean="0"/>
              <a:t>WEB:</a:t>
            </a:r>
          </a:p>
          <a:p>
            <a:pPr marL="0" indent="0">
              <a:buNone/>
            </a:pP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@d </a:t>
            </a:r>
            <a:r>
              <a:rPr lang="de-DE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char_info_end</a:t>
            </a: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(#)==#].</a:t>
            </a:r>
            <a:r>
              <a:rPr lang="de-DE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qqqq</a:t>
            </a:r>
            <a:endParaRPr lang="de-DE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@d </a:t>
            </a:r>
            <a:r>
              <a:rPr lang="de-DE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char_info</a:t>
            </a: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(#)==</a:t>
            </a:r>
            <a:r>
              <a:rPr lang="de-DE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font_info</a:t>
            </a: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char_base</a:t>
            </a: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[#]+</a:t>
            </a:r>
            <a:r>
              <a:rPr lang="de-DE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char_info_end</a:t>
            </a:r>
            <a:endParaRPr lang="de-DE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cur_h</a:t>
            </a: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de-DE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cur_h+char_width</a:t>
            </a: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(f)(</a:t>
            </a:r>
            <a:r>
              <a:rPr lang="de-DE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char_info</a:t>
            </a: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(f)(c</a:t>
            </a: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cweb:</a:t>
            </a:r>
          </a:p>
          <a:p>
            <a:pPr marL="0" indent="0">
              <a:buNone/>
            </a:pP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@d </a:t>
            </a:r>
            <a:r>
              <a:rPr lang="de-DE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char_info</a:t>
            </a: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de-DE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font_info</a:t>
            </a: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char_base</a:t>
            </a: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[A]+B].</a:t>
            </a:r>
            <a:r>
              <a:rPr lang="de-DE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qqqq</a:t>
            </a:r>
            <a:endParaRPr lang="de-DE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cur_h</a:t>
            </a: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cur_h+char_width</a:t>
            </a: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</a:t>
            </a: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char_info</a:t>
            </a:r>
            <a:r>
              <a:rPr lang="de-D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(f, c));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03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sz="2400" b="0" i="1" dirty="0"/>
              <a:t>individual </a:t>
            </a:r>
            <a:r>
              <a:rPr lang="de-DE" sz="2400" b="0" i="1" dirty="0" err="1"/>
              <a:t>changes</a:t>
            </a:r>
            <a:r>
              <a:rPr lang="de-DE" sz="2400" b="0" i="1" dirty="0"/>
              <a:t>:  </a:t>
            </a:r>
            <a:r>
              <a:rPr lang="de-DE" sz="2400" b="0" i="1" dirty="0" err="1"/>
              <a:t>nonlocal</a:t>
            </a:r>
            <a:r>
              <a:rPr lang="de-DE" sz="2400" b="0" i="1" dirty="0"/>
              <a:t> </a:t>
            </a:r>
            <a:r>
              <a:rPr lang="de-DE" sz="2400" b="0" i="1" dirty="0" err="1"/>
              <a:t>goto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@&lt;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Error hand...@&gt;=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static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jump_out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{@+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end_of_TEX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{@+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close_files_and_terminate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exit(0);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278607" y="1031442"/>
            <a:ext cx="8493918" cy="35691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975" indent="-1809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2667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698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9013" indent="-2714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2538" indent="-2635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621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sz="2400" b="0" i="1" dirty="0"/>
              <a:t>individual </a:t>
            </a:r>
            <a:r>
              <a:rPr lang="de-DE" sz="2400" b="0" i="1" dirty="0" err="1"/>
              <a:t>changes</a:t>
            </a:r>
            <a:r>
              <a:rPr lang="de-DE" sz="2400" b="0" i="1" dirty="0"/>
              <a:t>:  </a:t>
            </a:r>
            <a:r>
              <a:rPr lang="de-DE" sz="2400" b="0" i="1" dirty="0" err="1"/>
              <a:t>cwebmac.tex</a:t>
            </a:r>
            <a:r>
              <a:rPr lang="de-DE" sz="2400" b="0" i="1" dirty="0"/>
              <a:t> </a:t>
            </a:r>
            <a:r>
              <a:rPr lang="de-DE" sz="2400" b="0" i="1" dirty="0" err="1"/>
              <a:t>has</a:t>
            </a:r>
            <a:r>
              <a:rPr lang="de-DE" sz="2400" b="0" i="1" dirty="0"/>
              <a:t> </a:t>
            </a:r>
            <a:r>
              <a:rPr lang="de-DE" sz="2400" b="0" i="1" dirty="0" err="1"/>
              <a:t>no</a:t>
            </a:r>
            <a:r>
              <a:rPr lang="de-DE" sz="2400" b="0" i="1" dirty="0"/>
              <a:t> \L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Types...@&gt;=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scaled; /*this type is used for scaled integers*/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nonnegative_integer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/*$0\L x&lt;2^{31}$*/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int32_t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nonnegative_integer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/*$0\le x&lt;2^{31}$*/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int8_t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small_number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/*this type is self-explanatory*/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278607" y="1031442"/>
            <a:ext cx="8493918" cy="35691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975" indent="-1809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2667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698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9013" indent="-2714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2538" indent="-2635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425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sz="2400" b="0" i="1" dirty="0"/>
              <a:t>individual </a:t>
            </a:r>
            <a:r>
              <a:rPr lang="de-DE" sz="2400" b="0" i="1" dirty="0" err="1"/>
              <a:t>changes</a:t>
            </a:r>
            <a:r>
              <a:rPr lang="de-DE" sz="2400" b="0" i="1" dirty="0"/>
              <a:t>:  </a:t>
            </a:r>
            <a:r>
              <a:rPr lang="de-DE" sz="2400" b="0" i="1" dirty="0" err="1"/>
              <a:t>single</a:t>
            </a:r>
            <a:r>
              <a:rPr lang="de-DE" sz="2400" b="0" i="1" dirty="0"/>
              <a:t> </a:t>
            </a:r>
            <a:r>
              <a:rPr lang="de-DE" sz="2400" b="0" i="1" dirty="0" err="1"/>
              <a:t>character</a:t>
            </a:r>
            <a:r>
              <a:rPr lang="de-DE" sz="2400" b="0" i="1" dirty="0"/>
              <a:t> </a:t>
            </a:r>
            <a:r>
              <a:rPr lang="de-DE" sz="2400" b="0" i="1" dirty="0" err="1"/>
              <a:t>strings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@&lt;Put each...@&gt;=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primitive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('-', discretionary, 1);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primitive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("-", discretionary, 1);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@!@: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Single-character primitives -}{\quad\.{\\-}@&gt;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278607" y="1031442"/>
            <a:ext cx="8493918" cy="35691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975" indent="-1809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2667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698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9013" indent="-2714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2538" indent="-2635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66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sz="2400" b="0" i="1" dirty="0"/>
              <a:t>individual </a:t>
            </a:r>
            <a:r>
              <a:rPr lang="de-DE" sz="2400" b="0" i="1" dirty="0" err="1"/>
              <a:t>changes</a:t>
            </a:r>
            <a:r>
              <a:rPr lang="de-DE" sz="2400" b="0" i="1" dirty="0"/>
              <a:t>:  </a:t>
            </a:r>
            <a:r>
              <a:rPr lang="de-DE" sz="2400" b="0" i="1" dirty="0" err="1"/>
              <a:t>use</a:t>
            </a:r>
            <a:r>
              <a:rPr lang="de-DE" sz="2400" b="0" i="1" dirty="0"/>
              <a:t> / </a:t>
            </a:r>
            <a:r>
              <a:rPr lang="de-DE" sz="2400" b="0" i="1" dirty="0" err="1"/>
              <a:t>as</a:t>
            </a:r>
            <a:r>
              <a:rPr lang="de-DE" sz="2400" b="0" i="1" dirty="0"/>
              <a:t> </a:t>
            </a:r>
            <a:r>
              <a:rPr lang="de-DE" sz="2400" b="0" i="1" dirty="0" err="1"/>
              <a:t>directory</a:t>
            </a:r>
            <a:r>
              <a:rPr lang="de-DE" sz="2400" b="0" i="1" dirty="0"/>
              <a:t> </a:t>
            </a:r>
            <a:r>
              <a:rPr lang="de-DE" sz="2400" b="0" i="1" dirty="0" err="1"/>
              <a:t>separator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@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TEX_area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TeXinputs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@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TEX_area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TeXinputs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@.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TeXinputs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@&gt;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@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TEX_font_area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TeXfonts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@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TEX_font_area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TeXfonts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/"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@.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TeXfonts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278607" y="1031442"/>
            <a:ext cx="8493918" cy="35691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975" indent="-1809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2667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698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9013" indent="-2714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2538" indent="-2635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2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EA210B0-F4C4-4196-8B3E-E430A724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? </a:t>
            </a:r>
            <a:r>
              <a:rPr lang="de-DE" dirty="0"/>
              <a:t/>
            </a:r>
            <a:br>
              <a:rPr lang="de-DE" dirty="0"/>
            </a:br>
            <a:endParaRPr lang="de-DE" b="0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xmlns="" id="{B584AFA6-84A6-4E7C-8D75-C1AB3B30C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7" y="980066"/>
            <a:ext cx="4293394" cy="34988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Why do we want </a:t>
            </a:r>
            <a:br>
              <a:rPr lang="en-US" dirty="0" smtClean="0"/>
            </a:br>
            <a:r>
              <a:rPr lang="en-US" dirty="0" smtClean="0"/>
              <a:t>cweb Source Code of </a:t>
            </a:r>
            <a:r>
              <a:rPr lang="de-DE" sz="1800" spc="-225" dirty="0"/>
              <a:t>T</a:t>
            </a:r>
            <a:r>
              <a:rPr lang="de-DE" sz="2700" spc="-225" baseline="-16000" dirty="0"/>
              <a:t>E</a:t>
            </a:r>
            <a:r>
              <a:rPr lang="de-DE" sz="1800" spc="-225" dirty="0"/>
              <a:t>X</a:t>
            </a:r>
            <a:r>
              <a:rPr lang="en-US" dirty="0" smtClean="0"/>
              <a:t> ?</a:t>
            </a:r>
          </a:p>
          <a:p>
            <a:r>
              <a:rPr lang="en-US" dirty="0" smtClean="0"/>
              <a:t>Toolchain </a:t>
            </a:r>
          </a:p>
          <a:p>
            <a:r>
              <a:rPr lang="en-US" dirty="0" smtClean="0"/>
              <a:t>Modification</a:t>
            </a:r>
          </a:p>
          <a:p>
            <a:r>
              <a:rPr lang="en-US" dirty="0" smtClean="0"/>
              <a:t>Debugging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97BA9EE-B3B4-4277-93C9-5A10EDA2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Inhaltsplatzhalter 10">
            <a:extLst>
              <a:ext uri="{FF2B5EF4-FFF2-40B4-BE49-F238E27FC236}">
                <a16:creationId xmlns:a16="http://schemas.microsoft.com/office/drawing/2014/main" xmlns="" id="{B584AFA6-84A6-4E7C-8D75-C1AB3B30CE21}"/>
              </a:ext>
            </a:extLst>
          </p:cNvPr>
          <p:cNvSpPr txBox="1">
            <a:spLocks/>
          </p:cNvSpPr>
          <p:nvPr/>
        </p:nvSpPr>
        <p:spPr>
          <a:xfrm>
            <a:off x="4686300" y="980066"/>
            <a:ext cx="4293394" cy="34988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975" indent="-1809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2667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698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9013" indent="-2714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2538" indent="-2635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ktex.w</a:t>
            </a:r>
            <a:endParaRPr lang="en-US" dirty="0" smtClean="0"/>
          </a:p>
          <a:p>
            <a:r>
              <a:rPr lang="en-US" dirty="0" err="1" smtClean="0"/>
              <a:t>tex.web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+ etex.ch </a:t>
            </a:r>
            <a:br>
              <a:rPr lang="en-US" dirty="0" smtClean="0"/>
            </a:br>
            <a:r>
              <a:rPr lang="en-US" dirty="0" smtClean="0"/>
              <a:t>	+ 32bit pointer type </a:t>
            </a:r>
            <a:br>
              <a:rPr lang="en-US" dirty="0" smtClean="0"/>
            </a:br>
            <a:r>
              <a:rPr lang="en-US" dirty="0" smtClean="0"/>
              <a:t>	+ </a:t>
            </a:r>
            <a:r>
              <a:rPr lang="en-US" dirty="0" err="1" smtClean="0"/>
              <a:t>kpathsea</a:t>
            </a:r>
            <a:r>
              <a:rPr lang="en-US" dirty="0" smtClean="0"/>
              <a:t> library </a:t>
            </a:r>
            <a:br>
              <a:rPr lang="en-US" dirty="0" smtClean="0"/>
            </a:br>
            <a:r>
              <a:rPr lang="en-US" dirty="0" smtClean="0"/>
              <a:t>	= </a:t>
            </a:r>
            <a:r>
              <a:rPr lang="en-US" dirty="0" err="1" smtClean="0"/>
              <a:t>ktex.w</a:t>
            </a:r>
            <a:endParaRPr lang="en-US" dirty="0" smtClean="0"/>
          </a:p>
          <a:p>
            <a:r>
              <a:rPr lang="en-US" dirty="0" smtClean="0"/>
              <a:t>It is not the purest implementation of </a:t>
            </a:r>
            <a:r>
              <a:rPr lang="de-DE" sz="1800" spc="-225" dirty="0"/>
              <a:t>T</a:t>
            </a:r>
            <a:r>
              <a:rPr lang="de-DE" sz="2700" spc="-225" baseline="-16000" dirty="0"/>
              <a:t>E</a:t>
            </a:r>
            <a:r>
              <a:rPr lang="de-DE" sz="1800" spc="-225" dirty="0"/>
              <a:t>X</a:t>
            </a:r>
            <a:r>
              <a:rPr lang="en-US" dirty="0" smtClean="0"/>
              <a:t> .</a:t>
            </a:r>
          </a:p>
          <a:p>
            <a:r>
              <a:rPr lang="en-US" dirty="0" smtClean="0"/>
              <a:t>It is a useful basis.</a:t>
            </a:r>
          </a:p>
          <a:p>
            <a:r>
              <a:rPr lang="en-US" dirty="0" smtClean="0"/>
              <a:t>It is still close to the original </a:t>
            </a:r>
            <a:r>
              <a:rPr lang="de-DE" sz="1800" spc="-225" dirty="0"/>
              <a:t>T</a:t>
            </a:r>
            <a:r>
              <a:rPr lang="de-DE" sz="2700" spc="-225" baseline="-16000" dirty="0"/>
              <a:t>E</a:t>
            </a:r>
            <a:r>
              <a:rPr lang="de-DE" sz="1800" spc="-225" dirty="0"/>
              <a:t>X</a:t>
            </a:r>
            <a:r>
              <a:rPr lang="en-US" spc="-225" dirty="0"/>
              <a:t> 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591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EA210B0-F4C4-4196-8B3E-E430A724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? </a:t>
            </a:r>
            <a:r>
              <a:rPr lang="de-DE" dirty="0"/>
              <a:t/>
            </a:r>
            <a:br>
              <a:rPr lang="de-DE" dirty="0"/>
            </a:br>
            <a:endParaRPr lang="de-DE" b="0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xmlns="" id="{B584AFA6-84A6-4E7C-8D75-C1AB3B30C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7" y="980066"/>
            <a:ext cx="3464719" cy="34988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Why do we want </a:t>
            </a:r>
            <a:br>
              <a:rPr lang="en-US" dirty="0" smtClean="0"/>
            </a:br>
            <a:r>
              <a:rPr lang="en-US" dirty="0" smtClean="0"/>
              <a:t>cweb Source Code of </a:t>
            </a:r>
            <a:r>
              <a:rPr lang="de-DE" sz="1800" spc="-225" dirty="0"/>
              <a:t>T</a:t>
            </a:r>
            <a:r>
              <a:rPr lang="de-DE" sz="2700" spc="-225" baseline="-16000" dirty="0"/>
              <a:t>E</a:t>
            </a:r>
            <a:r>
              <a:rPr lang="de-DE" sz="1800" spc="-225" dirty="0"/>
              <a:t>X</a:t>
            </a:r>
            <a:r>
              <a:rPr lang="en-US" spc="-225" dirty="0"/>
              <a:t> 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Toolchain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Modification</a:t>
            </a:r>
          </a:p>
          <a:p>
            <a:r>
              <a:rPr lang="en-US" dirty="0" smtClean="0"/>
              <a:t>Debugging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97BA9EE-B3B4-4277-93C9-5A10EDA2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7" name="Inhaltsplatzhalter 10">
            <a:extLst>
              <a:ext uri="{FF2B5EF4-FFF2-40B4-BE49-F238E27FC236}">
                <a16:creationId xmlns:a16="http://schemas.microsoft.com/office/drawing/2014/main" xmlns="" id="{B584AFA6-84A6-4E7C-8D75-C1AB3B30CE21}"/>
              </a:ext>
            </a:extLst>
          </p:cNvPr>
          <p:cNvSpPr txBox="1">
            <a:spLocks/>
          </p:cNvSpPr>
          <p:nvPr/>
        </p:nvSpPr>
        <p:spPr>
          <a:xfrm>
            <a:off x="4686300" y="980066"/>
            <a:ext cx="4293394" cy="34988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975" indent="-1809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2667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698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9013" indent="-2714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2538" indent="-2635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Rechteck 2"/>
          <p:cNvSpPr/>
          <p:nvPr/>
        </p:nvSpPr>
        <p:spPr>
          <a:xfrm>
            <a:off x="5886449" y="788556"/>
            <a:ext cx="1135856" cy="38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ktex.w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79206" y="1728788"/>
            <a:ext cx="1135856" cy="38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ktex.tex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643688" y="1728788"/>
            <a:ext cx="1135856" cy="38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ktex.c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097066" y="2572326"/>
            <a:ext cx="1135856" cy="38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ktex.dvi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643687" y="2572326"/>
            <a:ext cx="1135856" cy="38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ktex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886448" y="3512558"/>
            <a:ext cx="1135856" cy="38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ktex.fmt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429501" y="3512558"/>
            <a:ext cx="1135856" cy="38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klatex.fmt</a:t>
            </a:r>
            <a:endParaRPr lang="de-DE" sz="1500" dirty="0">
              <a:solidFill>
                <a:schemeClr val="tx1"/>
              </a:solidFill>
            </a:endParaRPr>
          </a:p>
        </p:txBody>
      </p:sp>
      <p:cxnSp>
        <p:nvCxnSpPr>
          <p:cNvPr id="5" name="Gerade Verbindung mit Pfeil 4"/>
          <p:cNvCxnSpPr>
            <a:stCxn id="3" idx="2"/>
            <a:endCxn id="9" idx="0"/>
          </p:cNvCxnSpPr>
          <p:nvPr/>
        </p:nvCxnSpPr>
        <p:spPr>
          <a:xfrm>
            <a:off x="6454377" y="1174319"/>
            <a:ext cx="757239" cy="554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3" idx="2"/>
            <a:endCxn id="8" idx="0"/>
          </p:cNvCxnSpPr>
          <p:nvPr/>
        </p:nvCxnSpPr>
        <p:spPr>
          <a:xfrm flipH="1">
            <a:off x="5647134" y="1174319"/>
            <a:ext cx="807243" cy="554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7240189" y="2958089"/>
            <a:ext cx="757239" cy="554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endCxn id="13" idx="0"/>
          </p:cNvCxnSpPr>
          <p:nvPr/>
        </p:nvCxnSpPr>
        <p:spPr>
          <a:xfrm flipH="1">
            <a:off x="6454377" y="2958089"/>
            <a:ext cx="757238" cy="554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9" idx="2"/>
            <a:endCxn id="12" idx="0"/>
          </p:cNvCxnSpPr>
          <p:nvPr/>
        </p:nvCxnSpPr>
        <p:spPr>
          <a:xfrm flipH="1">
            <a:off x="7211616" y="2114551"/>
            <a:ext cx="1" cy="457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>
            <a:off x="5664993" y="2114551"/>
            <a:ext cx="1" cy="457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097066" y="1309787"/>
            <a:ext cx="791323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dirty="0" err="1"/>
              <a:t>cweave</a:t>
            </a:r>
            <a:endParaRPr lang="de-DE" sz="1500" dirty="0"/>
          </a:p>
        </p:txBody>
      </p:sp>
      <p:sp>
        <p:nvSpPr>
          <p:cNvPr id="30" name="Textfeld 29"/>
          <p:cNvSpPr txBox="1"/>
          <p:nvPr/>
        </p:nvSpPr>
        <p:spPr>
          <a:xfrm>
            <a:off x="6988222" y="1304975"/>
            <a:ext cx="758861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dirty="0" err="1"/>
              <a:t>ctangle</a:t>
            </a:r>
            <a:endParaRPr lang="de-DE" sz="1500" dirty="0"/>
          </a:p>
        </p:txBody>
      </p:sp>
      <p:sp>
        <p:nvSpPr>
          <p:cNvPr id="31" name="Textfeld 30"/>
          <p:cNvSpPr txBox="1"/>
          <p:nvPr/>
        </p:nvSpPr>
        <p:spPr>
          <a:xfrm>
            <a:off x="7286622" y="2196860"/>
            <a:ext cx="437861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dirty="0" err="1"/>
              <a:t>gcc</a:t>
            </a:r>
            <a:endParaRPr lang="de-DE" sz="1500" dirty="0"/>
          </a:p>
        </p:txBody>
      </p:sp>
      <p:sp>
        <p:nvSpPr>
          <p:cNvPr id="32" name="Textfeld 31"/>
          <p:cNvSpPr txBox="1"/>
          <p:nvPr/>
        </p:nvSpPr>
        <p:spPr>
          <a:xfrm>
            <a:off x="5082777" y="2196860"/>
            <a:ext cx="394580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dirty="0" err="1"/>
              <a:t>tex</a:t>
            </a:r>
            <a:endParaRPr lang="de-DE" sz="1500" dirty="0"/>
          </a:p>
        </p:txBody>
      </p:sp>
      <p:sp>
        <p:nvSpPr>
          <p:cNvPr id="33" name="Textfeld 32"/>
          <p:cNvSpPr txBox="1"/>
          <p:nvPr/>
        </p:nvSpPr>
        <p:spPr>
          <a:xfrm>
            <a:off x="7779544" y="3088745"/>
            <a:ext cx="905537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dirty="0">
                <a:latin typeface="CourierPS" panose="02070609020205020404" pitchFamily="49" charset="0"/>
              </a:rPr>
              <a:t>*</a:t>
            </a:r>
            <a:r>
              <a:rPr lang="de-DE" sz="1500" dirty="0" err="1"/>
              <a:t>latex.ltx</a:t>
            </a:r>
            <a:endParaRPr lang="de-DE" sz="1500" dirty="0"/>
          </a:p>
        </p:txBody>
      </p:sp>
      <p:sp>
        <p:nvSpPr>
          <p:cNvPr id="34" name="Textfeld 33"/>
          <p:cNvSpPr txBox="1"/>
          <p:nvPr/>
        </p:nvSpPr>
        <p:spPr>
          <a:xfrm>
            <a:off x="5751901" y="3088745"/>
            <a:ext cx="962042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dirty="0" err="1"/>
              <a:t>bplain.tex</a:t>
            </a:r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41461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EA210B0-F4C4-4196-8B3E-E430A724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? </a:t>
            </a:r>
            <a:r>
              <a:rPr lang="de-DE" dirty="0"/>
              <a:t/>
            </a:r>
            <a:br>
              <a:rPr lang="de-DE" dirty="0"/>
            </a:br>
            <a:endParaRPr lang="de-DE" b="0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xmlns="" id="{B584AFA6-84A6-4E7C-8D75-C1AB3B30C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7" y="980066"/>
            <a:ext cx="3464719" cy="34988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Why do we want </a:t>
            </a:r>
            <a:br>
              <a:rPr lang="en-US" dirty="0" smtClean="0"/>
            </a:br>
            <a:r>
              <a:rPr lang="en-US" dirty="0" smtClean="0"/>
              <a:t>cweb Source Code of </a:t>
            </a:r>
            <a:r>
              <a:rPr lang="de-DE" sz="1800" spc="-225" dirty="0"/>
              <a:t>T</a:t>
            </a:r>
            <a:r>
              <a:rPr lang="de-DE" sz="2700" spc="-225" baseline="-16000" dirty="0"/>
              <a:t>E</a:t>
            </a:r>
            <a:r>
              <a:rPr lang="de-DE" sz="1800" spc="-225" dirty="0"/>
              <a:t>X</a:t>
            </a:r>
            <a:r>
              <a:rPr lang="en-US" spc="-225" dirty="0"/>
              <a:t> </a:t>
            </a:r>
            <a:r>
              <a:rPr lang="en-US" dirty="0" smtClean="0"/>
              <a:t>?</a:t>
            </a:r>
          </a:p>
          <a:p>
            <a:r>
              <a:rPr lang="en-US" dirty="0"/>
              <a:t>Toolchain </a:t>
            </a:r>
          </a:p>
          <a:p>
            <a:r>
              <a:rPr lang="en-US" b="1" dirty="0" smtClean="0"/>
              <a:t>Modification</a:t>
            </a:r>
          </a:p>
          <a:p>
            <a:r>
              <a:rPr lang="en-US" dirty="0" smtClean="0"/>
              <a:t>Debugging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97BA9EE-B3B4-4277-93C9-5A10EDA2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Inhaltsplatzhalter 10">
            <a:extLst>
              <a:ext uri="{FF2B5EF4-FFF2-40B4-BE49-F238E27FC236}">
                <a16:creationId xmlns:a16="http://schemas.microsoft.com/office/drawing/2014/main" xmlns="" id="{B584AFA6-84A6-4E7C-8D75-C1AB3B30CE21}"/>
              </a:ext>
            </a:extLst>
          </p:cNvPr>
          <p:cNvSpPr txBox="1">
            <a:spLocks/>
          </p:cNvSpPr>
          <p:nvPr/>
        </p:nvSpPr>
        <p:spPr>
          <a:xfrm>
            <a:off x="4686300" y="980066"/>
            <a:ext cx="4293394" cy="34988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975" indent="-1809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2667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698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9013" indent="-2714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2538" indent="-2635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Rechteck 2"/>
          <p:cNvSpPr/>
          <p:nvPr/>
        </p:nvSpPr>
        <p:spPr>
          <a:xfrm>
            <a:off x="5886449" y="788556"/>
            <a:ext cx="1135856" cy="38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ktex.w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79206" y="1728788"/>
            <a:ext cx="1135856" cy="38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ktex.tex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643688" y="1728788"/>
            <a:ext cx="1135856" cy="38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ktex.c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097066" y="2572326"/>
            <a:ext cx="1135856" cy="38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ktex.dvi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643687" y="2572326"/>
            <a:ext cx="1135856" cy="38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ktex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886448" y="3512558"/>
            <a:ext cx="1135856" cy="38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ktex.fmt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429501" y="3512558"/>
            <a:ext cx="1135856" cy="38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klatex.fmt</a:t>
            </a:r>
            <a:endParaRPr lang="de-DE" sz="1500" dirty="0">
              <a:solidFill>
                <a:schemeClr val="tx1"/>
              </a:solidFill>
            </a:endParaRPr>
          </a:p>
        </p:txBody>
      </p:sp>
      <p:cxnSp>
        <p:nvCxnSpPr>
          <p:cNvPr id="5" name="Gerade Verbindung mit Pfeil 4"/>
          <p:cNvCxnSpPr>
            <a:stCxn id="3" idx="2"/>
            <a:endCxn id="9" idx="0"/>
          </p:cNvCxnSpPr>
          <p:nvPr/>
        </p:nvCxnSpPr>
        <p:spPr>
          <a:xfrm>
            <a:off x="6454377" y="1174319"/>
            <a:ext cx="757239" cy="554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3" idx="2"/>
            <a:endCxn id="8" idx="0"/>
          </p:cNvCxnSpPr>
          <p:nvPr/>
        </p:nvCxnSpPr>
        <p:spPr>
          <a:xfrm flipH="1">
            <a:off x="5647134" y="1174319"/>
            <a:ext cx="807243" cy="554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7240189" y="2958089"/>
            <a:ext cx="757239" cy="554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endCxn id="13" idx="0"/>
          </p:cNvCxnSpPr>
          <p:nvPr/>
        </p:nvCxnSpPr>
        <p:spPr>
          <a:xfrm flipH="1">
            <a:off x="6454377" y="2958089"/>
            <a:ext cx="757238" cy="554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9" idx="2"/>
            <a:endCxn id="12" idx="0"/>
          </p:cNvCxnSpPr>
          <p:nvPr/>
        </p:nvCxnSpPr>
        <p:spPr>
          <a:xfrm flipH="1">
            <a:off x="7211616" y="2114551"/>
            <a:ext cx="1" cy="457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>
            <a:off x="5664993" y="2114551"/>
            <a:ext cx="1" cy="457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5097066" y="1309787"/>
            <a:ext cx="791323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dirty="0" err="1"/>
              <a:t>cweave</a:t>
            </a:r>
            <a:endParaRPr lang="de-DE" sz="1500" dirty="0"/>
          </a:p>
        </p:txBody>
      </p:sp>
      <p:sp>
        <p:nvSpPr>
          <p:cNvPr id="30" name="Textfeld 29"/>
          <p:cNvSpPr txBox="1"/>
          <p:nvPr/>
        </p:nvSpPr>
        <p:spPr>
          <a:xfrm>
            <a:off x="6988222" y="1304975"/>
            <a:ext cx="758861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dirty="0" err="1"/>
              <a:t>ctangle</a:t>
            </a:r>
            <a:endParaRPr lang="de-DE" sz="1500" dirty="0"/>
          </a:p>
        </p:txBody>
      </p:sp>
      <p:sp>
        <p:nvSpPr>
          <p:cNvPr id="31" name="Textfeld 30"/>
          <p:cNvSpPr txBox="1"/>
          <p:nvPr/>
        </p:nvSpPr>
        <p:spPr>
          <a:xfrm>
            <a:off x="7286622" y="2196860"/>
            <a:ext cx="437861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dirty="0" err="1"/>
              <a:t>gcc</a:t>
            </a:r>
            <a:endParaRPr lang="de-DE" sz="1500" dirty="0"/>
          </a:p>
        </p:txBody>
      </p:sp>
      <p:sp>
        <p:nvSpPr>
          <p:cNvPr id="32" name="Textfeld 31"/>
          <p:cNvSpPr txBox="1"/>
          <p:nvPr/>
        </p:nvSpPr>
        <p:spPr>
          <a:xfrm>
            <a:off x="5082777" y="2196860"/>
            <a:ext cx="394580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dirty="0" err="1"/>
              <a:t>tex</a:t>
            </a:r>
            <a:endParaRPr lang="de-DE" sz="1500" dirty="0"/>
          </a:p>
        </p:txBody>
      </p:sp>
      <p:sp>
        <p:nvSpPr>
          <p:cNvPr id="33" name="Textfeld 32"/>
          <p:cNvSpPr txBox="1"/>
          <p:nvPr/>
        </p:nvSpPr>
        <p:spPr>
          <a:xfrm>
            <a:off x="7779544" y="3088745"/>
            <a:ext cx="905537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dirty="0">
                <a:latin typeface="CourierPS" panose="02070609020205020404" pitchFamily="49" charset="0"/>
              </a:rPr>
              <a:t>*</a:t>
            </a:r>
            <a:r>
              <a:rPr lang="de-DE" sz="1500" dirty="0" err="1"/>
              <a:t>latex.ltx</a:t>
            </a:r>
            <a:endParaRPr lang="de-DE" sz="1500" dirty="0"/>
          </a:p>
        </p:txBody>
      </p:sp>
      <p:sp>
        <p:nvSpPr>
          <p:cNvPr id="34" name="Textfeld 33"/>
          <p:cNvSpPr txBox="1"/>
          <p:nvPr/>
        </p:nvSpPr>
        <p:spPr>
          <a:xfrm>
            <a:off x="5751901" y="3088745"/>
            <a:ext cx="962042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dirty="0" err="1"/>
              <a:t>bplain.tex</a:t>
            </a:r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34542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EA210B0-F4C4-4196-8B3E-E430A724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? </a:t>
            </a:r>
            <a:r>
              <a:rPr lang="de-DE" dirty="0"/>
              <a:t/>
            </a:r>
            <a:br>
              <a:rPr lang="de-DE" dirty="0"/>
            </a:br>
            <a:endParaRPr lang="de-DE" b="0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xmlns="" id="{B584AFA6-84A6-4E7C-8D75-C1AB3B30C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7" y="980066"/>
            <a:ext cx="3343275" cy="34988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Why do we want </a:t>
            </a:r>
            <a:br>
              <a:rPr lang="en-US" dirty="0" smtClean="0"/>
            </a:br>
            <a:r>
              <a:rPr lang="en-US" dirty="0" smtClean="0"/>
              <a:t>cweb Source Code of </a:t>
            </a:r>
            <a:r>
              <a:rPr lang="de-DE" sz="1800" spc="-225" dirty="0"/>
              <a:t>T</a:t>
            </a:r>
            <a:r>
              <a:rPr lang="de-DE" sz="2700" spc="-225" baseline="-16000" dirty="0"/>
              <a:t>E</a:t>
            </a:r>
            <a:r>
              <a:rPr lang="de-DE" sz="1800" spc="-225" dirty="0"/>
              <a:t>X</a:t>
            </a:r>
            <a:r>
              <a:rPr lang="en-US" spc="-225" dirty="0"/>
              <a:t> </a:t>
            </a:r>
            <a:r>
              <a:rPr lang="en-US" dirty="0" smtClean="0"/>
              <a:t>?</a:t>
            </a:r>
          </a:p>
          <a:p>
            <a:r>
              <a:rPr lang="en-US" dirty="0" smtClean="0"/>
              <a:t>Toolchain </a:t>
            </a:r>
          </a:p>
          <a:p>
            <a:r>
              <a:rPr lang="en-US" dirty="0" smtClean="0"/>
              <a:t>Modification</a:t>
            </a:r>
          </a:p>
          <a:p>
            <a:r>
              <a:rPr lang="en-US" b="1" dirty="0" smtClean="0"/>
              <a:t>Debugging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97BA9EE-B3B4-4277-93C9-5A10EDA2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Inhaltsplatzhalter 10">
            <a:extLst>
              <a:ext uri="{FF2B5EF4-FFF2-40B4-BE49-F238E27FC236}">
                <a16:creationId xmlns:a16="http://schemas.microsoft.com/office/drawing/2014/main" xmlns="" id="{B584AFA6-84A6-4E7C-8D75-C1AB3B30CE21}"/>
              </a:ext>
            </a:extLst>
          </p:cNvPr>
          <p:cNvSpPr txBox="1">
            <a:spLocks/>
          </p:cNvSpPr>
          <p:nvPr/>
        </p:nvSpPr>
        <p:spPr>
          <a:xfrm>
            <a:off x="4686300" y="980066"/>
            <a:ext cx="4293394" cy="34988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975" indent="-1809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2667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698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9013" indent="-2714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2538" indent="-2635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19" name="Inhaltsplatzhalter 10">
            <a:extLst>
              <a:ext uri="{FF2B5EF4-FFF2-40B4-BE49-F238E27FC236}">
                <a16:creationId xmlns:a16="http://schemas.microsoft.com/office/drawing/2014/main" xmlns="" id="{B584AFA6-84A6-4E7C-8D75-C1AB3B30CE21}"/>
              </a:ext>
            </a:extLst>
          </p:cNvPr>
          <p:cNvSpPr txBox="1">
            <a:spLocks/>
          </p:cNvSpPr>
          <p:nvPr/>
        </p:nvSpPr>
        <p:spPr>
          <a:xfrm>
            <a:off x="4150519" y="980066"/>
            <a:ext cx="4300537" cy="38919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975" indent="-1809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2667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698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9013" indent="-2714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2538" indent="-2635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HintView</a:t>
            </a:r>
            <a:r>
              <a:rPr lang="en-US" dirty="0" smtClean="0"/>
              <a:t>, the HINT viewer. </a:t>
            </a:r>
          </a:p>
          <a:p>
            <a:r>
              <a:rPr lang="en-US" dirty="0"/>
              <a:t>Backend: </a:t>
            </a:r>
            <a:endParaRPr lang="en-US" dirty="0" smtClean="0"/>
          </a:p>
          <a:p>
            <a:pPr lvl="2"/>
            <a:r>
              <a:rPr lang="en-US" dirty="0" smtClean="0"/>
              <a:t>literate </a:t>
            </a:r>
            <a:r>
              <a:rPr lang="en-US" dirty="0"/>
              <a:t>cweb programs</a:t>
            </a:r>
          </a:p>
          <a:p>
            <a:r>
              <a:rPr lang="en-US" dirty="0"/>
              <a:t>User Interface: </a:t>
            </a:r>
            <a:endParaRPr lang="en-US" dirty="0" smtClean="0"/>
          </a:p>
          <a:p>
            <a:pPr lvl="2"/>
            <a:r>
              <a:rPr lang="en-US" b="1" dirty="0" smtClean="0"/>
              <a:t>C (Windows)</a:t>
            </a:r>
            <a:endParaRPr lang="en-US" dirty="0"/>
          </a:p>
          <a:p>
            <a:pPr lvl="2"/>
            <a:r>
              <a:rPr lang="en-US" dirty="0" smtClean="0"/>
              <a:t>Java (Android)</a:t>
            </a:r>
            <a:endParaRPr lang="en-US" dirty="0"/>
          </a:p>
          <a:p>
            <a:r>
              <a:rPr lang="en-US" dirty="0"/>
              <a:t>Rendering: </a:t>
            </a:r>
            <a:endParaRPr lang="en-US" dirty="0" smtClean="0"/>
          </a:p>
          <a:p>
            <a:pPr lvl="2"/>
            <a:r>
              <a:rPr lang="en-US" dirty="0" smtClean="0"/>
              <a:t>OpenGL </a:t>
            </a:r>
            <a:endParaRPr lang="en-US" dirty="0"/>
          </a:p>
          <a:p>
            <a:r>
              <a:rPr lang="en-US" dirty="0" smtClean="0"/>
              <a:t>Programming Environment</a:t>
            </a:r>
          </a:p>
          <a:p>
            <a:pPr lvl="2"/>
            <a:r>
              <a:rPr lang="en-US" b="1" dirty="0" smtClean="0"/>
              <a:t>MS Visual Studio (Windows)</a:t>
            </a:r>
          </a:p>
          <a:p>
            <a:pPr lvl="2"/>
            <a:r>
              <a:rPr lang="en-US" dirty="0" smtClean="0"/>
              <a:t>Android Studio (Android)</a:t>
            </a:r>
          </a:p>
        </p:txBody>
      </p:sp>
    </p:spTree>
    <p:extLst>
      <p:ext uri="{BB962C8B-B14F-4D97-AF65-F5344CB8AC3E}">
        <p14:creationId xmlns:p14="http://schemas.microsoft.com/office/powerpoint/2010/main" val="37788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EA210B0-F4C4-4196-8B3E-E430A724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? </a:t>
            </a:r>
            <a:r>
              <a:rPr lang="de-DE" dirty="0"/>
              <a:t/>
            </a:r>
            <a:br>
              <a:rPr lang="de-DE" dirty="0"/>
            </a:br>
            <a:endParaRPr lang="de-DE" b="0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xmlns="" id="{B584AFA6-84A6-4E7C-8D75-C1AB3B30C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7" y="980066"/>
            <a:ext cx="3343275" cy="34988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Why do we want </a:t>
            </a:r>
            <a:br>
              <a:rPr lang="en-US" dirty="0" smtClean="0"/>
            </a:br>
            <a:r>
              <a:rPr lang="en-US" dirty="0" smtClean="0"/>
              <a:t>cweb Source Code of </a:t>
            </a:r>
            <a:r>
              <a:rPr lang="de-DE" sz="1800" spc="-225" dirty="0"/>
              <a:t>T</a:t>
            </a:r>
            <a:r>
              <a:rPr lang="de-DE" sz="2700" spc="-225" baseline="-16000" dirty="0"/>
              <a:t>E</a:t>
            </a:r>
            <a:r>
              <a:rPr lang="de-DE" sz="1800" spc="-225" dirty="0"/>
              <a:t>X</a:t>
            </a:r>
            <a:r>
              <a:rPr lang="en-US" spc="-225" dirty="0"/>
              <a:t> </a:t>
            </a:r>
            <a:r>
              <a:rPr lang="en-US" dirty="0" smtClean="0"/>
              <a:t>?</a:t>
            </a:r>
          </a:p>
          <a:p>
            <a:r>
              <a:rPr lang="en-US" dirty="0" smtClean="0"/>
              <a:t>Toolchain </a:t>
            </a:r>
          </a:p>
          <a:p>
            <a:r>
              <a:rPr lang="en-US" dirty="0" smtClean="0"/>
              <a:t>Modification</a:t>
            </a:r>
          </a:p>
          <a:p>
            <a:r>
              <a:rPr lang="en-US" b="1" dirty="0" smtClean="0"/>
              <a:t>Debugging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97BA9EE-B3B4-4277-93C9-5A10EDA2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Inhaltsplatzhalter 10">
            <a:extLst>
              <a:ext uri="{FF2B5EF4-FFF2-40B4-BE49-F238E27FC236}">
                <a16:creationId xmlns:a16="http://schemas.microsoft.com/office/drawing/2014/main" xmlns="" id="{B584AFA6-84A6-4E7C-8D75-C1AB3B30CE21}"/>
              </a:ext>
            </a:extLst>
          </p:cNvPr>
          <p:cNvSpPr txBox="1">
            <a:spLocks/>
          </p:cNvSpPr>
          <p:nvPr/>
        </p:nvSpPr>
        <p:spPr>
          <a:xfrm>
            <a:off x="4686300" y="980066"/>
            <a:ext cx="4293394" cy="34988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975" indent="-1809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2667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698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9013" indent="-2714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2538" indent="-2635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509" y="1418008"/>
            <a:ext cx="3500926" cy="37867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786" y="3211979"/>
            <a:ext cx="3636677" cy="771633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6883360" y="142875"/>
            <a:ext cx="1200150" cy="8729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lig_node</a:t>
            </a:r>
            <a:r>
              <a:rPr lang="de-DE" sz="15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ffi</a:t>
            </a:r>
            <a:endParaRPr lang="de-DE" sz="1500" dirty="0">
              <a:solidFill>
                <a:schemeClr val="tx1"/>
              </a:solidFill>
            </a:endParaRPr>
          </a:p>
          <a:p>
            <a:pPr>
              <a:lnSpc>
                <a:spcPct val="97000"/>
              </a:lnSpc>
            </a:pPr>
            <a:r>
              <a:rPr lang="de-DE" sz="1500" dirty="0">
                <a:solidFill>
                  <a:schemeClr val="tx1"/>
                </a:solidFill>
              </a:rPr>
              <a:t>f </a:t>
            </a:r>
            <a:r>
              <a:rPr lang="de-DE" sz="1500" dirty="0" err="1">
                <a:solidFill>
                  <a:schemeClr val="tx1"/>
                </a:solidFill>
              </a:rPr>
              <a:t>f</a:t>
            </a:r>
            <a:r>
              <a:rPr lang="de-DE" sz="1500" dirty="0">
                <a:solidFill>
                  <a:schemeClr val="tx1"/>
                </a:solidFill>
              </a:rPr>
              <a:t> i</a:t>
            </a:r>
          </a:p>
        </p:txBody>
      </p:sp>
      <p:sp>
        <p:nvSpPr>
          <p:cNvPr id="35" name="Rechteck 34"/>
          <p:cNvSpPr/>
          <p:nvPr/>
        </p:nvSpPr>
        <p:spPr>
          <a:xfrm>
            <a:off x="7315200" y="2203482"/>
            <a:ext cx="1200150" cy="8729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lig_node</a:t>
            </a:r>
            <a:r>
              <a:rPr lang="de-DE" sz="15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ffi</a:t>
            </a:r>
            <a:endParaRPr lang="de-DE" sz="1500" dirty="0">
              <a:solidFill>
                <a:schemeClr val="tx1"/>
              </a:solidFill>
            </a:endParaRPr>
          </a:p>
          <a:p>
            <a:pPr>
              <a:lnSpc>
                <a:spcPct val="97000"/>
              </a:lnSpc>
            </a:pPr>
            <a:r>
              <a:rPr lang="de-DE" sz="1500" dirty="0">
                <a:solidFill>
                  <a:schemeClr val="tx1"/>
                </a:solidFill>
              </a:rPr>
              <a:t>f </a:t>
            </a:r>
            <a:r>
              <a:rPr lang="de-DE" sz="1500" dirty="0" err="1">
                <a:solidFill>
                  <a:schemeClr val="tx1"/>
                </a:solidFill>
              </a:rPr>
              <a:t>f</a:t>
            </a:r>
            <a:r>
              <a:rPr lang="de-DE" sz="1500" dirty="0">
                <a:solidFill>
                  <a:schemeClr val="tx1"/>
                </a:solidFill>
              </a:rPr>
              <a:t> i</a:t>
            </a:r>
          </a:p>
        </p:txBody>
      </p:sp>
      <p:sp>
        <p:nvSpPr>
          <p:cNvPr id="36" name="Rechteck 35"/>
          <p:cNvSpPr/>
          <p:nvPr/>
        </p:nvSpPr>
        <p:spPr>
          <a:xfrm>
            <a:off x="4489715" y="142876"/>
            <a:ext cx="1679045" cy="8729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disc_node</a:t>
            </a:r>
            <a:endParaRPr lang="de-DE" sz="1500" dirty="0">
              <a:solidFill>
                <a:schemeClr val="tx1"/>
              </a:solidFill>
            </a:endParaRPr>
          </a:p>
          <a:p>
            <a:pPr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replace_count</a:t>
            </a:r>
            <a:r>
              <a:rPr lang="de-DE" sz="1500" dirty="0">
                <a:solidFill>
                  <a:schemeClr val="tx1"/>
                </a:solidFill>
              </a:rPr>
              <a:t> = 1</a:t>
            </a:r>
          </a:p>
          <a:p>
            <a:pPr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pre_break</a:t>
            </a:r>
            <a:r>
              <a:rPr lang="de-DE" sz="1500" dirty="0">
                <a:solidFill>
                  <a:schemeClr val="tx1"/>
                </a:solidFill>
              </a:rPr>
              <a:t> = f-</a:t>
            </a:r>
          </a:p>
          <a:p>
            <a:pPr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post_break</a:t>
            </a:r>
            <a:r>
              <a:rPr lang="de-DE" sz="1500" dirty="0">
                <a:solidFill>
                  <a:schemeClr val="tx1"/>
                </a:solidFill>
              </a:rPr>
              <a:t> = </a:t>
            </a:r>
            <a:r>
              <a:rPr lang="de-DE" sz="1500" dirty="0" err="1">
                <a:solidFill>
                  <a:schemeClr val="tx1"/>
                </a:solidFill>
              </a:rPr>
              <a:t>fi</a:t>
            </a:r>
            <a:endParaRPr lang="de-DE" sz="15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/>
          <p:cNvCxnSpPr>
            <a:stCxn id="36" idx="2"/>
          </p:cNvCxnSpPr>
          <p:nvPr/>
        </p:nvCxnSpPr>
        <p:spPr>
          <a:xfrm>
            <a:off x="5329238" y="1015784"/>
            <a:ext cx="678656" cy="4022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8" idx="2"/>
          </p:cNvCxnSpPr>
          <p:nvPr/>
        </p:nvCxnSpPr>
        <p:spPr>
          <a:xfrm flipH="1">
            <a:off x="6222207" y="1015784"/>
            <a:ext cx="1261228" cy="4022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5770274" y="1978654"/>
            <a:ext cx="1386245" cy="8729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ignore_node</a:t>
            </a:r>
            <a:r>
              <a:rPr lang="de-DE" sz="15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info</a:t>
            </a:r>
            <a:r>
              <a:rPr lang="de-DE" sz="1500" dirty="0">
                <a:solidFill>
                  <a:schemeClr val="tx1"/>
                </a:solidFill>
              </a:rPr>
              <a:t> </a:t>
            </a:r>
            <a:r>
              <a:rPr lang="de-DE" sz="1500" dirty="0">
                <a:solidFill>
                  <a:schemeClr val="tx1"/>
                </a:solidFill>
              </a:rPr>
              <a:t>= 1</a:t>
            </a:r>
          </a:p>
          <a:p>
            <a:pPr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list</a:t>
            </a:r>
            <a:r>
              <a:rPr lang="de-DE" sz="1500" dirty="0">
                <a:solidFill>
                  <a:schemeClr val="tx1"/>
                </a:solidFill>
              </a:rPr>
              <a:t> =</a:t>
            </a:r>
          </a:p>
        </p:txBody>
      </p:sp>
      <p:cxnSp>
        <p:nvCxnSpPr>
          <p:cNvPr id="42" name="Gerade Verbindung mit Pfeil 41"/>
          <p:cNvCxnSpPr>
            <a:endCxn id="35" idx="1"/>
          </p:cNvCxnSpPr>
          <p:nvPr/>
        </p:nvCxnSpPr>
        <p:spPr>
          <a:xfrm>
            <a:off x="6397407" y="2639936"/>
            <a:ext cx="91779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40" idx="2"/>
          </p:cNvCxnSpPr>
          <p:nvPr/>
        </p:nvCxnSpPr>
        <p:spPr>
          <a:xfrm>
            <a:off x="6463397" y="2851563"/>
            <a:ext cx="525155" cy="420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4078724" y="4192475"/>
            <a:ext cx="1386245" cy="8729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ignore_node</a:t>
            </a:r>
            <a:r>
              <a:rPr lang="de-DE" sz="15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info</a:t>
            </a:r>
            <a:r>
              <a:rPr lang="de-DE" sz="1500" dirty="0">
                <a:solidFill>
                  <a:schemeClr val="tx1"/>
                </a:solidFill>
              </a:rPr>
              <a:t> </a:t>
            </a:r>
            <a:r>
              <a:rPr lang="de-DE" sz="1500" dirty="0">
                <a:solidFill>
                  <a:schemeClr val="tx1"/>
                </a:solidFill>
              </a:rPr>
              <a:t>= 0</a:t>
            </a:r>
          </a:p>
          <a:p>
            <a:pPr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list</a:t>
            </a:r>
            <a:r>
              <a:rPr lang="de-DE" sz="1500" dirty="0">
                <a:solidFill>
                  <a:schemeClr val="tx1"/>
                </a:solidFill>
              </a:rPr>
              <a:t> = null</a:t>
            </a:r>
          </a:p>
        </p:txBody>
      </p:sp>
      <p:cxnSp>
        <p:nvCxnSpPr>
          <p:cNvPr id="51" name="Gerade Verbindung mit Pfeil 50"/>
          <p:cNvCxnSpPr>
            <a:stCxn id="50" idx="0"/>
          </p:cNvCxnSpPr>
          <p:nvPr/>
        </p:nvCxnSpPr>
        <p:spPr>
          <a:xfrm flipH="1" flipV="1">
            <a:off x="4236244" y="3879057"/>
            <a:ext cx="535603" cy="3134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65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EA210B0-F4C4-4196-8B3E-E430A724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? </a:t>
            </a:r>
            <a:r>
              <a:rPr lang="de-DE" dirty="0"/>
              <a:t/>
            </a:r>
            <a:br>
              <a:rPr lang="de-DE" dirty="0"/>
            </a:br>
            <a:endParaRPr lang="de-DE" b="0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xmlns="" id="{B584AFA6-84A6-4E7C-8D75-C1AB3B30C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7" y="980066"/>
            <a:ext cx="3343275" cy="34988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Why do we want </a:t>
            </a:r>
            <a:br>
              <a:rPr lang="en-US" dirty="0" smtClean="0"/>
            </a:br>
            <a:r>
              <a:rPr lang="en-US" dirty="0" smtClean="0"/>
              <a:t>cweb Source Code of </a:t>
            </a:r>
            <a:r>
              <a:rPr lang="de-DE" sz="1800" spc="-225" dirty="0"/>
              <a:t>T</a:t>
            </a:r>
            <a:r>
              <a:rPr lang="de-DE" sz="2700" spc="-225" baseline="-16000" dirty="0"/>
              <a:t>E</a:t>
            </a:r>
            <a:r>
              <a:rPr lang="de-DE" sz="1800" spc="-225" dirty="0"/>
              <a:t>X</a:t>
            </a:r>
            <a:r>
              <a:rPr lang="en-US" spc="-225" dirty="0"/>
              <a:t> </a:t>
            </a:r>
            <a:r>
              <a:rPr lang="en-US" dirty="0" smtClean="0"/>
              <a:t>?</a:t>
            </a:r>
          </a:p>
          <a:p>
            <a:r>
              <a:rPr lang="en-US" dirty="0" smtClean="0"/>
              <a:t>Toolchain </a:t>
            </a:r>
          </a:p>
          <a:p>
            <a:r>
              <a:rPr lang="en-US" dirty="0" smtClean="0"/>
              <a:t>Modification</a:t>
            </a:r>
          </a:p>
          <a:p>
            <a:r>
              <a:rPr lang="en-US" dirty="0" smtClean="0"/>
              <a:t>Debugging</a:t>
            </a:r>
          </a:p>
          <a:p>
            <a:r>
              <a:rPr lang="en-US" b="1" dirty="0" smtClean="0"/>
              <a:t>Education</a:t>
            </a:r>
          </a:p>
          <a:p>
            <a:r>
              <a:rPr lang="en-US" b="1" dirty="0" smtClean="0"/>
              <a:t>Experiments</a:t>
            </a:r>
            <a:endParaRPr lang="en-US" b="1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97BA9EE-B3B4-4277-93C9-5A10EDA2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7" name="Inhaltsplatzhalter 10">
            <a:extLst>
              <a:ext uri="{FF2B5EF4-FFF2-40B4-BE49-F238E27FC236}">
                <a16:creationId xmlns:a16="http://schemas.microsoft.com/office/drawing/2014/main" xmlns="" id="{B584AFA6-84A6-4E7C-8D75-C1AB3B30CE21}"/>
              </a:ext>
            </a:extLst>
          </p:cNvPr>
          <p:cNvSpPr txBox="1">
            <a:spLocks/>
          </p:cNvSpPr>
          <p:nvPr/>
        </p:nvSpPr>
        <p:spPr>
          <a:xfrm>
            <a:off x="4686300" y="980066"/>
            <a:ext cx="4293394" cy="34988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975" indent="-1809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2667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698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9013" indent="-2714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2538" indent="-2635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772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8607" y="1094366"/>
            <a:ext cx="3886200" cy="3498845"/>
          </a:xfrm>
        </p:spPr>
        <p:txBody>
          <a:bodyPr/>
          <a:lstStyle/>
          <a:p>
            <a:r>
              <a:rPr lang="en-US" dirty="0" smtClean="0"/>
              <a:t>Start with </a:t>
            </a:r>
            <a:r>
              <a:rPr lang="en-US" dirty="0" err="1" smtClean="0"/>
              <a:t>tex.web</a:t>
            </a:r>
            <a:endParaRPr lang="en-US" dirty="0" smtClean="0"/>
          </a:p>
          <a:p>
            <a:r>
              <a:rPr lang="en-US" dirty="0" smtClean="0"/>
              <a:t>Apply web change files, e.g. ε-</a:t>
            </a:r>
            <a:r>
              <a:rPr lang="de-DE" sz="1800" spc="-225" dirty="0"/>
              <a:t>T</a:t>
            </a:r>
            <a:r>
              <a:rPr lang="de-DE" sz="2700" spc="-225" baseline="-16000" dirty="0"/>
              <a:t>E</a:t>
            </a:r>
            <a:r>
              <a:rPr lang="de-DE" sz="1800" spc="-225" dirty="0"/>
              <a:t>X</a:t>
            </a:r>
            <a:r>
              <a:rPr lang="en-US" dirty="0" smtClean="0"/>
              <a:t> </a:t>
            </a:r>
          </a:p>
          <a:p>
            <a:r>
              <a:rPr lang="en-US" dirty="0" smtClean="0"/>
              <a:t>Apply patch files</a:t>
            </a:r>
          </a:p>
          <a:p>
            <a:r>
              <a:rPr lang="en-US" dirty="0" smtClean="0"/>
              <a:t>Convert web file to cweb file </a:t>
            </a:r>
          </a:p>
          <a:p>
            <a:pPr lvl="1"/>
            <a:r>
              <a:rPr lang="en-US" dirty="0" smtClean="0"/>
              <a:t>run web2w</a:t>
            </a:r>
          </a:p>
          <a:p>
            <a:pPr lvl="1"/>
            <a:r>
              <a:rPr lang="en-US" dirty="0" smtClean="0"/>
              <a:t>apply patch file</a:t>
            </a:r>
          </a:p>
          <a:p>
            <a:r>
              <a:rPr lang="en-US" dirty="0" smtClean="0"/>
              <a:t>Apply cweb change files, e.g. for k</a:t>
            </a:r>
            <a:r>
              <a:rPr lang="de-DE" sz="1800" spc="-225" dirty="0"/>
              <a:t>T</a:t>
            </a:r>
            <a:r>
              <a:rPr lang="de-DE" sz="2700" spc="-225" baseline="-16000" dirty="0"/>
              <a:t>E</a:t>
            </a:r>
            <a:r>
              <a:rPr lang="de-DE" sz="1800" spc="-225" dirty="0"/>
              <a:t>X</a:t>
            </a:r>
            <a:r>
              <a:rPr lang="en-US" spc="-225" dirty="0"/>
              <a:t>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de-DE" sz="1800" spc="-225" dirty="0"/>
              <a:t>T</a:t>
            </a:r>
            <a:r>
              <a:rPr lang="de-DE" sz="2700" spc="-225" baseline="-16000" dirty="0"/>
              <a:t>E</a:t>
            </a:r>
            <a:r>
              <a:rPr lang="de-DE" sz="1800" spc="-225" dirty="0"/>
              <a:t>X</a:t>
            </a:r>
            <a:r>
              <a:rPr lang="en-US" spc="-225" dirty="0"/>
              <a:t> </a:t>
            </a:r>
            <a:r>
              <a:rPr lang="en-US" dirty="0" smtClean="0"/>
              <a:t>related projects</a:t>
            </a:r>
          </a:p>
          <a:p>
            <a:pPr lvl="1"/>
            <a:r>
              <a:rPr lang="en-US" dirty="0" smtClean="0"/>
              <a:t>Extract code and Link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6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2894" y="310062"/>
            <a:ext cx="8586788" cy="670004"/>
          </a:xfrm>
        </p:spPr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8607" y="1094366"/>
            <a:ext cx="3886200" cy="3498845"/>
          </a:xfrm>
        </p:spPr>
        <p:txBody>
          <a:bodyPr/>
          <a:lstStyle/>
          <a:p>
            <a:r>
              <a:rPr lang="en-US" dirty="0" smtClean="0"/>
              <a:t>Start with </a:t>
            </a:r>
            <a:r>
              <a:rPr lang="en-US" dirty="0" err="1" smtClean="0"/>
              <a:t>tex.web</a:t>
            </a:r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Apply web change files, e.g. ε-</a:t>
            </a:r>
            <a:r>
              <a:rPr lang="de-DE" sz="1800" spc="-225" dirty="0">
                <a:solidFill>
                  <a:schemeClr val="bg2">
                    <a:lumMod val="90000"/>
                  </a:schemeClr>
                </a:solidFill>
              </a:rPr>
              <a:t>T</a:t>
            </a:r>
            <a:r>
              <a:rPr lang="de-DE" sz="2700" spc="-225" baseline="-16000" dirty="0">
                <a:solidFill>
                  <a:schemeClr val="bg2">
                    <a:lumMod val="90000"/>
                  </a:schemeClr>
                </a:solidFill>
              </a:rPr>
              <a:t>E</a:t>
            </a:r>
            <a:r>
              <a:rPr lang="de-DE" sz="1800" spc="-225" dirty="0">
                <a:solidFill>
                  <a:schemeClr val="bg2">
                    <a:lumMod val="90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Apply patch files</a:t>
            </a:r>
          </a:p>
          <a:p>
            <a:r>
              <a:rPr lang="en-US" dirty="0" smtClean="0"/>
              <a:t>Convert web file to cweb file </a:t>
            </a:r>
          </a:p>
          <a:p>
            <a:pPr lvl="1"/>
            <a:r>
              <a:rPr lang="en-US" dirty="0" smtClean="0"/>
              <a:t>run web2w</a:t>
            </a:r>
          </a:p>
          <a:p>
            <a:pPr lvl="1"/>
            <a:r>
              <a:rPr lang="en-US" dirty="0" smtClean="0"/>
              <a:t>apply patch file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Apply cweb change files, e.g. for k</a:t>
            </a:r>
            <a:r>
              <a:rPr lang="de-DE" sz="1800" spc="-225" dirty="0">
                <a:solidFill>
                  <a:schemeClr val="bg2">
                    <a:lumMod val="90000"/>
                  </a:schemeClr>
                </a:solidFill>
              </a:rPr>
              <a:t>T</a:t>
            </a:r>
            <a:r>
              <a:rPr lang="de-DE" sz="2700" spc="-225" baseline="-16000" dirty="0">
                <a:solidFill>
                  <a:schemeClr val="bg2">
                    <a:lumMod val="90000"/>
                  </a:schemeClr>
                </a:solidFill>
              </a:rPr>
              <a:t>E</a:t>
            </a:r>
            <a:r>
              <a:rPr lang="de-DE" sz="1800" spc="-225" dirty="0">
                <a:solidFill>
                  <a:schemeClr val="bg2">
                    <a:lumMod val="90000"/>
                  </a:schemeClr>
                </a:solidFill>
              </a:rPr>
              <a:t>X</a:t>
            </a:r>
            <a:r>
              <a:rPr lang="en-US" spc="-225" dirty="0">
                <a:solidFill>
                  <a:schemeClr val="bg2">
                    <a:lumMod val="90000"/>
                  </a:schemeClr>
                </a:solidFill>
              </a:rPr>
              <a:t> </a:t>
            </a:r>
            <a:endParaRPr lang="en-US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For </a:t>
            </a:r>
            <a:r>
              <a:rPr lang="de-DE" sz="1800" spc="-225" dirty="0">
                <a:solidFill>
                  <a:schemeClr val="bg2">
                    <a:lumMod val="90000"/>
                  </a:schemeClr>
                </a:solidFill>
              </a:rPr>
              <a:t>T</a:t>
            </a:r>
            <a:r>
              <a:rPr lang="de-DE" sz="2700" spc="-225" baseline="-16000" dirty="0">
                <a:solidFill>
                  <a:schemeClr val="bg2">
                    <a:lumMod val="90000"/>
                  </a:schemeClr>
                </a:solidFill>
              </a:rPr>
              <a:t>E</a:t>
            </a:r>
            <a:r>
              <a:rPr lang="de-DE" sz="1800" spc="-225" dirty="0">
                <a:solidFill>
                  <a:schemeClr val="bg2">
                    <a:lumMod val="90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 related projects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Extract code and Link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CF-9A47-4C8C-A01E-566DC0626ACC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Inhaltsplatzhalter 10">
            <a:extLst>
              <a:ext uri="{FF2B5EF4-FFF2-40B4-BE49-F238E27FC236}">
                <a16:creationId xmlns:a16="http://schemas.microsoft.com/office/drawing/2014/main" xmlns="" id="{B584AFA6-84A6-4E7C-8D75-C1AB3B30CE21}"/>
              </a:ext>
            </a:extLst>
          </p:cNvPr>
          <p:cNvSpPr txBox="1">
            <a:spLocks/>
          </p:cNvSpPr>
          <p:nvPr/>
        </p:nvSpPr>
        <p:spPr>
          <a:xfrm>
            <a:off x="4686300" y="437141"/>
            <a:ext cx="4293394" cy="421344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975" indent="-1809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2667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6987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9013" indent="-2714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2538" indent="-2635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‒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The basis: </a:t>
            </a:r>
            <a:r>
              <a:rPr lang="en-US" dirty="0" err="1" smtClean="0"/>
              <a:t>ctex.w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to Don Knuth's </a:t>
            </a:r>
            <a:r>
              <a:rPr lang="en-US" dirty="0"/>
              <a:t>o</a:t>
            </a:r>
            <a:r>
              <a:rPr lang="en-US" dirty="0" smtClean="0"/>
              <a:t>riginal </a:t>
            </a:r>
            <a:r>
              <a:rPr lang="de-DE" sz="1800" spc="-225" dirty="0"/>
              <a:t>T</a:t>
            </a:r>
            <a:r>
              <a:rPr lang="de-DE" sz="2700" spc="-225" baseline="-16000" dirty="0"/>
              <a:t>E</a:t>
            </a:r>
            <a:r>
              <a:rPr lang="de-DE" sz="1800" spc="-225" dirty="0"/>
              <a:t>X</a:t>
            </a:r>
            <a:endParaRPr lang="en-US" dirty="0" smtClean="0"/>
          </a:p>
          <a:p>
            <a:r>
              <a:rPr lang="en-US" dirty="0" smtClean="0"/>
              <a:t>Passes trip test</a:t>
            </a:r>
          </a:p>
          <a:p>
            <a:r>
              <a:rPr lang="en-US" dirty="0" smtClean="0"/>
              <a:t>No command line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kpathsearch</a:t>
            </a:r>
            <a:endParaRPr lang="en-US" dirty="0" smtClean="0"/>
          </a:p>
        </p:txBody>
      </p:sp>
      <p:sp>
        <p:nvSpPr>
          <p:cNvPr id="7" name="Rechteck 6"/>
          <p:cNvSpPr/>
          <p:nvPr/>
        </p:nvSpPr>
        <p:spPr>
          <a:xfrm>
            <a:off x="5429248" y="992982"/>
            <a:ext cx="1135856" cy="38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tex.web</a:t>
            </a:r>
            <a:endParaRPr lang="de-DE" sz="1500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/>
          <p:cNvCxnSpPr>
            <a:stCxn id="7" idx="2"/>
            <a:endCxn id="10" idx="0"/>
          </p:cNvCxnSpPr>
          <p:nvPr/>
        </p:nvCxnSpPr>
        <p:spPr>
          <a:xfrm>
            <a:off x="5997176" y="1378745"/>
            <a:ext cx="0" cy="3077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4845726" y="1386044"/>
            <a:ext cx="738424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dirty="0"/>
              <a:t>web2w</a:t>
            </a:r>
          </a:p>
        </p:txBody>
      </p:sp>
      <p:sp>
        <p:nvSpPr>
          <p:cNvPr id="10" name="Rechteck 9"/>
          <p:cNvSpPr/>
          <p:nvPr/>
        </p:nvSpPr>
        <p:spPr>
          <a:xfrm>
            <a:off x="5429248" y="1686500"/>
            <a:ext cx="1135856" cy="38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tex.w</a:t>
            </a:r>
            <a:endParaRPr lang="de-DE" sz="15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>
            <a:endCxn id="14" idx="0"/>
          </p:cNvCxnSpPr>
          <p:nvPr/>
        </p:nvCxnSpPr>
        <p:spPr>
          <a:xfrm>
            <a:off x="5997176" y="1950819"/>
            <a:ext cx="0" cy="422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4731425" y="2079562"/>
            <a:ext cx="1013739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dirty="0" err="1"/>
              <a:t>ctex.patch</a:t>
            </a:r>
            <a:endParaRPr lang="de-DE" sz="1500" dirty="0"/>
          </a:p>
        </p:txBody>
      </p:sp>
      <p:sp>
        <p:nvSpPr>
          <p:cNvPr id="14" name="Rechteck 13"/>
          <p:cNvSpPr/>
          <p:nvPr/>
        </p:nvSpPr>
        <p:spPr>
          <a:xfrm>
            <a:off x="5429248" y="2372875"/>
            <a:ext cx="1135856" cy="3857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97000"/>
              </a:lnSpc>
            </a:pPr>
            <a:r>
              <a:rPr lang="de-DE" sz="1500" dirty="0" err="1">
                <a:solidFill>
                  <a:schemeClr val="tx1"/>
                </a:solidFill>
              </a:rPr>
              <a:t>ctex.w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565104" y="1393343"/>
            <a:ext cx="1826462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i="1" dirty="0" err="1"/>
              <a:t>systematic</a:t>
            </a:r>
            <a:r>
              <a:rPr lang="de-DE" sz="1500" i="1" dirty="0"/>
              <a:t> </a:t>
            </a:r>
            <a:r>
              <a:rPr lang="de-DE" sz="1500" i="1" dirty="0" err="1"/>
              <a:t>changes</a:t>
            </a:r>
            <a:endParaRPr lang="de-DE" sz="1500" i="1" dirty="0"/>
          </a:p>
        </p:txBody>
      </p:sp>
      <p:sp>
        <p:nvSpPr>
          <p:cNvPr id="16" name="Textfeld 15"/>
          <p:cNvSpPr txBox="1"/>
          <p:nvPr/>
        </p:nvSpPr>
        <p:spPr>
          <a:xfrm>
            <a:off x="6572248" y="2079562"/>
            <a:ext cx="1723068" cy="29315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>
              <a:lnSpc>
                <a:spcPct val="97000"/>
              </a:lnSpc>
            </a:pPr>
            <a:r>
              <a:rPr lang="de-DE" sz="1500" i="1" dirty="0"/>
              <a:t>individual </a:t>
            </a:r>
            <a:r>
              <a:rPr lang="de-DE" sz="1500" i="1" dirty="0" err="1"/>
              <a:t>changes</a:t>
            </a:r>
            <a:endParaRPr lang="de-DE" sz="1500" i="1" dirty="0"/>
          </a:p>
        </p:txBody>
      </p:sp>
    </p:spTree>
    <p:extLst>
      <p:ext uri="{BB962C8B-B14F-4D97-AF65-F5344CB8AC3E}">
        <p14:creationId xmlns:p14="http://schemas.microsoft.com/office/powerpoint/2010/main" val="65853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M169-2021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lnSpc>
            <a:spcPct val="97000"/>
          </a:lnSpc>
          <a:defRPr sz="145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97000"/>
          </a:lnSpc>
          <a:defRPr sz="145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HM_PowerPoint_16x9_2020-08-19.potx" id="{36F11FC6-5466-4E0A-89FF-E0E4304DFD44}" vid="{AA4DF9E3-E2DC-4B92-BD3B-8EF202BE8C56}"/>
    </a:ext>
  </a:extLst>
</a:theme>
</file>

<file path=ppt/theme/theme2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6E6E6E"/>
      </a:dk2>
      <a:lt2>
        <a:srgbClr val="F0F0F0"/>
      </a:lt2>
      <a:accent1>
        <a:srgbClr val="FC5555"/>
      </a:accent1>
      <a:accent2>
        <a:srgbClr val="4AD386"/>
      </a:accent2>
      <a:accent3>
        <a:srgbClr val="FFFF00"/>
      </a:accent3>
      <a:accent4>
        <a:srgbClr val="3E46D9"/>
      </a:accent4>
      <a:accent5>
        <a:srgbClr val="6E6E6E"/>
      </a:accent5>
      <a:accent6>
        <a:srgbClr val="C6C6C6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HM169-2021</Template>
  <TotalTime>0</TotalTime>
  <Words>764</Words>
  <Application>Microsoft Office PowerPoint</Application>
  <PresentationFormat>Bildschirmpräsentation (16:9)</PresentationFormat>
  <Paragraphs>290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HM169-2021</vt:lpstr>
      <vt:lpstr>cweb Source Code for TEX  Why, How, and What  Martin Ruckert, August 2021</vt:lpstr>
      <vt:lpstr>Why?  </vt:lpstr>
      <vt:lpstr>Why?  </vt:lpstr>
      <vt:lpstr>Why?  </vt:lpstr>
      <vt:lpstr>Why?  </vt:lpstr>
      <vt:lpstr>Why?  </vt:lpstr>
      <vt:lpstr>Why?  </vt:lpstr>
      <vt:lpstr>How ?</vt:lpstr>
      <vt:lpstr>How ?</vt:lpstr>
      <vt:lpstr>How ?</vt:lpstr>
      <vt:lpstr>How ?</vt:lpstr>
      <vt:lpstr>How ?</vt:lpstr>
      <vt:lpstr>What? systematic changes: Macros</vt:lpstr>
      <vt:lpstr>What? systematic changes: Macros</vt:lpstr>
      <vt:lpstr>What? individual changes:  nonlocal goto</vt:lpstr>
      <vt:lpstr>What? individual changes:  cwebmac.tex has no \L</vt:lpstr>
      <vt:lpstr>What? individual changes:  single character strings</vt:lpstr>
      <vt:lpstr>What? individual changes:  use / as directory separator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cweb Souce Code for TeX Why, How, and What  Martin Ruckert, August 2021</dc:title>
  <dc:creator>ruckert</dc:creator>
  <cp:lastModifiedBy>ruckert</cp:lastModifiedBy>
  <cp:revision>36</cp:revision>
  <dcterms:created xsi:type="dcterms:W3CDTF">2021-06-30T08:25:35Z</dcterms:created>
  <dcterms:modified xsi:type="dcterms:W3CDTF">2021-07-06T07:25:33Z</dcterms:modified>
</cp:coreProperties>
</file>