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58" r:id="rId4"/>
    <p:sldId id="259" r:id="rId5"/>
    <p:sldId id="278" r:id="rId6"/>
    <p:sldId id="261" r:id="rId7"/>
    <p:sldId id="263" r:id="rId8"/>
    <p:sldId id="266" r:id="rId9"/>
    <p:sldId id="271" r:id="rId10"/>
    <p:sldId id="273" r:id="rId11"/>
    <p:sldId id="27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9AD0-651B-4C1E-A3C9-CFCD7097CF12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2B7F9-4E80-4FAE-86DE-E9405E4E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6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4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8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8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1A25-991E-47F8-8312-9826E2BC09B1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43DC-8B80-4764-AB27-C0D5E24BE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097" y="1204187"/>
            <a:ext cx="3485804" cy="3470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410" y="5008285"/>
            <a:ext cx="654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WEB DEVELOP PRESENTATION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527" y="5633906"/>
            <a:ext cx="59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MEMBER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피드백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0421" y="567034"/>
            <a:ext cx="11872760" cy="6141337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김은영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68" y="809407"/>
            <a:ext cx="436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800" dirty="0" smtClean="0"/>
              <a:t>MEMBER: </a:t>
            </a:r>
            <a:r>
              <a:rPr lang="ko-KR" altLang="en-US" sz="1800" dirty="0" err="1" smtClean="0"/>
              <a:t>느낀점</a:t>
            </a:r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260100" y="1731544"/>
            <a:ext cx="5777346" cy="4185137"/>
          </a:xfrm>
          <a:prstGeom prst="rect">
            <a:avLst/>
          </a:prstGeom>
          <a:solidFill>
            <a:schemeClr val="bg1"/>
          </a:solidFill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협업이란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서로의 단점을 버리고 장점만을 모아서 앞으로 나아가는 과정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이라는 걸 느꼈습니다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처음엔 맡은 부분만 끝내자는 생각으로 시작했으나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프로젝트의 완성도는 팀원들과의 소통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이라는 걸 알게 되었습니다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아쉬웠던 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첫 기획과 그 뒤의 회의의 문서화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내용을 정리해 놓았으면 협업 간에 변동 사항과 흐름을 협업이 끝난 후에도 기억할 수 있고 추후에 어디에서 어려움을 느꼈는지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무엇이 좋았는지 파악하기 좋지 않았을까 생각합니다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067" y="1333341"/>
            <a:ext cx="2543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이정준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37124" y="1333341"/>
            <a:ext cx="254369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장민정</a:t>
            </a:r>
            <a:endParaRPr lang="ko-KR" altLang="en-US" sz="1600" b="1" dirty="0"/>
          </a:p>
        </p:txBody>
      </p:sp>
      <p:sp>
        <p:nvSpPr>
          <p:cNvPr id="23" name="직사각형 22"/>
          <p:cNvSpPr/>
          <p:nvPr/>
        </p:nvSpPr>
        <p:spPr>
          <a:xfrm>
            <a:off x="6137124" y="1731544"/>
            <a:ext cx="5777346" cy="4185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처음엔 저조한 실력에 민폐가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될까봐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그래서 다른 팀원에게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피해줄까봐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걱정이 되었습니다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혼자하는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업무가 익숙한 저에겐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협업은 생소했기에 팀프로젝트는 부담과 책임감이 동반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되었던 것 같습니다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하지만 끝나고 보니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적당한 부담감과 책임감은 보다 나은 실력으로 향상될 수 있는 요소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임을 알았습니다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그리고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혼자서는 기간 내에 끝 마칠 수 없는 일들도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팀원과의 충분한 소통과 협업을 통해 가능하게 됨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알았고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그래서 그것이 얼마나 중요한지를 알게 되었습니다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1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피드백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0421" y="567034"/>
            <a:ext cx="11872760" cy="6141337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김은영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68" y="809407"/>
            <a:ext cx="436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800" dirty="0" smtClean="0"/>
              <a:t>MEMBER: </a:t>
            </a:r>
            <a:r>
              <a:rPr lang="ko-KR" altLang="en-US" sz="1800" dirty="0" smtClean="0"/>
              <a:t>보완 사항</a:t>
            </a:r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345315" y="1337310"/>
            <a:ext cx="11501370" cy="5120640"/>
          </a:xfrm>
          <a:prstGeom prst="rect">
            <a:avLst/>
          </a:prstGeom>
          <a:solidFill>
            <a:schemeClr val="bg1"/>
          </a:solidFill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DB </a:t>
            </a:r>
            <a:r>
              <a:rPr lang="ko-KR" altLang="en-US" sz="1600" b="1" dirty="0">
                <a:solidFill>
                  <a:schemeClr val="tx1"/>
                </a:solidFill>
              </a:rPr>
              <a:t>활용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 정보 및 제품 정보 등을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활용하여 필요한 데이터를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편의하게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기능 추가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도입 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등급제 도입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인기상품 추천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고객별 상품 추천 등 유용한 기능 추가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카카오 페이 도입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카카오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간편 로그인 기능 추가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관리자 페이지 활성화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계정을 통해 관리자 페이지에 접근하여 홈페이지와 계정 등을 관리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코드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간편화</a:t>
            </a:r>
            <a:endParaRPr lang="ko-KR" alt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자주 사용되는 유효성 검사 항목을 자바에서 함수로 정의하여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반복되는 코드를 줄이고 필요에 맞게 사용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097" y="1204187"/>
            <a:ext cx="3485804" cy="3470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410" y="5008285"/>
            <a:ext cx="654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527" y="5633906"/>
            <a:ext cx="59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MEMBER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목차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개요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설계도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프로젝트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피드백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00665" y="1164483"/>
            <a:ext cx="4320000" cy="216000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개요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주제 소개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   사용 스킬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36631" y="1164483"/>
            <a:ext cx="4320000" cy="2160000"/>
          </a:xfrm>
          <a:prstGeom prst="roundRect">
            <a:avLst>
              <a:gd name="adj" fmla="val 8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설계도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Front-End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Structure Chart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File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Structure Chart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55761" y="3962397"/>
            <a:ext cx="4320000" cy="2160000"/>
          </a:xfrm>
          <a:prstGeom prst="roundRect">
            <a:avLst>
              <a:gd name="adj" fmla="val 8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피드백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MEMBER: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느낀점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MEMBER: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보완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사항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00665" y="3962397"/>
            <a:ext cx="4320000" cy="2160000"/>
          </a:xfrm>
          <a:prstGeom prst="roundRect">
            <a:avLst>
              <a:gd name="adj" fmla="val 9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프로젝트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  </a:t>
            </a:r>
            <a:r>
              <a:rPr lang="ko-KR" altLang="en-US" sz="2000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WBS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일정표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R&amp;R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역할 담당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Main Function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</a:rPr>
              <a:t>주요 기능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설계도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프로젝트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피드백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069" y="96473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주제 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069" y="1430054"/>
            <a:ext cx="5777346" cy="4811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주제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홈쇼핑 페이지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선정 이유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23.01.01 ~ 23.01.31(1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개월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기간 내 학습한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HTML5, CSS, JavaScript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복습하고 활용하여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기본인 홈쇼핑 페이지를 구현하기 위함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또한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단위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프로젝트를 진행함으로써 </a:t>
            </a:r>
            <a:r>
              <a:rPr lang="en-US" altLang="ko-K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사용법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숙지하고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팀원과의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협업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통해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의사소통 능력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문제해결 능력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향상시키고자 함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5835" y="964732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사용 스킬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55835" y="1418407"/>
            <a:ext cx="5777346" cy="1156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Front-End</a:t>
            </a:r>
          </a:p>
          <a:p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HTML5, CSS, JavaScript</a:t>
            </a:r>
            <a:endParaRPr lang="ko-KR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55835" y="4825749"/>
            <a:ext cx="5777346" cy="1415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Collaboration &amp; Design &amp; Document</a:t>
            </a: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55835" y="2992794"/>
            <a:ext cx="5777346" cy="1415354"/>
            <a:chOff x="6255835" y="2992794"/>
            <a:chExt cx="5777346" cy="1415354"/>
          </a:xfrm>
        </p:grpSpPr>
        <p:sp>
          <p:nvSpPr>
            <p:cNvPr id="20" name="직사각형 19"/>
            <p:cNvSpPr/>
            <p:nvPr/>
          </p:nvSpPr>
          <p:spPr>
            <a:xfrm>
              <a:off x="6255835" y="2992794"/>
              <a:ext cx="5777346" cy="1415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Tools</a:t>
              </a: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 smtClean="0">
                <a:solidFill>
                  <a:schemeClr val="tx1"/>
                </a:solidFill>
              </a:endParaRPr>
            </a:p>
            <a:p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Eclipse Logo PNG Transparent &amp; SVG Vector - Freebie Suppl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984" y="3554107"/>
              <a:ext cx="730576" cy="68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:\Users\user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73" y="5240338"/>
            <a:ext cx="4346575" cy="9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60421" y="567034"/>
            <a:ext cx="11872760" cy="6141337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프로젝트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피드백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60" y="699828"/>
            <a:ext cx="10413880" cy="58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60421" y="567034"/>
            <a:ext cx="11872760" cy="6141337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</a:rPr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프로젝트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피드백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60" y="699829"/>
            <a:ext cx="10413881" cy="58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0421" y="567034"/>
            <a:ext cx="11872760" cy="6141337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프로젝트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피드백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61110"/>
              </p:ext>
            </p:extLst>
          </p:nvPr>
        </p:nvGraphicFramePr>
        <p:xfrm>
          <a:off x="241069" y="1079349"/>
          <a:ext cx="11727305" cy="2827020"/>
        </p:xfrm>
        <a:graphic>
          <a:graphicData uri="http://schemas.openxmlformats.org/drawingml/2006/table">
            <a:tbl>
              <a:tblPr/>
              <a:tblGrid>
                <a:gridCol w="947935">
                  <a:extLst>
                    <a:ext uri="{9D8B030D-6E8A-4147-A177-3AD203B41FA5}">
                      <a16:colId xmlns:a16="http://schemas.microsoft.com/office/drawing/2014/main" val="2666579142"/>
                    </a:ext>
                  </a:extLst>
                </a:gridCol>
                <a:gridCol w="1244012">
                  <a:extLst>
                    <a:ext uri="{9D8B030D-6E8A-4147-A177-3AD203B41FA5}">
                      <a16:colId xmlns:a16="http://schemas.microsoft.com/office/drawing/2014/main" val="67107008"/>
                    </a:ext>
                  </a:extLst>
                </a:gridCol>
                <a:gridCol w="2246534">
                  <a:extLst>
                    <a:ext uri="{9D8B030D-6E8A-4147-A177-3AD203B41FA5}">
                      <a16:colId xmlns:a16="http://schemas.microsoft.com/office/drawing/2014/main" val="3070151049"/>
                    </a:ext>
                  </a:extLst>
                </a:gridCol>
                <a:gridCol w="1112228">
                  <a:extLst>
                    <a:ext uri="{9D8B030D-6E8A-4147-A177-3AD203B41FA5}">
                      <a16:colId xmlns:a16="http://schemas.microsoft.com/office/drawing/2014/main" val="1995249599"/>
                    </a:ext>
                  </a:extLst>
                </a:gridCol>
                <a:gridCol w="1112228">
                  <a:extLst>
                    <a:ext uri="{9D8B030D-6E8A-4147-A177-3AD203B41FA5}">
                      <a16:colId xmlns:a16="http://schemas.microsoft.com/office/drawing/2014/main" val="599657858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22550272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689321631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856402268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58148831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구분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활동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작업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시작일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종료일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effectLst/>
                        </a:rPr>
                        <a:t>1</a:t>
                      </a:r>
                      <a:r>
                        <a:rPr lang="ko-KR" altLang="en-US" sz="1400" b="1" dirty="0" smtClean="0">
                          <a:effectLst/>
                        </a:rPr>
                        <a:t>월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effectLst/>
                        </a:rPr>
                        <a:t>2</a:t>
                      </a:r>
                      <a:r>
                        <a:rPr lang="ko-KR" altLang="en-US" sz="1400" b="1" dirty="0" smtClean="0">
                          <a:effectLst/>
                        </a:rPr>
                        <a:t>월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034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31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3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4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5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6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7</a:t>
                      </a:r>
                      <a:r>
                        <a:rPr lang="ko-KR" altLang="en-US" sz="1200" dirty="0" smtClean="0">
                          <a:effectLst/>
                        </a:rPr>
                        <a:t>일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678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분석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문제상황 분석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문제 상황 분석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effectLst/>
                        </a:rPr>
                        <a:t>2023.01.31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2023.01.31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설계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기획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쇼핑몰 설계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2023.02.01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2023.02.01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87875"/>
                  </a:ext>
                </a:extLst>
              </a:tr>
              <a:tr h="24003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구현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디자인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전체 페이지 디자인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2023.02.01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2023.02.03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11223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전체 페이지 디자인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수정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2023.02.03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2023.02.05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8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개발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스크립트 작업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2023.02.03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2023.02.06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검수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검수확인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통합 테스트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2023.02.06</a:t>
                      </a:r>
                      <a:endParaRPr lang="ko-KR" altLang="en-US" sz="12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2023.02.07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49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발표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발표 준비 및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2023.02.06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effectLst/>
                        </a:rPr>
                        <a:t>2023.02.07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2921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1068" y="650536"/>
            <a:ext cx="436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800" dirty="0"/>
              <a:t>Work Breakdown </a:t>
            </a:r>
            <a:r>
              <a:rPr lang="en-US" altLang="ko-KR" sz="1800" dirty="0" smtClean="0"/>
              <a:t>Structure(WBS)</a:t>
            </a:r>
            <a:endParaRPr lang="ko-KR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068" y="3933309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R&amp;R</a:t>
            </a:r>
            <a:endParaRPr lang="ko-KR" altLang="en-US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67030"/>
              </p:ext>
            </p:extLst>
          </p:nvPr>
        </p:nvGraphicFramePr>
        <p:xfrm>
          <a:off x="241068" y="4365960"/>
          <a:ext cx="7891818" cy="2247900"/>
        </p:xfrm>
        <a:graphic>
          <a:graphicData uri="http://schemas.openxmlformats.org/drawingml/2006/table">
            <a:tbl>
              <a:tblPr/>
              <a:tblGrid>
                <a:gridCol w="532655">
                  <a:extLst>
                    <a:ext uri="{9D8B030D-6E8A-4147-A177-3AD203B41FA5}">
                      <a16:colId xmlns:a16="http://schemas.microsoft.com/office/drawing/2014/main" val="2666579142"/>
                    </a:ext>
                  </a:extLst>
                </a:gridCol>
                <a:gridCol w="163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128">
                  <a:extLst>
                    <a:ext uri="{9D8B030D-6E8A-4147-A177-3AD203B41FA5}">
                      <a16:colId xmlns:a16="http://schemas.microsoft.com/office/drawing/2014/main" val="67107008"/>
                    </a:ext>
                  </a:extLst>
                </a:gridCol>
                <a:gridCol w="4086907">
                  <a:extLst>
                    <a:ext uri="{9D8B030D-6E8A-4147-A177-3AD203B41FA5}">
                      <a16:colId xmlns:a16="http://schemas.microsoft.com/office/drawing/2014/main" val="3070151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effectLst/>
                        </a:rPr>
                        <a:t>No.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담당자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역할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담당업무</a:t>
                      </a:r>
                      <a:endParaRPr lang="ko-KR" altLang="en-US" sz="1400" b="1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034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effectLst/>
                        </a:rPr>
                        <a:t>1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김태호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팀장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</a:rPr>
                        <a:t>메인 페이지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제품 상세 페이지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r>
                        <a:rPr lang="en-US" altLang="ko-KR" sz="1200" dirty="0" err="1" smtClean="0">
                          <a:effectLst/>
                        </a:rPr>
                        <a:t>Git</a:t>
                      </a:r>
                      <a:r>
                        <a:rPr lang="en-US" altLang="ko-KR" sz="1200" baseline="0" dirty="0" smtClean="0">
                          <a:effectLst/>
                        </a:rPr>
                        <a:t> main branch </a:t>
                      </a:r>
                      <a:r>
                        <a:rPr lang="ko-KR" altLang="en-US" sz="1200" baseline="0" dirty="0" smtClean="0">
                          <a:effectLst/>
                        </a:rPr>
                        <a:t>관리</a:t>
                      </a:r>
                      <a:r>
                        <a:rPr lang="en-US" altLang="ko-KR" sz="1200" baseline="0" dirty="0" smtClean="0">
                          <a:effectLst/>
                        </a:rPr>
                        <a:t>, </a:t>
                      </a:r>
                      <a:r>
                        <a:rPr lang="ko-KR" altLang="en-US" sz="1200" baseline="0" dirty="0" smtClean="0">
                          <a:effectLst/>
                        </a:rPr>
                        <a:t>발표 자료 </a:t>
                      </a:r>
                      <a:endParaRPr lang="en-US" altLang="ko-KR" sz="1200" baseline="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67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effectLst/>
                        </a:rPr>
                        <a:t>2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이정준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팀원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</a:rPr>
                        <a:t>게시판 페이지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공지사항 페이지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구매후기 페이지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8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effectLst/>
                        </a:rPr>
                        <a:t>3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effectLst/>
                        </a:rPr>
                        <a:t>장민정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팀원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</a:rPr>
                        <a:t>로그인 페이지</a:t>
                      </a:r>
                      <a:r>
                        <a:rPr lang="en-US" altLang="ko-KR" sz="1200" dirty="0" smtClean="0">
                          <a:effectLst/>
                        </a:rPr>
                        <a:t>,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회원가입 페이지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구매 확인 페이지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마이 페이지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11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effectLst/>
                        </a:rPr>
                        <a:t>4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김은영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effectLst/>
                        </a:rPr>
                        <a:t>팀원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effectLst/>
                        </a:rPr>
                        <a:t>장바구니 페이지</a:t>
                      </a:r>
                      <a:endParaRPr lang="en-US" altLang="ko-KR" sz="1200" dirty="0" smtClean="0">
                        <a:effectLst/>
                      </a:endParaRPr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결제 완료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모달</a:t>
                      </a:r>
                      <a:r>
                        <a:rPr lang="ko-KR" altLang="en-US" sz="1200" baseline="0" dirty="0" smtClean="0">
                          <a:effectLst/>
                        </a:rPr>
                        <a:t> 생성</a:t>
                      </a:r>
                      <a:endParaRPr lang="ko-KR" altLang="en-US" sz="12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4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7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프로젝트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피드백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0421" y="567034"/>
            <a:ext cx="11872760" cy="6141337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068" y="809407"/>
            <a:ext cx="436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800" dirty="0" smtClean="0"/>
              <a:t>Main Function: </a:t>
            </a:r>
            <a:r>
              <a:rPr lang="ko-KR" altLang="en-US" sz="1800" dirty="0" err="1" smtClean="0"/>
              <a:t>콘텐츠</a:t>
            </a:r>
            <a:r>
              <a:rPr lang="ko-KR" altLang="en-US" sz="1800" dirty="0" smtClean="0"/>
              <a:t> 내림차순 정렬</a:t>
            </a:r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8" y="1884674"/>
            <a:ext cx="5732651" cy="4177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2" y="1884674"/>
            <a:ext cx="5736501" cy="4177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63308" y="2417875"/>
            <a:ext cx="518746" cy="3560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77246" y="2417875"/>
            <a:ext cx="518746" cy="3560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1067" y="1209517"/>
            <a:ext cx="761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ko-KR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조회수 버튼을 이용하여 후기 내용물을 인기 순서로 배열할 수 있습니다</a:t>
            </a:r>
            <a:r>
              <a:rPr lang="en-US" altLang="ko-K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프로젝트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피드백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0421" y="567034"/>
            <a:ext cx="11872760" cy="6141337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406" y="1205679"/>
            <a:ext cx="4366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 smtClean="0"/>
              <a:t>Virtual DB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2" y="1624354"/>
            <a:ext cx="6136662" cy="1334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11406" y="3034227"/>
            <a:ext cx="4366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600" dirty="0" smtClean="0"/>
              <a:t>Java Script Code</a:t>
            </a:r>
            <a:endParaRPr lang="ko-KR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2" y="3448323"/>
            <a:ext cx="6136663" cy="31795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10878" y="1205679"/>
            <a:ext cx="4366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ko-KR" altLang="en-US" sz="1600" dirty="0" smtClean="0"/>
              <a:t>작동 원리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6710878" y="1624354"/>
            <a:ext cx="5149945" cy="5003493"/>
          </a:xfrm>
          <a:prstGeom prst="rect">
            <a:avLst/>
          </a:prstGeom>
          <a:solidFill>
            <a:schemeClr val="bg1"/>
          </a:solidFill>
          <a:ln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구문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arr.sort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compareFunction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])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내림차순 예시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Iet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nums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[ 1, 5, 8, 4, 100];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Nums.sort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((a, b) =&gt;{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if( a &lt; b ) return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 a == b ) return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 a &gt; b ) return -1;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console.log(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nums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 //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출력값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[100, 8, 5, 4, 1]</a:t>
            </a:r>
          </a:p>
          <a:p>
            <a:pPr>
              <a:lnSpc>
                <a:spcPct val="150000"/>
              </a:lnSpc>
            </a:pPr>
            <a:endParaRPr lang="en-US" altLang="ko-KR" sz="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내림차순 코드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간략화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nums.sort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((a, b) =&gt; b – a);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console.log(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nums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 //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출력값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[100, 8, 5, 4, 1]</a:t>
            </a:r>
          </a:p>
          <a:p>
            <a:pPr>
              <a:lnSpc>
                <a:spcPct val="150000"/>
              </a:lnSpc>
            </a:pPr>
            <a:endParaRPr lang="en-US" altLang="ko-KR" sz="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간략화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동작 원리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뺄셈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연산하기 때문에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연산된 결과 값을 음수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양수 그리고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으로 반환하기 때문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코드를 간략하게 생략할 수 있음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442" y="809407"/>
            <a:ext cx="436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800" dirty="0" smtClean="0"/>
              <a:t>Main Function: </a:t>
            </a:r>
            <a:r>
              <a:rPr lang="ko-KR" altLang="en-US" sz="1800" dirty="0" err="1" smtClean="0"/>
              <a:t>콘텐츠</a:t>
            </a:r>
            <a:r>
              <a:rPr lang="ko-KR" altLang="en-US" sz="1800" dirty="0" smtClean="0"/>
              <a:t> 내림차순 정렬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8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421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380" y="13998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339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sz="2000" dirty="0"/>
              <a:t>설계도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298" y="151631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56255" y="166924"/>
            <a:ext cx="18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피드백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0421" y="567034"/>
            <a:ext cx="11872760" cy="6141337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김은영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68" y="809407"/>
            <a:ext cx="436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en-US" altLang="ko-KR" sz="1800" dirty="0" smtClean="0"/>
              <a:t>MEMBER: </a:t>
            </a:r>
            <a:r>
              <a:rPr lang="ko-KR" altLang="en-US" sz="1800" dirty="0" err="1" smtClean="0"/>
              <a:t>느낀점</a:t>
            </a:r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260100" y="1731544"/>
            <a:ext cx="5777346" cy="4185137"/>
          </a:xfrm>
          <a:prstGeom prst="rect">
            <a:avLst/>
          </a:prstGeom>
          <a:solidFill>
            <a:schemeClr val="bg1"/>
          </a:solidFill>
          <a:ln w="12700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홈페이지를 만든다고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했을 때는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걱정이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많았습니다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처음에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뼈대를 어떻게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구성해야 될 지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생각이 많았는데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협업을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통해 초기 뼈대를 완성하고 서로 소통하면서 하나하나씩 완성도를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높였던 것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같습니다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저의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실력으로 다들 잘했다고 말씀하시니 부끄럽기도 했지만 더 열심히 해야겠다 생각도 많이 들었고 다음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팀프로젝트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할 때는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 실력이 더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향샹되서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 좋은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결과물을 만들었으면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좋겠습니다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067" y="1333341"/>
            <a:ext cx="2543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김은영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37124" y="1333341"/>
            <a:ext cx="254369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김태호</a:t>
            </a:r>
            <a:endParaRPr lang="ko-KR" altLang="en-US" sz="1600" b="1" dirty="0"/>
          </a:p>
        </p:txBody>
      </p:sp>
      <p:sp>
        <p:nvSpPr>
          <p:cNvPr id="23" name="직사각형 22"/>
          <p:cNvSpPr/>
          <p:nvPr/>
        </p:nvSpPr>
        <p:spPr>
          <a:xfrm>
            <a:off x="6137124" y="1731544"/>
            <a:ext cx="5777346" cy="4185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개인의 부족함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협업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 채워나가며 프로젝트 진행이 가능했습니다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프로젝트에 필요한 기능을 팀원과 분배하여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Day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단축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할 수 있었습니다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팀원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개개인의 작업시간이 다르기 때문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branch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병합 작업에 어려움이 예상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되었습니다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예상되는 문제 해결을 위해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메신저를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통해 충분한 의사소통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한 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branch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병합 작업을 진행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하였습니다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그럼에도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번의 파일 충돌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있었으나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작업을 통해 큰 문제 없이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해결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하며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차 프로젝트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MEMEBER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마무리하였습니다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715</Words>
  <Application>Microsoft Office PowerPoint</Application>
  <PresentationFormat>와이드스크린</PresentationFormat>
  <Paragraphs>225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504</dc:creator>
  <cp:lastModifiedBy>504</cp:lastModifiedBy>
  <cp:revision>114</cp:revision>
  <dcterms:created xsi:type="dcterms:W3CDTF">2023-02-06T07:34:50Z</dcterms:created>
  <dcterms:modified xsi:type="dcterms:W3CDTF">2023-02-07T06:12:01Z</dcterms:modified>
</cp:coreProperties>
</file>