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5" r:id="rId6"/>
    <p:sldId id="266" r:id="rId7"/>
    <p:sldId id="260" r:id="rId8"/>
    <p:sldId id="261" r:id="rId9"/>
    <p:sldId id="262" r:id="rId10"/>
    <p:sldId id="267" r:id="rId11"/>
    <p:sldId id="268" r:id="rId12"/>
    <p:sldId id="269" r:id="rId13"/>
    <p:sldId id="263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C4AC"/>
    <a:srgbClr val="569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7156" autoAdjust="0"/>
  </p:normalViewPr>
  <p:slideViewPr>
    <p:cSldViewPr snapToGrid="0">
      <p:cViewPr varScale="1">
        <p:scale>
          <a:sx n="75" d="100"/>
          <a:sy n="75" d="100"/>
        </p:scale>
        <p:origin x="93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F8D6DC-D9C2-4A7D-8BC0-934D327ECAC8}" type="datetimeFigureOut">
              <a:rPr lang="zh-TW" altLang="en-US" smtClean="0"/>
              <a:t>2018/12/17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874AD3-1E12-408E-AA20-C865D76465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4271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如何實作版本控制</a:t>
            </a:r>
            <a:r>
              <a:rPr lang="en-US" altLang="zh-TW" dirty="0"/>
              <a:t>?</a:t>
            </a:r>
            <a:r>
              <a:rPr lang="zh-TW" altLang="en-US" dirty="0"/>
              <a:t> 團隊訂定流程</a:t>
            </a:r>
            <a:r>
              <a:rPr lang="zh-TW" altLang="en-US"/>
              <a:t>與規範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74AD3-1E12-408E-AA20-C865D764657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1155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56853C-130E-4165-9042-0BD0A7357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7C50C63-AB49-40F9-BBD9-5FF5AA6ED9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708CDC-6E85-4DE5-B429-2170CC2D6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E22E-594A-4D53-9912-33D1DC08756F}" type="datetimeFigureOut">
              <a:rPr lang="zh-TW" altLang="en-US" smtClean="0"/>
              <a:t>2018/12/17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535ED7-B976-4488-802C-E8ABD3B5A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8B5BA4F-5ABD-4B58-8DCC-ED8D5C017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1441-2F90-4607-AEB3-C8D4F572A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1503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555619-238E-4C78-8876-1A09BC83E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D0042A9-65EC-4F68-B68B-F8362DA64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14F32A-9601-400E-AC77-AE9448801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E22E-594A-4D53-9912-33D1DC08756F}" type="datetimeFigureOut">
              <a:rPr lang="zh-TW" altLang="en-US" smtClean="0"/>
              <a:t>2018/12/17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E8C9E9-CD92-4D63-B7C8-7084281BD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5B7BEC-8F99-41D9-AAE1-C36F7B2D4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1441-2F90-4607-AEB3-C8D4F572A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509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87BF511-70F9-4732-91CB-71AC3B0CA3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6F83237-63AE-4F2C-89C6-D49797D10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E61E19-283C-43A7-8BD3-9C10662C0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E22E-594A-4D53-9912-33D1DC08756F}" type="datetimeFigureOut">
              <a:rPr lang="zh-TW" altLang="en-US" smtClean="0"/>
              <a:t>2018/12/17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9BC3FFE-EC7C-4D07-8837-F89C74BF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709DD3-53D9-4A5B-92C5-D83436E32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1441-2F90-4607-AEB3-C8D4F572A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5987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C14D0-9424-448F-BCFB-051454368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9D10E0-76B1-4A8A-B9BF-99D2334FB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16736E-204A-42D5-9341-ADC7CB02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E22E-594A-4D53-9912-33D1DC08756F}" type="datetimeFigureOut">
              <a:rPr lang="zh-TW" altLang="en-US" smtClean="0"/>
              <a:t>2018/12/17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0ECD8B-51D3-4A3C-B93E-30D65CE85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BA4193-B4F8-4CB4-9F34-5D70692EB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1441-2F90-4607-AEB3-C8D4F572A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9255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ED573A-11A4-4CA4-8FE4-08899124F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E266AE8-7369-461F-AF9F-726EEDA2B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C47C08-B9E6-46FA-8774-FBEED9013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E22E-594A-4D53-9912-33D1DC08756F}" type="datetimeFigureOut">
              <a:rPr lang="zh-TW" altLang="en-US" smtClean="0"/>
              <a:t>2018/12/17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84511C4-777E-4B03-8B1C-AA90DA71B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50BCC9-9259-4D87-8C1C-A7FBEF81D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1441-2F90-4607-AEB3-C8D4F572A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1937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7C4CA5-DED2-4A7A-81A9-9B806BF98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39F27E-2B97-4D4E-AE5E-23E80B3B33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25D494B-77C9-41EF-8E39-C36D5E332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B9A93DD-61C1-4DB7-B551-D3E738C60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E22E-594A-4D53-9912-33D1DC08756F}" type="datetimeFigureOut">
              <a:rPr lang="zh-TW" altLang="en-US" smtClean="0"/>
              <a:t>2018/12/17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8960759-3898-4765-9A12-1EB986B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314D5E8-F69C-4D2A-8A27-2687B5608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1441-2F90-4607-AEB3-C8D4F572A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0549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F0BACB-F5F7-4F19-A102-1A4731E86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C8E1511-C10C-4CAB-A257-E1CD1BB5A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547DE07-630A-4E32-A69E-E4EF7FE2C1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5B948FA-87FC-4D4F-A5A3-0373B610C2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EE702DC-487A-4BED-873A-515B85127C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2DD764A-C539-4FA6-AF36-05082A03A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E22E-594A-4D53-9912-33D1DC08756F}" type="datetimeFigureOut">
              <a:rPr lang="zh-TW" altLang="en-US" smtClean="0"/>
              <a:t>2018/12/17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777441A-5079-4853-96BA-68ADE2D2A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83009D8-2FBE-4EAF-BAEE-3CACC2D06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1441-2F90-4607-AEB3-C8D4F572A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7817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2B0627-00AA-462E-BF78-05142AD26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F826C1F-299B-4B26-BF53-CEEFFB8BB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E22E-594A-4D53-9912-33D1DC08756F}" type="datetimeFigureOut">
              <a:rPr lang="zh-TW" altLang="en-US" smtClean="0"/>
              <a:t>2018/12/17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D5B0339-6C9D-4401-8FCE-AFF969E8C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7DF6405-DB5B-47F3-B6D3-85018A184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1441-2F90-4607-AEB3-C8D4F572A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7485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1B3AA76-2625-4C36-9E3C-8B9657961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E22E-594A-4D53-9912-33D1DC08756F}" type="datetimeFigureOut">
              <a:rPr lang="zh-TW" altLang="en-US" smtClean="0"/>
              <a:t>2018/12/17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E373249-61AA-4DF7-92BC-7712E137A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88A1A0A-A786-4DED-8CCD-501855435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1441-2F90-4607-AEB3-C8D4F572A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7010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5F197C-FA6A-4FA7-95A0-975D96B2D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00879C-3368-4A89-A40B-27CC4DEA6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BAA370F-3D00-4BAA-B4D7-99E631CD0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C29A6A3-255A-47FE-A0BA-4730AB429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E22E-594A-4D53-9912-33D1DC08756F}" type="datetimeFigureOut">
              <a:rPr lang="zh-TW" altLang="en-US" smtClean="0"/>
              <a:t>2018/12/17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840CC4B-7096-4770-9074-1179FEE0E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6987330-6D9D-42D5-A080-EFD74D76C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1441-2F90-4607-AEB3-C8D4F572A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1912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9D036E-6B44-4290-8482-C56C32EB1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322D13C-F94B-48C7-9638-7CC05A8252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5A07429-CB9D-42FF-8A82-8E5FA531D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41C1C3A-C675-4E1E-8A1A-AE77B313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E22E-594A-4D53-9912-33D1DC08756F}" type="datetimeFigureOut">
              <a:rPr lang="zh-TW" altLang="en-US" smtClean="0"/>
              <a:t>2018/12/17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551DFA4-D611-4802-89B4-027C4ACAB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FB1ED1E-43CC-4D22-BA83-E6FD1657C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1441-2F90-4607-AEB3-C8D4F572A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8170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F722C9B-1B43-481A-91E2-E674C81B4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E59B06A-5EB3-44C2-A4BF-89FE991D6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63778C-576D-438B-AD9E-7CE33E4679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6E22E-594A-4D53-9912-33D1DC08756F}" type="datetimeFigureOut">
              <a:rPr lang="zh-TW" altLang="en-US" smtClean="0"/>
              <a:t>2018/12/17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210FAE1-757A-48AD-9A41-515DDE0A33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FF71DB-E40B-4075-9991-4419C47C56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A1441-2F90-4607-AEB3-C8D4F572A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3807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4ED047-BEBA-4EDB-ABA4-52F9165720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測驗題</a:t>
            </a:r>
          </a:p>
        </p:txBody>
      </p:sp>
    </p:spTree>
    <p:extLst>
      <p:ext uri="{BB962C8B-B14F-4D97-AF65-F5344CB8AC3E}">
        <p14:creationId xmlns:p14="http://schemas.microsoft.com/office/powerpoint/2010/main" val="1125537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B831E1-2F28-4D6E-A6CE-A3C9FACEF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陣列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13F4E71E-5606-4D68-8106-6EF8EB15B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697922" cy="423549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我們在建立一個物件的時候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,JavaScript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會在記憶體的某處建立起一個物件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圖右側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),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然後再將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arrayA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變數指向新生成的物件。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F60F5A9-CCFF-4648-BDFF-957B64002AB2}"/>
              </a:ext>
            </a:extLst>
          </p:cNvPr>
          <p:cNvSpPr txBox="1"/>
          <p:nvPr/>
        </p:nvSpPr>
        <p:spPr>
          <a:xfrm>
            <a:off x="5756549" y="5389144"/>
            <a:ext cx="5882920" cy="461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569CD6"/>
                </a:solidFill>
                <a:latin typeface="Fira Code"/>
              </a:rPr>
              <a:t>var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altLang="zh-TW" sz="2400" b="1" dirty="0" err="1">
                <a:solidFill>
                  <a:srgbClr val="9CDCFE"/>
                </a:solidFill>
                <a:latin typeface="Fira Code"/>
              </a:rPr>
              <a:t>arrayA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= [</a:t>
            </a:r>
            <a:r>
              <a:rPr lang="en-US" altLang="zh-TW" sz="2400" b="1" dirty="0">
                <a:solidFill>
                  <a:srgbClr val="B5CEA8"/>
                </a:solidFill>
                <a:latin typeface="Fira Code"/>
              </a:rPr>
              <a:t>1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, </a:t>
            </a:r>
            <a:r>
              <a:rPr lang="en-US" altLang="zh-TW" sz="2400" b="1" dirty="0">
                <a:solidFill>
                  <a:srgbClr val="B5CEA8"/>
                </a:solidFill>
                <a:latin typeface="Fira Code"/>
              </a:rPr>
              <a:t>2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, </a:t>
            </a:r>
            <a:r>
              <a:rPr lang="en-US" altLang="zh-TW" sz="2400" b="1" dirty="0">
                <a:solidFill>
                  <a:srgbClr val="B5CEA8"/>
                </a:solidFill>
                <a:latin typeface="Fira Code"/>
              </a:rPr>
              <a:t>3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];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39C2F65-16E9-4147-9451-0FD9909B3878}"/>
              </a:ext>
            </a:extLst>
          </p:cNvPr>
          <p:cNvSpPr txBox="1"/>
          <p:nvPr/>
        </p:nvSpPr>
        <p:spPr>
          <a:xfrm>
            <a:off x="838200" y="56917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周本諴</a:t>
            </a: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CA38C0AC-00B9-41B9-85AB-7836D7D3E6B8}"/>
              </a:ext>
            </a:extLst>
          </p:cNvPr>
          <p:cNvCxnSpPr>
            <a:cxnSpLocks/>
          </p:cNvCxnSpPr>
          <p:nvPr/>
        </p:nvCxnSpPr>
        <p:spPr>
          <a:xfrm>
            <a:off x="914400" y="1442906"/>
            <a:ext cx="10439400" cy="0"/>
          </a:xfrm>
          <a:prstGeom prst="line">
            <a:avLst/>
          </a:prstGeom>
          <a:ln w="28575">
            <a:solidFill>
              <a:srgbClr val="569C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片 9">
            <a:extLst>
              <a:ext uri="{FF2B5EF4-FFF2-40B4-BE49-F238E27FC236}">
                <a16:creationId xmlns:a16="http://schemas.microsoft.com/office/drawing/2014/main" id="{BD4EB98C-69DB-4A53-A3EB-A38D180F44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457" y="1825625"/>
            <a:ext cx="6205105" cy="3311666"/>
          </a:xfrm>
          <a:prstGeom prst="rect">
            <a:avLst/>
          </a:prstGeom>
        </p:spPr>
      </p:pic>
      <p:grpSp>
        <p:nvGrpSpPr>
          <p:cNvPr id="13" name="群組 12">
            <a:extLst>
              <a:ext uri="{FF2B5EF4-FFF2-40B4-BE49-F238E27FC236}">
                <a16:creationId xmlns:a16="http://schemas.microsoft.com/office/drawing/2014/main" id="{FD6A51E6-08B7-4016-B959-AEBB814E49C5}"/>
              </a:ext>
            </a:extLst>
          </p:cNvPr>
          <p:cNvGrpSpPr/>
          <p:nvPr/>
        </p:nvGrpSpPr>
        <p:grpSpPr>
          <a:xfrm>
            <a:off x="6502120" y="2369628"/>
            <a:ext cx="894360" cy="878961"/>
            <a:chOff x="12568985" y="1268399"/>
            <a:chExt cx="894360" cy="878961"/>
          </a:xfrm>
        </p:grpSpPr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92E72F0A-E741-4CEF-9F75-ADF4ADCE1B47}"/>
                </a:ext>
              </a:extLst>
            </p:cNvPr>
            <p:cNvSpPr/>
            <p:nvPr/>
          </p:nvSpPr>
          <p:spPr>
            <a:xfrm>
              <a:off x="12568985" y="1268399"/>
              <a:ext cx="894360" cy="878961"/>
            </a:xfrm>
            <a:prstGeom prst="ellipse">
              <a:avLst/>
            </a:prstGeom>
            <a:solidFill>
              <a:srgbClr val="F315A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51BDB37D-E799-471A-A323-C45ECA19AFB9}"/>
                </a:ext>
              </a:extLst>
            </p:cNvPr>
            <p:cNvSpPr txBox="1"/>
            <p:nvPr/>
          </p:nvSpPr>
          <p:spPr>
            <a:xfrm>
              <a:off x="12609625" y="1513054"/>
              <a:ext cx="794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>
                  <a:solidFill>
                    <a:schemeClr val="bg1"/>
                  </a:solidFill>
                </a:rPr>
                <a:t>arrayA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7310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B831E1-2F28-4D6E-A6CE-A3C9FACEF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陣列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13F4E71E-5606-4D68-8106-6EF8EB15B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57257" cy="4351338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當宣告第二個變數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arrayB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並透過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將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arrayB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指向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arrayA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的位置。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/>
              <a:t>透過引用參考的方式來傳遞資料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讓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arrayA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arrayB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兩個變數指向記憶體同一個實體位子。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39C2F65-16E9-4147-9451-0FD9909B3878}"/>
              </a:ext>
            </a:extLst>
          </p:cNvPr>
          <p:cNvSpPr txBox="1"/>
          <p:nvPr/>
        </p:nvSpPr>
        <p:spPr>
          <a:xfrm>
            <a:off x="838200" y="56917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周本諴</a:t>
            </a: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CA38C0AC-00B9-41B9-85AB-7836D7D3E6B8}"/>
              </a:ext>
            </a:extLst>
          </p:cNvPr>
          <p:cNvCxnSpPr>
            <a:cxnSpLocks/>
          </p:cNvCxnSpPr>
          <p:nvPr/>
        </p:nvCxnSpPr>
        <p:spPr>
          <a:xfrm>
            <a:off x="914400" y="1442906"/>
            <a:ext cx="10439400" cy="0"/>
          </a:xfrm>
          <a:prstGeom prst="line">
            <a:avLst/>
          </a:prstGeom>
          <a:ln w="28575">
            <a:solidFill>
              <a:srgbClr val="569C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片 9">
            <a:extLst>
              <a:ext uri="{FF2B5EF4-FFF2-40B4-BE49-F238E27FC236}">
                <a16:creationId xmlns:a16="http://schemas.microsoft.com/office/drawing/2014/main" id="{BD4EB98C-69DB-4A53-A3EB-A38D180F44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457" y="1825625"/>
            <a:ext cx="6205105" cy="3311666"/>
          </a:xfrm>
          <a:prstGeom prst="rect">
            <a:avLst/>
          </a:prstGeom>
        </p:spPr>
      </p:pic>
      <p:grpSp>
        <p:nvGrpSpPr>
          <p:cNvPr id="13" name="群組 12">
            <a:extLst>
              <a:ext uri="{FF2B5EF4-FFF2-40B4-BE49-F238E27FC236}">
                <a16:creationId xmlns:a16="http://schemas.microsoft.com/office/drawing/2014/main" id="{FD6A51E6-08B7-4016-B959-AEBB814E49C5}"/>
              </a:ext>
            </a:extLst>
          </p:cNvPr>
          <p:cNvGrpSpPr/>
          <p:nvPr/>
        </p:nvGrpSpPr>
        <p:grpSpPr>
          <a:xfrm>
            <a:off x="6502120" y="2369628"/>
            <a:ext cx="894360" cy="878961"/>
            <a:chOff x="12568985" y="1268399"/>
            <a:chExt cx="894360" cy="878961"/>
          </a:xfrm>
        </p:grpSpPr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92E72F0A-E741-4CEF-9F75-ADF4ADCE1B47}"/>
                </a:ext>
              </a:extLst>
            </p:cNvPr>
            <p:cNvSpPr/>
            <p:nvPr/>
          </p:nvSpPr>
          <p:spPr>
            <a:xfrm>
              <a:off x="12568985" y="1268399"/>
              <a:ext cx="894360" cy="878961"/>
            </a:xfrm>
            <a:prstGeom prst="ellipse">
              <a:avLst/>
            </a:prstGeom>
            <a:solidFill>
              <a:srgbClr val="F315A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51BDB37D-E799-471A-A323-C45ECA19AFB9}"/>
                </a:ext>
              </a:extLst>
            </p:cNvPr>
            <p:cNvSpPr txBox="1"/>
            <p:nvPr/>
          </p:nvSpPr>
          <p:spPr>
            <a:xfrm>
              <a:off x="12609625" y="1513054"/>
              <a:ext cx="794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>
                  <a:solidFill>
                    <a:schemeClr val="bg1"/>
                  </a:solidFill>
                </a:rPr>
                <a:t>arrayA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75B90854-CF4B-4B09-8BA0-FF377248D95C}"/>
              </a:ext>
            </a:extLst>
          </p:cNvPr>
          <p:cNvGrpSpPr/>
          <p:nvPr/>
        </p:nvGrpSpPr>
        <p:grpSpPr>
          <a:xfrm>
            <a:off x="6502120" y="3561813"/>
            <a:ext cx="894360" cy="878961"/>
            <a:chOff x="12568985" y="1268399"/>
            <a:chExt cx="894360" cy="878961"/>
          </a:xfrm>
        </p:grpSpPr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4BBF17E8-A106-4335-B6FD-8A088E4E2312}"/>
                </a:ext>
              </a:extLst>
            </p:cNvPr>
            <p:cNvSpPr/>
            <p:nvPr/>
          </p:nvSpPr>
          <p:spPr>
            <a:xfrm>
              <a:off x="12568985" y="1268399"/>
              <a:ext cx="894360" cy="878961"/>
            </a:xfrm>
            <a:prstGeom prst="ellipse">
              <a:avLst/>
            </a:prstGeom>
            <a:solidFill>
              <a:srgbClr val="F315A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BA3B6304-ACC0-4C4E-AC8E-EF5814DE1B38}"/>
                </a:ext>
              </a:extLst>
            </p:cNvPr>
            <p:cNvSpPr txBox="1"/>
            <p:nvPr/>
          </p:nvSpPr>
          <p:spPr>
            <a:xfrm>
              <a:off x="12609625" y="1513054"/>
              <a:ext cx="786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>
                  <a:solidFill>
                    <a:schemeClr val="bg1"/>
                  </a:solidFill>
                </a:rPr>
                <a:t>arrayB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3F82516A-4D8A-4B4B-B7A3-5154787ED586}"/>
              </a:ext>
            </a:extLst>
          </p:cNvPr>
          <p:cNvCxnSpPr>
            <a:cxnSpLocks/>
          </p:cNvCxnSpPr>
          <p:nvPr/>
        </p:nvCxnSpPr>
        <p:spPr>
          <a:xfrm flipV="1">
            <a:off x="7559040" y="3248590"/>
            <a:ext cx="1849120" cy="7036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BD5DFAA-20B2-4702-951D-CF2B71F494E2}"/>
              </a:ext>
            </a:extLst>
          </p:cNvPr>
          <p:cNvSpPr txBox="1"/>
          <p:nvPr/>
        </p:nvSpPr>
        <p:spPr>
          <a:xfrm>
            <a:off x="5692140" y="5419981"/>
            <a:ext cx="5910580" cy="461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569CD6"/>
                </a:solidFill>
                <a:latin typeface="Fira Code"/>
              </a:rPr>
              <a:t>var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altLang="zh-TW" sz="2400" b="1" dirty="0" err="1">
                <a:solidFill>
                  <a:srgbClr val="9CDCFE"/>
                </a:solidFill>
                <a:latin typeface="Fira Code"/>
              </a:rPr>
              <a:t>arrayB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= </a:t>
            </a:r>
            <a:r>
              <a:rPr lang="en-US" altLang="zh-TW" sz="2400" b="1" dirty="0" err="1">
                <a:solidFill>
                  <a:srgbClr val="9CDCFE"/>
                </a:solidFill>
                <a:latin typeface="Fira Code"/>
              </a:rPr>
              <a:t>arrayA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1238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B831E1-2F28-4D6E-A6CE-A3C9FACEF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陣列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13F4E71E-5606-4D68-8106-6EF8EB15B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0301" cy="4049751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所以接著當我們更新了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arrayB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[0]=3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的內容後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arrayA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的內容也一起被更新了。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最後得到的答案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console.log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是為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相等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39C2F65-16E9-4147-9451-0FD9909B3878}"/>
              </a:ext>
            </a:extLst>
          </p:cNvPr>
          <p:cNvSpPr txBox="1"/>
          <p:nvPr/>
        </p:nvSpPr>
        <p:spPr>
          <a:xfrm>
            <a:off x="838200" y="56917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周本諴</a:t>
            </a: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CA38C0AC-00B9-41B9-85AB-7836D7D3E6B8}"/>
              </a:ext>
            </a:extLst>
          </p:cNvPr>
          <p:cNvCxnSpPr>
            <a:cxnSpLocks/>
          </p:cNvCxnSpPr>
          <p:nvPr/>
        </p:nvCxnSpPr>
        <p:spPr>
          <a:xfrm>
            <a:off x="914400" y="1442906"/>
            <a:ext cx="10439400" cy="0"/>
          </a:xfrm>
          <a:prstGeom prst="line">
            <a:avLst/>
          </a:prstGeom>
          <a:ln w="28575">
            <a:solidFill>
              <a:srgbClr val="569C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4B74BF3-0B0B-4909-BE76-D645EEE983B6}"/>
              </a:ext>
            </a:extLst>
          </p:cNvPr>
          <p:cNvSpPr txBox="1"/>
          <p:nvPr/>
        </p:nvSpPr>
        <p:spPr>
          <a:xfrm>
            <a:off x="6233020" y="1895100"/>
            <a:ext cx="5120780" cy="8309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b="1" dirty="0" err="1">
                <a:solidFill>
                  <a:srgbClr val="9CDCFE"/>
                </a:solidFill>
                <a:latin typeface="Fira Code"/>
              </a:rPr>
              <a:t>arrayB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[</a:t>
            </a:r>
            <a:r>
              <a:rPr lang="en-US" altLang="zh-TW" sz="2400" b="1" dirty="0">
                <a:solidFill>
                  <a:srgbClr val="B5CEA8"/>
                </a:solidFill>
                <a:latin typeface="Fira Code"/>
              </a:rPr>
              <a:t>0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] = </a:t>
            </a:r>
            <a:r>
              <a:rPr lang="en-US" altLang="zh-TW" sz="2400" b="1" dirty="0">
                <a:solidFill>
                  <a:srgbClr val="B5CEA8"/>
                </a:solidFill>
                <a:latin typeface="Fira Code"/>
              </a:rPr>
              <a:t>3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;</a:t>
            </a:r>
          </a:p>
          <a:p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 </a:t>
            </a:r>
            <a:r>
              <a:rPr lang="en-US" altLang="zh-TW" sz="2400" b="1" dirty="0">
                <a:solidFill>
                  <a:srgbClr val="4EC9B0"/>
                </a:solidFill>
                <a:latin typeface="Fira Code"/>
              </a:rPr>
              <a:t>console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.</a:t>
            </a:r>
            <a:r>
              <a:rPr lang="en-US" altLang="zh-TW" sz="2400" b="1" dirty="0">
                <a:solidFill>
                  <a:srgbClr val="DCDCAA"/>
                </a:solidFill>
                <a:latin typeface="Fira Code"/>
              </a:rPr>
              <a:t>log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(</a:t>
            </a:r>
            <a:r>
              <a:rPr lang="en-US" altLang="zh-TW" sz="2400" b="1" dirty="0" err="1">
                <a:solidFill>
                  <a:srgbClr val="9CDCFE"/>
                </a:solidFill>
                <a:latin typeface="Fira Code"/>
              </a:rPr>
              <a:t>arrayA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, </a:t>
            </a:r>
            <a:r>
              <a:rPr lang="en-US" altLang="zh-TW" sz="2400" b="1" dirty="0" err="1">
                <a:solidFill>
                  <a:srgbClr val="9CDCFE"/>
                </a:solidFill>
                <a:latin typeface="Fira Code"/>
              </a:rPr>
              <a:t>arrayB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);</a:t>
            </a: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E064E2AA-4246-4A78-8A82-A6CDFD098D59}"/>
              </a:ext>
            </a:extLst>
          </p:cNvPr>
          <p:cNvGrpSpPr/>
          <p:nvPr/>
        </p:nvGrpSpPr>
        <p:grpSpPr>
          <a:xfrm>
            <a:off x="6263500" y="3524249"/>
            <a:ext cx="5120780" cy="2351127"/>
            <a:chOff x="6233020" y="3158489"/>
            <a:chExt cx="5120780" cy="235112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B83199D-A6A2-428E-98E9-EF7C768AA61B}"/>
                </a:ext>
              </a:extLst>
            </p:cNvPr>
            <p:cNvSpPr/>
            <p:nvPr/>
          </p:nvSpPr>
          <p:spPr>
            <a:xfrm>
              <a:off x="6233020" y="3158489"/>
              <a:ext cx="5120780" cy="2351127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C7994E2C-9387-4F4D-AD81-3A6732EB44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3020" y="3158489"/>
              <a:ext cx="5120780" cy="23511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4772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DF7E8A-05DC-41DF-93FA-C3C7AAA92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3C5CEA-E55B-458C-AB31-A3058C5F1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以專案中的工作項目管理為例，如何設計資料庫欄位以儲存樹狀結構的任務？搜尋時以何種方式產生任務的樹狀結構？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657F57D-7241-4599-BD21-BE0996056E75}"/>
              </a:ext>
            </a:extLst>
          </p:cNvPr>
          <p:cNvSpPr txBox="1"/>
          <p:nvPr/>
        </p:nvSpPr>
        <p:spPr>
          <a:xfrm>
            <a:off x="838200" y="56917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張家瑄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46A59CA1-B900-49EC-866F-ACD73AE5DE5C}"/>
              </a:ext>
            </a:extLst>
          </p:cNvPr>
          <p:cNvCxnSpPr>
            <a:cxnSpLocks/>
          </p:cNvCxnSpPr>
          <p:nvPr/>
        </p:nvCxnSpPr>
        <p:spPr>
          <a:xfrm>
            <a:off x="914400" y="1442906"/>
            <a:ext cx="10439400" cy="0"/>
          </a:xfrm>
          <a:prstGeom prst="line">
            <a:avLst/>
          </a:prstGeom>
          <a:ln w="28575">
            <a:solidFill>
              <a:srgbClr val="569C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019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3B687E-C77F-4EE3-8D60-D4FEA7AEE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交易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693990-CA3E-47C0-AF5F-F3A968D5C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57257" cy="4351338"/>
          </a:xfrm>
        </p:spPr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請說明股票搓合機制中，何謂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逐筆交易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集合競價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</a:p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假設撮合</a:t>
            </a:r>
            <a:r>
              <a:rPr lang="en-US" altLang="zh-TW" dirty="0">
                <a:solidFill>
                  <a:srgbClr val="569CD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傳入交易參數為一</a:t>
            </a:r>
            <a:r>
              <a:rPr lang="en-US" altLang="zh-TW" dirty="0">
                <a:solidFill>
                  <a:srgbClr val="569CD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en-US" altLang="zh-TW" dirty="0" err="1">
                <a:solidFill>
                  <a:srgbClr val="4FC4A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StockOrder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，請寫出逐筆交易與集合競價的</a:t>
            </a:r>
            <a:r>
              <a:rPr lang="en-US" altLang="zh-TW" dirty="0">
                <a:solidFill>
                  <a:srgbClr val="569CD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 err="1">
                <a:solidFill>
                  <a:srgbClr val="4FC4A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StockOrder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屬性如下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7FECD32-D9E6-42F9-9884-76F12961EA23}"/>
              </a:ext>
            </a:extLst>
          </p:cNvPr>
          <p:cNvSpPr txBox="1"/>
          <p:nvPr/>
        </p:nvSpPr>
        <p:spPr>
          <a:xfrm>
            <a:off x="6258187" y="1690688"/>
            <a:ext cx="5095613" cy="43704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public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class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altLang="zh-TW" sz="2000" b="1" dirty="0" err="1">
                <a:solidFill>
                  <a:srgbClr val="4FC4AC"/>
                </a:solidFill>
                <a:latin typeface="Fira Code"/>
              </a:rPr>
              <a:t>StockOrder</a:t>
            </a:r>
            <a:endParaRPr lang="en-US" altLang="zh-TW" sz="2000" b="1" dirty="0">
              <a:solidFill>
                <a:srgbClr val="4FC4AC"/>
              </a:solidFill>
              <a:latin typeface="Fira Code"/>
            </a:endParaRPr>
          </a:p>
          <a:p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{</a:t>
            </a:r>
          </a:p>
          <a:p>
            <a:r>
              <a:rPr lang="zh-TW" altLang="en-US" sz="2000" b="1" dirty="0">
                <a:solidFill>
                  <a:srgbClr val="D4D4D4"/>
                </a:solidFill>
                <a:latin typeface="Fira Code"/>
              </a:rPr>
              <a:t>  </a:t>
            </a:r>
            <a:r>
              <a:rPr lang="en-US" altLang="zh-TW" sz="2000" b="1" dirty="0">
                <a:solidFill>
                  <a:srgbClr val="6A9955"/>
                </a:solidFill>
                <a:latin typeface="Fira Code"/>
              </a:rPr>
              <a:t>//</a:t>
            </a:r>
            <a:r>
              <a:rPr lang="zh-TW" altLang="en-US" sz="2000" b="1" dirty="0">
                <a:solidFill>
                  <a:srgbClr val="6A9955"/>
                </a:solidFill>
                <a:latin typeface="Fira Code"/>
              </a:rPr>
              <a:t>使用者帳號</a:t>
            </a:r>
            <a:endParaRPr lang="zh-TW" altLang="en-US" sz="2000" b="1" dirty="0">
              <a:solidFill>
                <a:srgbClr val="D4D4D4"/>
              </a:solidFill>
              <a:latin typeface="Fira Code"/>
            </a:endParaRPr>
          </a:p>
          <a:p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public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string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altLang="zh-TW" sz="2000" b="1" dirty="0" err="1">
                <a:solidFill>
                  <a:srgbClr val="9CDCFE"/>
                </a:solidFill>
                <a:latin typeface="Fira Code"/>
              </a:rPr>
              <a:t>userId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{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get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;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set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; }</a:t>
            </a:r>
          </a:p>
          <a:p>
            <a:r>
              <a:rPr lang="zh-TW" altLang="en-US" sz="2000" b="1" dirty="0">
                <a:solidFill>
                  <a:srgbClr val="D4D4D4"/>
                </a:solidFill>
                <a:latin typeface="Fira Code"/>
              </a:rPr>
              <a:t>  </a:t>
            </a:r>
            <a:r>
              <a:rPr lang="en-US" altLang="zh-TW" sz="2000" b="1" dirty="0">
                <a:solidFill>
                  <a:srgbClr val="6A9955"/>
                </a:solidFill>
                <a:latin typeface="Fira Code"/>
              </a:rPr>
              <a:t>//</a:t>
            </a:r>
            <a:r>
              <a:rPr lang="zh-TW" altLang="en-US" sz="2000" b="1" dirty="0">
                <a:solidFill>
                  <a:srgbClr val="6A9955"/>
                </a:solidFill>
                <a:latin typeface="Fira Code"/>
              </a:rPr>
              <a:t>買</a:t>
            </a:r>
            <a:r>
              <a:rPr lang="en-US" altLang="zh-TW" sz="2000" b="1" dirty="0">
                <a:solidFill>
                  <a:srgbClr val="6A9955"/>
                </a:solidFill>
                <a:latin typeface="Fira Code"/>
              </a:rPr>
              <a:t>/</a:t>
            </a:r>
            <a:r>
              <a:rPr lang="zh-TW" altLang="en-US" sz="2000" b="1" dirty="0">
                <a:solidFill>
                  <a:srgbClr val="6A9955"/>
                </a:solidFill>
                <a:latin typeface="Fira Code"/>
              </a:rPr>
              <a:t>賣 </a:t>
            </a:r>
            <a:r>
              <a:rPr lang="en-US" altLang="zh-TW" sz="2000" b="1" dirty="0">
                <a:solidFill>
                  <a:srgbClr val="6A9955"/>
                </a:solidFill>
                <a:latin typeface="Fira Code"/>
              </a:rPr>
              <a:t>("buy"/"sell")</a:t>
            </a:r>
            <a:endParaRPr lang="en-US" altLang="zh-TW" sz="2000" b="1" dirty="0">
              <a:solidFill>
                <a:srgbClr val="D4D4D4"/>
              </a:solidFill>
              <a:latin typeface="Fira Code"/>
            </a:endParaRPr>
          </a:p>
          <a:p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public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string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altLang="zh-TW" sz="2000" b="1" dirty="0" err="1">
                <a:solidFill>
                  <a:srgbClr val="9CDCFE"/>
                </a:solidFill>
                <a:latin typeface="Fira Code"/>
              </a:rPr>
              <a:t>orderType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{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get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;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set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; }</a:t>
            </a:r>
          </a:p>
          <a:p>
            <a:r>
              <a:rPr lang="zh-TW" altLang="en-US" sz="2000" b="1" dirty="0">
                <a:solidFill>
                  <a:srgbClr val="D4D4D4"/>
                </a:solidFill>
                <a:latin typeface="Fira Code"/>
              </a:rPr>
              <a:t>  </a:t>
            </a:r>
            <a:r>
              <a:rPr lang="en-US" altLang="zh-TW" sz="2000" b="1" dirty="0">
                <a:solidFill>
                  <a:srgbClr val="6A9955"/>
                </a:solidFill>
                <a:latin typeface="Fira Code"/>
              </a:rPr>
              <a:t>//</a:t>
            </a:r>
            <a:r>
              <a:rPr lang="zh-TW" altLang="en-US" sz="2000" b="1" dirty="0">
                <a:solidFill>
                  <a:srgbClr val="6A9955"/>
                </a:solidFill>
                <a:latin typeface="Fira Code"/>
              </a:rPr>
              <a:t>目標價格</a:t>
            </a:r>
            <a:endParaRPr lang="zh-TW" altLang="en-US" sz="2000" b="1" dirty="0">
              <a:solidFill>
                <a:srgbClr val="D4D4D4"/>
              </a:solidFill>
              <a:latin typeface="Fira Code"/>
            </a:endParaRPr>
          </a:p>
          <a:p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public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decimal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altLang="zh-TW" sz="2000" b="1" dirty="0" err="1">
                <a:solidFill>
                  <a:srgbClr val="9CDCFE"/>
                </a:solidFill>
                <a:latin typeface="Fira Code"/>
              </a:rPr>
              <a:t>targetPrice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{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get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;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set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; }</a:t>
            </a:r>
          </a:p>
          <a:p>
            <a:r>
              <a:rPr lang="zh-TW" altLang="en-US" sz="2000" b="1" dirty="0">
                <a:solidFill>
                  <a:srgbClr val="D4D4D4"/>
                </a:solidFill>
                <a:latin typeface="Fira Code"/>
              </a:rPr>
              <a:t>  </a:t>
            </a:r>
            <a:r>
              <a:rPr lang="en-US" altLang="zh-TW" sz="2000" b="1" dirty="0">
                <a:solidFill>
                  <a:srgbClr val="6A9955"/>
                </a:solidFill>
                <a:latin typeface="Fira Code"/>
              </a:rPr>
              <a:t>//</a:t>
            </a:r>
            <a:r>
              <a:rPr lang="zh-TW" altLang="en-US" sz="2000" b="1" dirty="0">
                <a:solidFill>
                  <a:srgbClr val="6A9955"/>
                </a:solidFill>
                <a:latin typeface="Fira Code"/>
              </a:rPr>
              <a:t>數量</a:t>
            </a:r>
            <a:endParaRPr lang="zh-TW" altLang="en-US" sz="2000" b="1" dirty="0">
              <a:solidFill>
                <a:srgbClr val="D4D4D4"/>
              </a:solidFill>
              <a:latin typeface="Fira Code"/>
            </a:endParaRPr>
          </a:p>
          <a:p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public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int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altLang="zh-TW" sz="2000" b="1" dirty="0">
                <a:solidFill>
                  <a:srgbClr val="9CDCFE"/>
                </a:solidFill>
                <a:latin typeface="Fira Code"/>
              </a:rPr>
              <a:t>amount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{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get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;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set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; }</a:t>
            </a:r>
          </a:p>
          <a:p>
            <a:r>
              <a:rPr lang="zh-TW" altLang="en-US" sz="2000" b="1" dirty="0">
                <a:solidFill>
                  <a:srgbClr val="D4D4D4"/>
                </a:solidFill>
                <a:latin typeface="Fira Code"/>
              </a:rPr>
              <a:t>  </a:t>
            </a:r>
            <a:r>
              <a:rPr lang="en-US" altLang="zh-TW" sz="2000" b="1" dirty="0">
                <a:solidFill>
                  <a:srgbClr val="6A9955"/>
                </a:solidFill>
                <a:latin typeface="Fira Code"/>
              </a:rPr>
              <a:t>//</a:t>
            </a:r>
            <a:r>
              <a:rPr lang="zh-TW" altLang="en-US" sz="2000" b="1" dirty="0">
                <a:solidFill>
                  <a:srgbClr val="6A9955"/>
                </a:solidFill>
                <a:latin typeface="Fira Code"/>
              </a:rPr>
              <a:t>下單時間</a:t>
            </a:r>
            <a:endParaRPr lang="zh-TW" altLang="en-US" sz="2000" b="1" dirty="0">
              <a:solidFill>
                <a:srgbClr val="D4D4D4"/>
              </a:solidFill>
              <a:latin typeface="Fira Code"/>
            </a:endParaRPr>
          </a:p>
          <a:p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public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altLang="zh-TW" sz="2000" b="1" dirty="0" err="1">
                <a:solidFill>
                  <a:srgbClr val="4EC9B0"/>
                </a:solidFill>
                <a:latin typeface="Fira Code"/>
              </a:rPr>
              <a:t>DateTime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altLang="zh-TW" sz="2000" b="1" dirty="0" err="1">
                <a:solidFill>
                  <a:srgbClr val="9CDCFE"/>
                </a:solidFill>
                <a:latin typeface="Fira Code"/>
              </a:rPr>
              <a:t>orderTime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{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get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;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set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; }</a:t>
            </a:r>
          </a:p>
          <a:p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}</a:t>
            </a:r>
          </a:p>
          <a:p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174F81F-F55A-4BDB-BD1D-8236AA12837B}"/>
              </a:ext>
            </a:extLst>
          </p:cNvPr>
          <p:cNvSpPr txBox="1"/>
          <p:nvPr/>
        </p:nvSpPr>
        <p:spPr>
          <a:xfrm>
            <a:off x="838200" y="56917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郭庭彰</a:t>
            </a: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78737B2B-5781-471F-87B2-0885C4B8DE62}"/>
              </a:ext>
            </a:extLst>
          </p:cNvPr>
          <p:cNvCxnSpPr>
            <a:cxnSpLocks/>
          </p:cNvCxnSpPr>
          <p:nvPr/>
        </p:nvCxnSpPr>
        <p:spPr>
          <a:xfrm>
            <a:off x="914400" y="1442906"/>
            <a:ext cx="10439400" cy="0"/>
          </a:xfrm>
          <a:prstGeom prst="line">
            <a:avLst/>
          </a:prstGeom>
          <a:ln w="28575">
            <a:solidFill>
              <a:srgbClr val="569C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283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9CFF81-0EE9-4A4E-B9B9-DF26736A6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網路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418AFB-3AD6-437E-8EE0-EA1F5C197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請說明何為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RESTful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以目前專案舉例如何套用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RESTful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endParaRPr lang="zh-TW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45AF720-7B10-49B5-BED4-DD02E663C910}"/>
              </a:ext>
            </a:extLst>
          </p:cNvPr>
          <p:cNvSpPr txBox="1"/>
          <p:nvPr/>
        </p:nvSpPr>
        <p:spPr>
          <a:xfrm>
            <a:off x="838200" y="56917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曹鈞堯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59E896B8-06FE-4F0B-90A9-ABB99B3E1A2C}"/>
              </a:ext>
            </a:extLst>
          </p:cNvPr>
          <p:cNvCxnSpPr>
            <a:cxnSpLocks/>
          </p:cNvCxnSpPr>
          <p:nvPr/>
        </p:nvCxnSpPr>
        <p:spPr>
          <a:xfrm>
            <a:off x="914400" y="1442906"/>
            <a:ext cx="10439400" cy="0"/>
          </a:xfrm>
          <a:prstGeom prst="line">
            <a:avLst/>
          </a:prstGeom>
          <a:ln w="28575">
            <a:solidFill>
              <a:srgbClr val="569C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522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A165EE-07AE-44A6-A370-ADA24F591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版本控制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(3/1)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010345-2BDA-47C5-94E0-9528739A9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請說明版本控制的用途及目的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解釋如何使用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 flow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的方式進行專案開發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DF1415E-D705-4B8C-8601-A01B3AE852C9}"/>
              </a:ext>
            </a:extLst>
          </p:cNvPr>
          <p:cNvSpPr txBox="1"/>
          <p:nvPr/>
        </p:nvSpPr>
        <p:spPr>
          <a:xfrm>
            <a:off x="838200" y="56917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張家豪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1BDA32D2-5D37-47F7-B37E-CEE6FC26107F}"/>
              </a:ext>
            </a:extLst>
          </p:cNvPr>
          <p:cNvCxnSpPr>
            <a:cxnSpLocks/>
          </p:cNvCxnSpPr>
          <p:nvPr/>
        </p:nvCxnSpPr>
        <p:spPr>
          <a:xfrm>
            <a:off x="914400" y="1442906"/>
            <a:ext cx="10439400" cy="0"/>
          </a:xfrm>
          <a:prstGeom prst="line">
            <a:avLst/>
          </a:prstGeom>
          <a:ln w="28575">
            <a:solidFill>
              <a:srgbClr val="569C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789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群組 45"/>
          <p:cNvGrpSpPr/>
          <p:nvPr/>
        </p:nvGrpSpPr>
        <p:grpSpPr>
          <a:xfrm>
            <a:off x="1253837" y="1800808"/>
            <a:ext cx="9443236" cy="4064562"/>
            <a:chOff x="1253837" y="1800808"/>
            <a:chExt cx="9443236" cy="4064562"/>
          </a:xfrm>
        </p:grpSpPr>
        <p:grpSp>
          <p:nvGrpSpPr>
            <p:cNvPr id="35" name="群組 34"/>
            <p:cNvGrpSpPr/>
            <p:nvPr/>
          </p:nvGrpSpPr>
          <p:grpSpPr>
            <a:xfrm>
              <a:off x="1253837" y="1952941"/>
              <a:ext cx="9443236" cy="3431309"/>
              <a:chOff x="1410855" y="2008362"/>
              <a:chExt cx="9443236" cy="3431309"/>
            </a:xfrm>
          </p:grpSpPr>
          <p:pic>
            <p:nvPicPr>
              <p:cNvPr id="4" name="圖片 3"/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10855" y="3177311"/>
                <a:ext cx="1265382" cy="1265382"/>
              </a:xfrm>
              <a:prstGeom prst="rect">
                <a:avLst/>
              </a:prstGeom>
            </p:spPr>
          </p:pic>
          <p:sp>
            <p:nvSpPr>
              <p:cNvPr id="7" name="向右箭號 6"/>
              <p:cNvSpPr/>
              <p:nvPr/>
            </p:nvSpPr>
            <p:spPr>
              <a:xfrm>
                <a:off x="2798618" y="3694546"/>
                <a:ext cx="6253019" cy="387928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pic>
            <p:nvPicPr>
              <p:cNvPr id="9" name="圖片 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95115" y="3030514"/>
                <a:ext cx="1558976" cy="1558976"/>
              </a:xfrm>
              <a:prstGeom prst="rect">
                <a:avLst/>
              </a:prstGeom>
            </p:spPr>
          </p:pic>
          <p:sp>
            <p:nvSpPr>
              <p:cNvPr id="11" name="圓角矩形 10"/>
              <p:cNvSpPr/>
              <p:nvPr/>
            </p:nvSpPr>
            <p:spPr>
              <a:xfrm>
                <a:off x="3417455" y="2540987"/>
                <a:ext cx="1413163" cy="48952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檔案遺失</a:t>
                </a:r>
              </a:p>
            </p:txBody>
          </p:sp>
          <p:cxnSp>
            <p:nvCxnSpPr>
              <p:cNvPr id="13" name="直線單箭頭接點 12"/>
              <p:cNvCxnSpPr>
                <a:stCxn id="11" idx="2"/>
              </p:cNvCxnSpPr>
              <p:nvPr/>
            </p:nvCxnSpPr>
            <p:spPr>
              <a:xfrm flipH="1">
                <a:off x="3943927" y="3030514"/>
                <a:ext cx="180110" cy="7379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圓角矩形 15"/>
              <p:cNvSpPr/>
              <p:nvPr/>
            </p:nvSpPr>
            <p:spPr>
              <a:xfrm>
                <a:off x="4754417" y="4950144"/>
                <a:ext cx="1413163" cy="48952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檔案誤改</a:t>
                </a:r>
              </a:p>
            </p:txBody>
          </p:sp>
          <p:sp>
            <p:nvSpPr>
              <p:cNvPr id="17" name="圓角矩形 16"/>
              <p:cNvSpPr/>
              <p:nvPr/>
            </p:nvSpPr>
            <p:spPr>
              <a:xfrm>
                <a:off x="5011371" y="2008362"/>
                <a:ext cx="1263071" cy="48952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需求變更</a:t>
                </a:r>
              </a:p>
            </p:txBody>
          </p:sp>
          <p:cxnSp>
            <p:nvCxnSpPr>
              <p:cNvPr id="19" name="直線單箭頭接點 18"/>
              <p:cNvCxnSpPr>
                <a:stCxn id="17" idx="2"/>
              </p:cNvCxnSpPr>
              <p:nvPr/>
            </p:nvCxnSpPr>
            <p:spPr>
              <a:xfrm>
                <a:off x="5642907" y="2497889"/>
                <a:ext cx="455401" cy="12705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單箭頭接點 21"/>
              <p:cNvCxnSpPr>
                <a:stCxn id="16" idx="0"/>
              </p:cNvCxnSpPr>
              <p:nvPr/>
            </p:nvCxnSpPr>
            <p:spPr>
              <a:xfrm flipH="1" flipV="1">
                <a:off x="4959607" y="3999345"/>
                <a:ext cx="501392" cy="9507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圓角矩形 22"/>
              <p:cNvSpPr/>
              <p:nvPr/>
            </p:nvSpPr>
            <p:spPr>
              <a:xfrm>
                <a:off x="7025087" y="4950141"/>
                <a:ext cx="1263071" cy="48952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凍結</a:t>
                </a:r>
              </a:p>
            </p:txBody>
          </p:sp>
          <p:cxnSp>
            <p:nvCxnSpPr>
              <p:cNvPr id="25" name="直線單箭頭接點 24"/>
              <p:cNvCxnSpPr>
                <a:stCxn id="23" idx="0"/>
              </p:cNvCxnSpPr>
              <p:nvPr/>
            </p:nvCxnSpPr>
            <p:spPr>
              <a:xfrm flipH="1" flipV="1">
                <a:off x="7204042" y="3999345"/>
                <a:ext cx="452581" cy="9507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圓角矩形 25"/>
              <p:cNvSpPr/>
              <p:nvPr/>
            </p:nvSpPr>
            <p:spPr>
              <a:xfrm>
                <a:off x="7076721" y="2480789"/>
                <a:ext cx="1413163" cy="48952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檔案覆蓋</a:t>
                </a:r>
              </a:p>
            </p:txBody>
          </p:sp>
          <p:cxnSp>
            <p:nvCxnSpPr>
              <p:cNvPr id="34" name="直線單箭頭接點 33"/>
              <p:cNvCxnSpPr>
                <a:stCxn id="26" idx="2"/>
              </p:cNvCxnSpPr>
              <p:nvPr/>
            </p:nvCxnSpPr>
            <p:spPr>
              <a:xfrm flipH="1">
                <a:off x="7287491" y="2970316"/>
                <a:ext cx="495812" cy="7981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文字方塊 36"/>
            <p:cNvSpPr txBox="1"/>
            <p:nvPr/>
          </p:nvSpPr>
          <p:spPr>
            <a:xfrm>
              <a:off x="2414223" y="1963703"/>
              <a:ext cx="18432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>
                  <a:solidFill>
                    <a:srgbClr val="00B05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1.</a:t>
              </a:r>
              <a:r>
                <a:rPr lang="zh-TW" altLang="en-US" sz="2400" b="1" dirty="0">
                  <a:solidFill>
                    <a:srgbClr val="00B05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復原檔案</a:t>
              </a:r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3623398" y="5403705"/>
              <a:ext cx="23583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>
                  <a:solidFill>
                    <a:srgbClr val="00B05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2.</a:t>
              </a:r>
              <a:r>
                <a:rPr lang="zh-TW" altLang="en-US" sz="2400" b="1" dirty="0">
                  <a:solidFill>
                    <a:srgbClr val="00B05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保留修改歷程</a:t>
              </a:r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6134100" y="1800808"/>
              <a:ext cx="18432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>
                  <a:solidFill>
                    <a:srgbClr val="00B05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3.</a:t>
              </a:r>
              <a:r>
                <a:rPr lang="zh-TW" altLang="en-US" sz="2400" b="1" dirty="0">
                  <a:solidFill>
                    <a:srgbClr val="00B05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版本復原</a:t>
              </a:r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7851999" y="5393483"/>
              <a:ext cx="18432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>
                  <a:solidFill>
                    <a:srgbClr val="00B05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4.</a:t>
              </a:r>
              <a:r>
                <a:rPr lang="zh-TW" altLang="en-US" sz="2400" b="1" dirty="0">
                  <a:solidFill>
                    <a:srgbClr val="00B05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持續開發</a:t>
              </a:r>
            </a:p>
          </p:txBody>
        </p:sp>
      </p:grpSp>
      <p:sp>
        <p:nvSpPr>
          <p:cNvPr id="42" name="文字方塊 41"/>
          <p:cNvSpPr txBox="1"/>
          <p:nvPr/>
        </p:nvSpPr>
        <p:spPr>
          <a:xfrm>
            <a:off x="5053285" y="6145263"/>
            <a:ext cx="6979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供團隊存放開發原始碼及文件，以便達成集中控管</a:t>
            </a:r>
          </a:p>
        </p:txBody>
      </p:sp>
      <p:sp>
        <p:nvSpPr>
          <p:cNvPr id="43" name="標題 1">
            <a:extLst>
              <a:ext uri="{FF2B5EF4-FFF2-40B4-BE49-F238E27FC236}">
                <a16:creationId xmlns:a16="http://schemas.microsoft.com/office/drawing/2014/main" id="{B9A165EE-07AE-44A6-A370-ADA24F591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版本控制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(3/2) -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用途及目的</a:t>
            </a: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1BDA32D2-5D37-47F7-B37E-CEE6FC26107F}"/>
              </a:ext>
            </a:extLst>
          </p:cNvPr>
          <p:cNvCxnSpPr>
            <a:cxnSpLocks/>
          </p:cNvCxnSpPr>
          <p:nvPr/>
        </p:nvCxnSpPr>
        <p:spPr>
          <a:xfrm>
            <a:off x="914400" y="1442906"/>
            <a:ext cx="10439400" cy="0"/>
          </a:xfrm>
          <a:prstGeom prst="line">
            <a:avLst/>
          </a:prstGeom>
          <a:ln w="28575">
            <a:solidFill>
              <a:srgbClr val="569C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206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>
            <a:extLst>
              <a:ext uri="{FF2B5EF4-FFF2-40B4-BE49-F238E27FC236}">
                <a16:creationId xmlns:a16="http://schemas.microsoft.com/office/drawing/2014/main" id="{B9A165EE-07AE-44A6-A370-ADA24F591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版本控制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(3/3) - </a:t>
            </a:r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git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flow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專案開發</a:t>
            </a: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1BDA32D2-5D37-47F7-B37E-CEE6FC26107F}"/>
              </a:ext>
            </a:extLst>
          </p:cNvPr>
          <p:cNvCxnSpPr>
            <a:cxnSpLocks/>
          </p:cNvCxnSpPr>
          <p:nvPr/>
        </p:nvCxnSpPr>
        <p:spPr>
          <a:xfrm>
            <a:off x="914400" y="1442906"/>
            <a:ext cx="10439400" cy="0"/>
          </a:xfrm>
          <a:prstGeom prst="line">
            <a:avLst/>
          </a:prstGeom>
          <a:ln w="28575">
            <a:solidFill>
              <a:srgbClr val="569C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42906"/>
            <a:ext cx="10495917" cy="506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24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861AEC-93ED-4749-92E8-233C653B3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MVC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架構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F4AB57-809D-4BC0-A730-AF847BFD6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請說明何為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MVC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以目前專案為例，說明如何分層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F95F02E-BB1E-4520-BE38-1755C8BE4850}"/>
              </a:ext>
            </a:extLst>
          </p:cNvPr>
          <p:cNvSpPr txBox="1"/>
          <p:nvPr/>
        </p:nvSpPr>
        <p:spPr>
          <a:xfrm>
            <a:off x="838200" y="56917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黃添賜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8D387A0C-327B-40BE-8558-F5A9192F6F39}"/>
              </a:ext>
            </a:extLst>
          </p:cNvPr>
          <p:cNvCxnSpPr>
            <a:cxnSpLocks/>
          </p:cNvCxnSpPr>
          <p:nvPr/>
        </p:nvCxnSpPr>
        <p:spPr>
          <a:xfrm>
            <a:off x="914400" y="1442906"/>
            <a:ext cx="10439400" cy="0"/>
          </a:xfrm>
          <a:prstGeom prst="line">
            <a:avLst/>
          </a:prstGeom>
          <a:ln w="28575">
            <a:solidFill>
              <a:srgbClr val="569C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544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0DBE28-E031-4E5E-A542-CEF664051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33235437-B192-47B7-AF02-7D8BB1097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57257" cy="4351338"/>
          </a:xfrm>
        </p:spPr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下列程式使用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，請問兩次的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console.log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的結果是否會相等？</a:t>
            </a:r>
          </a:p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請說明相等或是不相等的原因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5409D85-F07A-4BFF-B748-EDE3F38CC32C}"/>
              </a:ext>
            </a:extLst>
          </p:cNvPr>
          <p:cNvSpPr txBox="1"/>
          <p:nvPr/>
        </p:nvSpPr>
        <p:spPr>
          <a:xfrm>
            <a:off x="6216242" y="1892024"/>
            <a:ext cx="5137558" cy="230832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altLang="zh-TW" sz="2400" b="1" dirty="0">
                <a:solidFill>
                  <a:srgbClr val="569CD6"/>
                </a:solidFill>
                <a:latin typeface="Fira Code"/>
              </a:rPr>
              <a:t>var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altLang="zh-TW" sz="2400" b="1" dirty="0">
                <a:solidFill>
                  <a:srgbClr val="9CDCFE"/>
                </a:solidFill>
                <a:latin typeface="Fira Code"/>
              </a:rPr>
              <a:t>a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= </a:t>
            </a:r>
            <a:r>
              <a:rPr lang="en-US" altLang="zh-TW" sz="2400" b="1" dirty="0">
                <a:solidFill>
                  <a:srgbClr val="B5CEA8"/>
                </a:solidFill>
                <a:latin typeface="Fira Code"/>
              </a:rPr>
              <a:t>1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;</a:t>
            </a:r>
          </a:p>
          <a:p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 </a:t>
            </a:r>
            <a:r>
              <a:rPr lang="en-US" altLang="zh-TW" sz="2400" b="1" dirty="0">
                <a:solidFill>
                  <a:srgbClr val="C586C0"/>
                </a:solidFill>
                <a:latin typeface="Fira Code"/>
              </a:rPr>
              <a:t>if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(</a:t>
            </a:r>
            <a:r>
              <a:rPr lang="en-US" altLang="zh-TW" sz="2400" b="1" dirty="0">
                <a:solidFill>
                  <a:srgbClr val="9CDCFE"/>
                </a:solidFill>
                <a:latin typeface="Fira Code"/>
              </a:rPr>
              <a:t>a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=== </a:t>
            </a:r>
            <a:r>
              <a:rPr lang="en-US" altLang="zh-TW" sz="2400" b="1" dirty="0">
                <a:solidFill>
                  <a:srgbClr val="B5CEA8"/>
                </a:solidFill>
                <a:latin typeface="Fira Code"/>
              </a:rPr>
              <a:t>1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) {</a:t>
            </a:r>
          </a:p>
          <a:p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   </a:t>
            </a:r>
            <a:r>
              <a:rPr lang="en-US" altLang="zh-TW" sz="2400" b="1" dirty="0">
                <a:solidFill>
                  <a:srgbClr val="569CD6"/>
                </a:solidFill>
                <a:latin typeface="Fira Code"/>
              </a:rPr>
              <a:t>var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altLang="zh-TW" sz="2400" b="1" dirty="0">
                <a:solidFill>
                  <a:srgbClr val="9CDCFE"/>
                </a:solidFill>
                <a:latin typeface="Fira Code"/>
              </a:rPr>
              <a:t>b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= </a:t>
            </a:r>
            <a:r>
              <a:rPr lang="en-US" altLang="zh-TW" sz="2400" b="1" dirty="0">
                <a:solidFill>
                  <a:srgbClr val="B5CEA8"/>
                </a:solidFill>
                <a:latin typeface="Fira Code"/>
              </a:rPr>
              <a:t>2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;</a:t>
            </a:r>
          </a:p>
          <a:p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   </a:t>
            </a:r>
            <a:r>
              <a:rPr lang="en-US" altLang="zh-TW" sz="2400" b="1" dirty="0">
                <a:solidFill>
                  <a:srgbClr val="4EC9B0"/>
                </a:solidFill>
                <a:latin typeface="Fira Code"/>
              </a:rPr>
              <a:t>console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.</a:t>
            </a:r>
            <a:r>
              <a:rPr lang="en-US" altLang="zh-TW" sz="2400" b="1" dirty="0">
                <a:solidFill>
                  <a:srgbClr val="DCDCAA"/>
                </a:solidFill>
                <a:latin typeface="Fira Code"/>
              </a:rPr>
              <a:t>log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(</a:t>
            </a:r>
            <a:r>
              <a:rPr lang="en-US" altLang="zh-TW" sz="2400" b="1" dirty="0">
                <a:solidFill>
                  <a:srgbClr val="9CDCFE"/>
                </a:solidFill>
                <a:latin typeface="Fira Code"/>
              </a:rPr>
              <a:t>a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, </a:t>
            </a:r>
            <a:r>
              <a:rPr lang="en-US" altLang="zh-TW" sz="2400" b="1" dirty="0">
                <a:solidFill>
                  <a:srgbClr val="9CDCFE"/>
                </a:solidFill>
                <a:latin typeface="Fira Code"/>
              </a:rPr>
              <a:t>b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);</a:t>
            </a:r>
          </a:p>
          <a:p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 }</a:t>
            </a:r>
          </a:p>
          <a:p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 </a:t>
            </a:r>
            <a:r>
              <a:rPr lang="en-US" altLang="zh-TW" sz="2400" b="1" dirty="0">
                <a:solidFill>
                  <a:srgbClr val="4EC9B0"/>
                </a:solidFill>
                <a:latin typeface="Fira Code"/>
              </a:rPr>
              <a:t>console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.</a:t>
            </a:r>
            <a:r>
              <a:rPr lang="en-US" altLang="zh-TW" sz="2400" b="1" dirty="0">
                <a:solidFill>
                  <a:srgbClr val="DCDCAA"/>
                </a:solidFill>
                <a:latin typeface="Fira Code"/>
              </a:rPr>
              <a:t>log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(</a:t>
            </a:r>
            <a:r>
              <a:rPr lang="en-US" altLang="zh-TW" sz="2400" b="1" dirty="0">
                <a:solidFill>
                  <a:srgbClr val="9CDCFE"/>
                </a:solidFill>
                <a:latin typeface="Fira Code"/>
              </a:rPr>
              <a:t>a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, </a:t>
            </a:r>
            <a:r>
              <a:rPr lang="en-US" altLang="zh-TW" sz="2400" b="1" dirty="0">
                <a:solidFill>
                  <a:srgbClr val="9CDCFE"/>
                </a:solidFill>
                <a:latin typeface="Fira Code"/>
              </a:rPr>
              <a:t>b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);</a:t>
            </a:r>
            <a:endParaRPr lang="zh-TW" altLang="en-US" sz="2400" b="1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914D757-4735-41FB-AD77-5DB89377D52D}"/>
              </a:ext>
            </a:extLst>
          </p:cNvPr>
          <p:cNvSpPr txBox="1"/>
          <p:nvPr/>
        </p:nvSpPr>
        <p:spPr>
          <a:xfrm>
            <a:off x="838200" y="56917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楊芷綺</a:t>
            </a: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64E7A93B-DFE9-4064-A1FA-D50BDB48880A}"/>
              </a:ext>
            </a:extLst>
          </p:cNvPr>
          <p:cNvCxnSpPr>
            <a:cxnSpLocks/>
          </p:cNvCxnSpPr>
          <p:nvPr/>
        </p:nvCxnSpPr>
        <p:spPr>
          <a:xfrm>
            <a:off x="914400" y="1442906"/>
            <a:ext cx="10439400" cy="0"/>
          </a:xfrm>
          <a:prstGeom prst="line">
            <a:avLst/>
          </a:prstGeom>
          <a:ln w="28575">
            <a:solidFill>
              <a:srgbClr val="569C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905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B831E1-2F28-4D6E-A6CE-A3C9FACEF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陣列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13F4E71E-5606-4D68-8106-6EF8EB15B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57257" cy="4351338"/>
          </a:xfrm>
        </p:spPr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下列程式使用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，請問兩個陣列在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console.log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時是否會相等？</a:t>
            </a:r>
          </a:p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請說明相等或是不相等的原因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F60F5A9-CCFF-4648-BDFF-957B64002AB2}"/>
              </a:ext>
            </a:extLst>
          </p:cNvPr>
          <p:cNvSpPr txBox="1"/>
          <p:nvPr/>
        </p:nvSpPr>
        <p:spPr>
          <a:xfrm>
            <a:off x="6233020" y="1925580"/>
            <a:ext cx="5120780" cy="15696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569CD6"/>
                </a:solidFill>
                <a:latin typeface="Fira Code"/>
              </a:rPr>
              <a:t>var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altLang="zh-TW" sz="2400" b="1" dirty="0" err="1">
                <a:solidFill>
                  <a:srgbClr val="9CDCFE"/>
                </a:solidFill>
                <a:latin typeface="Fira Code"/>
              </a:rPr>
              <a:t>arrayA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= [</a:t>
            </a:r>
            <a:r>
              <a:rPr lang="en-US" altLang="zh-TW" sz="2400" b="1" dirty="0">
                <a:solidFill>
                  <a:srgbClr val="B5CEA8"/>
                </a:solidFill>
                <a:latin typeface="Fira Code"/>
              </a:rPr>
              <a:t>1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, </a:t>
            </a:r>
            <a:r>
              <a:rPr lang="en-US" altLang="zh-TW" sz="2400" b="1" dirty="0">
                <a:solidFill>
                  <a:srgbClr val="B5CEA8"/>
                </a:solidFill>
                <a:latin typeface="Fira Code"/>
              </a:rPr>
              <a:t>2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, </a:t>
            </a:r>
            <a:r>
              <a:rPr lang="en-US" altLang="zh-TW" sz="2400" b="1" dirty="0">
                <a:solidFill>
                  <a:srgbClr val="B5CEA8"/>
                </a:solidFill>
                <a:latin typeface="Fira Code"/>
              </a:rPr>
              <a:t>3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];</a:t>
            </a:r>
          </a:p>
          <a:p>
            <a:r>
              <a:rPr lang="en-US" altLang="zh-TW" sz="2400" b="1" dirty="0">
                <a:solidFill>
                  <a:srgbClr val="569CD6"/>
                </a:solidFill>
                <a:latin typeface="Fira Code"/>
              </a:rPr>
              <a:t>var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altLang="zh-TW" sz="2400" b="1" dirty="0" err="1">
                <a:solidFill>
                  <a:srgbClr val="9CDCFE"/>
                </a:solidFill>
                <a:latin typeface="Fira Code"/>
              </a:rPr>
              <a:t>arrayB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= </a:t>
            </a:r>
            <a:r>
              <a:rPr lang="en-US" altLang="zh-TW" sz="2400" b="1" dirty="0" err="1">
                <a:solidFill>
                  <a:srgbClr val="9CDCFE"/>
                </a:solidFill>
                <a:latin typeface="Fira Code"/>
              </a:rPr>
              <a:t>arrayA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;</a:t>
            </a:r>
          </a:p>
          <a:p>
            <a:r>
              <a:rPr lang="en-US" altLang="zh-TW" sz="2400" b="1" dirty="0" err="1">
                <a:solidFill>
                  <a:srgbClr val="9CDCFE"/>
                </a:solidFill>
                <a:latin typeface="Fira Code"/>
              </a:rPr>
              <a:t>arrayB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[</a:t>
            </a:r>
            <a:r>
              <a:rPr lang="en-US" altLang="zh-TW" sz="2400" b="1" dirty="0">
                <a:solidFill>
                  <a:srgbClr val="B5CEA8"/>
                </a:solidFill>
                <a:latin typeface="Fira Code"/>
              </a:rPr>
              <a:t>0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] = </a:t>
            </a:r>
            <a:r>
              <a:rPr lang="en-US" altLang="zh-TW" sz="2400" b="1" dirty="0">
                <a:solidFill>
                  <a:srgbClr val="B5CEA8"/>
                </a:solidFill>
                <a:latin typeface="Fira Code"/>
              </a:rPr>
              <a:t>3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;</a:t>
            </a:r>
          </a:p>
          <a:p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 </a:t>
            </a:r>
            <a:r>
              <a:rPr lang="en-US" altLang="zh-TW" sz="2400" b="1" dirty="0">
                <a:solidFill>
                  <a:srgbClr val="4EC9B0"/>
                </a:solidFill>
                <a:latin typeface="Fira Code"/>
              </a:rPr>
              <a:t>console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.</a:t>
            </a:r>
            <a:r>
              <a:rPr lang="en-US" altLang="zh-TW" sz="2400" b="1" dirty="0">
                <a:solidFill>
                  <a:srgbClr val="DCDCAA"/>
                </a:solidFill>
                <a:latin typeface="Fira Code"/>
              </a:rPr>
              <a:t>log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(</a:t>
            </a:r>
            <a:r>
              <a:rPr lang="en-US" altLang="zh-TW" sz="2400" b="1" dirty="0" err="1">
                <a:solidFill>
                  <a:srgbClr val="9CDCFE"/>
                </a:solidFill>
                <a:latin typeface="Fira Code"/>
              </a:rPr>
              <a:t>arrayA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, </a:t>
            </a:r>
            <a:r>
              <a:rPr lang="en-US" altLang="zh-TW" sz="2400" b="1" dirty="0" err="1">
                <a:solidFill>
                  <a:srgbClr val="9CDCFE"/>
                </a:solidFill>
                <a:latin typeface="Fira Code"/>
              </a:rPr>
              <a:t>arrayB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);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39C2F65-16E9-4147-9451-0FD9909B3878}"/>
              </a:ext>
            </a:extLst>
          </p:cNvPr>
          <p:cNvSpPr txBox="1"/>
          <p:nvPr/>
        </p:nvSpPr>
        <p:spPr>
          <a:xfrm>
            <a:off x="838200" y="56917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周本諴</a:t>
            </a: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CA38C0AC-00B9-41B9-85AB-7836D7D3E6B8}"/>
              </a:ext>
            </a:extLst>
          </p:cNvPr>
          <p:cNvCxnSpPr>
            <a:cxnSpLocks/>
          </p:cNvCxnSpPr>
          <p:nvPr/>
        </p:nvCxnSpPr>
        <p:spPr>
          <a:xfrm>
            <a:off x="914400" y="1442906"/>
            <a:ext cx="10439400" cy="0"/>
          </a:xfrm>
          <a:prstGeom prst="line">
            <a:avLst/>
          </a:prstGeom>
          <a:ln w="28575">
            <a:solidFill>
              <a:srgbClr val="569C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340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591</Words>
  <Application>Microsoft Office PowerPoint</Application>
  <PresentationFormat>寬螢幕</PresentationFormat>
  <Paragraphs>85</Paragraphs>
  <Slides>13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Fira Code</vt:lpstr>
      <vt:lpstr>微軟正黑體</vt:lpstr>
      <vt:lpstr>Arial</vt:lpstr>
      <vt:lpstr>Calibri</vt:lpstr>
      <vt:lpstr>Calibri Light</vt:lpstr>
      <vt:lpstr>Office 佈景主題</vt:lpstr>
      <vt:lpstr>測驗題</vt:lpstr>
      <vt:lpstr>交易</vt:lpstr>
      <vt:lpstr>網路</vt:lpstr>
      <vt:lpstr>版本控制(3/1)</vt:lpstr>
      <vt:lpstr>版本控制(3/2) - 用途及目的</vt:lpstr>
      <vt:lpstr>版本控制(3/3) - git flow專案開發</vt:lpstr>
      <vt:lpstr>MVC架構</vt:lpstr>
      <vt:lpstr>JavaScript</vt:lpstr>
      <vt:lpstr>陣列</vt:lpstr>
      <vt:lpstr>陣列</vt:lpstr>
      <vt:lpstr>陣列</vt:lpstr>
      <vt:lpstr>陣列</vt:lpstr>
      <vt:lpstr>資料庫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III</dc:creator>
  <cp:lastModifiedBy>III</cp:lastModifiedBy>
  <cp:revision>19</cp:revision>
  <dcterms:created xsi:type="dcterms:W3CDTF">2018-12-14T04:45:18Z</dcterms:created>
  <dcterms:modified xsi:type="dcterms:W3CDTF">2018-12-17T11:40:33Z</dcterms:modified>
</cp:coreProperties>
</file>