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2" r:id="rId9"/>
    <p:sldId id="272" r:id="rId10"/>
    <p:sldId id="273" r:id="rId11"/>
    <p:sldId id="263" r:id="rId12"/>
    <p:sldId id="264" r:id="rId13"/>
    <p:sldId id="265" r:id="rId14"/>
    <p:sldId id="274" r:id="rId15"/>
    <p:sldId id="266" r:id="rId16"/>
    <p:sldId id="275" r:id="rId17"/>
    <p:sldId id="267" r:id="rId18"/>
    <p:sldId id="268" r:id="rId19"/>
    <p:sldId id="277" r:id="rId20"/>
    <p:sldId id="269" r:id="rId21"/>
    <p:sldId id="276" r:id="rId22"/>
    <p:sldId id="278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mitrije Mitic" initials="DM" lastIdx="2" clrIdx="0">
    <p:extLst>
      <p:ext uri="{19B8F6BF-5375-455C-9EA6-DF929625EA0E}">
        <p15:presenceInfo xmlns:p15="http://schemas.microsoft.com/office/powerpoint/2012/main" userId="Dimitrije Mit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A6DE-0597-4A22-B0F7-2F07AB2CEE3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1A8A-AC22-450A-BF45-9D22143E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openwhisk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https://www.youtube.com/watch?v=5bOnGxgda1I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OpenWhisk</a:t>
            </a:r>
            <a:r>
              <a:rPr lang="en-US" dirty="0"/>
              <a:t> comes with any pre-installed packages?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list of pre-installed public packages which can be used by anyone.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OpenWhisk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created a dedicated shared namespace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all the public packages.</a:t>
            </a:r>
            <a:endParaRPr lang="sr-Cyrl-R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list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endParaRPr lang="sr-Cyrl-R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get --summary 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whisk.system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/&lt;package-name&gt;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myRule</a:t>
            </a:r>
            <a:r>
              <a:rPr lang="en-US" dirty="0"/>
              <a:t> je </a:t>
            </a:r>
            <a:r>
              <a:rPr lang="en-US" dirty="0" err="1"/>
              <a:t>pravilo</a:t>
            </a:r>
            <a:r>
              <a:rPr lang="en-US" dirty="0"/>
              <a:t> </a:t>
            </a:r>
          </a:p>
          <a:p>
            <a:r>
              <a:rPr lang="en-US" dirty="0" err="1"/>
              <a:t>locationUpdate</a:t>
            </a:r>
            <a:r>
              <a:rPr lang="en-US" dirty="0"/>
              <a:t> je </a:t>
            </a:r>
            <a:r>
              <a:rPr lang="en-US" dirty="0" err="1"/>
              <a:t>triger</a:t>
            </a:r>
            <a:r>
              <a:rPr lang="en-US" dirty="0"/>
              <a:t> </a:t>
            </a:r>
          </a:p>
          <a:p>
            <a:r>
              <a:rPr lang="en-US" dirty="0"/>
              <a:t>Hello je </a:t>
            </a:r>
            <a:r>
              <a:rPr lang="en-US" dirty="0" err="1"/>
              <a:t>akcija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Lista </a:t>
            </a:r>
            <a:r>
              <a:rPr lang="en-US" dirty="0" err="1"/>
              <a:t>repozitorijuma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7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Ngnix</a:t>
            </a:r>
            <a:r>
              <a:rPr lang="en-US" dirty="0"/>
              <a:t> web server </a:t>
            </a:r>
          </a:p>
          <a:p>
            <a:r>
              <a:rPr lang="en-US" dirty="0"/>
              <a:t>https://github.com/apache/openwhisk/blob/master/docs/about.md#how-openWhisk-works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Tradicionalni nacin razvoja i odrzavanja softvera:</a:t>
            </a:r>
          </a:p>
          <a:p>
            <a:pPr algn="l"/>
            <a:r>
              <a:rPr lang="sr-Latn-RS" dirty="0"/>
              <a:t>Izvrsavaju na serveru koji smo podesili i za koji smo mi odgovorni</a:t>
            </a:r>
          </a:p>
          <a:p>
            <a:pPr algn="l"/>
            <a:r>
              <a:rPr lang="sr-Latn-RS" dirty="0"/>
              <a:t>Potrebna znanja za skaliranje, resavanje gresaka pri padu sistema i sigurnost sistema</a:t>
            </a:r>
          </a:p>
          <a:p>
            <a:pPr algn="l"/>
            <a:r>
              <a:rPr lang="sr-Latn-RS" dirty="0"/>
              <a:t>Dosta posla za male kompanije i manjak ljudskih resursa i veci troskovi</a:t>
            </a:r>
          </a:p>
          <a:p>
            <a:pPr algn="l"/>
            <a:endParaRPr lang="sr-Latn-RS" dirty="0"/>
          </a:p>
          <a:p>
            <a:pPr algn="l"/>
            <a:r>
              <a:rPr lang="sr-Latn-RS" dirty="0"/>
              <a:t>Serverless nacin razvoja i odrzavanja softvera: </a:t>
            </a:r>
          </a:p>
          <a:p>
            <a:pPr algn="l"/>
            <a:r>
              <a:rPr lang="sr-Latn-RS" dirty="0"/>
              <a:t>Nema ovakvih zahteva</a:t>
            </a:r>
          </a:p>
          <a:p>
            <a:pPr algn="l"/>
            <a:r>
              <a:rPr lang="sr-Latn-RS" dirty="0"/>
              <a:t>Fokus klijenta na samu biznis logiku </a:t>
            </a:r>
          </a:p>
          <a:p>
            <a:pPr algn="l"/>
            <a:r>
              <a:rPr lang="sr-Latn-RS" dirty="0"/>
              <a:t>Jeftinije 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Tradicionalni nacin razvoja i odrzavanja softvera:</a:t>
            </a:r>
          </a:p>
          <a:p>
            <a:pPr algn="l"/>
            <a:r>
              <a:rPr lang="sr-Latn-RS" dirty="0"/>
              <a:t>Izvrsavaju na serveru koji smo podesili i za koji smo mi odgovorni</a:t>
            </a:r>
          </a:p>
          <a:p>
            <a:pPr algn="l"/>
            <a:r>
              <a:rPr lang="sr-Latn-RS" dirty="0"/>
              <a:t>Potrebna znanja za skaliranje, resavanje gresaka pri padu sistema i sigurnost sistema</a:t>
            </a:r>
          </a:p>
          <a:p>
            <a:pPr algn="l"/>
            <a:r>
              <a:rPr lang="sr-Latn-RS" dirty="0"/>
              <a:t>Dosta posla za male kompanije i manjak ljudskih resursa i veci troskovi</a:t>
            </a:r>
          </a:p>
          <a:p>
            <a:pPr algn="l"/>
            <a:endParaRPr lang="sr-Latn-RS" dirty="0"/>
          </a:p>
          <a:p>
            <a:pPr algn="l"/>
            <a:r>
              <a:rPr lang="sr-Latn-RS" dirty="0"/>
              <a:t>Serverless nacin razvoja i odrzavanja softvera: </a:t>
            </a:r>
          </a:p>
          <a:p>
            <a:pPr algn="l"/>
            <a:r>
              <a:rPr lang="sr-Latn-RS" dirty="0"/>
              <a:t>Nema ovakvih zahteva</a:t>
            </a:r>
          </a:p>
          <a:p>
            <a:pPr algn="l"/>
            <a:r>
              <a:rPr lang="sr-Latn-RS" dirty="0"/>
              <a:t>Fokus klijenta na samu biznis logiku </a:t>
            </a:r>
          </a:p>
          <a:p>
            <a:pPr algn="l"/>
            <a:r>
              <a:rPr lang="sr-Latn-RS" dirty="0"/>
              <a:t>Jeftinije je</a:t>
            </a:r>
            <a:endParaRPr lang="en-US" dirty="0"/>
          </a:p>
          <a:p>
            <a:endParaRPr lang="sr-Latn-RS" dirty="0"/>
          </a:p>
          <a:p>
            <a:r>
              <a:rPr lang="sr-Latn-RS" dirty="0"/>
              <a:t>Poredjenje nekad i sad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Event driven, funkcije se izvrsavaju samo kad se pozovu, (direktno preko wsk CLI ili preko triger</a:t>
            </a:r>
            <a:r>
              <a:rPr lang="en-US" dirty="0"/>
              <a:t>a)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Podrska za mnoge jezike out of the box </a:t>
            </a:r>
          </a:p>
          <a:p>
            <a:r>
              <a:rPr lang="sr-Latn-RS" dirty="0"/>
              <a:t>Za jezike za koje ne postoji podrska moguce je kreirati docker image koriscenjem docker sdk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Scare per request and optimal otimization </a:t>
            </a:r>
          </a:p>
          <a:p>
            <a:r>
              <a:rPr lang="sr-Latn-RS" dirty="0"/>
              <a:t>Open whisk ce skalirati kontejnere u kojima se nalaze odredjene funkcije ukoliko je povecana potraznja za njima, </a:t>
            </a:r>
          </a:p>
          <a:p>
            <a:r>
              <a:rPr lang="sr-Latn-RS" dirty="0"/>
              <a:t>Takodje optimizacijom ce i smanjiti aktivnosti ili je pauzirati ukoliko ne stizu zahtevi za tim funkcijama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Detaljniji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arhitekture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URL</a:t>
            </a:r>
            <a:r>
              <a:rPr lang="sr-Latn-RS" dirty="0">
                <a:solidFill>
                  <a:srgbClr val="FFFF00"/>
                </a:solidFill>
              </a:rPr>
              <a:t>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</a:t>
            </a:r>
            <a:endParaRPr lang="sr-Latn-R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Koriscenje provajdera ili lokalni cluster</a:t>
            </a:r>
          </a:p>
          <a:p>
            <a:r>
              <a:rPr lang="sr-Latn-RS" dirty="0"/>
              <a:t>Za kubernetis kluster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B1A8A-AC22-450A-BF45-9D22143E3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06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1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5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D8B9CA-4023-4549-A69F-607CE61882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39B8D5-337D-4CDE-B9AC-347B684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1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openwhis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3232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hisk.apache.org/documentation.html#wsk-cli" TargetMode="External"/><Relationship Id="rId2" Type="http://schemas.openxmlformats.org/officeDocument/2006/relationships/hyperlink" Target="https://github.com/apache/openwhisk-cli/relea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A40F-2C6C-4994-B753-4C0119E2A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open whisk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185D-3FCC-403F-B5DA-08EF56AD3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tx1"/>
                </a:solidFill>
              </a:rPr>
              <a:t>Tea Mitic 17274</a:t>
            </a:r>
          </a:p>
          <a:p>
            <a:r>
              <a:rPr lang="en-US" dirty="0">
                <a:solidFill>
                  <a:schemeClr val="tx1"/>
                </a:solidFill>
              </a:rPr>
              <a:t>Dimitrije Mitic 17269</a:t>
            </a:r>
          </a:p>
        </p:txBody>
      </p:sp>
    </p:spTree>
    <p:extLst>
      <p:ext uri="{BB962C8B-B14F-4D97-AF65-F5344CB8AC3E}">
        <p14:creationId xmlns:p14="http://schemas.microsoft.com/office/powerpoint/2010/main" val="208954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003-7459-4056-B8D3-6590CA56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01" y="250183"/>
            <a:ext cx="8534400" cy="1507067"/>
          </a:xfrm>
        </p:spPr>
        <p:txBody>
          <a:bodyPr/>
          <a:lstStyle/>
          <a:p>
            <a:r>
              <a:rPr lang="en-US" dirty="0"/>
              <a:t>Events – </a:t>
            </a:r>
            <a:r>
              <a:rPr lang="en-US" dirty="0" err="1"/>
              <a:t>Doga</a:t>
            </a:r>
            <a:r>
              <a:rPr lang="sr-Latn-RS" dirty="0"/>
              <a:t>đaji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B266-A071-460C-A8DA-CB6D073D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01" y="1757250"/>
            <a:ext cx="8534400" cy="4850567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Promene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bazi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ocitavanja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IOT </a:t>
            </a:r>
            <a:r>
              <a:rPr lang="en-US" dirty="0" err="1">
                <a:solidFill>
                  <a:schemeClr val="tx1"/>
                </a:solidFill>
              </a:rPr>
              <a:t>uredjaja</a:t>
            </a:r>
            <a:r>
              <a:rPr lang="en-US" dirty="0">
                <a:solidFill>
                  <a:schemeClr val="tx1"/>
                </a:solidFill>
              </a:rPr>
              <a:t>, HTTP </a:t>
            </a:r>
            <a:r>
              <a:rPr lang="en-US" dirty="0" err="1">
                <a:solidFill>
                  <a:schemeClr val="tx1"/>
                </a:solidFill>
              </a:rPr>
              <a:t>zahtev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mobilnih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ili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aplikacija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CLI… </a:t>
            </a:r>
          </a:p>
          <a:p>
            <a:r>
              <a:rPr lang="en-US" dirty="0" err="1">
                <a:solidFill>
                  <a:schemeClr val="tx1"/>
                </a:solidFill>
              </a:rPr>
              <a:t>Pokretaci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izvrsavanja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Feed – skup događaja koji pripadaju jednom trigeru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BD5B-C6FA-4FB1-85F4-B57D7D5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17" y="95636"/>
            <a:ext cx="8534400" cy="1507067"/>
          </a:xfrm>
        </p:spPr>
        <p:txBody>
          <a:bodyPr/>
          <a:lstStyle/>
          <a:p>
            <a:r>
              <a:rPr lang="en-US" dirty="0"/>
              <a:t>Actions</a:t>
            </a:r>
            <a:r>
              <a:rPr lang="sr-Latn-RS" dirty="0"/>
              <a:t> – Akcije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5041-98FD-4D5D-BFA9-3820F73B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03796"/>
            <a:ext cx="8756002" cy="4443211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Stateless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Enkapsulira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biznis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izvrsiti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odgovor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event</a:t>
            </a:r>
          </a:p>
          <a:p>
            <a:r>
              <a:rPr lang="en-US" dirty="0" err="1">
                <a:solidFill>
                  <a:schemeClr val="tx1"/>
                </a:solidFill>
              </a:rPr>
              <a:t>Mogu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ulancavati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sekvencu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Kada se akcija ne izvrsava provajder ne naplacuje uslugu FaaS </a:t>
            </a:r>
          </a:p>
          <a:p>
            <a:r>
              <a:rPr lang="sr-Latn-RS" dirty="0">
                <a:solidFill>
                  <a:schemeClr val="tx1"/>
                </a:solidFill>
              </a:rPr>
              <a:t>Integrisane u Docker kontejnere </a:t>
            </a:r>
          </a:p>
          <a:p>
            <a:r>
              <a:rPr lang="sr-Latn-RS" dirty="0">
                <a:solidFill>
                  <a:schemeClr val="tx1"/>
                </a:solidFill>
              </a:rPr>
              <a:t>Nebitan je jezik u kome se pisu funkcije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8CB-1FE3-4EDE-B8A0-0E0A3CE6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4" y="344390"/>
            <a:ext cx="8534400" cy="1507067"/>
          </a:xfrm>
        </p:spPr>
        <p:txBody>
          <a:bodyPr/>
          <a:lstStyle/>
          <a:p>
            <a:r>
              <a:rPr lang="en-US" dirty="0" err="1"/>
              <a:t>Trigeri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37E8-2A4C-46AA-B257-EEA91BCC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44" y="1851458"/>
            <a:ext cx="8534400" cy="4484472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Omogucavaju event driven nacin rada</a:t>
            </a:r>
          </a:p>
          <a:p>
            <a:r>
              <a:rPr lang="en-US" dirty="0" err="1">
                <a:solidFill>
                  <a:schemeClr val="tx1"/>
                </a:solidFill>
              </a:rPr>
              <a:t>Pomazu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automatizaciji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poziva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Triger =&gt; </a:t>
            </a:r>
            <a:r>
              <a:rPr lang="en-US" dirty="0" err="1">
                <a:solidFill>
                  <a:schemeClr val="tx1"/>
                </a:solidFill>
              </a:rPr>
              <a:t>imenovani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kanal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dogadjaje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dolaze</a:t>
            </a:r>
            <a:r>
              <a:rPr lang="en-US" dirty="0">
                <a:solidFill>
                  <a:schemeClr val="tx1"/>
                </a:solidFill>
              </a:rPr>
              <a:t> od </a:t>
            </a:r>
            <a:r>
              <a:rPr lang="en-US" dirty="0" err="1">
                <a:solidFill>
                  <a:schemeClr val="tx1"/>
                </a:solidFill>
              </a:rPr>
              <a:t>izvor</a:t>
            </a:r>
            <a:r>
              <a:rPr lang="sr-Latn-R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Pravilo</a:t>
            </a:r>
            <a:r>
              <a:rPr lang="en-US" dirty="0">
                <a:solidFill>
                  <a:schemeClr val="tx1"/>
                </a:solidFill>
              </a:rPr>
              <a:t> =&gt; </a:t>
            </a:r>
            <a:r>
              <a:rPr lang="en-US" dirty="0" err="1">
                <a:solidFill>
                  <a:schemeClr val="tx1"/>
                </a:solidFill>
              </a:rPr>
              <a:t>Povezuju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akcijom</a:t>
            </a:r>
            <a:r>
              <a:rPr lang="sr-Latn-RS" dirty="0">
                <a:solidFill>
                  <a:schemeClr val="tx1"/>
                </a:solidFill>
              </a:rPr>
              <a:t> i dozvoljava izvrsenje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Pozivanje trigera iz p</a:t>
            </a:r>
            <a:r>
              <a:rPr lang="en-US" dirty="0" err="1">
                <a:solidFill>
                  <a:schemeClr val="tx1"/>
                </a:solidFill>
              </a:rPr>
              <a:t>oruk</a:t>
            </a:r>
            <a:r>
              <a:rPr lang="sr-Latn-RS" dirty="0">
                <a:solidFill>
                  <a:schemeClr val="tx1"/>
                </a:solidFill>
              </a:rPr>
              <a:t>a, p</a:t>
            </a:r>
            <a:r>
              <a:rPr lang="en-US" dirty="0" err="1">
                <a:solidFill>
                  <a:schemeClr val="tx1"/>
                </a:solidFill>
              </a:rPr>
              <a:t>romen</a:t>
            </a:r>
            <a:r>
              <a:rPr lang="sr-Latn-R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u </a:t>
            </a:r>
            <a:r>
              <a:rPr lang="en-US" dirty="0" err="1">
                <a:solidFill>
                  <a:schemeClr val="tx1"/>
                </a:solidFill>
              </a:rPr>
              <a:t>bazi</a:t>
            </a:r>
            <a:r>
              <a:rPr lang="sr-Latn-RS" dirty="0">
                <a:solidFill>
                  <a:schemeClr val="tx1"/>
                </a:solidFill>
              </a:rPr>
              <a:t>, w</a:t>
            </a:r>
            <a:r>
              <a:rPr lang="en-US" dirty="0">
                <a:solidFill>
                  <a:schemeClr val="tx1"/>
                </a:solidFill>
              </a:rPr>
              <a:t>eb </a:t>
            </a:r>
            <a:r>
              <a:rPr lang="en-US" dirty="0" err="1">
                <a:solidFill>
                  <a:schemeClr val="tx1"/>
                </a:solidFill>
              </a:rPr>
              <a:t>aplikacij</a:t>
            </a:r>
            <a:r>
              <a:rPr lang="sr-Latn-RS" dirty="0">
                <a:solidFill>
                  <a:schemeClr val="tx1"/>
                </a:solidFill>
              </a:rPr>
              <a:t>a itd..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7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78BF-DE6E-4974-9BB9-217D39F6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5" y="224425"/>
            <a:ext cx="8534400" cy="986189"/>
          </a:xfrm>
        </p:spPr>
        <p:txBody>
          <a:bodyPr/>
          <a:lstStyle/>
          <a:p>
            <a:r>
              <a:rPr lang="en-US" dirty="0" err="1"/>
              <a:t>Koriscenje</a:t>
            </a:r>
            <a:r>
              <a:rPr lang="en-US" dirty="0"/>
              <a:t> </a:t>
            </a:r>
            <a:r>
              <a:rPr lang="en-US" dirty="0" err="1"/>
              <a:t>Openwhisk</a:t>
            </a:r>
            <a:r>
              <a:rPr lang="en-US" dirty="0"/>
              <a:t>-a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2FEF-3BE2-4438-BB81-66ACD679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2282"/>
            <a:ext cx="8534400" cy="4584879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Lokalno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Standalone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sr-Latn-RS" dirty="0">
                <a:solidFill>
                  <a:schemeClr val="tx1"/>
                </a:solidFill>
              </a:rPr>
              <a:t> i Kubernetis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Pomocu</a:t>
            </a:r>
            <a:r>
              <a:rPr lang="en-US" dirty="0">
                <a:solidFill>
                  <a:schemeClr val="tx1"/>
                </a:solidFill>
              </a:rPr>
              <a:t> cloud </a:t>
            </a:r>
            <a:r>
              <a:rPr lang="en-US" dirty="0" err="1">
                <a:solidFill>
                  <a:schemeClr val="tx1"/>
                </a:solidFill>
              </a:rPr>
              <a:t>provajdera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Takodje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kubernetis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Serverless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vec </a:t>
            </a:r>
            <a:r>
              <a:rPr lang="en-US" dirty="0" err="1">
                <a:solidFill>
                  <a:schemeClr val="tx1"/>
                </a:solidFill>
              </a:rPr>
              <a:t>nudi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OpenWhisk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platformu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5644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F27-3B4D-4B9D-A727-B735C609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799"/>
            <a:ext cx="4808656" cy="1220273"/>
          </a:xfrm>
        </p:spPr>
        <p:txBody>
          <a:bodyPr anchor="t">
            <a:normAutofit/>
          </a:bodyPr>
          <a:lstStyle/>
          <a:p>
            <a:r>
              <a:rPr lang="sr-Latn-RS" sz="3200" dirty="0"/>
              <a:t>Standalone instanca	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C3ADD-B8E9-4180-965B-E333B9969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2" y="685799"/>
            <a:ext cx="6535543" cy="454624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4077B6-5386-4CEF-963D-96B243F8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808657" cy="30222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URL</a:t>
            </a:r>
            <a:r>
              <a:rPr lang="sr-Latn-RS" dirty="0">
                <a:solidFill>
                  <a:srgbClr val="FFFF00"/>
                </a:solidFill>
              </a:rPr>
              <a:t>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</a:t>
            </a:r>
            <a:r>
              <a:rPr lang="sr-Latn-RS" dirty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tx1"/>
                </a:solidFill>
              </a:rPr>
              <a:t>Potrebni alati: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Node.js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6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http://localhost:3232</a:t>
            </a:r>
            <a:endParaRPr lang="sr-Latn-RS" u="sng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7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532-5FC2-4A61-8813-C694F826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7283"/>
            <a:ext cx="8534400" cy="1037168"/>
          </a:xfrm>
        </p:spPr>
        <p:txBody>
          <a:bodyPr/>
          <a:lstStyle/>
          <a:p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alati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3BAC-AD00-4575-B427-52EC4C61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2968"/>
            <a:ext cx="8534400" cy="3615267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CLI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Deployment utility </a:t>
            </a:r>
            <a:r>
              <a:rPr lang="en-US" dirty="0" err="1">
                <a:solidFill>
                  <a:schemeClr val="tx1"/>
                </a:solidFill>
              </a:rPr>
              <a:t>wskdeploy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REST API</a:t>
            </a:r>
          </a:p>
          <a:p>
            <a:r>
              <a:rPr lang="sr-Latn-RS" dirty="0">
                <a:solidFill>
                  <a:schemeClr val="tx1"/>
                </a:solidFill>
              </a:rPr>
              <a:t>Open Whisk </a:t>
            </a:r>
            <a:r>
              <a:rPr lang="en-US" dirty="0">
                <a:solidFill>
                  <a:schemeClr val="tx1"/>
                </a:solidFill>
              </a:rPr>
              <a:t>Clients </a:t>
            </a:r>
            <a:r>
              <a:rPr lang="sr-Latn-RS" dirty="0">
                <a:solidFill>
                  <a:schemeClr val="tx1"/>
                </a:solidFill>
              </a:rPr>
              <a:t> (J</a:t>
            </a:r>
            <a:r>
              <a:rPr lang="en-US" dirty="0" err="1">
                <a:solidFill>
                  <a:schemeClr val="tx1"/>
                </a:solidFill>
              </a:rPr>
              <a:t>avaScript</a:t>
            </a:r>
            <a:r>
              <a:rPr lang="en-US" dirty="0">
                <a:solidFill>
                  <a:schemeClr val="tx1"/>
                </a:solidFill>
              </a:rPr>
              <a:t>, Go, Swift and Python</a:t>
            </a:r>
            <a:r>
              <a:rPr lang="sr-Latn-R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8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AA1-83DE-43BB-B4FB-748D8F70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3383"/>
            <a:ext cx="8534400" cy="1024834"/>
          </a:xfrm>
        </p:spPr>
        <p:txBody>
          <a:bodyPr/>
          <a:lstStyle/>
          <a:p>
            <a:r>
              <a:rPr lang="sr-Latn-RS" dirty="0"/>
              <a:t>WSK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D6B7-97AC-4C80-A24D-CF00ACDF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15" y="1621366"/>
            <a:ext cx="8534400" cy="3615267"/>
          </a:xfrm>
        </p:spPr>
        <p:txBody>
          <a:bodyPr anchor="t"/>
          <a:lstStyle/>
          <a:p>
            <a:r>
              <a:rPr lang="sr-Latn-RS" dirty="0">
                <a:solidFill>
                  <a:schemeClr val="tx1"/>
                </a:solidFill>
              </a:rPr>
              <a:t>Preuzeti zip 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https://github.com/apache/openwhisk-cli/releases</a:t>
            </a:r>
            <a:endParaRPr lang="sr-Latn-RS" dirty="0">
              <a:solidFill>
                <a:srgbClr val="FFFF00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Ispratiti konfiguraciju na linku:  </a:t>
            </a:r>
            <a:r>
              <a:rPr lang="sr-Latn-R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https://openwhisk.apache.org/documentation.html#wsk-cli</a:t>
            </a:r>
            <a:r>
              <a:rPr lang="sr-Latn-RS" dirty="0">
                <a:solidFill>
                  <a:srgbClr val="FFFF00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137-A335-4BB0-933A-00062C3F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2" y="100544"/>
            <a:ext cx="8534400" cy="893370"/>
          </a:xfrm>
        </p:spPr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pozivanje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7D51-7E40-4012-9A03-D43B0005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9443"/>
            <a:ext cx="5159997" cy="3121624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fajla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wsk</a:t>
            </a:r>
            <a:r>
              <a:rPr lang="en-US" dirty="0">
                <a:solidFill>
                  <a:schemeClr val="tx1"/>
                </a:solidFill>
              </a:rPr>
              <a:t> CLI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Pokretanje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izabrane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52050-B33E-4F03-AC50-5971DD9D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91" y="1179443"/>
            <a:ext cx="6089388" cy="134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7F195-D91A-4E80-BB22-EDE02BA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91" y="2558129"/>
            <a:ext cx="4526843" cy="1344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7EEC6-F9D0-46F7-857E-074708BF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291" y="3937368"/>
            <a:ext cx="4945742" cy="15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15-003C-4ADC-A059-2886DDE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0683"/>
            <a:ext cx="8534400" cy="1209133"/>
          </a:xfrm>
        </p:spPr>
        <p:txBody>
          <a:bodyPr/>
          <a:lstStyle/>
          <a:p>
            <a:r>
              <a:rPr lang="en-US" dirty="0"/>
              <a:t>Open whisk </a:t>
            </a:r>
            <a:r>
              <a:rPr lang="en-US" dirty="0" err="1"/>
              <a:t>paketi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955D-899B-483B-8034-B7AD5999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09817"/>
            <a:ext cx="8632783" cy="1552654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Sluze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grupisanje</a:t>
            </a:r>
            <a:r>
              <a:rPr lang="en-US" dirty="0">
                <a:solidFill>
                  <a:schemeClr val="tx1"/>
                </a:solidFill>
              </a:rPr>
              <a:t> vise </a:t>
            </a:r>
            <a:r>
              <a:rPr lang="en-US" dirty="0" err="1">
                <a:solidFill>
                  <a:schemeClr val="tx1"/>
                </a:solidFill>
              </a:rPr>
              <a:t>slicnih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zajedno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Postoje</a:t>
            </a:r>
            <a:r>
              <a:rPr lang="en-US" dirty="0">
                <a:solidFill>
                  <a:schemeClr val="tx1"/>
                </a:solidFill>
              </a:rPr>
              <a:t> vec </a:t>
            </a:r>
            <a:r>
              <a:rPr lang="en-US" dirty="0" err="1">
                <a:solidFill>
                  <a:schemeClr val="tx1"/>
                </a:solidFill>
              </a:rPr>
              <a:t>instalirani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paketi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koji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mogu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koristiti</a:t>
            </a:r>
            <a:r>
              <a:rPr lang="en-US" dirty="0">
                <a:solidFill>
                  <a:schemeClr val="tx1"/>
                </a:solidFill>
              </a:rPr>
              <a:t> “out of the box”</a:t>
            </a:r>
          </a:p>
          <a:p>
            <a:r>
              <a:rPr lang="en-US" dirty="0" err="1">
                <a:solidFill>
                  <a:schemeClr val="tx1"/>
                </a:solidFill>
              </a:rPr>
              <a:t>Poziv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paketa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4082E-90A7-4616-99EF-2D8A99DD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1" y="2985729"/>
            <a:ext cx="10844142" cy="182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69242"/>
            <a:ext cx="8499993" cy="649499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Kreiranje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prvo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C7491-7C44-461F-BB85-87F3632B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58584"/>
            <a:ext cx="8499993" cy="39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5E4-718B-4576-8E20-5907EFB1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35" y="240914"/>
            <a:ext cx="8534400" cy="1507067"/>
          </a:xfrm>
        </p:spPr>
        <p:txBody>
          <a:bodyPr anchor="b">
            <a:normAutofit/>
          </a:bodyPr>
          <a:lstStyle/>
          <a:p>
            <a:r>
              <a:rPr lang="en-US" sz="4800" cap="none" dirty="0"/>
              <a:t>Serverless </a:t>
            </a:r>
            <a:r>
              <a:rPr lang="en-US" sz="4800" cap="none" dirty="0" err="1"/>
              <a:t>i</a:t>
            </a:r>
            <a:r>
              <a:rPr lang="en-US" sz="4800" cap="none" dirty="0"/>
              <a:t> </a:t>
            </a:r>
            <a:r>
              <a:rPr lang="en-US" sz="4800" cap="none" dirty="0" err="1"/>
              <a:t>FaaS</a:t>
            </a:r>
            <a:endParaRPr lang="en-US" sz="4800" cap="non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4C75DD-B6CE-4D38-BDE9-1FEB57A41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5641"/>
            <a:ext cx="5643608" cy="4192072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Fokus na aplikaciji a ne na infrastrukturi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Klijent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zad</a:t>
            </a:r>
            <a:r>
              <a:rPr lang="sr-Latn-RS" dirty="0">
                <a:solidFill>
                  <a:schemeClr val="tx1"/>
                </a:solidFill>
              </a:rPr>
              <a:t>užen </a:t>
            </a:r>
            <a:r>
              <a:rPr lang="en-US" dirty="0">
                <a:solidFill>
                  <a:schemeClr val="tx1"/>
                </a:solidFill>
              </a:rPr>
              <a:t>za </a:t>
            </a:r>
            <a:r>
              <a:rPr lang="en-US" dirty="0" err="1">
                <a:solidFill>
                  <a:schemeClr val="tx1"/>
                </a:solidFill>
              </a:rPr>
              <a:t>odrzavanje</a:t>
            </a:r>
            <a:r>
              <a:rPr lang="en-US" dirty="0">
                <a:solidFill>
                  <a:schemeClr val="tx1"/>
                </a:solidFill>
              </a:rPr>
              <a:t> infrastructure</a:t>
            </a:r>
            <a:endParaRPr lang="sr-Latn-R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tx1"/>
                </a:solidFill>
              </a:rPr>
              <a:t>Budućnost servisa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63C02-4D9D-4B44-AB2A-2AB0C2C1B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30" y="3429000"/>
            <a:ext cx="6558194" cy="3151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740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405" y="1719618"/>
            <a:ext cx="3999045" cy="4285007"/>
          </a:xfrm>
        </p:spPr>
        <p:txBody>
          <a:bodyPr anchor="t"/>
          <a:lstStyle/>
          <a:p>
            <a:r>
              <a:rPr lang="en-US" dirty="0" err="1">
                <a:solidFill>
                  <a:schemeClr val="tx1"/>
                </a:solidFill>
              </a:rPr>
              <a:t>Koriste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trigeri</a:t>
            </a:r>
            <a:r>
              <a:rPr lang="sr-Cyrl-R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Bez </a:t>
            </a:r>
            <a:r>
              <a:rPr lang="en-US" dirty="0" err="1">
                <a:solidFill>
                  <a:schemeClr val="tx1"/>
                </a:solidFill>
              </a:rPr>
              <a:t>akcije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pokretanje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trigera</a:t>
            </a:r>
            <a:r>
              <a:rPr lang="en-US" dirty="0">
                <a:solidFill>
                  <a:schemeClr val="tx1"/>
                </a:solidFill>
              </a:rPr>
              <a:t> ne </a:t>
            </a:r>
            <a:r>
              <a:rPr lang="en-US" dirty="0" err="1">
                <a:solidFill>
                  <a:schemeClr val="tx1"/>
                </a:solidFill>
              </a:rPr>
              <a:t>radi</a:t>
            </a:r>
            <a:r>
              <a:rPr lang="en-US" dirty="0">
                <a:solidFill>
                  <a:schemeClr val="tx1"/>
                </a:solidFill>
              </a:rPr>
              <a:t> nista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38D4B-27E3-47B5-B684-B59DF2EA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19618"/>
            <a:ext cx="4371633" cy="2218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957E2-EA3B-48D0-899F-DF82F4D8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488026"/>
            <a:ext cx="7040472" cy="15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92E0-90EF-4487-B8F1-ACB9221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6521"/>
            <a:ext cx="6485366" cy="1002721"/>
          </a:xfrm>
        </p:spPr>
        <p:txBody>
          <a:bodyPr/>
          <a:lstStyle/>
          <a:p>
            <a:r>
              <a:rPr lang="en-US" dirty="0" err="1"/>
              <a:t>Automatizacija</a:t>
            </a:r>
            <a:r>
              <a:rPr lang="en-US" dirty="0"/>
              <a:t> </a:t>
            </a:r>
            <a:r>
              <a:rPr lang="en-US" dirty="0" err="1"/>
              <a:t>Akcija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5194-77B5-4DC8-86F0-D074A241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793" y="1480281"/>
            <a:ext cx="3317485" cy="1948719"/>
          </a:xfrm>
        </p:spPr>
        <p:txBody>
          <a:bodyPr anchor="t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Pozvezivanje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trigera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akcijom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preko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pravila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4F953-CBEE-401F-BC00-421ADBF0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480280"/>
            <a:ext cx="7140654" cy="19487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835DB3-7A84-4768-9868-F076037925AB}"/>
              </a:ext>
            </a:extLst>
          </p:cNvPr>
          <p:cNvSpPr txBox="1">
            <a:spLocks/>
          </p:cNvSpPr>
          <p:nvPr/>
        </p:nvSpPr>
        <p:spPr>
          <a:xfrm>
            <a:off x="8449793" y="3931248"/>
            <a:ext cx="3317484" cy="1948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Pozvezivanje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trigera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akcijom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pravila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Pribavljanje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rezultata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0F951-B11C-41D2-A72A-93BDF30D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40038"/>
            <a:ext cx="7086026" cy="31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DB95-E96C-4A01-9454-CCDB0B8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2E5A-4187-4310-88A1-6CE51930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5" y="146336"/>
            <a:ext cx="8801100" cy="3052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721B9-1261-4A9D-B5AB-6B612AE3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55" y="3198532"/>
            <a:ext cx="8801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8084-7C95-4A5B-9E39-DCE640F7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757" y="361862"/>
            <a:ext cx="3872798" cy="1074019"/>
          </a:xfrm>
        </p:spPr>
        <p:txBody>
          <a:bodyPr anchor="t"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DF312-F85E-44A8-9D88-67DB3DAB0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5" y="371579"/>
            <a:ext cx="7449902" cy="6016453"/>
          </a:xfrm>
        </p:spPr>
      </p:pic>
    </p:spTree>
    <p:extLst>
      <p:ext uri="{BB962C8B-B14F-4D97-AF65-F5344CB8AC3E}">
        <p14:creationId xmlns:p14="http://schemas.microsoft.com/office/powerpoint/2010/main" val="73667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12F6-F6CB-4109-BC55-16D6C360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7608"/>
            <a:ext cx="8534400" cy="1507067"/>
          </a:xfrm>
        </p:spPr>
        <p:txBody>
          <a:bodyPr/>
          <a:lstStyle/>
          <a:p>
            <a:r>
              <a:rPr lang="en-US" dirty="0" err="1"/>
              <a:t>Zakljucak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5993-18E0-4472-8E4C-9B5A9459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85812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Odlican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mirkoservise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mobilne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IoT </a:t>
            </a:r>
            <a:r>
              <a:rPr lang="en-US" dirty="0" err="1">
                <a:solidFill>
                  <a:schemeClr val="tx1"/>
                </a:solidFill>
              </a:rPr>
              <a:t>aplikacije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 of the box </a:t>
            </a:r>
            <a:r>
              <a:rPr lang="en-US" dirty="0" err="1">
                <a:solidFill>
                  <a:schemeClr val="tx1"/>
                </a:solidFill>
              </a:rPr>
              <a:t>skaliranje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load </a:t>
            </a:r>
            <a:r>
              <a:rPr lang="en-US" dirty="0" err="1">
                <a:solidFill>
                  <a:schemeClr val="tx1"/>
                </a:solidFill>
              </a:rPr>
              <a:t>balansiranje</a:t>
            </a:r>
            <a:r>
              <a:rPr lang="en-US" dirty="0">
                <a:solidFill>
                  <a:schemeClr val="tx1"/>
                </a:solidFill>
              </a:rPr>
              <a:t> bez </a:t>
            </a:r>
            <a:r>
              <a:rPr lang="en-US" dirty="0" err="1">
                <a:solidFill>
                  <a:schemeClr val="tx1"/>
                </a:solidFill>
              </a:rPr>
              <a:t>konfiguracije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Klijent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zaduzen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biznis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logiku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77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11584-4248-4175-8E26-D305AD08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44" y="2657818"/>
            <a:ext cx="10700711" cy="1542364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7E582-2FA6-4D81-AAAE-EC675E65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015" y="616892"/>
            <a:ext cx="4909739" cy="473786"/>
          </a:xfrm>
        </p:spPr>
        <p:txBody>
          <a:bodyPr/>
          <a:lstStyle/>
          <a:p>
            <a:r>
              <a:rPr lang="sr-Latn-RS" dirty="0"/>
              <a:t>Tradicionalna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8015" y="1639615"/>
            <a:ext cx="5297214" cy="4364128"/>
          </a:xfrm>
        </p:spPr>
        <p:txBody>
          <a:bodyPr anchor="t">
            <a:normAutofit/>
          </a:bodyPr>
          <a:lstStyle/>
          <a:p>
            <a:r>
              <a:rPr lang="sr-Latn-RS" i="1" dirty="0">
                <a:solidFill>
                  <a:schemeClr val="tx1"/>
                </a:solidFill>
              </a:rPr>
              <a:t>Konfiguracija servera	</a:t>
            </a:r>
          </a:p>
          <a:p>
            <a:r>
              <a:rPr lang="sr-Latn-RS" i="1" dirty="0">
                <a:solidFill>
                  <a:schemeClr val="tx1"/>
                </a:solidFill>
              </a:rPr>
              <a:t>Nezavisnost od provajdera </a:t>
            </a:r>
          </a:p>
          <a:p>
            <a:r>
              <a:rPr lang="sr-Latn-RS" i="1" dirty="0">
                <a:solidFill>
                  <a:schemeClr val="tx1"/>
                </a:solidFill>
              </a:rPr>
              <a:t>Neophodno znanje za skaliranje i održavanje sigurnosti</a:t>
            </a:r>
          </a:p>
          <a:p>
            <a:r>
              <a:rPr lang="sr-Latn-RS" i="1" dirty="0">
                <a:solidFill>
                  <a:schemeClr val="tx1"/>
                </a:solidFill>
              </a:rPr>
              <a:t>Sami rešavamo probleme od</a:t>
            </a:r>
            <a:r>
              <a:rPr lang="en-US" i="1" dirty="0">
                <a:solidFill>
                  <a:schemeClr val="tx1"/>
                </a:solidFill>
              </a:rPr>
              <a:t> pada </a:t>
            </a:r>
            <a:r>
              <a:rPr lang="en-US" i="1" dirty="0" err="1">
                <a:solidFill>
                  <a:schemeClr val="tx1"/>
                </a:solidFill>
              </a:rPr>
              <a:t>sistema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r>
              <a:rPr lang="sr-Latn-RS" i="1" dirty="0">
                <a:solidFill>
                  <a:schemeClr val="tx1"/>
                </a:solidFill>
              </a:rPr>
              <a:t>Potreba za dodatnim </a:t>
            </a:r>
            <a:r>
              <a:rPr lang="en-US" i="1" dirty="0" err="1">
                <a:solidFill>
                  <a:schemeClr val="tx1"/>
                </a:solidFill>
              </a:rPr>
              <a:t>ljudski</a:t>
            </a:r>
            <a:r>
              <a:rPr lang="sr-Latn-RS" i="1" dirty="0">
                <a:solidFill>
                  <a:schemeClr val="tx1"/>
                </a:solidFill>
              </a:rPr>
              <a:t>m </a:t>
            </a:r>
            <a:r>
              <a:rPr lang="en-US" i="1" dirty="0" err="1">
                <a:solidFill>
                  <a:schemeClr val="tx1"/>
                </a:solidFill>
              </a:rPr>
              <a:t>resurs</a:t>
            </a:r>
            <a:r>
              <a:rPr lang="sr-Latn-RS" i="1" dirty="0">
                <a:solidFill>
                  <a:schemeClr val="tx1"/>
                </a:solidFill>
              </a:rPr>
              <a:t>ima</a:t>
            </a:r>
          </a:p>
          <a:p>
            <a:r>
              <a:rPr lang="sr-Latn-RS" i="1" dirty="0">
                <a:solidFill>
                  <a:schemeClr val="tx1"/>
                </a:solidFill>
              </a:rPr>
              <a:t>Zakup servera (skuplje)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94782-99BB-4A76-A610-97A71C315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993" y="616892"/>
            <a:ext cx="4951832" cy="473786"/>
          </a:xfrm>
        </p:spPr>
        <p:txBody>
          <a:bodyPr/>
          <a:lstStyle/>
          <a:p>
            <a:r>
              <a:rPr lang="sr-Latn-RS" dirty="0"/>
              <a:t>Serverless arhitektura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169EA-06D2-4E28-9598-EEDAB40D2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1993" y="1631147"/>
            <a:ext cx="5297214" cy="4364128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Provajder konfiguriše server</a:t>
            </a:r>
          </a:p>
          <a:p>
            <a:r>
              <a:rPr lang="sr-Latn-RS" dirty="0">
                <a:solidFill>
                  <a:schemeClr val="tx1"/>
                </a:solidFill>
              </a:rPr>
              <a:t>Provajder skalira i brine o sigurnosti</a:t>
            </a:r>
          </a:p>
          <a:p>
            <a:r>
              <a:rPr lang="sr-Latn-RS" dirty="0">
                <a:solidFill>
                  <a:schemeClr val="tx1"/>
                </a:solidFill>
              </a:rPr>
              <a:t>Odgovoran za down time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Plaćanje servisa po korišćenju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2BC53-5408-4033-8F90-0501D9C7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93" y="3321361"/>
            <a:ext cx="4715519" cy="3536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6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029-D29F-400B-BF8B-1287DE4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453"/>
            <a:ext cx="8534400" cy="861908"/>
          </a:xfrm>
        </p:spPr>
        <p:txBody>
          <a:bodyPr anchor="t"/>
          <a:lstStyle/>
          <a:p>
            <a:r>
              <a:rPr lang="en-US" dirty="0"/>
              <a:t>FAAS (Function as a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6360"/>
            <a:ext cx="5780982" cy="483446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funkcije</a:t>
            </a:r>
            <a:r>
              <a:rPr lang="sr-Latn-R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a ne </a:t>
            </a:r>
            <a:r>
              <a:rPr lang="en-US" dirty="0" err="1">
                <a:solidFill>
                  <a:schemeClr val="tx1"/>
                </a:solidFill>
              </a:rPr>
              <a:t>cela</a:t>
            </a:r>
            <a:r>
              <a:rPr lang="en-US" dirty="0">
                <a:solidFill>
                  <a:schemeClr val="tx1"/>
                </a:solidFill>
              </a:rPr>
              <a:t> ap</a:t>
            </a:r>
            <a:r>
              <a:rPr lang="sr-Latn-RS" dirty="0">
                <a:solidFill>
                  <a:schemeClr val="tx1"/>
                </a:solidFill>
              </a:rPr>
              <a:t>likacija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Manjak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brige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developere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Event driven computing</a:t>
            </a:r>
          </a:p>
          <a:p>
            <a:r>
              <a:rPr lang="en-US" dirty="0" err="1">
                <a:solidFill>
                  <a:schemeClr val="tx1"/>
                </a:solidFill>
              </a:rPr>
              <a:t>Dobar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mikroservisnu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arhitekturu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</a:t>
            </a:r>
            <a:r>
              <a:rPr lang="sr-Latn-RS" dirty="0">
                <a:solidFill>
                  <a:schemeClr val="tx1"/>
                </a:solidFill>
              </a:rPr>
              <a:t>ž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sr-Latn-RS" dirty="0">
                <a:solidFill>
                  <a:schemeClr val="tx1"/>
                </a:solidFill>
              </a:rPr>
              <a:t> i održavanje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Jeftiniji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en-US" dirty="0">
                <a:solidFill>
                  <a:schemeClr val="tx1"/>
                </a:solidFill>
              </a:rPr>
              <a:t> (Pay per use) </a:t>
            </a:r>
          </a:p>
          <a:p>
            <a:r>
              <a:rPr lang="en-US" dirty="0" err="1">
                <a:solidFill>
                  <a:schemeClr val="tx1"/>
                </a:solidFill>
              </a:rPr>
              <a:t>Nedostaci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Ogranicena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funkcionalnost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Teze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upravljanje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ima</a:t>
            </a:r>
            <a:r>
              <a:rPr lang="en-US" dirty="0">
                <a:solidFill>
                  <a:schemeClr val="tx1"/>
                </a:solidFill>
              </a:rPr>
              <a:t> vise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sr-Latn-RS" dirty="0">
                <a:solidFill>
                  <a:schemeClr val="tx1"/>
                </a:solidFill>
              </a:rPr>
              <a:t>Cold start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E5EA0-3C90-4D13-A6F6-B0C62EB2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28" y="1902063"/>
            <a:ext cx="6142054" cy="33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029-D29F-400B-BF8B-1287DE46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453"/>
            <a:ext cx="8534400" cy="861908"/>
          </a:xfrm>
        </p:spPr>
        <p:txBody>
          <a:bodyPr anchor="t"/>
          <a:lstStyle/>
          <a:p>
            <a:r>
              <a:rPr lang="en-US" dirty="0" err="1"/>
              <a:t>APAche</a:t>
            </a:r>
            <a:r>
              <a:rPr lang="en-US" dirty="0"/>
              <a:t> open whisk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D2AD-8E42-401E-8476-662B2563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56360"/>
            <a:ext cx="8534400" cy="483446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Distribuirana</a:t>
            </a:r>
            <a:r>
              <a:rPr lang="en-US" dirty="0">
                <a:solidFill>
                  <a:schemeClr val="tx1"/>
                </a:solidFill>
              </a:rPr>
              <a:t> serverless </a:t>
            </a:r>
            <a:r>
              <a:rPr lang="en-US" dirty="0" err="1">
                <a:solidFill>
                  <a:schemeClr val="tx1"/>
                </a:solidFill>
              </a:rPr>
              <a:t>platforma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razvoj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funkcija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Odrzava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infrastrukturu</a:t>
            </a:r>
            <a:r>
              <a:rPr lang="en-US" dirty="0">
                <a:solidFill>
                  <a:schemeClr val="tx1"/>
                </a:solidFill>
              </a:rPr>
              <a:t>, server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skalira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pomocu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Dockera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Developer se brine </a:t>
            </a:r>
            <a:r>
              <a:rPr lang="en-US" dirty="0" err="1">
                <a:solidFill>
                  <a:schemeClr val="tx1"/>
                </a:solidFill>
              </a:rPr>
              <a:t>samo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biznis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logici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Event-driven</a:t>
            </a: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Moguce pokrenuti lokalno ili u cloud-u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Pogodan</a:t>
            </a:r>
            <a:r>
              <a:rPr lang="en-US" dirty="0">
                <a:solidFill>
                  <a:schemeClr val="tx1"/>
                </a:solidFill>
              </a:rPr>
              <a:t> model za microservice, IOT.. </a:t>
            </a:r>
            <a:endParaRPr lang="sr-Latn-R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65EF-245B-46EA-8E6E-3B6B96061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56" y="1768849"/>
            <a:ext cx="4009488" cy="40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EF5EE-5FC1-435D-8E05-D6029A2EB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5" y="949277"/>
            <a:ext cx="10856890" cy="51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AE22-3DBE-4048-9B82-34E22B6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47" y="246636"/>
            <a:ext cx="8534400" cy="1507067"/>
          </a:xfrm>
        </p:spPr>
        <p:txBody>
          <a:bodyPr/>
          <a:lstStyle/>
          <a:p>
            <a:r>
              <a:rPr lang="sr-Latn-RS" dirty="0"/>
              <a:t>Olaksano skaliranje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21D72-1584-43EB-8433-FD769342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7" y="1753703"/>
            <a:ext cx="8768329" cy="4742205"/>
          </a:xfrm>
        </p:spPr>
      </p:pic>
    </p:spTree>
    <p:extLst>
      <p:ext uri="{BB962C8B-B14F-4D97-AF65-F5344CB8AC3E}">
        <p14:creationId xmlns:p14="http://schemas.microsoft.com/office/powerpoint/2010/main" val="92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1A4C-33B7-4280-85B7-0082DD1D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80" y="148089"/>
            <a:ext cx="8534400" cy="1507067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7ADD0-6283-4A1B-9FF4-A4F74E8A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80" y="2175006"/>
            <a:ext cx="10887103" cy="30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365A3-BDEE-422D-A173-546998B9A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39" y="651126"/>
            <a:ext cx="10132472" cy="5555748"/>
          </a:xfrm>
        </p:spPr>
      </p:pic>
    </p:spTree>
    <p:extLst>
      <p:ext uri="{BB962C8B-B14F-4D97-AF65-F5344CB8AC3E}">
        <p14:creationId xmlns:p14="http://schemas.microsoft.com/office/powerpoint/2010/main" val="41229612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558</TotalTime>
  <Words>874</Words>
  <Application>Microsoft Office PowerPoint</Application>
  <PresentationFormat>Widescreen</PresentationFormat>
  <Paragraphs>154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Slice</vt:lpstr>
      <vt:lpstr>Apache open whisk</vt:lpstr>
      <vt:lpstr>Serverless i FaaS</vt:lpstr>
      <vt:lpstr>PowerPoint Presentation</vt:lpstr>
      <vt:lpstr>FAAS (Function as a service)</vt:lpstr>
      <vt:lpstr>APAche open whisk </vt:lpstr>
      <vt:lpstr>PowerPoint Presentation</vt:lpstr>
      <vt:lpstr>Olaksano skaliranje</vt:lpstr>
      <vt:lpstr>Komponente </vt:lpstr>
      <vt:lpstr>PowerPoint Presentation</vt:lpstr>
      <vt:lpstr>Events – Događaji</vt:lpstr>
      <vt:lpstr>Actions – Akcije  </vt:lpstr>
      <vt:lpstr>Trigeri i pravila</vt:lpstr>
      <vt:lpstr>Koriscenje Openwhisk-a  </vt:lpstr>
      <vt:lpstr>Standalone instanca </vt:lpstr>
      <vt:lpstr>Potrebni alati</vt:lpstr>
      <vt:lpstr>WSK CLI</vt:lpstr>
      <vt:lpstr>Kreiranje i pozivanje akcija</vt:lpstr>
      <vt:lpstr>Open whisk paketi</vt:lpstr>
      <vt:lpstr>Automatizacija Akcija</vt:lpstr>
      <vt:lpstr>Automatizacija Akcija</vt:lpstr>
      <vt:lpstr>Automatizacija Akcija</vt:lpstr>
      <vt:lpstr>PowerPoint Presentation</vt:lpstr>
      <vt:lpstr>Arhitektura </vt:lpstr>
      <vt:lpstr>Zakljucak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Dimitrije Mitic</dc:creator>
  <cp:lastModifiedBy>Dimitrije Mitic</cp:lastModifiedBy>
  <cp:revision>36</cp:revision>
  <dcterms:created xsi:type="dcterms:W3CDTF">2022-05-18T16:12:13Z</dcterms:created>
  <dcterms:modified xsi:type="dcterms:W3CDTF">2022-05-20T20:08:43Z</dcterms:modified>
</cp:coreProperties>
</file>