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2.jpeg" ContentType="image/jpeg"/>
  <Override PartName="/ppt/media/image7.jpeg" ContentType="image/jpeg"/>
  <Override PartName="/ppt/media/image16.png" ContentType="image/png"/>
  <Override PartName="/ppt/media/image15.jpeg" ContentType="image/jpeg"/>
  <Override PartName="/ppt/media/image14.png" ContentType="image/png"/>
  <Override PartName="/ppt/media/image1.png" ContentType="image/png"/>
  <Override PartName="/ppt/media/image2.png" ContentType="image/png"/>
  <Override PartName="/ppt/media/image11.jpeg" ContentType="image/jpeg"/>
  <Override PartName="/ppt/media/image9.jpeg" ContentType="image/jpeg"/>
  <Override PartName="/ppt/media/image3.png" ContentType="image/png"/>
  <Override PartName="/ppt/media/image4.png" ContentType="image/png"/>
  <Override PartName="/ppt/media/image13.jpeg" ContentType="image/jpeg"/>
  <Override PartName="/ppt/media/image5.jpeg" ContentType="image/jpeg"/>
  <Override PartName="/ppt/media/image8.jpeg" ContentType="image/jpeg"/>
  <Override PartName="/ppt/media/image10.jpeg" ContentType="image/jpeg"/>
  <Override PartName="/ppt/media/image6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Click to move the slide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EE813C1-3C6D-403D-A000-861D1577257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0AA53B-E6E9-4C79-A45A-C59C24A1C01D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20929D-E92B-4BC8-87BB-F686D5FE6353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C5278F-B9C6-452E-8220-66E3589760B4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909141-0DAF-4D0B-B381-B99787206323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CE88F0-0962-405D-9251-5042F2DEA19E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5A11E9-C213-47D3-9B85-0D8F9E569594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12F611-DE83-4FAE-BE30-A950308ECBCF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5CA8B9-B4F8-4217-926B-10C5BC8B49B4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0ECA3B-BDC6-4AE5-8D09-98460B3B400E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6D02FE-B9EE-41BF-8690-50B68BB542A9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B46463-1F0F-4257-A4E5-09BF7D959F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8A85F8-1956-48C6-8212-FABF089A56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359447-4C17-4636-8757-0661A1B48C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736E3A-F503-49F0-BFFA-FB9A2FBBCD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7D8C3B-E8CC-4505-8710-D56BC544AD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66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726281-4DE8-44B4-BB04-958E20931C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26BF4C-6F71-4F0A-A741-0F478185B3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29A3C2-4714-4CE1-9021-7BCF0AC9CE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55E282-CCFB-4C0D-B32E-6572592F61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292E21-E603-4F80-B3EB-AA6094FA10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B2C581-C3CD-4015-8051-E0BDA815F0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3CA266-C629-40ED-91F0-96CC8A42D3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3051E9-4609-43F3-B11A-03AE9A68D7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547B20-7D74-4A26-B765-5CEB737C62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678E1D-1021-4461-846F-610E961730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3DE54A-D5F5-408E-8474-775D13E8A0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E8E81A-7105-4FC1-8F5A-3CEDEF2730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66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EC8F36-1D1F-459A-9EC0-60A4884D44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D72C5A-AD82-4E24-8D91-165608208C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5E9D1A-30AD-4724-8B3E-5F02D296A9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795CA0-D436-428B-A4F8-A12ADB39B6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044225-437F-4F80-B2FA-3A90AE9B22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9092CA-0C13-41D5-9CD3-9378A252C4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0E07E5-EFD7-4AD3-B4C5-EF11679D43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150634-6B8A-44AE-AC9C-3D8C5941D1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65E166-0DDF-4F4A-89D1-2CDC5C2565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23F15D6-7A50-42AE-8A97-E8D09A80C3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91BC375-B998-476C-9E26-C5C705E447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AB071DD-9560-4476-9A25-2B57AC7464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66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08575B-B044-4609-B758-4C1F998D62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B22FD7-D4F4-43C1-B9CA-51DC55F111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3DDA989-5548-4473-9D63-47F1235492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1CCE03-08B8-4C6B-AA6E-684784FCB7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585A4DC-4849-40E9-B4A4-AB5243E1A6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BEE7B4B-9E53-406D-916E-669CB23CBE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AA8917A-F525-4DCA-9E21-74B1C6A410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804EF46-F6FD-4460-B706-35AA20ED43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F32B1A6-B374-4001-935B-8EDE7F53B9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101214C-DEEE-4668-A259-EDD51A6FA0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087FAC4-4DAF-4CC2-A3FE-9343FA06C7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53B709C-CE81-4275-A959-6116FA6363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66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8788379-0771-49EC-BF54-A3730D791A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C9DFC6E-412D-415E-B2D1-16101F74B2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3232ABD-5D96-4E87-B764-221ECA4345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B0B3AB2-F01C-4CA7-87BC-68006AE2F2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4BAF187-B22C-45A3-B25C-8A1202E067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7400346-ACDC-4E31-9E33-1A5B149231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66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4C03F92-8934-43F9-907A-477000D517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б</a:t>
            </a: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з</a:t>
            </a: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ц</a:t>
            </a: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з</a:t>
            </a: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г</a:t>
            </a: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1" lang="ru-RU" sz="6000" spc="-1" strike="noStrike">
                <a:solidFill>
                  <a:srgbClr val="000000"/>
                </a:solidFill>
                <a:latin typeface="Arial"/>
              </a:rPr>
              <a:t>а</a:t>
            </a:r>
            <a:endParaRPr b="0" lang="ru-RU" sz="6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Прямоугольник 3"/>
          <p:cNvSpPr/>
          <p:nvPr/>
        </p:nvSpPr>
        <p:spPr>
          <a:xfrm>
            <a:off x="0" y="4572000"/>
            <a:ext cx="12191760" cy="2285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Овал 4"/>
          <p:cNvSpPr/>
          <p:nvPr/>
        </p:nvSpPr>
        <p:spPr>
          <a:xfrm>
            <a:off x="583920" y="4960080"/>
            <a:ext cx="1550880" cy="1550880"/>
          </a:xfrm>
          <a:prstGeom prst="ellipse">
            <a:avLst/>
          </a:prstGeom>
          <a:solidFill>
            <a:schemeClr val="tx2"/>
          </a:solidFill>
          <a:ln>
            <a:solidFill>
              <a:srgbClr val="004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Полилиния 10"/>
          <p:cNvSpPr/>
          <p:nvPr/>
        </p:nvSpPr>
        <p:spPr>
          <a:xfrm>
            <a:off x="0" y="4572000"/>
            <a:ext cx="1118160" cy="111816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Полилиния 8"/>
          <p:cNvSpPr/>
          <p:nvPr/>
        </p:nvSpPr>
        <p:spPr>
          <a:xfrm>
            <a:off x="0" y="5739480"/>
            <a:ext cx="1118160" cy="111816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" name="Группа 5"/>
          <p:cNvGrpSpPr/>
          <p:nvPr/>
        </p:nvGrpSpPr>
        <p:grpSpPr>
          <a:xfrm>
            <a:off x="8264880" y="-3600"/>
            <a:ext cx="3927240" cy="3164760"/>
            <a:chOff x="8264880" y="-3600"/>
            <a:chExt cx="3927240" cy="3164760"/>
          </a:xfrm>
        </p:grpSpPr>
        <p:sp>
          <p:nvSpPr>
            <p:cNvPr id="6" name="Полилиния 14"/>
            <p:cNvSpPr/>
            <p:nvPr/>
          </p:nvSpPr>
          <p:spPr>
            <a:xfrm flipH="1" flipV="1" rot="5400000">
              <a:off x="9627840" y="596520"/>
              <a:ext cx="3164760" cy="196344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Полилиния 15"/>
            <p:cNvSpPr/>
            <p:nvPr/>
          </p:nvSpPr>
          <p:spPr>
            <a:xfrm flipV="1" rot="16200000">
              <a:off x="7664040" y="596520"/>
              <a:ext cx="3164760" cy="196344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Полилиния 21"/>
          <p:cNvSpPr/>
          <p:nvPr/>
        </p:nvSpPr>
        <p:spPr>
          <a:xfrm>
            <a:off x="0" y="0"/>
            <a:ext cx="1167120" cy="1167120"/>
          </a:xfrm>
          <a:custGeom>
            <a:avLst/>
            <a:gdLst/>
            <a:ah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Полилиния 27"/>
          <p:cNvSpPr/>
          <p:nvPr/>
        </p:nvSpPr>
        <p:spPr>
          <a:xfrm>
            <a:off x="11024640" y="4580640"/>
            <a:ext cx="1167120" cy="2277000"/>
          </a:xfrm>
          <a:custGeom>
            <a:avLst/>
            <a:gdLst/>
            <a:ahLst/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8"/>
          <p:cNvGrpSpPr/>
          <p:nvPr/>
        </p:nvGrpSpPr>
        <p:grpSpPr>
          <a:xfrm>
            <a:off x="10924560" y="-360"/>
            <a:ext cx="1267560" cy="1572480"/>
            <a:chOff x="10924560" y="-360"/>
            <a:chExt cx="1267560" cy="1572480"/>
          </a:xfrm>
        </p:grpSpPr>
        <p:sp>
          <p:nvSpPr>
            <p:cNvPr id="48" name="Полилиния 12"/>
            <p:cNvSpPr/>
            <p:nvPr/>
          </p:nvSpPr>
          <p:spPr>
            <a:xfrm flipH="1" flipV="1">
              <a:off x="10924200" y="-360"/>
              <a:ext cx="1266840" cy="78588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Полилиния 13"/>
            <p:cNvSpPr/>
            <p:nvPr/>
          </p:nvSpPr>
          <p:spPr>
            <a:xfrm flipV="1" rot="10800000">
              <a:off x="10925280" y="785880"/>
              <a:ext cx="1266840" cy="78588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б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з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ц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з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г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а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67480" y="208764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Щелкните, чтобы изменить стили текста образца слайда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1"/>
          </p:nvPr>
        </p:nvSpPr>
        <p:spPr>
          <a:xfrm>
            <a:off x="380880" y="6356520"/>
            <a:ext cx="1700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3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637183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6FE35F-6A0B-49B1-8582-E3B47A92AFC0}" type="slidenum">
              <a:rPr b="0" lang="ru-RU" sz="1200" spc="-1" strike="noStrike">
                <a:solidFill>
                  <a:srgbClr val="637183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Обр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азец 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заго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лов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ка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167480" y="201744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Щелкните, чтобы изменить стили текста образца слайда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Полилиния 3"/>
          <p:cNvSpPr/>
          <p:nvPr/>
        </p:nvSpPr>
        <p:spPr>
          <a:xfrm flipH="1">
            <a:off x="8580960" y="0"/>
            <a:ext cx="3610800" cy="3610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олилиния 4"/>
          <p:cNvSpPr/>
          <p:nvPr/>
        </p:nvSpPr>
        <p:spPr>
          <a:xfrm flipH="1">
            <a:off x="8580960" y="3246840"/>
            <a:ext cx="3610800" cy="3610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олилиния 5"/>
          <p:cNvSpPr/>
          <p:nvPr/>
        </p:nvSpPr>
        <p:spPr>
          <a:xfrm>
            <a:off x="0" y="0"/>
            <a:ext cx="933480" cy="933480"/>
          </a:xfrm>
          <a:custGeom>
            <a:avLst/>
            <a:gdLst/>
            <a:ah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6" name="Группа 8"/>
          <p:cNvGrpSpPr/>
          <p:nvPr/>
        </p:nvGrpSpPr>
        <p:grpSpPr>
          <a:xfrm>
            <a:off x="8082360" y="5590440"/>
            <a:ext cx="1571760" cy="1266840"/>
            <a:chOff x="8082360" y="5590440"/>
            <a:chExt cx="1571760" cy="1266840"/>
          </a:xfrm>
        </p:grpSpPr>
        <p:sp>
          <p:nvSpPr>
            <p:cNvPr id="97" name="Полилиния 6"/>
            <p:cNvSpPr/>
            <p:nvPr/>
          </p:nvSpPr>
          <p:spPr>
            <a:xfrm flipH="1" flipV="1" rot="5400000">
              <a:off x="8627400" y="5830560"/>
              <a:ext cx="1266840" cy="78588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Полилиния 7"/>
            <p:cNvSpPr/>
            <p:nvPr/>
          </p:nvSpPr>
          <p:spPr>
            <a:xfrm flipV="1" rot="16200000">
              <a:off x="7841880" y="5830560"/>
              <a:ext cx="1266840" cy="78588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9" name="PlaceHolder 3"/>
          <p:cNvSpPr>
            <a:spLocks noGrp="1"/>
          </p:cNvSpPr>
          <p:nvPr>
            <p:ph type="dt" idx="4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sldNum" idx="6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dae5e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C8A7A9-8FAC-4536-AA2E-19D9FC4A7E0E}" type="slidenum">
              <a:rPr b="0" lang="ru-RU" sz="1200" spc="-1" strike="noStrike">
                <a:solidFill>
                  <a:srgbClr val="dae5e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798560" y="1684440"/>
            <a:ext cx="8594280" cy="2810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</a:rPr>
              <a:t>Обр</a:t>
            </a:r>
            <a:r>
              <a:rPr b="0" lang="ru-RU" sz="4600" spc="-1" strike="noStrike">
                <a:solidFill>
                  <a:srgbClr val="ffffff"/>
                </a:solidFill>
                <a:latin typeface="Arial"/>
              </a:rPr>
              <a:t>азец </a:t>
            </a:r>
            <a:r>
              <a:rPr b="0" lang="ru-RU" sz="4600" spc="-1" strike="noStrike">
                <a:solidFill>
                  <a:srgbClr val="ffffff"/>
                </a:solidFill>
                <a:latin typeface="Arial"/>
              </a:rPr>
              <a:t>заго</a:t>
            </a:r>
            <a:r>
              <a:rPr b="0" lang="ru-RU" sz="4600" spc="-1" strike="noStrike">
                <a:solidFill>
                  <a:srgbClr val="ffffff"/>
                </a:solidFill>
                <a:latin typeface="Arial"/>
              </a:rPr>
              <a:t>ловк</a:t>
            </a:r>
            <a:r>
              <a:rPr b="0" lang="ru-RU" sz="4600" spc="-1" strike="noStrike">
                <a:solidFill>
                  <a:srgbClr val="ffffff"/>
                </a:solidFill>
                <a:latin typeface="Arial"/>
              </a:rPr>
              <a:t>а</a:t>
            </a:r>
            <a:endParaRPr b="0" lang="ru-RU" sz="4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80880" y="519480"/>
            <a:ext cx="1364040" cy="109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3900" spc="-1" strike="noStrike">
                <a:solidFill>
                  <a:srgbClr val="004ebf"/>
                </a:solidFill>
                <a:latin typeface="Arial"/>
              </a:rPr>
              <a:t>“</a:t>
            </a:r>
            <a:endParaRPr b="0" lang="ru-RU" sz="2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881760" y="4494240"/>
            <a:ext cx="3511080" cy="67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Щелкните, чтобы изменить стили текста образца слайда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0609200" y="3399840"/>
            <a:ext cx="1364040" cy="109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3900" spc="-1" strike="noStrike">
                <a:solidFill>
                  <a:srgbClr val="004ebf"/>
                </a:solidFill>
                <a:latin typeface="Arial"/>
              </a:rPr>
              <a:t>”</a:t>
            </a:r>
            <a:endParaRPr b="0" lang="ru-RU" sz="2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dt" idx="7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sldNum" idx="9"/>
          </p:nvPr>
        </p:nvSpPr>
        <p:spPr>
          <a:xfrm>
            <a:off x="906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dae5e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74FB92-4B57-4589-938B-9E82F401C3A8}" type="slidenum">
              <a:rPr b="0" lang="ru-RU" sz="1200" spc="-1" strike="noStrike">
                <a:solidFill>
                  <a:srgbClr val="dae5e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Обр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азец 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заго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лов</a:t>
            </a: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ка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167480" y="208764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Щелкните, чтобы изменить стили текста образца слайда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Полилиния 3"/>
          <p:cNvSpPr/>
          <p:nvPr/>
        </p:nvSpPr>
        <p:spPr>
          <a:xfrm flipH="1">
            <a:off x="8580960" y="0"/>
            <a:ext cx="3610800" cy="3610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Полилиния 4"/>
          <p:cNvSpPr/>
          <p:nvPr/>
        </p:nvSpPr>
        <p:spPr>
          <a:xfrm flipH="1" rot="5400000">
            <a:off x="0" y="3247200"/>
            <a:ext cx="3610800" cy="3610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PlaceHolder 3"/>
          <p:cNvSpPr>
            <a:spLocks noGrp="1"/>
          </p:cNvSpPr>
          <p:nvPr>
            <p:ph type="dt" idx="10"/>
          </p:nvPr>
        </p:nvSpPr>
        <p:spPr>
          <a:xfrm>
            <a:off x="380880" y="6356520"/>
            <a:ext cx="1700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sldNum" idx="12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637183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61FD68-73AC-4D34-AA6B-5B9AD0BA04C3}" type="slidenum">
              <a:rPr b="0" lang="ru-RU" sz="1200" spc="-1" strike="noStrike">
                <a:solidFill>
                  <a:srgbClr val="637183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1" lang="en-US" sz="6000" spc="-1" strike="noStrike">
                <a:solidFill>
                  <a:srgbClr val="000000"/>
                </a:solidFill>
                <a:latin typeface="Times New Roman"/>
              </a:rPr>
              <a:t>boa</a:t>
            </a:r>
            <a:r>
              <a:rPr b="1" lang="en-US" sz="6000" spc="-1" strike="noStrike">
                <a:solidFill>
                  <a:srgbClr val="000000"/>
                </a:solidFill>
                <a:latin typeface="Times New Roman"/>
              </a:rPr>
              <a:t>rd</a:t>
            </a:r>
            <a:endParaRPr b="0" lang="ru-RU" sz="6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1167480" y="3602160"/>
            <a:ext cx="9500040" cy="806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Мобиль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ное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прилож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ение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для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поиска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игроков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в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настоль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ные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игры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2" name="Подзаголовок 2"/>
          <p:cNvSpPr/>
          <p:nvPr/>
        </p:nvSpPr>
        <p:spPr>
          <a:xfrm>
            <a:off x="1832040" y="5735520"/>
            <a:ext cx="9143640" cy="10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700" spc="-1" strike="noStrike">
                <a:solidFill>
                  <a:srgbClr val="000000"/>
                </a:solidFill>
                <a:latin typeface="Times New Roman"/>
              </a:rPr>
              <a:t>Заказчики: В.С. Тарасов, И.В. Клейменов</a:t>
            </a:r>
            <a:endParaRPr b="0" lang="en-US" sz="27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700" spc="-1" strike="noStrike">
                <a:solidFill>
                  <a:srgbClr val="000000"/>
                </a:solidFill>
                <a:latin typeface="Times New Roman"/>
              </a:rPr>
              <a:t>Исполнители: В.А. Ефремов, Ю.А. Богданова, Е.А. Бродская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Игровые сессии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ldNum" idx="24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637183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735136-8B59-4BAB-8684-D1F7DEEE71B3}" type="slidenum">
              <a:rPr b="0" lang="ru-RU" sz="2800" spc="-1" strike="noStrike">
                <a:solidFill>
                  <a:srgbClr val="637183"/>
                </a:solidFill>
                <a:latin typeface="Times New Roman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64" name="Объект 4" descr=""/>
          <p:cNvPicPr/>
          <p:nvPr/>
        </p:nvPicPr>
        <p:blipFill>
          <a:blip r:embed="rId1"/>
          <a:stretch/>
        </p:blipFill>
        <p:spPr>
          <a:xfrm>
            <a:off x="2878560" y="2157120"/>
            <a:ext cx="2072160" cy="4319640"/>
          </a:xfrm>
          <a:prstGeom prst="rect">
            <a:avLst/>
          </a:prstGeom>
          <a:ln w="0">
            <a:noFill/>
          </a:ln>
        </p:spPr>
      </p:pic>
      <p:pic>
        <p:nvPicPr>
          <p:cNvPr id="265" name="Объект 4" descr=""/>
          <p:cNvPicPr/>
          <p:nvPr/>
        </p:nvPicPr>
        <p:blipFill>
          <a:blip r:embed="rId2"/>
          <a:stretch/>
        </p:blipFill>
        <p:spPr>
          <a:xfrm>
            <a:off x="5059800" y="2157120"/>
            <a:ext cx="2072160" cy="4319640"/>
          </a:xfrm>
          <a:prstGeom prst="rect">
            <a:avLst/>
          </a:prstGeom>
          <a:ln w="0">
            <a:noFill/>
          </a:ln>
        </p:spPr>
      </p:pic>
      <p:pic>
        <p:nvPicPr>
          <p:cNvPr id="266" name="Объект 4" descr=""/>
          <p:cNvPicPr/>
          <p:nvPr/>
        </p:nvPicPr>
        <p:blipFill>
          <a:blip r:embed="rId3"/>
          <a:stretch/>
        </p:blipFill>
        <p:spPr>
          <a:xfrm>
            <a:off x="7241040" y="2157120"/>
            <a:ext cx="2043720" cy="43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Аутентификация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ldNum" idx="25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637183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59232F-70F1-44C4-A89D-D5B1D95A598B}" type="slidenum">
              <a:rPr b="0" lang="ru-RU" sz="2800" spc="-1" strike="noStrike">
                <a:solidFill>
                  <a:srgbClr val="637183"/>
                </a:solidFill>
                <a:latin typeface="Times New Roman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69" name="Рисунок 9" descr=""/>
          <p:cNvPicPr/>
          <p:nvPr/>
        </p:nvPicPr>
        <p:blipFill>
          <a:blip r:embed="rId1"/>
          <a:stretch/>
        </p:blipFill>
        <p:spPr>
          <a:xfrm>
            <a:off x="2949480" y="2157120"/>
            <a:ext cx="2044440" cy="431964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0" descr=""/>
          <p:cNvPicPr/>
          <p:nvPr/>
        </p:nvPicPr>
        <p:blipFill>
          <a:blip r:embed="rId2"/>
          <a:stretch/>
        </p:blipFill>
        <p:spPr>
          <a:xfrm>
            <a:off x="5073480" y="2157120"/>
            <a:ext cx="2044440" cy="4319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1" descr=""/>
          <p:cNvPicPr/>
          <p:nvPr/>
        </p:nvPicPr>
        <p:blipFill>
          <a:blip r:embed="rId3"/>
          <a:stretch/>
        </p:blipFill>
        <p:spPr>
          <a:xfrm>
            <a:off x="7197840" y="2147400"/>
            <a:ext cx="2040480" cy="43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Профиль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ldNum" idx="26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637183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1308AD-90CC-48FB-8523-4A1129480AF5}" type="slidenum">
              <a:rPr b="0" lang="ru-RU" sz="2800" spc="-1" strike="noStrike">
                <a:solidFill>
                  <a:srgbClr val="637183"/>
                </a:solidFill>
                <a:latin typeface="Times New Roman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74" name="Рисунок 7" descr=""/>
          <p:cNvPicPr/>
          <p:nvPr/>
        </p:nvPicPr>
        <p:blipFill>
          <a:blip r:embed="rId1"/>
          <a:stretch/>
        </p:blipFill>
        <p:spPr>
          <a:xfrm>
            <a:off x="1989720" y="2157120"/>
            <a:ext cx="2072880" cy="4319640"/>
          </a:xfrm>
          <a:prstGeom prst="rect">
            <a:avLst/>
          </a:prstGeom>
          <a:ln w="0">
            <a:noFill/>
          </a:ln>
        </p:spPr>
      </p:pic>
      <p:pic>
        <p:nvPicPr>
          <p:cNvPr id="275" name="Рисунок 8" descr=""/>
          <p:cNvPicPr/>
          <p:nvPr/>
        </p:nvPicPr>
        <p:blipFill>
          <a:blip r:embed="rId2"/>
          <a:stretch/>
        </p:blipFill>
        <p:spPr>
          <a:xfrm>
            <a:off x="6279120" y="2157120"/>
            <a:ext cx="2072880" cy="4319640"/>
          </a:xfrm>
          <a:prstGeom prst="rect">
            <a:avLst/>
          </a:prstGeom>
          <a:ln w="0">
            <a:noFill/>
          </a:ln>
        </p:spPr>
      </p:pic>
      <p:pic>
        <p:nvPicPr>
          <p:cNvPr id="276" name="Picture 4" descr=""/>
          <p:cNvPicPr/>
          <p:nvPr/>
        </p:nvPicPr>
        <p:blipFill>
          <a:blip r:embed="rId3"/>
          <a:stretch/>
        </p:blipFill>
        <p:spPr>
          <a:xfrm>
            <a:off x="4134240" y="2157120"/>
            <a:ext cx="2073600" cy="4319640"/>
          </a:xfrm>
          <a:prstGeom prst="rect">
            <a:avLst/>
          </a:prstGeom>
          <a:ln w="0">
            <a:noFill/>
          </a:ln>
        </p:spPr>
      </p:pic>
      <p:pic>
        <p:nvPicPr>
          <p:cNvPr id="277" name="Рисунок 13" descr=""/>
          <p:cNvPicPr/>
          <p:nvPr/>
        </p:nvPicPr>
        <p:blipFill>
          <a:blip r:embed="rId4"/>
          <a:stretch/>
        </p:blipFill>
        <p:spPr>
          <a:xfrm>
            <a:off x="8432280" y="2157120"/>
            <a:ext cx="1996200" cy="43196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Генератор броска кубиков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Num" idx="27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637183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88C7CC-7E23-4107-9DE9-8D0DE14CABEC}" type="slidenum">
              <a:rPr b="0" lang="ru-RU" sz="2800" spc="-1" strike="noStrike">
                <a:solidFill>
                  <a:srgbClr val="637183"/>
                </a:solidFill>
                <a:latin typeface="Times New Roman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80" name="Рисунок 14" descr=""/>
          <p:cNvPicPr/>
          <p:nvPr/>
        </p:nvPicPr>
        <p:blipFill>
          <a:blip r:embed="rId1"/>
          <a:stretch/>
        </p:blipFill>
        <p:spPr>
          <a:xfrm>
            <a:off x="5059440" y="2036520"/>
            <a:ext cx="2072880" cy="43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Заключение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1167480" y="201744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Реализовано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Разделение пользователей по ролям;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Просмотр списка игровых сессий;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Сортировка игровых сессий по времени проведения;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Система репутации пользователей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Генератор результата броска кубиков.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28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AD450E-4F2D-4D41-A500-F536341021EB}" type="slidenum">
              <a:rPr b="0" lang="ru-RU" sz="2800" spc="-1" strike="noStrike">
                <a:solidFill>
                  <a:srgbClr val="dae5ef"/>
                </a:solidFill>
                <a:latin typeface="Times New Roman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5" descr=""/>
          <p:cNvPicPr/>
          <p:nvPr/>
        </p:nvPicPr>
        <p:blipFill>
          <a:blip r:embed="rId1"/>
          <a:stretch/>
        </p:blipFill>
        <p:spPr>
          <a:xfrm>
            <a:off x="4572000" y="2793960"/>
            <a:ext cx="2463840" cy="2463840"/>
          </a:xfrm>
          <a:prstGeom prst="rect">
            <a:avLst/>
          </a:prstGeom>
          <a:ln w="0">
            <a:noFill/>
          </a:ln>
        </p:spPr>
      </p:pic>
      <p:sp>
        <p:nvSpPr>
          <p:cNvPr id="285" name="Заголовок 2"/>
          <p:cNvSpPr txBox="1"/>
          <p:nvPr/>
        </p:nvSpPr>
        <p:spPr>
          <a:xfrm>
            <a:off x="1143000" y="45720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Ссылка на репозиторий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1" lang="en-US" sz="6000" spc="-1" strike="noStrike">
                <a:solidFill>
                  <a:srgbClr val="000000"/>
                </a:solidFill>
                <a:latin typeface="Times New Roman"/>
              </a:rPr>
              <a:t>boa</a:t>
            </a:r>
            <a:r>
              <a:rPr b="1" lang="en-US" sz="6000" spc="-1" strike="noStrike">
                <a:solidFill>
                  <a:srgbClr val="000000"/>
                </a:solidFill>
                <a:latin typeface="Times New Roman"/>
              </a:rPr>
              <a:t>rd</a:t>
            </a:r>
            <a:endParaRPr b="0" lang="ru-RU" sz="6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1167480" y="3602160"/>
            <a:ext cx="9500040" cy="806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Мобиль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ное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прилож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ение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для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поиска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игроков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в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настоль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ные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игры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8" name="Подзаголовок 2"/>
          <p:cNvSpPr/>
          <p:nvPr/>
        </p:nvSpPr>
        <p:spPr>
          <a:xfrm>
            <a:off x="1832040" y="5735520"/>
            <a:ext cx="9143640" cy="10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700" spc="-1" strike="noStrike">
                <a:solidFill>
                  <a:srgbClr val="000000"/>
                </a:solidFill>
                <a:latin typeface="Times New Roman"/>
              </a:rPr>
              <a:t>Заказчики: В.С. Тарасов, И.В. Клейменов</a:t>
            </a:r>
            <a:endParaRPr b="0" lang="en-US" sz="27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700" spc="-1" strike="noStrike">
                <a:solidFill>
                  <a:srgbClr val="000000"/>
                </a:solidFill>
                <a:latin typeface="Times New Roman"/>
              </a:rPr>
              <a:t>Исполнители: В.А. Ефремов, Ю.А. Богданова, Е.А. Бродская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Распределение обязанностей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34" name="Таблица 4"/>
          <p:cNvGraphicFramePr/>
          <p:nvPr/>
        </p:nvGraphicFramePr>
        <p:xfrm>
          <a:off x="1205640" y="1908720"/>
          <a:ext cx="9780120" cy="4323240"/>
        </p:xfrm>
        <a:graphic>
          <a:graphicData uri="http://schemas.openxmlformats.org/drawingml/2006/table">
            <a:tbl>
              <a:tblPr/>
              <a:tblGrid>
                <a:gridCol w="4159800"/>
                <a:gridCol w="5620320"/>
              </a:tblGrid>
              <a:tr h="17031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Ефремов Владислав Андреевич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Организация работы команды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Составление технического задания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Разработка серверной части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Разработка базы данных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</a:tr>
              <a:tr h="13100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Богданова Юлия Алексеевна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Разработка клиентской части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Составление технического задания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Составление макетов приложения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ccd3ff"/>
                    </a:solidFill>
                  </a:tcPr>
                </a:tc>
              </a:tr>
              <a:tr h="13100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Бродская Екатерина Анатольевна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Разработка клиентской части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Создание презентации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Аналитика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</a:tr>
            </a:tbl>
          </a:graphicData>
        </a:graphic>
      </p:graphicFrame>
      <p:sp>
        <p:nvSpPr>
          <p:cNvPr id="235" name="PlaceHolder 2"/>
          <p:cNvSpPr>
            <a:spLocks noGrp="1"/>
          </p:cNvSpPr>
          <p:nvPr>
            <p:ph type="sldNum" idx="16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07A48D-64BA-47DD-B437-2B20E5161FF2}" type="slidenum"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Проблематика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1167480" y="201744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Организация игровых сессий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Централизованный поиск игровых сессий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Оценка добропорядочности игроков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17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32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0B2836-88B0-40B1-AD69-8FA9A0C40225}" type="slidenum">
              <a:rPr b="0" lang="ru-RU" sz="3200" spc="-1" strike="noStrike">
                <a:solidFill>
                  <a:srgbClr val="dae5ef"/>
                </a:solidFill>
                <a:latin typeface="Times New Roman"/>
              </a:rPr>
              <a:t>3</a:t>
            </a:fld>
            <a:endParaRPr b="0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Цель проекта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1167480" y="201744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Разработка мобильного приложения для помощи пользователям в организации игровых сессий настольных игр и в поиске игроков для данных игровых сессий.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18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2E027C-106B-43D5-A39A-BE2F24BFB89C}" type="slidenum">
              <a:rPr b="0" lang="ru-RU" sz="2800" spc="-1" strike="noStrike">
                <a:solidFill>
                  <a:srgbClr val="dae5ef"/>
                </a:solidFill>
                <a:latin typeface="Times New Roman"/>
              </a:rPr>
              <a:t>4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Постановка задач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167480" y="201744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Реализовать: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Разделение пользователей по ролям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Просмотр списка игровых сессий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Сортировку игровых сессий по времени проведения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Систему репутации пользователей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Генератор результата броска кубиков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19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017694-9F4C-4620-80D1-4D964F859532}" type="slidenum">
              <a:rPr b="0" lang="ru-RU" sz="2800" spc="-1" strike="noStrike">
                <a:solidFill>
                  <a:srgbClr val="dae5ef"/>
                </a:solidFill>
                <a:latin typeface="Times New Roman"/>
              </a:rPr>
              <a:t>5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Обзор аналогов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ldNum" idx="20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637183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68B9F9-5D7A-48CB-AEE0-36B537A267AA}" type="slidenum">
              <a:rPr b="0" lang="ru-RU" sz="2800" spc="-1" strike="noStrike">
                <a:solidFill>
                  <a:srgbClr val="637183"/>
                </a:solidFill>
                <a:latin typeface="Times New Roman"/>
              </a:rPr>
              <a:t>5</a:t>
            </a:fld>
            <a:endParaRPr b="0" lang="en-US" sz="2800" spc="-1" strike="noStrike">
              <a:latin typeface="Times New Roman"/>
            </a:endParaRPr>
          </a:p>
        </p:txBody>
      </p:sp>
      <p:graphicFrame>
        <p:nvGraphicFramePr>
          <p:cNvPr id="247" name="Объект 5"/>
          <p:cNvGraphicFramePr/>
          <p:nvPr/>
        </p:nvGraphicFramePr>
        <p:xfrm>
          <a:off x="732600" y="2037960"/>
          <a:ext cx="10726560" cy="3987000"/>
        </p:xfrm>
        <a:graphic>
          <a:graphicData uri="http://schemas.openxmlformats.org/drawingml/2006/table">
            <a:tbl>
              <a:tblPr/>
              <a:tblGrid>
                <a:gridCol w="1542600"/>
                <a:gridCol w="1503360"/>
                <a:gridCol w="1992600"/>
                <a:gridCol w="1693440"/>
                <a:gridCol w="2164680"/>
                <a:gridCol w="1829880"/>
              </a:tblGrid>
              <a:tr h="101808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Название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Создание ивента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Фильтрация по времени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Система репутации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Статистика пользователя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Мобильное приложение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</a:tr>
              <a:tr h="84816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Timepad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</a:tr>
              <a:tr h="42408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Plink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</a:tr>
              <a:tr h="84816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Meetup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</a:tr>
              <a:tr h="848520">
                <a:tc>
                  <a:txBody>
                    <a:bodyPr lIns="68400" rIns="6840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“</a:t>
                      </a: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Кто куда”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Архитектура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1167480" y="201744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Трехуровневая архитектура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21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608C95-CD12-48DC-AA52-9C8361620E6A}" type="slidenum">
              <a:rPr b="0" lang="ru-RU" sz="2800" spc="-1" strike="noStrike">
                <a:solidFill>
                  <a:srgbClr val="dae5ef"/>
                </a:solidFill>
                <a:latin typeface="Times New Roman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51" name="Рисунок 3" descr=""/>
          <p:cNvPicPr/>
          <p:nvPr/>
        </p:nvPicPr>
        <p:blipFill>
          <a:blip r:embed="rId1"/>
          <a:stretch/>
        </p:blipFill>
        <p:spPr>
          <a:xfrm>
            <a:off x="2246400" y="3009240"/>
            <a:ext cx="7698960" cy="20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Используемые технологии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22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E58A9B-547C-4AD7-89F2-859799E3053C}" type="slidenum">
              <a:rPr b="0" lang="ru-RU" sz="2800" spc="-1" strike="noStrike">
                <a:solidFill>
                  <a:srgbClr val="dae5ef"/>
                </a:solidFill>
                <a:latin typeface="Times New Roman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254" name="TextBox 10"/>
          <p:cNvSpPr/>
          <p:nvPr/>
        </p:nvSpPr>
        <p:spPr>
          <a:xfrm>
            <a:off x="1167480" y="3052800"/>
            <a:ext cx="272268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Клиент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Kotlin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Spring Android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SQLite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5" name="TextBox 11"/>
          <p:cNvSpPr/>
          <p:nvPr/>
        </p:nvSpPr>
        <p:spPr>
          <a:xfrm>
            <a:off x="4312440" y="3052800"/>
            <a:ext cx="315756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Сервер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Python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Django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DRF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Firebase REST API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Firebase Auth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6" name="TextBox 12"/>
          <p:cNvSpPr/>
          <p:nvPr/>
        </p:nvSpPr>
        <p:spPr>
          <a:xfrm>
            <a:off x="7892640" y="3052800"/>
            <a:ext cx="295056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База данных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Firebase Realtime Database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57" name="Рисунок 14" descr=""/>
          <p:cNvPicPr/>
          <p:nvPr/>
        </p:nvPicPr>
        <p:blipFill>
          <a:blip r:embed="rId1"/>
          <a:stretch/>
        </p:blipFill>
        <p:spPr>
          <a:xfrm>
            <a:off x="1167480" y="2332800"/>
            <a:ext cx="719640" cy="719640"/>
          </a:xfrm>
          <a:prstGeom prst="rect">
            <a:avLst/>
          </a:prstGeom>
          <a:ln w="0">
            <a:noFill/>
          </a:ln>
        </p:spPr>
      </p:pic>
      <p:pic>
        <p:nvPicPr>
          <p:cNvPr id="258" name="Рисунок 18" descr=""/>
          <p:cNvPicPr/>
          <p:nvPr/>
        </p:nvPicPr>
        <p:blipFill>
          <a:blip r:embed="rId2"/>
          <a:stretch/>
        </p:blipFill>
        <p:spPr>
          <a:xfrm>
            <a:off x="7892640" y="2332800"/>
            <a:ext cx="719640" cy="719640"/>
          </a:xfrm>
          <a:prstGeom prst="rect">
            <a:avLst/>
          </a:prstGeom>
          <a:ln w="0">
            <a:noFill/>
          </a:ln>
        </p:spPr>
      </p:pic>
      <p:pic>
        <p:nvPicPr>
          <p:cNvPr id="259" name="Рисунок 22" descr=""/>
          <p:cNvPicPr/>
          <p:nvPr/>
        </p:nvPicPr>
        <p:blipFill>
          <a:blip r:embed="rId3"/>
          <a:stretch/>
        </p:blipFill>
        <p:spPr>
          <a:xfrm>
            <a:off x="4312440" y="2332800"/>
            <a:ext cx="719640" cy="7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798560" y="1684440"/>
            <a:ext cx="8594280" cy="2810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rgbClr val="ffffff"/>
                </a:solidFill>
                <a:latin typeface="Times New Roman"/>
              </a:rPr>
              <a:t>РЕАЛИЗАЦИЯ</a:t>
            </a:r>
            <a:endParaRPr b="0" lang="ru-RU" sz="7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Num" idx="23"/>
          </p:nvPr>
        </p:nvSpPr>
        <p:spPr>
          <a:xfrm>
            <a:off x="906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32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8F0FFD-1A93-4E1D-BFBD-1181E5DD2F14}" type="slidenum">
              <a:rPr b="0" lang="ru-RU" sz="3200" spc="-1" strike="noStrike">
                <a:solidFill>
                  <a:srgbClr val="dae5ef"/>
                </a:solidFill>
                <a:latin typeface="Times New Roman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Универсальная презентация</Template>
  <TotalTime>584</TotalTime>
  <Application>LibreOffice/7.3.7.2$Linux_X86_64 LibreOffice_project/30$Build-2</Application>
  <AppVersion>15.0000</AppVersion>
  <Words>312</Words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2023-06-13T11:10:40Z</dcterms:created>
  <dc:creator>Влад Ефремов</dc:creator>
  <dc:description/>
  <dc:language>en-US</dc:language>
  <cp:lastModifiedBy/>
  <dcterms:modified xsi:type="dcterms:W3CDTF">2023-06-14T00:06:50Z</dcterms:modified>
  <cp:revision>2</cp:revision>
  <dc:subject/>
  <dc:title>Onboard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10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15</vt:i4>
  </property>
</Properties>
</file>