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2.jpeg" ContentType="image/jpeg"/>
  <Override PartName="/ppt/media/image7.jpeg" ContentType="image/jpeg"/>
  <Override PartName="/ppt/media/image16.png" ContentType="image/png"/>
  <Override PartName="/ppt/media/image15.jpeg" ContentType="image/jpeg"/>
  <Override PartName="/ppt/media/image14.png" ContentType="image/png"/>
  <Override PartName="/ppt/media/image1.png" ContentType="image/png"/>
  <Override PartName="/ppt/media/image2.png" ContentType="image/png"/>
  <Override PartName="/ppt/media/image11.jpeg" ContentType="image/jpeg"/>
  <Override PartName="/ppt/media/image9.jpeg" ContentType="image/jpeg"/>
  <Override PartName="/ppt/media/image3.png" ContentType="image/png"/>
  <Override PartName="/ppt/media/image4.png" ContentType="image/png"/>
  <Override PartName="/ppt/media/image13.jpeg" ContentType="image/jpeg"/>
  <Override PartName="/ppt/media/image5.jpeg" ContentType="image/jpeg"/>
  <Override PartName="/ppt/media/image8.jpeg" ContentType="image/jpeg"/>
  <Override PartName="/ppt/media/image10.jpeg" ContentType="image/jpeg"/>
  <Override PartName="/ppt/media/image6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ED31FDE-C4E4-41CE-AADA-9BC7DA58896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2A0F67-7B9C-4298-9839-29C569D17723}" type="slidenum">
              <a:rPr b="0" lang="ru-RU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5C8D5E-F6B8-468B-AE5D-42C4340D5174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C20905-2513-4C66-85EC-3FB16089068E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0AB173-ADC4-4873-8199-F6F26F603054}" type="slidenum">
              <a:rPr b="0" lang="ru-RU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C7AF78-0787-4199-8F44-E968D1679512}" type="slidenum">
              <a:rPr b="0" lang="ru-RU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09F110-2B26-4235-999D-52D007B8933B}" type="slidenum">
              <a:rPr b="0" lang="ru-RU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59539C-2178-4929-89B8-ED465E73EA39}" type="slidenum">
              <a:rPr b="0" lang="ru-RU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9A8FAC-D5A6-4DE1-B15F-7B6CA5B17AFE}" type="slidenum">
              <a:rPr b="0" lang="ru-RU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1FD554-6A3F-4B6D-84C5-B209B6937C72}" type="slidenum">
              <a:rPr b="0" lang="ru-RU" sz="1200" spc="-1" strike="noStrike">
                <a:latin typeface="Times New Roman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2BE136-D54E-4AE9-AA1C-E1E9A81FC3EF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182A17-E229-4550-B198-ED02DA1F60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06208F-2CE6-47C4-A637-AA4C45F120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65A6D5-D3E0-4C65-AFE1-89ABAC38E9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4682C4-08E5-4F01-A79D-3AFFE668FD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35B83B-8CA3-46B1-8703-91CD5074E8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709632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9D9454-B24E-4EBF-958F-0B59590EF7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1AD251-2E1B-45C7-A7C4-C369E10F4A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7EF514-39DF-4556-8E8B-E8C96CD6AC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647F43-B552-472B-9007-A8D38530D4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38293E-B413-49AD-8C95-41501D4FF5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04BA76-9CD1-4FEB-A03D-5E4E027543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13941C-0A40-44C8-8286-078F9E63D0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679798-E998-4EEE-B941-6C0BE03A81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C95F51-6C33-4E8E-9AB9-5DF26BD9CB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CF8B1E-0341-4770-B409-4CD917EDE1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75F6E7-2410-474D-A975-FDCA4DB283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DAE89A-5BAB-4229-9489-FE262951A0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709632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975E97-050F-4C73-AE7C-4AE8BA86BF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BC80CE-0084-4A1C-A999-5EDE43CED0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D38639-375A-428A-83A7-5357FEF71F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597432-12D6-4496-8A34-8D73ED7FF4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691A30-20A4-49E2-A820-F4117EFF24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26AEA8-74E0-4A32-A80A-0C1A23E14A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C46B7D-2123-4AC6-881B-0169E6E079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175D2F-36D2-4312-89AB-91B425D6C6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6FF29B-2164-43C6-9ABE-4A456B01B0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9931CB-5420-40ED-9BA9-D79C63B3A0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4E05F2-ABEE-4501-BD8E-423C08CC3C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24FF67-7B2F-44C0-B918-1A86C3802A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709632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CF67A8-C57A-49D7-999A-286E4E1731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036C29-79AE-44CE-B907-D8673425C4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66970F-43A6-4A41-B5B0-09819EBB19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7E7FD0-6AB9-4E80-99D2-EA6C20BE9C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AFB61A-A011-420F-A39E-65B951EABB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1D51E5-C6F8-4718-B8AB-9BF7214C13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A117C8-4F28-4BD8-85B7-D4B0E3F3A4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5470E05-E21C-47DE-81FF-F4C149AF84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DA29540-2F7B-4E7E-A3DD-2C3BF13C2E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843833B-7D51-45A7-8F72-B1C31A2D4B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EBD89F9-5484-4490-8FF1-B69ED2CBA5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EBDFD78-A9F7-4956-A678-480E59FA9D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709632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07F5F51-C947-42A1-83CE-49A985FAE1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0EF5133-9CB8-4B19-A5BB-3F73635C62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09017AC-7167-4B5C-BC79-9E3B875ED6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1225ACE-8A0D-4777-88C1-D5DD81EC1F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C7DEAF8-E1C9-4AD6-B124-1EE20B20D5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210020F-86DD-4DD4-AC77-737377B9EE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709632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1B7176A-69EC-413D-8CE2-A8A4280A7B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3"/>
          <p:cNvSpPr/>
          <p:nvPr/>
        </p:nvSpPr>
        <p:spPr>
          <a:xfrm>
            <a:off x="0" y="4572000"/>
            <a:ext cx="12191400" cy="2285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Овал 4"/>
          <p:cNvSpPr/>
          <p:nvPr/>
        </p:nvSpPr>
        <p:spPr>
          <a:xfrm>
            <a:off x="583920" y="4960080"/>
            <a:ext cx="1550520" cy="1550520"/>
          </a:xfrm>
          <a:prstGeom prst="ellipse">
            <a:avLst/>
          </a:prstGeom>
          <a:solidFill>
            <a:schemeClr val="tx2"/>
          </a:solidFill>
          <a:ln>
            <a:solidFill>
              <a:srgbClr val="004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Полилиния 10"/>
          <p:cNvSpPr/>
          <p:nvPr/>
        </p:nvSpPr>
        <p:spPr>
          <a:xfrm>
            <a:off x="0" y="4572000"/>
            <a:ext cx="1117800" cy="111780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Полилиния 8"/>
          <p:cNvSpPr/>
          <p:nvPr/>
        </p:nvSpPr>
        <p:spPr>
          <a:xfrm>
            <a:off x="0" y="5739480"/>
            <a:ext cx="1117800" cy="111780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" name="Группа 5"/>
          <p:cNvGrpSpPr/>
          <p:nvPr/>
        </p:nvGrpSpPr>
        <p:grpSpPr>
          <a:xfrm>
            <a:off x="8265240" y="-4320"/>
            <a:ext cx="3926520" cy="3164400"/>
            <a:chOff x="8265240" y="-4320"/>
            <a:chExt cx="3926520" cy="3164400"/>
          </a:xfrm>
        </p:grpSpPr>
        <p:sp>
          <p:nvSpPr>
            <p:cNvPr id="5" name="Полилиния 14"/>
            <p:cNvSpPr/>
            <p:nvPr/>
          </p:nvSpPr>
          <p:spPr>
            <a:xfrm flipH="1" flipV="1" rot="5400000">
              <a:off x="9627480" y="596160"/>
              <a:ext cx="3164400" cy="196308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Полилиния 15"/>
            <p:cNvSpPr/>
            <p:nvPr/>
          </p:nvSpPr>
          <p:spPr>
            <a:xfrm flipV="1" rot="16200000">
              <a:off x="7664400" y="596160"/>
              <a:ext cx="3164400" cy="196308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" name="Полилиния 21"/>
          <p:cNvSpPr/>
          <p:nvPr/>
        </p:nvSpPr>
        <p:spPr>
          <a:xfrm>
            <a:off x="0" y="0"/>
            <a:ext cx="1166760" cy="1166760"/>
          </a:xfrm>
          <a:custGeom>
            <a:avLst/>
            <a:gdLst/>
            <a:ahLst/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Полилиния 27"/>
          <p:cNvSpPr/>
          <p:nvPr/>
        </p:nvSpPr>
        <p:spPr>
          <a:xfrm>
            <a:off x="11024640" y="4580640"/>
            <a:ext cx="1166760" cy="2276640"/>
          </a:xfrm>
          <a:custGeom>
            <a:avLst/>
            <a:gdLst/>
            <a:ahLst/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8"/>
          <p:cNvGrpSpPr/>
          <p:nvPr/>
        </p:nvGrpSpPr>
        <p:grpSpPr>
          <a:xfrm>
            <a:off x="10924200" y="-360"/>
            <a:ext cx="1267920" cy="1572120"/>
            <a:chOff x="10924200" y="-360"/>
            <a:chExt cx="1267920" cy="1572120"/>
          </a:xfrm>
        </p:grpSpPr>
        <p:sp>
          <p:nvSpPr>
            <p:cNvPr id="48" name="Полилиния 12"/>
            <p:cNvSpPr/>
            <p:nvPr/>
          </p:nvSpPr>
          <p:spPr>
            <a:xfrm flipH="1" flipV="1">
              <a:off x="10924200" y="0"/>
              <a:ext cx="1266480" cy="78552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Полилиния 13"/>
            <p:cNvSpPr/>
            <p:nvPr/>
          </p:nvSpPr>
          <p:spPr>
            <a:xfrm flipV="1" rot="10800000">
              <a:off x="10925640" y="786240"/>
              <a:ext cx="1266480" cy="78552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2"/>
          </p:nvPr>
        </p:nvSpPr>
        <p:spPr>
          <a:xfrm>
            <a:off x="10153440" y="6356520"/>
            <a:ext cx="165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637183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23C792-C00B-4F04-9DD7-8FFDB546F236}" type="slidenum">
              <a:rPr b="0" lang="ru-RU" sz="1200" spc="-1" strike="noStrike">
                <a:solidFill>
                  <a:srgbClr val="637183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3"/>
          </p:nvPr>
        </p:nvSpPr>
        <p:spPr>
          <a:xfrm>
            <a:off x="380880" y="6356520"/>
            <a:ext cx="17002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олилиния 3"/>
          <p:cNvSpPr/>
          <p:nvPr/>
        </p:nvSpPr>
        <p:spPr>
          <a:xfrm flipH="1">
            <a:off x="8580240" y="0"/>
            <a:ext cx="3610440" cy="361044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олилиния 4"/>
          <p:cNvSpPr/>
          <p:nvPr/>
        </p:nvSpPr>
        <p:spPr>
          <a:xfrm flipH="1">
            <a:off x="8580240" y="3246840"/>
            <a:ext cx="3610440" cy="361044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Полилиния 5"/>
          <p:cNvSpPr/>
          <p:nvPr/>
        </p:nvSpPr>
        <p:spPr>
          <a:xfrm>
            <a:off x="0" y="0"/>
            <a:ext cx="933120" cy="933120"/>
          </a:xfrm>
          <a:custGeom>
            <a:avLst/>
            <a:gdLst/>
            <a:ahLst/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4" name="Группа 8"/>
          <p:cNvGrpSpPr/>
          <p:nvPr/>
        </p:nvGrpSpPr>
        <p:grpSpPr>
          <a:xfrm>
            <a:off x="8082720" y="5590080"/>
            <a:ext cx="1571040" cy="1266480"/>
            <a:chOff x="8082720" y="5590080"/>
            <a:chExt cx="1571040" cy="1266480"/>
          </a:xfrm>
        </p:grpSpPr>
        <p:sp>
          <p:nvSpPr>
            <p:cNvPr id="95" name="Полилиния 6"/>
            <p:cNvSpPr/>
            <p:nvPr/>
          </p:nvSpPr>
          <p:spPr>
            <a:xfrm flipH="1" flipV="1" rot="5400000">
              <a:off x="8627760" y="5830560"/>
              <a:ext cx="1266480" cy="78552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Полилиния 7"/>
            <p:cNvSpPr/>
            <p:nvPr/>
          </p:nvSpPr>
          <p:spPr>
            <a:xfrm flipV="1" rot="16200000">
              <a:off x="7842240" y="5830560"/>
              <a:ext cx="1266480" cy="78552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5"/>
          </p:nvPr>
        </p:nvSpPr>
        <p:spPr>
          <a:xfrm>
            <a:off x="10153440" y="6356520"/>
            <a:ext cx="165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dae5e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90294B-77FB-4D84-95A9-904FAA31BB18}" type="slidenum">
              <a:rPr b="0" lang="ru-RU" sz="1200" spc="-1" strike="noStrike">
                <a:solidFill>
                  <a:srgbClr val="dae5ef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6"/>
          </p:nvPr>
        </p:nvSpPr>
        <p:spPr>
          <a:xfrm>
            <a:off x="3808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8"/>
          </p:nvPr>
        </p:nvSpPr>
        <p:spPr>
          <a:xfrm>
            <a:off x="90676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dae5e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4AB8B5-2D97-442B-AB11-714595F9BB39}" type="slidenum">
              <a:rPr b="0" lang="ru-RU" sz="1200" spc="-1" strike="noStrike">
                <a:solidFill>
                  <a:srgbClr val="dae5ef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9"/>
          </p:nvPr>
        </p:nvSpPr>
        <p:spPr>
          <a:xfrm>
            <a:off x="3808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Полилиния 3"/>
          <p:cNvSpPr/>
          <p:nvPr/>
        </p:nvSpPr>
        <p:spPr>
          <a:xfrm flipH="1">
            <a:off x="8580240" y="0"/>
            <a:ext cx="3610440" cy="361044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олилиния 4"/>
          <p:cNvSpPr/>
          <p:nvPr/>
        </p:nvSpPr>
        <p:spPr>
          <a:xfrm flipH="1" rot="5400000">
            <a:off x="-720" y="3247560"/>
            <a:ext cx="3610440" cy="361044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1"/>
          </p:nvPr>
        </p:nvSpPr>
        <p:spPr>
          <a:xfrm>
            <a:off x="10153440" y="6356520"/>
            <a:ext cx="165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637183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54AF40-CBB4-4DEB-82CF-BB8F915AC5D8}" type="slidenum">
              <a:rPr b="0" lang="ru-RU" sz="1200" spc="-1" strike="noStrike">
                <a:solidFill>
                  <a:srgbClr val="637183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12"/>
          </p:nvPr>
        </p:nvSpPr>
        <p:spPr>
          <a:xfrm>
            <a:off x="380880" y="6356520"/>
            <a:ext cx="17002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Times New Roman"/>
              </a:rPr>
              <a:t>Onboard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1167480" y="3602160"/>
            <a:ext cx="9499680" cy="80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Мобильное приложение для поиска игроков в настольные игры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0" name="Подзаголовок 2"/>
          <p:cNvSpPr/>
          <p:nvPr/>
        </p:nvSpPr>
        <p:spPr>
          <a:xfrm>
            <a:off x="1832040" y="5735520"/>
            <a:ext cx="9143280" cy="10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Заказчики: В.С. Тарасов, И.В. Клейменов</a:t>
            </a:r>
            <a:endParaRPr b="0" lang="en-US" sz="27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Исполнители: В.А. Ефремов, Ю.А. Богданова, Е.А. Бродская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3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Игровые сессии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Num" idx="24"/>
          </p:nvPr>
        </p:nvSpPr>
        <p:spPr>
          <a:xfrm>
            <a:off x="10153440" y="6356520"/>
            <a:ext cx="165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637183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701E5E-6421-458F-9BA9-542297A27B45}" type="slidenum">
              <a:rPr b="0" lang="ru-RU" sz="2800" spc="-1" strike="noStrike">
                <a:solidFill>
                  <a:srgbClr val="637183"/>
                </a:solidFill>
                <a:latin typeface="Times New Roman"/>
              </a:rPr>
              <a:t>7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62" name="Объект 4" descr=""/>
          <p:cNvPicPr/>
          <p:nvPr/>
        </p:nvPicPr>
        <p:blipFill>
          <a:blip r:embed="rId1"/>
          <a:stretch/>
        </p:blipFill>
        <p:spPr>
          <a:xfrm>
            <a:off x="2878560" y="2157120"/>
            <a:ext cx="2071800" cy="4319280"/>
          </a:xfrm>
          <a:prstGeom prst="rect">
            <a:avLst/>
          </a:prstGeom>
          <a:ln w="0">
            <a:noFill/>
          </a:ln>
        </p:spPr>
      </p:pic>
      <p:pic>
        <p:nvPicPr>
          <p:cNvPr id="263" name="Объект 4" descr=""/>
          <p:cNvPicPr/>
          <p:nvPr/>
        </p:nvPicPr>
        <p:blipFill>
          <a:blip r:embed="rId2"/>
          <a:stretch/>
        </p:blipFill>
        <p:spPr>
          <a:xfrm>
            <a:off x="5059800" y="2157120"/>
            <a:ext cx="2071800" cy="4319280"/>
          </a:xfrm>
          <a:prstGeom prst="rect">
            <a:avLst/>
          </a:prstGeom>
          <a:ln w="0">
            <a:noFill/>
          </a:ln>
        </p:spPr>
      </p:pic>
      <p:pic>
        <p:nvPicPr>
          <p:cNvPr id="264" name="Объект 4" descr=""/>
          <p:cNvPicPr/>
          <p:nvPr/>
        </p:nvPicPr>
        <p:blipFill>
          <a:blip r:embed="rId3"/>
          <a:stretch/>
        </p:blipFill>
        <p:spPr>
          <a:xfrm>
            <a:off x="7241040" y="2157120"/>
            <a:ext cx="2043360" cy="43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3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Аутентификация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ldNum" idx="25"/>
          </p:nvPr>
        </p:nvSpPr>
        <p:spPr>
          <a:xfrm>
            <a:off x="10153440" y="6356520"/>
            <a:ext cx="165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637183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7AB1B3-03BD-4AC2-ABD3-1B647CBB4F80}" type="slidenum">
              <a:rPr b="0" lang="ru-RU" sz="2800" spc="-1" strike="noStrike">
                <a:solidFill>
                  <a:srgbClr val="637183"/>
                </a:solidFill>
                <a:latin typeface="Times New Roman"/>
              </a:rPr>
              <a:t>7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67" name="Рисунок 9" descr=""/>
          <p:cNvPicPr/>
          <p:nvPr/>
        </p:nvPicPr>
        <p:blipFill>
          <a:blip r:embed="rId1"/>
          <a:stretch/>
        </p:blipFill>
        <p:spPr>
          <a:xfrm>
            <a:off x="2949480" y="2157120"/>
            <a:ext cx="2044080" cy="4319280"/>
          </a:xfrm>
          <a:prstGeom prst="rect">
            <a:avLst/>
          </a:prstGeom>
          <a:ln w="0">
            <a:noFill/>
          </a:ln>
        </p:spPr>
      </p:pic>
      <p:pic>
        <p:nvPicPr>
          <p:cNvPr id="268" name="Рисунок 10" descr=""/>
          <p:cNvPicPr/>
          <p:nvPr/>
        </p:nvPicPr>
        <p:blipFill>
          <a:blip r:embed="rId2"/>
          <a:stretch/>
        </p:blipFill>
        <p:spPr>
          <a:xfrm>
            <a:off x="5073480" y="2157120"/>
            <a:ext cx="2044080" cy="4319280"/>
          </a:xfrm>
          <a:prstGeom prst="rect">
            <a:avLst/>
          </a:prstGeom>
          <a:ln w="0">
            <a:noFill/>
          </a:ln>
        </p:spPr>
      </p:pic>
      <p:pic>
        <p:nvPicPr>
          <p:cNvPr id="269" name="Рисунок 11" descr=""/>
          <p:cNvPicPr/>
          <p:nvPr/>
        </p:nvPicPr>
        <p:blipFill>
          <a:blip r:embed="rId3"/>
          <a:stretch/>
        </p:blipFill>
        <p:spPr>
          <a:xfrm>
            <a:off x="7197840" y="2147400"/>
            <a:ext cx="2040120" cy="43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3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Профиль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ldNum" idx="26"/>
          </p:nvPr>
        </p:nvSpPr>
        <p:spPr>
          <a:xfrm>
            <a:off x="10153440" y="6356520"/>
            <a:ext cx="165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637183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CFEE63-9166-4380-80F7-CFD4DCE15862}" type="slidenum">
              <a:rPr b="0" lang="ru-RU" sz="2800" spc="-1" strike="noStrike">
                <a:solidFill>
                  <a:srgbClr val="637183"/>
                </a:solidFill>
                <a:latin typeface="Times New Roman"/>
              </a:rPr>
              <a:t>7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72" name="Рисунок 7" descr=""/>
          <p:cNvPicPr/>
          <p:nvPr/>
        </p:nvPicPr>
        <p:blipFill>
          <a:blip r:embed="rId1"/>
          <a:stretch/>
        </p:blipFill>
        <p:spPr>
          <a:xfrm>
            <a:off x="1989720" y="2157120"/>
            <a:ext cx="2072520" cy="4319280"/>
          </a:xfrm>
          <a:prstGeom prst="rect">
            <a:avLst/>
          </a:prstGeom>
          <a:ln w="0">
            <a:noFill/>
          </a:ln>
        </p:spPr>
      </p:pic>
      <p:pic>
        <p:nvPicPr>
          <p:cNvPr id="273" name="Рисунок 8" descr=""/>
          <p:cNvPicPr/>
          <p:nvPr/>
        </p:nvPicPr>
        <p:blipFill>
          <a:blip r:embed="rId2"/>
          <a:stretch/>
        </p:blipFill>
        <p:spPr>
          <a:xfrm>
            <a:off x="6279120" y="2157120"/>
            <a:ext cx="2072520" cy="4319280"/>
          </a:xfrm>
          <a:prstGeom prst="rect">
            <a:avLst/>
          </a:prstGeom>
          <a:ln w="0">
            <a:noFill/>
          </a:ln>
        </p:spPr>
      </p:pic>
      <p:pic>
        <p:nvPicPr>
          <p:cNvPr id="274" name="Picture 4" descr=""/>
          <p:cNvPicPr/>
          <p:nvPr/>
        </p:nvPicPr>
        <p:blipFill>
          <a:blip r:embed="rId3"/>
          <a:stretch/>
        </p:blipFill>
        <p:spPr>
          <a:xfrm>
            <a:off x="4134240" y="2157120"/>
            <a:ext cx="2073240" cy="4319280"/>
          </a:xfrm>
          <a:prstGeom prst="rect">
            <a:avLst/>
          </a:prstGeom>
          <a:ln w="0">
            <a:noFill/>
          </a:ln>
        </p:spPr>
      </p:pic>
      <p:pic>
        <p:nvPicPr>
          <p:cNvPr id="275" name="Рисунок 13" descr=""/>
          <p:cNvPicPr/>
          <p:nvPr/>
        </p:nvPicPr>
        <p:blipFill>
          <a:blip r:embed="rId4"/>
          <a:stretch/>
        </p:blipFill>
        <p:spPr>
          <a:xfrm>
            <a:off x="8432280" y="2157120"/>
            <a:ext cx="1995840" cy="431928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3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Генератор броска кубиков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ldNum" idx="27"/>
          </p:nvPr>
        </p:nvSpPr>
        <p:spPr>
          <a:xfrm>
            <a:off x="10153440" y="6356520"/>
            <a:ext cx="165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637183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0CFDBA-309E-4444-9060-9517E35E7B4B}" type="slidenum">
              <a:rPr b="0" lang="ru-RU" sz="2800" spc="-1" strike="noStrike">
                <a:solidFill>
                  <a:srgbClr val="637183"/>
                </a:solidFill>
                <a:latin typeface="Times New Roman"/>
              </a:rPr>
              <a:t>7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78" name="Рисунок 14" descr=""/>
          <p:cNvPicPr/>
          <p:nvPr/>
        </p:nvPicPr>
        <p:blipFill>
          <a:blip r:embed="rId1"/>
          <a:stretch/>
        </p:blipFill>
        <p:spPr>
          <a:xfrm>
            <a:off x="5059440" y="2036520"/>
            <a:ext cx="2072520" cy="43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3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Заключение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1167480" y="2017440"/>
            <a:ext cx="9778320" cy="336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Реализовано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Разделение пользователей по ролям;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Просмотр списка игровых сессий;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Сортировка игровых сессий по времени проведения;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Система репутации пользователей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Генератор результата броска кубиков.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8"/>
          </p:nvPr>
        </p:nvSpPr>
        <p:spPr>
          <a:xfrm>
            <a:off x="10153440" y="6356520"/>
            <a:ext cx="165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2AE7D2-68ED-43E2-9DFC-54770CC70EE3}" type="slidenum">
              <a:rPr b="0" lang="ru-RU" sz="2800" spc="-1" strike="noStrike">
                <a:solidFill>
                  <a:srgbClr val="dae5ef"/>
                </a:solidFill>
                <a:latin typeface="Times New Roman"/>
              </a:rPr>
              <a:t>14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Рисунок 5" descr=""/>
          <p:cNvPicPr/>
          <p:nvPr/>
        </p:nvPicPr>
        <p:blipFill>
          <a:blip r:embed="rId1"/>
          <a:stretch/>
        </p:blipFill>
        <p:spPr>
          <a:xfrm>
            <a:off x="4572000" y="2793960"/>
            <a:ext cx="2463480" cy="2463480"/>
          </a:xfrm>
          <a:prstGeom prst="rect">
            <a:avLst/>
          </a:prstGeom>
          <a:ln w="0">
            <a:noFill/>
          </a:ln>
        </p:spPr>
      </p:pic>
      <p:sp>
        <p:nvSpPr>
          <p:cNvPr id="283" name="Заголовок 2"/>
          <p:cNvSpPr/>
          <p:nvPr/>
        </p:nvSpPr>
        <p:spPr>
          <a:xfrm>
            <a:off x="1143000" y="457200"/>
            <a:ext cx="977832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Ссылка на репозиторий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32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Times New Roman"/>
              </a:rPr>
              <a:t>Onboard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1167480" y="3602160"/>
            <a:ext cx="9499680" cy="80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Мобильное приложение для поиска игроков в настольные игры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6" name="Подзаголовок 2"/>
          <p:cNvSpPr/>
          <p:nvPr/>
        </p:nvSpPr>
        <p:spPr>
          <a:xfrm>
            <a:off x="1832040" y="5735520"/>
            <a:ext cx="9143280" cy="10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Заказчики: В.С. Тарасов, И.В. Клейменов</a:t>
            </a:r>
            <a:endParaRPr b="0" lang="en-US" sz="27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Исполнители: В.А. Ефремов, Ю.А. Богданова, Е.А. Бродская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3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Arial"/>
              </a:rPr>
              <a:t>Распределение обязанностей</a:t>
            </a:r>
            <a:endParaRPr b="0" lang="en-US" sz="4800" spc="-1" strike="noStrike">
              <a:latin typeface="Arial"/>
            </a:endParaRPr>
          </a:p>
        </p:txBody>
      </p:sp>
      <p:graphicFrame>
        <p:nvGraphicFramePr>
          <p:cNvPr id="232" name="Таблица 4"/>
          <p:cNvGraphicFramePr/>
          <p:nvPr/>
        </p:nvGraphicFramePr>
        <p:xfrm>
          <a:off x="1205640" y="1908720"/>
          <a:ext cx="9779760" cy="4322880"/>
        </p:xfrm>
        <a:graphic>
          <a:graphicData uri="http://schemas.openxmlformats.org/drawingml/2006/table">
            <a:tbl>
              <a:tblPr/>
              <a:tblGrid>
                <a:gridCol w="4159800"/>
                <a:gridCol w="5620320"/>
              </a:tblGrid>
              <a:tr h="17031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Ефремов Владислав Андреевич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Организация работы команды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Составление технического задания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Разработка серверной части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Разработка базы данных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</a:tr>
              <a:tr h="13100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Богданова Юлия Алексеевна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Разработка клиентской части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Составление технического задания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Составление макетов приложения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ccd3ff"/>
                    </a:solidFill>
                  </a:tcPr>
                </a:tc>
              </a:tr>
              <a:tr h="13100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Бродская Екатерина Анатольевна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Разработка клиентской части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imes New Roman"/>
                        <a:buChar char="‣"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Создание презентации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e7eaff"/>
                    </a:solidFill>
                  </a:tcPr>
                </a:tc>
              </a:tr>
            </a:tbl>
          </a:graphicData>
        </a:graphic>
      </p:graphicFrame>
      <p:sp>
        <p:nvSpPr>
          <p:cNvPr id="233" name="PlaceHolder 2"/>
          <p:cNvSpPr>
            <a:spLocks noGrp="1"/>
          </p:cNvSpPr>
          <p:nvPr>
            <p:ph type="sldNum" idx="16"/>
          </p:nvPr>
        </p:nvSpPr>
        <p:spPr>
          <a:xfrm>
            <a:off x="10153440" y="6356520"/>
            <a:ext cx="165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D6F408-442F-440A-84CA-60E22C64B8F3}" type="slidenum"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3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Проблематика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1167480" y="2017440"/>
            <a:ext cx="9778320" cy="336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Организация игровых сессий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Централизованный поиск игровых сессий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Оценка добропорядочности игроков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7"/>
          </p:nvPr>
        </p:nvSpPr>
        <p:spPr>
          <a:xfrm>
            <a:off x="10153440" y="6356520"/>
            <a:ext cx="165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32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7F8762-F699-4415-A357-3C646948BF4B}" type="slidenum">
              <a:rPr b="0" lang="ru-RU" sz="3200" spc="-1" strike="noStrike">
                <a:solidFill>
                  <a:srgbClr val="dae5ef"/>
                </a:solidFill>
                <a:latin typeface="Times New Roman"/>
              </a:rPr>
              <a:t>3</a:t>
            </a:fld>
            <a:endParaRPr b="0" lang="en-US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3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Цель проекта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167480" y="2017440"/>
            <a:ext cx="9778320" cy="336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Разработка мобильного приложения для помощи пользователям в организации игровых сессий настольных игр и в поиске игроков для данных игровых сессий.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18"/>
          </p:nvPr>
        </p:nvSpPr>
        <p:spPr>
          <a:xfrm>
            <a:off x="10153440" y="6356520"/>
            <a:ext cx="165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DE89E6-33F8-4593-813F-B8B8E69E61B0}" type="slidenum">
              <a:rPr b="0" lang="ru-RU" sz="2800" spc="-1" strike="noStrike">
                <a:solidFill>
                  <a:srgbClr val="dae5ef"/>
                </a:solidFill>
                <a:latin typeface="Times New Roman"/>
              </a:rPr>
              <a:t>4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3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Постановка задач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1167480" y="2017440"/>
            <a:ext cx="9778320" cy="336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Реализовать: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Разделение пользователей по ролям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Просмотр списка игровых сессий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Сортировку игровых сессий по времени проведения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Систему репутации пользователей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‣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Генератор результата броска кубиков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19"/>
          </p:nvPr>
        </p:nvSpPr>
        <p:spPr>
          <a:xfrm>
            <a:off x="10153440" y="6356520"/>
            <a:ext cx="165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A14F45-F95E-4148-8FBB-0B7C58EB24EA}" type="slidenum">
              <a:rPr b="0" lang="ru-RU" sz="2800" spc="-1" strike="noStrike">
                <a:solidFill>
                  <a:srgbClr val="dae5ef"/>
                </a:solidFill>
                <a:latin typeface="Times New Roman"/>
              </a:rPr>
              <a:t>5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3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Обзор аналогов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ldNum" idx="20"/>
          </p:nvPr>
        </p:nvSpPr>
        <p:spPr>
          <a:xfrm>
            <a:off x="10153440" y="6356520"/>
            <a:ext cx="165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637183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58EC71-39A0-460E-8053-FDA3B4481A24}" type="slidenum">
              <a:rPr b="0" lang="ru-RU" sz="2800" spc="-1" strike="noStrike">
                <a:solidFill>
                  <a:srgbClr val="637183"/>
                </a:solidFill>
                <a:latin typeface="Times New Roman"/>
              </a:rPr>
              <a:t>5</a:t>
            </a:fld>
            <a:endParaRPr b="0" lang="en-US" sz="2800" spc="-1" strike="noStrike">
              <a:latin typeface="Times New Roman"/>
            </a:endParaRPr>
          </a:p>
        </p:txBody>
      </p:sp>
      <p:graphicFrame>
        <p:nvGraphicFramePr>
          <p:cNvPr id="245" name="Объект 5"/>
          <p:cNvGraphicFramePr/>
          <p:nvPr/>
        </p:nvGraphicFramePr>
        <p:xfrm>
          <a:off x="732600" y="2037960"/>
          <a:ext cx="10726200" cy="3986640"/>
        </p:xfrm>
        <a:graphic>
          <a:graphicData uri="http://schemas.openxmlformats.org/drawingml/2006/table">
            <a:tbl>
              <a:tblPr/>
              <a:tblGrid>
                <a:gridCol w="1542600"/>
                <a:gridCol w="1503360"/>
                <a:gridCol w="1992600"/>
                <a:gridCol w="1693440"/>
                <a:gridCol w="2164680"/>
                <a:gridCol w="1829880"/>
              </a:tblGrid>
              <a:tr h="1018080"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Название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2520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Создание ивента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2520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Фильтрация по времени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2520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Система репутации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2520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Статистика пользователя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2520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Мобильное приложение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25200">
                      <a:solidFill>
                        <a:srgbClr val="0068ff"/>
                      </a:solidFill>
                    </a:lnB>
                    <a:noFill/>
                  </a:tcPr>
                </a:tc>
              </a:tr>
              <a:tr h="848160"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Timepad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</a:tr>
              <a:tr h="424080"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Plink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</a:tr>
              <a:tr h="848160"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Meetup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solidFill>
                      <a:srgbClr val="0068ff">
                        <a:alpha val="20000"/>
                      </a:srgbClr>
                    </a:solidFill>
                  </a:tcPr>
                </a:tc>
              </a:tr>
              <a:tr h="848520">
                <a:tc>
                  <a:txBody>
                    <a:bodyPr lIns="68400" rIns="684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“</a:t>
                      </a: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Кто куда”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0068ff"/>
                      </a:solidFill>
                    </a:lnL>
                    <a:lnR w="12240">
                      <a:solidFill>
                        <a:srgbClr val="0068ff"/>
                      </a:solidFill>
                    </a:lnR>
                    <a:lnT w="12240">
                      <a:solidFill>
                        <a:srgbClr val="0068ff"/>
                      </a:solidFill>
                    </a:lnT>
                    <a:lnB w="12240">
                      <a:solidFill>
                        <a:srgbClr val="0068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3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Архитектура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167480" y="2017440"/>
            <a:ext cx="9778320" cy="336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Трехуровневая архитектура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21"/>
          </p:nvPr>
        </p:nvSpPr>
        <p:spPr>
          <a:xfrm>
            <a:off x="10153440" y="6356520"/>
            <a:ext cx="165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A8C10E-DBD8-4BE7-ACA0-A44F9FC359F0}" type="slidenum">
              <a:rPr b="0" lang="ru-RU" sz="2800" spc="-1" strike="noStrike">
                <a:solidFill>
                  <a:srgbClr val="dae5ef"/>
                </a:solidFill>
                <a:latin typeface="Times New Roman"/>
              </a:rPr>
              <a:t>7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49" name="Рисунок 3" descr=""/>
          <p:cNvPicPr/>
          <p:nvPr/>
        </p:nvPicPr>
        <p:blipFill>
          <a:blip r:embed="rId1"/>
          <a:stretch/>
        </p:blipFill>
        <p:spPr>
          <a:xfrm>
            <a:off x="2246400" y="3009240"/>
            <a:ext cx="7698600" cy="202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32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800" spc="-1" strike="noStrike">
                <a:solidFill>
                  <a:srgbClr val="000000"/>
                </a:solidFill>
                <a:latin typeface="Times New Roman"/>
              </a:rPr>
              <a:t>Используемые технологии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ldNum" idx="22"/>
          </p:nvPr>
        </p:nvSpPr>
        <p:spPr>
          <a:xfrm>
            <a:off x="10153440" y="6356520"/>
            <a:ext cx="165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8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C014AB-2ACA-4E30-B879-ED9CE0661233}" type="slidenum">
              <a:rPr b="0" lang="ru-RU" sz="2800" spc="-1" strike="noStrike">
                <a:solidFill>
                  <a:srgbClr val="dae5ef"/>
                </a:solidFill>
                <a:latin typeface="Times New Roman"/>
              </a:rPr>
              <a:t>7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252" name="TextBox 10"/>
          <p:cNvSpPr/>
          <p:nvPr/>
        </p:nvSpPr>
        <p:spPr>
          <a:xfrm>
            <a:off x="1167480" y="3052800"/>
            <a:ext cx="272232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Клиент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Kotlin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Spring Android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SQLite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3" name="TextBox 11"/>
          <p:cNvSpPr/>
          <p:nvPr/>
        </p:nvSpPr>
        <p:spPr>
          <a:xfrm>
            <a:off x="4312440" y="3052800"/>
            <a:ext cx="3157200" cy="30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Сервер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Python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Django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DRF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Firebase REST API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Firebase Auth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4" name="TextBox 12"/>
          <p:cNvSpPr/>
          <p:nvPr/>
        </p:nvSpPr>
        <p:spPr>
          <a:xfrm>
            <a:off x="7892640" y="3052800"/>
            <a:ext cx="295020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База данных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Firebase Realtime Database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55" name="Рисунок 14" descr=""/>
          <p:cNvPicPr/>
          <p:nvPr/>
        </p:nvPicPr>
        <p:blipFill>
          <a:blip r:embed="rId1"/>
          <a:stretch/>
        </p:blipFill>
        <p:spPr>
          <a:xfrm>
            <a:off x="1167480" y="2332800"/>
            <a:ext cx="719280" cy="719280"/>
          </a:xfrm>
          <a:prstGeom prst="rect">
            <a:avLst/>
          </a:prstGeom>
          <a:ln w="0">
            <a:noFill/>
          </a:ln>
        </p:spPr>
      </p:pic>
      <p:pic>
        <p:nvPicPr>
          <p:cNvPr id="256" name="Рисунок 18" descr=""/>
          <p:cNvPicPr/>
          <p:nvPr/>
        </p:nvPicPr>
        <p:blipFill>
          <a:blip r:embed="rId2"/>
          <a:stretch/>
        </p:blipFill>
        <p:spPr>
          <a:xfrm>
            <a:off x="7892640" y="2332800"/>
            <a:ext cx="719280" cy="719280"/>
          </a:xfrm>
          <a:prstGeom prst="rect">
            <a:avLst/>
          </a:prstGeom>
          <a:ln w="0">
            <a:noFill/>
          </a:ln>
        </p:spPr>
      </p:pic>
      <p:pic>
        <p:nvPicPr>
          <p:cNvPr id="257" name="Рисунок 22" descr=""/>
          <p:cNvPicPr/>
          <p:nvPr/>
        </p:nvPicPr>
        <p:blipFill>
          <a:blip r:embed="rId3"/>
          <a:stretch/>
        </p:blipFill>
        <p:spPr>
          <a:xfrm>
            <a:off x="4312440" y="2332800"/>
            <a:ext cx="719280" cy="7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798560" y="1684440"/>
            <a:ext cx="8593920" cy="280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7200" spc="-1" strike="noStrike">
                <a:solidFill>
                  <a:srgbClr val="ffffff"/>
                </a:solidFill>
                <a:latin typeface="Times New Roman"/>
              </a:rPr>
              <a:t>РЕАЛИЗАЦИЯ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23"/>
          </p:nvPr>
        </p:nvSpPr>
        <p:spPr>
          <a:xfrm>
            <a:off x="90676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3200" spc="-1" strike="noStrike">
                <a:solidFill>
                  <a:srgbClr val="dae5e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5E8EEA-72DD-454E-959A-D80C815EF61D}" type="slidenum">
              <a:rPr b="0" lang="ru-RU" sz="3200" spc="-1" strike="noStrike">
                <a:solidFill>
                  <a:srgbClr val="dae5ef"/>
                </a:solidFill>
                <a:latin typeface="Times New Roman"/>
              </a:rPr>
              <a:t>7</a:t>
            </a:fld>
            <a:endParaRPr b="0" lang="en-US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Универсальная презентация</Template>
  <TotalTime>585</TotalTime>
  <Application>LibreOffice/7.3.7.2$Linux_X86_64 LibreOffice_project/30$Build-2</Application>
  <AppVersion>15.0000</AppVersion>
  <Words>312</Words>
  <Paragraphs>117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2023-06-13T11:10:40Z</dcterms:created>
  <dc:creator>Влад Ефремов</dc:creator>
  <dc:description/>
  <dc:language>en-US</dc:language>
  <cp:lastModifiedBy/>
  <dcterms:modified xsi:type="dcterms:W3CDTF">2023-06-14T12:01:33Z</dcterms:modified>
  <cp:revision>4</cp:revision>
  <dc:subject/>
  <dc:title>Onboard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10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15</vt:i4>
  </property>
</Properties>
</file>