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E14EE8-7AB7-4E0A-AEE4-B2A9EF00DC24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3DE3FD-80A9-41DB-A863-490339C71C6D}">
      <dgm:prSet/>
      <dgm:spPr/>
      <dgm:t>
        <a:bodyPr/>
        <a:lstStyle/>
        <a:p>
          <a:r>
            <a:rPr lang="en-US"/>
            <a:t>Elastična skalabilnost – Cassandra dopušta dodavanje hardvera kako bi se zadovoljile potrebe korisnika i njihovi sve veći zahtevi za podacima. </a:t>
          </a:r>
        </a:p>
      </dgm:t>
    </dgm:pt>
    <dgm:pt modelId="{902E1037-37EB-4E11-84CC-AB3AF6D28502}" type="parTrans" cxnId="{F8425C58-D09F-46B5-AF97-B3A103DB75FC}">
      <dgm:prSet/>
      <dgm:spPr/>
      <dgm:t>
        <a:bodyPr/>
        <a:lstStyle/>
        <a:p>
          <a:endParaRPr lang="en-US"/>
        </a:p>
      </dgm:t>
    </dgm:pt>
    <dgm:pt modelId="{C9F2C5EC-4953-47CA-A509-803A447F36A8}" type="sibTrans" cxnId="{F8425C58-D09F-46B5-AF97-B3A103DB75FC}">
      <dgm:prSet/>
      <dgm:spPr/>
      <dgm:t>
        <a:bodyPr/>
        <a:lstStyle/>
        <a:p>
          <a:endParaRPr lang="en-US"/>
        </a:p>
      </dgm:t>
    </dgm:pt>
    <dgm:pt modelId="{A7C3AB64-D72E-43CF-8F61-61CF8201CE15}">
      <dgm:prSet/>
      <dgm:spPr/>
      <dgm:t>
        <a:bodyPr/>
        <a:lstStyle/>
        <a:p>
          <a:r>
            <a:rPr lang="en-US"/>
            <a:t>Brže i linearno proporcionalne performanse – Cassandra je linearno skalabilna, što znači da se povećanjem broja čvorova, povećava i propusnost podataka. Dakle, održava brzo vreme odziva. </a:t>
          </a:r>
        </a:p>
      </dgm:t>
    </dgm:pt>
    <dgm:pt modelId="{612A2474-1230-424D-B8A7-441926659638}" type="parTrans" cxnId="{6C02262F-0EB8-4A93-9FD3-9F7952DDA61F}">
      <dgm:prSet/>
      <dgm:spPr/>
      <dgm:t>
        <a:bodyPr/>
        <a:lstStyle/>
        <a:p>
          <a:endParaRPr lang="en-US"/>
        </a:p>
      </dgm:t>
    </dgm:pt>
    <dgm:pt modelId="{B3BFD4A4-B177-4B8B-BA4F-5E97ACAAA542}" type="sibTrans" cxnId="{6C02262F-0EB8-4A93-9FD3-9F7952DDA61F}">
      <dgm:prSet/>
      <dgm:spPr/>
      <dgm:t>
        <a:bodyPr/>
        <a:lstStyle/>
        <a:p>
          <a:endParaRPr lang="en-US"/>
        </a:p>
      </dgm:t>
    </dgm:pt>
    <dgm:pt modelId="{60A0508D-0668-47B8-8349-46DFAB1544B3}">
      <dgm:prSet/>
      <dgm:spPr/>
      <dgm:t>
        <a:bodyPr/>
        <a:lstStyle/>
        <a:p>
          <a:r>
            <a:rPr lang="en-US"/>
            <a:t>Prilagodivo skladište podataka – Cassandra podržava sve moguće oblike podataka, strukturirane, polu-strukturirane i nestrukturirane. Ona se dinamički prilagodi prema korisnikovim potrebama. </a:t>
          </a:r>
        </a:p>
      </dgm:t>
    </dgm:pt>
    <dgm:pt modelId="{7346EBD4-65DA-4768-952E-95337689D6A4}" type="parTrans" cxnId="{0478A228-4D3C-4076-83E4-71312413612E}">
      <dgm:prSet/>
      <dgm:spPr/>
      <dgm:t>
        <a:bodyPr/>
        <a:lstStyle/>
        <a:p>
          <a:endParaRPr lang="en-US"/>
        </a:p>
      </dgm:t>
    </dgm:pt>
    <dgm:pt modelId="{DF30549B-83B8-4110-9D03-45FB6C388C1E}" type="sibTrans" cxnId="{0478A228-4D3C-4076-83E4-71312413612E}">
      <dgm:prSet/>
      <dgm:spPr/>
      <dgm:t>
        <a:bodyPr/>
        <a:lstStyle/>
        <a:p>
          <a:endParaRPr lang="en-US"/>
        </a:p>
      </dgm:t>
    </dgm:pt>
    <dgm:pt modelId="{603BC511-7EC6-4F75-894A-DB0AFE81E16F}">
      <dgm:prSet/>
      <dgm:spPr/>
      <dgm:t>
        <a:bodyPr/>
        <a:lstStyle/>
        <a:p>
          <a:r>
            <a:rPr lang="en-US"/>
            <a:t>Podržavanje transakcije – Cassandra podržava transakcije, ali ne omogućava nužno svojstva Atomicity, Consistency, Isolation i Durability. </a:t>
          </a:r>
        </a:p>
      </dgm:t>
    </dgm:pt>
    <dgm:pt modelId="{905FD13F-291E-4A33-9EDD-B7400F370ABA}" type="parTrans" cxnId="{EC72FC34-415F-4CE9-996B-B0E2E1F7ECAF}">
      <dgm:prSet/>
      <dgm:spPr/>
      <dgm:t>
        <a:bodyPr/>
        <a:lstStyle/>
        <a:p>
          <a:endParaRPr lang="en-US"/>
        </a:p>
      </dgm:t>
    </dgm:pt>
    <dgm:pt modelId="{201C9399-469A-43C7-9333-F992DEE0BB67}" type="sibTrans" cxnId="{EC72FC34-415F-4CE9-996B-B0E2E1F7ECAF}">
      <dgm:prSet/>
      <dgm:spPr/>
      <dgm:t>
        <a:bodyPr/>
        <a:lstStyle/>
        <a:p>
          <a:endParaRPr lang="en-US"/>
        </a:p>
      </dgm:t>
    </dgm:pt>
    <dgm:pt modelId="{37921967-C6BC-4FFB-9793-03F28C536ED5}">
      <dgm:prSet/>
      <dgm:spPr/>
      <dgm:t>
        <a:bodyPr/>
        <a:lstStyle/>
        <a:p>
          <a:r>
            <a:rPr lang="en-US"/>
            <a:t>Cassandra je osmišljena za pokretanje na jeftinom hardveru. Ona izvršava jako brza pisanja i moze uskladištiti stotine terabajta podataka bez žrtvovanja efikasnosti čitanja. </a:t>
          </a:r>
        </a:p>
      </dgm:t>
    </dgm:pt>
    <dgm:pt modelId="{91114469-7CF0-41DE-B6C3-F55027A8DFFF}" type="parTrans" cxnId="{170CF90E-F5D5-4186-895A-EC7156784E05}">
      <dgm:prSet/>
      <dgm:spPr/>
      <dgm:t>
        <a:bodyPr/>
        <a:lstStyle/>
        <a:p>
          <a:endParaRPr lang="en-US"/>
        </a:p>
      </dgm:t>
    </dgm:pt>
    <dgm:pt modelId="{663E2011-DC80-4126-8E89-1BAE40B69DED}" type="sibTrans" cxnId="{170CF90E-F5D5-4186-895A-EC7156784E05}">
      <dgm:prSet/>
      <dgm:spPr/>
      <dgm:t>
        <a:bodyPr/>
        <a:lstStyle/>
        <a:p>
          <a:endParaRPr lang="en-US"/>
        </a:p>
      </dgm:t>
    </dgm:pt>
    <dgm:pt modelId="{A4CF2AC0-B17A-43A8-92E3-61090C4C9719}" type="pres">
      <dgm:prSet presAssocID="{36E14EE8-7AB7-4E0A-AEE4-B2A9EF00DC24}" presName="diagram" presStyleCnt="0">
        <dgm:presLayoutVars>
          <dgm:dir/>
          <dgm:resizeHandles val="exact"/>
        </dgm:presLayoutVars>
      </dgm:prSet>
      <dgm:spPr/>
    </dgm:pt>
    <dgm:pt modelId="{0CBBB1C7-DECD-4F95-8C01-1CCE8A2C66AE}" type="pres">
      <dgm:prSet presAssocID="{953DE3FD-80A9-41DB-A863-490339C71C6D}" presName="arrow" presStyleLbl="node1" presStyleIdx="0" presStyleCnt="5">
        <dgm:presLayoutVars>
          <dgm:bulletEnabled val="1"/>
        </dgm:presLayoutVars>
      </dgm:prSet>
      <dgm:spPr/>
    </dgm:pt>
    <dgm:pt modelId="{857D783D-4E3D-4EBD-B551-AF9DF724E05D}" type="pres">
      <dgm:prSet presAssocID="{A7C3AB64-D72E-43CF-8F61-61CF8201CE15}" presName="arrow" presStyleLbl="node1" presStyleIdx="1" presStyleCnt="5" custScaleY="114350">
        <dgm:presLayoutVars>
          <dgm:bulletEnabled val="1"/>
        </dgm:presLayoutVars>
      </dgm:prSet>
      <dgm:spPr/>
    </dgm:pt>
    <dgm:pt modelId="{32E9B66C-4A90-45C3-AF10-D0837524EB31}" type="pres">
      <dgm:prSet presAssocID="{60A0508D-0668-47B8-8349-46DFAB1544B3}" presName="arrow" presStyleLbl="node1" presStyleIdx="2" presStyleCnt="5">
        <dgm:presLayoutVars>
          <dgm:bulletEnabled val="1"/>
        </dgm:presLayoutVars>
      </dgm:prSet>
      <dgm:spPr/>
    </dgm:pt>
    <dgm:pt modelId="{98974198-8C59-4144-8263-B2E485775260}" type="pres">
      <dgm:prSet presAssocID="{603BC511-7EC6-4F75-894A-DB0AFE81E16F}" presName="arrow" presStyleLbl="node1" presStyleIdx="3" presStyleCnt="5">
        <dgm:presLayoutVars>
          <dgm:bulletEnabled val="1"/>
        </dgm:presLayoutVars>
      </dgm:prSet>
      <dgm:spPr/>
    </dgm:pt>
    <dgm:pt modelId="{6A87FD81-9826-45A1-92E7-64DBD25A5C90}" type="pres">
      <dgm:prSet presAssocID="{37921967-C6BC-4FFB-9793-03F28C536ED5}" presName="arrow" presStyleLbl="node1" presStyleIdx="4" presStyleCnt="5">
        <dgm:presLayoutVars>
          <dgm:bulletEnabled val="1"/>
        </dgm:presLayoutVars>
      </dgm:prSet>
      <dgm:spPr/>
    </dgm:pt>
  </dgm:ptLst>
  <dgm:cxnLst>
    <dgm:cxn modelId="{170CF90E-F5D5-4186-895A-EC7156784E05}" srcId="{36E14EE8-7AB7-4E0A-AEE4-B2A9EF00DC24}" destId="{37921967-C6BC-4FFB-9793-03F28C536ED5}" srcOrd="4" destOrd="0" parTransId="{91114469-7CF0-41DE-B6C3-F55027A8DFFF}" sibTransId="{663E2011-DC80-4126-8E89-1BAE40B69DED}"/>
    <dgm:cxn modelId="{0478A228-4D3C-4076-83E4-71312413612E}" srcId="{36E14EE8-7AB7-4E0A-AEE4-B2A9EF00DC24}" destId="{60A0508D-0668-47B8-8349-46DFAB1544B3}" srcOrd="2" destOrd="0" parTransId="{7346EBD4-65DA-4768-952E-95337689D6A4}" sibTransId="{DF30549B-83B8-4110-9D03-45FB6C388C1E}"/>
    <dgm:cxn modelId="{6C02262F-0EB8-4A93-9FD3-9F7952DDA61F}" srcId="{36E14EE8-7AB7-4E0A-AEE4-B2A9EF00DC24}" destId="{A7C3AB64-D72E-43CF-8F61-61CF8201CE15}" srcOrd="1" destOrd="0" parTransId="{612A2474-1230-424D-B8A7-441926659638}" sibTransId="{B3BFD4A4-B177-4B8B-BA4F-5E97ACAAA542}"/>
    <dgm:cxn modelId="{118BBA34-3AC4-4DA2-A2CE-ABC97D9618E5}" type="presOf" srcId="{60A0508D-0668-47B8-8349-46DFAB1544B3}" destId="{32E9B66C-4A90-45C3-AF10-D0837524EB31}" srcOrd="0" destOrd="0" presId="urn:microsoft.com/office/officeart/2005/8/layout/arrow5"/>
    <dgm:cxn modelId="{EC72FC34-415F-4CE9-996B-B0E2E1F7ECAF}" srcId="{36E14EE8-7AB7-4E0A-AEE4-B2A9EF00DC24}" destId="{603BC511-7EC6-4F75-894A-DB0AFE81E16F}" srcOrd="3" destOrd="0" parTransId="{905FD13F-291E-4A33-9EDD-B7400F370ABA}" sibTransId="{201C9399-469A-43C7-9333-F992DEE0BB67}"/>
    <dgm:cxn modelId="{D6089046-33BA-4AA3-9CEE-059CF57D1EF6}" type="presOf" srcId="{603BC511-7EC6-4F75-894A-DB0AFE81E16F}" destId="{98974198-8C59-4144-8263-B2E485775260}" srcOrd="0" destOrd="0" presId="urn:microsoft.com/office/officeart/2005/8/layout/arrow5"/>
    <dgm:cxn modelId="{F8425C58-D09F-46B5-AF97-B3A103DB75FC}" srcId="{36E14EE8-7AB7-4E0A-AEE4-B2A9EF00DC24}" destId="{953DE3FD-80A9-41DB-A863-490339C71C6D}" srcOrd="0" destOrd="0" parTransId="{902E1037-37EB-4E11-84CC-AB3AF6D28502}" sibTransId="{C9F2C5EC-4953-47CA-A509-803A447F36A8}"/>
    <dgm:cxn modelId="{AF5F5E89-1507-4766-9373-80F0AB9AB753}" type="presOf" srcId="{37921967-C6BC-4FFB-9793-03F28C536ED5}" destId="{6A87FD81-9826-45A1-92E7-64DBD25A5C90}" srcOrd="0" destOrd="0" presId="urn:microsoft.com/office/officeart/2005/8/layout/arrow5"/>
    <dgm:cxn modelId="{C2A0E5B5-27B8-49C2-847D-C3E49E6100A4}" type="presOf" srcId="{36E14EE8-7AB7-4E0A-AEE4-B2A9EF00DC24}" destId="{A4CF2AC0-B17A-43A8-92E3-61090C4C9719}" srcOrd="0" destOrd="0" presId="urn:microsoft.com/office/officeart/2005/8/layout/arrow5"/>
    <dgm:cxn modelId="{6F6E52CD-4656-45BE-8AB0-39C031F7F17A}" type="presOf" srcId="{A7C3AB64-D72E-43CF-8F61-61CF8201CE15}" destId="{857D783D-4E3D-4EBD-B551-AF9DF724E05D}" srcOrd="0" destOrd="0" presId="urn:microsoft.com/office/officeart/2005/8/layout/arrow5"/>
    <dgm:cxn modelId="{B15CC3DA-F6C5-40D9-B2EF-2E5C53E5A9C8}" type="presOf" srcId="{953DE3FD-80A9-41DB-A863-490339C71C6D}" destId="{0CBBB1C7-DECD-4F95-8C01-1CCE8A2C66AE}" srcOrd="0" destOrd="0" presId="urn:microsoft.com/office/officeart/2005/8/layout/arrow5"/>
    <dgm:cxn modelId="{90813D92-0EEC-4ABC-BFA8-B167FE6C20AA}" type="presParOf" srcId="{A4CF2AC0-B17A-43A8-92E3-61090C4C9719}" destId="{0CBBB1C7-DECD-4F95-8C01-1CCE8A2C66AE}" srcOrd="0" destOrd="0" presId="urn:microsoft.com/office/officeart/2005/8/layout/arrow5"/>
    <dgm:cxn modelId="{D30D5DA7-E860-47DC-A714-907FF9A58986}" type="presParOf" srcId="{A4CF2AC0-B17A-43A8-92E3-61090C4C9719}" destId="{857D783D-4E3D-4EBD-B551-AF9DF724E05D}" srcOrd="1" destOrd="0" presId="urn:microsoft.com/office/officeart/2005/8/layout/arrow5"/>
    <dgm:cxn modelId="{9A244E05-DE9A-4A03-BB18-A36512DEEF61}" type="presParOf" srcId="{A4CF2AC0-B17A-43A8-92E3-61090C4C9719}" destId="{32E9B66C-4A90-45C3-AF10-D0837524EB31}" srcOrd="2" destOrd="0" presId="urn:microsoft.com/office/officeart/2005/8/layout/arrow5"/>
    <dgm:cxn modelId="{3F107231-D1A6-4C3E-ADC3-DA870C9C89C5}" type="presParOf" srcId="{A4CF2AC0-B17A-43A8-92E3-61090C4C9719}" destId="{98974198-8C59-4144-8263-B2E485775260}" srcOrd="3" destOrd="0" presId="urn:microsoft.com/office/officeart/2005/8/layout/arrow5"/>
    <dgm:cxn modelId="{3195AC69-283F-4DE0-AFEB-7230C5FF076C}" type="presParOf" srcId="{A4CF2AC0-B17A-43A8-92E3-61090C4C9719}" destId="{6A87FD81-9826-45A1-92E7-64DBD25A5C90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724D44-C56C-49B9-99BD-545E0894CD8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D481FC-284F-4830-892C-4C5A53BAB285}">
      <dgm:prSet/>
      <dgm:spPr/>
      <dgm:t>
        <a:bodyPr/>
        <a:lstStyle/>
        <a:p>
          <a:r>
            <a:rPr lang="sr-Latn-RS" b="1"/>
            <a:t>P</a:t>
          </a:r>
          <a:r>
            <a:rPr lang="sr-Cyrl-RS" b="1"/>
            <a:t>artitioner </a:t>
          </a:r>
          <a:r>
            <a:rPr lang="en-US" b="1"/>
            <a:t>generise </a:t>
          </a:r>
          <a:r>
            <a:rPr lang="sr-Latn-RS" b="1"/>
            <a:t>tokene</a:t>
          </a:r>
          <a:r>
            <a:rPr lang="sr-Cyrl-RS" b="1"/>
            <a:t> od 0 do 255 i u </a:t>
          </a:r>
          <a:r>
            <a:rPr lang="en-US" b="1"/>
            <a:t>akumulacija</a:t>
          </a:r>
          <a:r>
            <a:rPr lang="sr-Cyrl-RS" b="1"/>
            <a:t> je 5 Cassandra </a:t>
          </a:r>
          <a:r>
            <a:rPr lang="en-US" b="1"/>
            <a:t>masine</a:t>
          </a:r>
          <a:r>
            <a:rPr lang="sr-Cyrl-RS" b="1"/>
            <a:t>. Kako bi se dodelio jednak teret, svaki čvor trebao bi snositi jednak broj </a:t>
          </a:r>
          <a:r>
            <a:rPr lang="sr-Latn-RS" b="1"/>
            <a:t>tokena</a:t>
          </a:r>
          <a:r>
            <a:rPr lang="sr-Cyrl-RS" b="1"/>
            <a:t>.</a:t>
          </a:r>
          <a:endParaRPr lang="en-US"/>
        </a:p>
      </dgm:t>
    </dgm:pt>
    <dgm:pt modelId="{52C3EE37-01BB-4652-AEAB-F0650D7D4CF2}" type="parTrans" cxnId="{19EFF84D-9D72-4AFC-9140-01EC8ED4FB69}">
      <dgm:prSet/>
      <dgm:spPr/>
      <dgm:t>
        <a:bodyPr/>
        <a:lstStyle/>
        <a:p>
          <a:endParaRPr lang="en-US"/>
        </a:p>
      </dgm:t>
    </dgm:pt>
    <dgm:pt modelId="{D5D9FB33-D14C-4EA4-9704-BD473EC0E715}" type="sibTrans" cxnId="{19EFF84D-9D72-4AFC-9140-01EC8ED4FB69}">
      <dgm:prSet/>
      <dgm:spPr/>
      <dgm:t>
        <a:bodyPr/>
        <a:lstStyle/>
        <a:p>
          <a:endParaRPr lang="en-US"/>
        </a:p>
      </dgm:t>
    </dgm:pt>
    <dgm:pt modelId="{B40F7BB4-5FA7-4E21-8173-BCAF0123C02B}">
      <dgm:prSet/>
      <dgm:spPr/>
      <dgm:t>
        <a:bodyPr/>
        <a:lstStyle/>
        <a:p>
          <a:r>
            <a:rPr lang="sr-Cyrl-RS" b="1"/>
            <a:t>Dakle, prvi čvor bit će odgovoran za </a:t>
          </a:r>
          <a:r>
            <a:rPr lang="sr-Latn-RS" b="1"/>
            <a:t> tokene</a:t>
          </a:r>
          <a:r>
            <a:rPr lang="sr-Cyrl-RS" b="1"/>
            <a:t> od 1 do 51, drugi će posedovati</a:t>
          </a:r>
          <a:r>
            <a:rPr lang="sr-Latn-RS" b="1"/>
            <a:t> tokene</a:t>
          </a:r>
          <a:r>
            <a:rPr lang="sr-Cyrl-RS" b="1"/>
            <a:t> od 52 do 102, treći od 103 do 153, četvrti od 154 do 204 i peti od 205 do 255. </a:t>
          </a:r>
          <a:endParaRPr lang="en-US"/>
        </a:p>
      </dgm:t>
    </dgm:pt>
    <dgm:pt modelId="{96DEADE9-1BFC-4A36-B093-E099D10592D6}" type="parTrans" cxnId="{BE9858BE-1D78-49EE-B238-81EB37974469}">
      <dgm:prSet/>
      <dgm:spPr/>
      <dgm:t>
        <a:bodyPr/>
        <a:lstStyle/>
        <a:p>
          <a:endParaRPr lang="en-US"/>
        </a:p>
      </dgm:t>
    </dgm:pt>
    <dgm:pt modelId="{55080852-5038-4194-A421-374D41055A14}" type="sibTrans" cxnId="{BE9858BE-1D78-49EE-B238-81EB37974469}">
      <dgm:prSet/>
      <dgm:spPr/>
      <dgm:t>
        <a:bodyPr/>
        <a:lstStyle/>
        <a:p>
          <a:endParaRPr lang="en-US"/>
        </a:p>
      </dgm:t>
    </dgm:pt>
    <dgm:pt modelId="{4C49F944-574C-4BB5-A383-EDB1B49169DE}">
      <dgm:prSet/>
      <dgm:spPr/>
      <dgm:t>
        <a:bodyPr/>
        <a:lstStyle/>
        <a:p>
          <a:r>
            <a:rPr lang="sr-Cyrl-RS" b="1"/>
            <a:t>Ako se svaki čvor označi s brojem </a:t>
          </a:r>
          <a:r>
            <a:rPr lang="en-US" b="1"/>
            <a:t>z</a:t>
          </a:r>
          <a:r>
            <a:rPr lang="sr-Cyrl-RS" b="1"/>
            <a:t>etona kojeg mo</a:t>
          </a:r>
          <a:r>
            <a:rPr lang="en-US" b="1"/>
            <a:t>z</a:t>
          </a:r>
          <a:r>
            <a:rPr lang="sr-Cyrl-RS" b="1"/>
            <a:t>e posjedovati, onda </a:t>
          </a:r>
          <a:r>
            <a:rPr lang="en-US" b="1"/>
            <a:t>akumulacija</a:t>
          </a:r>
          <a:r>
            <a:rPr lang="sr-Cyrl-RS" b="1"/>
            <a:t> dobi</a:t>
          </a:r>
          <a:r>
            <a:rPr lang="en-US" b="1"/>
            <a:t>ja</a:t>
          </a:r>
          <a:r>
            <a:rPr lang="sr-Cyrl-RS" b="1"/>
            <a:t> izgled prstena. </a:t>
          </a:r>
          <a:r>
            <a:rPr lang="sr-Latn-RS" b="1"/>
            <a:t>P</a:t>
          </a:r>
          <a:r>
            <a:rPr lang="sr-Cyrl-RS" b="1"/>
            <a:t>artitioner je hash funkcija koja odre</a:t>
          </a:r>
          <a:r>
            <a:rPr lang="en-US" b="1"/>
            <a:t>dj</a:t>
          </a:r>
          <a:r>
            <a:rPr lang="sr-Cyrl-RS" b="1"/>
            <a:t>uje opseg mogućih ključeva redova (rowkey, row ID)</a:t>
          </a:r>
          <a:endParaRPr lang="en-US"/>
        </a:p>
      </dgm:t>
    </dgm:pt>
    <dgm:pt modelId="{CBCED39C-9A13-4B68-9E3C-D4ECE825C287}" type="parTrans" cxnId="{24234100-EB4A-4951-8726-707284FFC88F}">
      <dgm:prSet/>
      <dgm:spPr/>
      <dgm:t>
        <a:bodyPr/>
        <a:lstStyle/>
        <a:p>
          <a:endParaRPr lang="en-US"/>
        </a:p>
      </dgm:t>
    </dgm:pt>
    <dgm:pt modelId="{C8AA97A2-5E13-46F9-AE85-7222BD1060F9}" type="sibTrans" cxnId="{24234100-EB4A-4951-8726-707284FFC88F}">
      <dgm:prSet/>
      <dgm:spPr/>
      <dgm:t>
        <a:bodyPr/>
        <a:lstStyle/>
        <a:p>
          <a:endParaRPr lang="en-US"/>
        </a:p>
      </dgm:t>
    </dgm:pt>
    <dgm:pt modelId="{97F915DF-CC0A-4F3D-AC24-177A8CC68EE1}" type="pres">
      <dgm:prSet presAssocID="{3C724D44-C56C-49B9-99BD-545E0894CD8F}" presName="cycle" presStyleCnt="0">
        <dgm:presLayoutVars>
          <dgm:dir/>
          <dgm:resizeHandles val="exact"/>
        </dgm:presLayoutVars>
      </dgm:prSet>
      <dgm:spPr/>
    </dgm:pt>
    <dgm:pt modelId="{C73AAD41-C984-4716-A949-A408D29F163E}" type="pres">
      <dgm:prSet presAssocID="{34D481FC-284F-4830-892C-4C5A53BAB285}" presName="dummy" presStyleCnt="0"/>
      <dgm:spPr/>
    </dgm:pt>
    <dgm:pt modelId="{04E29074-1FAA-45AB-850A-58290747C858}" type="pres">
      <dgm:prSet presAssocID="{34D481FC-284F-4830-892C-4C5A53BAB285}" presName="node" presStyleLbl="revTx" presStyleIdx="0" presStyleCnt="3">
        <dgm:presLayoutVars>
          <dgm:bulletEnabled val="1"/>
        </dgm:presLayoutVars>
      </dgm:prSet>
      <dgm:spPr/>
    </dgm:pt>
    <dgm:pt modelId="{BA08F505-E8CE-4E46-9C69-8C547390A896}" type="pres">
      <dgm:prSet presAssocID="{D5D9FB33-D14C-4EA4-9704-BD473EC0E715}" presName="sibTrans" presStyleLbl="node1" presStyleIdx="0" presStyleCnt="3"/>
      <dgm:spPr/>
    </dgm:pt>
    <dgm:pt modelId="{D1A0D9FC-0EF4-493A-BC1B-BE590EF46775}" type="pres">
      <dgm:prSet presAssocID="{B40F7BB4-5FA7-4E21-8173-BCAF0123C02B}" presName="dummy" presStyleCnt="0"/>
      <dgm:spPr/>
    </dgm:pt>
    <dgm:pt modelId="{626F963E-F5B7-4B8F-84ED-ABE31F105AAF}" type="pres">
      <dgm:prSet presAssocID="{B40F7BB4-5FA7-4E21-8173-BCAF0123C02B}" presName="node" presStyleLbl="revTx" presStyleIdx="1" presStyleCnt="3">
        <dgm:presLayoutVars>
          <dgm:bulletEnabled val="1"/>
        </dgm:presLayoutVars>
      </dgm:prSet>
      <dgm:spPr/>
    </dgm:pt>
    <dgm:pt modelId="{609CDDBF-9FD7-4D34-962B-C3FEFD14D593}" type="pres">
      <dgm:prSet presAssocID="{55080852-5038-4194-A421-374D41055A14}" presName="sibTrans" presStyleLbl="node1" presStyleIdx="1" presStyleCnt="3"/>
      <dgm:spPr/>
    </dgm:pt>
    <dgm:pt modelId="{431D096A-25BF-4E66-B3D4-0D04416CD2B7}" type="pres">
      <dgm:prSet presAssocID="{4C49F944-574C-4BB5-A383-EDB1B49169DE}" presName="dummy" presStyleCnt="0"/>
      <dgm:spPr/>
    </dgm:pt>
    <dgm:pt modelId="{F74582BD-0268-4FF6-AB4D-C386C18ADEF3}" type="pres">
      <dgm:prSet presAssocID="{4C49F944-574C-4BB5-A383-EDB1B49169DE}" presName="node" presStyleLbl="revTx" presStyleIdx="2" presStyleCnt="3">
        <dgm:presLayoutVars>
          <dgm:bulletEnabled val="1"/>
        </dgm:presLayoutVars>
      </dgm:prSet>
      <dgm:spPr/>
    </dgm:pt>
    <dgm:pt modelId="{E52F1525-3B8F-45B5-B0F6-126EB7430755}" type="pres">
      <dgm:prSet presAssocID="{C8AA97A2-5E13-46F9-AE85-7222BD1060F9}" presName="sibTrans" presStyleLbl="node1" presStyleIdx="2" presStyleCnt="3"/>
      <dgm:spPr/>
    </dgm:pt>
  </dgm:ptLst>
  <dgm:cxnLst>
    <dgm:cxn modelId="{24234100-EB4A-4951-8726-707284FFC88F}" srcId="{3C724D44-C56C-49B9-99BD-545E0894CD8F}" destId="{4C49F944-574C-4BB5-A383-EDB1B49169DE}" srcOrd="2" destOrd="0" parTransId="{CBCED39C-9A13-4B68-9E3C-D4ECE825C287}" sibTransId="{C8AA97A2-5E13-46F9-AE85-7222BD1060F9}"/>
    <dgm:cxn modelId="{3C224409-E9AB-4E69-BCFC-BFD610FC2D51}" type="presOf" srcId="{3C724D44-C56C-49B9-99BD-545E0894CD8F}" destId="{97F915DF-CC0A-4F3D-AC24-177A8CC68EE1}" srcOrd="0" destOrd="0" presId="urn:microsoft.com/office/officeart/2005/8/layout/cycle1"/>
    <dgm:cxn modelId="{7417E412-B5B6-4A0D-A61C-0CABE48767C9}" type="presOf" srcId="{B40F7BB4-5FA7-4E21-8173-BCAF0123C02B}" destId="{626F963E-F5B7-4B8F-84ED-ABE31F105AAF}" srcOrd="0" destOrd="0" presId="urn:microsoft.com/office/officeart/2005/8/layout/cycle1"/>
    <dgm:cxn modelId="{19EFF84D-9D72-4AFC-9140-01EC8ED4FB69}" srcId="{3C724D44-C56C-49B9-99BD-545E0894CD8F}" destId="{34D481FC-284F-4830-892C-4C5A53BAB285}" srcOrd="0" destOrd="0" parTransId="{52C3EE37-01BB-4652-AEAB-F0650D7D4CF2}" sibTransId="{D5D9FB33-D14C-4EA4-9704-BD473EC0E715}"/>
    <dgm:cxn modelId="{3F169E87-3227-4A7F-8288-607DED8AB682}" type="presOf" srcId="{55080852-5038-4194-A421-374D41055A14}" destId="{609CDDBF-9FD7-4D34-962B-C3FEFD14D593}" srcOrd="0" destOrd="0" presId="urn:microsoft.com/office/officeart/2005/8/layout/cycle1"/>
    <dgm:cxn modelId="{BE9858BE-1D78-49EE-B238-81EB37974469}" srcId="{3C724D44-C56C-49B9-99BD-545E0894CD8F}" destId="{B40F7BB4-5FA7-4E21-8173-BCAF0123C02B}" srcOrd="1" destOrd="0" parTransId="{96DEADE9-1BFC-4A36-B093-E099D10592D6}" sibTransId="{55080852-5038-4194-A421-374D41055A14}"/>
    <dgm:cxn modelId="{BBF082C9-397D-4773-9C75-D9D8235AB700}" type="presOf" srcId="{4C49F944-574C-4BB5-A383-EDB1B49169DE}" destId="{F74582BD-0268-4FF6-AB4D-C386C18ADEF3}" srcOrd="0" destOrd="0" presId="urn:microsoft.com/office/officeart/2005/8/layout/cycle1"/>
    <dgm:cxn modelId="{61ABCCD6-ED4E-4000-877F-595B323D1270}" type="presOf" srcId="{C8AA97A2-5E13-46F9-AE85-7222BD1060F9}" destId="{E52F1525-3B8F-45B5-B0F6-126EB7430755}" srcOrd="0" destOrd="0" presId="urn:microsoft.com/office/officeart/2005/8/layout/cycle1"/>
    <dgm:cxn modelId="{29168AE4-F18C-4280-8DB6-5468FC0EE558}" type="presOf" srcId="{34D481FC-284F-4830-892C-4C5A53BAB285}" destId="{04E29074-1FAA-45AB-850A-58290747C858}" srcOrd="0" destOrd="0" presId="urn:microsoft.com/office/officeart/2005/8/layout/cycle1"/>
    <dgm:cxn modelId="{706419EF-2A0D-4CEE-9F34-EB63D7016C93}" type="presOf" srcId="{D5D9FB33-D14C-4EA4-9704-BD473EC0E715}" destId="{BA08F505-E8CE-4E46-9C69-8C547390A896}" srcOrd="0" destOrd="0" presId="urn:microsoft.com/office/officeart/2005/8/layout/cycle1"/>
    <dgm:cxn modelId="{CB7F5184-85D0-4E05-9295-E778077CA06D}" type="presParOf" srcId="{97F915DF-CC0A-4F3D-AC24-177A8CC68EE1}" destId="{C73AAD41-C984-4716-A949-A408D29F163E}" srcOrd="0" destOrd="0" presId="urn:microsoft.com/office/officeart/2005/8/layout/cycle1"/>
    <dgm:cxn modelId="{6BB5E591-FBFA-4C44-ACCC-F1FB8FE104D9}" type="presParOf" srcId="{97F915DF-CC0A-4F3D-AC24-177A8CC68EE1}" destId="{04E29074-1FAA-45AB-850A-58290747C858}" srcOrd="1" destOrd="0" presId="urn:microsoft.com/office/officeart/2005/8/layout/cycle1"/>
    <dgm:cxn modelId="{37AEEECB-534E-4798-84D2-E0E315620B68}" type="presParOf" srcId="{97F915DF-CC0A-4F3D-AC24-177A8CC68EE1}" destId="{BA08F505-E8CE-4E46-9C69-8C547390A896}" srcOrd="2" destOrd="0" presId="urn:microsoft.com/office/officeart/2005/8/layout/cycle1"/>
    <dgm:cxn modelId="{1772BC31-2FA4-4ACC-B8A9-D0EF74D5B495}" type="presParOf" srcId="{97F915DF-CC0A-4F3D-AC24-177A8CC68EE1}" destId="{D1A0D9FC-0EF4-493A-BC1B-BE590EF46775}" srcOrd="3" destOrd="0" presId="urn:microsoft.com/office/officeart/2005/8/layout/cycle1"/>
    <dgm:cxn modelId="{6CFB4E50-7F4E-41E5-8CB7-90A2871D83D8}" type="presParOf" srcId="{97F915DF-CC0A-4F3D-AC24-177A8CC68EE1}" destId="{626F963E-F5B7-4B8F-84ED-ABE31F105AAF}" srcOrd="4" destOrd="0" presId="urn:microsoft.com/office/officeart/2005/8/layout/cycle1"/>
    <dgm:cxn modelId="{F9B889DF-79A7-4D0B-85C4-5569CA0219FF}" type="presParOf" srcId="{97F915DF-CC0A-4F3D-AC24-177A8CC68EE1}" destId="{609CDDBF-9FD7-4D34-962B-C3FEFD14D593}" srcOrd="5" destOrd="0" presId="urn:microsoft.com/office/officeart/2005/8/layout/cycle1"/>
    <dgm:cxn modelId="{2E23CE2C-9CA5-4EEB-AF4A-568154945A3A}" type="presParOf" srcId="{97F915DF-CC0A-4F3D-AC24-177A8CC68EE1}" destId="{431D096A-25BF-4E66-B3D4-0D04416CD2B7}" srcOrd="6" destOrd="0" presId="urn:microsoft.com/office/officeart/2005/8/layout/cycle1"/>
    <dgm:cxn modelId="{54211922-6FD8-45DB-9B21-C9195B4FD415}" type="presParOf" srcId="{97F915DF-CC0A-4F3D-AC24-177A8CC68EE1}" destId="{F74582BD-0268-4FF6-AB4D-C386C18ADEF3}" srcOrd="7" destOrd="0" presId="urn:microsoft.com/office/officeart/2005/8/layout/cycle1"/>
    <dgm:cxn modelId="{FD2CB8EC-7D8D-4F1E-A630-AA557EFAA02A}" type="presParOf" srcId="{97F915DF-CC0A-4F3D-AC24-177A8CC68EE1}" destId="{E52F1525-3B8F-45B5-B0F6-126EB7430755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5C9FC5-7DE1-472E-8539-6D5B7FC2ED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2FD634-D93A-4029-A942-8599D4163D1F}">
      <dgm:prSet/>
      <dgm:spPr/>
      <dgm:t>
        <a:bodyPr/>
        <a:lstStyle/>
        <a:p>
          <a:r>
            <a:rPr lang="sr-Cyrl-RS"/>
            <a:t>Za komunikaciju unutar čvorova, Cassandra koristi protokol tračanja. Kao što naziv govori, protokol širi informacije kao što se prenosi neka glasina. </a:t>
          </a:r>
          <a:endParaRPr lang="en-US"/>
        </a:p>
      </dgm:t>
    </dgm:pt>
    <dgm:pt modelId="{3600C1F9-0FD0-4E71-B813-097FFB69ACCF}" type="parTrans" cxnId="{1D9B32D1-501C-4395-9442-F7047D0BECFE}">
      <dgm:prSet/>
      <dgm:spPr/>
      <dgm:t>
        <a:bodyPr/>
        <a:lstStyle/>
        <a:p>
          <a:endParaRPr lang="en-US"/>
        </a:p>
      </dgm:t>
    </dgm:pt>
    <dgm:pt modelId="{EB05721C-DEA5-41B4-95DB-3413412C200D}" type="sibTrans" cxnId="{1D9B32D1-501C-4395-9442-F7047D0BECFE}">
      <dgm:prSet/>
      <dgm:spPr/>
      <dgm:t>
        <a:bodyPr/>
        <a:lstStyle/>
        <a:p>
          <a:endParaRPr lang="en-US"/>
        </a:p>
      </dgm:t>
    </dgm:pt>
    <dgm:pt modelId="{4B12245B-F0B5-4BCA-9BBA-A7682BA46510}">
      <dgm:prSet/>
      <dgm:spPr/>
      <dgm:t>
        <a:bodyPr/>
        <a:lstStyle/>
        <a:p>
          <a:r>
            <a:rPr lang="sr-Cyrl-RS"/>
            <a:t>Tak</a:t>
          </a:r>
          <a:r>
            <a:rPr lang="en-US"/>
            <a:t>odj</a:t>
          </a:r>
          <a:r>
            <a:rPr lang="sr-Cyrl-RS"/>
            <a:t>e, širenje informacija mo</a:t>
          </a:r>
          <a:r>
            <a:rPr lang="en-US"/>
            <a:t>z</a:t>
          </a:r>
          <a:r>
            <a:rPr lang="sr-Cyrl-RS"/>
            <a:t>e se usporediti sa širenjem virusa. Dakle, nema centra</a:t>
          </a:r>
          <a:r>
            <a:rPr lang="en-US"/>
            <a:t> podataka </a:t>
          </a:r>
          <a:r>
            <a:rPr lang="sr-Cyrl-RS"/>
            <a:t>koja dalje širi informacije, nego se informacija prenosi kroz sve čvorove.</a:t>
          </a:r>
          <a:endParaRPr lang="en-US"/>
        </a:p>
      </dgm:t>
    </dgm:pt>
    <dgm:pt modelId="{60F75BE6-3F9F-41C9-B24C-83F9CB639060}" type="parTrans" cxnId="{CB065B9F-04BD-4BEF-BF4D-805F3E41C292}">
      <dgm:prSet/>
      <dgm:spPr/>
      <dgm:t>
        <a:bodyPr/>
        <a:lstStyle/>
        <a:p>
          <a:endParaRPr lang="en-US"/>
        </a:p>
      </dgm:t>
    </dgm:pt>
    <dgm:pt modelId="{25A717FD-39E2-404C-804B-47394A2D7715}" type="sibTrans" cxnId="{CB065B9F-04BD-4BEF-BF4D-805F3E41C292}">
      <dgm:prSet/>
      <dgm:spPr/>
      <dgm:t>
        <a:bodyPr/>
        <a:lstStyle/>
        <a:p>
          <a:endParaRPr lang="en-US"/>
        </a:p>
      </dgm:t>
    </dgm:pt>
    <dgm:pt modelId="{14A54C9C-56A3-4B45-8F0D-448C28EAA0F7}">
      <dgm:prSet/>
      <dgm:spPr/>
      <dgm:t>
        <a:bodyPr/>
        <a:lstStyle/>
        <a:p>
          <a:r>
            <a:rPr lang="sr-Cyrl-RS"/>
            <a:t>Na taj način čvorovi izgra</a:t>
          </a:r>
          <a:r>
            <a:rPr lang="en-US"/>
            <a:t>dj</a:t>
          </a:r>
          <a:r>
            <a:rPr lang="sr-Cyrl-RS"/>
            <a:t>uju globalnu mapu s</a:t>
          </a:r>
          <a:r>
            <a:rPr lang="en-US"/>
            <a:t>a</a:t>
          </a:r>
          <a:r>
            <a:rPr lang="sr-Cyrl-RS"/>
            <a:t>stava s malim brojem lokalnih me</a:t>
          </a:r>
          <a:r>
            <a:rPr lang="en-US"/>
            <a:t>dj</a:t>
          </a:r>
          <a:r>
            <a:rPr lang="sr-Cyrl-RS"/>
            <a:t>udelovanja. </a:t>
          </a:r>
          <a:endParaRPr lang="en-US"/>
        </a:p>
      </dgm:t>
    </dgm:pt>
    <dgm:pt modelId="{F8A187A3-C3BE-4D12-8E4A-644046C992CB}" type="parTrans" cxnId="{3E956464-08CD-40F5-9957-0A1624961515}">
      <dgm:prSet/>
      <dgm:spPr/>
      <dgm:t>
        <a:bodyPr/>
        <a:lstStyle/>
        <a:p>
          <a:endParaRPr lang="en-US"/>
        </a:p>
      </dgm:t>
    </dgm:pt>
    <dgm:pt modelId="{B1A0D1C3-970C-433E-B351-B66A1C6040F6}" type="sibTrans" cxnId="{3E956464-08CD-40F5-9957-0A1624961515}">
      <dgm:prSet/>
      <dgm:spPr/>
      <dgm:t>
        <a:bodyPr/>
        <a:lstStyle/>
        <a:p>
          <a:endParaRPr lang="en-US"/>
        </a:p>
      </dgm:t>
    </dgm:pt>
    <dgm:pt modelId="{08A08DB1-61AB-4065-98FE-F539808A1750}">
      <dgm:prSet/>
      <dgm:spPr/>
      <dgm:t>
        <a:bodyPr/>
        <a:lstStyle/>
        <a:p>
          <a:r>
            <a:rPr lang="sr-Cyrl-RS"/>
            <a:t>Cassandra koristi protokol tračanja za a</a:t>
          </a:r>
          <a:r>
            <a:rPr lang="en-US"/>
            <a:t>z</a:t>
          </a:r>
          <a:r>
            <a:rPr lang="sr-Cyrl-RS"/>
            <a:t>uriranje stanja čvorova i </a:t>
          </a:r>
          <a:endParaRPr lang="en-US"/>
        </a:p>
      </dgm:t>
    </dgm:pt>
    <dgm:pt modelId="{2C9D7626-3D37-45B4-A6E6-1EFE13BB3FCF}" type="parTrans" cxnId="{0615BBC7-06C5-4F2E-AADC-699D85D667F0}">
      <dgm:prSet/>
      <dgm:spPr/>
      <dgm:t>
        <a:bodyPr/>
        <a:lstStyle/>
        <a:p>
          <a:endParaRPr lang="en-US"/>
        </a:p>
      </dgm:t>
    </dgm:pt>
    <dgm:pt modelId="{4E20F53D-FA1B-49F4-9719-341F1556F277}" type="sibTrans" cxnId="{0615BBC7-06C5-4F2E-AADC-699D85D667F0}">
      <dgm:prSet/>
      <dgm:spPr/>
      <dgm:t>
        <a:bodyPr/>
        <a:lstStyle/>
        <a:p>
          <a:endParaRPr lang="en-US"/>
        </a:p>
      </dgm:t>
    </dgm:pt>
    <dgm:pt modelId="{0674FDCF-A06B-46E8-BD58-190DEA997BE4}">
      <dgm:prSet/>
      <dgm:spPr/>
      <dgm:t>
        <a:bodyPr/>
        <a:lstStyle/>
        <a:p>
          <a:r>
            <a:rPr lang="sr-Cyrl-RS"/>
            <a:t>njihovih lokacija unutar prstena (</a:t>
          </a:r>
          <a:r>
            <a:rPr lang="en-US"/>
            <a:t>akumulacije</a:t>
          </a:r>
          <a:r>
            <a:rPr lang="sr-Cyrl-RS"/>
            <a:t>). </a:t>
          </a:r>
          <a:endParaRPr lang="en-US"/>
        </a:p>
      </dgm:t>
    </dgm:pt>
    <dgm:pt modelId="{CE018013-B5C6-451C-8A84-335EE2C17C87}" type="parTrans" cxnId="{22D64F2B-90F2-458B-94E2-E475669C0092}">
      <dgm:prSet/>
      <dgm:spPr/>
      <dgm:t>
        <a:bodyPr/>
        <a:lstStyle/>
        <a:p>
          <a:endParaRPr lang="en-US"/>
        </a:p>
      </dgm:t>
    </dgm:pt>
    <dgm:pt modelId="{5A8BE1F1-8084-47DF-8593-1BAC13E6F33D}" type="sibTrans" cxnId="{22D64F2B-90F2-458B-94E2-E475669C0092}">
      <dgm:prSet/>
      <dgm:spPr/>
      <dgm:t>
        <a:bodyPr/>
        <a:lstStyle/>
        <a:p>
          <a:endParaRPr lang="en-US"/>
        </a:p>
      </dgm:t>
    </dgm:pt>
    <dgm:pt modelId="{CAE47D87-CDE6-4BAF-981F-E94C23EA5A64}">
      <dgm:prSet/>
      <dgm:spPr/>
      <dgm:t>
        <a:bodyPr/>
        <a:lstStyle/>
        <a:p>
          <a:r>
            <a:rPr lang="en-US"/>
            <a:t>Pokrece se svake sekunde I izmenjuje informacije s najvise 3 cvora, stari podatak se prepisuje novim.</a:t>
          </a:r>
        </a:p>
      </dgm:t>
    </dgm:pt>
    <dgm:pt modelId="{0AFA216A-CAA0-4FDF-B52E-CF0A23208D71}" type="parTrans" cxnId="{7B79B5F8-7C2D-42E5-B3F0-83D06DC6F4E4}">
      <dgm:prSet/>
      <dgm:spPr/>
      <dgm:t>
        <a:bodyPr/>
        <a:lstStyle/>
        <a:p>
          <a:endParaRPr lang="en-US"/>
        </a:p>
      </dgm:t>
    </dgm:pt>
    <dgm:pt modelId="{942EB5DD-27EB-4501-BAEC-65DC32E54B4A}" type="sibTrans" cxnId="{7B79B5F8-7C2D-42E5-B3F0-83D06DC6F4E4}">
      <dgm:prSet/>
      <dgm:spPr/>
      <dgm:t>
        <a:bodyPr/>
        <a:lstStyle/>
        <a:p>
          <a:endParaRPr lang="en-US"/>
        </a:p>
      </dgm:t>
    </dgm:pt>
    <dgm:pt modelId="{8C77636C-F82C-4489-8B5C-417C1C0EAB5B}">
      <dgm:prSet/>
      <dgm:spPr/>
      <dgm:t>
        <a:bodyPr/>
        <a:lstStyle/>
        <a:p>
          <a:r>
            <a:rPr lang="en-US"/>
            <a:t>Stroga konzistentnost zbog starih podataka. Garantuje toleranciju na particionisanje I konzistentnost.</a:t>
          </a:r>
        </a:p>
      </dgm:t>
    </dgm:pt>
    <dgm:pt modelId="{2B60413D-C391-48FE-B1EB-F4EB103741D7}" type="parTrans" cxnId="{622752A5-59BA-46C8-A64E-D2156527468C}">
      <dgm:prSet/>
      <dgm:spPr/>
      <dgm:t>
        <a:bodyPr/>
        <a:lstStyle/>
        <a:p>
          <a:endParaRPr lang="en-US"/>
        </a:p>
      </dgm:t>
    </dgm:pt>
    <dgm:pt modelId="{D5790966-82CD-470A-8DE8-2BF0B40700C2}" type="sibTrans" cxnId="{622752A5-59BA-46C8-A64E-D2156527468C}">
      <dgm:prSet/>
      <dgm:spPr/>
      <dgm:t>
        <a:bodyPr/>
        <a:lstStyle/>
        <a:p>
          <a:endParaRPr lang="en-US"/>
        </a:p>
      </dgm:t>
    </dgm:pt>
    <dgm:pt modelId="{93E14905-F68B-4378-9888-49C2DFDAD20E}" type="pres">
      <dgm:prSet presAssocID="{AA5C9FC5-7DE1-472E-8539-6D5B7FC2ED58}" presName="vert0" presStyleCnt="0">
        <dgm:presLayoutVars>
          <dgm:dir/>
          <dgm:animOne val="branch"/>
          <dgm:animLvl val="lvl"/>
        </dgm:presLayoutVars>
      </dgm:prSet>
      <dgm:spPr/>
    </dgm:pt>
    <dgm:pt modelId="{4E30FF6A-33BA-4975-9C48-FB2A11F21136}" type="pres">
      <dgm:prSet presAssocID="{0B2FD634-D93A-4029-A942-8599D4163D1F}" presName="thickLine" presStyleLbl="alignNode1" presStyleIdx="0" presStyleCnt="7"/>
      <dgm:spPr/>
    </dgm:pt>
    <dgm:pt modelId="{245E1F14-CC58-4B8F-B2BE-65E1105A2507}" type="pres">
      <dgm:prSet presAssocID="{0B2FD634-D93A-4029-A942-8599D4163D1F}" presName="horz1" presStyleCnt="0"/>
      <dgm:spPr/>
    </dgm:pt>
    <dgm:pt modelId="{1E4C0E63-8BFE-4E86-AF26-D3C970D62950}" type="pres">
      <dgm:prSet presAssocID="{0B2FD634-D93A-4029-A942-8599D4163D1F}" presName="tx1" presStyleLbl="revTx" presStyleIdx="0" presStyleCnt="7"/>
      <dgm:spPr/>
    </dgm:pt>
    <dgm:pt modelId="{03831D2F-9994-481E-875A-0081DC0B979A}" type="pres">
      <dgm:prSet presAssocID="{0B2FD634-D93A-4029-A942-8599D4163D1F}" presName="vert1" presStyleCnt="0"/>
      <dgm:spPr/>
    </dgm:pt>
    <dgm:pt modelId="{7E3FE176-499B-4023-AE2D-BAE556E87ACA}" type="pres">
      <dgm:prSet presAssocID="{4B12245B-F0B5-4BCA-9BBA-A7682BA46510}" presName="thickLine" presStyleLbl="alignNode1" presStyleIdx="1" presStyleCnt="7"/>
      <dgm:spPr/>
    </dgm:pt>
    <dgm:pt modelId="{7334F24F-0F01-4BA4-A96F-77843561BE29}" type="pres">
      <dgm:prSet presAssocID="{4B12245B-F0B5-4BCA-9BBA-A7682BA46510}" presName="horz1" presStyleCnt="0"/>
      <dgm:spPr/>
    </dgm:pt>
    <dgm:pt modelId="{69C5BAA9-D03E-400E-B60E-F457935BBD60}" type="pres">
      <dgm:prSet presAssocID="{4B12245B-F0B5-4BCA-9BBA-A7682BA46510}" presName="tx1" presStyleLbl="revTx" presStyleIdx="1" presStyleCnt="7"/>
      <dgm:spPr/>
    </dgm:pt>
    <dgm:pt modelId="{E702B9F4-68C0-4235-89C6-B7BC9D0F2AE5}" type="pres">
      <dgm:prSet presAssocID="{4B12245B-F0B5-4BCA-9BBA-A7682BA46510}" presName="vert1" presStyleCnt="0"/>
      <dgm:spPr/>
    </dgm:pt>
    <dgm:pt modelId="{BEFCBA04-32D3-404B-9393-AE89745576F5}" type="pres">
      <dgm:prSet presAssocID="{14A54C9C-56A3-4B45-8F0D-448C28EAA0F7}" presName="thickLine" presStyleLbl="alignNode1" presStyleIdx="2" presStyleCnt="7"/>
      <dgm:spPr/>
    </dgm:pt>
    <dgm:pt modelId="{3E833870-7D0B-4134-99B5-EC56C7AA2D9D}" type="pres">
      <dgm:prSet presAssocID="{14A54C9C-56A3-4B45-8F0D-448C28EAA0F7}" presName="horz1" presStyleCnt="0"/>
      <dgm:spPr/>
    </dgm:pt>
    <dgm:pt modelId="{64D03516-FEBC-43E7-B6D7-BF8C01015B2C}" type="pres">
      <dgm:prSet presAssocID="{14A54C9C-56A3-4B45-8F0D-448C28EAA0F7}" presName="tx1" presStyleLbl="revTx" presStyleIdx="2" presStyleCnt="7"/>
      <dgm:spPr/>
    </dgm:pt>
    <dgm:pt modelId="{AE4F5379-E69C-4990-9A10-4DFCE45CC47A}" type="pres">
      <dgm:prSet presAssocID="{14A54C9C-56A3-4B45-8F0D-448C28EAA0F7}" presName="vert1" presStyleCnt="0"/>
      <dgm:spPr/>
    </dgm:pt>
    <dgm:pt modelId="{C488214E-F831-4074-9B49-28CBFC4EA27F}" type="pres">
      <dgm:prSet presAssocID="{08A08DB1-61AB-4065-98FE-F539808A1750}" presName="thickLine" presStyleLbl="alignNode1" presStyleIdx="3" presStyleCnt="7"/>
      <dgm:spPr/>
    </dgm:pt>
    <dgm:pt modelId="{AAA77D8C-25A5-4976-B3B6-56E0C1A19DE0}" type="pres">
      <dgm:prSet presAssocID="{08A08DB1-61AB-4065-98FE-F539808A1750}" presName="horz1" presStyleCnt="0"/>
      <dgm:spPr/>
    </dgm:pt>
    <dgm:pt modelId="{4C8D79B4-2E89-4968-BD04-4E07D6A16599}" type="pres">
      <dgm:prSet presAssocID="{08A08DB1-61AB-4065-98FE-F539808A1750}" presName="tx1" presStyleLbl="revTx" presStyleIdx="3" presStyleCnt="7"/>
      <dgm:spPr/>
    </dgm:pt>
    <dgm:pt modelId="{1A9D99C2-222D-4BF8-8E9F-F51E6E12CB1F}" type="pres">
      <dgm:prSet presAssocID="{08A08DB1-61AB-4065-98FE-F539808A1750}" presName="vert1" presStyleCnt="0"/>
      <dgm:spPr/>
    </dgm:pt>
    <dgm:pt modelId="{B80BE059-6903-4774-82A0-636176B5B8AA}" type="pres">
      <dgm:prSet presAssocID="{0674FDCF-A06B-46E8-BD58-190DEA997BE4}" presName="thickLine" presStyleLbl="alignNode1" presStyleIdx="4" presStyleCnt="7"/>
      <dgm:spPr/>
    </dgm:pt>
    <dgm:pt modelId="{0D3BAF01-D759-4C14-94FA-D12A02AC3025}" type="pres">
      <dgm:prSet presAssocID="{0674FDCF-A06B-46E8-BD58-190DEA997BE4}" presName="horz1" presStyleCnt="0"/>
      <dgm:spPr/>
    </dgm:pt>
    <dgm:pt modelId="{CBD61D06-0500-43CC-A017-4A1253FB55D3}" type="pres">
      <dgm:prSet presAssocID="{0674FDCF-A06B-46E8-BD58-190DEA997BE4}" presName="tx1" presStyleLbl="revTx" presStyleIdx="4" presStyleCnt="7"/>
      <dgm:spPr/>
    </dgm:pt>
    <dgm:pt modelId="{45E567A6-5F56-480A-85F0-9E50E6276060}" type="pres">
      <dgm:prSet presAssocID="{0674FDCF-A06B-46E8-BD58-190DEA997BE4}" presName="vert1" presStyleCnt="0"/>
      <dgm:spPr/>
    </dgm:pt>
    <dgm:pt modelId="{9D975C0C-824C-4D76-AC24-9041847C8D03}" type="pres">
      <dgm:prSet presAssocID="{CAE47D87-CDE6-4BAF-981F-E94C23EA5A64}" presName="thickLine" presStyleLbl="alignNode1" presStyleIdx="5" presStyleCnt="7"/>
      <dgm:spPr/>
    </dgm:pt>
    <dgm:pt modelId="{C6CC205D-899D-40B8-A443-AC6F18B9B1BF}" type="pres">
      <dgm:prSet presAssocID="{CAE47D87-CDE6-4BAF-981F-E94C23EA5A64}" presName="horz1" presStyleCnt="0"/>
      <dgm:spPr/>
    </dgm:pt>
    <dgm:pt modelId="{CAA7D4B3-7ADD-4D9D-8C31-77BA6F4D6E3A}" type="pres">
      <dgm:prSet presAssocID="{CAE47D87-CDE6-4BAF-981F-E94C23EA5A64}" presName="tx1" presStyleLbl="revTx" presStyleIdx="5" presStyleCnt="7"/>
      <dgm:spPr/>
    </dgm:pt>
    <dgm:pt modelId="{B84E4974-45DB-42FB-8392-8C0257C7A0E5}" type="pres">
      <dgm:prSet presAssocID="{CAE47D87-CDE6-4BAF-981F-E94C23EA5A64}" presName="vert1" presStyleCnt="0"/>
      <dgm:spPr/>
    </dgm:pt>
    <dgm:pt modelId="{76017905-295A-42CD-A9CA-2E30C0538863}" type="pres">
      <dgm:prSet presAssocID="{8C77636C-F82C-4489-8B5C-417C1C0EAB5B}" presName="thickLine" presStyleLbl="alignNode1" presStyleIdx="6" presStyleCnt="7"/>
      <dgm:spPr/>
    </dgm:pt>
    <dgm:pt modelId="{A3A316D0-880D-4E9C-B6BB-72F63AC5681B}" type="pres">
      <dgm:prSet presAssocID="{8C77636C-F82C-4489-8B5C-417C1C0EAB5B}" presName="horz1" presStyleCnt="0"/>
      <dgm:spPr/>
    </dgm:pt>
    <dgm:pt modelId="{71DAC415-FF8B-40E7-A63A-2C10E3E1E9B0}" type="pres">
      <dgm:prSet presAssocID="{8C77636C-F82C-4489-8B5C-417C1C0EAB5B}" presName="tx1" presStyleLbl="revTx" presStyleIdx="6" presStyleCnt="7"/>
      <dgm:spPr/>
    </dgm:pt>
    <dgm:pt modelId="{73AE5ABE-B795-4D76-8450-87A0B41E5A1A}" type="pres">
      <dgm:prSet presAssocID="{8C77636C-F82C-4489-8B5C-417C1C0EAB5B}" presName="vert1" presStyleCnt="0"/>
      <dgm:spPr/>
    </dgm:pt>
  </dgm:ptLst>
  <dgm:cxnLst>
    <dgm:cxn modelId="{867C4D09-8AF5-466B-8A93-6DAA1BCB8CB1}" type="presOf" srcId="{4B12245B-F0B5-4BCA-9BBA-A7682BA46510}" destId="{69C5BAA9-D03E-400E-B60E-F457935BBD60}" srcOrd="0" destOrd="0" presId="urn:microsoft.com/office/officeart/2008/layout/LinedList"/>
    <dgm:cxn modelId="{22D64F2B-90F2-458B-94E2-E475669C0092}" srcId="{AA5C9FC5-7DE1-472E-8539-6D5B7FC2ED58}" destId="{0674FDCF-A06B-46E8-BD58-190DEA997BE4}" srcOrd="4" destOrd="0" parTransId="{CE018013-B5C6-451C-8A84-335EE2C17C87}" sibTransId="{5A8BE1F1-8084-47DF-8593-1BAC13E6F33D}"/>
    <dgm:cxn modelId="{09E9625B-3194-4524-BF81-74EE36B657A8}" type="presOf" srcId="{08A08DB1-61AB-4065-98FE-F539808A1750}" destId="{4C8D79B4-2E89-4968-BD04-4E07D6A16599}" srcOrd="0" destOrd="0" presId="urn:microsoft.com/office/officeart/2008/layout/LinedList"/>
    <dgm:cxn modelId="{3E956464-08CD-40F5-9957-0A1624961515}" srcId="{AA5C9FC5-7DE1-472E-8539-6D5B7FC2ED58}" destId="{14A54C9C-56A3-4B45-8F0D-448C28EAA0F7}" srcOrd="2" destOrd="0" parTransId="{F8A187A3-C3BE-4D12-8E4A-644046C992CB}" sibTransId="{B1A0D1C3-970C-433E-B351-B66A1C6040F6}"/>
    <dgm:cxn modelId="{0FEB244E-D084-485D-845B-2C78680A4248}" type="presOf" srcId="{0674FDCF-A06B-46E8-BD58-190DEA997BE4}" destId="{CBD61D06-0500-43CC-A017-4A1253FB55D3}" srcOrd="0" destOrd="0" presId="urn:microsoft.com/office/officeart/2008/layout/LinedList"/>
    <dgm:cxn modelId="{E867FD6F-B342-45FB-B2A1-B5C19145E886}" type="presOf" srcId="{CAE47D87-CDE6-4BAF-981F-E94C23EA5A64}" destId="{CAA7D4B3-7ADD-4D9D-8C31-77BA6F4D6E3A}" srcOrd="0" destOrd="0" presId="urn:microsoft.com/office/officeart/2008/layout/LinedList"/>
    <dgm:cxn modelId="{C0B98A57-8D35-48D3-8977-51445C3855F9}" type="presOf" srcId="{AA5C9FC5-7DE1-472E-8539-6D5B7FC2ED58}" destId="{93E14905-F68B-4378-9888-49C2DFDAD20E}" srcOrd="0" destOrd="0" presId="urn:microsoft.com/office/officeart/2008/layout/LinedList"/>
    <dgm:cxn modelId="{CB065B9F-04BD-4BEF-BF4D-805F3E41C292}" srcId="{AA5C9FC5-7DE1-472E-8539-6D5B7FC2ED58}" destId="{4B12245B-F0B5-4BCA-9BBA-A7682BA46510}" srcOrd="1" destOrd="0" parTransId="{60F75BE6-3F9F-41C9-B24C-83F9CB639060}" sibTransId="{25A717FD-39E2-404C-804B-47394A2D7715}"/>
    <dgm:cxn modelId="{622752A5-59BA-46C8-A64E-D2156527468C}" srcId="{AA5C9FC5-7DE1-472E-8539-6D5B7FC2ED58}" destId="{8C77636C-F82C-4489-8B5C-417C1C0EAB5B}" srcOrd="6" destOrd="0" parTransId="{2B60413D-C391-48FE-B1EB-F4EB103741D7}" sibTransId="{D5790966-82CD-470A-8DE8-2BF0B40700C2}"/>
    <dgm:cxn modelId="{717CADB3-F746-4DDA-B926-00C801F498B5}" type="presOf" srcId="{0B2FD634-D93A-4029-A942-8599D4163D1F}" destId="{1E4C0E63-8BFE-4E86-AF26-D3C970D62950}" srcOrd="0" destOrd="0" presId="urn:microsoft.com/office/officeart/2008/layout/LinedList"/>
    <dgm:cxn modelId="{0615BBC7-06C5-4F2E-AADC-699D85D667F0}" srcId="{AA5C9FC5-7DE1-472E-8539-6D5B7FC2ED58}" destId="{08A08DB1-61AB-4065-98FE-F539808A1750}" srcOrd="3" destOrd="0" parTransId="{2C9D7626-3D37-45B4-A6E6-1EFE13BB3FCF}" sibTransId="{4E20F53D-FA1B-49F4-9719-341F1556F277}"/>
    <dgm:cxn modelId="{1D9B32D1-501C-4395-9442-F7047D0BECFE}" srcId="{AA5C9FC5-7DE1-472E-8539-6D5B7FC2ED58}" destId="{0B2FD634-D93A-4029-A942-8599D4163D1F}" srcOrd="0" destOrd="0" parTransId="{3600C1F9-0FD0-4E71-B813-097FFB69ACCF}" sibTransId="{EB05721C-DEA5-41B4-95DB-3413412C200D}"/>
    <dgm:cxn modelId="{2D798EE4-CA07-4611-ACC5-A55951383F57}" type="presOf" srcId="{8C77636C-F82C-4489-8B5C-417C1C0EAB5B}" destId="{71DAC415-FF8B-40E7-A63A-2C10E3E1E9B0}" srcOrd="0" destOrd="0" presId="urn:microsoft.com/office/officeart/2008/layout/LinedList"/>
    <dgm:cxn modelId="{089247F6-096E-44A2-9DEE-131B44360500}" type="presOf" srcId="{14A54C9C-56A3-4B45-8F0D-448C28EAA0F7}" destId="{64D03516-FEBC-43E7-B6D7-BF8C01015B2C}" srcOrd="0" destOrd="0" presId="urn:microsoft.com/office/officeart/2008/layout/LinedList"/>
    <dgm:cxn modelId="{7B79B5F8-7C2D-42E5-B3F0-83D06DC6F4E4}" srcId="{AA5C9FC5-7DE1-472E-8539-6D5B7FC2ED58}" destId="{CAE47D87-CDE6-4BAF-981F-E94C23EA5A64}" srcOrd="5" destOrd="0" parTransId="{0AFA216A-CAA0-4FDF-B52E-CF0A23208D71}" sibTransId="{942EB5DD-27EB-4501-BAEC-65DC32E54B4A}"/>
    <dgm:cxn modelId="{B1BD1599-7594-4C91-9B69-8EC80CD513E0}" type="presParOf" srcId="{93E14905-F68B-4378-9888-49C2DFDAD20E}" destId="{4E30FF6A-33BA-4975-9C48-FB2A11F21136}" srcOrd="0" destOrd="0" presId="urn:microsoft.com/office/officeart/2008/layout/LinedList"/>
    <dgm:cxn modelId="{AE521477-F356-49BB-9E42-A6D23384D109}" type="presParOf" srcId="{93E14905-F68B-4378-9888-49C2DFDAD20E}" destId="{245E1F14-CC58-4B8F-B2BE-65E1105A2507}" srcOrd="1" destOrd="0" presId="urn:microsoft.com/office/officeart/2008/layout/LinedList"/>
    <dgm:cxn modelId="{C48983DE-CD15-4361-8AC2-F808C6BB79E2}" type="presParOf" srcId="{245E1F14-CC58-4B8F-B2BE-65E1105A2507}" destId="{1E4C0E63-8BFE-4E86-AF26-D3C970D62950}" srcOrd="0" destOrd="0" presId="urn:microsoft.com/office/officeart/2008/layout/LinedList"/>
    <dgm:cxn modelId="{160A3200-598A-4717-89F2-3E0A9EFDB49F}" type="presParOf" srcId="{245E1F14-CC58-4B8F-B2BE-65E1105A2507}" destId="{03831D2F-9994-481E-875A-0081DC0B979A}" srcOrd="1" destOrd="0" presId="urn:microsoft.com/office/officeart/2008/layout/LinedList"/>
    <dgm:cxn modelId="{A0E3542E-C840-44DD-B923-C01899D5DB61}" type="presParOf" srcId="{93E14905-F68B-4378-9888-49C2DFDAD20E}" destId="{7E3FE176-499B-4023-AE2D-BAE556E87ACA}" srcOrd="2" destOrd="0" presId="urn:microsoft.com/office/officeart/2008/layout/LinedList"/>
    <dgm:cxn modelId="{1F548FDD-339D-462C-BAB8-867C835B68BF}" type="presParOf" srcId="{93E14905-F68B-4378-9888-49C2DFDAD20E}" destId="{7334F24F-0F01-4BA4-A96F-77843561BE29}" srcOrd="3" destOrd="0" presId="urn:microsoft.com/office/officeart/2008/layout/LinedList"/>
    <dgm:cxn modelId="{6DA306E3-A341-44B9-8BA5-33B2C8F582A3}" type="presParOf" srcId="{7334F24F-0F01-4BA4-A96F-77843561BE29}" destId="{69C5BAA9-D03E-400E-B60E-F457935BBD60}" srcOrd="0" destOrd="0" presId="urn:microsoft.com/office/officeart/2008/layout/LinedList"/>
    <dgm:cxn modelId="{0E4B18B6-9EC3-4377-9EB4-A29CFB192679}" type="presParOf" srcId="{7334F24F-0F01-4BA4-A96F-77843561BE29}" destId="{E702B9F4-68C0-4235-89C6-B7BC9D0F2AE5}" srcOrd="1" destOrd="0" presId="urn:microsoft.com/office/officeart/2008/layout/LinedList"/>
    <dgm:cxn modelId="{9041E773-C592-4298-A9E6-90B7A9F5FF2C}" type="presParOf" srcId="{93E14905-F68B-4378-9888-49C2DFDAD20E}" destId="{BEFCBA04-32D3-404B-9393-AE89745576F5}" srcOrd="4" destOrd="0" presId="urn:microsoft.com/office/officeart/2008/layout/LinedList"/>
    <dgm:cxn modelId="{9DB61012-0369-4F0B-8A3C-759571656BF9}" type="presParOf" srcId="{93E14905-F68B-4378-9888-49C2DFDAD20E}" destId="{3E833870-7D0B-4134-99B5-EC56C7AA2D9D}" srcOrd="5" destOrd="0" presId="urn:microsoft.com/office/officeart/2008/layout/LinedList"/>
    <dgm:cxn modelId="{B474BA8A-3427-4790-9DD0-A0810E5A2A26}" type="presParOf" srcId="{3E833870-7D0B-4134-99B5-EC56C7AA2D9D}" destId="{64D03516-FEBC-43E7-B6D7-BF8C01015B2C}" srcOrd="0" destOrd="0" presId="urn:microsoft.com/office/officeart/2008/layout/LinedList"/>
    <dgm:cxn modelId="{65CEA975-D927-4644-A15B-70F8C0023EEA}" type="presParOf" srcId="{3E833870-7D0B-4134-99B5-EC56C7AA2D9D}" destId="{AE4F5379-E69C-4990-9A10-4DFCE45CC47A}" srcOrd="1" destOrd="0" presId="urn:microsoft.com/office/officeart/2008/layout/LinedList"/>
    <dgm:cxn modelId="{0DFB5708-A5F9-4E73-9915-8839B490F9DE}" type="presParOf" srcId="{93E14905-F68B-4378-9888-49C2DFDAD20E}" destId="{C488214E-F831-4074-9B49-28CBFC4EA27F}" srcOrd="6" destOrd="0" presId="urn:microsoft.com/office/officeart/2008/layout/LinedList"/>
    <dgm:cxn modelId="{8E35A70D-8FE3-4616-BD07-CB82B760AF89}" type="presParOf" srcId="{93E14905-F68B-4378-9888-49C2DFDAD20E}" destId="{AAA77D8C-25A5-4976-B3B6-56E0C1A19DE0}" srcOrd="7" destOrd="0" presId="urn:microsoft.com/office/officeart/2008/layout/LinedList"/>
    <dgm:cxn modelId="{1F9336EC-D93F-45EC-9A11-300D65AA1EDE}" type="presParOf" srcId="{AAA77D8C-25A5-4976-B3B6-56E0C1A19DE0}" destId="{4C8D79B4-2E89-4968-BD04-4E07D6A16599}" srcOrd="0" destOrd="0" presId="urn:microsoft.com/office/officeart/2008/layout/LinedList"/>
    <dgm:cxn modelId="{32FA1958-43B2-4D4D-9427-0A255F469396}" type="presParOf" srcId="{AAA77D8C-25A5-4976-B3B6-56E0C1A19DE0}" destId="{1A9D99C2-222D-4BF8-8E9F-F51E6E12CB1F}" srcOrd="1" destOrd="0" presId="urn:microsoft.com/office/officeart/2008/layout/LinedList"/>
    <dgm:cxn modelId="{609D1637-24B6-49F0-828F-5EBB975A1DFF}" type="presParOf" srcId="{93E14905-F68B-4378-9888-49C2DFDAD20E}" destId="{B80BE059-6903-4774-82A0-636176B5B8AA}" srcOrd="8" destOrd="0" presId="urn:microsoft.com/office/officeart/2008/layout/LinedList"/>
    <dgm:cxn modelId="{33E455D4-6CD2-480E-A6D0-78FA99432575}" type="presParOf" srcId="{93E14905-F68B-4378-9888-49C2DFDAD20E}" destId="{0D3BAF01-D759-4C14-94FA-D12A02AC3025}" srcOrd="9" destOrd="0" presId="urn:microsoft.com/office/officeart/2008/layout/LinedList"/>
    <dgm:cxn modelId="{1673916C-F037-4D91-B1C7-637C6D9EDF45}" type="presParOf" srcId="{0D3BAF01-D759-4C14-94FA-D12A02AC3025}" destId="{CBD61D06-0500-43CC-A017-4A1253FB55D3}" srcOrd="0" destOrd="0" presId="urn:microsoft.com/office/officeart/2008/layout/LinedList"/>
    <dgm:cxn modelId="{77D19F0D-EE84-48D4-9E95-9FCAE0053246}" type="presParOf" srcId="{0D3BAF01-D759-4C14-94FA-D12A02AC3025}" destId="{45E567A6-5F56-480A-85F0-9E50E6276060}" srcOrd="1" destOrd="0" presId="urn:microsoft.com/office/officeart/2008/layout/LinedList"/>
    <dgm:cxn modelId="{6B1B34E1-C98B-49A6-9384-50783BB6545C}" type="presParOf" srcId="{93E14905-F68B-4378-9888-49C2DFDAD20E}" destId="{9D975C0C-824C-4D76-AC24-9041847C8D03}" srcOrd="10" destOrd="0" presId="urn:microsoft.com/office/officeart/2008/layout/LinedList"/>
    <dgm:cxn modelId="{BD3741FA-C66D-4C60-BF6B-E381ECB4392B}" type="presParOf" srcId="{93E14905-F68B-4378-9888-49C2DFDAD20E}" destId="{C6CC205D-899D-40B8-A443-AC6F18B9B1BF}" srcOrd="11" destOrd="0" presId="urn:microsoft.com/office/officeart/2008/layout/LinedList"/>
    <dgm:cxn modelId="{08A9B14F-EAEF-4A4B-8D46-64F56068ACAD}" type="presParOf" srcId="{C6CC205D-899D-40B8-A443-AC6F18B9B1BF}" destId="{CAA7D4B3-7ADD-4D9D-8C31-77BA6F4D6E3A}" srcOrd="0" destOrd="0" presId="urn:microsoft.com/office/officeart/2008/layout/LinedList"/>
    <dgm:cxn modelId="{0649C56A-8AF1-4BE6-8BB0-7BD67F7D31B8}" type="presParOf" srcId="{C6CC205D-899D-40B8-A443-AC6F18B9B1BF}" destId="{B84E4974-45DB-42FB-8392-8C0257C7A0E5}" srcOrd="1" destOrd="0" presId="urn:microsoft.com/office/officeart/2008/layout/LinedList"/>
    <dgm:cxn modelId="{41B6F13E-05AD-4420-9064-A3C8971B4F85}" type="presParOf" srcId="{93E14905-F68B-4378-9888-49C2DFDAD20E}" destId="{76017905-295A-42CD-A9CA-2E30C0538863}" srcOrd="12" destOrd="0" presId="urn:microsoft.com/office/officeart/2008/layout/LinedList"/>
    <dgm:cxn modelId="{9F4090EB-C93C-403B-8C8C-D133A9A8C6A2}" type="presParOf" srcId="{93E14905-F68B-4378-9888-49C2DFDAD20E}" destId="{A3A316D0-880D-4E9C-B6BB-72F63AC5681B}" srcOrd="13" destOrd="0" presId="urn:microsoft.com/office/officeart/2008/layout/LinedList"/>
    <dgm:cxn modelId="{9B26DFDC-0D11-428E-9C63-4BAFA756FA16}" type="presParOf" srcId="{A3A316D0-880D-4E9C-B6BB-72F63AC5681B}" destId="{71DAC415-FF8B-40E7-A63A-2C10E3E1E9B0}" srcOrd="0" destOrd="0" presId="urn:microsoft.com/office/officeart/2008/layout/LinedList"/>
    <dgm:cxn modelId="{0344643D-7C5D-44D4-B089-26F83057D964}" type="presParOf" srcId="{A3A316D0-880D-4E9C-B6BB-72F63AC5681B}" destId="{73AE5ABE-B795-4D76-8450-87A0B41E5A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BB1C7-DECD-4F95-8C01-1CCE8A2C66AE}">
      <dsp:nvSpPr>
        <dsp:cNvPr id="0" name=""/>
        <dsp:cNvSpPr/>
      </dsp:nvSpPr>
      <dsp:spPr>
        <a:xfrm>
          <a:off x="4651918" y="978"/>
          <a:ext cx="2593920" cy="25939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Elastična skalabilnost – Cassandra dopušta dodavanje hardvera kako bi se zadovoljile potrebe korisnika i njihovi sve veći zahtevi za podacima. </a:t>
          </a:r>
        </a:p>
      </dsp:txBody>
      <dsp:txXfrm>
        <a:off x="5300398" y="978"/>
        <a:ext cx="1296960" cy="2139984"/>
      </dsp:txXfrm>
    </dsp:sp>
    <dsp:sp modelId="{857D783D-4E3D-4EBD-B551-AF9DF724E05D}">
      <dsp:nvSpPr>
        <dsp:cNvPr id="0" name=""/>
        <dsp:cNvSpPr/>
      </dsp:nvSpPr>
      <dsp:spPr>
        <a:xfrm rot="4320000">
          <a:off x="6829678" y="1397099"/>
          <a:ext cx="2593920" cy="296614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Brže i linearno proporcionalne performanse – Cassandra je linearno skalabilna, što znači da se povećanjem broja čvorova, povećava i propusnost podataka. Dakle, održava brzo vreme odziva. </a:t>
          </a:r>
        </a:p>
      </dsp:txBody>
      <dsp:txXfrm rot="-5400000">
        <a:off x="7086392" y="2161555"/>
        <a:ext cx="2512211" cy="1296960"/>
      </dsp:txXfrm>
    </dsp:sp>
    <dsp:sp modelId="{32E9B66C-4A90-45C3-AF10-D0837524EB31}">
      <dsp:nvSpPr>
        <dsp:cNvPr id="0" name=""/>
        <dsp:cNvSpPr/>
      </dsp:nvSpPr>
      <dsp:spPr>
        <a:xfrm rot="8640000">
          <a:off x="5997848" y="4143324"/>
          <a:ext cx="2593920" cy="25939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Prilagodivo skladište podataka – Cassandra podržava sve moguće oblike podataka, strukturirane, polu-strukturirane i nestrukturirane. Ona se dinamički prilagodi prema korisnikovim potrebama. </a:t>
          </a:r>
        </a:p>
      </dsp:txBody>
      <dsp:txXfrm rot="10800000">
        <a:off x="6779736" y="4553913"/>
        <a:ext cx="1296960" cy="2139984"/>
      </dsp:txXfrm>
    </dsp:sp>
    <dsp:sp modelId="{98974198-8C59-4144-8263-B2E485775260}">
      <dsp:nvSpPr>
        <dsp:cNvPr id="0" name=""/>
        <dsp:cNvSpPr/>
      </dsp:nvSpPr>
      <dsp:spPr>
        <a:xfrm rot="12960000">
          <a:off x="3305988" y="4143324"/>
          <a:ext cx="2593920" cy="25939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Podržavanje transakcije – Cassandra podržava transakcije, ali ne omogućava nužno svojstva Atomicity, Consistency, Isolation i Durability. </a:t>
          </a:r>
        </a:p>
      </dsp:txBody>
      <dsp:txXfrm rot="10800000">
        <a:off x="3821060" y="4553913"/>
        <a:ext cx="1296960" cy="2139984"/>
      </dsp:txXfrm>
    </dsp:sp>
    <dsp:sp modelId="{6A87FD81-9826-45A1-92E7-64DBD25A5C90}">
      <dsp:nvSpPr>
        <dsp:cNvPr id="0" name=""/>
        <dsp:cNvSpPr/>
      </dsp:nvSpPr>
      <dsp:spPr>
        <a:xfrm rot="17280000">
          <a:off x="2474158" y="1583213"/>
          <a:ext cx="2593920" cy="25939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Cassandra je osmišljena za pokretanje na jeftinom hardveru. Ona izvršava jako brza pisanja i moze uskladištiti stotine terabajta podataka bez žrtvovanja efikasnosti čitanja. </a:t>
          </a:r>
        </a:p>
      </dsp:txBody>
      <dsp:txXfrm rot="5400000">
        <a:off x="2485267" y="2161556"/>
        <a:ext cx="2139984" cy="1296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29074-1FAA-45AB-850A-58290747C858}">
      <dsp:nvSpPr>
        <dsp:cNvPr id="0" name=""/>
        <dsp:cNvSpPr/>
      </dsp:nvSpPr>
      <dsp:spPr>
        <a:xfrm>
          <a:off x="3136277" y="324014"/>
          <a:ext cx="1653082" cy="165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b="1" kern="1200"/>
            <a:t>P</a:t>
          </a:r>
          <a:r>
            <a:rPr lang="sr-Cyrl-RS" sz="1200" b="1" kern="1200"/>
            <a:t>artitioner </a:t>
          </a:r>
          <a:r>
            <a:rPr lang="en-US" sz="1200" b="1" kern="1200"/>
            <a:t>generise </a:t>
          </a:r>
          <a:r>
            <a:rPr lang="sr-Latn-RS" sz="1200" b="1" kern="1200"/>
            <a:t>tokene</a:t>
          </a:r>
          <a:r>
            <a:rPr lang="sr-Cyrl-RS" sz="1200" b="1" kern="1200"/>
            <a:t> od 0 do 255 i u </a:t>
          </a:r>
          <a:r>
            <a:rPr lang="en-US" sz="1200" b="1" kern="1200"/>
            <a:t>akumulacija</a:t>
          </a:r>
          <a:r>
            <a:rPr lang="sr-Cyrl-RS" sz="1200" b="1" kern="1200"/>
            <a:t> je 5 Cassandra </a:t>
          </a:r>
          <a:r>
            <a:rPr lang="en-US" sz="1200" b="1" kern="1200"/>
            <a:t>masine</a:t>
          </a:r>
          <a:r>
            <a:rPr lang="sr-Cyrl-RS" sz="1200" b="1" kern="1200"/>
            <a:t>. Kako bi se dodelio jednak teret, svaki čvor trebao bi snositi jednak broj </a:t>
          </a:r>
          <a:r>
            <a:rPr lang="sr-Latn-RS" sz="1200" b="1" kern="1200"/>
            <a:t>tokena</a:t>
          </a:r>
          <a:r>
            <a:rPr lang="sr-Cyrl-RS" sz="1200" b="1" kern="1200"/>
            <a:t>.</a:t>
          </a:r>
          <a:endParaRPr lang="en-US" sz="1200" kern="1200"/>
        </a:p>
      </dsp:txBody>
      <dsp:txXfrm>
        <a:off x="3136277" y="324014"/>
        <a:ext cx="1653082" cy="1653082"/>
      </dsp:txXfrm>
    </dsp:sp>
    <dsp:sp modelId="{BA08F505-E8CE-4E46-9C69-8C547390A896}">
      <dsp:nvSpPr>
        <dsp:cNvPr id="0" name=""/>
        <dsp:cNvSpPr/>
      </dsp:nvSpPr>
      <dsp:spPr>
        <a:xfrm>
          <a:off x="618053" y="-1313"/>
          <a:ext cx="3909049" cy="3909049"/>
        </a:xfrm>
        <a:prstGeom prst="circularArrow">
          <a:avLst>
            <a:gd name="adj1" fmla="val 8246"/>
            <a:gd name="adj2" fmla="val 575931"/>
            <a:gd name="adj3" fmla="val 2964706"/>
            <a:gd name="adj4" fmla="val 51153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F963E-F5B7-4B8F-84ED-ABE31F105AAF}">
      <dsp:nvSpPr>
        <dsp:cNvPr id="0" name=""/>
        <dsp:cNvSpPr/>
      </dsp:nvSpPr>
      <dsp:spPr>
        <a:xfrm>
          <a:off x="1746037" y="2731980"/>
          <a:ext cx="1653082" cy="165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/>
            <a:t>Dakle, prvi čvor bit će odgovoran za </a:t>
          </a:r>
          <a:r>
            <a:rPr lang="sr-Latn-RS" sz="1200" b="1" kern="1200"/>
            <a:t> tokene</a:t>
          </a:r>
          <a:r>
            <a:rPr lang="sr-Cyrl-RS" sz="1200" b="1" kern="1200"/>
            <a:t> od 1 do 51, drugi će posedovati</a:t>
          </a:r>
          <a:r>
            <a:rPr lang="sr-Latn-RS" sz="1200" b="1" kern="1200"/>
            <a:t> tokene</a:t>
          </a:r>
          <a:r>
            <a:rPr lang="sr-Cyrl-RS" sz="1200" b="1" kern="1200"/>
            <a:t> od 52 do 102, treći od 103 do 153, četvrti od 154 do 204 i peti od 205 do 255. </a:t>
          </a:r>
          <a:endParaRPr lang="en-US" sz="1200" kern="1200"/>
        </a:p>
      </dsp:txBody>
      <dsp:txXfrm>
        <a:off x="1746037" y="2731980"/>
        <a:ext cx="1653082" cy="1653082"/>
      </dsp:txXfrm>
    </dsp:sp>
    <dsp:sp modelId="{609CDDBF-9FD7-4D34-962B-C3FEFD14D593}">
      <dsp:nvSpPr>
        <dsp:cNvPr id="0" name=""/>
        <dsp:cNvSpPr/>
      </dsp:nvSpPr>
      <dsp:spPr>
        <a:xfrm>
          <a:off x="618053" y="-1313"/>
          <a:ext cx="3909049" cy="3909049"/>
        </a:xfrm>
        <a:prstGeom prst="circularArrow">
          <a:avLst>
            <a:gd name="adj1" fmla="val 8246"/>
            <a:gd name="adj2" fmla="val 575931"/>
            <a:gd name="adj3" fmla="val 10172916"/>
            <a:gd name="adj4" fmla="val 7259363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582BD-0268-4FF6-AB4D-C386C18ADEF3}">
      <dsp:nvSpPr>
        <dsp:cNvPr id="0" name=""/>
        <dsp:cNvSpPr/>
      </dsp:nvSpPr>
      <dsp:spPr>
        <a:xfrm>
          <a:off x="355796" y="324014"/>
          <a:ext cx="1653082" cy="165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/>
            <a:t>Ako se svaki čvor označi s brojem </a:t>
          </a:r>
          <a:r>
            <a:rPr lang="en-US" sz="1200" b="1" kern="1200"/>
            <a:t>z</a:t>
          </a:r>
          <a:r>
            <a:rPr lang="sr-Cyrl-RS" sz="1200" b="1" kern="1200"/>
            <a:t>etona kojeg mo</a:t>
          </a:r>
          <a:r>
            <a:rPr lang="en-US" sz="1200" b="1" kern="1200"/>
            <a:t>z</a:t>
          </a:r>
          <a:r>
            <a:rPr lang="sr-Cyrl-RS" sz="1200" b="1" kern="1200"/>
            <a:t>e posjedovati, onda </a:t>
          </a:r>
          <a:r>
            <a:rPr lang="en-US" sz="1200" b="1" kern="1200"/>
            <a:t>akumulacija</a:t>
          </a:r>
          <a:r>
            <a:rPr lang="sr-Cyrl-RS" sz="1200" b="1" kern="1200"/>
            <a:t> dobi</a:t>
          </a:r>
          <a:r>
            <a:rPr lang="en-US" sz="1200" b="1" kern="1200"/>
            <a:t>ja</a:t>
          </a:r>
          <a:r>
            <a:rPr lang="sr-Cyrl-RS" sz="1200" b="1" kern="1200"/>
            <a:t> izgled prstena. </a:t>
          </a:r>
          <a:r>
            <a:rPr lang="sr-Latn-RS" sz="1200" b="1" kern="1200"/>
            <a:t>P</a:t>
          </a:r>
          <a:r>
            <a:rPr lang="sr-Cyrl-RS" sz="1200" b="1" kern="1200"/>
            <a:t>artitioner je hash funkcija koja odre</a:t>
          </a:r>
          <a:r>
            <a:rPr lang="en-US" sz="1200" b="1" kern="1200"/>
            <a:t>dj</a:t>
          </a:r>
          <a:r>
            <a:rPr lang="sr-Cyrl-RS" sz="1200" b="1" kern="1200"/>
            <a:t>uje opseg mogućih ključeva redova (rowkey, row ID)</a:t>
          </a:r>
          <a:endParaRPr lang="en-US" sz="1200" kern="1200"/>
        </a:p>
      </dsp:txBody>
      <dsp:txXfrm>
        <a:off x="355796" y="324014"/>
        <a:ext cx="1653082" cy="1653082"/>
      </dsp:txXfrm>
    </dsp:sp>
    <dsp:sp modelId="{E52F1525-3B8F-45B5-B0F6-126EB7430755}">
      <dsp:nvSpPr>
        <dsp:cNvPr id="0" name=""/>
        <dsp:cNvSpPr/>
      </dsp:nvSpPr>
      <dsp:spPr>
        <a:xfrm>
          <a:off x="618053" y="-1313"/>
          <a:ext cx="3909049" cy="3909049"/>
        </a:xfrm>
        <a:prstGeom prst="circularArrow">
          <a:avLst>
            <a:gd name="adj1" fmla="val 8246"/>
            <a:gd name="adj2" fmla="val 575931"/>
            <a:gd name="adj3" fmla="val 16857515"/>
            <a:gd name="adj4" fmla="val 14966554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0FF6A-33BA-4975-9C48-FB2A11F21136}">
      <dsp:nvSpPr>
        <dsp:cNvPr id="0" name=""/>
        <dsp:cNvSpPr/>
      </dsp:nvSpPr>
      <dsp:spPr>
        <a:xfrm>
          <a:off x="0" y="592"/>
          <a:ext cx="94521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C0E63-8BFE-4E86-AF26-D3C970D62950}">
      <dsp:nvSpPr>
        <dsp:cNvPr id="0" name=""/>
        <dsp:cNvSpPr/>
      </dsp:nvSpPr>
      <dsp:spPr>
        <a:xfrm>
          <a:off x="0" y="592"/>
          <a:ext cx="9452114" cy="69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2100" kern="1200"/>
            <a:t>Za komunikaciju unutar čvorova, Cassandra koristi protokol tračanja. Kao što naziv govori, protokol širi informacije kao što se prenosi neka glasina. </a:t>
          </a:r>
          <a:endParaRPr lang="en-US" sz="2100" kern="1200"/>
        </a:p>
      </dsp:txBody>
      <dsp:txXfrm>
        <a:off x="0" y="592"/>
        <a:ext cx="9452114" cy="692950"/>
      </dsp:txXfrm>
    </dsp:sp>
    <dsp:sp modelId="{7E3FE176-499B-4023-AE2D-BAE556E87ACA}">
      <dsp:nvSpPr>
        <dsp:cNvPr id="0" name=""/>
        <dsp:cNvSpPr/>
      </dsp:nvSpPr>
      <dsp:spPr>
        <a:xfrm>
          <a:off x="0" y="693543"/>
          <a:ext cx="94521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5BAA9-D03E-400E-B60E-F457935BBD60}">
      <dsp:nvSpPr>
        <dsp:cNvPr id="0" name=""/>
        <dsp:cNvSpPr/>
      </dsp:nvSpPr>
      <dsp:spPr>
        <a:xfrm>
          <a:off x="0" y="693543"/>
          <a:ext cx="9452114" cy="69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2100" kern="1200"/>
            <a:t>Tak</a:t>
          </a:r>
          <a:r>
            <a:rPr lang="en-US" sz="2100" kern="1200"/>
            <a:t>odj</a:t>
          </a:r>
          <a:r>
            <a:rPr lang="sr-Cyrl-RS" sz="2100" kern="1200"/>
            <a:t>e, širenje informacija mo</a:t>
          </a:r>
          <a:r>
            <a:rPr lang="en-US" sz="2100" kern="1200"/>
            <a:t>z</a:t>
          </a:r>
          <a:r>
            <a:rPr lang="sr-Cyrl-RS" sz="2100" kern="1200"/>
            <a:t>e se usporediti sa širenjem virusa. Dakle, nema centra</a:t>
          </a:r>
          <a:r>
            <a:rPr lang="en-US" sz="2100" kern="1200"/>
            <a:t> podataka </a:t>
          </a:r>
          <a:r>
            <a:rPr lang="sr-Cyrl-RS" sz="2100" kern="1200"/>
            <a:t>koja dalje širi informacije, nego se informacija prenosi kroz sve čvorove.</a:t>
          </a:r>
          <a:endParaRPr lang="en-US" sz="2100" kern="1200"/>
        </a:p>
      </dsp:txBody>
      <dsp:txXfrm>
        <a:off x="0" y="693543"/>
        <a:ext cx="9452114" cy="692950"/>
      </dsp:txXfrm>
    </dsp:sp>
    <dsp:sp modelId="{BEFCBA04-32D3-404B-9393-AE89745576F5}">
      <dsp:nvSpPr>
        <dsp:cNvPr id="0" name=""/>
        <dsp:cNvSpPr/>
      </dsp:nvSpPr>
      <dsp:spPr>
        <a:xfrm>
          <a:off x="0" y="1386494"/>
          <a:ext cx="94521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03516-FEBC-43E7-B6D7-BF8C01015B2C}">
      <dsp:nvSpPr>
        <dsp:cNvPr id="0" name=""/>
        <dsp:cNvSpPr/>
      </dsp:nvSpPr>
      <dsp:spPr>
        <a:xfrm>
          <a:off x="0" y="1386494"/>
          <a:ext cx="9452114" cy="69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2100" kern="1200"/>
            <a:t>Na taj način čvorovi izgra</a:t>
          </a:r>
          <a:r>
            <a:rPr lang="en-US" sz="2100" kern="1200"/>
            <a:t>dj</a:t>
          </a:r>
          <a:r>
            <a:rPr lang="sr-Cyrl-RS" sz="2100" kern="1200"/>
            <a:t>uju globalnu mapu s</a:t>
          </a:r>
          <a:r>
            <a:rPr lang="en-US" sz="2100" kern="1200"/>
            <a:t>a</a:t>
          </a:r>
          <a:r>
            <a:rPr lang="sr-Cyrl-RS" sz="2100" kern="1200"/>
            <a:t>stava s malim brojem lokalnih me</a:t>
          </a:r>
          <a:r>
            <a:rPr lang="en-US" sz="2100" kern="1200"/>
            <a:t>dj</a:t>
          </a:r>
          <a:r>
            <a:rPr lang="sr-Cyrl-RS" sz="2100" kern="1200"/>
            <a:t>udelovanja. </a:t>
          </a:r>
          <a:endParaRPr lang="en-US" sz="2100" kern="1200"/>
        </a:p>
      </dsp:txBody>
      <dsp:txXfrm>
        <a:off x="0" y="1386494"/>
        <a:ext cx="9452114" cy="692950"/>
      </dsp:txXfrm>
    </dsp:sp>
    <dsp:sp modelId="{C488214E-F831-4074-9B49-28CBFC4EA27F}">
      <dsp:nvSpPr>
        <dsp:cNvPr id="0" name=""/>
        <dsp:cNvSpPr/>
      </dsp:nvSpPr>
      <dsp:spPr>
        <a:xfrm>
          <a:off x="0" y="2079445"/>
          <a:ext cx="94521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D79B4-2E89-4968-BD04-4E07D6A16599}">
      <dsp:nvSpPr>
        <dsp:cNvPr id="0" name=""/>
        <dsp:cNvSpPr/>
      </dsp:nvSpPr>
      <dsp:spPr>
        <a:xfrm>
          <a:off x="0" y="2079445"/>
          <a:ext cx="9452114" cy="69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2100" kern="1200"/>
            <a:t>Cassandra koristi protokol tračanja za a</a:t>
          </a:r>
          <a:r>
            <a:rPr lang="en-US" sz="2100" kern="1200"/>
            <a:t>z</a:t>
          </a:r>
          <a:r>
            <a:rPr lang="sr-Cyrl-RS" sz="2100" kern="1200"/>
            <a:t>uriranje stanja čvorova i </a:t>
          </a:r>
          <a:endParaRPr lang="en-US" sz="2100" kern="1200"/>
        </a:p>
      </dsp:txBody>
      <dsp:txXfrm>
        <a:off x="0" y="2079445"/>
        <a:ext cx="9452114" cy="692950"/>
      </dsp:txXfrm>
    </dsp:sp>
    <dsp:sp modelId="{B80BE059-6903-4774-82A0-636176B5B8AA}">
      <dsp:nvSpPr>
        <dsp:cNvPr id="0" name=""/>
        <dsp:cNvSpPr/>
      </dsp:nvSpPr>
      <dsp:spPr>
        <a:xfrm>
          <a:off x="0" y="2772395"/>
          <a:ext cx="94521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61D06-0500-43CC-A017-4A1253FB55D3}">
      <dsp:nvSpPr>
        <dsp:cNvPr id="0" name=""/>
        <dsp:cNvSpPr/>
      </dsp:nvSpPr>
      <dsp:spPr>
        <a:xfrm>
          <a:off x="0" y="2772395"/>
          <a:ext cx="9452114" cy="69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2100" kern="1200"/>
            <a:t>njihovih lokacija unutar prstena (</a:t>
          </a:r>
          <a:r>
            <a:rPr lang="en-US" sz="2100" kern="1200"/>
            <a:t>akumulacije</a:t>
          </a:r>
          <a:r>
            <a:rPr lang="sr-Cyrl-RS" sz="2100" kern="1200"/>
            <a:t>). </a:t>
          </a:r>
          <a:endParaRPr lang="en-US" sz="2100" kern="1200"/>
        </a:p>
      </dsp:txBody>
      <dsp:txXfrm>
        <a:off x="0" y="2772395"/>
        <a:ext cx="9452114" cy="692950"/>
      </dsp:txXfrm>
    </dsp:sp>
    <dsp:sp modelId="{9D975C0C-824C-4D76-AC24-9041847C8D03}">
      <dsp:nvSpPr>
        <dsp:cNvPr id="0" name=""/>
        <dsp:cNvSpPr/>
      </dsp:nvSpPr>
      <dsp:spPr>
        <a:xfrm>
          <a:off x="0" y="3465346"/>
          <a:ext cx="94521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7D4B3-7ADD-4D9D-8C31-77BA6F4D6E3A}">
      <dsp:nvSpPr>
        <dsp:cNvPr id="0" name=""/>
        <dsp:cNvSpPr/>
      </dsp:nvSpPr>
      <dsp:spPr>
        <a:xfrm>
          <a:off x="0" y="3465346"/>
          <a:ext cx="9452114" cy="69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Pokrece se svake sekunde I izmenjuje informacije s najvise 3 cvora, stari podatak se prepisuje novim.</a:t>
          </a:r>
        </a:p>
      </dsp:txBody>
      <dsp:txXfrm>
        <a:off x="0" y="3465346"/>
        <a:ext cx="9452114" cy="692950"/>
      </dsp:txXfrm>
    </dsp:sp>
    <dsp:sp modelId="{76017905-295A-42CD-A9CA-2E30C0538863}">
      <dsp:nvSpPr>
        <dsp:cNvPr id="0" name=""/>
        <dsp:cNvSpPr/>
      </dsp:nvSpPr>
      <dsp:spPr>
        <a:xfrm>
          <a:off x="0" y="4158297"/>
          <a:ext cx="94521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AC415-FF8B-40E7-A63A-2C10E3E1E9B0}">
      <dsp:nvSpPr>
        <dsp:cNvPr id="0" name=""/>
        <dsp:cNvSpPr/>
      </dsp:nvSpPr>
      <dsp:spPr>
        <a:xfrm>
          <a:off x="0" y="4158297"/>
          <a:ext cx="9452114" cy="69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Stroga konzistentnost zbog starih podataka. Garantuje toleranciju na particionisanje I konzistentnost.</a:t>
          </a:r>
        </a:p>
      </dsp:txBody>
      <dsp:txXfrm>
        <a:off x="0" y="4158297"/>
        <a:ext cx="9452114" cy="692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4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1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308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2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8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5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3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7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1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2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3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9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#_Toc114862074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#_Toc114862073"/><Relationship Id="rId5" Type="http://schemas.openxmlformats.org/officeDocument/2006/relationships/hyperlink" Target="#_Toc114862072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76EC-413C-0946-C162-47E8EE405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36" y="2039129"/>
            <a:ext cx="9350228" cy="1301112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sr-Cyrl-R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istribuirana arhitektura Apache Cassandra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sr-Cyrl-R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skladista podataka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616AC-6CEB-00E8-AF95-ED589E497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340" y="5181112"/>
            <a:ext cx="11085365" cy="1301112"/>
          </a:xfrm>
        </p:spPr>
        <p:txBody>
          <a:bodyPr/>
          <a:lstStyle/>
          <a:p>
            <a:pPr marL="12700" marR="0">
              <a:spcBef>
                <a:spcPts val="0"/>
              </a:spcBef>
              <a:spcAft>
                <a:spcPts val="0"/>
              </a:spcAft>
              <a:tabLst>
                <a:tab pos="4203700" algn="l"/>
              </a:tabLst>
            </a:pPr>
            <a:r>
              <a:rPr lang="sr-Cyrl-R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Mentor:</a:t>
            </a:r>
            <a:r>
              <a:rPr lang="sr-Cyrl-R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           </a:t>
            </a:r>
            <a:r>
              <a:rPr lang="sr-Cyrl-R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Student: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31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203700" algn="l"/>
              </a:tabLst>
            </a:pPr>
            <a:r>
              <a:rPr lang="sr-Cyrl-R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Prof.</a:t>
            </a:r>
            <a:r>
              <a:rPr lang="sr-Latn-R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Aleksandar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Stanimirovi</a:t>
            </a:r>
            <a:r>
              <a:rPr lang="sr-Latn-R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ć</a:t>
            </a:r>
            <a:r>
              <a:rPr lang="sr-Cyrl-R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               </a:t>
            </a:r>
            <a:r>
              <a:rPr lang="sr-Cyrl-R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Teodora Stefanović 1296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A1C61-90C3-C222-4948-FCC30EACA7D5}"/>
              </a:ext>
            </a:extLst>
          </p:cNvPr>
          <p:cNvSpPr txBox="1"/>
          <p:nvPr/>
        </p:nvSpPr>
        <p:spPr>
          <a:xfrm>
            <a:off x="2952751" y="152493"/>
            <a:ext cx="6684064" cy="646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17500" algn="ctr"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Univerzitet u Nišu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317500" algn="ctr"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Elektronski fakultet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Katedra za računarstvo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429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19C419-5419-07F5-4394-D188880B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034" y="-36278"/>
            <a:ext cx="1288086" cy="11686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2D7B91-237B-47CD-11A5-38C1BAB5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31" y="-36278"/>
            <a:ext cx="10353761" cy="1326321"/>
          </a:xfrm>
        </p:spPr>
        <p:txBody>
          <a:bodyPr/>
          <a:lstStyle/>
          <a:p>
            <a:r>
              <a:rPr lang="en-US" dirty="0"/>
              <a:t>Gossip protocol</a:t>
            </a:r>
          </a:p>
        </p:txBody>
      </p: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FE45DABA-0A74-06C8-91A1-0477A31A43CB}"/>
              </a:ext>
            </a:extLst>
          </p:cNvPr>
          <p:cNvGraphicFramePr/>
          <p:nvPr/>
        </p:nvGraphicFramePr>
        <p:xfrm>
          <a:off x="785192" y="1143795"/>
          <a:ext cx="9452114" cy="4851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976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Diagram&#10;&#10;Description automatically generated">
            <a:extLst>
              <a:ext uri="{FF2B5EF4-FFF2-40B4-BE49-F238E27FC236}">
                <a16:creationId xmlns:a16="http://schemas.microsoft.com/office/drawing/2014/main" id="{369E19DA-2CF6-4B5D-7087-E2EB123F1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D60738-5A3F-84E2-A754-ECF71F11E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r>
              <a:rPr lang="en-US" dirty="0"/>
              <a:t>HVALA NA PAZNJI !</a:t>
            </a:r>
          </a:p>
        </p:txBody>
      </p:sp>
    </p:spTree>
    <p:extLst>
      <p:ext uri="{BB962C8B-B14F-4D97-AF65-F5344CB8AC3E}">
        <p14:creationId xmlns:p14="http://schemas.microsoft.com/office/powerpoint/2010/main" val="202476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01D56-C860-E883-39E0-63BDB0D60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333FAF0-5011-4136-C199-5A4571D89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1012" y="1300785"/>
            <a:ext cx="8689976" cy="2509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spcAft>
                <a:spcPct val="0"/>
              </a:spcAft>
              <a:buClrTx/>
              <a:buSzTx/>
              <a:tabLst>
                <a:tab pos="279400" algn="l"/>
                <a:tab pos="6381750" algn="r"/>
              </a:tabLst>
            </a:pPr>
            <a:r>
              <a:rPr kumimoji="0" lang="en-US" altLang="en-US" sz="1200" b="0" i="0" u="none" strike="noStrike" normalizeH="0" dirty="0" err="1">
                <a:ln>
                  <a:noFill/>
                </a:ln>
                <a:latin typeface="+mj-lt"/>
              </a:rPr>
              <a:t>Sadrzaj</a:t>
            </a:r>
            <a:r>
              <a:rPr kumimoji="0" lang="en-US" altLang="en-US" sz="1200" b="0" i="0" u="none" strike="noStrike" normalizeH="0" dirty="0">
                <a:ln>
                  <a:noFill/>
                </a:ln>
                <a:latin typeface="+mj-lt"/>
              </a:rPr>
              <a:t> : </a:t>
            </a:r>
            <a:br>
              <a:rPr kumimoji="0" lang="en-US" altLang="en-US" sz="1200" b="0" i="0" u="none" strike="noStrike" normalizeH="0" dirty="0">
                <a:ln>
                  <a:noFill/>
                </a:ln>
                <a:latin typeface="+mj-lt"/>
              </a:rPr>
            </a:br>
            <a:br>
              <a:rPr kumimoji="0" lang="en-US" altLang="en-US" sz="1200" b="0" i="0" u="none" strike="noStrike" normalizeH="0" dirty="0">
                <a:ln>
                  <a:noFill/>
                </a:ln>
                <a:latin typeface="+mj-lt"/>
              </a:rPr>
            </a:br>
            <a:endParaRPr kumimoji="0" lang="en-US" altLang="en-US" sz="1200" b="0" i="0" u="none" strike="noStrike" normalizeH="0" dirty="0">
              <a:ln>
                <a:noFill/>
              </a:ln>
              <a:latin typeface="+mj-lt"/>
            </a:endParaRPr>
          </a:p>
          <a:p>
            <a:pPr marL="0" marR="0" lvl="0" indent="0" eaLnBrk="1" fontAlgn="base" hangingPunct="1">
              <a:spcAft>
                <a:spcPct val="0"/>
              </a:spcAft>
              <a:buClrTx/>
              <a:buSzTx/>
              <a:tabLst>
                <a:tab pos="279400" algn="l"/>
                <a:tab pos="6381750" algn="r"/>
              </a:tabLst>
            </a:pPr>
            <a:r>
              <a:rPr kumimoji="0" lang="en-US" altLang="en-US" sz="1200" b="0" i="0" u="sng" strike="noStrike" normalizeH="0" dirty="0">
                <a:ln>
                  <a:noFill/>
                </a:ln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kumimoji="0" lang="en-US" altLang="en-US" sz="1200" b="0" i="0" u="sng" strike="noStrike" normalizeH="0">
                <a:ln>
                  <a:noFill/>
                </a:ln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.Opis</a:t>
            </a:r>
            <a:br>
              <a:rPr kumimoji="0" lang="en-US" altLang="en-US" sz="1200" b="0" i="0" u="sng" strike="noStrike" normalizeH="0" dirty="0">
                <a:ln>
                  <a:noFill/>
                </a:ln>
                <a:latin typeface="+mj-lt"/>
              </a:rPr>
            </a:br>
            <a:endParaRPr kumimoji="0" lang="en-US" altLang="en-US" sz="1200" b="0" i="0" u="none" strike="noStrike" normalizeH="0" dirty="0">
              <a:ln>
                <a:noFill/>
              </a:ln>
              <a:latin typeface="+mj-lt"/>
            </a:endParaRPr>
          </a:p>
          <a:p>
            <a:pPr marL="0" marR="0" lvl="0" indent="0" eaLnBrk="1" fontAlgn="base" hangingPunct="1">
              <a:spcAft>
                <a:spcPct val="0"/>
              </a:spcAft>
              <a:buClrTx/>
              <a:buSzTx/>
              <a:tabLst>
                <a:tab pos="279400" algn="l"/>
                <a:tab pos="6381750" algn="r"/>
              </a:tabLst>
            </a:pPr>
            <a:r>
              <a:rPr kumimoji="0" lang="en-US" altLang="en-US" sz="1200" b="0" i="0" u="sng" strike="noStrike" normalizeH="0" dirty="0">
                <a:ln>
                  <a:noFill/>
                </a:ln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2.Apache Cassandra</a:t>
            </a:r>
            <a:br>
              <a:rPr kumimoji="0" lang="en-US" altLang="en-US" sz="1200" b="0" i="0" u="sng" strike="noStrike" normalizeH="0" dirty="0">
                <a:ln>
                  <a:noFill/>
                </a:ln>
                <a:latin typeface="+mj-lt"/>
              </a:rPr>
            </a:br>
            <a:endParaRPr kumimoji="0" lang="en-US" altLang="en-US" sz="1200" b="0" i="0" u="none" strike="noStrike" normalizeH="0" dirty="0">
              <a:ln>
                <a:noFill/>
              </a:ln>
              <a:latin typeface="+mj-lt"/>
            </a:endParaRPr>
          </a:p>
          <a:p>
            <a:pPr marL="0" marR="0" lvl="0" indent="0" eaLnBrk="1" fontAlgn="base" hangingPunct="1">
              <a:spcAft>
                <a:spcPct val="0"/>
              </a:spcAft>
              <a:buClrTx/>
              <a:buSzTx/>
              <a:tabLst>
                <a:tab pos="279400" algn="l"/>
                <a:tab pos="6381750" algn="r"/>
              </a:tabLst>
            </a:pPr>
            <a:r>
              <a:rPr lang="en-US" altLang="en-US" sz="1200" b="0" u="sng" dirty="0"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altLang="en-US" sz="1200" u="sng" dirty="0"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.D</a:t>
            </a:r>
            <a:r>
              <a:rPr lang="en-US" altLang="en-US" sz="1200" b="0" u="sng" dirty="0"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elovi </a:t>
            </a:r>
            <a:r>
              <a:rPr lang="en-US" altLang="en-US" sz="1200" b="0" u="sng" dirty="0" err="1"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Cassandre</a:t>
            </a:r>
            <a:br>
              <a:rPr lang="en-US" altLang="en-US" sz="1200" b="0" u="sng" dirty="0">
                <a:latin typeface="+mj-lt"/>
              </a:rPr>
            </a:br>
            <a:endParaRPr kumimoji="0" lang="en-US" altLang="en-US" sz="1200" b="0" i="0" u="none" strike="noStrike" normalizeH="0" dirty="0">
              <a:ln>
                <a:noFill/>
              </a:ln>
              <a:latin typeface="+mj-lt"/>
            </a:endParaRPr>
          </a:p>
          <a:p>
            <a:pPr marL="0" marR="0" lvl="0" indent="0" eaLnBrk="1" fontAlgn="base" hangingPunct="1">
              <a:spcAft>
                <a:spcPct val="0"/>
              </a:spcAft>
              <a:buClrTx/>
              <a:buSzTx/>
              <a:tabLst>
                <a:tab pos="279400" algn="l"/>
                <a:tab pos="6381750" algn="r"/>
              </a:tabLst>
            </a:pPr>
            <a:r>
              <a:rPr lang="en-US" altLang="en-US" sz="1200" u="sng" dirty="0">
                <a:latin typeface="+mj-lt"/>
              </a:rPr>
              <a:t>4.Raspodela </a:t>
            </a:r>
            <a:r>
              <a:rPr lang="en-US" altLang="en-US" sz="1200" u="sng" dirty="0" err="1">
                <a:latin typeface="+mj-lt"/>
              </a:rPr>
              <a:t>tokena</a:t>
            </a:r>
            <a:br>
              <a:rPr lang="en-US" altLang="en-US" sz="1200" u="sng" dirty="0">
                <a:latin typeface="+mj-lt"/>
              </a:rPr>
            </a:br>
            <a:br>
              <a:rPr kumimoji="0" lang="en-US" altLang="en-US" sz="1200" b="0" i="0" u="sng" strike="noStrike" normalizeH="0" dirty="0">
                <a:ln>
                  <a:noFill/>
                </a:ln>
                <a:latin typeface="+mj-lt"/>
              </a:rPr>
            </a:br>
            <a:r>
              <a:rPr lang="en-US" altLang="en-US" sz="1200" u="sng" dirty="0">
                <a:latin typeface="+mj-lt"/>
              </a:rPr>
              <a:t>5.</a:t>
            </a:r>
            <a:r>
              <a:rPr kumimoji="0" lang="en-US" altLang="en-US" sz="1200" b="0" i="0" u="sng" strike="noStrike" normalizeH="0" dirty="0">
                <a:ln>
                  <a:noFill/>
                </a:ln>
                <a:latin typeface="+mj-lt"/>
              </a:rPr>
              <a:t>Gossip </a:t>
            </a:r>
            <a:r>
              <a:rPr kumimoji="0" lang="en-US" altLang="en-US" sz="1200" b="0" i="0" u="sng" strike="noStrike" normalizeH="0" dirty="0" err="1">
                <a:ln>
                  <a:noFill/>
                </a:ln>
                <a:latin typeface="+mj-lt"/>
              </a:rPr>
              <a:t>protokol</a:t>
            </a:r>
            <a:endParaRPr kumimoji="0" lang="en-US" altLang="en-US" sz="1200" b="0" i="0" u="none" strike="noStrike" normalizeH="0" dirty="0">
              <a:ln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9927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0289EF-4145-CFB8-E89F-357717A3F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896" y="450737"/>
            <a:ext cx="8915399" cy="1126283"/>
          </a:xfrm>
        </p:spPr>
        <p:txBody>
          <a:bodyPr/>
          <a:lstStyle/>
          <a:p>
            <a:r>
              <a:rPr lang="en-US" b="1" dirty="0"/>
              <a:t>NOSQL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282A-D52E-D1E1-A590-04F64C2BFDB6}"/>
              </a:ext>
            </a:extLst>
          </p:cNvPr>
          <p:cNvSpPr txBox="1"/>
          <p:nvPr/>
        </p:nvSpPr>
        <p:spPr>
          <a:xfrm>
            <a:off x="1299541" y="120768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NoSQL je veoma brz za jednostavne upite.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7719D-E37A-635A-EB86-B3C0DE07DF4E}"/>
              </a:ext>
            </a:extLst>
          </p:cNvPr>
          <p:cNvSpPr txBox="1"/>
          <p:nvPr/>
        </p:nvSpPr>
        <p:spPr>
          <a:xfrm>
            <a:off x="4086639" y="189618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Visoka</a:t>
            </a:r>
            <a:r>
              <a:rPr lang="en-US" dirty="0"/>
              <a:t> </a:t>
            </a:r>
            <a:r>
              <a:rPr lang="en-US" dirty="0" err="1"/>
              <a:t>dostupnost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izbegavanje</a:t>
            </a:r>
            <a:r>
              <a:rPr lang="en-US" dirty="0"/>
              <a:t> </a:t>
            </a:r>
            <a:r>
              <a:rPr lang="en-US" dirty="0" err="1"/>
              <a:t>složenost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1D3F2-70CA-D718-A072-48F879C0C170}"/>
              </a:ext>
            </a:extLst>
          </p:cNvPr>
          <p:cNvSpPr txBox="1"/>
          <p:nvPr/>
        </p:nvSpPr>
        <p:spPr>
          <a:xfrm>
            <a:off x="1041123" y="2584678"/>
            <a:ext cx="9143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Korisnicima</a:t>
            </a:r>
            <a:r>
              <a:rPr lang="en-US" dirty="0"/>
              <a:t> </a:t>
            </a:r>
            <a:r>
              <a:rPr lang="en-US" dirty="0" err="1"/>
              <a:t>obezbedjuju</a:t>
            </a:r>
            <a:r>
              <a:rPr lang="en-US" dirty="0"/>
              <a:t> </a:t>
            </a:r>
            <a:r>
              <a:rPr lang="en-US" dirty="0" err="1"/>
              <a:t>jednako</a:t>
            </a:r>
            <a:r>
              <a:rPr lang="en-US" dirty="0"/>
              <a:t> </a:t>
            </a:r>
            <a:r>
              <a:rPr lang="en-US" dirty="0" err="1"/>
              <a:t>iskustvo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god da se </a:t>
            </a:r>
            <a:r>
              <a:rPr lang="en-US" dirty="0" err="1"/>
              <a:t>oni</a:t>
            </a:r>
            <a:r>
              <a:rPr lang="en-US" dirty="0"/>
              <a:t> </a:t>
            </a:r>
            <a:r>
              <a:rPr lang="en-US" dirty="0" err="1"/>
              <a:t>nalaze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991AA6-75FA-17ED-6B21-5C43AE53B2E3}"/>
              </a:ext>
            </a:extLst>
          </p:cNvPr>
          <p:cNvSpPr txBox="1"/>
          <p:nvPr/>
        </p:nvSpPr>
        <p:spPr>
          <a:xfrm>
            <a:off x="4086639" y="328631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fiksni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za </a:t>
            </a:r>
            <a:r>
              <a:rPr lang="en-US" dirty="0" err="1"/>
              <a:t>sprovođenje</a:t>
            </a:r>
            <a:r>
              <a:rPr lang="en-US" dirty="0"/>
              <a:t> NoSQL </a:t>
            </a:r>
            <a:r>
              <a:rPr lang="en-US" dirty="0" err="1"/>
              <a:t>upita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B41C0A-FAC9-47C0-741A-68BE0CCADD7B}"/>
              </a:ext>
            </a:extLst>
          </p:cNvPr>
          <p:cNvSpPr txBox="1"/>
          <p:nvPr/>
        </p:nvSpPr>
        <p:spPr>
          <a:xfrm>
            <a:off x="1041122" y="4233926"/>
            <a:ext cx="6840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Upiti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dovoljno</a:t>
            </a:r>
            <a:r>
              <a:rPr lang="en-US" dirty="0"/>
              <a:t> </a:t>
            </a:r>
            <a:r>
              <a:rPr lang="en-US" dirty="0" err="1"/>
              <a:t>efikasni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brojnih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CF160-551A-01C2-FC1A-826D313C3A34}"/>
              </a:ext>
            </a:extLst>
          </p:cNvPr>
          <p:cNvSpPr txBox="1"/>
          <p:nvPr/>
        </p:nvSpPr>
        <p:spPr>
          <a:xfrm>
            <a:off x="4086639" y="517684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uvek</a:t>
            </a:r>
            <a:r>
              <a:rPr lang="en-US" dirty="0"/>
              <a:t> </a:t>
            </a:r>
            <a:r>
              <a:rPr lang="en-US" dirty="0" err="1"/>
              <a:t>dosledni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9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Diagram&#10;&#10;Description automatically generated">
            <a:extLst>
              <a:ext uri="{FF2B5EF4-FFF2-40B4-BE49-F238E27FC236}">
                <a16:creationId xmlns:a16="http://schemas.microsoft.com/office/drawing/2014/main" id="{6EA86AAA-976B-DA4E-4293-D72A7B05A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" r="8264" b="-2"/>
          <a:stretch/>
        </p:blipFill>
        <p:spPr bwMode="auto">
          <a:xfrm>
            <a:off x="1292087" y="1980226"/>
            <a:ext cx="3804651" cy="297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4A2907-7429-E991-E5FA-31B61AD5BCAA}"/>
              </a:ext>
            </a:extLst>
          </p:cNvPr>
          <p:cNvSpPr txBox="1"/>
          <p:nvPr/>
        </p:nvSpPr>
        <p:spPr>
          <a:xfrm>
            <a:off x="578127" y="1097525"/>
            <a:ext cx="6097656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20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Distribuirana baza podataka</a:t>
            </a:r>
            <a:endParaRPr lang="en-US" sz="200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73074-A643-3D84-12E9-6C6DDD65C67B}"/>
              </a:ext>
            </a:extLst>
          </p:cNvPr>
          <p:cNvSpPr txBox="1"/>
          <p:nvPr/>
        </p:nvSpPr>
        <p:spPr>
          <a:xfrm>
            <a:off x="7579719" y="2442747"/>
            <a:ext cx="43415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Podacima se može pristupiti kao da se nalaze na jednom čvoru, jer je glavni cilj da se ne</a:t>
            </a:r>
            <a:br>
              <a:rPr lang="pt-BR" dirty="0"/>
            </a:br>
            <a:r>
              <a:rPr lang="pt-BR" dirty="0">
                <a:effectLst/>
                <a:latin typeface="Arial" panose="020B0604020202020204" pitchFamily="34" charset="0"/>
              </a:rPr>
              <a:t>primete pristupi različitim čvorovima.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EA57F-D0FD-4756-C10F-F1221BDC0C3F}"/>
              </a:ext>
            </a:extLst>
          </p:cNvPr>
          <p:cNvSpPr txBox="1"/>
          <p:nvPr/>
        </p:nvSpPr>
        <p:spPr>
          <a:xfrm>
            <a:off x="5295071" y="3864452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Prednosti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DSUBP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Lokalna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autonomija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upavljanja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kontrole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univerzitet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fakulteti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odseci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odeljenja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Veći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kapacitet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postupni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Pouzdanost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raspoloživost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privremeni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gubitak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funkcionalnosti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nekog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čvora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Efikasnost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fleksibilnost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smanjena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potreba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udaljenom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komunikacijom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2EA55-B642-2698-AF21-283EE266C420}"/>
              </a:ext>
            </a:extLst>
          </p:cNvPr>
          <p:cNvSpPr txBox="1"/>
          <p:nvPr/>
        </p:nvSpPr>
        <p:spPr>
          <a:xfrm>
            <a:off x="5516217" y="958235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podeljena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fizičkih</a:t>
            </a:r>
            <a:r>
              <a:rPr lang="en-US" dirty="0"/>
              <a:t> </a:t>
            </a:r>
            <a:r>
              <a:rPr lang="en-US" dirty="0" err="1"/>
              <a:t>čvorova</a:t>
            </a:r>
            <a:r>
              <a:rPr lang="en-US" dirty="0"/>
              <a:t> koji se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lokacijama</a:t>
            </a:r>
            <a:r>
              <a:rPr lang="en-US" dirty="0"/>
              <a:t> je </a:t>
            </a:r>
            <a:r>
              <a:rPr lang="en-US" dirty="0" err="1"/>
              <a:t>distribuirana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  <a:r>
              <a:rPr lang="en-US" dirty="0" err="1"/>
              <a:t>Čvorovi</a:t>
            </a:r>
            <a:r>
              <a:rPr lang="en-US" dirty="0"/>
              <a:t> </a:t>
            </a:r>
            <a:r>
              <a:rPr lang="en-US" dirty="0" err="1"/>
              <a:t>distribuirane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povezani</a:t>
            </a:r>
            <a:r>
              <a:rPr lang="en-US" dirty="0"/>
              <a:t> </a:t>
            </a:r>
            <a:r>
              <a:rPr lang="en-US" dirty="0" err="1"/>
              <a:t>komunikacionom</a:t>
            </a:r>
            <a:r>
              <a:rPr lang="en-US" dirty="0"/>
              <a:t> </a:t>
            </a:r>
            <a:r>
              <a:rPr lang="en-US" dirty="0" err="1"/>
              <a:t>mrežom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3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51B5-B80E-9700-BD42-CA35C2C6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82" y="72887"/>
            <a:ext cx="10353761" cy="1326321"/>
          </a:xfrm>
        </p:spPr>
        <p:txBody>
          <a:bodyPr>
            <a:normAutofit/>
          </a:bodyPr>
          <a:lstStyle/>
          <a:p>
            <a:r>
              <a:rPr lang="sr-Cyrl-R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Apache Cassandra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otvorenog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koda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sluzi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za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skladiste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podataka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18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velikim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kolicinama</a:t>
            </a:r>
            <a:endParaRPr lang="en-US" sz="48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FC1D3-0D67-6CE2-3515-3B8F3848DECB}"/>
              </a:ext>
            </a:extLst>
          </p:cNvPr>
          <p:cNvSpPr txBox="1"/>
          <p:nvPr/>
        </p:nvSpPr>
        <p:spPr>
          <a:xfrm>
            <a:off x="834282" y="1536682"/>
            <a:ext cx="4061251" cy="357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Skalabilna, otporna na greške i dosljedna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Ključ-vrijednost 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kolona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-orijentirana baza podataka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Distribucijski dizajn 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Implementira Dynamov stil replikacijskog modela koji je otporan na greške,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Jednostavna distribucija podataka 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Podr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avanje transakcije 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Brzo pisanje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DAE4B-559F-3684-A503-0B34B3AA3526}"/>
              </a:ext>
            </a:extLst>
          </p:cNvPr>
          <p:cNvSpPr txBox="1"/>
          <p:nvPr/>
        </p:nvSpPr>
        <p:spPr>
          <a:xfrm>
            <a:off x="5796968" y="1399208"/>
            <a:ext cx="6097656" cy="1666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</a:t>
            </a: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Elastična skalabilnost  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dodavanje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hardvera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</a:t>
            </a: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Brze i linearno proporcionalne performanse  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(vise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cvora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vece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propusnost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Prilagodivo skladište podataka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svi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oblici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strukture podataka prema korisnikovim potrebama.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8BD66-2A92-9932-01D3-DAC23CA69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133" y="3654006"/>
            <a:ext cx="4612282" cy="9689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35B940-B0C1-5A39-7022-56D618EA89FE}"/>
              </a:ext>
            </a:extLst>
          </p:cNvPr>
          <p:cNvSpPr txBox="1"/>
          <p:nvPr/>
        </p:nvSpPr>
        <p:spPr>
          <a:xfrm>
            <a:off x="2702988" y="5052214"/>
            <a:ext cx="97665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Cassandra </a:t>
            </a:r>
            <a:r>
              <a:rPr lang="en-US" sz="1600" dirty="0" err="1"/>
              <a:t>poput</a:t>
            </a:r>
            <a:r>
              <a:rPr lang="en-US" sz="1600" dirty="0"/>
              <a:t> </a:t>
            </a:r>
            <a:r>
              <a:rPr lang="en-US" sz="1600" dirty="0" err="1"/>
              <a:t>BigTable</a:t>
            </a:r>
            <a:r>
              <a:rPr lang="en-US" sz="1600" dirty="0"/>
              <a:t>-a </a:t>
            </a:r>
            <a:r>
              <a:rPr lang="en-US" sz="1600" dirty="0" err="1"/>
              <a:t>pruža</a:t>
            </a:r>
            <a:r>
              <a:rPr lang="en-US" sz="1600" dirty="0"/>
              <a:t> </a:t>
            </a:r>
            <a:r>
              <a:rPr lang="en-US" sz="1600" dirty="0" err="1"/>
              <a:t>prilično</a:t>
            </a:r>
            <a:r>
              <a:rPr lang="en-US" sz="1600" dirty="0"/>
              <a:t> </a:t>
            </a:r>
            <a:r>
              <a:rPr lang="en-US" sz="1600" dirty="0" err="1"/>
              <a:t>jednostavan</a:t>
            </a:r>
            <a:r>
              <a:rPr lang="en-US" sz="1600" dirty="0"/>
              <a:t> model </a:t>
            </a:r>
            <a:r>
              <a:rPr lang="en-US" sz="1600" dirty="0" err="1"/>
              <a:t>podataka</a:t>
            </a:r>
            <a:r>
              <a:rPr lang="en-US" sz="1600" dirty="0"/>
              <a:t>. </a:t>
            </a:r>
            <a:r>
              <a:rPr lang="en-US" sz="1600" dirty="0" err="1"/>
              <a:t>Sastoji</a:t>
            </a:r>
            <a:r>
              <a:rPr lang="en-US" sz="1600" dirty="0"/>
              <a:t> se od </a:t>
            </a:r>
            <a:r>
              <a:rPr lang="en-US" sz="1600" dirty="0" err="1"/>
              <a:t>malih</a:t>
            </a:r>
            <a:r>
              <a:rPr lang="en-US" sz="1600" dirty="0"/>
              <a:t> </a:t>
            </a:r>
            <a:r>
              <a:rPr lang="en-US" sz="1600" dirty="0" err="1"/>
              <a:t>ključeva</a:t>
            </a:r>
            <a:r>
              <a:rPr lang="en-US" sz="1600" dirty="0"/>
              <a:t> </a:t>
            </a:r>
            <a:r>
              <a:rPr lang="en-US" sz="1600" dirty="0" err="1"/>
              <a:t>veličine</a:t>
            </a:r>
            <a:r>
              <a:rPr lang="en-US" sz="1600" dirty="0"/>
              <a:t> </a:t>
            </a:r>
            <a:r>
              <a:rPr lang="en-US" sz="1600" dirty="0" err="1"/>
              <a:t>desetina</a:t>
            </a:r>
            <a:r>
              <a:rPr lang="en-US" sz="1600" dirty="0"/>
              <a:t> </a:t>
            </a:r>
            <a:r>
              <a:rPr lang="en-US" sz="1600" dirty="0" err="1"/>
              <a:t>bajtova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nekog</a:t>
            </a:r>
            <a:r>
              <a:rPr lang="en-US" sz="1600" dirty="0"/>
              <a:t> </a:t>
            </a:r>
            <a:r>
              <a:rPr lang="en-US" sz="1600" dirty="0" err="1"/>
              <a:t>strukturiranog</a:t>
            </a:r>
            <a:r>
              <a:rPr lang="en-US" sz="1600" dirty="0"/>
              <a:t> </a:t>
            </a:r>
            <a:r>
              <a:rPr lang="en-US" sz="1600" dirty="0" err="1"/>
              <a:t>formata</a:t>
            </a:r>
            <a:r>
              <a:rPr lang="en-US" sz="1600" dirty="0"/>
              <a:t> po </a:t>
            </a:r>
            <a:r>
              <a:rPr lang="en-US" sz="1600" dirty="0" err="1"/>
              <a:t>želji</a:t>
            </a:r>
            <a:r>
              <a:rPr lang="en-US" sz="1600" dirty="0"/>
              <a:t> </a:t>
            </a:r>
            <a:r>
              <a:rPr lang="en-US" sz="1600" dirty="0" err="1"/>
              <a:t>klijenta</a:t>
            </a:r>
            <a:r>
              <a:rPr lang="en-US" sz="1600" dirty="0"/>
              <a:t>. </a:t>
            </a:r>
            <a:r>
              <a:rPr lang="en-US" sz="1600" dirty="0" err="1"/>
              <a:t>Ključevi</a:t>
            </a:r>
            <a:r>
              <a:rPr lang="en-US" sz="1600" dirty="0"/>
              <a:t> se </a:t>
            </a:r>
            <a:r>
              <a:rPr lang="en-US" sz="1600" dirty="0" err="1"/>
              <a:t>mapiraju</a:t>
            </a:r>
            <a:r>
              <a:rPr lang="en-US" sz="1600" dirty="0"/>
              <a:t> u </a:t>
            </a:r>
            <a:r>
              <a:rPr lang="en-US" sz="1600" dirty="0" err="1"/>
              <a:t>skupove</a:t>
            </a:r>
            <a:r>
              <a:rPr lang="en-US" sz="1600" dirty="0"/>
              <a:t> </a:t>
            </a:r>
            <a:r>
              <a:rPr lang="en-US" sz="1600" dirty="0" err="1"/>
              <a:t>kolona</a:t>
            </a:r>
            <a:r>
              <a:rPr lang="en-US" sz="1600" dirty="0"/>
              <a:t> </a:t>
            </a:r>
            <a:r>
              <a:rPr lang="en-US" sz="1600" dirty="0" err="1"/>
              <a:t>koje</a:t>
            </a:r>
            <a:r>
              <a:rPr lang="en-US" sz="1600" dirty="0"/>
              <a:t> se </a:t>
            </a:r>
            <a:r>
              <a:rPr lang="en-US" sz="1600" dirty="0" err="1"/>
              <a:t>nazivaju</a:t>
            </a:r>
            <a:r>
              <a:rPr lang="en-US" sz="1600" dirty="0"/>
              <a:t> „</a:t>
            </a:r>
            <a:r>
              <a:rPr lang="en-US" sz="1600" dirty="0" err="1"/>
              <a:t>familija</a:t>
            </a:r>
            <a:r>
              <a:rPr lang="en-US" sz="1600" dirty="0"/>
              <a:t>“ </a:t>
            </a:r>
            <a:r>
              <a:rPr lang="en-US" sz="1600" dirty="0" err="1"/>
              <a:t>kolona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D431D-00A6-215D-93D2-CDD57113C50F}"/>
              </a:ext>
            </a:extLst>
          </p:cNvPr>
          <p:cNvSpPr txBox="1"/>
          <p:nvPr/>
        </p:nvSpPr>
        <p:spPr>
          <a:xfrm>
            <a:off x="1333914" y="5896953"/>
            <a:ext cx="9524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U </a:t>
            </a:r>
            <a:r>
              <a:rPr lang="en-US" sz="1600" dirty="0" err="1"/>
              <a:t>Cassandri</a:t>
            </a:r>
            <a:r>
              <a:rPr lang="en-US" sz="1600" dirty="0"/>
              <a:t>, </a:t>
            </a:r>
            <a:r>
              <a:rPr lang="en-US" sz="1600" dirty="0" err="1"/>
              <a:t>svaka</a:t>
            </a:r>
            <a:r>
              <a:rPr lang="en-US" sz="1600" dirty="0"/>
              <a:t> </a:t>
            </a:r>
            <a:r>
              <a:rPr lang="en-US" sz="1600" dirty="0" err="1"/>
              <a:t>mutacija</a:t>
            </a:r>
            <a:r>
              <a:rPr lang="en-US" sz="1600" dirty="0"/>
              <a:t> </a:t>
            </a:r>
            <a:r>
              <a:rPr lang="en-US" sz="1600" dirty="0" err="1"/>
              <a:t>reda</a:t>
            </a:r>
            <a:r>
              <a:rPr lang="en-US" sz="1600" dirty="0"/>
              <a:t> je </a:t>
            </a:r>
            <a:r>
              <a:rPr lang="en-US" sz="1600" dirty="0" err="1"/>
              <a:t>atomska</a:t>
            </a:r>
            <a:r>
              <a:rPr lang="en-US" sz="1600" dirty="0"/>
              <a:t>. </a:t>
            </a:r>
            <a:r>
              <a:rPr lang="en-US" sz="1600" dirty="0" err="1"/>
              <a:t>Dakle</a:t>
            </a:r>
            <a:r>
              <a:rPr lang="en-US" sz="1600" dirty="0"/>
              <a:t>, </a:t>
            </a:r>
            <a:r>
              <a:rPr lang="en-US" sz="1600" dirty="0" err="1"/>
              <a:t>prilikom</a:t>
            </a:r>
            <a:r>
              <a:rPr lang="en-US" sz="1600" dirty="0"/>
              <a:t> </a:t>
            </a:r>
            <a:r>
              <a:rPr lang="en-US" sz="1600" dirty="0" err="1"/>
              <a:t>ažuriranja</a:t>
            </a:r>
            <a:r>
              <a:rPr lang="en-US" sz="1600" dirty="0"/>
              <a:t> </a:t>
            </a:r>
            <a:r>
              <a:rPr lang="en-US" sz="1600" dirty="0" err="1"/>
              <a:t>ključa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odgovarajućih</a:t>
            </a:r>
            <a:r>
              <a:rPr lang="en-US" sz="1600" dirty="0"/>
              <a:t> </a:t>
            </a:r>
            <a:r>
              <a:rPr lang="en-US" sz="1600" dirty="0" err="1"/>
              <a:t>kolona</a:t>
            </a:r>
            <a:r>
              <a:rPr lang="en-US" sz="1600" dirty="0"/>
              <a:t>/</a:t>
            </a:r>
            <a:r>
              <a:rPr lang="en-US" sz="1600" dirty="0" err="1"/>
              <a:t>familija</a:t>
            </a:r>
            <a:r>
              <a:rPr lang="en-US" sz="1600" dirty="0"/>
              <a:t> </a:t>
            </a:r>
            <a:r>
              <a:rPr lang="en-US" sz="1600" dirty="0" err="1"/>
              <a:t>kolona</a:t>
            </a:r>
            <a:r>
              <a:rPr lang="en-US" sz="1600" dirty="0"/>
              <a:t>, </a:t>
            </a:r>
            <a:r>
              <a:rPr lang="en-US" sz="1600" dirty="0" err="1"/>
              <a:t>svi</a:t>
            </a:r>
            <a:r>
              <a:rPr lang="en-US" sz="1600" dirty="0"/>
              <a:t> </a:t>
            </a:r>
            <a:r>
              <a:rPr lang="en-US" sz="1600" dirty="0" err="1"/>
              <a:t>podaci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upisani</a:t>
            </a:r>
            <a:r>
              <a:rPr lang="en-US" sz="1600" dirty="0"/>
              <a:t> </a:t>
            </a:r>
            <a:r>
              <a:rPr lang="en-US" sz="1600" dirty="0" err="1"/>
              <a:t>ili</a:t>
            </a:r>
            <a:r>
              <a:rPr lang="en-US" sz="1600" dirty="0"/>
              <a:t> </a:t>
            </a:r>
            <a:r>
              <a:rPr lang="en-US" sz="1600" dirty="0" err="1"/>
              <a:t>nijedan</a:t>
            </a:r>
            <a:r>
              <a:rPr lang="en-US" sz="1600" dirty="0"/>
              <a:t>. </a:t>
            </a:r>
            <a:r>
              <a:rPr lang="en-US" sz="1600" dirty="0" err="1"/>
              <a:t>Kolone</a:t>
            </a:r>
            <a:r>
              <a:rPr lang="en-US" sz="1600" dirty="0"/>
              <a:t> se </a:t>
            </a:r>
            <a:r>
              <a:rPr lang="en-US" sz="1600" dirty="0" err="1"/>
              <a:t>mogu</a:t>
            </a:r>
            <a:r>
              <a:rPr lang="en-US" sz="1600" dirty="0"/>
              <a:t> </a:t>
            </a:r>
            <a:r>
              <a:rPr lang="en-US" sz="1600" dirty="0" err="1"/>
              <a:t>sortirati</a:t>
            </a:r>
            <a:r>
              <a:rPr lang="en-US" sz="1600" dirty="0"/>
              <a:t> po </a:t>
            </a:r>
            <a:r>
              <a:rPr lang="en-US" sz="1600" dirty="0" err="1"/>
              <a:t>vremenu</a:t>
            </a:r>
            <a:r>
              <a:rPr lang="en-US" sz="1600" dirty="0"/>
              <a:t>, </a:t>
            </a:r>
            <a:r>
              <a:rPr lang="en-US" sz="1600" dirty="0" err="1"/>
              <a:t>npr</a:t>
            </a:r>
            <a:r>
              <a:rPr lang="en-US" sz="1600" dirty="0"/>
              <a:t>. </a:t>
            </a:r>
            <a:r>
              <a:rPr lang="en-US" sz="1600" dirty="0" err="1"/>
              <a:t>najnovije</a:t>
            </a:r>
            <a:r>
              <a:rPr lang="en-US" sz="1600" dirty="0"/>
              <a:t> </a:t>
            </a:r>
            <a:r>
              <a:rPr lang="en-US" sz="1600" dirty="0" err="1"/>
              <a:t>poruke</a:t>
            </a:r>
            <a:r>
              <a:rPr lang="en-US" sz="1600" dirty="0"/>
              <a:t> </a:t>
            </a:r>
            <a:r>
              <a:rPr lang="en-US" sz="1600" dirty="0" err="1"/>
              <a:t>mogu</a:t>
            </a:r>
            <a:r>
              <a:rPr lang="en-US" sz="1600" dirty="0"/>
              <a:t> </a:t>
            </a:r>
            <a:r>
              <a:rPr lang="en-US" sz="1600" dirty="0" err="1"/>
              <a:t>biti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vrhu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657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44EBEA-6263-3272-A30E-AE1B3F76E626}"/>
              </a:ext>
            </a:extLst>
          </p:cNvPr>
          <p:cNvSpPr txBox="1"/>
          <p:nvPr/>
        </p:nvSpPr>
        <p:spPr>
          <a:xfrm>
            <a:off x="6684479" y="700289"/>
            <a:ext cx="514430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Cassandra ima eng. peer-to-peer distribuirani 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stav preko svojih čvorova i podatak je distribuiran preko svih čvorova u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klasterima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Svi čvorovi u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klasterima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imaju jednaku ulogu te je svaki čvor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nezavisan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u isto vrieme me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dj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usobno povezan s drugim čvorovima.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Svaki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podatak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moze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prihvatiti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zahtev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za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pisanje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citanje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EC4A8-962E-23B1-ED4B-82F56155A6AE}"/>
              </a:ext>
            </a:extLst>
          </p:cNvPr>
          <p:cNvSpPr txBox="1"/>
          <p:nvPr/>
        </p:nvSpPr>
        <p:spPr>
          <a:xfrm>
            <a:off x="1693792" y="5152701"/>
            <a:ext cx="9345268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Svi podaci koje sadrži jedna instanca Cassandre d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eo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klastera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(cluster), odnosno prstena (ring).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Prsten je podeljen na više prostora kljuceva koji imaju svoje ime i za koje se defini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konfiguraci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</a:t>
            </a:r>
            <a:r>
              <a:rPr lang="sr-Cyrl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parametri poput strategije replikacije. 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9B0BC-3779-9288-AC9B-B49B870ADC02}"/>
              </a:ext>
            </a:extLst>
          </p:cNvPr>
          <p:cNvSpPr txBox="1"/>
          <p:nvPr/>
        </p:nvSpPr>
        <p:spPr>
          <a:xfrm>
            <a:off x="772766" y="1705787"/>
            <a:ext cx="34314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Č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podatak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Centar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podataka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(vise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cvorova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Klaster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jedan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podataka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1" dirty="0">
                <a:latin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Arial" panose="020B0604020202020204" pitchFamily="34" charset="0"/>
              </a:rPr>
              <a:t>izvrsenja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Arial" panose="020B0604020202020204" pitchFamily="34" charset="0"/>
              </a:rPr>
              <a:t>oporavak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 od pada)</a:t>
            </a:r>
          </a:p>
          <a:p>
            <a:r>
              <a:rPr lang="en-US" b="1" dirty="0" err="1">
                <a:latin typeface="Calibri" panose="020F0502020204030204" pitchFamily="34" charset="0"/>
                <a:cs typeface="Arial" panose="020B0604020202020204" pitchFamily="34" charset="0"/>
              </a:rPr>
              <a:t>Memorijska</a:t>
            </a:r>
            <a:r>
              <a:rPr lang="en-US" b="1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Arial" panose="020B0604020202020204" pitchFamily="34" charset="0"/>
              </a:rPr>
              <a:t>tablica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(structure </a:t>
            </a:r>
            <a:r>
              <a:rPr lang="en-US" dirty="0" err="1">
                <a:latin typeface="Calibri" panose="020F0502020204030204" pitchFamily="34" charset="0"/>
                <a:cs typeface="Arial" panose="020B0604020202020204" pitchFamily="34" charset="0"/>
              </a:rPr>
              <a:t>podataka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1" dirty="0" err="1">
                <a:latin typeface="Calibri" panose="020F0502020204030204" pitchFamily="34" charset="0"/>
                <a:cs typeface="Arial" panose="020B0604020202020204" pitchFamily="34" charset="0"/>
              </a:rPr>
              <a:t>SSTablica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Arial" panose="020B0604020202020204" pitchFamily="34" charset="0"/>
              </a:rPr>
              <a:t>kada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Arial" panose="020B0604020202020204" pitchFamily="34" charset="0"/>
              </a:rPr>
              <a:t>tablica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Arial" panose="020B0604020202020204" pitchFamily="34" charset="0"/>
              </a:rPr>
              <a:t>dostigne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Arial" panose="020B0604020202020204" pitchFamily="34" charset="0"/>
              </a:rPr>
              <a:t>najvisu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Arial" panose="020B0604020202020204" pitchFamily="34" charset="0"/>
              </a:rPr>
              <a:t>vrednost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1" dirty="0">
                <a:latin typeface="Calibri" panose="020F0502020204030204" pitchFamily="34" charset="0"/>
                <a:cs typeface="Arial" panose="020B0604020202020204" pitchFamily="34" charset="0"/>
              </a:rPr>
              <a:t>Bloom filter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Arial" panose="020B0604020202020204" pitchFamily="34" charset="0"/>
              </a:rPr>
              <a:t>brz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, za </a:t>
            </a:r>
            <a:r>
              <a:rPr lang="en-US" dirty="0" err="1">
                <a:latin typeface="Calibri" panose="020F0502020204030204" pitchFamily="34" charset="0"/>
                <a:cs typeface="Arial" panose="020B0604020202020204" pitchFamily="34" charset="0"/>
              </a:rPr>
              <a:t>proveru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 da li je deo </a:t>
            </a:r>
            <a:r>
              <a:rPr lang="en-US" dirty="0" err="1">
                <a:latin typeface="Calibri" panose="020F0502020204030204" pitchFamily="34" charset="0"/>
                <a:cs typeface="Arial" panose="020B0604020202020204" pitchFamily="34" charset="0"/>
              </a:rPr>
              <a:t>nekog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Arial" panose="020B0604020202020204" pitchFamily="34" charset="0"/>
              </a:rPr>
              <a:t>kompleta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2B4AA-B08E-64F9-4686-8E8163EF04EF}"/>
              </a:ext>
            </a:extLst>
          </p:cNvPr>
          <p:cNvSpPr txBox="1"/>
          <p:nvPr/>
        </p:nvSpPr>
        <p:spPr>
          <a:xfrm>
            <a:off x="1011306" y="24839"/>
            <a:ext cx="60976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Jednostavan</a:t>
            </a:r>
            <a:r>
              <a:rPr lang="en-US" sz="1400" dirty="0"/>
              <a:t> API (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prilično</a:t>
            </a:r>
            <a:r>
              <a:rPr lang="en-US" sz="1400" dirty="0"/>
              <a:t> </a:t>
            </a:r>
            <a:r>
              <a:rPr lang="en-US" sz="1400" dirty="0" err="1"/>
              <a:t>razumljiv</a:t>
            </a:r>
            <a:r>
              <a:rPr lang="en-US" sz="1400" dirty="0"/>
              <a:t>) za </a:t>
            </a:r>
            <a:r>
              <a:rPr lang="en-US" sz="1400" dirty="0" err="1"/>
              <a:t>pristup</a:t>
            </a:r>
            <a:r>
              <a:rPr lang="en-US" sz="1400" dirty="0"/>
              <a:t> </a:t>
            </a:r>
            <a:r>
              <a:rPr lang="en-US" sz="1400" dirty="0" err="1"/>
              <a:t>Cassandri</a:t>
            </a:r>
            <a:r>
              <a:rPr lang="en-US" sz="1400" dirty="0"/>
              <a:t> je:</a:t>
            </a:r>
            <a:endParaRPr lang="sr-Latn-RS" sz="1400" dirty="0"/>
          </a:p>
          <a:p>
            <a:r>
              <a:rPr lang="en-US" sz="1400" dirty="0"/>
              <a:t> </a:t>
            </a:r>
            <a:endParaRPr lang="sr-Latn-RS" sz="1400" dirty="0"/>
          </a:p>
          <a:p>
            <a:r>
              <a:rPr lang="en-US" sz="1400" b="1" dirty="0"/>
              <a:t>Insert (</a:t>
            </a:r>
            <a:r>
              <a:rPr lang="en-US" sz="1400" b="1" dirty="0" err="1"/>
              <a:t>tabela</a:t>
            </a:r>
            <a:r>
              <a:rPr lang="en-US" sz="1400" b="1" dirty="0"/>
              <a:t>, </a:t>
            </a:r>
            <a:r>
              <a:rPr lang="en-US" sz="1400" b="1" dirty="0" err="1"/>
              <a:t>ključ</a:t>
            </a:r>
            <a:r>
              <a:rPr lang="en-US" sz="1400" b="1" dirty="0"/>
              <a:t>, </a:t>
            </a:r>
            <a:r>
              <a:rPr lang="en-US" sz="1400" b="1" dirty="0" err="1"/>
              <a:t>mutacija</a:t>
            </a:r>
            <a:r>
              <a:rPr lang="en-US" sz="1400" b="1" dirty="0"/>
              <a:t> </a:t>
            </a:r>
            <a:r>
              <a:rPr lang="en-US" sz="1400" b="1" dirty="0" err="1"/>
              <a:t>reda</a:t>
            </a:r>
            <a:r>
              <a:rPr lang="en-US" sz="1400" b="1" dirty="0"/>
              <a:t>) </a:t>
            </a:r>
            <a:endParaRPr lang="sr-Latn-RS" sz="1400" b="1" dirty="0"/>
          </a:p>
          <a:p>
            <a:r>
              <a:rPr lang="sr-Latn-RS" sz="1400" b="1" dirty="0"/>
              <a:t>        </a:t>
            </a:r>
            <a:r>
              <a:rPr lang="en-US" sz="1400" b="1" dirty="0"/>
              <a:t>Get (</a:t>
            </a:r>
            <a:r>
              <a:rPr lang="en-US" sz="1400" b="1" dirty="0" err="1"/>
              <a:t>tabela</a:t>
            </a:r>
            <a:r>
              <a:rPr lang="en-US" sz="1400" b="1" dirty="0"/>
              <a:t>, </a:t>
            </a:r>
            <a:r>
              <a:rPr lang="en-US" sz="1400" b="1" dirty="0" err="1"/>
              <a:t>ključ</a:t>
            </a:r>
            <a:r>
              <a:rPr lang="en-US" sz="1400" b="1" dirty="0"/>
              <a:t>, </a:t>
            </a:r>
            <a:r>
              <a:rPr lang="en-US" sz="1400" b="1" dirty="0" err="1"/>
              <a:t>ime</a:t>
            </a:r>
            <a:r>
              <a:rPr lang="en-US" sz="1400" b="1" dirty="0"/>
              <a:t> </a:t>
            </a:r>
            <a:r>
              <a:rPr lang="en-US" sz="1400" b="1" dirty="0" err="1"/>
              <a:t>kolone</a:t>
            </a:r>
            <a:r>
              <a:rPr lang="en-US" sz="1400" b="1" dirty="0"/>
              <a:t>) </a:t>
            </a:r>
            <a:endParaRPr lang="sr-Latn-RS" sz="1400" b="1" dirty="0"/>
          </a:p>
          <a:p>
            <a:r>
              <a:rPr lang="sr-Latn-RS" sz="1400" b="1" dirty="0"/>
              <a:t>              </a:t>
            </a:r>
            <a:r>
              <a:rPr lang="en-US" sz="1400" b="1" dirty="0"/>
              <a:t>Delete (</a:t>
            </a:r>
            <a:r>
              <a:rPr lang="en-US" sz="1400" b="1" dirty="0" err="1"/>
              <a:t>tabela</a:t>
            </a:r>
            <a:r>
              <a:rPr lang="en-US" sz="1400" b="1" dirty="0"/>
              <a:t>, </a:t>
            </a:r>
            <a:r>
              <a:rPr lang="en-US" sz="1400" b="1" dirty="0" err="1"/>
              <a:t>ključ</a:t>
            </a:r>
            <a:r>
              <a:rPr lang="en-US" sz="1400" b="1" dirty="0"/>
              <a:t>, </a:t>
            </a:r>
            <a:r>
              <a:rPr lang="en-US" sz="1400" b="1" dirty="0" err="1"/>
              <a:t>ime</a:t>
            </a:r>
            <a:r>
              <a:rPr lang="en-US" sz="1400" b="1" dirty="0"/>
              <a:t> </a:t>
            </a:r>
            <a:r>
              <a:rPr lang="en-US" sz="1400" b="1" dirty="0" err="1"/>
              <a:t>kolone</a:t>
            </a:r>
            <a:r>
              <a:rPr lang="en-US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05972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C088-86D9-7D09-8E01-31D1B0C4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82" y="3110947"/>
            <a:ext cx="9114808" cy="1349990"/>
          </a:xfrm>
        </p:spPr>
        <p:txBody>
          <a:bodyPr/>
          <a:lstStyle/>
          <a:p>
            <a:r>
              <a:rPr lang="en-US" dirty="0" err="1"/>
              <a:t>Osobine</a:t>
            </a:r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68EE48D-023E-76C2-6398-E210A39E87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862000"/>
              </p:ext>
            </p:extLst>
          </p:nvPr>
        </p:nvGraphicFramePr>
        <p:xfrm>
          <a:off x="147121" y="0"/>
          <a:ext cx="11897757" cy="6738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86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68F1-57EE-7620-EB5D-95B07F41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278" y="6156"/>
            <a:ext cx="938525" cy="99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sr-Latn-RS" sz="1800" b="1" kern="1600" dirty="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Tokeni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9E260-1738-287E-C2EA-ECAC82C65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99" y="1461053"/>
            <a:ext cx="5524406" cy="2587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73E84-03B6-44F7-EEDB-FA15D512EB41}"/>
              </a:ext>
            </a:extLst>
          </p:cNvPr>
          <p:cNvSpPr txBox="1"/>
          <p:nvPr/>
        </p:nvSpPr>
        <p:spPr>
          <a:xfrm>
            <a:off x="241302" y="5863516"/>
            <a:ext cx="11950698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 konfiguriranju Cassandre, po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eljno je postaviti najveći broj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etona koje neki čvor mo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posedovati,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Cyrl-R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treba imati na umu da dodavanjem novih čvorova ili odbacivanjem starih čvorova, jednaka podela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etona mo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biti neuravnote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extBox 5">
            <a:extLst>
              <a:ext uri="{FF2B5EF4-FFF2-40B4-BE49-F238E27FC236}">
                <a16:creationId xmlns:a16="http://schemas.microsoft.com/office/drawing/2014/main" id="{6CB350FF-C6D8-FEE9-1C11-2A2E4D004638}"/>
              </a:ext>
            </a:extLst>
          </p:cNvPr>
          <p:cNvGraphicFramePr/>
          <p:nvPr/>
        </p:nvGraphicFramePr>
        <p:xfrm>
          <a:off x="6483626" y="1131165"/>
          <a:ext cx="5145157" cy="438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092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EA1C-49D7-BA6A-9E56-B44B32E3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24" y="0"/>
            <a:ext cx="10353761" cy="1326321"/>
          </a:xfrm>
        </p:spPr>
        <p:txBody>
          <a:bodyPr/>
          <a:lstStyle/>
          <a:p>
            <a:r>
              <a:rPr lang="en-US" dirty="0" err="1"/>
              <a:t>Zapisivanje</a:t>
            </a:r>
            <a:r>
              <a:rPr lang="en-US" dirty="0"/>
              <a:t>                           </a:t>
            </a:r>
            <a:r>
              <a:rPr lang="en-US" dirty="0" err="1"/>
              <a:t>Citanje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442D9-6CF1-6035-6808-A258154C8D0A}"/>
              </a:ext>
            </a:extLst>
          </p:cNvPr>
          <p:cNvSpPr txBox="1"/>
          <p:nvPr/>
        </p:nvSpPr>
        <p:spPr>
          <a:xfrm>
            <a:off x="945430" y="1258820"/>
            <a:ext cx="4316068" cy="249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Klijenti trebaju biti spojeni na bilo koji Cassandrin čvor i poslati zahtev za pisanje ako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 zapisati neki podatak.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Taj čvor se naziva </a:t>
            </a:r>
            <a:r>
              <a:rPr lang="sr-Cyrl-R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koordinacijski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čvor (eng. coordinatornode) i on je mo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 pravo mesto za zapisivanje tog podatka.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B8D8B-4BB1-AC02-198E-7D35C05A54FA}"/>
              </a:ext>
            </a:extLst>
          </p:cNvPr>
          <p:cNvSpPr txBox="1"/>
          <p:nvPr/>
        </p:nvSpPr>
        <p:spPr>
          <a:xfrm>
            <a:off x="712191" y="4065733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sr-Cyrl-R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FailureDetector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dovoljno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cvora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zadovolje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ConsistencyLevel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r-Cyrl-R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420AE-FF43-3A3E-7B03-85BDE6846057}"/>
              </a:ext>
            </a:extLst>
          </p:cNvPr>
          <p:cNvSpPr txBox="1"/>
          <p:nvPr/>
        </p:nvSpPr>
        <p:spPr>
          <a:xfrm>
            <a:off x="712191" y="4781638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sr-Cyrl-R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intedhandoff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FailureDetector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deaktivira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dovoljno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cvorova</a:t>
            </a:r>
            <a:r>
              <a:rPr lang="en-US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ispise</a:t>
            </a:r>
            <a:r>
              <a:rPr lang="en-US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time-out, </a:t>
            </a:r>
            <a:r>
              <a:rPr lang="en-US" b="1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salje</a:t>
            </a:r>
            <a:r>
              <a:rPr lang="en-US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hint za </a:t>
            </a:r>
            <a:r>
              <a:rPr lang="en-US" b="1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ponovno</a:t>
            </a:r>
            <a:r>
              <a:rPr lang="en-US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zapisivanje</a:t>
            </a:r>
            <a:r>
              <a:rPr lang="en-US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isporuceni</a:t>
            </a:r>
            <a:r>
              <a:rPr lang="en-US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savet</a:t>
            </a:r>
            <a:r>
              <a:rPr lang="en-US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47B9C-8534-F616-4BB5-D84E6F173C7C}"/>
              </a:ext>
            </a:extLst>
          </p:cNvPr>
          <p:cNvSpPr txBox="1"/>
          <p:nvPr/>
        </p:nvSpPr>
        <p:spPr>
          <a:xfrm>
            <a:off x="802584" y="578740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Zapisivanje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b="1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b="1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</a:t>
            </a:r>
            <a:r>
              <a:rPr lang="en-US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8F106-0EFE-CD7F-D186-9B824CD2706A}"/>
              </a:ext>
            </a:extLst>
          </p:cNvPr>
          <p:cNvSpPr txBox="1"/>
          <p:nvPr/>
        </p:nvSpPr>
        <p:spPr>
          <a:xfrm>
            <a:off x="6720396" y="1104423"/>
            <a:ext cx="4958082" cy="4727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Kada StorageProxy čvora na koji je klijent spojen, dobije zahtev za, on dobije popis čvorova koji sadr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taj ključ temeljeno na strategiji kopiranja (ReplicationStrategy).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Tada StorageProxy sortira čvorove prema udaljenosti od sebe.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 udaljenost odre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dj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uje se </a:t>
            </a:r>
            <a:r>
              <a:rPr lang="sr-Cyrl-R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Snitch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funkcijom.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Nakon nabavljanja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eljenih ključeva dolazi čitanje podatka. Koordinatorski čvor (onaj na kojeg je korisnik spojen) šalje naredbu za čitanje najbli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čvoru i vraća podatak.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Svaki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cvor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azuriran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kopije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doslednima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9149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207</TotalTime>
  <Words>1174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Tw Cen MT</vt:lpstr>
      <vt:lpstr>Droplet</vt:lpstr>
      <vt:lpstr>Distribuirana arhitektura Apache Cassandra skladista podataka</vt:lpstr>
      <vt:lpstr>Sadrzaj :    1.Opis  2.Apache Cassandra  3.Delovi Cassandre  4.Raspodela tokena  5.Gossip protokol</vt:lpstr>
      <vt:lpstr>PowerPoint Presentation</vt:lpstr>
      <vt:lpstr>PowerPoint Presentation</vt:lpstr>
      <vt:lpstr>Apache Cassandra          otvorenog koda, sluzi za skladiste podataka u velikim kolicinama</vt:lpstr>
      <vt:lpstr>PowerPoint Presentation</vt:lpstr>
      <vt:lpstr>Osobine</vt:lpstr>
      <vt:lpstr>Tokeni</vt:lpstr>
      <vt:lpstr>Zapisivanje                           Citanje</vt:lpstr>
      <vt:lpstr>Gossip protocol</vt:lpstr>
      <vt:lpstr>HVALA NA PAZNJI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Distribuirana arhitektura Apache Cassandra skladista podataka</dc:title>
  <dc:creator>Stefanovic, Teodora</dc:creator>
  <cp:lastModifiedBy>Teodora Stefanovic</cp:lastModifiedBy>
  <cp:revision>16</cp:revision>
  <dcterms:created xsi:type="dcterms:W3CDTF">2022-09-26T08:05:10Z</dcterms:created>
  <dcterms:modified xsi:type="dcterms:W3CDTF">2022-12-06T18:16:57Z</dcterms:modified>
</cp:coreProperties>
</file>