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19ECF-127F-43BB-A6F0-EA202F846A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640A17-D316-419B-BA2A-C63E80D835CD}">
      <dgm:prSet/>
      <dgm:spPr/>
      <dgm:t>
        <a:bodyPr/>
        <a:lstStyle/>
        <a:p>
          <a:r>
            <a:rPr lang="sr-Cyrl-RS"/>
            <a:t>SQL Server Mirroring ima za cilj da poveća dostupnost baze podataka, a ne skalabilnost. </a:t>
          </a:r>
          <a:r>
            <a:rPr lang="en-GB"/>
            <a:t>Preslikana</a:t>
          </a:r>
          <a:r>
            <a:rPr lang="sr-Cyrl-RS"/>
            <a:t> baza podataka se sastoji od glavne baze podataka na SQL Server instanci X i tačnog ogledala te baze podataka na instanci Y. </a:t>
          </a:r>
          <a:endParaRPr lang="en-US"/>
        </a:p>
      </dgm:t>
    </dgm:pt>
    <dgm:pt modelId="{54AA6DAC-3E6C-4598-83B6-D858E740C35B}" type="parTrans" cxnId="{A162463B-961C-4CEC-9D90-9870A55ADF79}">
      <dgm:prSet/>
      <dgm:spPr/>
      <dgm:t>
        <a:bodyPr/>
        <a:lstStyle/>
        <a:p>
          <a:endParaRPr lang="en-US"/>
        </a:p>
      </dgm:t>
    </dgm:pt>
    <dgm:pt modelId="{257D7A05-852C-4091-8673-FC5F0772C621}" type="sibTrans" cxnId="{A162463B-961C-4CEC-9D90-9870A55ADF79}">
      <dgm:prSet/>
      <dgm:spPr/>
      <dgm:t>
        <a:bodyPr/>
        <a:lstStyle/>
        <a:p>
          <a:endParaRPr lang="en-US"/>
        </a:p>
      </dgm:t>
    </dgm:pt>
    <dgm:pt modelId="{5F741FA2-E062-4D63-A9BA-AB7E0A3A687D}">
      <dgm:prSet/>
      <dgm:spPr/>
      <dgm:t>
        <a:bodyPr/>
        <a:lstStyle/>
        <a:p>
          <a:r>
            <a:rPr lang="sr-Cyrl-RS"/>
            <a:t>Svaki put kada se transakcija dogodi na X, ona se takođe izvršava na Y. Dok se ovo dešava, baza podataka Y instance je u režimu oporavka, što znači da je ne možete direktno pitati, pa je ne možete koristiti kao sekundarnu bazu podataka samo za čitanje da biste postigli skalabilnost.</a:t>
          </a:r>
          <a:endParaRPr lang="en-US"/>
        </a:p>
      </dgm:t>
    </dgm:pt>
    <dgm:pt modelId="{B63BDF79-D12D-471C-99D6-247CAE266687}" type="parTrans" cxnId="{4A31BDC2-E35A-4004-98F5-A9704F0C7DEE}">
      <dgm:prSet/>
      <dgm:spPr/>
      <dgm:t>
        <a:bodyPr/>
        <a:lstStyle/>
        <a:p>
          <a:endParaRPr lang="en-US"/>
        </a:p>
      </dgm:t>
    </dgm:pt>
    <dgm:pt modelId="{0B04D557-9354-4ECE-9103-A22C24ABB813}" type="sibTrans" cxnId="{4A31BDC2-E35A-4004-98F5-A9704F0C7DEE}">
      <dgm:prSet/>
      <dgm:spPr/>
      <dgm:t>
        <a:bodyPr/>
        <a:lstStyle/>
        <a:p>
          <a:endParaRPr lang="en-US"/>
        </a:p>
      </dgm:t>
    </dgm:pt>
    <dgm:pt modelId="{BE981917-49D4-48DF-97D3-BA7A69AE46A2}" type="pres">
      <dgm:prSet presAssocID="{28919ECF-127F-43BB-A6F0-EA202F846A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EA55FA-36BA-46C4-B459-A579FF86C019}" type="pres">
      <dgm:prSet presAssocID="{B6640A17-D316-419B-BA2A-C63E80D835CD}" presName="hierRoot1" presStyleCnt="0"/>
      <dgm:spPr/>
    </dgm:pt>
    <dgm:pt modelId="{F30B54FC-E1C2-48D3-8EE5-E42DB5C299C8}" type="pres">
      <dgm:prSet presAssocID="{B6640A17-D316-419B-BA2A-C63E80D835CD}" presName="composite" presStyleCnt="0"/>
      <dgm:spPr/>
    </dgm:pt>
    <dgm:pt modelId="{D5C32EBF-0442-4252-A492-BC85B940CCFC}" type="pres">
      <dgm:prSet presAssocID="{B6640A17-D316-419B-BA2A-C63E80D835CD}" presName="background" presStyleLbl="node0" presStyleIdx="0" presStyleCnt="2"/>
      <dgm:spPr/>
    </dgm:pt>
    <dgm:pt modelId="{51A8B37D-8F99-4CF2-B1D3-563FDC017ECF}" type="pres">
      <dgm:prSet presAssocID="{B6640A17-D316-419B-BA2A-C63E80D835CD}" presName="text" presStyleLbl="fgAcc0" presStyleIdx="0" presStyleCnt="2">
        <dgm:presLayoutVars>
          <dgm:chPref val="3"/>
        </dgm:presLayoutVars>
      </dgm:prSet>
      <dgm:spPr/>
    </dgm:pt>
    <dgm:pt modelId="{58910ACD-E405-4B88-833F-A18ADBFA43F5}" type="pres">
      <dgm:prSet presAssocID="{B6640A17-D316-419B-BA2A-C63E80D835CD}" presName="hierChild2" presStyleCnt="0"/>
      <dgm:spPr/>
    </dgm:pt>
    <dgm:pt modelId="{5B4C3451-8E41-45C9-A57A-87B8E211FA4C}" type="pres">
      <dgm:prSet presAssocID="{5F741FA2-E062-4D63-A9BA-AB7E0A3A687D}" presName="hierRoot1" presStyleCnt="0"/>
      <dgm:spPr/>
    </dgm:pt>
    <dgm:pt modelId="{181B9A31-D42C-49BA-B8F7-504933A9F980}" type="pres">
      <dgm:prSet presAssocID="{5F741FA2-E062-4D63-A9BA-AB7E0A3A687D}" presName="composite" presStyleCnt="0"/>
      <dgm:spPr/>
    </dgm:pt>
    <dgm:pt modelId="{39670E66-9F93-4D6F-88DF-71839D667546}" type="pres">
      <dgm:prSet presAssocID="{5F741FA2-E062-4D63-A9BA-AB7E0A3A687D}" presName="background" presStyleLbl="node0" presStyleIdx="1" presStyleCnt="2"/>
      <dgm:spPr/>
    </dgm:pt>
    <dgm:pt modelId="{5173454A-2C31-40B1-AA4C-2B027B8F24E0}" type="pres">
      <dgm:prSet presAssocID="{5F741FA2-E062-4D63-A9BA-AB7E0A3A687D}" presName="text" presStyleLbl="fgAcc0" presStyleIdx="1" presStyleCnt="2">
        <dgm:presLayoutVars>
          <dgm:chPref val="3"/>
        </dgm:presLayoutVars>
      </dgm:prSet>
      <dgm:spPr/>
    </dgm:pt>
    <dgm:pt modelId="{7FAD2678-5946-4423-9AE6-63AA6E2D2523}" type="pres">
      <dgm:prSet presAssocID="{5F741FA2-E062-4D63-A9BA-AB7E0A3A687D}" presName="hierChild2" presStyleCnt="0"/>
      <dgm:spPr/>
    </dgm:pt>
  </dgm:ptLst>
  <dgm:cxnLst>
    <dgm:cxn modelId="{41B7E907-7480-4041-A49F-D6A0E99CC0A9}" type="presOf" srcId="{28919ECF-127F-43BB-A6F0-EA202F846A5E}" destId="{BE981917-49D4-48DF-97D3-BA7A69AE46A2}" srcOrd="0" destOrd="0" presId="urn:microsoft.com/office/officeart/2005/8/layout/hierarchy1"/>
    <dgm:cxn modelId="{A162463B-961C-4CEC-9D90-9870A55ADF79}" srcId="{28919ECF-127F-43BB-A6F0-EA202F846A5E}" destId="{B6640A17-D316-419B-BA2A-C63E80D835CD}" srcOrd="0" destOrd="0" parTransId="{54AA6DAC-3E6C-4598-83B6-D858E740C35B}" sibTransId="{257D7A05-852C-4091-8673-FC5F0772C621}"/>
    <dgm:cxn modelId="{6E9FCC49-B105-42AD-8F6D-D572C816603F}" type="presOf" srcId="{5F741FA2-E062-4D63-A9BA-AB7E0A3A687D}" destId="{5173454A-2C31-40B1-AA4C-2B027B8F24E0}" srcOrd="0" destOrd="0" presId="urn:microsoft.com/office/officeart/2005/8/layout/hierarchy1"/>
    <dgm:cxn modelId="{4A31BDC2-E35A-4004-98F5-A9704F0C7DEE}" srcId="{28919ECF-127F-43BB-A6F0-EA202F846A5E}" destId="{5F741FA2-E062-4D63-A9BA-AB7E0A3A687D}" srcOrd="1" destOrd="0" parTransId="{B63BDF79-D12D-471C-99D6-247CAE266687}" sibTransId="{0B04D557-9354-4ECE-9103-A22C24ABB813}"/>
    <dgm:cxn modelId="{5B2609D8-9DF5-4E54-8833-CD5BB3192A31}" type="presOf" srcId="{B6640A17-D316-419B-BA2A-C63E80D835CD}" destId="{51A8B37D-8F99-4CF2-B1D3-563FDC017ECF}" srcOrd="0" destOrd="0" presId="urn:microsoft.com/office/officeart/2005/8/layout/hierarchy1"/>
    <dgm:cxn modelId="{EF07C619-898F-4F21-A7B0-DB06341D4E71}" type="presParOf" srcId="{BE981917-49D4-48DF-97D3-BA7A69AE46A2}" destId="{2AEA55FA-36BA-46C4-B459-A579FF86C019}" srcOrd="0" destOrd="0" presId="urn:microsoft.com/office/officeart/2005/8/layout/hierarchy1"/>
    <dgm:cxn modelId="{98B681BE-3EC5-4171-B22D-363AB186FF57}" type="presParOf" srcId="{2AEA55FA-36BA-46C4-B459-A579FF86C019}" destId="{F30B54FC-E1C2-48D3-8EE5-E42DB5C299C8}" srcOrd="0" destOrd="0" presId="urn:microsoft.com/office/officeart/2005/8/layout/hierarchy1"/>
    <dgm:cxn modelId="{C6FB5105-34DB-4F8C-AE4C-A1CFF1F51C9B}" type="presParOf" srcId="{F30B54FC-E1C2-48D3-8EE5-E42DB5C299C8}" destId="{D5C32EBF-0442-4252-A492-BC85B940CCFC}" srcOrd="0" destOrd="0" presId="urn:microsoft.com/office/officeart/2005/8/layout/hierarchy1"/>
    <dgm:cxn modelId="{761FEFC4-89F0-4AED-8BC8-1CFA9FE32A2D}" type="presParOf" srcId="{F30B54FC-E1C2-48D3-8EE5-E42DB5C299C8}" destId="{51A8B37D-8F99-4CF2-B1D3-563FDC017ECF}" srcOrd="1" destOrd="0" presId="urn:microsoft.com/office/officeart/2005/8/layout/hierarchy1"/>
    <dgm:cxn modelId="{CC265203-21BF-4E00-8302-C6C05CD37562}" type="presParOf" srcId="{2AEA55FA-36BA-46C4-B459-A579FF86C019}" destId="{58910ACD-E405-4B88-833F-A18ADBFA43F5}" srcOrd="1" destOrd="0" presId="urn:microsoft.com/office/officeart/2005/8/layout/hierarchy1"/>
    <dgm:cxn modelId="{BF81ECCF-9EFD-4CB7-9027-9A0F4862E2B2}" type="presParOf" srcId="{BE981917-49D4-48DF-97D3-BA7A69AE46A2}" destId="{5B4C3451-8E41-45C9-A57A-87B8E211FA4C}" srcOrd="1" destOrd="0" presId="urn:microsoft.com/office/officeart/2005/8/layout/hierarchy1"/>
    <dgm:cxn modelId="{6E5285EA-6F08-41BD-BEBC-3ECD387DAB0C}" type="presParOf" srcId="{5B4C3451-8E41-45C9-A57A-87B8E211FA4C}" destId="{181B9A31-D42C-49BA-B8F7-504933A9F980}" srcOrd="0" destOrd="0" presId="urn:microsoft.com/office/officeart/2005/8/layout/hierarchy1"/>
    <dgm:cxn modelId="{6EAAE9DB-A79B-4B35-8C9B-50A049A22E70}" type="presParOf" srcId="{181B9A31-D42C-49BA-B8F7-504933A9F980}" destId="{39670E66-9F93-4D6F-88DF-71839D667546}" srcOrd="0" destOrd="0" presId="urn:microsoft.com/office/officeart/2005/8/layout/hierarchy1"/>
    <dgm:cxn modelId="{0B50F083-570A-41D2-B674-CACA80C0916D}" type="presParOf" srcId="{181B9A31-D42C-49BA-B8F7-504933A9F980}" destId="{5173454A-2C31-40B1-AA4C-2B027B8F24E0}" srcOrd="1" destOrd="0" presId="urn:microsoft.com/office/officeart/2005/8/layout/hierarchy1"/>
    <dgm:cxn modelId="{2EC00025-84F9-470E-81D9-FEFA33497F5E}" type="presParOf" srcId="{5B4C3451-8E41-45C9-A57A-87B8E211FA4C}" destId="{7FAD2678-5946-4423-9AE6-63AA6E2D25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32EBF-0442-4252-A492-BC85B940CCFC}">
      <dsp:nvSpPr>
        <dsp:cNvPr id="0" name=""/>
        <dsp:cNvSpPr/>
      </dsp:nvSpPr>
      <dsp:spPr>
        <a:xfrm>
          <a:off x="668184" y="1785"/>
          <a:ext cx="4151196" cy="2636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8B37D-8F99-4CF2-B1D3-563FDC017ECF}">
      <dsp:nvSpPr>
        <dsp:cNvPr id="0" name=""/>
        <dsp:cNvSpPr/>
      </dsp:nvSpPr>
      <dsp:spPr>
        <a:xfrm>
          <a:off x="1129429" y="439967"/>
          <a:ext cx="4151196" cy="2636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000" kern="1200"/>
            <a:t>SQL Server Mirroring ima za cilj da poveća dostupnost baze podataka, a ne skalabilnost. </a:t>
          </a:r>
          <a:r>
            <a:rPr lang="en-GB" sz="2000" kern="1200"/>
            <a:t>Preslikana</a:t>
          </a:r>
          <a:r>
            <a:rPr lang="sr-Cyrl-RS" sz="2000" kern="1200"/>
            <a:t> baza podataka se sastoji od glavne baze podataka na SQL Server instanci X i tačnog ogledala te baze podataka na instanci Y. </a:t>
          </a:r>
          <a:endParaRPr lang="en-US" sz="2000" kern="1200"/>
        </a:p>
      </dsp:txBody>
      <dsp:txXfrm>
        <a:off x="1206635" y="517173"/>
        <a:ext cx="3996784" cy="2481598"/>
      </dsp:txXfrm>
    </dsp:sp>
    <dsp:sp modelId="{39670E66-9F93-4D6F-88DF-71839D667546}">
      <dsp:nvSpPr>
        <dsp:cNvPr id="0" name=""/>
        <dsp:cNvSpPr/>
      </dsp:nvSpPr>
      <dsp:spPr>
        <a:xfrm>
          <a:off x="5741870" y="1785"/>
          <a:ext cx="4151196" cy="2636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3454A-2C31-40B1-AA4C-2B027B8F24E0}">
      <dsp:nvSpPr>
        <dsp:cNvPr id="0" name=""/>
        <dsp:cNvSpPr/>
      </dsp:nvSpPr>
      <dsp:spPr>
        <a:xfrm>
          <a:off x="6203114" y="439967"/>
          <a:ext cx="4151196" cy="2636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000" kern="1200"/>
            <a:t>Svaki put kada se transakcija dogodi na X, ona se takođe izvršava na Y. Dok se ovo dešava, baza podataka Y instance je u režimu oporavka, što znači da je ne možete direktno pitati, pa je ne možete koristiti kao sekundarnu bazu podataka samo za čitanje da biste postigli skalabilnost.</a:t>
          </a:r>
          <a:endParaRPr lang="en-US" sz="2000" kern="1200"/>
        </a:p>
      </dsp:txBody>
      <dsp:txXfrm>
        <a:off x="6280320" y="517173"/>
        <a:ext cx="3996784" cy="2481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6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3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2A0766-0E12-4367-9FBC-3FB812298C9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5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_Toc114842176"/><Relationship Id="rId7" Type="http://schemas.openxmlformats.org/officeDocument/2006/relationships/hyperlink" Target="#_Toc114842198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hyperlink" Target="#_Toc114842197"/><Relationship Id="rId5" Type="http://schemas.openxmlformats.org/officeDocument/2006/relationships/hyperlink" Target="#_Toc114842185"/><Relationship Id="rId4" Type="http://schemas.openxmlformats.org/officeDocument/2006/relationships/hyperlink" Target="#_Toc114842181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76EC-413C-0946-C162-47E8EE40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4264" y="1156726"/>
            <a:ext cx="11629193" cy="2272274"/>
          </a:xfrm>
        </p:spPr>
        <p:txBody>
          <a:bodyPr>
            <a:normAutofit/>
          </a:bodyPr>
          <a:lstStyle/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sr-Cyrl-R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Replikacija i mirroring u sql serveru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616AC-6CEB-00E8-AF95-ED589E497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03" y="5034631"/>
            <a:ext cx="13368131" cy="1655762"/>
          </a:xfrm>
        </p:spPr>
        <p:txBody>
          <a:bodyPr/>
          <a:lstStyle/>
          <a:p>
            <a:pPr marL="1270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Mentor: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Prof.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Aleksandar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Stanimirovi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Teodora Stefanović 1296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A1C61-90C3-C222-4948-FCC30EACA7D5}"/>
              </a:ext>
            </a:extLst>
          </p:cNvPr>
          <p:cNvSpPr txBox="1"/>
          <p:nvPr/>
        </p:nvSpPr>
        <p:spPr>
          <a:xfrm>
            <a:off x="2686049" y="167607"/>
            <a:ext cx="6684064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Univerzitet u Nišu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Elektronski fakultet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Katedra za računarstvo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429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A80DB0-8B3E-9FDD-0F68-2AE05C7775FC}"/>
              </a:ext>
            </a:extLst>
          </p:cNvPr>
          <p:cNvSpPr txBox="1"/>
          <p:nvPr/>
        </p:nvSpPr>
        <p:spPr>
          <a:xfrm>
            <a:off x="1021245" y="628456"/>
            <a:ext cx="7108963" cy="113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Mirroring je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odličan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način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povećate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stopu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dostupnosti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slučaju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kvarova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Morate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tačno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razumete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gde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će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pomoći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gde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neće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napraviti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razliku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B8B9E-4497-D731-1087-D67CCA57285A}"/>
              </a:ext>
            </a:extLst>
          </p:cNvPr>
          <p:cNvSpPr txBox="1"/>
          <p:nvPr/>
        </p:nvSpPr>
        <p:spPr>
          <a:xfrm>
            <a:off x="5516218" y="2977429"/>
            <a:ext cx="5910054" cy="184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Iako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konfiguracija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prilično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jednostavna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će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dodati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složenost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vašem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podešavanju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greške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će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možda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teže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ući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Takođe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morate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uzeti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obzir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uslove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licenciranje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zavisnosti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nivoa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koji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planirate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EE166-C81C-2B44-A02B-CEAEBC8B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46" y="2690635"/>
            <a:ext cx="3667637" cy="29722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33925137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6CBC06-AFCC-4937-8EA9-F545A2EB0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0DD3C-2113-5502-503B-D1D5038AB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59" b="1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60738-5A3F-84E2-A754-ECF71F11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HVALA NA PAZNJI 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041084-7D34-40AA-ACA7-1EFFC8212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6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A79CAEA-9A1B-D32E-0D4E-646F8BE33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5273" b="13500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333FAF0-5011-4136-C199-5A4571D89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128" y="585216"/>
            <a:ext cx="9720072" cy="1499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r>
              <a:rPr kumimoji="0" lang="en-US" altLang="en-US" sz="3500" u="none" strike="noStrike" normalizeH="0">
                <a:ln>
                  <a:noFill/>
                </a:ln>
                <a:latin typeface="+mj-lt"/>
              </a:rPr>
              <a:t>Sadrzaj : </a:t>
            </a:r>
            <a:br>
              <a:rPr kumimoji="0" lang="en-US" altLang="en-US" sz="3500" u="none" strike="noStrike" normalizeH="0">
                <a:ln>
                  <a:noFill/>
                </a:ln>
                <a:latin typeface="+mj-lt"/>
              </a:rPr>
            </a:br>
            <a:br>
              <a:rPr kumimoji="0" lang="en-US" altLang="en-US" sz="3500" u="none" strike="noStrike" normalizeH="0">
                <a:ln>
                  <a:noFill/>
                </a:ln>
                <a:latin typeface="+mj-lt"/>
              </a:rPr>
            </a:br>
            <a:endParaRPr kumimoji="0" lang="en-US" altLang="en-US" sz="3500" u="none" strike="noStrike" normalizeH="0">
              <a:ln>
                <a:noFill/>
              </a:ln>
              <a:latin typeface="+mj-lt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D2C18F4-5968-7425-AB3B-8B9CB29E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286000"/>
            <a:ext cx="9720073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45720" tIns="45720" rIns="4572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r>
              <a:rPr lang="en-US" altLang="en-US" u="sng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</a:rPr>
              <a:t>Šta je SQL Server Mirroring</a:t>
            </a:r>
          </a:p>
          <a:p>
            <a:pPr marL="4572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endParaRPr kumimoji="0" lang="en-US" altLang="en-US" b="0" i="0" u="sng" strike="noStrike" cap="none" normalizeH="0" baseline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r>
              <a:rPr kumimoji="0" lang="en-US" altLang="en-US" b="0" i="0" u="sng" strike="noStrike" cap="none" normalizeH="0" baseline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Preslikavanje baze podataka</a:t>
            </a:r>
            <a:endParaRPr kumimoji="0" lang="en-US" altLang="en-US" b="0" i="0" u="sng" strike="noStrike" cap="none" normalizeH="0" baseline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</a:endParaRPr>
          </a:p>
          <a:p>
            <a:pPr marL="2286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endParaRPr kumimoji="0" lang="en-US" altLang="en-US" b="0" i="0" u="none" strike="noStrike" cap="none" normalizeH="0" baseline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</a:endParaRPr>
          </a:p>
          <a:p>
            <a:pPr marL="4572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r>
              <a:rPr kumimoji="0" lang="en-US" altLang="en-US" b="0" i="0" u="sng" strike="noStrike" cap="none" normalizeH="0" baseline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Uspostavite sesiju preslikavanja baze podataka (Database Mirroring Session)</a:t>
            </a:r>
            <a:endParaRPr kumimoji="0" lang="en-US" altLang="en-US" b="0" i="0" u="sng" strike="noStrike" cap="none" normalizeH="0" baseline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</a:endParaRPr>
          </a:p>
          <a:p>
            <a:pPr marL="2286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endParaRPr kumimoji="0" lang="en-US" altLang="en-US" b="0" i="0" u="none" strike="noStrike" cap="none" normalizeH="0" baseline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</a:endParaRPr>
          </a:p>
          <a:p>
            <a:pPr marL="4572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r>
              <a:rPr kumimoji="0" lang="en-US" altLang="en-US" b="0" i="0" u="sng" strike="noStrike" cap="none" normalizeH="0" baseline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Konfigurisanje preslikavanja baze podataka</a:t>
            </a:r>
            <a:endParaRPr kumimoji="0" lang="en-US" altLang="en-US" b="0" i="0" u="sng" strike="noStrike" cap="none" normalizeH="0" baseline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</a:endParaRPr>
          </a:p>
          <a:p>
            <a:pPr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endParaRPr kumimoji="0" lang="en-US" altLang="en-US" b="0" i="0" u="none" strike="noStrike" cap="none" normalizeH="0" baseline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</a:endParaRPr>
          </a:p>
          <a:p>
            <a:pPr marL="4572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r>
              <a:rPr lang="en-US" altLang="en-US" u="sng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Bezbednost transakcija u sesiji preslikavanja baze (Transact-SQL)</a:t>
            </a:r>
            <a:endParaRPr lang="en-US" altLang="en-US" u="sng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</a:endParaRPr>
          </a:p>
          <a:p>
            <a:pPr marL="4572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endParaRPr kumimoji="0" lang="en-US" altLang="en-US" b="0" i="0" u="sng" strike="noStrike" cap="none" normalizeH="0" baseline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279400" algn="l"/>
                <a:tab pos="6381750" algn="r"/>
              </a:tabLs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Preduslovi</a:t>
            </a:r>
            <a:endParaRPr kumimoji="0" lang="en-US" altLang="en-US" b="0" i="0" u="none" strike="noStrike" cap="none" normalizeH="0" baseline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92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276F15-481D-7D0C-C532-CD1DCA7E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65" y="3617481"/>
            <a:ext cx="4929779" cy="2772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2EBD72-36E8-9DB3-D021-7E9F3CDD0312}"/>
              </a:ext>
            </a:extLst>
          </p:cNvPr>
          <p:cNvSpPr txBox="1"/>
          <p:nvPr/>
        </p:nvSpPr>
        <p:spPr>
          <a:xfrm>
            <a:off x="230089" y="4841554"/>
            <a:ext cx="609765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primenjuje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osnovu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radi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bazama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potpunog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rešenje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povećanje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dostupnosti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SQL Server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extBox 4">
            <a:extLst>
              <a:ext uri="{FF2B5EF4-FFF2-40B4-BE49-F238E27FC236}">
                <a16:creationId xmlns:a16="http://schemas.microsoft.com/office/drawing/2014/main" id="{E8941F1C-D756-D2A4-396A-3847DCCA0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602871"/>
              </p:ext>
            </p:extLst>
          </p:nvPr>
        </p:nvGraphicFramePr>
        <p:xfrm>
          <a:off x="586408" y="457917"/>
          <a:ext cx="11022496" cy="307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22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4A5E4-FB40-0B4E-010B-764F7EF6F84D}"/>
              </a:ext>
            </a:extLst>
          </p:cNvPr>
          <p:cNvSpPr txBox="1"/>
          <p:nvPr/>
        </p:nvSpPr>
        <p:spPr>
          <a:xfrm>
            <a:off x="1418811" y="1113995"/>
            <a:ext cx="902721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jednostavna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strategija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koja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nudi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sledeće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prednosti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2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342B0-1DFA-D878-4030-49CDA0158C51}"/>
              </a:ext>
            </a:extLst>
          </p:cNvPr>
          <p:cNvSpPr txBox="1"/>
          <p:nvPr/>
        </p:nvSpPr>
        <p:spPr>
          <a:xfrm>
            <a:off x="-283608" y="2620686"/>
            <a:ext cx="7188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Povećava</a:t>
            </a:r>
            <a:r>
              <a:rPr lang="en-US" sz="32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32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32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32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44B4A-5B51-C454-15CC-72D6B8DB8A9B}"/>
              </a:ext>
            </a:extLst>
          </p:cNvPr>
          <p:cNvSpPr txBox="1"/>
          <p:nvPr/>
        </p:nvSpPr>
        <p:spPr>
          <a:xfrm>
            <a:off x="-343071" y="4009066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Povećava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zaštitu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D8809-489E-07FA-6E54-082CC6167102}"/>
              </a:ext>
            </a:extLst>
          </p:cNvPr>
          <p:cNvSpPr txBox="1"/>
          <p:nvPr/>
        </p:nvSpPr>
        <p:spPr>
          <a:xfrm>
            <a:off x="-176419" y="5142829"/>
            <a:ext cx="73574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Poboljšava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proizvodne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nadogradnje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AD592-C20D-6A79-55C5-447B676FF87D}"/>
              </a:ext>
            </a:extLst>
          </p:cNvPr>
          <p:cNvSpPr txBox="1"/>
          <p:nvPr/>
        </p:nvSpPr>
        <p:spPr>
          <a:xfrm>
            <a:off x="252205" y="148031"/>
            <a:ext cx="1168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primenjjuje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osnovu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resenje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povecanje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dostupnosti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SQL Server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1A863-6BDF-4FF7-023E-296811D1F33F}"/>
              </a:ext>
            </a:extLst>
          </p:cNvPr>
          <p:cNvSpPr txBox="1"/>
          <p:nvPr/>
        </p:nvSpPr>
        <p:spPr>
          <a:xfrm>
            <a:off x="4017894" y="3320426"/>
            <a:ext cx="8092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slucaju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katastrofe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rezimu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visoke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bezbednosti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prelazak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gresku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brzo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dovodi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rezervnu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kopiju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baze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podataka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mrezu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bez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gubitaka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9F33F-F273-68DD-A6E9-AFDC95A0CC55}"/>
              </a:ext>
            </a:extLst>
          </p:cNvPr>
          <p:cNvSpPr txBox="1"/>
          <p:nvPr/>
        </p:nvSpPr>
        <p:spPr>
          <a:xfrm>
            <a:off x="4099063" y="4558054"/>
            <a:ext cx="8092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Preslikavanje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baze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obezbedjuje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potpunu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skoro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potpunu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redundantnost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podataka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zavisnosti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od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rezima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rada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F1AB1-0FB4-D0D7-82D1-17F8C6CBB676}"/>
              </a:ext>
            </a:extLst>
          </p:cNvPr>
          <p:cNvSpPr txBox="1"/>
          <p:nvPr/>
        </p:nvSpPr>
        <p:spPr>
          <a:xfrm>
            <a:off x="4207979" y="6035380"/>
            <a:ext cx="8092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Moze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uzastopno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nadograditi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instance SQL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Servera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koji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hostuju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partnere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prelazak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gresku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Dovodi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prekida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rada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samo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jednog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prelaska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gresku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2764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079A8A-364D-10E6-E154-A6147CBE16BE}"/>
              </a:ext>
            </a:extLst>
          </p:cNvPr>
          <p:cNvSpPr txBox="1"/>
          <p:nvPr/>
        </p:nvSpPr>
        <p:spPr>
          <a:xfrm>
            <a:off x="841927" y="1193910"/>
            <a:ext cx="10508146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biste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uspostavili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izmenili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svojstva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stranicu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Mirroring, Database Properties.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nego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što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stranicu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Mirroring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konfigurisanje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uverite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ispunjeni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sledeći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7FA6F-6902-C4D3-F90B-3C171583DF89}"/>
              </a:ext>
            </a:extLst>
          </p:cNvPr>
          <p:cNvSpPr txBox="1"/>
          <p:nvPr/>
        </p:nvSpPr>
        <p:spPr>
          <a:xfrm>
            <a:off x="1587775" y="352048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0"/>
              </a:spcBef>
              <a:spcAft>
                <a:spcPts val="300"/>
              </a:spcAft>
            </a:pPr>
            <a:r>
              <a:rPr lang="en-US" sz="24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8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Mirroring</a:t>
            </a:r>
            <a:r>
              <a:rPr lang="en-US" sz="18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18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i="1" kern="16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33053-C123-471A-BC54-60376B294803}"/>
              </a:ext>
            </a:extLst>
          </p:cNvPr>
          <p:cNvSpPr txBox="1"/>
          <p:nvPr/>
        </p:nvSpPr>
        <p:spPr>
          <a:xfrm>
            <a:off x="2929558" y="2917295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Instance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glavnog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instance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ogledala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moraju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isto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izdanje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SQL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499F6-DC60-1491-9C8E-064564966C11}"/>
              </a:ext>
            </a:extLst>
          </p:cNvPr>
          <p:cNvSpPr txBox="1"/>
          <p:nvPr/>
        </p:nvSpPr>
        <p:spPr>
          <a:xfrm>
            <a:off x="2929558" y="369052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Kreiranje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mirror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zahteva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vraćanje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nedavne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koristeći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WITH NORECOVERY)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instanci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ogledala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9DD79-223E-D773-7923-3067AEB53476}"/>
              </a:ext>
            </a:extLst>
          </p:cNvPr>
          <p:cNvSpPr txBox="1"/>
          <p:nvPr/>
        </p:nvSpPr>
        <p:spPr>
          <a:xfrm>
            <a:off x="2929558" y="474076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 instance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pokreću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pod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različitim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korisničkim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nalozima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svaka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zahteva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prijavu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bazu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ostalih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3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6543E8-18FD-17FC-E419-F0371AC7248C}"/>
              </a:ext>
            </a:extLst>
          </p:cNvPr>
          <p:cNvSpPr txBox="1"/>
          <p:nvPr/>
        </p:nvSpPr>
        <p:spPr>
          <a:xfrm>
            <a:off x="913795" y="391803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Konfigurisanje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preslikavanja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790DF-7832-772D-0346-A456DD19D497}"/>
              </a:ext>
            </a:extLst>
          </p:cNvPr>
          <p:cNvSpPr txBox="1"/>
          <p:nvPr/>
        </p:nvSpPr>
        <p:spPr>
          <a:xfrm>
            <a:off x="1251280" y="141258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Prosirenje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stabla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(Object Explorer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AB5FE-6304-3FE7-E3D2-ED653FB46CF7}"/>
              </a:ext>
            </a:extLst>
          </p:cNvPr>
          <p:cNvSpPr txBox="1"/>
          <p:nvPr/>
        </p:nvSpPr>
        <p:spPr>
          <a:xfrm>
            <a:off x="1239906" y="1852392"/>
            <a:ext cx="663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Prosirite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izaberite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onu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preslikavanje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AC3A7-38C5-B098-129C-6E42050BE811}"/>
              </a:ext>
            </a:extLst>
          </p:cNvPr>
          <p:cNvSpPr txBox="1"/>
          <p:nvPr/>
        </p:nvSpPr>
        <p:spPr>
          <a:xfrm>
            <a:off x="1239906" y="2422315"/>
            <a:ext cx="817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Svojstva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taster,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izbor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Tasks,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zatim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Mirror)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FB183-9992-D2C4-5EB9-4B59500AC7F2}"/>
              </a:ext>
            </a:extLst>
          </p:cNvPr>
          <p:cNvSpPr txBox="1"/>
          <p:nvPr/>
        </p:nvSpPr>
        <p:spPr>
          <a:xfrm>
            <a:off x="1239906" y="2998972"/>
            <a:ext cx="8838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Podesanjvanje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bezbednosti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Konfigurisi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bezbednost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 bi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pokrenuo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wizard)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AD2F5-E531-50BA-55C5-F2D23659A518}"/>
              </a:ext>
            </a:extLst>
          </p:cNvPr>
          <p:cNvSpPr txBox="1"/>
          <p:nvPr/>
        </p:nvSpPr>
        <p:spPr>
          <a:xfrm>
            <a:off x="1239906" y="3592204"/>
            <a:ext cx="891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Krajnja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tacka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Carobnjak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automatski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kreira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krajnju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tacku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preslikavanja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D7A0E-F452-3B1B-54A2-F1CBAA50B6D2}"/>
              </a:ext>
            </a:extLst>
          </p:cNvPr>
          <p:cNvSpPr txBox="1"/>
          <p:nvPr/>
        </p:nvSpPr>
        <p:spPr>
          <a:xfrm>
            <a:off x="1239906" y="397841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Rezim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2A26A9-86F9-B66A-7218-D16B59F157F1}"/>
              </a:ext>
            </a:extLst>
          </p:cNvPr>
          <p:cNvSpPr txBox="1"/>
          <p:nvPr/>
        </p:nvSpPr>
        <p:spPr>
          <a:xfrm>
            <a:off x="2094670" y="4276235"/>
            <a:ext cx="9295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Visoke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asinhroni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Visoka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bezbednost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bez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automatskog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prelaska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gresku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Nesinhronizovane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15EE9-20E0-A574-DEEC-5D5C522A0C8C}"/>
              </a:ext>
            </a:extLst>
          </p:cNvPr>
          <p:cNvSpPr txBox="1"/>
          <p:nvPr/>
        </p:nvSpPr>
        <p:spPr>
          <a:xfrm>
            <a:off x="2094670" y="4880531"/>
            <a:ext cx="9295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Visoka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sigurnost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sinhrona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poznata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„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visoka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zaštita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rizika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nesinhronizovanosti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32570-FCA3-3D23-A074-3A43883BD893}"/>
              </a:ext>
            </a:extLst>
          </p:cNvPr>
          <p:cNvSpPr txBox="1"/>
          <p:nvPr/>
        </p:nvSpPr>
        <p:spPr>
          <a:xfrm>
            <a:off x="2094671" y="5479674"/>
            <a:ext cx="953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Visoka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bezbednost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automatskim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prelaskom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grešku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sinhroni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svedok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nadgleda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izvrsava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prelazak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gresku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F0DFE-A577-1576-9061-7468E157BC95}"/>
              </a:ext>
            </a:extLst>
          </p:cNvPr>
          <p:cNvSpPr txBox="1"/>
          <p:nvPr/>
        </p:nvSpPr>
        <p:spPr>
          <a:xfrm>
            <a:off x="764071" y="607309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Pocetak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preslikavanja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46445-FCA6-94DC-882F-D2842F0459AF}"/>
              </a:ext>
            </a:extLst>
          </p:cNvPr>
          <p:cNvSpPr txBox="1"/>
          <p:nvPr/>
        </p:nvSpPr>
        <p:spPr>
          <a:xfrm>
            <a:off x="764071" y="643019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Sacuvana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preslikavanja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ABF1F6-0B73-431C-CFEB-74A55180038D}"/>
              </a:ext>
            </a:extLst>
          </p:cNvPr>
          <p:cNvSpPr txBox="1"/>
          <p:nvPr/>
        </p:nvSpPr>
        <p:spPr>
          <a:xfrm>
            <a:off x="872159" y="1023491"/>
            <a:ext cx="10955407" cy="318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Bezbednost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atribut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koji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kontroliše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način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rada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sesije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svakom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trenutku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međutim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vlasnik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promeniti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sigurnost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Podrazumevano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nivo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bezbednosti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postavljen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FULL (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sinhroni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režim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rada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Isključivanje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bezbednosti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prebacuje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sesiju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asinhroni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režim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rada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što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maksimizira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performanse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principal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postane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nedostupan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ogledalo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zaustavlja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topla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pripravnost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(failover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prinudnu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uslugu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mogućim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gubitkom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77ABE-0981-74E8-F7DE-0366567B82C8}"/>
              </a:ext>
            </a:extLst>
          </p:cNvPr>
          <p:cNvSpPr txBox="1"/>
          <p:nvPr/>
        </p:nvSpPr>
        <p:spPr>
          <a:xfrm>
            <a:off x="663437" y="312001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Bezbednost</a:t>
            </a:r>
            <a:r>
              <a:rPr lang="en-US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transakcije</a:t>
            </a:r>
            <a:r>
              <a:rPr lang="en-US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4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A44B1-63AD-F58F-F031-35A24BC5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0" y="4868349"/>
            <a:ext cx="5934903" cy="850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287BD5-8057-84ED-E87C-5A72C4DF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83" y="5694089"/>
            <a:ext cx="6106377" cy="709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5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451F25-25D5-1639-A39A-E5D062BDCF82}"/>
              </a:ext>
            </a:extLst>
          </p:cNvPr>
          <p:cNvSpPr txBox="1"/>
          <p:nvPr/>
        </p:nvSpPr>
        <p:spPr>
          <a:xfrm>
            <a:off x="931379" y="1257241"/>
            <a:ext cx="9633502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Postoji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nekoliko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stvari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bi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trebalo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budu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postavljene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nego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što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pokušate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podesite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FCDE92-E400-393F-E010-EAC4E4E595E3}"/>
              </a:ext>
            </a:extLst>
          </p:cNvPr>
          <p:cNvSpPr txBox="1"/>
          <p:nvPr/>
        </p:nvSpPr>
        <p:spPr>
          <a:xfrm>
            <a:off x="1279249" y="32223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0"/>
              </a:spcBef>
              <a:spcAft>
                <a:spcPts val="300"/>
              </a:spcAft>
            </a:pPr>
            <a:r>
              <a:rPr lang="en-US" sz="2400" b="1" i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Preduslovi</a:t>
            </a:r>
            <a:endParaRPr lang="en-US" sz="1800" b="1" i="1" kern="16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FDEAF-D161-53CA-4396-406A1C00909A}"/>
              </a:ext>
            </a:extLst>
          </p:cNvPr>
          <p:cNvSpPr txBox="1"/>
          <p:nvPr/>
        </p:nvSpPr>
        <p:spPr>
          <a:xfrm>
            <a:off x="3118402" y="23206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Uverite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sve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instance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nadograđene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servisni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paket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nemate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servisni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paket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dobićete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sledeće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upozorenje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CBB99-1EF7-9BA7-9199-5D7931745114}"/>
              </a:ext>
            </a:extLst>
          </p:cNvPr>
          <p:cNvSpPr txBox="1"/>
          <p:nvPr/>
        </p:nvSpPr>
        <p:spPr>
          <a:xfrm>
            <a:off x="3118402" y="34290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Active Directory,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uverite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 da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nalozi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usluge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SQL Server-a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pokreću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korisnik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Lokalni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raditi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nikakve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mrežne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akreditive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CBC6F-2D94-2379-5252-BE28F2A56E16}"/>
              </a:ext>
            </a:extLst>
          </p:cNvPr>
          <p:cNvSpPr txBox="1"/>
          <p:nvPr/>
        </p:nvSpPr>
        <p:spPr>
          <a:xfrm>
            <a:off x="3118402" y="4653471"/>
            <a:ext cx="6097656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Uverite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da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želite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podešena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potpunog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inače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evidencije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ogledala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moguće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20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1F5FD-A517-338E-BCDA-CFFD16E41641}"/>
              </a:ext>
            </a:extLst>
          </p:cNvPr>
          <p:cNvSpPr txBox="1"/>
          <p:nvPr/>
        </p:nvSpPr>
        <p:spPr>
          <a:xfrm>
            <a:off x="4542188" y="942449"/>
            <a:ext cx="6681323" cy="1470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cap="all" spc="1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Šta se dešava kada jedna od baza podataka umre?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E6902C-8AC6-DEE3-8F08-0853698B53E1}"/>
              </a:ext>
            </a:extLst>
          </p:cNvPr>
          <p:cNvSpPr txBox="1"/>
          <p:nvPr/>
        </p:nvSpPr>
        <p:spPr>
          <a:xfrm>
            <a:off x="4547043" y="2773885"/>
            <a:ext cx="6676469" cy="314101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režimu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visoke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bezbednosti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transakcija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mora da se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izvrši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principalu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ogledalu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pre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nego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što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bude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proglašena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uspešnom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u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slučaju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da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ogledalo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umre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(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bilo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zbog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zaustavljanja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usluge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pada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fizičkog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hardvera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ili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nečeg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drugog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 principal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će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ući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nepovezano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stanje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dalje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nudi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punu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dostupnost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</a:t>
            </a: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R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 </a:t>
            </a: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Kada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ponovo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pokrenete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bazu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podataka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ogledala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ona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će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se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automatski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sinhronizovati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principalom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ogledalo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će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nastaviti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kao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da se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ništa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nije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dogodilo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Režim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visokih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performansi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će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takođe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nastaviti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bez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uticaja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mrtvim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ogledalom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a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takođe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će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se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automatski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ponovo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sinhronizovati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kada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se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ogledalo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vrati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mrežu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08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1285</TotalTime>
  <Words>910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Tw Cen MT</vt:lpstr>
      <vt:lpstr>Tw Cen MT Condensed</vt:lpstr>
      <vt:lpstr>Wingdings</vt:lpstr>
      <vt:lpstr>Wingdings 3</vt:lpstr>
      <vt:lpstr>Integral</vt:lpstr>
      <vt:lpstr>Replikacija i mirroring u sql serveru</vt:lpstr>
      <vt:lpstr>Sadrzaj 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PAZNJI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Distribuirana arhitektura Apache Cassandra skladista podataka</dc:title>
  <dc:creator>Stefanovic, Teodora</dc:creator>
  <cp:lastModifiedBy>Teodora Stefanovic</cp:lastModifiedBy>
  <cp:revision>12</cp:revision>
  <dcterms:created xsi:type="dcterms:W3CDTF">2022-09-26T08:05:10Z</dcterms:created>
  <dcterms:modified xsi:type="dcterms:W3CDTF">2022-11-27T21:04:35Z</dcterms:modified>
</cp:coreProperties>
</file>