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9D8CEBE-CE88-42FC-90BB-27565023EC9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62B9DC9-B87F-47D2-8E4D-9A7D36C9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5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CEBE-CE88-42FC-90BB-27565023EC9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9DC9-B87F-47D2-8E4D-9A7D36C9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3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D8CEBE-CE88-42FC-90BB-27565023EC9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62B9DC9-B87F-47D2-8E4D-9A7D36C9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4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D8CEBE-CE88-42FC-90BB-27565023EC9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62B9DC9-B87F-47D2-8E4D-9A7D36C9F9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1459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D8CEBE-CE88-42FC-90BB-27565023EC9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62B9DC9-B87F-47D2-8E4D-9A7D36C9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75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CEBE-CE88-42FC-90BB-27565023EC9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9DC9-B87F-47D2-8E4D-9A7D36C9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74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CEBE-CE88-42FC-90BB-27565023EC9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9DC9-B87F-47D2-8E4D-9A7D36C9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98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CEBE-CE88-42FC-90BB-27565023EC9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9DC9-B87F-47D2-8E4D-9A7D36C9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0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D8CEBE-CE88-42FC-90BB-27565023EC9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62B9DC9-B87F-47D2-8E4D-9A7D36C9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8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CEBE-CE88-42FC-90BB-27565023EC9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9DC9-B87F-47D2-8E4D-9A7D36C9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7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D8CEBE-CE88-42FC-90BB-27565023EC9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62B9DC9-B87F-47D2-8E4D-9A7D36C9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5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CEBE-CE88-42FC-90BB-27565023EC9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9DC9-B87F-47D2-8E4D-9A7D36C9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5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CEBE-CE88-42FC-90BB-27565023EC9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9DC9-B87F-47D2-8E4D-9A7D36C9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8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CEBE-CE88-42FC-90BB-27565023EC9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9DC9-B87F-47D2-8E4D-9A7D36C9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6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CEBE-CE88-42FC-90BB-27565023EC9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9DC9-B87F-47D2-8E4D-9A7D36C9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7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CEBE-CE88-42FC-90BB-27565023EC9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9DC9-B87F-47D2-8E4D-9A7D36C9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9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CEBE-CE88-42FC-90BB-27565023EC9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9DC9-B87F-47D2-8E4D-9A7D36C9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3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8CEBE-CE88-42FC-90BB-27565023EC9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B9DC9-B87F-47D2-8E4D-9A7D36C9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19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3017" y="2994123"/>
            <a:ext cx="8538754" cy="478241"/>
          </a:xfrm>
        </p:spPr>
        <p:txBody>
          <a:bodyPr>
            <a:noAutofit/>
          </a:bodyPr>
          <a:lstStyle/>
          <a:p>
            <a:r>
              <a:rPr lang="sr-Latn-RS" sz="4800" b="1" dirty="0"/>
              <a:t> Steganografija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993" y="4903651"/>
            <a:ext cx="11081658" cy="685800"/>
          </a:xfrm>
        </p:spPr>
        <p:txBody>
          <a:bodyPr>
            <a:noAutofit/>
          </a:bodyPr>
          <a:lstStyle/>
          <a:p>
            <a:r>
              <a:rPr lang="sr-Cyrl-RS" sz="1400" b="1" dirty="0"/>
              <a:t>Mentor:</a:t>
            </a:r>
            <a:r>
              <a:rPr lang="sr-Latn-RS" sz="1400" b="1" dirty="0"/>
              <a:t>                                                                                              </a:t>
            </a:r>
            <a:r>
              <a:rPr lang="en-US" sz="1400" b="1" dirty="0" smtClean="0"/>
              <a:t>                                                                          </a:t>
            </a:r>
            <a:r>
              <a:rPr lang="sr-Latn-RS" sz="1400" b="1" dirty="0" smtClean="0"/>
              <a:t>              </a:t>
            </a:r>
            <a:r>
              <a:rPr lang="sr-Cyrl-RS" sz="1400" b="1" dirty="0">
                <a:solidFill>
                  <a:schemeClr val="bg1"/>
                </a:solidFill>
              </a:rPr>
              <a:t>Student: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sr-Cyrl-RS" sz="1400" b="1" dirty="0"/>
              <a:t> </a:t>
            </a:r>
            <a:endParaRPr lang="en-US" sz="1400" b="1" dirty="0"/>
          </a:p>
          <a:p>
            <a:r>
              <a:rPr lang="sr-Cyrl-RS" sz="1400" b="1" dirty="0"/>
              <a:t>Prof.dr Bratislav Predić</a:t>
            </a:r>
            <a:r>
              <a:rPr lang="sr-Latn-RS" sz="1400" b="1" dirty="0"/>
              <a:t>                                                       </a:t>
            </a:r>
            <a:r>
              <a:rPr lang="en-US" sz="1400" b="1" dirty="0" smtClean="0"/>
              <a:t>                                                                                </a:t>
            </a:r>
            <a:r>
              <a:rPr lang="sr-Latn-RS" sz="1400" b="1" dirty="0" smtClean="0"/>
              <a:t>   </a:t>
            </a:r>
            <a:r>
              <a:rPr lang="sr-Cyrl-RS" sz="1400" b="1" dirty="0">
                <a:solidFill>
                  <a:schemeClr val="bg1"/>
                </a:solidFill>
              </a:rPr>
              <a:t>Teodora Stefanović 1296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sr-Cyrl-RS" sz="1400" b="1" dirty="0"/>
              <a:t>Prof.dr </a:t>
            </a:r>
            <a:r>
              <a:rPr lang="sr-Latn-RS" sz="1400" b="1" dirty="0"/>
              <a:t>Dejan </a:t>
            </a:r>
            <a:r>
              <a:rPr lang="sr-Latn-RS" sz="1400" b="1" dirty="0" smtClean="0"/>
              <a:t>Rančić</a:t>
            </a:r>
            <a:r>
              <a:rPr lang="en-US" sz="1400" b="1" dirty="0" smtClean="0"/>
              <a:t> </a:t>
            </a:r>
            <a:endParaRPr lang="en-US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754" y="1099821"/>
            <a:ext cx="1646230" cy="14543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84275" y="281216"/>
            <a:ext cx="23251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1100" dirty="0"/>
              <a:t>Univerzitet u </a:t>
            </a:r>
            <a:r>
              <a:rPr lang="sr-Cyrl-RS" sz="1100" dirty="0" smtClean="0"/>
              <a:t>Nišu</a:t>
            </a:r>
            <a:r>
              <a:rPr lang="sr-Cyrl-RS" sz="1100" dirty="0"/>
              <a:t> </a:t>
            </a:r>
            <a:endParaRPr lang="en-US" sz="1100" dirty="0"/>
          </a:p>
          <a:p>
            <a:pPr algn="ctr"/>
            <a:r>
              <a:rPr lang="sr-Cyrl-RS" sz="1100" dirty="0"/>
              <a:t>Elektronski fakultet</a:t>
            </a:r>
            <a:endParaRPr lang="en-US" sz="1100" dirty="0"/>
          </a:p>
          <a:p>
            <a:pPr algn="ctr"/>
            <a:r>
              <a:rPr lang="sr-Cyrl-RS" sz="1100" dirty="0"/>
              <a:t>Katedra za računarstvo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14286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25" y="736265"/>
            <a:ext cx="2800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altLang="en-US" sz="24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Proces </a:t>
            </a:r>
            <a:r>
              <a:rPr lang="en-US" altLang="en-US" sz="24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</a:t>
            </a:r>
            <a:r>
              <a:rPr lang="sr-Latn-RS" altLang="en-US" sz="24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kriptovanja</a:t>
            </a:r>
            <a:endParaRPr lang="en-US" altLang="en-US" sz="1400" dirty="0"/>
          </a:p>
        </p:txBody>
      </p:sp>
      <p:pic>
        <p:nvPicPr>
          <p:cNvPr id="5126" name="Picture 6" descr="sareni-cvetovi-uramljena-slika_4724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054" y="1303756"/>
            <a:ext cx="22574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199" y="3955105"/>
            <a:ext cx="1628775" cy="16478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1" descr="sareni-cvetovi-uramljena-slika_4724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686" y="3887810"/>
            <a:ext cx="1734948" cy="17151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699702" y="3182562"/>
            <a:ext cx="177552" cy="447675"/>
          </a:xfrm>
          <a:prstGeom prst="downArrow">
            <a:avLst>
              <a:gd name="adj1" fmla="val 50000"/>
              <a:gd name="adj2" fmla="val 123684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5"/>
          <p:cNvSpPr>
            <a:spLocks noChangeShapeType="1"/>
          </p:cNvSpPr>
          <p:nvPr/>
        </p:nvSpPr>
        <p:spPr bwMode="auto">
          <a:xfrm>
            <a:off x="5788479" y="3491956"/>
            <a:ext cx="2286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/>
          <p:cNvSpPr>
            <a:spLocks noChangeShapeType="1"/>
          </p:cNvSpPr>
          <p:nvPr/>
        </p:nvSpPr>
        <p:spPr bwMode="auto">
          <a:xfrm>
            <a:off x="8074479" y="3491956"/>
            <a:ext cx="0" cy="390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3"/>
          <p:cNvSpPr>
            <a:spLocks noChangeShapeType="1"/>
          </p:cNvSpPr>
          <p:nvPr/>
        </p:nvSpPr>
        <p:spPr bwMode="auto">
          <a:xfrm>
            <a:off x="5788479" y="3491956"/>
            <a:ext cx="0" cy="390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77908" y="10631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Cyrl-R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                        </a:t>
            </a:r>
            <a:r>
              <a:rPr kumimoji="0" lang="sr-Cyrl-R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BMP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fajl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97829" y="9710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Cyrl-R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</a:t>
            </a:r>
            <a:endParaRPr kumimoji="0" lang="sr-Cyrl-R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397829" y="275218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20962" y="36872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Cyrl-R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Poruka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kumimoji="0" lang="sr-Cyrl-R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  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Slika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Cyrl-R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Cyrl-R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       </a:t>
            </a:r>
            <a:endParaRPr kumimoji="0" lang="sr-Cyrl-R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397829" y="48572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Cyrl-R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</a:t>
            </a:r>
            <a:endParaRPr kumimoji="0" lang="sr-Cyrl-R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397829" y="65050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Cyrl-R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88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creenshot_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79" y="990850"/>
            <a:ext cx="3365453" cy="354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Screenshot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68" y="267389"/>
            <a:ext cx="3861842" cy="392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Screenshot_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18" y="4824549"/>
            <a:ext cx="5175205" cy="1514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92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2624" y="2704402"/>
            <a:ext cx="666612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atin typeface="Calibri" panose="020F0502020204030204" pitchFamily="34" charset="0"/>
                <a:cs typeface="Arial" panose="020B0604020202020204" pitchFamily="34" charset="0"/>
              </a:rPr>
              <a:t>HVALA NA PAZNJI 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73694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755469" y="1973370"/>
            <a:ext cx="4443547" cy="386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8500" algn="l"/>
                <a:tab pos="6381750" algn="r"/>
              </a:tabLst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SADRŽAJ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8500" algn="l"/>
                <a:tab pos="6381750" algn="r"/>
              </a:tabLst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698500" algn="l"/>
                <a:tab pos="6381750" algn="r"/>
              </a:tabLst>
            </a:pPr>
            <a:r>
              <a:rPr lang="en-US" altLang="en-US" sz="18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Uvod</a:t>
            </a:r>
            <a:endParaRPr kumimoji="0" lang="en-US" altLang="en-US" sz="1800" i="0" strike="noStrike" cap="none" normalizeH="0" baseline="0" dirty="0" smtClean="0">
              <a:ln>
                <a:noFill/>
              </a:ln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8500" algn="l"/>
                <a:tab pos="6381750" algn="r"/>
              </a:tabLst>
            </a:pPr>
            <a:r>
              <a:rPr kumimoji="0" lang="en-US" altLang="en-US" sz="1800" i="0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kumimoji="0" lang="en-US" altLang="en-US" sz="1800" i="0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Steganografija</a:t>
            </a:r>
            <a:endParaRPr kumimoji="0" lang="en-US" altLang="en-US" sz="1100" i="0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8500" algn="l"/>
                <a:tab pos="6381750" algn="r"/>
              </a:tabLst>
            </a:pPr>
            <a:r>
              <a:rPr lang="en-US" alt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18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en-US" altLang="en-US" sz="18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Trougao</a:t>
            </a:r>
            <a:r>
              <a:rPr lang="en-US" altLang="en-US" sz="18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sukoba</a:t>
            </a:r>
            <a:endParaRPr kumimoji="0" lang="en-US" altLang="en-US" sz="1100" i="0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8500" algn="l"/>
                <a:tab pos="6381750" algn="r"/>
              </a:tabLst>
            </a:pPr>
            <a:r>
              <a:rPr kumimoji="0" lang="en-US" altLang="en-US" sz="1800" i="0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altLang="en-US" sz="18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Razlika</a:t>
            </a:r>
            <a:r>
              <a:rPr lang="en-US" altLang="en-US" sz="18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18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stefanografije</a:t>
            </a:r>
            <a:r>
              <a:rPr lang="en-US" altLang="en-US" sz="18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 </a:t>
            </a:r>
            <a:r>
              <a:rPr lang="en-US" altLang="en-US" sz="18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kriptologije</a:t>
            </a:r>
            <a:r>
              <a:rPr lang="en-US" altLang="en-US" sz="18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? </a:t>
            </a:r>
            <a:endParaRPr kumimoji="0" lang="en-US" altLang="en-US" sz="1100" i="0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8500" algn="l"/>
                <a:tab pos="6381750" algn="r"/>
              </a:tabLst>
            </a:pPr>
            <a:r>
              <a:rPr kumimoji="0" lang="en-US" altLang="en-US" sz="1800" i="0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kumimoji="0" lang="en-US" altLang="en-US" sz="1800" i="0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Istorija</a:t>
            </a:r>
            <a:r>
              <a:rPr kumimoji="0" lang="en-US" altLang="en-US" sz="1800" i="0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kumimoji="0" lang="en-US" altLang="en-US" sz="1100" i="0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8500" algn="l"/>
                <a:tab pos="6381750" algn="r"/>
              </a:tabLst>
            </a:pPr>
            <a:r>
              <a:rPr kumimoji="0" lang="sr-Latn-RS" altLang="en-US" sz="1800" i="0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2.Uvod u projekat</a:t>
            </a:r>
            <a:endParaRPr kumimoji="0" lang="en-US" altLang="en-US" sz="1100" i="0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8500" algn="l"/>
                <a:tab pos="6381750" algn="r"/>
              </a:tabLst>
            </a:pPr>
            <a:r>
              <a:rPr kumimoji="0" lang="en-US" altLang="en-US" sz="1800" i="0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kumimoji="0" lang="en-US" altLang="en-US" sz="1800" i="0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Otkrivanje</a:t>
            </a:r>
            <a:r>
              <a:rPr kumimoji="0" lang="en-US" altLang="en-US" sz="1800" i="0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i="0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steganografije</a:t>
            </a:r>
            <a:endParaRPr kumimoji="0" lang="en-US" altLang="en-US" sz="1100" i="0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8500" algn="l"/>
                <a:tab pos="6381750" algn="r"/>
              </a:tabLst>
            </a:pPr>
            <a:r>
              <a:rPr kumimoji="0" lang="en-US" altLang="en-US" sz="1800" i="0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kumimoji="0" lang="sr-Latn-RS" altLang="en-US" sz="1800" i="0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kumimoji="0" lang="en-US" altLang="en-US" sz="1800" i="0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roblem</a:t>
            </a:r>
            <a:r>
              <a:rPr kumimoji="0" lang="sr-Latn-RS" altLang="en-US" sz="1800" i="0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 steganografije</a:t>
            </a:r>
            <a:endParaRPr lang="en-US" altLang="en-US" sz="1100" dirty="0" smtClean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8500" algn="l"/>
                <a:tab pos="6381750" algn="r"/>
              </a:tabLst>
            </a:pPr>
            <a:r>
              <a:rPr lang="en-US" altLang="en-US" sz="18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</a:t>
            </a:r>
            <a:r>
              <a:rPr kumimoji="0" lang="sr-Latn-RS" altLang="en-US" sz="1800" i="0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Proces enkriptovanja</a:t>
            </a:r>
            <a:endParaRPr kumimoji="0" lang="en-US" altLang="en-US" sz="1100" i="0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8500" algn="l"/>
                <a:tab pos="6381750" algn="r"/>
              </a:tabLst>
            </a:pPr>
            <a:r>
              <a:rPr lang="en-US" altLang="en-US" sz="18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4.</a:t>
            </a:r>
            <a:r>
              <a:rPr kumimoji="0" lang="en-US" altLang="en-US" sz="1800" i="0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Proces </a:t>
            </a:r>
            <a:r>
              <a:rPr kumimoji="0" lang="en-US" altLang="en-US" sz="1800" i="0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dekriptovanja</a:t>
            </a:r>
            <a:endParaRPr kumimoji="0" lang="en-US" altLang="en-US" sz="1100" i="0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8500" algn="l"/>
                <a:tab pos="6381750" algn="r"/>
              </a:tabLst>
            </a:pPr>
            <a:r>
              <a:rPr lang="en-US" altLang="en-US" sz="18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5.</a:t>
            </a:r>
            <a:r>
              <a:rPr kumimoji="0" lang="en-US" altLang="en-US" sz="1800" i="0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Izgled </a:t>
            </a:r>
            <a:r>
              <a:rPr kumimoji="0" lang="en-US" altLang="en-US" sz="1800" i="0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projekta</a:t>
            </a:r>
            <a:endParaRPr kumimoji="0" lang="en-US" altLang="en-US" sz="1100" i="0" strike="noStrike" cap="none" normalizeH="0" baseline="0" dirty="0" smtClean="0">
              <a:ln>
                <a:noFill/>
              </a:ln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37" y="993458"/>
            <a:ext cx="4710145" cy="219711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493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5063" y="531223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Steganografija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775063" y="1626821"/>
            <a:ext cx="6374674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sr-Cyrl-R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Steganografija je umetnost skrivanja činjenice da se komunikacija odvija, skrivanjem informacija u drugim informacijama.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8354" y="3005458"/>
            <a:ext cx="6757851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sr-Cyrl-R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Za razliku od kriptografije, to nije da spreči druge da saznaju skrivene informacije, već da spreči druge da pomisle da informacije uopšte postoje.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5063" y="4702644"/>
            <a:ext cx="6853646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sr-Cyrl-R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Steganografija sakriva tajnu poruku unutar skupa podataka domaćina, a prisustvo je neprimetno i mora se pouzdano preneti primaocu. Skup podataka domaćina je namerno oštećen, ali na prikriven način, dizajniran da bude nevidljiv za analizu informacija.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60" y="2605522"/>
            <a:ext cx="2466975" cy="184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3985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0953" y="720161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Trougao</a:t>
            </a:r>
            <a:r>
              <a:rPr lang="en-US" sz="2400" dirty="0" smtClean="0"/>
              <a:t> </a:t>
            </a:r>
            <a:r>
              <a:rPr lang="en-US" sz="2400" dirty="0" err="1" smtClean="0"/>
              <a:t>sukoba</a:t>
            </a:r>
            <a:endParaRPr lang="en-US" sz="2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24679" y="11818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     Robusnost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1"/>
          <p:cNvSpPr>
            <a:spLocks noChangeArrowheads="1"/>
          </p:cNvSpPr>
          <p:nvPr/>
        </p:nvSpPr>
        <p:spPr bwMode="auto">
          <a:xfrm>
            <a:off x="8112269" y="1639026"/>
            <a:ext cx="1555750" cy="889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518492" y="22836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Bezbednost                                          Nevidljivost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917" y="2804220"/>
            <a:ext cx="6096000" cy="31450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endParaRPr lang="en-U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Cyrl-R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Nevidljivost je mera uočljivosti sadržaja poruke unutar posude.</a:t>
            </a:r>
            <a:endParaRPr lang="en-U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sr-Cyrl-R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Cyrl-R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Bezbednost je zlokobna za kriptografsku ideju o bezbednosti poruka, što znači nemogućnost rekonstrukcije poruke bez deljenja odgovarajućeg tajnog ključa.</a:t>
            </a:r>
            <a:endParaRPr lang="en-U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sr-Cyrl-R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Cyrl-R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Robusnost se odnosi na izdržljivost poruke da preživi napade izobličenja ili uklanjanja netaknute. </a:t>
            </a:r>
            <a:endParaRPr lang="en-U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12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>
          <a:xfrm>
            <a:off x="694265" y="221763"/>
            <a:ext cx="9592736" cy="44444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Razlika</a:t>
            </a:r>
            <a:r>
              <a:rPr lang="en-US" sz="2000" dirty="0" smtClean="0"/>
              <a:t> </a:t>
            </a:r>
            <a:r>
              <a:rPr lang="en-US" sz="2000" dirty="0" err="1" smtClean="0"/>
              <a:t>izmedju</a:t>
            </a:r>
            <a:r>
              <a:rPr lang="en-US" sz="2000" dirty="0" smtClean="0"/>
              <a:t> </a:t>
            </a:r>
            <a:r>
              <a:rPr lang="en-US" sz="2000" dirty="0" err="1" smtClean="0"/>
              <a:t>steganografije</a:t>
            </a:r>
            <a:r>
              <a:rPr lang="en-US" sz="2000" dirty="0" smtClean="0"/>
              <a:t> I </a:t>
            </a:r>
            <a:r>
              <a:rPr lang="en-US" sz="2000" dirty="0" err="1" smtClean="0"/>
              <a:t>kriptologije</a:t>
            </a:r>
            <a:r>
              <a:rPr lang="en-US" sz="2000" dirty="0" smtClean="0"/>
              <a:t> ?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349829" y="985009"/>
            <a:ext cx="9387840" cy="359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sr-Latn-R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Steganografija se često meša sa kriptologijom jer su ove dve slične po načinu na koji se obe koriste za zaštitu važnih informacija. </a:t>
            </a:r>
            <a:endParaRPr lang="en-U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sr-Latn-R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sr-Latn-R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Razlika između dva je u tome što steganografija uključuje skrivanje informacija tako da izgleda da nijedna informacija uopšte nije skrivena. Ako osoba ili osobe vide objekat u kome su informacije skrivene, on ili ona neće imati pojma da postoje skrivene informacije, stoga osoba neće pokušati da dešifruje informacije.</a:t>
            </a:r>
            <a:endParaRPr lang="en-U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sr-Latn-R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sr-Latn-R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Ono što steganografija u suštini radi jeste da eksploatiše ljudsku percepciju, ljudska čula nisu obučena da traže datoteke koje sadrže informacije u sebi, iako je dostupan ovaj softver koji može da radi ono što se zove steganografija. 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04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956" y="714641"/>
            <a:ext cx="10822034" cy="819355"/>
          </a:xfrm>
        </p:spPr>
        <p:txBody>
          <a:bodyPr>
            <a:normAutofit fontScale="90000"/>
          </a:bodyPr>
          <a:lstStyle/>
          <a:p>
            <a:r>
              <a:rPr lang="en-US" altLang="en-US" cap="none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Istorija</a:t>
            </a:r>
            <a:r>
              <a:rPr lang="en-US" altLang="en-US" cap="none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1800" cap="none" dirty="0"/>
              <a:t/>
            </a:r>
            <a:br>
              <a:rPr lang="en-US" altLang="en-US" sz="1800" cap="none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5726" y="2204720"/>
            <a:ext cx="11556274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sr-Cyrl-R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Neki primeri upotrebe steganografije u prošlim vremenima su:</a:t>
            </a:r>
            <a:endParaRPr lang="en-U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sr-Cyrl-R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Cyrl-R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Tokom Drugog svetskog rata nevidljivo mastilo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Cyrl-R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U staroj Grčkoj su birali glasnike i brijali glavu, a zatim bi pisali poruku na glavi. </a:t>
            </a:r>
            <a:endParaRPr lang="en-US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Cyrl-R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Druga metoda koja se koristila u Grčkoj je bila kada bi neko ogulio vosak sa tablete </a:t>
            </a:r>
            <a:r>
              <a:rPr lang="sr-Latn-R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 kojoj je bila ispisana tajna poruka. 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750" y="656281"/>
            <a:ext cx="2907586" cy="20695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932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381000" y="1878875"/>
            <a:ext cx="3456432" cy="3314132"/>
          </a:xfrm>
        </p:spPr>
        <p:txBody>
          <a:bodyPr/>
          <a:lstStyle/>
          <a:p>
            <a:r>
              <a:rPr lang="sr-Latn-RS" sz="1800" dirty="0"/>
              <a:t>A</a:t>
            </a:r>
            <a:r>
              <a:rPr lang="sr-Cyrl-RS" sz="1800" dirty="0"/>
              <a:t>ko preuzmete JPED, a vaša sumnjiva datoteka je takođe JPED i dve datoteke izgledaju skoro identično osim činjenice da je jedna veća od druge, najverovatnije je da sumnjate da datoteka ima skrivene informacije u sebi.</a:t>
            </a:r>
            <a:endParaRPr lang="en-US" sz="1800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5087257" y="3304661"/>
            <a:ext cx="3456432" cy="3314618"/>
          </a:xfrm>
        </p:spPr>
        <p:txBody>
          <a:bodyPr/>
          <a:lstStyle/>
          <a:p>
            <a:r>
              <a:rPr lang="sr-Cyrl-RS" sz="1800" dirty="0"/>
              <a:t>Umetnost otkrivanja steganografije se naziva steganalizacija.</a:t>
            </a:r>
            <a:endParaRPr lang="en-US" sz="1800" dirty="0"/>
          </a:p>
          <a:p>
            <a:r>
              <a:rPr lang="sr-Cyrl-RS" sz="1800" dirty="0"/>
              <a:t>Jednostavno rečeno, Steganal</a:t>
            </a:r>
            <a:r>
              <a:rPr lang="sr-Latn-RS" sz="1800" dirty="0"/>
              <a:t>iza</a:t>
            </a:r>
            <a:r>
              <a:rPr lang="sr-Cyrl-RS" sz="1800" dirty="0"/>
              <a:t> uključuje otkrivanje upotrebe Steganografije unutar datoteke. </a:t>
            </a:r>
            <a:endParaRPr lang="en-US" sz="1800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5559" y="718846"/>
            <a:ext cx="3296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381750" algn="r"/>
              </a:tabLst>
            </a:pPr>
            <a:r>
              <a:rPr lang="en-US" altLang="en-US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Otkrivanje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steganografije</a:t>
            </a:r>
            <a:endParaRPr kumimoji="0" lang="en-US" altLang="en-US" sz="1100" i="0" strike="noStrike" cap="none" normalizeH="0" baseline="0" dirty="0" smtClean="0">
              <a:ln>
                <a:noFill/>
              </a:ln>
              <a:effectLst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027" y="718846"/>
            <a:ext cx="3715902" cy="20809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2912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84535" y="405880"/>
            <a:ext cx="10144654" cy="999885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Problemi</a:t>
            </a:r>
            <a:r>
              <a:rPr lang="en-US" sz="2000" dirty="0" smtClean="0"/>
              <a:t> </a:t>
            </a:r>
            <a:r>
              <a:rPr lang="en-US" sz="2000" dirty="0" err="1" smtClean="0"/>
              <a:t>steganografije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870857" y="1405765"/>
            <a:ext cx="7097486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sr-Cyrl-R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Prvi </a:t>
            </a:r>
            <a:r>
              <a:rPr lang="sr-Latn-R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problem </a:t>
            </a:r>
            <a:r>
              <a:rPr lang="sr-Cyrl-R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sastoji od lingvističkih ili jezičkih oblika skrivenog pisanja. </a:t>
            </a:r>
            <a:endParaRPr lang="en-U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sr-Cyrl-R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sr-Cyrl-R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Kasnije, kao što je nevidljivo mastilo, pokušavaju da fizički sakriju poruke. Jedan nedostatak lingvističke steganografije je taj što se korisnici moraju opremiti da dobro poznaju lingvistiku.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0857" y="3405068"/>
            <a:ext cx="8133806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sr-Cyrl-R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 skrivanje tajnih informacija u slikama postoji veliki izbor steganografskih tehnika koje su neke složenije od drugih i sve imaju svoje jake i slabe tačke.</a:t>
            </a:r>
            <a:endParaRPr lang="en-U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sr-Cyrl-R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Zato pripremamo ovakve aplikacij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sr-Cyrl-R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kako bismo skrivanje informacija učinili jednostavnijim i lakšim za korisnika.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5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8457" y="697413"/>
            <a:ext cx="9448800" cy="685800"/>
          </a:xfrm>
        </p:spPr>
        <p:txBody>
          <a:bodyPr/>
          <a:lstStyle/>
          <a:p>
            <a:r>
              <a:rPr lang="sr-Latn-RS" altLang="en-US" sz="24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Proces </a:t>
            </a:r>
            <a:r>
              <a:rPr lang="sr-Latn-RS" alt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enkriptovanja</a:t>
            </a:r>
            <a:endParaRPr lang="en-US" altLang="en-US" sz="1400" dirty="0"/>
          </a:p>
          <a:p>
            <a:endParaRPr lang="en-US" dirty="0"/>
          </a:p>
        </p:txBody>
      </p:sp>
      <p:pic>
        <p:nvPicPr>
          <p:cNvPr id="4101" name="Picture 5" descr="sareni-cvetovi-uramljena-slika_4724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750" y="1750155"/>
            <a:ext cx="1595454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112" y="1778342"/>
            <a:ext cx="1627977" cy="161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1" descr="sareni-cvetovi-uramljena-slika_4724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206" y="3983538"/>
            <a:ext cx="2208342" cy="1847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/>
          <p:cNvSpPr>
            <a:spLocks noChangeShapeType="1"/>
          </p:cNvSpPr>
          <p:nvPr/>
        </p:nvSpPr>
        <p:spPr bwMode="auto">
          <a:xfrm>
            <a:off x="5556658" y="2784976"/>
            <a:ext cx="45719" cy="361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5514365" y="3035245"/>
            <a:ext cx="194568" cy="447675"/>
          </a:xfrm>
          <a:prstGeom prst="downArrow">
            <a:avLst>
              <a:gd name="adj1" fmla="val 50000"/>
              <a:gd name="adj2" fmla="val 5875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737365" y="1383213"/>
            <a:ext cx="1245232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Slika</a:t>
            </a:r>
            <a:r>
              <a:rPr kumimoji="0" lang="sr-Cyrl-R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kumimoji="0" lang="sr-Cyrl-R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	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</a:t>
            </a:r>
            <a:r>
              <a:rPr kumimoji="0" lang="sr-Cyrl-R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Poruka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415245" y="1031503"/>
            <a:ext cx="1245232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Cyrl-R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kumimoji="0" lang="sr-Cyrl-R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415245" y="2603128"/>
            <a:ext cx="1245232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Cyrl-R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     </a:t>
            </a:r>
            <a:endParaRPr kumimoji="0" lang="sr-Cyrl-R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415245" y="4341053"/>
            <a:ext cx="124523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Cyrl-R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493323" y="3402910"/>
            <a:ext cx="124523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Cyrl-R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				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                           </a:t>
            </a:r>
            <a:r>
              <a:rPr kumimoji="0" lang="sr-Cyrl-R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BMP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fajl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Cyrl-R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kumimoji="0" lang="sr-Cyrl-R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kumimoji="0" lang="sr-Cyrl-R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endParaRPr kumimoji="0" lang="sr-Cyrl-R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415245" y="6679113"/>
            <a:ext cx="1245232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9579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</TotalTime>
  <Words>282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 Antiqua</vt:lpstr>
      <vt:lpstr>Calibri</vt:lpstr>
      <vt:lpstr>Calibri Light</vt:lpstr>
      <vt:lpstr>Century Gothic</vt:lpstr>
      <vt:lpstr>Symbol</vt:lpstr>
      <vt:lpstr>Times New Roman</vt:lpstr>
      <vt:lpstr>Vapor Trail</vt:lpstr>
      <vt:lpstr> Steganografija </vt:lpstr>
      <vt:lpstr>PowerPoint Presentation</vt:lpstr>
      <vt:lpstr>PowerPoint Presentation</vt:lpstr>
      <vt:lpstr>PowerPoint Presentation</vt:lpstr>
      <vt:lpstr>PowerPoint Presentation</vt:lpstr>
      <vt:lpstr>Istorija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Steganografija </dc:title>
  <dc:creator>Microsoft account</dc:creator>
  <cp:lastModifiedBy>Microsoft account</cp:lastModifiedBy>
  <cp:revision>8</cp:revision>
  <dcterms:created xsi:type="dcterms:W3CDTF">2022-02-17T10:19:07Z</dcterms:created>
  <dcterms:modified xsi:type="dcterms:W3CDTF">2022-02-17T11:24:33Z</dcterms:modified>
</cp:coreProperties>
</file>