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EE5B02-9D46-FC18-30D5-2E3CCBCECDD8}" name="Debora van Dieren" initials="DD" userId="S::dvandieren@tudelft.nl::1754128b-7a26-4c49-a5b3-50fe913e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2A8"/>
    <a:srgbClr val="6CC24A"/>
    <a:srgbClr val="000000"/>
    <a:srgbClr val="00B8C8"/>
    <a:srgbClr val="ED6842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148-8081-2BA6-FB7B-E90AB3D2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F25B-6691-415C-735B-0DDA27C4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1AAB-8CEA-23A7-3D22-73D9315B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CAA2-A4DB-47C3-483F-19B7F7E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46BA-5E45-275B-BD8C-3B2FD3E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6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A07-9E21-8E89-ABAA-C588770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FC85-2E1B-A141-1559-5CF03E42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26E6-4E30-5839-4339-4C6889E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1B1D-B53C-5F60-EBF1-FFF9709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3690-CE1C-7747-194D-5E54915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32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C6413-54C9-6339-86D7-3DDD4CD73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51FCF-41FC-D305-A6D2-E2A8EFE5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57FE-DCA2-0510-8B8B-8307B36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9DE1-ECD9-B422-914D-4716811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57A2-A338-79D2-DE5C-B9311BC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14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45CE-2111-C99B-BEC8-466E7AF4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14AF-46D2-F093-60FA-FADD214F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A880-F638-FCC6-EEC0-369B93A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3771-9AE9-DE90-E9FC-C7FC053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C2D5-C4FB-086C-8576-CE5A5A86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02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FAD-2FAA-80AF-3BB2-33A4CB6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40B52-26BB-8689-B4CE-BDB29F34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0EC3-456B-D0D5-0700-E47719CC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0435-EEDD-52D0-3DD9-DA53714C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A066-9F52-3BEC-E9AA-6C30A9B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1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683B-C81F-795F-3A34-8B00978B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847B-4619-280E-9D42-0E8A49F89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F88F-5320-1386-844E-38207FCA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FED2-0EE6-9394-8B9F-8D318BC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D6BC-E95C-6748-875E-467F337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2DEA-1874-F0E1-2D08-F2B9DF89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4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B08-DE49-B5DA-18B1-4AF3C2ED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6353-944B-2421-CAAD-7D80AE79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084F-89EA-D4E2-7EB7-2DBBF967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93846-46FE-173A-21C7-722D21C67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EE2B-6C59-62D6-2E1F-576DD14D4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1CAF-0C94-093C-32BD-3D3E81D6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6ABE3-18CB-819A-BD78-C880CC1A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E2D3E-66E1-B6F8-D926-077C557F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AB5-3009-421E-BB9A-B311D30D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59D78-7DA5-BEDD-0963-8D44ABE4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53AF-7BE4-1AB1-889A-ED6C662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A8EA-80CA-99CE-0858-F91E64F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10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94E4-F6A2-DA07-FF50-B702AAB2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8CB3A-9592-A04E-17B2-0C3E20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405D-9A1B-6419-F279-D2E4D1E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71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BF76-CCF8-C708-3349-A35482CE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62CB-188C-0A67-1AC0-2A04FA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8FA6E-C66C-735B-79FF-62431BFF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948AF-A460-A465-79D1-FC4A03C7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AC44-FB43-CD55-E61B-EF893AD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C210-DF73-8D55-0EC8-0C34C7C8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32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5324-690A-5B75-CEFD-79A85A4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B54F-4D17-166F-8864-A203C7F0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AF83-B62B-AF9B-260C-FC53FA2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46ECF-02A3-7613-2D6F-AFDA7AD1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0A36-CA0F-128D-2728-2A5218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330A-B533-462A-3A3C-1474A118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4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C5B0-5635-FAAB-6962-E1F460E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3B4F-109A-30B8-41F8-5C760CBF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F05C-6BDF-E175-71D2-96F6F398F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8A1B-9A17-B495-9F8E-F0906C0B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480-F759-C1DD-5A4E-7876B3D8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8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6B994-12C3-0D03-95EC-69BB7AC4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37" y="771403"/>
            <a:ext cx="79819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offer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*Depending on knowledge safety check ** Depending on visa</a:t>
            </a:r>
          </a:p>
        </p:txBody>
      </p:sp>
    </p:spTree>
    <p:extLst>
      <p:ext uri="{BB962C8B-B14F-4D97-AF65-F5344CB8AC3E}">
        <p14:creationId xmlns:p14="http://schemas.microsoft.com/office/powerpoint/2010/main" val="31112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</p:spTree>
    <p:extLst>
      <p:ext uri="{BB962C8B-B14F-4D97-AF65-F5344CB8AC3E}">
        <p14:creationId xmlns:p14="http://schemas.microsoft.com/office/powerpoint/2010/main" val="40902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27F38-40BA-1385-784B-B0413CA11C72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5043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E7F0D-B905-EECB-E298-3599607D9E3C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374375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</a:t>
            </a:r>
            <a:r>
              <a:rPr lang="en-GB" sz="1400" dirty="0"/>
              <a:t>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C4977-C8B6-0B7A-FD09-C5ADB7E8CAF1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29090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9B0A-EE89-222B-0B52-FFCD06EBA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396365-7F75-79E0-9B68-3C7551A1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18368"/>
              </p:ext>
            </p:extLst>
          </p:nvPr>
        </p:nvGraphicFramePr>
        <p:xfrm>
          <a:off x="239208" y="1214"/>
          <a:ext cx="11713583" cy="6384494"/>
        </p:xfrm>
        <a:graphic>
          <a:graphicData uri="http://schemas.openxmlformats.org/drawingml/2006/table">
            <a:tbl>
              <a:tblPr firstRow="1" bandRow="1"/>
              <a:tblGrid>
                <a:gridCol w="1786362">
                  <a:extLst>
                    <a:ext uri="{9D8B030D-6E8A-4147-A177-3AD203B41FA5}">
                      <a16:colId xmlns:a16="http://schemas.microsoft.com/office/drawing/2014/main" val="2272131073"/>
                    </a:ext>
                  </a:extLst>
                </a:gridCol>
                <a:gridCol w="3206187">
                  <a:extLst>
                    <a:ext uri="{9D8B030D-6E8A-4147-A177-3AD203B41FA5}">
                      <a16:colId xmlns:a16="http://schemas.microsoft.com/office/drawing/2014/main" val="2891580023"/>
                    </a:ext>
                  </a:extLst>
                </a:gridCol>
                <a:gridCol w="1446835">
                  <a:extLst>
                    <a:ext uri="{9D8B030D-6E8A-4147-A177-3AD203B41FA5}">
                      <a16:colId xmlns:a16="http://schemas.microsoft.com/office/drawing/2014/main" val="3528329473"/>
                    </a:ext>
                  </a:extLst>
                </a:gridCol>
                <a:gridCol w="2558005">
                  <a:extLst>
                    <a:ext uri="{9D8B030D-6E8A-4147-A177-3AD203B41FA5}">
                      <a16:colId xmlns:a16="http://schemas.microsoft.com/office/drawing/2014/main" val="4087161970"/>
                    </a:ext>
                  </a:extLst>
                </a:gridCol>
                <a:gridCol w="2716194">
                  <a:extLst>
                    <a:ext uri="{9D8B030D-6E8A-4147-A177-3AD203B41FA5}">
                      <a16:colId xmlns:a16="http://schemas.microsoft.com/office/drawing/2014/main" val="1205188511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PHASE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 CHARGE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EXECUTION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COMMENTS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3484"/>
                  </a:ext>
                </a:extLst>
              </a:tr>
              <a:tr h="793052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PREPARATION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Get financial and departmental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Contact department secretary for financial check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66137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Fill in vacancy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Download vacancy format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sent the filled in form to secr-he-citg@tudelft.nl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Selection committee consists of at least 2 TU Delft staff members, one being from another section than your own</a:t>
                      </a:r>
                    </a:p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Talent Acquisition Specialist can give tips and advice on recruitment approach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28494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Publish the vacancy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Department secretary checks the format after which the vacancy is published by recruitment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18525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RECRUITMENT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8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your network</a:t>
                      </a:r>
                      <a:endParaRPr lang="en-N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See tips how to get more exposure in step 2.1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1970"/>
                  </a:ext>
                </a:extLst>
              </a:tr>
              <a:tr h="459467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SELECTION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Selection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See selection guide chapter 3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the important notes in step 3.1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Management assistants can help with planning of the interviews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283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Knowledge safety check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candidate is in risk category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contact department secretary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31975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Job offer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 made by management assistants and checked by department secretary and HR advisor before sending it.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89929"/>
                  </a:ext>
                </a:extLst>
              </a:tr>
              <a:tr h="459467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C2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Contract and administrative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Management assistant arranges onboarding in MyHR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52031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pPr algn="ctr"/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Prepare for first workday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See checklist first workday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86332"/>
                  </a:ext>
                </a:extLst>
              </a:tr>
            </a:tbl>
          </a:graphicData>
        </a:graphic>
      </p:graphicFrame>
      <p:pic>
        <p:nvPicPr>
          <p:cNvPr id="19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16425A31-6B7A-9AFF-54EB-888539B3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8" y="6339652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E415DACE-1869-CD9B-ED0E-57E78A18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35" y="6338972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0C93CE9-A05D-3D64-EED9-98E80EBE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446" y="635227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7F3DFBC-27D9-C5E4-868C-5E5852756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05" y="635523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79819B85-BC67-1D6B-13EF-0799F5CE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01" y="635442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0CA4181D-066F-62AE-47F7-3D6587CA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0" y="635227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C8E5F8-865A-263E-B27C-93E57D683437}"/>
              </a:ext>
            </a:extLst>
          </p:cNvPr>
          <p:cNvSpPr txBox="1"/>
          <p:nvPr/>
        </p:nvSpPr>
        <p:spPr>
          <a:xfrm>
            <a:off x="662100" y="6472954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Vacancy holder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F7AC8-0527-5561-A2B6-9A11F40C0A27}"/>
              </a:ext>
            </a:extLst>
          </p:cNvPr>
          <p:cNvSpPr txBox="1"/>
          <p:nvPr/>
        </p:nvSpPr>
        <p:spPr>
          <a:xfrm>
            <a:off x="2501483" y="6477373"/>
            <a:ext cx="23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Selection committee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D8863-99D2-50D0-A9CC-7FE87F253E2A}"/>
              </a:ext>
            </a:extLst>
          </p:cNvPr>
          <p:cNvSpPr txBox="1"/>
          <p:nvPr/>
        </p:nvSpPr>
        <p:spPr>
          <a:xfrm>
            <a:off x="6231136" y="6479934"/>
            <a:ext cx="23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secretary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BFEAC-789C-F44B-D822-01C015A61749}"/>
              </a:ext>
            </a:extLst>
          </p:cNvPr>
          <p:cNvSpPr txBox="1"/>
          <p:nvPr/>
        </p:nvSpPr>
        <p:spPr>
          <a:xfrm>
            <a:off x="8520090" y="6479935"/>
            <a:ext cx="23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HR advisor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333E3-E4B6-DC2F-6595-ECE7E360A979}"/>
              </a:ext>
            </a:extLst>
          </p:cNvPr>
          <p:cNvSpPr txBox="1"/>
          <p:nvPr/>
        </p:nvSpPr>
        <p:spPr>
          <a:xfrm>
            <a:off x="9995842" y="6479933"/>
            <a:ext cx="20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assistants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6BD1E-9F33-BCFD-13B2-6E7755A3E496}"/>
              </a:ext>
            </a:extLst>
          </p:cNvPr>
          <p:cNvSpPr txBox="1"/>
          <p:nvPr/>
        </p:nvSpPr>
        <p:spPr>
          <a:xfrm>
            <a:off x="4613599" y="6479934"/>
            <a:ext cx="1166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C45ACEE-85DC-0E91-8E55-13382CB5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19" y="406524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7EE28F5-9F04-0F23-E08B-F27C549B602F}"/>
              </a:ext>
            </a:extLst>
          </p:cNvPr>
          <p:cNvSpPr txBox="1"/>
          <p:nvPr/>
        </p:nvSpPr>
        <p:spPr>
          <a:xfrm>
            <a:off x="13085572" y="4189604"/>
            <a:ext cx="20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3DB1C8B7-B259-A5F1-7401-BF1AE202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19" y="450295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8DF048-7664-54D2-CFF6-F199D3391F28}"/>
              </a:ext>
            </a:extLst>
          </p:cNvPr>
          <p:cNvSpPr txBox="1"/>
          <p:nvPr/>
        </p:nvSpPr>
        <p:spPr>
          <a:xfrm>
            <a:off x="13085572" y="4627658"/>
            <a:ext cx="20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Candidate(s)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AD4B474B-352F-2616-24C9-BAAD7F1A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84" y="58857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7D5DA64E-1E44-8C56-529F-85653B61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76" y="155514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65018034-2E78-E2E0-250E-99DE649A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13" y="3221839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104A5A9-DE47-82FD-4B30-674C740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50" y="414168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2E03A868-DFCE-E403-ABA3-114DFB63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90" y="585805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C145866-AA3A-3465-94E5-8EA07AA4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96" y="365647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6058626E-D666-B18B-E7BE-94A7659B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364612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066AEDA-01BD-B212-D5D2-FE5DF42D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30" y="494212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3684B560-6EBE-D3EA-3432-A7539710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90" y="4140071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115DC97-DBEC-6F6B-6C99-DD0A9081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09" y="267058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3D61F00C-130E-51E2-7AAC-5CD4387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266852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E498CD0-EE03-D6E9-B6E2-1BB1EE39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45" y="461565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9DC2909-3E43-7AD4-87B2-F56FCD18DBD1}"/>
              </a:ext>
            </a:extLst>
          </p:cNvPr>
          <p:cNvSpPr/>
          <p:nvPr/>
        </p:nvSpPr>
        <p:spPr>
          <a:xfrm>
            <a:off x="12595819" y="1349785"/>
            <a:ext cx="2476934" cy="3710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ADCAD81-0B9F-C94D-C26A-73549C3A118D}"/>
              </a:ext>
            </a:extLst>
          </p:cNvPr>
          <p:cNvSpPr txBox="1"/>
          <p:nvPr/>
        </p:nvSpPr>
        <p:spPr>
          <a:xfrm>
            <a:off x="12694463" y="1079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Roles</a:t>
            </a:r>
            <a:endParaRPr lang="en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EBC8E56-F503-441C-A933-663FEFB3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90" y="321744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634DA3BB-0F8A-F824-38CA-73DC29B9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493543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BEAA6452-81C0-94ED-CA8E-27104C4E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76" y="5424111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5c2ef9-e3fb-4d4b-8470-fb567c871aae">
      <Terms xmlns="http://schemas.microsoft.com/office/infopath/2007/PartnerControls"/>
    </lcf76f155ced4ddcb4097134ff3c332f>
    <TaxCatchAll xmlns="0fb6041c-3b17-4400-a9d6-ff6e8920365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56C4E2CAF444A88BBC36C63A2A282" ma:contentTypeVersion="13" ma:contentTypeDescription="Create a new document." ma:contentTypeScope="" ma:versionID="1024606420dd1c907fe67ef48e2601a2">
  <xsd:schema xmlns:xsd="http://www.w3.org/2001/XMLSchema" xmlns:xs="http://www.w3.org/2001/XMLSchema" xmlns:p="http://schemas.microsoft.com/office/2006/metadata/properties" xmlns:ns2="955c2ef9-e3fb-4d4b-8470-fb567c871aae" xmlns:ns3="0fb6041c-3b17-4400-a9d6-ff6e89203659" targetNamespace="http://schemas.microsoft.com/office/2006/metadata/properties" ma:root="true" ma:fieldsID="d144fcb58d56967691e3ce2c3957191a" ns2:_="" ns3:_="">
    <xsd:import namespace="955c2ef9-e3fb-4d4b-8470-fb567c871aae"/>
    <xsd:import namespace="0fb6041c-3b17-4400-a9d6-ff6e89203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c2ef9-e3fb-4d4b-8470-fb567c871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6041c-3b17-4400-a9d6-ff6e892036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ef4e59b-0533-4397-8e24-42b9eaa53d26}" ma:internalName="TaxCatchAll" ma:showField="CatchAllData" ma:web="0fb6041c-3b17-4400-a9d6-ff6e89203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B63B3-C738-43B6-8C5B-4BE83CEC42E5}">
  <ds:schemaRefs>
    <ds:schemaRef ds:uri="http://schemas.microsoft.com/office/2006/metadata/properties"/>
    <ds:schemaRef ds:uri="http://schemas.microsoft.com/office/infopath/2007/PartnerControls"/>
    <ds:schemaRef ds:uri="955c2ef9-e3fb-4d4b-8470-fb567c871aae"/>
    <ds:schemaRef ds:uri="0fb6041c-3b17-4400-a9d6-ff6e89203659"/>
  </ds:schemaRefs>
</ds:datastoreItem>
</file>

<file path=customXml/itemProps2.xml><?xml version="1.0" encoding="utf-8"?>
<ds:datastoreItem xmlns:ds="http://schemas.openxmlformats.org/officeDocument/2006/customXml" ds:itemID="{00F351C5-3C6A-482F-BB25-1EA498FD4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67912-E908-485C-BEBD-6517B6DEE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c2ef9-e3fb-4d4b-8470-fb567c871aae"/>
    <ds:schemaRef ds:uri="0fb6041c-3b17-4400-a9d6-ff6e89203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511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van Dieren</dc:creator>
  <cp:lastModifiedBy>Debora van Dieren</cp:lastModifiedBy>
  <cp:revision>36</cp:revision>
  <dcterms:created xsi:type="dcterms:W3CDTF">2024-05-28T14:08:02Z</dcterms:created>
  <dcterms:modified xsi:type="dcterms:W3CDTF">2024-11-28T10:38:24Z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0x010100E5356C4E2CAF444A88BBC36C63A2A282</vt:lpwstr>
  </property>
  <property fmtid="{D5CDD505-2E9C-101B-9397-08002B2CF9AE}" pid="3" name="MediaServiceImageTags">
    <vt:lpwstr/>
  </property>
</Properties>
</file>