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6" r:id="rId20"/>
    <p:sldId id="278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6" r:id="rId47"/>
    <p:sldId id="307" r:id="rId48"/>
    <p:sldId id="308" r:id="rId49"/>
    <p:sldId id="309" r:id="rId50"/>
    <p:sldId id="310" r:id="rId51"/>
    <p:sldId id="311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698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8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8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0763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211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018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9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6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8596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72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F5EDB4-648A-4AAA-BB5C-3B6AA96053D8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45EEC3-092B-46A6-91FA-0645C11741E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035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turtle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6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6" y="304799"/>
            <a:ext cx="4267199" cy="508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 smtClean="0"/>
              <a:t>turtle.forward</a:t>
            </a:r>
            <a:r>
              <a:rPr lang="en-US" sz="3600" dirty="0" smtClean="0"/>
              <a:t>(150)</a:t>
            </a:r>
          </a:p>
          <a:p>
            <a:r>
              <a:rPr lang="en-US" sz="3600" dirty="0" err="1" smtClean="0"/>
              <a:t>turtle.left</a:t>
            </a:r>
            <a:r>
              <a:rPr lang="en-US" sz="3600" dirty="0" smtClean="0"/>
              <a:t>(90)</a:t>
            </a:r>
          </a:p>
          <a:p>
            <a:r>
              <a:rPr lang="en-US" sz="3600" dirty="0" err="1" smtClean="0"/>
              <a:t>turtle.forward</a:t>
            </a:r>
            <a:r>
              <a:rPr lang="en-US" sz="3600" dirty="0" smtClean="0"/>
              <a:t>(70</a:t>
            </a:r>
            <a:r>
              <a:rPr lang="en-US" sz="3600" dirty="0"/>
              <a:t>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724402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15696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06990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88" y="2688648"/>
            <a:ext cx="4476750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0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(x, y)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Черепаха передвинется на определённые координаты по оси </a:t>
            </a:r>
            <a:r>
              <a:rPr lang="en-US" sz="2800" dirty="0" smtClean="0">
                <a:solidFill>
                  <a:schemeClr val="tx1"/>
                </a:solidFill>
              </a:rPr>
              <a:t>x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 smtClean="0">
                <a:solidFill>
                  <a:schemeClr val="tx1"/>
                </a:solidFill>
              </a:rPr>
              <a:t>y.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turtle.goto</a:t>
            </a:r>
            <a:r>
              <a:rPr lang="en-US" sz="2800" dirty="0" smtClean="0">
                <a:solidFill>
                  <a:schemeClr val="tx1"/>
                </a:solidFill>
              </a:rPr>
              <a:t>(x, y)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Движение осуществляется с того места, где черепаха находится в данный момент.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Координаты на плоскости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331528" y="1620982"/>
            <a:ext cx="0" cy="4627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3692238" y="3927764"/>
            <a:ext cx="5278580" cy="6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0964" y="1874517"/>
            <a:ext cx="196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+x, +y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0964" y="4112430"/>
            <a:ext cx="196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+x, -y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31675" y="4112430"/>
            <a:ext cx="196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dirty="0" smtClean="0"/>
              <a:t>x, -y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31674" y="1874517"/>
            <a:ext cx="196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</a:t>
            </a:r>
            <a:r>
              <a:rPr lang="en-US" sz="2800" dirty="0" smtClean="0"/>
              <a:t>x, +y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127173" y="1090835"/>
            <a:ext cx="408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970817" y="3589210"/>
            <a:ext cx="408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31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7" y="304799"/>
            <a:ext cx="4378036" cy="508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 smtClean="0"/>
              <a:t>turtle.forward</a:t>
            </a:r>
            <a:r>
              <a:rPr lang="en-US" sz="3600" dirty="0" smtClean="0"/>
              <a:t>(150)</a:t>
            </a:r>
          </a:p>
          <a:p>
            <a:r>
              <a:rPr lang="en-US" sz="3600" dirty="0" err="1" smtClean="0"/>
              <a:t>turtle.left</a:t>
            </a:r>
            <a:r>
              <a:rPr lang="en-US" sz="3600" dirty="0" smtClean="0"/>
              <a:t>(90)</a:t>
            </a:r>
          </a:p>
          <a:p>
            <a:r>
              <a:rPr lang="en-US" sz="3600" dirty="0" err="1" smtClean="0"/>
              <a:t>turtle.forward</a:t>
            </a:r>
            <a:r>
              <a:rPr lang="en-US" sz="3600" dirty="0" smtClean="0"/>
              <a:t>(70)</a:t>
            </a:r>
          </a:p>
          <a:p>
            <a:r>
              <a:rPr lang="en-US" sz="3600" dirty="0" err="1"/>
              <a:t>turtle.goto</a:t>
            </a:r>
            <a:r>
              <a:rPr lang="en-US" sz="3600" dirty="0"/>
              <a:t>(-55, 150)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724402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15696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06990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4" y="2646218"/>
            <a:ext cx="4518212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1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circle(r, e, 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Черепаха рисует окружность или дугу по переданным параметрам.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turtle.circle</a:t>
            </a:r>
            <a:r>
              <a:rPr lang="en-US" sz="2800" dirty="0" smtClean="0">
                <a:solidFill>
                  <a:schemeClr val="tx1"/>
                </a:solidFill>
              </a:rPr>
              <a:t>(r, e, s)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r – </a:t>
            </a:r>
            <a:r>
              <a:rPr lang="ru-RU" sz="2800" dirty="0" smtClean="0">
                <a:solidFill>
                  <a:schemeClr val="tx1"/>
                </a:solidFill>
              </a:rPr>
              <a:t>радиус (размер окружности);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 – </a:t>
            </a:r>
            <a:r>
              <a:rPr lang="ru-RU" sz="2800" dirty="0" smtClean="0">
                <a:solidFill>
                  <a:schemeClr val="tx1"/>
                </a:solidFill>
              </a:rPr>
              <a:t>угол, часть нарисованного круга (или дуга);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 – </a:t>
            </a:r>
            <a:r>
              <a:rPr lang="ru-RU" sz="2800" dirty="0" smtClean="0">
                <a:solidFill>
                  <a:schemeClr val="tx1"/>
                </a:solidFill>
              </a:rPr>
              <a:t>шаги черепахи (чем больше значение, тем медленнее черепаха);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7" y="304799"/>
            <a:ext cx="4294908" cy="3463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/>
              <a:t>turtle.circle</a:t>
            </a:r>
            <a:r>
              <a:rPr lang="en-US" sz="3600" dirty="0"/>
              <a:t>(50, 180) </a:t>
            </a:r>
            <a:r>
              <a:rPr lang="en-US" sz="3600" dirty="0" err="1"/>
              <a:t>turtle.circle</a:t>
            </a:r>
            <a:r>
              <a:rPr lang="en-US" sz="3600" dirty="0"/>
              <a:t>(80, 360</a:t>
            </a:r>
            <a:r>
              <a:rPr lang="en-US" sz="3600" dirty="0" smtClean="0"/>
              <a:t>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724402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15696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06990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85" y="2854035"/>
            <a:ext cx="4075834" cy="3244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1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Speed(x)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Скорость черепахи. Чем больше значение, тем выше скорость.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turtle.speed</a:t>
            </a:r>
            <a:r>
              <a:rPr lang="en-US" sz="28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x – </a:t>
            </a:r>
            <a:r>
              <a:rPr lang="ru-RU" sz="2800" dirty="0" smtClean="0">
                <a:solidFill>
                  <a:schemeClr val="tx1"/>
                </a:solidFill>
              </a:rPr>
              <a:t>число (скорость).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Penup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pendown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penup</a:t>
            </a:r>
            <a:r>
              <a:rPr lang="ru-RU" sz="2800" dirty="0" smtClean="0">
                <a:solidFill>
                  <a:schemeClr val="tx1"/>
                </a:solidFill>
              </a:rPr>
              <a:t>()</a:t>
            </a:r>
            <a:r>
              <a:rPr lang="en-US" sz="2800" dirty="0" smtClean="0">
                <a:solidFill>
                  <a:schemeClr val="tx1"/>
                </a:solidFill>
              </a:rPr>
              <a:t> – </a:t>
            </a:r>
            <a:r>
              <a:rPr lang="ru-RU" sz="2800" dirty="0" smtClean="0">
                <a:solidFill>
                  <a:schemeClr val="tx1"/>
                </a:solidFill>
              </a:rPr>
              <a:t>убрать перо рисования.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pendown</a:t>
            </a:r>
            <a:r>
              <a:rPr lang="ru-RU" sz="2800" dirty="0" smtClean="0">
                <a:solidFill>
                  <a:schemeClr val="tx1"/>
                </a:solidFill>
              </a:rPr>
              <a:t>()</a:t>
            </a:r>
            <a:r>
              <a:rPr lang="en-US" sz="2800" dirty="0" smtClean="0">
                <a:solidFill>
                  <a:schemeClr val="tx1"/>
                </a:solidFill>
              </a:rPr>
              <a:t> – </a:t>
            </a:r>
            <a:r>
              <a:rPr lang="ru-RU" sz="2800" dirty="0" smtClean="0">
                <a:solidFill>
                  <a:schemeClr val="tx1"/>
                </a:solidFill>
              </a:rPr>
              <a:t>вернуть перо рисования.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turtle. </a:t>
            </a:r>
            <a:r>
              <a:rPr lang="en-US" sz="2800" dirty="0" err="1" smtClean="0">
                <a:solidFill>
                  <a:schemeClr val="tx1"/>
                </a:solidFill>
              </a:rPr>
              <a:t>penup</a:t>
            </a:r>
            <a:r>
              <a:rPr lang="en-US" sz="2800" dirty="0" smtClean="0">
                <a:solidFill>
                  <a:schemeClr val="tx1"/>
                </a:solidFill>
              </a:rPr>
              <a:t>()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>
                <a:solidFill>
                  <a:schemeClr val="tx1"/>
                </a:solidFill>
              </a:rPr>
              <a:t>turtle. </a:t>
            </a:r>
            <a:r>
              <a:rPr lang="en-US" sz="2800" dirty="0" err="1">
                <a:solidFill>
                  <a:schemeClr val="tx1"/>
                </a:solidFill>
              </a:rPr>
              <a:t>pendown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endParaRPr lang="ru-RU" sz="2800" dirty="0" smtClean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7" y="304799"/>
            <a:ext cx="4294908" cy="593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/>
              <a:t>turtle.circle</a:t>
            </a:r>
            <a:r>
              <a:rPr lang="en-US" sz="3600" dirty="0"/>
              <a:t>(50, 90) </a:t>
            </a:r>
            <a:r>
              <a:rPr lang="en-US" sz="3600" dirty="0" err="1"/>
              <a:t>turtle.penup</a:t>
            </a:r>
            <a:r>
              <a:rPr lang="en-US" sz="3600" dirty="0"/>
              <a:t>() </a:t>
            </a:r>
            <a:r>
              <a:rPr lang="en-US" sz="3600" dirty="0" err="1"/>
              <a:t>turtle.circle</a:t>
            </a:r>
            <a:r>
              <a:rPr lang="en-US" sz="3600" dirty="0"/>
              <a:t>(50, 90) </a:t>
            </a:r>
            <a:r>
              <a:rPr lang="en-US" sz="3600" dirty="0" err="1"/>
              <a:t>turtle.pendown</a:t>
            </a:r>
            <a:r>
              <a:rPr lang="en-US" sz="3600" dirty="0"/>
              <a:t>() </a:t>
            </a:r>
            <a:r>
              <a:rPr lang="en-US" sz="3600" dirty="0" err="1"/>
              <a:t>turtle.circle</a:t>
            </a:r>
            <a:r>
              <a:rPr lang="en-US" sz="3600" dirty="0"/>
              <a:t>(50, 90) </a:t>
            </a:r>
            <a:r>
              <a:rPr lang="en-US" sz="3600" dirty="0" err="1"/>
              <a:t>turtle.penup</a:t>
            </a:r>
            <a:r>
              <a:rPr lang="en-US" sz="3600" dirty="0"/>
              <a:t>() </a:t>
            </a:r>
            <a:r>
              <a:rPr lang="en-US" sz="3600" dirty="0" err="1"/>
              <a:t>turtle.circle</a:t>
            </a:r>
            <a:r>
              <a:rPr lang="en-US" sz="3600" dirty="0"/>
              <a:t>(50, 90)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724402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15696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06990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85" y="2360467"/>
            <a:ext cx="4068041" cy="388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4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pensize</a:t>
            </a:r>
            <a:r>
              <a:rPr lang="en-US" dirty="0" smtClean="0"/>
              <a:t>(x)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Толщина пера черепахи.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turtle.pensize</a:t>
            </a:r>
            <a:r>
              <a:rPr lang="en-US" sz="28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x – </a:t>
            </a:r>
            <a:r>
              <a:rPr lang="ru-RU" sz="2800" dirty="0" smtClean="0">
                <a:solidFill>
                  <a:schemeClr val="tx1"/>
                </a:solidFill>
              </a:rPr>
              <a:t>ширина пера.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turtle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языке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1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7" y="304799"/>
            <a:ext cx="4294908" cy="2632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 smtClean="0"/>
              <a:t>turtle.circle</a:t>
            </a:r>
            <a:r>
              <a:rPr lang="en-US" sz="3600" dirty="0" smtClean="0"/>
              <a:t>(30</a:t>
            </a:r>
            <a:r>
              <a:rPr lang="en-US" sz="3600" dirty="0"/>
              <a:t>, 360)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724402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15696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06990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54998" y="304799"/>
            <a:ext cx="4294908" cy="2632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 smtClean="0"/>
              <a:t>turtle.pensize</a:t>
            </a:r>
            <a:r>
              <a:rPr lang="en-US" sz="3600" dirty="0" smtClean="0"/>
              <a:t>(20) </a:t>
            </a:r>
            <a:r>
              <a:rPr lang="en-US" sz="3600" dirty="0" err="1"/>
              <a:t>turtle.circle</a:t>
            </a:r>
            <a:r>
              <a:rPr lang="en-US" sz="3600" dirty="0"/>
              <a:t>(30, 360)</a:t>
            </a:r>
            <a:endParaRPr lang="ru-RU" sz="3600" dirty="0" smtClean="0"/>
          </a:p>
        </p:txBody>
      </p:sp>
      <p:sp>
        <p:nvSpPr>
          <p:cNvPr id="9" name="Овал 8"/>
          <p:cNvSpPr/>
          <p:nvPr/>
        </p:nvSpPr>
        <p:spPr>
          <a:xfrm>
            <a:off x="10501763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0093057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9684351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13" y="3602354"/>
            <a:ext cx="257175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89" y="3602354"/>
            <a:ext cx="2520462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5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Остановка всех действий черепахи.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turtle.done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Можно использовать для сохранения открытого окна черепахи, после выполнения всех её действий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en-US" sz="2800" dirty="0" smtClean="0">
                <a:solidFill>
                  <a:schemeClr val="tx1"/>
                </a:solidFill>
              </a:rPr>
              <a:t>IDE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0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BGCOLOR() </a:t>
            </a:r>
            <a:r>
              <a:rPr lang="ru-RU" dirty="0" smtClean="0"/>
              <a:t>И </a:t>
            </a:r>
            <a:r>
              <a:rPr lang="en-US" dirty="0" smtClean="0"/>
              <a:t>COLOR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bgcolor</a:t>
            </a:r>
            <a:r>
              <a:rPr lang="en-US" sz="2800" dirty="0" smtClean="0">
                <a:solidFill>
                  <a:schemeClr val="tx1"/>
                </a:solidFill>
              </a:rPr>
              <a:t>(x) – </a:t>
            </a:r>
            <a:r>
              <a:rPr lang="ru-RU" sz="2800" dirty="0" smtClean="0">
                <a:solidFill>
                  <a:schemeClr val="tx1"/>
                </a:solidFill>
              </a:rPr>
              <a:t>установка цвета фона.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color(x) – </a:t>
            </a:r>
            <a:r>
              <a:rPr lang="ru-RU" sz="2800" dirty="0" smtClean="0">
                <a:solidFill>
                  <a:schemeClr val="tx1"/>
                </a:solidFill>
              </a:rPr>
              <a:t>установка цвета пера. </a:t>
            </a:r>
            <a:r>
              <a:rPr lang="ru-RU" sz="2800" dirty="0">
                <a:solidFill>
                  <a:schemeClr val="tx1"/>
                </a:solidFill>
              </a:rPr>
              <a:t>М</a:t>
            </a:r>
            <a:r>
              <a:rPr lang="ru-RU" sz="2800" dirty="0" smtClean="0">
                <a:solidFill>
                  <a:schemeClr val="tx1"/>
                </a:solidFill>
              </a:rPr>
              <a:t>ожно применить два цвета, для пера и самой черепахи.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turtle.bgcolor</a:t>
            </a:r>
            <a:r>
              <a:rPr lang="en-US" sz="2800" dirty="0" smtClean="0">
                <a:solidFill>
                  <a:schemeClr val="tx1"/>
                </a:solidFill>
              </a:rPr>
              <a:t>()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 err="1" smtClean="0">
                <a:solidFill>
                  <a:schemeClr val="tx1"/>
                </a:solidFill>
              </a:rPr>
              <a:t>turtle.color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Цвета применяются как: название цвета, </a:t>
            </a:r>
            <a:r>
              <a:rPr lang="en-US" sz="2800" dirty="0" err="1" smtClean="0">
                <a:solidFill>
                  <a:schemeClr val="tx1"/>
                </a:solidFill>
              </a:rPr>
              <a:t>rgb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или код цвета.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6" y="304799"/>
            <a:ext cx="4613563" cy="593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/>
              <a:t>turtle.bgcolor</a:t>
            </a:r>
            <a:r>
              <a:rPr lang="en-US" sz="3600" dirty="0"/>
              <a:t>('black') </a:t>
            </a:r>
            <a:r>
              <a:rPr lang="en-US" sz="3600" dirty="0" err="1"/>
              <a:t>turtle.color</a:t>
            </a:r>
            <a:r>
              <a:rPr lang="en-US" sz="3600" dirty="0"/>
              <a:t>('white') </a:t>
            </a:r>
            <a:r>
              <a:rPr lang="en-US" sz="3600" dirty="0" err="1" smtClean="0"/>
              <a:t>turtle.forward</a:t>
            </a:r>
            <a:r>
              <a:rPr lang="en-US" sz="3600" dirty="0" smtClean="0"/>
              <a:t>(90</a:t>
            </a:r>
            <a:r>
              <a:rPr lang="en-US" sz="3600" dirty="0"/>
              <a:t>) </a:t>
            </a:r>
            <a:r>
              <a:rPr lang="en-US" sz="3600" dirty="0" err="1"/>
              <a:t>turtle.circle</a:t>
            </a:r>
            <a:r>
              <a:rPr lang="en-US" sz="3600" dirty="0"/>
              <a:t>(40, 360) </a:t>
            </a:r>
            <a:r>
              <a:rPr lang="en-US" sz="3600" dirty="0" err="1"/>
              <a:t>turtle.forward</a:t>
            </a:r>
            <a:r>
              <a:rPr lang="en-US" sz="3600" dirty="0"/>
              <a:t>(90)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821387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412681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03975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97" y="3273135"/>
            <a:ext cx="4718339" cy="2674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2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Filling(), </a:t>
            </a:r>
            <a:r>
              <a:rPr lang="en-US" dirty="0" err="1" smtClean="0"/>
              <a:t>begin_fill</a:t>
            </a:r>
            <a:r>
              <a:rPr lang="en-US" dirty="0"/>
              <a:t>(), </a:t>
            </a:r>
            <a:r>
              <a:rPr lang="en-US" dirty="0" err="1"/>
              <a:t>end_fill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Закрашивание заполненной фигуры. Если фигура закрыта её можно закрасить. 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begin_fill</a:t>
            </a:r>
            <a:r>
              <a:rPr lang="en-US" sz="2800" dirty="0" smtClean="0">
                <a:solidFill>
                  <a:schemeClr val="tx1"/>
                </a:solidFill>
              </a:rPr>
              <a:t> – </a:t>
            </a:r>
            <a:r>
              <a:rPr lang="ru-RU" sz="2800" dirty="0" smtClean="0">
                <a:solidFill>
                  <a:schemeClr val="tx1"/>
                </a:solidFill>
              </a:rPr>
              <a:t>начало рисования фигуры.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end_fill</a:t>
            </a:r>
            <a:r>
              <a:rPr lang="ru-RU" sz="2800" dirty="0" smtClean="0">
                <a:solidFill>
                  <a:schemeClr val="tx1"/>
                </a:solidFill>
              </a:rPr>
              <a:t> – конец рисования фигуры.</a:t>
            </a:r>
          </a:p>
          <a:p>
            <a:r>
              <a:rPr lang="en-US" sz="2800" dirty="0">
                <a:solidFill>
                  <a:schemeClr val="tx1"/>
                </a:solidFill>
              </a:rPr>
              <a:t>f</a:t>
            </a:r>
            <a:r>
              <a:rPr lang="en-US" sz="2800" dirty="0" smtClean="0">
                <a:solidFill>
                  <a:schemeClr val="tx1"/>
                </a:solidFill>
              </a:rPr>
              <a:t>illing</a:t>
            </a:r>
            <a:r>
              <a:rPr lang="ru-RU" sz="2800" dirty="0" smtClean="0">
                <a:solidFill>
                  <a:schemeClr val="tx1"/>
                </a:solidFill>
              </a:rPr>
              <a:t> – возвращает </a:t>
            </a:r>
            <a:r>
              <a:rPr lang="en-US" sz="2800" dirty="0" smtClean="0">
                <a:solidFill>
                  <a:schemeClr val="tx1"/>
                </a:solidFill>
              </a:rPr>
              <a:t>True</a:t>
            </a:r>
            <a:r>
              <a:rPr lang="ru-RU" sz="2800" dirty="0" smtClean="0">
                <a:solidFill>
                  <a:schemeClr val="tx1"/>
                </a:solidFill>
              </a:rPr>
              <a:t> или </a:t>
            </a:r>
            <a:r>
              <a:rPr lang="en-US" sz="2800" dirty="0" smtClean="0">
                <a:solidFill>
                  <a:schemeClr val="tx1"/>
                </a:solidFill>
              </a:rPr>
              <a:t>False</a:t>
            </a:r>
            <a:r>
              <a:rPr lang="ru-RU" sz="2800" dirty="0" smtClean="0">
                <a:solidFill>
                  <a:schemeClr val="tx1"/>
                </a:solidFill>
              </a:rPr>
              <a:t>, в зависимости от того, надо закрашивать фигуру или нет.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6" y="304799"/>
            <a:ext cx="4613563" cy="593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/>
              <a:t>turtle.bgcolor</a:t>
            </a:r>
            <a:r>
              <a:rPr lang="en-US" sz="3600" dirty="0"/>
              <a:t>('black') </a:t>
            </a:r>
            <a:r>
              <a:rPr lang="en-US" sz="3600" dirty="0" err="1"/>
              <a:t>turtle.color</a:t>
            </a:r>
            <a:r>
              <a:rPr lang="en-US" sz="3600" dirty="0"/>
              <a:t>('white') </a:t>
            </a:r>
            <a:r>
              <a:rPr lang="en-US" sz="3600" dirty="0" err="1" smtClean="0"/>
              <a:t>turtle.forward</a:t>
            </a:r>
            <a:r>
              <a:rPr lang="en-US" sz="3600" dirty="0" smtClean="0"/>
              <a:t>(90</a:t>
            </a:r>
            <a:r>
              <a:rPr lang="en-US" sz="3600" dirty="0"/>
              <a:t>) </a:t>
            </a:r>
            <a:r>
              <a:rPr lang="en-US" sz="3600" dirty="0" err="1"/>
              <a:t>turtle.begin_fill</a:t>
            </a:r>
            <a:r>
              <a:rPr lang="en-US" sz="3600" dirty="0"/>
              <a:t>() </a:t>
            </a:r>
            <a:r>
              <a:rPr lang="en-US" sz="3600" dirty="0" err="1"/>
              <a:t>turtle.circle</a:t>
            </a:r>
            <a:r>
              <a:rPr lang="en-US" sz="3600" dirty="0"/>
              <a:t>(40, 360) </a:t>
            </a:r>
            <a:r>
              <a:rPr lang="en-US" sz="3600" dirty="0" err="1"/>
              <a:t>turtle.end_fill</a:t>
            </a:r>
            <a:r>
              <a:rPr lang="en-US" sz="3600" dirty="0" smtClean="0"/>
              <a:t>()</a:t>
            </a:r>
            <a:endParaRPr lang="ru-RU" sz="3600" dirty="0" smtClean="0"/>
          </a:p>
          <a:p>
            <a:r>
              <a:rPr lang="en-US" sz="3600" dirty="0" err="1" smtClean="0"/>
              <a:t>turtle.forward</a:t>
            </a:r>
            <a:r>
              <a:rPr lang="en-US" sz="3600" dirty="0" smtClean="0"/>
              <a:t>(90</a:t>
            </a:r>
            <a:r>
              <a:rPr lang="en-US" sz="3600" dirty="0"/>
              <a:t>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821387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412681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03975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22" y="3403888"/>
            <a:ext cx="5051714" cy="2525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31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Shape(‘x’)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Изменение формы черепашки. Её внешнего вида.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Одни из возможных, встроенных форм: </a:t>
            </a:r>
            <a:r>
              <a:rPr lang="en-US" sz="2800" dirty="0">
                <a:solidFill>
                  <a:schemeClr val="tx1"/>
                </a:solidFill>
              </a:rPr>
              <a:t>“arrow”, “turtle”, “circle”, “square”, “triangle”, “classic</a:t>
            </a:r>
            <a:r>
              <a:rPr lang="en-US" sz="28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turtle.shape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69815" y="304799"/>
            <a:ext cx="4294908" cy="3463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turtle</a:t>
            </a:r>
          </a:p>
          <a:p>
            <a:r>
              <a:rPr lang="en-US" sz="3600" dirty="0" err="1" smtClean="0"/>
              <a:t>turtle.shape</a:t>
            </a:r>
            <a:r>
              <a:rPr lang="en-US" sz="3600" dirty="0"/>
              <a:t>('turtle') </a:t>
            </a:r>
            <a:r>
              <a:rPr lang="en-US" sz="3600" dirty="0" err="1"/>
              <a:t>turtle.color</a:t>
            </a:r>
            <a:r>
              <a:rPr lang="en-US" sz="3600" dirty="0"/>
              <a:t>('green') </a:t>
            </a:r>
            <a:r>
              <a:rPr lang="en-US" sz="3600" dirty="0" err="1"/>
              <a:t>turtle.done</a:t>
            </a:r>
            <a:r>
              <a:rPr lang="en-US" sz="3600" dirty="0"/>
              <a:t>()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516580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107874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699168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72" y="1105619"/>
            <a:ext cx="6495238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Shapesize</a:t>
            </a:r>
            <a:r>
              <a:rPr lang="en-US" dirty="0" smtClean="0"/>
              <a:t>(x)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Размер черепашки.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turtle.turtle</a:t>
            </a:r>
            <a:r>
              <a:rPr lang="en-US" sz="28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x – </a:t>
            </a:r>
            <a:r>
              <a:rPr lang="ru-RU" sz="2800" dirty="0" smtClean="0">
                <a:solidFill>
                  <a:schemeClr val="tx1"/>
                </a:solidFill>
              </a:rPr>
              <a:t>положительное число.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69815" y="304799"/>
            <a:ext cx="4294908" cy="3463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turtle</a:t>
            </a:r>
          </a:p>
          <a:p>
            <a:r>
              <a:rPr lang="en-US" sz="3600" dirty="0" err="1" smtClean="0"/>
              <a:t>turtle.shape</a:t>
            </a:r>
            <a:r>
              <a:rPr lang="en-US" sz="3600" dirty="0"/>
              <a:t>('turtle</a:t>
            </a:r>
            <a:r>
              <a:rPr lang="en-US" sz="3600" dirty="0" smtClean="0"/>
              <a:t>')</a:t>
            </a:r>
            <a:endParaRPr lang="ru-RU" sz="3600" dirty="0" smtClean="0"/>
          </a:p>
          <a:p>
            <a:r>
              <a:rPr lang="en-US" sz="3600" dirty="0" err="1"/>
              <a:t>turtle.shapesize</a:t>
            </a:r>
            <a:r>
              <a:rPr lang="en-US" sz="3600" dirty="0"/>
              <a:t>(20) </a:t>
            </a:r>
            <a:r>
              <a:rPr lang="en-US" sz="3600" dirty="0" err="1"/>
              <a:t>turtle.color</a:t>
            </a:r>
            <a:r>
              <a:rPr lang="en-US" sz="3600" dirty="0"/>
              <a:t>('green') </a:t>
            </a:r>
            <a:r>
              <a:rPr lang="en-US" sz="3600" dirty="0" err="1"/>
              <a:t>turtle.done</a:t>
            </a:r>
            <a:r>
              <a:rPr lang="en-US" sz="3600" dirty="0"/>
              <a:t>()</a:t>
            </a:r>
            <a:endParaRPr lang="ru-RU" sz="36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516580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107874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699168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34" y="1086571"/>
            <a:ext cx="6485714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Принцип </a:t>
            </a:r>
            <a:r>
              <a:rPr lang="ru-RU" sz="2800" dirty="0">
                <a:solidFill>
                  <a:schemeClr val="tx1"/>
                </a:solidFill>
              </a:rPr>
              <a:t>организации библиотеки графического вывода, построенный на метафоре Черепахи, воображаемого </a:t>
            </a:r>
            <a:r>
              <a:rPr lang="ru-RU" sz="2800" dirty="0" err="1">
                <a:solidFill>
                  <a:schemeClr val="tx1"/>
                </a:solidFill>
              </a:rPr>
              <a:t>роботоподобного</a:t>
            </a:r>
            <a:r>
              <a:rPr lang="ru-RU" sz="2800" dirty="0">
                <a:solidFill>
                  <a:schemeClr val="tx1"/>
                </a:solidFill>
              </a:rPr>
              <a:t> устройства, которое перемещается по экрану или бумаге и поворачивается в заданных направлениях, при этом оставляя (или, по выбору, не оставляя) за собой нарисованный след заданного цвета и ширины.</a:t>
            </a:r>
          </a:p>
        </p:txBody>
      </p:sp>
    </p:spTree>
    <p:extLst>
      <p:ext uri="{BB962C8B-B14F-4D97-AF65-F5344CB8AC3E}">
        <p14:creationId xmlns:p14="http://schemas.microsoft.com/office/powerpoint/2010/main" val="42305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работы с циклами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Turtle for 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4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фигуры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код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Выходные</a:t>
            </a:r>
            <a:r>
              <a:rPr lang="ru-RU" dirty="0" smtClean="0"/>
              <a:t> </a:t>
            </a:r>
            <a:r>
              <a:rPr lang="ru-RU" sz="2400" dirty="0" smtClean="0"/>
              <a:t>данные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75" y="3012273"/>
            <a:ext cx="3766377" cy="3430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1550328" y="2832162"/>
            <a:ext cx="4501949" cy="3859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import turtle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turtle.shape</a:t>
            </a:r>
            <a:r>
              <a:rPr lang="en-US" sz="2800" dirty="0">
                <a:solidFill>
                  <a:schemeClr val="bg1"/>
                </a:solidFill>
              </a:rPr>
              <a:t>('turtle')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turtle.color</a:t>
            </a:r>
            <a:r>
              <a:rPr lang="en-US" sz="2800" dirty="0">
                <a:solidFill>
                  <a:schemeClr val="bg1"/>
                </a:solidFill>
              </a:rPr>
              <a:t>('black', 'green') 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in range(4): 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turtle.forward</a:t>
            </a:r>
            <a:r>
              <a:rPr lang="en-US" sz="2800" dirty="0">
                <a:solidFill>
                  <a:schemeClr val="bg1"/>
                </a:solidFill>
              </a:rPr>
              <a:t>(100) 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turtle.left</a:t>
            </a:r>
            <a:r>
              <a:rPr lang="en-US" sz="2800" dirty="0">
                <a:solidFill>
                  <a:schemeClr val="bg1"/>
                </a:solidFill>
              </a:rPr>
              <a:t>(90)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097094" y="3012273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688388" y="3012273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279682" y="3012273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фигуры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код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sz="2400" dirty="0" smtClean="0"/>
              <a:t>Выходные</a:t>
            </a:r>
            <a:r>
              <a:rPr lang="ru-RU" dirty="0" smtClean="0"/>
              <a:t> </a:t>
            </a:r>
            <a:r>
              <a:rPr lang="ru-RU" sz="2400" dirty="0" smtClean="0"/>
              <a:t>данные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50328" y="2832162"/>
            <a:ext cx="4501949" cy="3928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import turtle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turtle.shape</a:t>
            </a:r>
            <a:r>
              <a:rPr lang="en-US" sz="2800" dirty="0">
                <a:solidFill>
                  <a:schemeClr val="bg1"/>
                </a:solidFill>
              </a:rPr>
              <a:t>('turtle') </a:t>
            </a:r>
            <a:r>
              <a:rPr lang="en-US" sz="2800" dirty="0" err="1">
                <a:solidFill>
                  <a:schemeClr val="bg1"/>
                </a:solidFill>
              </a:rPr>
              <a:t>turtle.color</a:t>
            </a:r>
            <a:r>
              <a:rPr lang="en-US" sz="2800" dirty="0">
                <a:solidFill>
                  <a:schemeClr val="bg1"/>
                </a:solidFill>
              </a:rPr>
              <a:t>('green')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 </a:t>
            </a:r>
            <a:r>
              <a:rPr lang="en-US" sz="2800" dirty="0">
                <a:solidFill>
                  <a:schemeClr val="bg1"/>
                </a:solidFill>
              </a:rPr>
              <a:t>= 30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for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 smtClean="0">
                <a:solidFill>
                  <a:schemeClr val="bg1"/>
                </a:solidFill>
              </a:rPr>
              <a:t>range(3): 	</a:t>
            </a:r>
            <a:r>
              <a:rPr lang="en-US" sz="2800" dirty="0" err="1" smtClean="0">
                <a:solidFill>
                  <a:schemeClr val="bg1"/>
                </a:solidFill>
              </a:rPr>
              <a:t>turtle.forward</a:t>
            </a:r>
            <a:r>
              <a:rPr lang="en-US" sz="2800" dirty="0" smtClean="0">
                <a:solidFill>
                  <a:schemeClr val="bg1"/>
                </a:solidFill>
              </a:rPr>
              <a:t>(n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turtle.circle</a:t>
            </a:r>
            <a:r>
              <a:rPr lang="en-US" sz="2800" dirty="0" smtClean="0">
                <a:solidFill>
                  <a:schemeClr val="bg1"/>
                </a:solidFill>
              </a:rPr>
              <a:t>(50</a:t>
            </a:r>
            <a:r>
              <a:rPr lang="en-US" sz="2800" dirty="0">
                <a:solidFill>
                  <a:schemeClr val="bg1"/>
                </a:solidFill>
              </a:rPr>
              <a:t>, 360)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	n </a:t>
            </a:r>
            <a:r>
              <a:rPr lang="en-US" sz="2800" dirty="0">
                <a:solidFill>
                  <a:schemeClr val="bg1"/>
                </a:solidFill>
              </a:rPr>
              <a:t>=+ 10 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097094" y="3012273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688388" y="3012273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279682" y="3012273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73" y="3157278"/>
            <a:ext cx="3999622" cy="3188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71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4951" y="2167142"/>
            <a:ext cx="6493013" cy="149213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Что выведет программа?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3641" y="518451"/>
            <a:ext cx="4501949" cy="6173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import </a:t>
            </a:r>
            <a:r>
              <a:rPr lang="en-US" sz="2800" dirty="0" smtClean="0">
                <a:solidFill>
                  <a:schemeClr val="bg1"/>
                </a:solidFill>
              </a:rPr>
              <a:t>turtle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turtle.shapesize</a:t>
            </a:r>
            <a:r>
              <a:rPr lang="en-US" sz="2800" dirty="0" smtClean="0">
                <a:solidFill>
                  <a:schemeClr val="bg1"/>
                </a:solidFill>
              </a:rPr>
              <a:t>(2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err="1">
                <a:solidFill>
                  <a:schemeClr val="bg1"/>
                </a:solidFill>
              </a:rPr>
              <a:t>turtle.color</a:t>
            </a:r>
            <a:r>
              <a:rPr lang="en-US" sz="2800" dirty="0">
                <a:solidFill>
                  <a:schemeClr val="bg1"/>
                </a:solidFill>
              </a:rPr>
              <a:t>('orange') </a:t>
            </a:r>
            <a:r>
              <a:rPr lang="en-US" sz="2800" dirty="0" err="1">
                <a:solidFill>
                  <a:schemeClr val="bg1"/>
                </a:solidFill>
              </a:rPr>
              <a:t>turtle.bgcolor</a:t>
            </a:r>
            <a:r>
              <a:rPr lang="en-US" sz="2800" dirty="0">
                <a:solidFill>
                  <a:schemeClr val="bg1"/>
                </a:solidFill>
              </a:rPr>
              <a:t>('black') </a:t>
            </a:r>
            <a:r>
              <a:rPr lang="en-US" sz="2800" dirty="0" err="1">
                <a:solidFill>
                  <a:schemeClr val="bg1"/>
                </a:solidFill>
              </a:rPr>
              <a:t>turtle.pensize</a:t>
            </a:r>
            <a:r>
              <a:rPr lang="en-US" sz="2800" dirty="0">
                <a:solidFill>
                  <a:schemeClr val="bg1"/>
                </a:solidFill>
              </a:rPr>
              <a:t>(2)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r</a:t>
            </a:r>
            <a:r>
              <a:rPr lang="en-US" sz="2800" dirty="0">
                <a:solidFill>
                  <a:schemeClr val="bg1"/>
                </a:solidFill>
              </a:rPr>
              <a:t>, x, y = 25, 15, 15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while </a:t>
            </a:r>
            <a:r>
              <a:rPr lang="en-US" sz="2800" dirty="0">
                <a:solidFill>
                  <a:schemeClr val="bg1"/>
                </a:solidFill>
              </a:rPr>
              <a:t>r != </a:t>
            </a:r>
            <a:r>
              <a:rPr lang="en-US" sz="2800" dirty="0" smtClean="0">
                <a:solidFill>
                  <a:schemeClr val="bg1"/>
                </a:solidFill>
              </a:rPr>
              <a:t>100: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</a:rPr>
              <a:t>turtle.circle</a:t>
            </a:r>
            <a:r>
              <a:rPr lang="en-US" sz="2800" dirty="0" smtClean="0">
                <a:solidFill>
                  <a:schemeClr val="bg1"/>
                </a:solidFill>
              </a:rPr>
              <a:t>(r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360)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en-US" sz="2800" dirty="0" err="1" smtClean="0">
                <a:solidFill>
                  <a:schemeClr val="bg1"/>
                </a:solidFill>
              </a:rPr>
              <a:t>turtle.goto</a:t>
            </a:r>
            <a:r>
              <a:rPr lang="en-US" sz="2800" dirty="0" smtClean="0">
                <a:solidFill>
                  <a:schemeClr val="bg1"/>
                </a:solidFill>
              </a:rPr>
              <a:t>(x</a:t>
            </a:r>
            <a:r>
              <a:rPr lang="en-US" sz="2800" dirty="0">
                <a:solidFill>
                  <a:schemeClr val="bg1"/>
                </a:solidFill>
              </a:rPr>
              <a:t>, y)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r </a:t>
            </a:r>
            <a:r>
              <a:rPr lang="en-US" sz="2800" dirty="0">
                <a:solidFill>
                  <a:schemeClr val="bg1"/>
                </a:solidFill>
              </a:rPr>
              <a:t>+= 25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x </a:t>
            </a:r>
            <a:r>
              <a:rPr lang="en-US" sz="2800" dirty="0">
                <a:solidFill>
                  <a:schemeClr val="bg1"/>
                </a:solidFill>
              </a:rPr>
              <a:t>+= 5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y </a:t>
            </a:r>
            <a:r>
              <a:rPr lang="en-US" sz="2800" dirty="0">
                <a:solidFill>
                  <a:schemeClr val="bg1"/>
                </a:solidFill>
              </a:rPr>
              <a:t>+= 5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445930" y="809401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037224" y="809401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628518" y="809401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3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83641" y="518451"/>
            <a:ext cx="4501949" cy="6173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import </a:t>
            </a:r>
            <a:r>
              <a:rPr lang="en-US" sz="2800" dirty="0" smtClean="0">
                <a:solidFill>
                  <a:schemeClr val="bg1"/>
                </a:solidFill>
              </a:rPr>
              <a:t>turtle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turtle.shapesize</a:t>
            </a:r>
            <a:r>
              <a:rPr lang="en-US" sz="2800" dirty="0" smtClean="0">
                <a:solidFill>
                  <a:schemeClr val="bg1"/>
                </a:solidFill>
              </a:rPr>
              <a:t>(2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en-US" sz="2800" dirty="0" err="1">
                <a:solidFill>
                  <a:schemeClr val="bg1"/>
                </a:solidFill>
              </a:rPr>
              <a:t>turtle.color</a:t>
            </a:r>
            <a:r>
              <a:rPr lang="en-US" sz="2800" dirty="0">
                <a:solidFill>
                  <a:schemeClr val="bg1"/>
                </a:solidFill>
              </a:rPr>
              <a:t>('orange') </a:t>
            </a:r>
            <a:r>
              <a:rPr lang="en-US" sz="2800" dirty="0" err="1">
                <a:solidFill>
                  <a:schemeClr val="bg1"/>
                </a:solidFill>
              </a:rPr>
              <a:t>turtle.bgcolor</a:t>
            </a:r>
            <a:r>
              <a:rPr lang="en-US" sz="2800" dirty="0">
                <a:solidFill>
                  <a:schemeClr val="bg1"/>
                </a:solidFill>
              </a:rPr>
              <a:t>('black') </a:t>
            </a:r>
            <a:r>
              <a:rPr lang="en-US" sz="2800" dirty="0" err="1">
                <a:solidFill>
                  <a:schemeClr val="bg1"/>
                </a:solidFill>
              </a:rPr>
              <a:t>turtle.pensize</a:t>
            </a:r>
            <a:r>
              <a:rPr lang="en-US" sz="2800" dirty="0">
                <a:solidFill>
                  <a:schemeClr val="bg1"/>
                </a:solidFill>
              </a:rPr>
              <a:t>(2)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r</a:t>
            </a:r>
            <a:r>
              <a:rPr lang="en-US" sz="2800" dirty="0">
                <a:solidFill>
                  <a:schemeClr val="bg1"/>
                </a:solidFill>
              </a:rPr>
              <a:t>, x, y = 25, 15, 15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while </a:t>
            </a:r>
            <a:r>
              <a:rPr lang="en-US" sz="2800" dirty="0">
                <a:solidFill>
                  <a:schemeClr val="bg1"/>
                </a:solidFill>
              </a:rPr>
              <a:t>r != </a:t>
            </a:r>
            <a:r>
              <a:rPr lang="en-US" sz="2800" dirty="0" smtClean="0">
                <a:solidFill>
                  <a:schemeClr val="bg1"/>
                </a:solidFill>
              </a:rPr>
              <a:t>100: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</a:rPr>
              <a:t>turtle.circle</a:t>
            </a:r>
            <a:r>
              <a:rPr lang="en-US" sz="2800" dirty="0" smtClean="0">
                <a:solidFill>
                  <a:schemeClr val="bg1"/>
                </a:solidFill>
              </a:rPr>
              <a:t>(r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smtClean="0">
                <a:solidFill>
                  <a:schemeClr val="bg1"/>
                </a:solidFill>
              </a:rPr>
              <a:t>360)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en-US" sz="2800" dirty="0" err="1" smtClean="0">
                <a:solidFill>
                  <a:schemeClr val="bg1"/>
                </a:solidFill>
              </a:rPr>
              <a:t>turtle.goto</a:t>
            </a:r>
            <a:r>
              <a:rPr lang="en-US" sz="2800" dirty="0" smtClean="0">
                <a:solidFill>
                  <a:schemeClr val="bg1"/>
                </a:solidFill>
              </a:rPr>
              <a:t>(x</a:t>
            </a:r>
            <a:r>
              <a:rPr lang="en-US" sz="2800" dirty="0">
                <a:solidFill>
                  <a:schemeClr val="bg1"/>
                </a:solidFill>
              </a:rPr>
              <a:t>, y)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r </a:t>
            </a:r>
            <a:r>
              <a:rPr lang="en-US" sz="2800" dirty="0">
                <a:solidFill>
                  <a:schemeClr val="bg1"/>
                </a:solidFill>
              </a:rPr>
              <a:t>+= 25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x </a:t>
            </a:r>
            <a:r>
              <a:rPr lang="en-US" sz="2800" dirty="0">
                <a:solidFill>
                  <a:schemeClr val="bg1"/>
                </a:solidFill>
              </a:rPr>
              <a:t>+= 5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y </a:t>
            </a:r>
            <a:r>
              <a:rPr lang="en-US" sz="2800" dirty="0">
                <a:solidFill>
                  <a:schemeClr val="bg1"/>
                </a:solidFill>
              </a:rPr>
              <a:t>+= 5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445930" y="809401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037224" y="809401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628518" y="809401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8" y="1400175"/>
            <a:ext cx="400050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1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нескольких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Turtle for python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8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перьев или черепах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Перо создаётся обычной переменной.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Например: </a:t>
            </a:r>
            <a:r>
              <a:rPr lang="en-US" sz="2800" dirty="0" err="1" smtClean="0">
                <a:solidFill>
                  <a:schemeClr val="tx1"/>
                </a:solidFill>
              </a:rPr>
              <a:t>turtle_one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</a:rPr>
              <a:t>turtle.Turtle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Теперь, можно обращаться конкретно к </a:t>
            </a:r>
            <a:r>
              <a:rPr lang="en-US" sz="2800" dirty="0" err="1" smtClean="0">
                <a:solidFill>
                  <a:schemeClr val="tx1"/>
                </a:solidFill>
              </a:rPr>
              <a:t>turtle_one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Таким образом можно добавить несколько черепашек на один холст.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205345" y="110839"/>
            <a:ext cx="4613563" cy="6650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import </a:t>
            </a:r>
            <a:r>
              <a:rPr lang="en-US" sz="2800" dirty="0" smtClean="0"/>
              <a:t>turtle </a:t>
            </a:r>
            <a:endParaRPr lang="ru-RU" sz="2800" dirty="0" smtClean="0"/>
          </a:p>
          <a:p>
            <a:r>
              <a:rPr lang="en-US" sz="2800" dirty="0" smtClean="0"/>
              <a:t>t1 </a:t>
            </a:r>
            <a:r>
              <a:rPr lang="en-US" sz="2800" dirty="0"/>
              <a:t>= </a:t>
            </a:r>
            <a:r>
              <a:rPr lang="en-US" sz="2800" dirty="0" err="1"/>
              <a:t>turtle.Turtle</a:t>
            </a:r>
            <a:r>
              <a:rPr lang="en-US" sz="2800" dirty="0"/>
              <a:t>() </a:t>
            </a:r>
            <a:endParaRPr lang="ru-RU" sz="2800" dirty="0" smtClean="0"/>
          </a:p>
          <a:p>
            <a:r>
              <a:rPr lang="en-US" sz="2800" dirty="0" smtClean="0"/>
              <a:t>t2 </a:t>
            </a:r>
            <a:r>
              <a:rPr lang="en-US" sz="2800" dirty="0"/>
              <a:t>= </a:t>
            </a:r>
            <a:r>
              <a:rPr lang="en-US" sz="2800" dirty="0" err="1"/>
              <a:t>turtle.Turtle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t1.shapesize(2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t2.shapesize(2</a:t>
            </a:r>
            <a:r>
              <a:rPr lang="en-US" sz="2800" dirty="0"/>
              <a:t>) t1.shape('turtle') t2.shape('turtle') t1.color('blue') t2.color('red') </a:t>
            </a:r>
            <a:endParaRPr lang="ru-RU" sz="2800" dirty="0" smtClean="0"/>
          </a:p>
          <a:p>
            <a:r>
              <a:rPr lang="en-US" sz="2800" dirty="0" smtClean="0"/>
              <a:t>t1.circle(50</a:t>
            </a:r>
            <a:r>
              <a:rPr lang="en-US" sz="2800" dirty="0"/>
              <a:t>, 180) t2.circle(50, -180) t1.forward(80) t2.backward(80) </a:t>
            </a:r>
            <a:r>
              <a:rPr lang="en-US" sz="2800" dirty="0" err="1"/>
              <a:t>turtle.done</a:t>
            </a:r>
            <a:r>
              <a:rPr lang="en-US" sz="2800" dirty="0"/>
              <a:t>()</a:t>
            </a:r>
            <a:endParaRPr lang="ru-RU" sz="2800" dirty="0" smtClean="0"/>
          </a:p>
        </p:txBody>
      </p:sp>
      <p:sp>
        <p:nvSpPr>
          <p:cNvPr id="5" name="Овал 4"/>
          <p:cNvSpPr/>
          <p:nvPr/>
        </p:nvSpPr>
        <p:spPr>
          <a:xfrm>
            <a:off x="4890662" y="277091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481956" y="277091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073250" y="277091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21" y="1457960"/>
            <a:ext cx="3820506" cy="3864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0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Ввод и вывод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Turtle for </a:t>
            </a:r>
            <a:r>
              <a:rPr lang="en-US" dirty="0" smtClean="0"/>
              <a:t>python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6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textinput</a:t>
            </a:r>
            <a:r>
              <a:rPr lang="en-US" dirty="0" smtClean="0"/>
              <a:t>(‘txt1</a:t>
            </a:r>
            <a:r>
              <a:rPr lang="ru-RU" dirty="0" smtClean="0"/>
              <a:t>', </a:t>
            </a:r>
            <a:r>
              <a:rPr lang="en-US" dirty="0" smtClean="0"/>
              <a:t>txt2</a:t>
            </a:r>
            <a:r>
              <a:rPr lang="ru-RU" dirty="0" smtClean="0"/>
              <a:t>')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Ввод текста.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turtle.textinput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>
                <a:solidFill>
                  <a:schemeClr val="tx1"/>
                </a:solidFill>
              </a:rPr>
              <a:t>'</a:t>
            </a:r>
            <a:r>
              <a:rPr lang="en-US" sz="2800" dirty="0" smtClean="0">
                <a:solidFill>
                  <a:schemeClr val="tx1"/>
                </a:solidFill>
              </a:rPr>
              <a:t>txt1</a:t>
            </a:r>
            <a:r>
              <a:rPr lang="ru-RU" sz="2800" dirty="0" smtClean="0">
                <a:solidFill>
                  <a:schemeClr val="tx1"/>
                </a:solidFill>
              </a:rPr>
              <a:t>', </a:t>
            </a:r>
            <a:r>
              <a:rPr lang="ru-RU" sz="2800" dirty="0">
                <a:solidFill>
                  <a:schemeClr val="tx1"/>
                </a:solidFill>
              </a:rPr>
              <a:t>'</a:t>
            </a:r>
            <a:r>
              <a:rPr lang="en-US" sz="2800" dirty="0" smtClean="0">
                <a:solidFill>
                  <a:schemeClr val="tx1"/>
                </a:solidFill>
              </a:rPr>
              <a:t>txt2</a:t>
            </a:r>
            <a:r>
              <a:rPr lang="ru-RU" sz="2800" dirty="0" smtClean="0">
                <a:solidFill>
                  <a:schemeClr val="tx1"/>
                </a:solidFill>
              </a:rPr>
              <a:t>')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txt1 – </a:t>
            </a:r>
            <a:r>
              <a:rPr lang="ru-RU" sz="2800" dirty="0" smtClean="0">
                <a:solidFill>
                  <a:schemeClr val="tx1"/>
                </a:solidFill>
              </a:rPr>
              <a:t>Выступает за заголовок или названия.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txt2 – </a:t>
            </a:r>
            <a:r>
              <a:rPr lang="ru-RU" sz="2800" dirty="0" smtClean="0">
                <a:solidFill>
                  <a:schemeClr val="tx1"/>
                </a:solidFill>
              </a:rPr>
              <a:t>Подсказка, подзаголовок или вопрос.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Можно добавить с помощью переменной. Например: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txt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err="1">
                <a:solidFill>
                  <a:schemeClr val="tx1"/>
                </a:solidFill>
              </a:rPr>
              <a:t>turtle.textinput</a:t>
            </a:r>
            <a:r>
              <a:rPr lang="en-US" sz="2800" dirty="0">
                <a:solidFill>
                  <a:schemeClr val="tx1"/>
                </a:solidFill>
              </a:rPr>
              <a:t>('</a:t>
            </a:r>
            <a:r>
              <a:rPr lang="ru-RU" sz="2800" dirty="0">
                <a:solidFill>
                  <a:schemeClr val="tx1"/>
                </a:solidFill>
              </a:rPr>
              <a:t>Заголовок', 'Вопрос')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61" y="1035628"/>
            <a:ext cx="52387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593272" y="2604656"/>
            <a:ext cx="9351819" cy="3505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import turtle </a:t>
            </a:r>
            <a:endParaRPr lang="ru-RU" sz="2800" dirty="0" smtClean="0"/>
          </a:p>
          <a:p>
            <a:r>
              <a:rPr lang="en-US" sz="2800" dirty="0" smtClean="0"/>
              <a:t>t1 </a:t>
            </a:r>
            <a:r>
              <a:rPr lang="en-US" sz="2800" dirty="0"/>
              <a:t>= </a:t>
            </a:r>
            <a:r>
              <a:rPr lang="en-US" sz="2800" dirty="0" err="1"/>
              <a:t>turtle.Turtle</a:t>
            </a:r>
            <a:r>
              <a:rPr lang="en-US" sz="2800" dirty="0"/>
              <a:t>() </a:t>
            </a:r>
            <a:endParaRPr lang="ru-RU" sz="2800" dirty="0" smtClean="0"/>
          </a:p>
          <a:p>
            <a:r>
              <a:rPr lang="en-US" sz="2800" dirty="0" smtClean="0"/>
              <a:t>t1.color</a:t>
            </a:r>
            <a:r>
              <a:rPr lang="en-US" sz="2800" dirty="0"/>
              <a:t>('red') </a:t>
            </a:r>
            <a:endParaRPr lang="ru-RU" sz="2800" dirty="0" smtClean="0"/>
          </a:p>
          <a:p>
            <a:r>
              <a:rPr lang="en-US" sz="2800" dirty="0" smtClean="0"/>
              <a:t>txt </a:t>
            </a:r>
            <a:r>
              <a:rPr lang="en-US" sz="2800" dirty="0"/>
              <a:t>= </a:t>
            </a:r>
            <a:r>
              <a:rPr lang="en-US" sz="2800" dirty="0" err="1"/>
              <a:t>turtle.textinput</a:t>
            </a:r>
            <a:r>
              <a:rPr lang="en-US" sz="2800" dirty="0"/>
              <a:t>('</a:t>
            </a:r>
            <a:r>
              <a:rPr lang="ru-RU" sz="2800" dirty="0"/>
              <a:t>Начертить круг?', 'Введите "да" если надо начертить') </a:t>
            </a:r>
            <a:endParaRPr lang="ru-RU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txt == '</a:t>
            </a:r>
            <a:r>
              <a:rPr lang="ru-RU" sz="2800" dirty="0"/>
              <a:t>да': </a:t>
            </a:r>
          </a:p>
          <a:p>
            <a:r>
              <a:rPr lang="ru-RU" sz="2800" dirty="0" smtClean="0"/>
              <a:t>     </a:t>
            </a:r>
            <a:r>
              <a:rPr lang="en-US" sz="2800" dirty="0" smtClean="0"/>
              <a:t>t1.circle(100</a:t>
            </a:r>
            <a:r>
              <a:rPr lang="en-US" sz="2800" dirty="0"/>
              <a:t>, 360) </a:t>
            </a:r>
            <a:endParaRPr lang="ru-RU" sz="2800" dirty="0" smtClean="0"/>
          </a:p>
          <a:p>
            <a:r>
              <a:rPr lang="en-US" sz="2800" dirty="0" err="1" smtClean="0"/>
              <a:t>turtle.done</a:t>
            </a:r>
            <a:r>
              <a:rPr lang="en-US" sz="2800" dirty="0"/>
              <a:t>()</a:t>
            </a:r>
            <a:endParaRPr lang="ru-RU" sz="2800" dirty="0" smtClean="0"/>
          </a:p>
        </p:txBody>
      </p:sp>
      <p:sp>
        <p:nvSpPr>
          <p:cNvPr id="5" name="Овал 4"/>
          <p:cNvSpPr/>
          <p:nvPr/>
        </p:nvSpPr>
        <p:spPr>
          <a:xfrm>
            <a:off x="10252371" y="2770908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843665" y="2770908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434959" y="2770908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320951" y="548920"/>
            <a:ext cx="10178322" cy="20557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Спросим у пользователя нужно ли начертить ему круг. Если он ответит да, то начертим круг. Иначе, не будем ничего делать.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62" y="938645"/>
            <a:ext cx="5653520" cy="5016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2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numinput</a:t>
            </a:r>
            <a:r>
              <a:rPr lang="en-US" dirty="0" smtClean="0"/>
              <a:t>(‘txt1</a:t>
            </a:r>
            <a:r>
              <a:rPr lang="ru-RU" dirty="0" smtClean="0"/>
              <a:t>', </a:t>
            </a:r>
            <a:r>
              <a:rPr lang="en-US" dirty="0" smtClean="0"/>
              <a:t>txt2</a:t>
            </a:r>
            <a:r>
              <a:rPr lang="ru-RU" dirty="0" smtClean="0"/>
              <a:t>')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Ввод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чисел.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turtle.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numinput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>
                <a:solidFill>
                  <a:schemeClr val="tx1"/>
                </a:solidFill>
              </a:rPr>
              <a:t>'</a:t>
            </a:r>
            <a:r>
              <a:rPr lang="en-US" sz="2800" dirty="0">
                <a:solidFill>
                  <a:schemeClr val="tx1"/>
                </a:solidFill>
              </a:rPr>
              <a:t>txt1</a:t>
            </a:r>
            <a:r>
              <a:rPr lang="ru-RU" sz="2800" dirty="0">
                <a:solidFill>
                  <a:schemeClr val="tx1"/>
                </a:solidFill>
              </a:rPr>
              <a:t>', '</a:t>
            </a:r>
            <a:r>
              <a:rPr lang="en-US" sz="2800" dirty="0">
                <a:solidFill>
                  <a:schemeClr val="tx1"/>
                </a:solidFill>
              </a:rPr>
              <a:t>txt2</a:t>
            </a:r>
            <a:r>
              <a:rPr lang="ru-RU" sz="2800" dirty="0" smtClean="0">
                <a:solidFill>
                  <a:schemeClr val="tx1"/>
                </a:solidFill>
              </a:rPr>
              <a:t>')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txt1 – </a:t>
            </a:r>
            <a:r>
              <a:rPr lang="ru-RU" sz="2800" dirty="0">
                <a:solidFill>
                  <a:schemeClr val="tx1"/>
                </a:solidFill>
              </a:rPr>
              <a:t>Выступает за заголовок или названия.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txt2 – </a:t>
            </a:r>
            <a:r>
              <a:rPr lang="ru-RU" sz="2800" dirty="0">
                <a:solidFill>
                  <a:schemeClr val="tx1"/>
                </a:solidFill>
              </a:rPr>
              <a:t>Подсказка, подзаголовок или вопрос.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 Ещё за дополнительные параметры могут выступать: </a:t>
            </a:r>
            <a:r>
              <a:rPr lang="en-US" sz="2800" dirty="0" err="1" smtClean="0">
                <a:solidFill>
                  <a:schemeClr val="tx1"/>
                </a:solidFill>
              </a:rPr>
              <a:t>minval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ru-RU" sz="2800" dirty="0" smtClean="0">
                <a:solidFill>
                  <a:schemeClr val="tx1"/>
                </a:solidFill>
              </a:rPr>
              <a:t>число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maxval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число. Минимальное и максимальное введённое число.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593272" y="2175164"/>
            <a:ext cx="9351819" cy="4530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import </a:t>
            </a:r>
            <a:r>
              <a:rPr lang="en-US" sz="2800" dirty="0" smtClean="0"/>
              <a:t>turtle</a:t>
            </a:r>
            <a:endParaRPr lang="ru-RU" sz="2800" dirty="0" smtClean="0"/>
          </a:p>
          <a:p>
            <a:r>
              <a:rPr lang="en-US" sz="2800" dirty="0" smtClean="0"/>
              <a:t>t1 </a:t>
            </a:r>
            <a:r>
              <a:rPr lang="en-US" sz="2800" dirty="0"/>
              <a:t>= </a:t>
            </a:r>
            <a:r>
              <a:rPr lang="en-US" sz="2800" dirty="0" err="1"/>
              <a:t>turtle.Turtle</a:t>
            </a:r>
            <a:r>
              <a:rPr lang="en-US" sz="2800" dirty="0"/>
              <a:t>() </a:t>
            </a:r>
            <a:endParaRPr lang="ru-RU" sz="2800" dirty="0" smtClean="0"/>
          </a:p>
          <a:p>
            <a:r>
              <a:rPr lang="en-US" sz="2800" dirty="0" smtClean="0"/>
              <a:t>t1.color</a:t>
            </a:r>
            <a:r>
              <a:rPr lang="en-US" sz="2800" dirty="0"/>
              <a:t>('red') </a:t>
            </a:r>
            <a:endParaRPr lang="ru-RU" sz="2800" dirty="0" smtClean="0"/>
          </a:p>
          <a:p>
            <a:r>
              <a:rPr lang="en-US" sz="2800" dirty="0" smtClean="0"/>
              <a:t>txt </a:t>
            </a:r>
            <a:r>
              <a:rPr lang="en-US" sz="2800" dirty="0"/>
              <a:t>= </a:t>
            </a:r>
            <a:r>
              <a:rPr lang="en-US" sz="2800" dirty="0" err="1"/>
              <a:t>turtle.textinput</a:t>
            </a:r>
            <a:r>
              <a:rPr lang="en-US" sz="2800" dirty="0"/>
              <a:t>('</a:t>
            </a:r>
            <a:r>
              <a:rPr lang="ru-RU" sz="2800" dirty="0"/>
              <a:t>Начертить круг?', 'Введите "да" если надо начертить') </a:t>
            </a:r>
            <a:endParaRPr lang="ru-RU" sz="2800" dirty="0" smtClean="0"/>
          </a:p>
          <a:p>
            <a:r>
              <a:rPr lang="en-US" sz="2800" dirty="0" smtClean="0"/>
              <a:t>r </a:t>
            </a:r>
            <a:r>
              <a:rPr lang="en-US" sz="2800" dirty="0"/>
              <a:t>= </a:t>
            </a:r>
            <a:r>
              <a:rPr lang="en-US" sz="2800" dirty="0" err="1"/>
              <a:t>turtle.numinput</a:t>
            </a:r>
            <a:r>
              <a:rPr lang="en-US" sz="2800" dirty="0"/>
              <a:t>('</a:t>
            </a:r>
            <a:r>
              <a:rPr lang="ru-RU" sz="2800" dirty="0"/>
              <a:t>Вы ответили "да"', 'Введите величину окружности.') </a:t>
            </a:r>
            <a:endParaRPr lang="ru-RU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txt == '</a:t>
            </a:r>
            <a:r>
              <a:rPr lang="ru-RU" sz="2800" dirty="0"/>
              <a:t>да': </a:t>
            </a:r>
            <a:endParaRPr lang="ru-RU" sz="2800" dirty="0" smtClean="0"/>
          </a:p>
          <a:p>
            <a:r>
              <a:rPr lang="ru-RU" sz="2800" dirty="0" smtClean="0"/>
              <a:t>    </a:t>
            </a:r>
            <a:r>
              <a:rPr lang="en-US" sz="2800" dirty="0" smtClean="0"/>
              <a:t>t1.circle(r</a:t>
            </a:r>
            <a:r>
              <a:rPr lang="en-US" sz="2800" dirty="0"/>
              <a:t>, 360) </a:t>
            </a:r>
            <a:endParaRPr lang="ru-RU" sz="2800" dirty="0" smtClean="0"/>
          </a:p>
          <a:p>
            <a:r>
              <a:rPr lang="en-US" sz="2800" dirty="0" err="1" smtClean="0"/>
              <a:t>turtle.done</a:t>
            </a:r>
            <a:r>
              <a:rPr lang="en-US" sz="2800" dirty="0"/>
              <a:t>()</a:t>
            </a:r>
            <a:endParaRPr lang="ru-RU" sz="2800" dirty="0" smtClean="0"/>
          </a:p>
        </p:txBody>
      </p:sp>
      <p:sp>
        <p:nvSpPr>
          <p:cNvPr id="5" name="Овал 4"/>
          <p:cNvSpPr/>
          <p:nvPr/>
        </p:nvSpPr>
        <p:spPr>
          <a:xfrm>
            <a:off x="10252371" y="2341417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843665" y="2341417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434959" y="2341417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320951" y="548920"/>
            <a:ext cx="10178322" cy="20557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Спросим у пользователя нужно ли начертить ему круг. Если он ответит да, то начертим круг. Иначе, не будем ничего делать. А ещё, уточним какой величины окружность должна быть.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98" y="1077190"/>
            <a:ext cx="5611957" cy="49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Write(‘txt’)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39490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Вывод текста на полотно. 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turtle.write</a:t>
            </a:r>
            <a:r>
              <a:rPr lang="en-US" sz="2800" dirty="0" smtClean="0">
                <a:solidFill>
                  <a:schemeClr val="tx1"/>
                </a:solidFill>
              </a:rPr>
              <a:t>(‘txt’, move, align, font)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txt – </a:t>
            </a:r>
            <a:r>
              <a:rPr lang="ru-RU" sz="2800" dirty="0" smtClean="0">
                <a:solidFill>
                  <a:schemeClr val="tx1"/>
                </a:solidFill>
              </a:rPr>
              <a:t>текст, который выведется на экран.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move </a:t>
            </a:r>
            <a:r>
              <a:rPr lang="ru-RU" sz="2800" dirty="0" smtClean="0">
                <a:solidFill>
                  <a:schemeClr val="tx1"/>
                </a:solidFill>
              </a:rPr>
              <a:t>– Значение </a:t>
            </a:r>
            <a:r>
              <a:rPr lang="en-US" sz="2800" dirty="0" smtClean="0">
                <a:solidFill>
                  <a:schemeClr val="tx1"/>
                </a:solidFill>
              </a:rPr>
              <a:t>True </a:t>
            </a:r>
            <a:r>
              <a:rPr lang="ru-RU" sz="2800" dirty="0" smtClean="0">
                <a:solidFill>
                  <a:schemeClr val="tx1"/>
                </a:solidFill>
              </a:rPr>
              <a:t>или </a:t>
            </a:r>
            <a:r>
              <a:rPr lang="en-US" sz="2800" dirty="0" smtClean="0">
                <a:solidFill>
                  <a:schemeClr val="tx1"/>
                </a:solidFill>
              </a:rPr>
              <a:t>False. </a:t>
            </a:r>
            <a:r>
              <a:rPr lang="ru-RU" sz="2800" dirty="0" smtClean="0">
                <a:solidFill>
                  <a:schemeClr val="tx1"/>
                </a:solidFill>
              </a:rPr>
              <a:t>Будет ли двигаться перо при написании текста или нет.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align</a:t>
            </a:r>
            <a:r>
              <a:rPr lang="ru-RU" sz="2800" dirty="0" smtClean="0">
                <a:solidFill>
                  <a:schemeClr val="tx1"/>
                </a:solidFill>
              </a:rPr>
              <a:t> – выравнивание текста.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font</a:t>
            </a:r>
            <a:r>
              <a:rPr lang="ru-RU" sz="2800" dirty="0" smtClean="0">
                <a:solidFill>
                  <a:schemeClr val="tx1"/>
                </a:solidFill>
              </a:rPr>
              <a:t> – шрифт, размер и форматирование текста (жирный, курсив, обычный)</a:t>
            </a:r>
          </a:p>
        </p:txBody>
      </p:sp>
    </p:spTree>
    <p:extLst>
      <p:ext uri="{BB962C8B-B14F-4D97-AF65-F5344CB8AC3E}">
        <p14:creationId xmlns:p14="http://schemas.microsoft.com/office/powerpoint/2010/main" val="37170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579417" y="138546"/>
            <a:ext cx="9725892" cy="31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import </a:t>
            </a:r>
            <a:r>
              <a:rPr lang="en-US" sz="2800" dirty="0" smtClean="0"/>
              <a:t>turtle</a:t>
            </a:r>
          </a:p>
          <a:p>
            <a:r>
              <a:rPr lang="en-US" sz="2800" dirty="0" smtClean="0"/>
              <a:t>t1 </a:t>
            </a:r>
            <a:r>
              <a:rPr lang="en-US" sz="2800" dirty="0"/>
              <a:t>= </a:t>
            </a:r>
            <a:r>
              <a:rPr lang="en-US" sz="2800" dirty="0" err="1"/>
              <a:t>turtle.Turtle</a:t>
            </a:r>
            <a:r>
              <a:rPr lang="en-US" sz="2800" dirty="0"/>
              <a:t>() </a:t>
            </a:r>
            <a:endParaRPr lang="en-US" sz="2800" dirty="0" smtClean="0"/>
          </a:p>
          <a:p>
            <a:r>
              <a:rPr lang="en-US" sz="2800" dirty="0" smtClean="0"/>
              <a:t>t1.color</a:t>
            </a:r>
            <a:r>
              <a:rPr lang="en-US" sz="2800" dirty="0"/>
              <a:t>('black</a:t>
            </a:r>
            <a:r>
              <a:rPr lang="en-US" sz="2800" dirty="0" smtClean="0"/>
              <a:t>')</a:t>
            </a:r>
          </a:p>
          <a:p>
            <a:r>
              <a:rPr lang="en-US" sz="2800" dirty="0" smtClean="0"/>
              <a:t>t1.write</a:t>
            </a:r>
            <a:r>
              <a:rPr lang="en-US" sz="2800" dirty="0"/>
              <a:t>('text </a:t>
            </a:r>
            <a:r>
              <a:rPr lang="en-US" sz="2800" dirty="0" err="1"/>
              <a:t>text</a:t>
            </a:r>
            <a:r>
              <a:rPr lang="en-US" sz="2800" dirty="0"/>
              <a:t> </a:t>
            </a:r>
            <a:r>
              <a:rPr lang="en-US" sz="2800" dirty="0" err="1"/>
              <a:t>text</a:t>
            </a:r>
            <a:r>
              <a:rPr lang="en-US" sz="2800" dirty="0"/>
              <a:t> </a:t>
            </a:r>
            <a:r>
              <a:rPr lang="en-US" sz="2800" dirty="0" err="1"/>
              <a:t>text</a:t>
            </a:r>
            <a:r>
              <a:rPr lang="en-US" sz="2800" dirty="0"/>
              <a:t>', False, align='left', font=('Arial', 14, 'normal')) </a:t>
            </a:r>
            <a:endParaRPr lang="en-US" sz="2800" dirty="0" smtClean="0"/>
          </a:p>
          <a:p>
            <a:r>
              <a:rPr lang="en-US" sz="2800" dirty="0" err="1" smtClean="0"/>
              <a:t>turtle.done</a:t>
            </a:r>
            <a:r>
              <a:rPr lang="en-US" sz="2800" dirty="0"/>
              <a:t>()</a:t>
            </a:r>
            <a:endParaRPr lang="ru-RU" sz="2800" dirty="0" smtClean="0"/>
          </a:p>
        </p:txBody>
      </p:sp>
      <p:sp>
        <p:nvSpPr>
          <p:cNvPr id="5" name="Овал 4"/>
          <p:cNvSpPr/>
          <p:nvPr/>
        </p:nvSpPr>
        <p:spPr>
          <a:xfrm>
            <a:off x="10238516" y="304799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829810" y="304799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9421104" y="304799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83" y="3691075"/>
            <a:ext cx="4370890" cy="2767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5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Свободное управление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Turtle for python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5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</a:t>
            </a:r>
            <a:r>
              <a:rPr lang="en-US" dirty="0" smtClean="0"/>
              <a:t>(f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en-US" dirty="0" smtClean="0"/>
              <a:t>key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Свободное движение черепашки.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turtle.onkey</a:t>
            </a:r>
            <a:r>
              <a:rPr lang="en-US" sz="2800" dirty="0" smtClean="0">
                <a:solidFill>
                  <a:schemeClr val="tx1"/>
                </a:solidFill>
              </a:rPr>
              <a:t>(f, key)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 – </a:t>
            </a:r>
            <a:r>
              <a:rPr lang="ru-RU" sz="2800" dirty="0" smtClean="0">
                <a:solidFill>
                  <a:schemeClr val="tx1"/>
                </a:solidFill>
              </a:rPr>
              <a:t>функция, вводится по её имени.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key – </a:t>
            </a:r>
            <a:r>
              <a:rPr lang="ru-RU" sz="2800" dirty="0" smtClean="0">
                <a:solidFill>
                  <a:schemeClr val="tx1"/>
                </a:solidFill>
              </a:rPr>
              <a:t>параметр движения.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Возможные параметры движения: </a:t>
            </a:r>
            <a:r>
              <a:rPr lang="en-US" sz="2800" dirty="0" smtClean="0">
                <a:solidFill>
                  <a:schemeClr val="tx1"/>
                </a:solidFill>
              </a:rPr>
              <a:t>left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right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down</a:t>
            </a:r>
            <a:r>
              <a:rPr lang="ru-RU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up.</a:t>
            </a:r>
          </a:p>
        </p:txBody>
      </p:sp>
    </p:spTree>
    <p:extLst>
      <p:ext uri="{BB962C8B-B14F-4D97-AF65-F5344CB8AC3E}">
        <p14:creationId xmlns:p14="http://schemas.microsoft.com/office/powerpoint/2010/main" val="3847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добавления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def</a:t>
            </a:r>
            <a:r>
              <a:rPr lang="en-US" sz="2800" dirty="0" smtClean="0">
                <a:solidFill>
                  <a:schemeClr val="tx1"/>
                </a:solidFill>
              </a:rPr>
              <a:t> up():  #</a:t>
            </a:r>
            <a:r>
              <a:rPr lang="ru-RU" sz="2800" dirty="0" smtClean="0">
                <a:solidFill>
                  <a:schemeClr val="tx1"/>
                </a:solidFill>
              </a:rPr>
              <a:t> Создание функции «идти вверх»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turtle_1.forvard(30)</a:t>
            </a:r>
            <a:r>
              <a:rPr lang="ru-RU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 При её вызове, сделать 30 шагов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onkey</a:t>
            </a:r>
            <a:r>
              <a:rPr lang="en-US" sz="2800" dirty="0" smtClean="0">
                <a:solidFill>
                  <a:schemeClr val="tx1"/>
                </a:solidFill>
              </a:rPr>
              <a:t>(up, “Up”)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#</a:t>
            </a:r>
            <a:r>
              <a:rPr lang="ru-RU" sz="2800" dirty="0" smtClean="0">
                <a:solidFill>
                  <a:schemeClr val="tx1"/>
                </a:solidFill>
              </a:rPr>
              <a:t> Вызов функции с параметром движения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 smtClean="0">
                <a:solidFill>
                  <a:schemeClr val="tx1"/>
                </a:solidFill>
              </a:rPr>
              <a:t>turtle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Как и любая библиотека </a:t>
            </a:r>
            <a:r>
              <a:rPr lang="en-US" sz="2800" dirty="0" smtClean="0">
                <a:solidFill>
                  <a:schemeClr val="tx1"/>
                </a:solidFill>
              </a:rPr>
              <a:t>turtle </a:t>
            </a:r>
            <a:r>
              <a:rPr lang="ru-RU" sz="2800" dirty="0" smtClean="0">
                <a:solidFill>
                  <a:schemeClr val="tx1"/>
                </a:solidFill>
              </a:rPr>
              <a:t>вызывается через </a:t>
            </a:r>
            <a:r>
              <a:rPr lang="en-US" sz="2800" dirty="0" smtClean="0">
                <a:solidFill>
                  <a:schemeClr val="tx1"/>
                </a:solidFill>
              </a:rPr>
              <a:t>import</a:t>
            </a:r>
            <a:r>
              <a:rPr lang="ru-RU" sz="2800" dirty="0" smtClean="0">
                <a:solidFill>
                  <a:schemeClr val="tx1"/>
                </a:solidFill>
              </a:rPr>
              <a:t> или </a:t>
            </a:r>
            <a:r>
              <a:rPr lang="en-US" sz="2800" dirty="0" smtClean="0">
                <a:solidFill>
                  <a:schemeClr val="tx1"/>
                </a:solidFill>
              </a:rPr>
              <a:t>from turtle import </a:t>
            </a:r>
            <a:r>
              <a:rPr lang="ru-RU" sz="2800" dirty="0" smtClean="0">
                <a:solidFill>
                  <a:schemeClr val="tx1"/>
                </a:solidFill>
              </a:rPr>
              <a:t>*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Во втором случае добавляются все модули из </a:t>
            </a:r>
            <a:r>
              <a:rPr lang="en-US" sz="2800" dirty="0" smtClean="0">
                <a:solidFill>
                  <a:schemeClr val="tx1"/>
                </a:solidFill>
              </a:rPr>
              <a:t>turtle</a:t>
            </a:r>
            <a:r>
              <a:rPr lang="ru-RU" sz="2800" dirty="0" smtClean="0">
                <a:solidFill>
                  <a:schemeClr val="tx1"/>
                </a:solidFill>
              </a:rPr>
              <a:t> и обращаться к ним по имени библиотеки будет не нужно.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904875"/>
            <a:ext cx="48196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https://docs.python.org/3/library/turtle.html#module-turtle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turtle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9726" y="5043077"/>
            <a:ext cx="592271" cy="5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forward|fd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/>
              <a:t>Back|bk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Forward</a:t>
            </a:r>
            <a:r>
              <a:rPr lang="ru-RU" sz="2800" dirty="0" smtClean="0"/>
              <a:t> -</a:t>
            </a:r>
            <a:r>
              <a:rPr lang="en-US" sz="2800" dirty="0" smtClean="0"/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переместит </a:t>
            </a:r>
            <a:r>
              <a:rPr lang="ru-RU" sz="2800" dirty="0">
                <a:solidFill>
                  <a:schemeClr val="tx1"/>
                </a:solidFill>
              </a:rPr>
              <a:t>черепаху вперед на указанное расстояние в направлении ее движения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turtle.forvard</a:t>
            </a:r>
            <a:r>
              <a:rPr lang="en-US" sz="2800" dirty="0" smtClean="0">
                <a:solidFill>
                  <a:schemeClr val="tx1"/>
                </a:solidFill>
              </a:rPr>
              <a:t>(x), x – </a:t>
            </a:r>
            <a:r>
              <a:rPr lang="ru-RU" sz="2800" dirty="0" smtClean="0">
                <a:solidFill>
                  <a:schemeClr val="tx1"/>
                </a:solidFill>
              </a:rPr>
              <a:t>расстояние в пикселях.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Back</a:t>
            </a:r>
            <a:r>
              <a:rPr lang="en-US" sz="2800" dirty="0" smtClean="0"/>
              <a:t> - </a:t>
            </a:r>
            <a:r>
              <a:rPr lang="ru-RU" sz="2800" dirty="0">
                <a:solidFill>
                  <a:schemeClr val="tx1"/>
                </a:solidFill>
              </a:rPr>
              <a:t>п</a:t>
            </a:r>
            <a:r>
              <a:rPr lang="ru-RU" sz="2800" dirty="0" smtClean="0">
                <a:solidFill>
                  <a:schemeClr val="tx1"/>
                </a:solidFill>
              </a:rPr>
              <a:t>ереместит </a:t>
            </a:r>
            <a:r>
              <a:rPr lang="ru-RU" sz="2800" dirty="0">
                <a:solidFill>
                  <a:schemeClr val="tx1"/>
                </a:solidFill>
              </a:rPr>
              <a:t>черепаху назад на расстояние , противоположное направлению движения черепахи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turtle. backward(x), x – </a:t>
            </a:r>
            <a:r>
              <a:rPr lang="ru-RU" sz="2800" dirty="0">
                <a:solidFill>
                  <a:schemeClr val="tx1"/>
                </a:solidFill>
              </a:rPr>
              <a:t>расстояние в пикселях.</a:t>
            </a:r>
            <a:endParaRPr lang="en-US" sz="2800" dirty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177636" y="304800"/>
            <a:ext cx="4142509" cy="2840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import </a:t>
            </a:r>
            <a:r>
              <a:rPr lang="en-US" sz="3600" dirty="0"/>
              <a:t>turtle </a:t>
            </a:r>
            <a:endParaRPr lang="ru-RU" sz="3600" dirty="0" smtClean="0"/>
          </a:p>
          <a:p>
            <a:r>
              <a:rPr lang="en-US" sz="3600" dirty="0" err="1" smtClean="0"/>
              <a:t>turtle.forward</a:t>
            </a:r>
            <a:r>
              <a:rPr lang="en-US" sz="3600" dirty="0" smtClean="0"/>
              <a:t>(150</a:t>
            </a:r>
            <a:r>
              <a:rPr lang="en-US" sz="3600" dirty="0"/>
              <a:t>) </a:t>
            </a:r>
            <a:endParaRPr lang="ru-RU" sz="3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86" y="3144982"/>
            <a:ext cx="4229100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вал 4"/>
          <p:cNvSpPr/>
          <p:nvPr/>
        </p:nvSpPr>
        <p:spPr>
          <a:xfrm>
            <a:off x="4724402" y="484910"/>
            <a:ext cx="318655" cy="318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315696" y="484910"/>
            <a:ext cx="318655" cy="318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906990" y="484910"/>
            <a:ext cx="318655" cy="3186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Right|rt</a:t>
            </a:r>
            <a:r>
              <a:rPr lang="ru-RU" dirty="0" smtClean="0"/>
              <a:t> и </a:t>
            </a:r>
            <a:r>
              <a:rPr lang="en-US" dirty="0" err="1"/>
              <a:t>left|rt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Поворот черепахи влево или вправо на угловые единицы.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turtle.left</a:t>
            </a:r>
            <a:r>
              <a:rPr lang="en-US" sz="2800" dirty="0" smtClean="0">
                <a:solidFill>
                  <a:schemeClr val="tx1"/>
                </a:solidFill>
              </a:rPr>
              <a:t>(x), x </a:t>
            </a:r>
            <a:r>
              <a:rPr lang="ru-RU" sz="2800" dirty="0" smtClean="0">
                <a:solidFill>
                  <a:schemeClr val="tx1"/>
                </a:solidFill>
              </a:rPr>
              <a:t>угол поворота.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708</TotalTime>
  <Words>1335</Words>
  <Application>Microsoft Office PowerPoint</Application>
  <PresentationFormat>Широкоэкранный</PresentationFormat>
  <Paragraphs>214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Corbel</vt:lpstr>
      <vt:lpstr>Gill Sans MT</vt:lpstr>
      <vt:lpstr>Impact</vt:lpstr>
      <vt:lpstr>Badge</vt:lpstr>
      <vt:lpstr>Библиотека turtle</vt:lpstr>
      <vt:lpstr>Что такое turtle?</vt:lpstr>
      <vt:lpstr>turtle</vt:lpstr>
      <vt:lpstr>Презентация PowerPoint</vt:lpstr>
      <vt:lpstr>Добавление библиотеки</vt:lpstr>
      <vt:lpstr>Основные методы</vt:lpstr>
      <vt:lpstr>forward|fd и Back|bk</vt:lpstr>
      <vt:lpstr>Презентация PowerPoint</vt:lpstr>
      <vt:lpstr>Right|rt и left|rt</vt:lpstr>
      <vt:lpstr>Презентация PowerPoint</vt:lpstr>
      <vt:lpstr>Goto(x, y)</vt:lpstr>
      <vt:lpstr>Координаты на плоскости</vt:lpstr>
      <vt:lpstr>Презентация PowerPoint</vt:lpstr>
      <vt:lpstr>circle(r, e, s)</vt:lpstr>
      <vt:lpstr>Презентация PowerPoint</vt:lpstr>
      <vt:lpstr>Speed(x)</vt:lpstr>
      <vt:lpstr>Penup() и pendown()</vt:lpstr>
      <vt:lpstr>Презентация PowerPoint</vt:lpstr>
      <vt:lpstr>pensize(x)</vt:lpstr>
      <vt:lpstr>Презентация PowerPoint</vt:lpstr>
      <vt:lpstr>Done()</vt:lpstr>
      <vt:lpstr>BGCOLOR() И COLOR()</vt:lpstr>
      <vt:lpstr>Презентация PowerPoint</vt:lpstr>
      <vt:lpstr>Filling(), begin_fill(), end_fill()</vt:lpstr>
      <vt:lpstr>Презентация PowerPoint</vt:lpstr>
      <vt:lpstr>Shape(‘x’)</vt:lpstr>
      <vt:lpstr>Презентация PowerPoint</vt:lpstr>
      <vt:lpstr>Shapesize(x)</vt:lpstr>
      <vt:lpstr>Презентация PowerPoint</vt:lpstr>
      <vt:lpstr>Примеры работы с циклами</vt:lpstr>
      <vt:lpstr>Простые фигуры</vt:lpstr>
      <vt:lpstr>Простые фигуры</vt:lpstr>
      <vt:lpstr>Что выведет программа?</vt:lpstr>
      <vt:lpstr>Презентация PowerPoint</vt:lpstr>
      <vt:lpstr>Создание нескольких объектов</vt:lpstr>
      <vt:lpstr>Несколько перьев или черепах</vt:lpstr>
      <vt:lpstr>Презентация PowerPoint</vt:lpstr>
      <vt:lpstr>Ввод и вывод данных</vt:lpstr>
      <vt:lpstr>textinput(‘txt1', txt2')</vt:lpstr>
      <vt:lpstr>Презентация PowerPoint</vt:lpstr>
      <vt:lpstr>Презентация PowerPoint</vt:lpstr>
      <vt:lpstr>numinput(‘txt1', txt2')</vt:lpstr>
      <vt:lpstr>Презентация PowerPoint</vt:lpstr>
      <vt:lpstr>Презентация PowerPoint</vt:lpstr>
      <vt:lpstr>Write(‘txt’)</vt:lpstr>
      <vt:lpstr>Презентация PowerPoint</vt:lpstr>
      <vt:lpstr>Свободное управление</vt:lpstr>
      <vt:lpstr>onkey(f , key)</vt:lpstr>
      <vt:lpstr>Синтаксис добавления</vt:lpstr>
      <vt:lpstr>Презентация PowerPoint</vt:lpstr>
      <vt:lpstr>Документация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turtle</dc:title>
  <dc:creator>Годунов Павел Андреевич</dc:creator>
  <cp:lastModifiedBy>Годунов Павел Андреевич</cp:lastModifiedBy>
  <cp:revision>90</cp:revision>
  <dcterms:created xsi:type="dcterms:W3CDTF">2023-05-17T08:43:47Z</dcterms:created>
  <dcterms:modified xsi:type="dcterms:W3CDTF">2024-11-05T11:42:12Z</dcterms:modified>
</cp:coreProperties>
</file>