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37"/>
  </p:notesMasterIdLst>
  <p:sldIdLst>
    <p:sldId id="304" r:id="rId2"/>
    <p:sldId id="305" r:id="rId3"/>
    <p:sldId id="259" r:id="rId4"/>
    <p:sldId id="309" r:id="rId5"/>
    <p:sldId id="310" r:id="rId6"/>
    <p:sldId id="311" r:id="rId7"/>
    <p:sldId id="313" r:id="rId8"/>
    <p:sldId id="312" r:id="rId9"/>
    <p:sldId id="314" r:id="rId10"/>
    <p:sldId id="315" r:id="rId11"/>
    <p:sldId id="316" r:id="rId12"/>
    <p:sldId id="317" r:id="rId13"/>
    <p:sldId id="318" r:id="rId14"/>
    <p:sldId id="320" r:id="rId15"/>
    <p:sldId id="321" r:id="rId16"/>
    <p:sldId id="322" r:id="rId17"/>
    <p:sldId id="319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F50E58-5D57-45B0-BC6D-52462A2ABC09}">
  <a:tblStyle styleId="{F2F50E58-5D57-45B0-BC6D-52462A2ABC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6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我们为我们架构使用的技术栈进行了选择和细化，大致如图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4932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从数据流动和技术栈的视角重新审视我们的架构，如图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4719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具体的部署方案大致如图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6779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2626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3182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zh-CN" altLang="en-US" dirty="0"/>
          </a:p>
          <a:p>
            <a:pPr marL="158750" indent="0" algn="l">
              <a:buNone/>
            </a:pPr>
            <a:r>
              <a:rPr lang="zh-CN" altLang="en-US" dirty="0">
                <a:effectLst/>
              </a:rPr>
              <a:t>下面分析一下用户注册，该请求为</a:t>
            </a:r>
            <a:r>
              <a:rPr lang="de-DE" altLang="zh-CN" dirty="0">
                <a:effectLst/>
              </a:rPr>
              <a:t>post</a:t>
            </a:r>
            <a:r>
              <a:rPr lang="zh-CN" altLang="en-US" dirty="0">
                <a:effectLst/>
              </a:rPr>
              <a:t>请求，</a:t>
            </a:r>
            <a:r>
              <a:rPr lang="de-DE" altLang="zh-CN" dirty="0">
                <a:effectLst/>
              </a:rPr>
              <a:t>REST API</a:t>
            </a:r>
            <a:r>
              <a:rPr lang="zh-CN" altLang="en-US" dirty="0">
                <a:effectLst/>
              </a:rPr>
              <a:t>为</a:t>
            </a:r>
            <a:r>
              <a:rPr lang="de-DE" altLang="zh-CN" dirty="0">
                <a:effectLst/>
              </a:rPr>
              <a:t>api/nine-min/user</a:t>
            </a:r>
            <a:r>
              <a:rPr lang="zh-CN" altLang="de-DE" dirty="0">
                <a:effectLst/>
              </a:rPr>
              <a:t>，</a:t>
            </a:r>
            <a:r>
              <a:rPr lang="zh-CN" altLang="en-US" dirty="0">
                <a:effectLst/>
              </a:rPr>
              <a:t>需要以</a:t>
            </a:r>
            <a:r>
              <a:rPr lang="de-DE" altLang="zh-CN" dirty="0">
                <a:effectLst/>
              </a:rPr>
              <a:t>JSON</a:t>
            </a:r>
            <a:r>
              <a:rPr lang="zh-CN" altLang="en-US" dirty="0">
                <a:effectLst/>
              </a:rPr>
              <a:t>格式传递请求</a:t>
            </a:r>
            <a:r>
              <a:rPr lang="de-DE" altLang="zh-CN" dirty="0">
                <a:effectLst/>
              </a:rPr>
              <a:t>body</a:t>
            </a:r>
            <a:r>
              <a:rPr lang="zh-CN" altLang="de-DE" dirty="0">
                <a:effectLst/>
              </a:rPr>
              <a:t>，</a:t>
            </a:r>
            <a:r>
              <a:rPr lang="zh-CN" altLang="en-US" dirty="0">
                <a:effectLst/>
              </a:rPr>
              <a:t>格式如下：</a:t>
            </a:r>
          </a:p>
        </p:txBody>
      </p:sp>
    </p:spTree>
    <p:extLst>
      <p:ext uri="{BB962C8B-B14F-4D97-AF65-F5344CB8AC3E}">
        <p14:creationId xmlns:p14="http://schemas.microsoft.com/office/powerpoint/2010/main" val="3260253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zh-CN" altLang="en-US" dirty="0"/>
          </a:p>
          <a:p>
            <a:pPr marL="158750" indent="0" algn="l">
              <a:buNone/>
            </a:pP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65667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由于时间原因，其他接口不再赘述。我们同时使用了一系列第三方提供的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API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以构建我们的服务，我们在选取外部的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API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时，我们主要考量以下几个方面</a:t>
            </a:r>
            <a:endParaRPr lang="en-US" altLang="zh-CN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1568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我们对第三方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API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也进行了包装，方便复用，下面以下单支付接口为例，详细介绍其包装方式。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5522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9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15790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200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我们架构设计主要是三个步骤，设计机制作为承上启下的中间环节，很大程度上决定了项目的走向。下面我们将探讨我们设计机制中的几个案例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96232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对于结构化数据和文本数据的存储，我们选择</a:t>
            </a:r>
            <a:r>
              <a:rPr lang="en-US" altLang="zh-CN" dirty="0"/>
              <a:t>Hibernate</a:t>
            </a:r>
            <a:r>
              <a:rPr lang="zh-CN" altLang="en-US" dirty="0"/>
              <a:t>作为沟通数据库和后端服务的桥梁。</a:t>
            </a:r>
            <a:r>
              <a:rPr lang="en-US" altLang="zh-CN" dirty="0"/>
              <a:t>Hibernate </a:t>
            </a:r>
            <a:r>
              <a:rPr lang="zh-CN" altLang="en-US" dirty="0"/>
              <a:t>是一个开源的全自动的</a:t>
            </a:r>
            <a:r>
              <a:rPr lang="en-US" altLang="zh-CN" dirty="0"/>
              <a:t>ORM</a:t>
            </a:r>
            <a:r>
              <a:rPr lang="zh-CN" altLang="en-US" dirty="0"/>
              <a:t>框架，它封装了</a:t>
            </a:r>
            <a:r>
              <a:rPr lang="en-US" altLang="zh-CN" dirty="0"/>
              <a:t>JDBC</a:t>
            </a:r>
            <a:r>
              <a:rPr lang="zh-CN" altLang="en-US" dirty="0"/>
              <a:t>轻量级对象，可以生成 </a:t>
            </a:r>
            <a:r>
              <a:rPr lang="en-US" altLang="zh-CN" dirty="0"/>
              <a:t>SQL </a:t>
            </a:r>
            <a:r>
              <a:rPr lang="zh-CN" altLang="en-US" dirty="0"/>
              <a:t>语句并自动执行它们。与 </a:t>
            </a:r>
            <a:r>
              <a:rPr lang="en-US" altLang="zh-CN" dirty="0" err="1"/>
              <a:t>MyBatis</a:t>
            </a:r>
            <a:r>
              <a:rPr lang="en-US" altLang="zh-CN" dirty="0"/>
              <a:t> </a:t>
            </a:r>
            <a:r>
              <a:rPr lang="zh-CN" altLang="en-US" dirty="0"/>
              <a:t>相比，</a:t>
            </a:r>
            <a:r>
              <a:rPr lang="en-US" altLang="zh-CN" dirty="0"/>
              <a:t>Hibernate </a:t>
            </a:r>
            <a:r>
              <a:rPr lang="zh-CN" altLang="en-US" dirty="0"/>
              <a:t>可以自动生成 </a:t>
            </a:r>
            <a:r>
              <a:rPr lang="en-US" altLang="zh-CN" dirty="0"/>
              <a:t>SQL </a:t>
            </a:r>
            <a:r>
              <a:rPr lang="zh-CN" altLang="en-US" dirty="0"/>
              <a:t>语句，减少对象与</a:t>
            </a:r>
            <a:r>
              <a:rPr lang="en-US" altLang="zh-CN" dirty="0"/>
              <a:t>DBMS</a:t>
            </a:r>
            <a:r>
              <a:rPr lang="zh-CN" altLang="en-US" dirty="0"/>
              <a:t>的耦合，具有完整的日志系统及更高级别可移植性。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00750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对于多媒体数据等非格式化的数据，我们采用</a:t>
            </a:r>
            <a:r>
              <a:rPr lang="en-US" altLang="zh-CN" dirty="0" err="1"/>
              <a:t>MinIO</a:t>
            </a:r>
            <a:r>
              <a:rPr lang="zh-CN" altLang="en-US" dirty="0"/>
              <a:t>进行对象存储，作为关系数据库的补充。</a:t>
            </a:r>
            <a:r>
              <a:rPr lang="en-US" altLang="zh-CN" dirty="0" err="1"/>
              <a:t>MinIO</a:t>
            </a:r>
            <a:r>
              <a:rPr lang="zh-CN" altLang="en-US" dirty="0"/>
              <a:t>作为高性能的对象存储系统，同时也提供了很高的安全性保障，而且其逻辑结构便于服务的扩展。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05565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11468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这是我们的登陆系统，对应的子系统和接口，以及它们的通信方式，如下面的类图和通信图所示：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61118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1192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11416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112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98439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zh-CN" altLang="en-US" dirty="0"/>
          </a:p>
          <a:p>
            <a:r>
              <a:rPr lang="zh-CN" altLang="en-US" dirty="0">
                <a:effectLst/>
              </a:rPr>
              <a:t>前端我们使用了</a:t>
            </a:r>
            <a:r>
              <a:rPr lang="en-US" altLang="zh-CN" dirty="0">
                <a:effectLst/>
              </a:rPr>
              <a:t>flutter</a:t>
            </a:r>
            <a:r>
              <a:rPr lang="zh-CN" altLang="en-US" dirty="0">
                <a:effectLst/>
              </a:rPr>
              <a:t>以及其</a:t>
            </a:r>
            <a:r>
              <a:rPr lang="en-US" altLang="zh-CN" dirty="0">
                <a:effectLst/>
              </a:rPr>
              <a:t>material design</a:t>
            </a:r>
            <a:r>
              <a:rPr lang="zh-CN" altLang="en-US" dirty="0">
                <a:effectLst/>
              </a:rPr>
              <a:t>组件库进行了初步的原型开发，以下为开发环境截图：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09514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32719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zh-CN" altLang="en-US" dirty="0"/>
          </a:p>
          <a:p>
            <a:pPr marL="158750" indent="0">
              <a:buNone/>
            </a:pPr>
            <a:r>
              <a:rPr lang="zh-CN" altLang="en-US" dirty="0">
                <a:effectLst/>
              </a:rPr>
              <a:t>后端我们初步使用了基于</a:t>
            </a:r>
            <a:r>
              <a:rPr lang="en-US" altLang="zh-CN" dirty="0" err="1">
                <a:effectLst/>
              </a:rPr>
              <a:t>SpringBoot</a:t>
            </a:r>
            <a:r>
              <a:rPr lang="zh-CN" altLang="en-US" dirty="0">
                <a:effectLst/>
              </a:rPr>
              <a:t>的</a:t>
            </a:r>
            <a:r>
              <a:rPr lang="en-US" altLang="zh-CN" dirty="0">
                <a:effectLst/>
              </a:rPr>
              <a:t>Web</a:t>
            </a:r>
            <a:r>
              <a:rPr lang="zh-CN" altLang="en-US" dirty="0">
                <a:effectLst/>
              </a:rPr>
              <a:t>服务容器的开发，开发环境与部分代码如下：</a:t>
            </a:r>
          </a:p>
        </p:txBody>
      </p:sp>
    </p:spTree>
    <p:extLst>
      <p:ext uri="{BB962C8B-B14F-4D97-AF65-F5344CB8AC3E}">
        <p14:creationId xmlns:p14="http://schemas.microsoft.com/office/powerpoint/2010/main" val="17037920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zh-CN" altLang="en-US" dirty="0"/>
          </a:p>
          <a:p>
            <a:pPr marL="158750" indent="0">
              <a:buNone/>
            </a:pPr>
            <a:r>
              <a:rPr lang="zh-CN" altLang="en-US" dirty="0">
                <a:effectLst/>
              </a:rPr>
              <a:t>使用</a:t>
            </a:r>
            <a:r>
              <a:rPr lang="en-US" altLang="zh-CN" dirty="0">
                <a:effectLst/>
              </a:rPr>
              <a:t>postman</a:t>
            </a:r>
            <a:r>
              <a:rPr lang="zh-CN" altLang="en-US" dirty="0">
                <a:effectLst/>
              </a:rPr>
              <a:t>测试后端</a:t>
            </a:r>
            <a:r>
              <a:rPr lang="en-US" altLang="zh-CN" dirty="0">
                <a:effectLst/>
              </a:rPr>
              <a:t>Web</a:t>
            </a:r>
            <a:r>
              <a:rPr lang="zh-CN" altLang="en-US" dirty="0">
                <a:effectLst/>
              </a:rPr>
              <a:t>服务运行结果如下：</a:t>
            </a:r>
          </a:p>
        </p:txBody>
      </p:sp>
    </p:spTree>
    <p:extLst>
      <p:ext uri="{BB962C8B-B14F-4D97-AF65-F5344CB8AC3E}">
        <p14:creationId xmlns:p14="http://schemas.microsoft.com/office/powerpoint/2010/main" val="30330327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385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为实现低耦合、高复用、可维护的系统，使其易于升级，并保护内部的完整性，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3278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分层系统被组织成一个分不同层级的结构。组件在一些层中实现了一个虚拟机。连接器是由决定各层如何互动的协议来定义的。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24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在各个子系统的控制类中，我们将应用单例模式，因为在整个系统中，各个部分的控制器实例都是有一个且仅有一个的。出于线程安全和降低启动延迟的考量，我们使用懒汉模式，将控制器的实例化延迟到控制方法调用时进行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1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644428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CN" altLang="en-US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以登录控制为例，在 </a:t>
            </a:r>
            <a:r>
              <a:rPr lang="de-DE" altLang="zh-CN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LoginManager </a:t>
            </a:r>
            <a:r>
              <a:rPr lang="zh-CN" altLang="en-US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中保存 </a:t>
            </a:r>
            <a:r>
              <a:rPr lang="de-DE" altLang="zh-CN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instance </a:t>
            </a:r>
            <a:r>
              <a:rPr lang="zh-CN" altLang="en-US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成员指针指向自身类型对象，并在初始化时暂时指向 </a:t>
            </a:r>
            <a:r>
              <a:rPr lang="de-DE" altLang="zh-CN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null </a:t>
            </a:r>
            <a:r>
              <a:rPr lang="zh-CN" altLang="de-DE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，</a:t>
            </a:r>
            <a:r>
              <a:rPr lang="zh-CN" altLang="en-US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并将控制类的构造方法私有化。在调用 </a:t>
            </a:r>
            <a:r>
              <a:rPr lang="de-DE" altLang="zh-CN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public static </a:t>
            </a:r>
            <a:r>
              <a:rPr lang="zh-CN" altLang="en-US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方法 </a:t>
            </a:r>
            <a:r>
              <a:rPr lang="de-DE" altLang="zh-CN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getInstance </a:t>
            </a:r>
            <a:r>
              <a:rPr lang="zh-CN" altLang="en-US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时，若 </a:t>
            </a:r>
            <a:r>
              <a:rPr lang="de-DE" altLang="zh-CN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instance </a:t>
            </a:r>
            <a:r>
              <a:rPr lang="zh-CN" altLang="en-US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指向 </a:t>
            </a:r>
            <a:r>
              <a:rPr lang="de-DE" altLang="zh-CN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null </a:t>
            </a:r>
            <a:r>
              <a:rPr lang="zh-CN" altLang="de-DE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，</a:t>
            </a:r>
            <a:r>
              <a:rPr lang="zh-CN" altLang="en-US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则实例化控制类并返回，否则直接返回。如此，</a:t>
            </a:r>
            <a:r>
              <a:rPr lang="de-DE" altLang="zh-CN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LoginManager().getInstance </a:t>
            </a:r>
            <a:r>
              <a:rPr lang="zh-CN" altLang="en-US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将总是能够返回全局唯一的登录控制器实例</a:t>
            </a:r>
            <a:endParaRPr lang="zh-CN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6824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870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2800"/>
              <a:buFont typeface="Barlow Semi Condensed Medium"/>
              <a:buNone/>
              <a:defRPr sz="28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77C6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77C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1" r:id="rId9"/>
    <p:sldLayoutId id="2147483673" r:id="rId10"/>
    <p:sldLayoutId id="2147483674" r:id="rId11"/>
    <p:sldLayoutId id="2147483675" r:id="rId12"/>
    <p:sldLayoutId id="214748367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343130" y="1545859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000" b="1" dirty="0">
                <a:solidFill>
                  <a:schemeClr val="dk2"/>
                </a:solidFill>
              </a:rPr>
              <a:t>9min: </a:t>
            </a:r>
            <a:r>
              <a:rPr lang="zh-CN" altLang="en-US" sz="5000" b="1" dirty="0">
                <a:solidFill>
                  <a:schemeClr val="dk2"/>
                </a:solidFill>
              </a:rPr>
              <a:t>学术支援平台</a:t>
            </a:r>
            <a:endParaRPr sz="5000" b="1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z="1400" dirty="0">
                <a:solidFill>
                  <a:schemeClr val="accent1"/>
                </a:solidFill>
              </a:rPr>
              <a:t>杨鑫 </a:t>
            </a:r>
            <a:r>
              <a:rPr lang="en-US" altLang="zh-CN" sz="1400" dirty="0">
                <a:solidFill>
                  <a:schemeClr val="accent1"/>
                </a:solidFill>
              </a:rPr>
              <a:t>1950787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z="1400" dirty="0">
                <a:solidFill>
                  <a:schemeClr val="accent1"/>
                </a:solidFill>
              </a:rPr>
              <a:t>李乐天 </a:t>
            </a:r>
            <a:r>
              <a:rPr lang="en-US" altLang="zh-CN" sz="1400" dirty="0">
                <a:solidFill>
                  <a:schemeClr val="accent1"/>
                </a:solidFill>
              </a:rPr>
              <a:t>1950848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z="1400" dirty="0">
                <a:solidFill>
                  <a:schemeClr val="accent1"/>
                </a:solidFill>
              </a:rPr>
              <a:t>孟宇 </a:t>
            </a:r>
            <a:r>
              <a:rPr lang="en-US" altLang="zh-CN" sz="1400" dirty="0">
                <a:solidFill>
                  <a:schemeClr val="accent1"/>
                </a:solidFill>
              </a:rPr>
              <a:t>1951477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z="1400" dirty="0">
                <a:solidFill>
                  <a:schemeClr val="accent1"/>
                </a:solidFill>
              </a:rPr>
              <a:t>姜文渊 </a:t>
            </a:r>
            <a:r>
              <a:rPr lang="en-US" altLang="zh-CN" sz="1400" dirty="0">
                <a:solidFill>
                  <a:schemeClr val="accent1"/>
                </a:solidFill>
              </a:rPr>
              <a:t>1951510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z="1400" dirty="0">
                <a:solidFill>
                  <a:schemeClr val="accent1"/>
                </a:solidFill>
              </a:rPr>
              <a:t>杨淳屹 </a:t>
            </a:r>
            <a:r>
              <a:rPr lang="en-US" altLang="zh-CN" sz="1400" dirty="0">
                <a:solidFill>
                  <a:schemeClr val="accent1"/>
                </a:solidFill>
              </a:rPr>
              <a:t>1953824</a:t>
            </a:r>
            <a:endParaRPr sz="14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44"/>
          <p:cNvSpPr txBox="1">
            <a:spLocks noGrp="1"/>
          </p:cNvSpPr>
          <p:nvPr>
            <p:ph type="subTitle" idx="1"/>
          </p:nvPr>
        </p:nvSpPr>
        <p:spPr>
          <a:xfrm>
            <a:off x="353290" y="1783357"/>
            <a:ext cx="32919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前端使用以</a:t>
            </a:r>
            <a:r>
              <a:rPr lang="en-US" altLang="zh-CN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Flutter</a:t>
            </a:r>
            <a:r>
              <a:rPr lang="zh-CN" alt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为中心的技术栈进行开发，后端一般使用 </a:t>
            </a:r>
            <a:r>
              <a:rPr lang="en-US" altLang="zh-CN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SpringBoot</a:t>
            </a:r>
            <a:r>
              <a:rPr lang="en-US" altLang="zh-CN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zh-CN" alt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和 </a:t>
            </a:r>
            <a:r>
              <a:rPr lang="en-US" altLang="zh-CN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SpringCloud</a:t>
            </a:r>
            <a:r>
              <a:rPr lang="en-US" altLang="zh-CN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zh-CN" alt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进行开发。 前端和后端通过 </a:t>
            </a:r>
            <a:r>
              <a:rPr lang="en-US" altLang="zh-CN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REST </a:t>
            </a:r>
            <a:r>
              <a:rPr lang="zh-CN" alt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风格的 </a:t>
            </a:r>
            <a:r>
              <a:rPr lang="en-US" altLang="zh-CN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API </a:t>
            </a:r>
            <a:r>
              <a:rPr lang="zh-CN" alt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调用和 </a:t>
            </a:r>
            <a:r>
              <a:rPr lang="en-US" altLang="zh-CN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json</a:t>
            </a:r>
            <a:r>
              <a:rPr lang="en-US" altLang="zh-CN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zh-CN" alt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数据文件进行通信，各层使用不同的数据模型（例如，</a:t>
            </a:r>
            <a:r>
              <a:rPr lang="en-US" altLang="zh-CN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VO</a:t>
            </a:r>
            <a:r>
              <a:rPr lang="zh-CN" alt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、</a:t>
            </a:r>
            <a:r>
              <a:rPr lang="en-US" altLang="zh-CN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DTO</a:t>
            </a:r>
            <a:r>
              <a:rPr lang="zh-CN" alt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等）。</a:t>
            </a:r>
            <a:endParaRPr lang="en-US" altLang="zh-CN"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9DD8685E-D78A-F252-A923-7A43467014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Google Shape;2330;p44">
            <a:extLst>
              <a:ext uri="{FF2B5EF4-FFF2-40B4-BE49-F238E27FC236}">
                <a16:creationId xmlns:a16="http://schemas.microsoft.com/office/drawing/2014/main" id="{BA104CDB-9991-D875-57EA-DC6821AF0D17}"/>
              </a:ext>
            </a:extLst>
          </p:cNvPr>
          <p:cNvSpPr txBox="1">
            <a:spLocks/>
          </p:cNvSpPr>
          <p:nvPr/>
        </p:nvSpPr>
        <p:spPr>
          <a:xfrm>
            <a:off x="1440582" y="846908"/>
            <a:ext cx="3786984" cy="1470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 lang="zh-CN" altLang="en-US" sz="2400" b="1" dirty="0"/>
          </a:p>
          <a:p>
            <a:endParaRPr lang="zh-CN" altLang="en-US" sz="24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569DC0-8315-C6C7-F8A3-B133A1BD1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716" y="0"/>
            <a:ext cx="51782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77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44"/>
          <p:cNvSpPr txBox="1">
            <a:spLocks noGrp="1"/>
          </p:cNvSpPr>
          <p:nvPr>
            <p:ph type="subTitle" idx="1"/>
          </p:nvPr>
        </p:nvSpPr>
        <p:spPr>
          <a:xfrm>
            <a:off x="353290" y="1783357"/>
            <a:ext cx="32919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数据的流动与技术栈的选择相对应，各种平台相关的设计服务于各层次的不同组织方式的数据，从而实现整个系统的高效与安全的运作。</a:t>
            </a:r>
            <a:endParaRPr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9DD8685E-D78A-F252-A923-7A43467014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Google Shape;2330;p44">
            <a:extLst>
              <a:ext uri="{FF2B5EF4-FFF2-40B4-BE49-F238E27FC236}">
                <a16:creationId xmlns:a16="http://schemas.microsoft.com/office/drawing/2014/main" id="{BA104CDB-9991-D875-57EA-DC6821AF0D17}"/>
              </a:ext>
            </a:extLst>
          </p:cNvPr>
          <p:cNvSpPr txBox="1">
            <a:spLocks/>
          </p:cNvSpPr>
          <p:nvPr/>
        </p:nvSpPr>
        <p:spPr>
          <a:xfrm>
            <a:off x="1461054" y="846908"/>
            <a:ext cx="3786984" cy="1470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 lang="zh-CN" altLang="en-US" sz="2400" b="1" dirty="0"/>
          </a:p>
          <a:p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63F045-DD5A-FD53-A224-B01B262CD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613" y="0"/>
            <a:ext cx="407746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55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44"/>
          <p:cNvSpPr txBox="1">
            <a:spLocks noGrp="1"/>
          </p:cNvSpPr>
          <p:nvPr>
            <p:ph type="subTitle" idx="1"/>
          </p:nvPr>
        </p:nvSpPr>
        <p:spPr>
          <a:xfrm>
            <a:off x="214744" y="1733550"/>
            <a:ext cx="2164277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为了实现逻辑架构和物理部署架构之间的对应，系统的物理实现通过一系列的“服务器”实现。</a:t>
            </a:r>
            <a:endParaRPr lang="en-US" altLang="zh-CN"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基于微服务架构的特点，一个服务集群注册中心和配置中心服务器用于管理四个不同功能的</a:t>
            </a:r>
            <a:r>
              <a:rPr lang="zh-CN" altLang="en-US" sz="1400">
                <a:latin typeface="Barlow Semi Condensed"/>
                <a:ea typeface="Barlow Semi Condensed"/>
                <a:cs typeface="Barlow Semi Condensed"/>
                <a:sym typeface="Barlow Semi Condensed"/>
              </a:rPr>
              <a:t>服务器集群，用于</a:t>
            </a:r>
            <a:r>
              <a:rPr lang="zh-CN" alt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实现微服务之间的通信</a:t>
            </a:r>
            <a:endParaRPr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9DD8685E-D78A-F252-A923-7A43467014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Google Shape;2330;p44">
            <a:extLst>
              <a:ext uri="{FF2B5EF4-FFF2-40B4-BE49-F238E27FC236}">
                <a16:creationId xmlns:a16="http://schemas.microsoft.com/office/drawing/2014/main" id="{BA104CDB-9991-D875-57EA-DC6821AF0D17}"/>
              </a:ext>
            </a:extLst>
          </p:cNvPr>
          <p:cNvSpPr txBox="1">
            <a:spLocks/>
          </p:cNvSpPr>
          <p:nvPr/>
        </p:nvSpPr>
        <p:spPr>
          <a:xfrm>
            <a:off x="1331190" y="846908"/>
            <a:ext cx="3786984" cy="1470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 lang="zh-CN" altLang="en-US" sz="2400" b="1" dirty="0"/>
          </a:p>
          <a:p>
            <a:endParaRPr lang="zh-CN" altLang="en-US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CC1E0F-E7D7-49BB-5366-63B923F04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021" y="846908"/>
            <a:ext cx="6764979" cy="419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39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zh-CN" sz="4700" dirty="0"/>
            </a:br>
            <a:br>
              <a:rPr lang="en-US" altLang="zh-CN" sz="4700" dirty="0"/>
            </a:br>
            <a:r>
              <a:rPr lang="zh-CN" altLang="en-US" sz="4700" dirty="0"/>
              <a:t>接口实现</a:t>
            </a:r>
            <a:br>
              <a:rPr lang="zh-CN" altLang="en-US" sz="4700" dirty="0"/>
            </a:br>
            <a:br>
              <a:rPr lang="zh-CN" altLang="en-US" sz="4700" dirty="0"/>
            </a:br>
            <a:endParaRPr lang="zh-CN" altLang="en-US"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altLang="zh-CN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930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9DD8685E-D78A-F252-A923-7A43467014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Google Shape;2330;p44">
            <a:extLst>
              <a:ext uri="{FF2B5EF4-FFF2-40B4-BE49-F238E27FC236}">
                <a16:creationId xmlns:a16="http://schemas.microsoft.com/office/drawing/2014/main" id="{BA104CDB-9991-D875-57EA-DC6821AF0D17}"/>
              </a:ext>
            </a:extLst>
          </p:cNvPr>
          <p:cNvSpPr txBox="1">
            <a:spLocks/>
          </p:cNvSpPr>
          <p:nvPr/>
        </p:nvSpPr>
        <p:spPr>
          <a:xfrm>
            <a:off x="1331190" y="846908"/>
            <a:ext cx="3786984" cy="1470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 lang="zh-CN" altLang="en-US" sz="2400" b="1" dirty="0"/>
          </a:p>
          <a:p>
            <a:endParaRPr lang="zh-CN" altLang="en-US" sz="24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5129E64-904A-6D32-7E21-3EFE2386B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156" y="1308988"/>
            <a:ext cx="7934036" cy="283032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D89AD9B-CF7B-EDF3-29C6-7B6B7CD3171F}"/>
              </a:ext>
            </a:extLst>
          </p:cNvPr>
          <p:cNvSpPr txBox="1"/>
          <p:nvPr/>
        </p:nvSpPr>
        <p:spPr>
          <a:xfrm>
            <a:off x="4237181" y="473374"/>
            <a:ext cx="4576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zh-CN" altLang="en-US" b="1" dirty="0">
                <a:effectLst/>
              </a:rPr>
              <a:t>用户服务系统</a:t>
            </a:r>
          </a:p>
        </p:txBody>
      </p:sp>
    </p:spTree>
    <p:extLst>
      <p:ext uri="{BB962C8B-B14F-4D97-AF65-F5344CB8AC3E}">
        <p14:creationId xmlns:p14="http://schemas.microsoft.com/office/powerpoint/2010/main" val="1882030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9DD8685E-D78A-F252-A923-7A43467014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Google Shape;2330;p44">
            <a:extLst>
              <a:ext uri="{FF2B5EF4-FFF2-40B4-BE49-F238E27FC236}">
                <a16:creationId xmlns:a16="http://schemas.microsoft.com/office/drawing/2014/main" id="{BA104CDB-9991-D875-57EA-DC6821AF0D17}"/>
              </a:ext>
            </a:extLst>
          </p:cNvPr>
          <p:cNvSpPr txBox="1">
            <a:spLocks/>
          </p:cNvSpPr>
          <p:nvPr/>
        </p:nvSpPr>
        <p:spPr>
          <a:xfrm>
            <a:off x="1331190" y="846908"/>
            <a:ext cx="3786984" cy="1470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 lang="zh-CN" altLang="en-US" sz="2400" b="1" dirty="0"/>
          </a:p>
          <a:p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BD4A29-0397-2EFC-B5C6-2022B78FB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66" y="1833655"/>
            <a:ext cx="7666667" cy="147619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F301E41-0E50-F12D-9E3D-9148F0AF4425}"/>
              </a:ext>
            </a:extLst>
          </p:cNvPr>
          <p:cNvSpPr txBox="1"/>
          <p:nvPr/>
        </p:nvSpPr>
        <p:spPr>
          <a:xfrm>
            <a:off x="1584037" y="341141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zh-CN" altLang="en-US" dirty="0">
                <a:effectLst/>
              </a:rPr>
              <a:t>返回布尔值</a:t>
            </a:r>
            <a:r>
              <a:rPr lang="de-DE" altLang="zh-CN" dirty="0">
                <a:effectLst/>
              </a:rPr>
              <a:t>true</a:t>
            </a:r>
            <a:r>
              <a:rPr lang="zh-CN" altLang="en-US" dirty="0">
                <a:effectLst/>
              </a:rPr>
              <a:t>或者</a:t>
            </a:r>
            <a:r>
              <a:rPr lang="de-DE" altLang="zh-CN" dirty="0">
                <a:effectLst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941639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9DD8685E-D78A-F252-A923-7A43467014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Google Shape;2330;p44">
            <a:extLst>
              <a:ext uri="{FF2B5EF4-FFF2-40B4-BE49-F238E27FC236}">
                <a16:creationId xmlns:a16="http://schemas.microsoft.com/office/drawing/2014/main" id="{BA104CDB-9991-D875-57EA-DC6821AF0D17}"/>
              </a:ext>
            </a:extLst>
          </p:cNvPr>
          <p:cNvSpPr txBox="1">
            <a:spLocks/>
          </p:cNvSpPr>
          <p:nvPr/>
        </p:nvSpPr>
        <p:spPr>
          <a:xfrm>
            <a:off x="1331190" y="846908"/>
            <a:ext cx="3786984" cy="1470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 lang="zh-CN" altLang="en-US" sz="2400" b="1" dirty="0"/>
          </a:p>
          <a:p>
            <a:endParaRPr lang="zh-CN" altLang="en-US" sz="2400" b="1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67699455-8F6D-C01C-13F6-A152C4681E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8F4A37-9017-ED89-444E-AA15FC1A0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554" y="0"/>
            <a:ext cx="590994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89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chemeClr val="accent1"/>
                </a:solidFill>
              </a:rPr>
              <a:t>综合成本</a:t>
            </a:r>
            <a:endParaRPr dirty="0"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使用第三方 </a:t>
            </a:r>
            <a:r>
              <a:rPr lang="en-US" altLang="zh-C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API </a:t>
            </a:r>
            <a:r>
              <a:rPr lang="zh-CN" alt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的综合成本不应当高于自行开发；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5468111" y="1545336"/>
            <a:ext cx="2632179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chemeClr val="accent1"/>
                </a:solidFill>
              </a:rPr>
              <a:t>服务的可靠性与稳定性</a:t>
            </a:r>
            <a:endParaRPr dirty="0"/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第三方 </a:t>
            </a:r>
            <a:r>
              <a:rPr lang="en-US" altLang="zh-C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API </a:t>
            </a:r>
            <a:r>
              <a:rPr lang="zh-CN" alt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的接口功能稳定，服务可用性稳定；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chemeClr val="accent1"/>
                </a:solidFill>
              </a:rPr>
              <a:t>回退计划</a:t>
            </a:r>
            <a:endParaRPr dirty="0"/>
          </a:p>
        </p:txBody>
      </p:sp>
      <p:sp>
        <p:nvSpPr>
          <p:cNvPr id="2230" name="Google Shape;2230;p41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如果第三方 </a:t>
            </a:r>
            <a:r>
              <a:rPr lang="en-US" altLang="zh-C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API </a:t>
            </a:r>
            <a:r>
              <a:rPr lang="zh-CN" alt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临时不可用，应当有相应的回退计划；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1" name="Google Shape;2231;p41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chemeClr val="accent1"/>
                </a:solidFill>
              </a:rPr>
              <a:t>引入竞品</a:t>
            </a:r>
            <a:endParaRPr dirty="0"/>
          </a:p>
        </p:txBody>
      </p:sp>
      <p:sp>
        <p:nvSpPr>
          <p:cNvPr id="2232" name="Google Shape;2232;p41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不同服务提供商的相似功能的第三方 </a:t>
            </a:r>
            <a:r>
              <a:rPr lang="en-US" altLang="zh-C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API </a:t>
            </a:r>
            <a:r>
              <a:rPr lang="zh-CN" alt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应当引入至少两个，以增加系统的可靠性；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77C6FC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rgbClr val="77C6FC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77C6FC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rgbClr val="77C6FC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77C6FC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 dirty="0">
              <a:solidFill>
                <a:srgbClr val="77C6FC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77C6FC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rgbClr val="77C6FC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4F8AC0C-CA94-9445-1394-E84196F5F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外部接口规范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2FECD07-414A-B7ED-5BA2-D3E1531AB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6944"/>
            <a:ext cx="19909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088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9DD8685E-D78A-F252-A923-7A43467014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Google Shape;2330;p44">
            <a:extLst>
              <a:ext uri="{FF2B5EF4-FFF2-40B4-BE49-F238E27FC236}">
                <a16:creationId xmlns:a16="http://schemas.microsoft.com/office/drawing/2014/main" id="{BA104CDB-9991-D875-57EA-DC6821AF0D17}"/>
              </a:ext>
            </a:extLst>
          </p:cNvPr>
          <p:cNvSpPr txBox="1">
            <a:spLocks/>
          </p:cNvSpPr>
          <p:nvPr/>
        </p:nvSpPr>
        <p:spPr>
          <a:xfrm>
            <a:off x="1331190" y="846908"/>
            <a:ext cx="3786984" cy="1470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 lang="zh-CN" altLang="en-US" sz="2400" b="1" dirty="0"/>
          </a:p>
          <a:p>
            <a:endParaRPr lang="zh-CN" altLang="en-US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3EC49E-FAA3-469D-06EC-CCF155444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317" y="1257445"/>
            <a:ext cx="7685714" cy="2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58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9DD8685E-D78A-F252-A923-7A43467014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Google Shape;2330;p44">
            <a:extLst>
              <a:ext uri="{FF2B5EF4-FFF2-40B4-BE49-F238E27FC236}">
                <a16:creationId xmlns:a16="http://schemas.microsoft.com/office/drawing/2014/main" id="{BA104CDB-9991-D875-57EA-DC6821AF0D17}"/>
              </a:ext>
            </a:extLst>
          </p:cNvPr>
          <p:cNvSpPr txBox="1">
            <a:spLocks/>
          </p:cNvSpPr>
          <p:nvPr/>
        </p:nvSpPr>
        <p:spPr>
          <a:xfrm>
            <a:off x="1331190" y="846908"/>
            <a:ext cx="3786984" cy="1470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 lang="zh-CN" altLang="en-US" sz="2400" b="1" dirty="0"/>
          </a:p>
          <a:p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7432D6-6351-C617-A657-7F17D48A1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190" y="846908"/>
            <a:ext cx="7676190" cy="3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9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49828" y="21416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58823" y="1077544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70780" y="1898990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62273" y="2727732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467097" y="30664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架构风格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1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467097" y="121015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dirty="0">
                <a:solidFill>
                  <a:schemeClr val="accent1"/>
                </a:solidFill>
              </a:rPr>
              <a:t>架构改进</a:t>
            </a:r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495873" y="2021089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dirty="0">
                <a:solidFill>
                  <a:schemeClr val="accent1"/>
                </a:solidFill>
              </a:rPr>
              <a:t>接口实现</a:t>
            </a:r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502113" y="276618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dirty="0">
                <a:solidFill>
                  <a:schemeClr val="accent1"/>
                </a:solidFill>
              </a:rPr>
              <a:t>机制设计</a:t>
            </a: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31997" y="36296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40992" y="12284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52949" y="2051073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44442" y="2880409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53" name="Google Shape;2130;p37">
            <a:extLst>
              <a:ext uri="{FF2B5EF4-FFF2-40B4-BE49-F238E27FC236}">
                <a16:creationId xmlns:a16="http://schemas.microsoft.com/office/drawing/2014/main" id="{E684CD59-60DF-0626-9373-0FAC3E759375}"/>
              </a:ext>
            </a:extLst>
          </p:cNvPr>
          <p:cNvGrpSpPr/>
          <p:nvPr/>
        </p:nvGrpSpPr>
        <p:grpSpPr>
          <a:xfrm>
            <a:off x="754732" y="3567167"/>
            <a:ext cx="635100" cy="734704"/>
            <a:chOff x="731647" y="3806675"/>
            <a:chExt cx="635100" cy="734704"/>
          </a:xfrm>
        </p:grpSpPr>
        <p:grpSp>
          <p:nvGrpSpPr>
            <p:cNvPr id="254" name="Google Shape;2131;p37">
              <a:extLst>
                <a:ext uri="{FF2B5EF4-FFF2-40B4-BE49-F238E27FC236}">
                  <a16:creationId xmlns:a16="http://schemas.microsoft.com/office/drawing/2014/main" id="{93F7E1BB-7E12-4936-8EF6-3295E4D95A58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59" name="Google Shape;2132;p37">
                <a:extLst>
                  <a:ext uri="{FF2B5EF4-FFF2-40B4-BE49-F238E27FC236}">
                    <a16:creationId xmlns:a16="http://schemas.microsoft.com/office/drawing/2014/main" id="{47730275-A335-BA50-0BC8-00866F419E9C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133;p37">
                <a:extLst>
                  <a:ext uri="{FF2B5EF4-FFF2-40B4-BE49-F238E27FC236}">
                    <a16:creationId xmlns:a16="http://schemas.microsoft.com/office/drawing/2014/main" id="{2D8AB84E-F746-31D4-8E99-87CFE18B0A04}"/>
                  </a:ext>
                </a:extLst>
              </p:cNvPr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5" name="Google Shape;2134;p37">
              <a:extLst>
                <a:ext uri="{FF2B5EF4-FFF2-40B4-BE49-F238E27FC236}">
                  <a16:creationId xmlns:a16="http://schemas.microsoft.com/office/drawing/2014/main" id="{B65A3CAD-6E8F-ADDA-7243-D2ADA21B03B8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56" name="Google Shape;2135;p37">
                <a:extLst>
                  <a:ext uri="{FF2B5EF4-FFF2-40B4-BE49-F238E27FC236}">
                    <a16:creationId xmlns:a16="http://schemas.microsoft.com/office/drawing/2014/main" id="{E9A46F24-0CB9-BE48-79B9-16D867E55B1A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57" name="Google Shape;2136;p37">
                <a:extLst>
                  <a:ext uri="{FF2B5EF4-FFF2-40B4-BE49-F238E27FC236}">
                    <a16:creationId xmlns:a16="http://schemas.microsoft.com/office/drawing/2014/main" id="{59A83FBC-2E5D-1D2C-177F-1CE96D3AAC10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58" name="Google Shape;2137;p37">
                <a:extLst>
                  <a:ext uri="{FF2B5EF4-FFF2-40B4-BE49-F238E27FC236}">
                    <a16:creationId xmlns:a16="http://schemas.microsoft.com/office/drawing/2014/main" id="{6687FD17-053E-08E8-369E-E3E9A10AE960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61" name="Google Shape;2150;p37">
            <a:extLst>
              <a:ext uri="{FF2B5EF4-FFF2-40B4-BE49-F238E27FC236}">
                <a16:creationId xmlns:a16="http://schemas.microsoft.com/office/drawing/2014/main" id="{9C11287A-35F7-094E-31DC-64ED7B666048}"/>
              </a:ext>
            </a:extLst>
          </p:cNvPr>
          <p:cNvSpPr txBox="1">
            <a:spLocks/>
          </p:cNvSpPr>
          <p:nvPr/>
        </p:nvSpPr>
        <p:spPr>
          <a:xfrm>
            <a:off x="836901" y="3719844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</a:t>
            </a:r>
            <a:r>
              <a:rPr lang="en-US" altLang="zh-CN" dirty="0"/>
              <a:t>5</a:t>
            </a:r>
            <a:endParaRPr lang="en" dirty="0"/>
          </a:p>
        </p:txBody>
      </p:sp>
      <p:grpSp>
        <p:nvGrpSpPr>
          <p:cNvPr id="262" name="Google Shape;2130;p37">
            <a:extLst>
              <a:ext uri="{FF2B5EF4-FFF2-40B4-BE49-F238E27FC236}">
                <a16:creationId xmlns:a16="http://schemas.microsoft.com/office/drawing/2014/main" id="{96151DDE-1F41-1AC9-FF24-858724152A10}"/>
              </a:ext>
            </a:extLst>
          </p:cNvPr>
          <p:cNvGrpSpPr/>
          <p:nvPr/>
        </p:nvGrpSpPr>
        <p:grpSpPr>
          <a:xfrm>
            <a:off x="749828" y="4374475"/>
            <a:ext cx="635100" cy="734704"/>
            <a:chOff x="731647" y="3806675"/>
            <a:chExt cx="635100" cy="734704"/>
          </a:xfrm>
        </p:grpSpPr>
        <p:grpSp>
          <p:nvGrpSpPr>
            <p:cNvPr id="263" name="Google Shape;2131;p37">
              <a:extLst>
                <a:ext uri="{FF2B5EF4-FFF2-40B4-BE49-F238E27FC236}">
                  <a16:creationId xmlns:a16="http://schemas.microsoft.com/office/drawing/2014/main" id="{4462189B-853E-F0DF-E637-F910E8F774BC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68" name="Google Shape;2132;p37">
                <a:extLst>
                  <a:ext uri="{FF2B5EF4-FFF2-40B4-BE49-F238E27FC236}">
                    <a16:creationId xmlns:a16="http://schemas.microsoft.com/office/drawing/2014/main" id="{EE0857F2-2C16-B2B6-ED62-7CDAD484B64D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133;p37">
                <a:extLst>
                  <a:ext uri="{FF2B5EF4-FFF2-40B4-BE49-F238E27FC236}">
                    <a16:creationId xmlns:a16="http://schemas.microsoft.com/office/drawing/2014/main" id="{93C2E715-019B-FBF1-2F85-9AC60723CD01}"/>
                  </a:ext>
                </a:extLst>
              </p:cNvPr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4" name="Google Shape;2134;p37">
              <a:extLst>
                <a:ext uri="{FF2B5EF4-FFF2-40B4-BE49-F238E27FC236}">
                  <a16:creationId xmlns:a16="http://schemas.microsoft.com/office/drawing/2014/main" id="{FF2D93FE-A191-BF84-B9FA-DE85DDF99A4D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65" name="Google Shape;2135;p37">
                <a:extLst>
                  <a:ext uri="{FF2B5EF4-FFF2-40B4-BE49-F238E27FC236}">
                    <a16:creationId xmlns:a16="http://schemas.microsoft.com/office/drawing/2014/main" id="{B9AE5D51-A568-1153-AF86-A408874B5DC4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66" name="Google Shape;2136;p37">
                <a:extLst>
                  <a:ext uri="{FF2B5EF4-FFF2-40B4-BE49-F238E27FC236}">
                    <a16:creationId xmlns:a16="http://schemas.microsoft.com/office/drawing/2014/main" id="{BD2A1C29-0493-D6EB-3FAF-300100E75060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67" name="Google Shape;2137;p37">
                <a:extLst>
                  <a:ext uri="{FF2B5EF4-FFF2-40B4-BE49-F238E27FC236}">
                    <a16:creationId xmlns:a16="http://schemas.microsoft.com/office/drawing/2014/main" id="{2162A393-EE07-D9BD-D59A-0534BEC1C2CC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70" name="Google Shape;2150;p37">
            <a:extLst>
              <a:ext uri="{FF2B5EF4-FFF2-40B4-BE49-F238E27FC236}">
                <a16:creationId xmlns:a16="http://schemas.microsoft.com/office/drawing/2014/main" id="{9006761E-C6A2-F35F-BF49-965D54DC4A4E}"/>
              </a:ext>
            </a:extLst>
          </p:cNvPr>
          <p:cNvSpPr txBox="1">
            <a:spLocks/>
          </p:cNvSpPr>
          <p:nvPr/>
        </p:nvSpPr>
        <p:spPr>
          <a:xfrm>
            <a:off x="831997" y="452715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</a:t>
            </a:r>
            <a:r>
              <a:rPr lang="en-US" altLang="zh-CN" dirty="0"/>
              <a:t>6</a:t>
            </a:r>
            <a:endParaRPr lang="en" dirty="0"/>
          </a:p>
        </p:txBody>
      </p:sp>
      <p:sp>
        <p:nvSpPr>
          <p:cNvPr id="271" name="Google Shape;2145;p37">
            <a:extLst>
              <a:ext uri="{FF2B5EF4-FFF2-40B4-BE49-F238E27FC236}">
                <a16:creationId xmlns:a16="http://schemas.microsoft.com/office/drawing/2014/main" id="{6EB8C837-EF16-DC52-88B1-2886A913E8F0}"/>
              </a:ext>
            </a:extLst>
          </p:cNvPr>
          <p:cNvSpPr txBox="1">
            <a:spLocks/>
          </p:cNvSpPr>
          <p:nvPr/>
        </p:nvSpPr>
        <p:spPr>
          <a:xfrm>
            <a:off x="1469051" y="364816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zh-CN" altLang="en-US" b="1" dirty="0"/>
              <a:t>用例实现</a:t>
            </a:r>
          </a:p>
        </p:txBody>
      </p:sp>
      <p:sp>
        <p:nvSpPr>
          <p:cNvPr id="272" name="Google Shape;2145;p37">
            <a:extLst>
              <a:ext uri="{FF2B5EF4-FFF2-40B4-BE49-F238E27FC236}">
                <a16:creationId xmlns:a16="http://schemas.microsoft.com/office/drawing/2014/main" id="{9B98A210-5AAF-E8CB-8F13-94FDA08A64EE}"/>
              </a:ext>
            </a:extLst>
          </p:cNvPr>
          <p:cNvSpPr txBox="1">
            <a:spLocks/>
          </p:cNvSpPr>
          <p:nvPr/>
        </p:nvSpPr>
        <p:spPr>
          <a:xfrm>
            <a:off x="1461046" y="4540775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zh-CN" altLang="en-US" b="1" dirty="0"/>
              <a:t>原型开发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9DD8685E-D78A-F252-A923-7A43467014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Google Shape;2330;p44">
            <a:extLst>
              <a:ext uri="{FF2B5EF4-FFF2-40B4-BE49-F238E27FC236}">
                <a16:creationId xmlns:a16="http://schemas.microsoft.com/office/drawing/2014/main" id="{BA104CDB-9991-D875-57EA-DC6821AF0D17}"/>
              </a:ext>
            </a:extLst>
          </p:cNvPr>
          <p:cNvSpPr txBox="1">
            <a:spLocks/>
          </p:cNvSpPr>
          <p:nvPr/>
        </p:nvSpPr>
        <p:spPr>
          <a:xfrm>
            <a:off x="1331190" y="846908"/>
            <a:ext cx="3786984" cy="1470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 lang="zh-CN" altLang="en-US" sz="2400" b="1" dirty="0"/>
          </a:p>
          <a:p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9B67D2-0AB5-A963-BD56-E81BDE7A8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190" y="989209"/>
            <a:ext cx="7857143" cy="2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51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zh-CN" sz="4700" dirty="0"/>
            </a:br>
            <a:br>
              <a:rPr lang="en-US" altLang="zh-CN" sz="4700" dirty="0"/>
            </a:br>
            <a:r>
              <a:rPr lang="zh-CN" altLang="en-US" sz="4700" dirty="0"/>
              <a:t>设计机制</a:t>
            </a:r>
            <a:br>
              <a:rPr lang="zh-CN" altLang="en-US" sz="4700" dirty="0"/>
            </a:br>
            <a:br>
              <a:rPr lang="zh-CN" altLang="en-US" sz="4700" dirty="0"/>
            </a:br>
            <a:endParaRPr lang="zh-CN" altLang="en-US"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altLang="zh-CN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8631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20C39C2-461C-1CCE-9CBE-8CEF10E49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524" y="876512"/>
            <a:ext cx="6980952" cy="3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66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ABEE1EC-5133-F30A-A5E7-5D08DCE8D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769" y="0"/>
            <a:ext cx="690246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70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11A06A7-02E2-860D-7A4E-118C37BAD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333" y="328893"/>
            <a:ext cx="7133333" cy="4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20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zh-CN" sz="4700" dirty="0"/>
            </a:br>
            <a:br>
              <a:rPr lang="en-US" altLang="zh-CN" sz="4700" dirty="0"/>
            </a:br>
            <a:r>
              <a:rPr lang="zh-CN" altLang="en-US" sz="4700" dirty="0"/>
              <a:t>用例的实现</a:t>
            </a:r>
            <a:br>
              <a:rPr lang="zh-CN" altLang="en-US" sz="4700" dirty="0"/>
            </a:br>
            <a:br>
              <a:rPr lang="zh-CN" altLang="en-US" sz="4700" dirty="0"/>
            </a:br>
            <a:endParaRPr lang="zh-CN" altLang="en-US"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altLang="zh-CN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2590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245502" y="183732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用户登录</a:t>
            </a:r>
            <a:endParaRPr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188CFEB-A3D6-2C38-039A-A6AFA463D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86" y="1275562"/>
            <a:ext cx="7771428" cy="3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91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245502" y="183732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用户登录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7F8D6E-A0EB-D122-7FAD-2BF82FEEE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43" y="1368338"/>
            <a:ext cx="7685714" cy="3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82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245502" y="183732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发布需求</a:t>
            </a:r>
            <a:endParaRPr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030784-6DE8-6AE5-57FA-7DB81B58F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0" y="1231393"/>
            <a:ext cx="7847619" cy="3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13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245502" y="183732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发布需求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D55928-DB07-A4B4-D4FD-8D5CB4B01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493" y="1167726"/>
            <a:ext cx="5820271" cy="397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6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zh-CN" sz="4700" dirty="0"/>
            </a:br>
            <a:r>
              <a:rPr lang="zh-CN" altLang="en-US" sz="4700" dirty="0"/>
              <a:t>架构风格</a:t>
            </a:r>
            <a:br>
              <a:rPr lang="zh-CN" altLang="en-US" sz="4700" dirty="0"/>
            </a:br>
            <a:endParaRPr lang="zh-CN" altLang="en-US"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zh-CN" sz="4700" dirty="0"/>
            </a:br>
            <a:br>
              <a:rPr lang="en-US" altLang="zh-CN" sz="4700" dirty="0"/>
            </a:br>
            <a:br>
              <a:rPr lang="en-US" altLang="zh-CN" sz="4700" dirty="0"/>
            </a:br>
            <a:r>
              <a:rPr lang="zh-CN" altLang="en-US" sz="4700" dirty="0"/>
              <a:t>原型开发</a:t>
            </a:r>
            <a:br>
              <a:rPr lang="zh-CN" altLang="en-US" sz="4700" dirty="0"/>
            </a:br>
            <a:br>
              <a:rPr lang="zh-CN" altLang="en-US" sz="4700" dirty="0"/>
            </a:br>
            <a:br>
              <a:rPr lang="zh-CN" altLang="en-US" sz="4700" dirty="0"/>
            </a:br>
            <a:endParaRPr lang="zh-CN" altLang="en-US"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altLang="zh-CN" dirty="0"/>
              <a:t>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2654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581ACA3-4641-4007-5AE0-00B1E7EFC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"/>
            <a:ext cx="91440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24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03A4E53-11CB-065C-3B62-3C00555E3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233" y="0"/>
            <a:ext cx="509528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238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76586C6-672B-2F58-4F1D-4F40C0572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"/>
            <a:ext cx="91440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50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3A11F40-211B-5303-8C5F-FEABD1A37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468" y="0"/>
            <a:ext cx="568853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852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</a:t>
            </a:r>
            <a:r>
              <a:rPr lang="en-US" altLang="zh-CN" dirty="0" err="1"/>
              <a:t>hankYou</a:t>
            </a:r>
            <a:r>
              <a:rPr lang="en-US" altLang="zh-CN" dirty="0"/>
              <a:t>!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6" name="Google Shape;2326;p44"/>
          <p:cNvGrpSpPr/>
          <p:nvPr/>
        </p:nvGrpSpPr>
        <p:grpSpPr>
          <a:xfrm>
            <a:off x="4360149" y="632092"/>
            <a:ext cx="3879489" cy="3879489"/>
            <a:chOff x="4522050" y="622650"/>
            <a:chExt cx="3898200" cy="3898200"/>
          </a:xfrm>
        </p:grpSpPr>
        <p:sp>
          <p:nvSpPr>
            <p:cNvPr id="2327" name="Google Shape;2327;p44"/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4"/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0" name="Google Shape;2330;p44"/>
          <p:cNvSpPr txBox="1">
            <a:spLocks noGrp="1"/>
          </p:cNvSpPr>
          <p:nvPr>
            <p:ph type="subTitle" idx="1"/>
          </p:nvPr>
        </p:nvSpPr>
        <p:spPr>
          <a:xfrm>
            <a:off x="422911" y="1885900"/>
            <a:ext cx="3736354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系统整体采用微服务架构风格，实现了设计的去中心化，提高了系统的容错性、可扩展性和可维护性。</a:t>
            </a:r>
            <a:endParaRPr lang="en-US" altLang="zh-CN"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系统主要采用调用</a:t>
            </a:r>
            <a:r>
              <a:rPr lang="en-US" altLang="zh-CN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/</a:t>
            </a:r>
            <a:r>
              <a:rPr lang="zh-CN" alt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返回的方式来设计整体系统。在整体架构方面，基于数据抽象和面向对象的架构，层次结构方面，由小到大进行设计。</a:t>
            </a:r>
            <a:endParaRPr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331" name="Google Shape;2331;p44"/>
          <p:cNvPicPr preferRelativeResize="0"/>
          <p:nvPr/>
        </p:nvPicPr>
        <p:blipFill rotWithShape="1">
          <a:blip r:embed="rId3">
            <a:alphaModFix/>
          </a:blip>
          <a:srcRect l="34985" r="2674"/>
          <a:stretch/>
        </p:blipFill>
        <p:spPr>
          <a:xfrm>
            <a:off x="4718153" y="995200"/>
            <a:ext cx="3144600" cy="3153000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7052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6" name="Google Shape;2326;p44"/>
          <p:cNvGrpSpPr/>
          <p:nvPr/>
        </p:nvGrpSpPr>
        <p:grpSpPr>
          <a:xfrm>
            <a:off x="4360149" y="632092"/>
            <a:ext cx="3879489" cy="3879489"/>
            <a:chOff x="4522050" y="622650"/>
            <a:chExt cx="3898200" cy="3898200"/>
          </a:xfrm>
        </p:grpSpPr>
        <p:sp>
          <p:nvSpPr>
            <p:cNvPr id="2327" name="Google Shape;2327;p44"/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4"/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0" name="Google Shape;2330;p44"/>
          <p:cNvSpPr txBox="1">
            <a:spLocks noGrp="1"/>
          </p:cNvSpPr>
          <p:nvPr>
            <p:ph type="subTitle" idx="1"/>
          </p:nvPr>
        </p:nvSpPr>
        <p:spPr>
          <a:xfrm>
            <a:off x="397164" y="2278693"/>
            <a:ext cx="3786984" cy="1470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本系统采用</a:t>
            </a:r>
            <a:r>
              <a:rPr lang="en-US" altLang="zh-CN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IOC</a:t>
            </a:r>
            <a:r>
              <a:rPr lang="zh-CN" alt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（控制反转）构建容器实现对象之间的解耦合，并且采用</a:t>
            </a:r>
            <a:r>
              <a:rPr lang="en-US" altLang="zh-CN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AOP</a:t>
            </a:r>
            <a:r>
              <a:rPr lang="zh-CN" alt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（面向切面编程）提取公共行为封装为通用服务，降低系统冗余以及模块之间的耦合度，提高系统的可操作性和维护性。</a:t>
            </a:r>
          </a:p>
        </p:txBody>
      </p:sp>
      <p:pic>
        <p:nvPicPr>
          <p:cNvPr id="2331" name="Google Shape;2331;p44"/>
          <p:cNvPicPr preferRelativeResize="0"/>
          <p:nvPr/>
        </p:nvPicPr>
        <p:blipFill rotWithShape="1">
          <a:blip r:embed="rId3">
            <a:alphaModFix/>
          </a:blip>
          <a:srcRect l="34985" r="2674"/>
          <a:stretch/>
        </p:blipFill>
        <p:spPr>
          <a:xfrm>
            <a:off x="4718153" y="995200"/>
            <a:ext cx="3144600" cy="3153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" name="Google Shape;2330;p44">
            <a:extLst>
              <a:ext uri="{FF2B5EF4-FFF2-40B4-BE49-F238E27FC236}">
                <a16:creationId xmlns:a16="http://schemas.microsoft.com/office/drawing/2014/main" id="{EE8534B1-8A59-DB69-2BB4-A761131966AA}"/>
              </a:ext>
            </a:extLst>
          </p:cNvPr>
          <p:cNvSpPr txBox="1">
            <a:spLocks/>
          </p:cNvSpPr>
          <p:nvPr/>
        </p:nvSpPr>
        <p:spPr>
          <a:xfrm>
            <a:off x="1080363" y="819199"/>
            <a:ext cx="3786984" cy="1470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zh-CN" altLang="en-US" sz="2400" b="1" dirty="0"/>
              <a:t>数据抽象和面向对象架构</a:t>
            </a:r>
          </a:p>
        </p:txBody>
      </p:sp>
    </p:spTree>
    <p:extLst>
      <p:ext uri="{BB962C8B-B14F-4D97-AF65-F5344CB8AC3E}">
        <p14:creationId xmlns:p14="http://schemas.microsoft.com/office/powerpoint/2010/main" val="2553735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44"/>
          <p:cNvSpPr txBox="1">
            <a:spLocks noGrp="1"/>
          </p:cNvSpPr>
          <p:nvPr>
            <p:ph type="subTitle" idx="1"/>
          </p:nvPr>
        </p:nvSpPr>
        <p:spPr>
          <a:xfrm>
            <a:off x="353290" y="1783357"/>
            <a:ext cx="32919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在本系统以前的设计中，我们采用了如图所示的层次结构。 前端部分对应传统三层架构的展示层，而后端架构则是基于微服务的架构。每个微服 务都拥有自己的架构，各自通过内网进行通信。在此次设计的过程中，我们基本保持了这一架构设计思想，并进行了一定的细节完善和改进。</a:t>
            </a:r>
            <a:endParaRPr lang="en-US" altLang="zh-CN"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9DD8685E-D78A-F252-A923-7A43467014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Google Shape;2330;p44">
            <a:extLst>
              <a:ext uri="{FF2B5EF4-FFF2-40B4-BE49-F238E27FC236}">
                <a16:creationId xmlns:a16="http://schemas.microsoft.com/office/drawing/2014/main" id="{BA104CDB-9991-D875-57EA-DC6821AF0D17}"/>
              </a:ext>
            </a:extLst>
          </p:cNvPr>
          <p:cNvSpPr txBox="1">
            <a:spLocks/>
          </p:cNvSpPr>
          <p:nvPr/>
        </p:nvSpPr>
        <p:spPr>
          <a:xfrm>
            <a:off x="1440582" y="846908"/>
            <a:ext cx="3786984" cy="1470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zh-CN" altLang="en-US" sz="2400" b="1" dirty="0"/>
              <a:t>层次结构</a:t>
            </a:r>
          </a:p>
          <a:p>
            <a:endParaRPr lang="zh-CN" altLang="en-US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D6831C-A1A2-332C-C7CE-CBD924196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656" y="-16345"/>
            <a:ext cx="552379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7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6" name="Google Shape;2326;p44"/>
          <p:cNvGrpSpPr/>
          <p:nvPr/>
        </p:nvGrpSpPr>
        <p:grpSpPr>
          <a:xfrm>
            <a:off x="4360149" y="632092"/>
            <a:ext cx="3879489" cy="3879489"/>
            <a:chOff x="4522050" y="622650"/>
            <a:chExt cx="3898200" cy="3898200"/>
          </a:xfrm>
        </p:grpSpPr>
        <p:sp>
          <p:nvSpPr>
            <p:cNvPr id="2327" name="Google Shape;2327;p44"/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4"/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31" name="Google Shape;2331;p44"/>
          <p:cNvPicPr preferRelativeResize="0"/>
          <p:nvPr/>
        </p:nvPicPr>
        <p:blipFill rotWithShape="1">
          <a:blip r:embed="rId3">
            <a:alphaModFix/>
          </a:blip>
          <a:srcRect l="34985" r="2674"/>
          <a:stretch/>
        </p:blipFill>
        <p:spPr>
          <a:xfrm>
            <a:off x="4718153" y="995200"/>
            <a:ext cx="3144600" cy="3153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" name="Google Shape;2330;p44">
            <a:extLst>
              <a:ext uri="{FF2B5EF4-FFF2-40B4-BE49-F238E27FC236}">
                <a16:creationId xmlns:a16="http://schemas.microsoft.com/office/drawing/2014/main" id="{EE8534B1-8A59-DB69-2BB4-A761131966AA}"/>
              </a:ext>
            </a:extLst>
          </p:cNvPr>
          <p:cNvSpPr txBox="1">
            <a:spLocks/>
          </p:cNvSpPr>
          <p:nvPr/>
        </p:nvSpPr>
        <p:spPr>
          <a:xfrm>
            <a:off x="1080363" y="819199"/>
            <a:ext cx="3786984" cy="1470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zh-CN" altLang="en-US" sz="2400" b="1" dirty="0"/>
              <a:t>设计模式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12F3B4-827F-A4B2-8546-1930734C54AB}"/>
              </a:ext>
            </a:extLst>
          </p:cNvPr>
          <p:cNvSpPr txBox="1"/>
          <p:nvPr/>
        </p:nvSpPr>
        <p:spPr>
          <a:xfrm>
            <a:off x="1458543" y="1873413"/>
            <a:ext cx="4585854" cy="2416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1216817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单例模式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Arabic Typesetting" panose="020B0604020202020204" pitchFamily="66" charset="-78"/>
              <a:sym typeface="Arial" panose="020B0604020202020204" pitchFamily="34" charset="0"/>
            </a:endParaRPr>
          </a:p>
          <a:p>
            <a:pPr marL="342900" indent="-342900" defTabSz="1216817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职责链模式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Arabic Typesetting" panose="020B0604020202020204" pitchFamily="66" charset="-78"/>
              <a:sym typeface="Arial" panose="020B0604020202020204" pitchFamily="34" charset="0"/>
            </a:endParaRPr>
          </a:p>
          <a:p>
            <a:pPr marL="342900" indent="-342900" defTabSz="1216817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观察者模式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Arabic Typesetting" panose="020B0604020202020204" pitchFamily="66" charset="-78"/>
              <a:sym typeface="Arial" panose="020B0604020202020204" pitchFamily="34" charset="0"/>
            </a:endParaRPr>
          </a:p>
          <a:p>
            <a:pPr marL="342900" indent="-342900" defTabSz="1216817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命令模式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Arabic Typesetting" panose="020B0604020202020204" pitchFamily="66" charset="-78"/>
              <a:sym typeface="Arial" panose="020B0604020202020204" pitchFamily="34" charset="0"/>
            </a:endParaRPr>
          </a:p>
          <a:p>
            <a:pPr marL="342900" indent="-342900" defTabSz="1216817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代理模式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Arabic Typesetting" panose="020B0604020202020204" pitchFamily="66" charset="-78"/>
              <a:sym typeface="Arial" panose="020B0604020202020204" pitchFamily="34" charset="0"/>
            </a:endParaRPr>
          </a:p>
          <a:p>
            <a:pPr marL="342900" indent="-342900" defTabSz="1216817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策略模式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Arabic Typesetting" panose="020B0604020202020204" pitchFamily="66" charset="-78"/>
              <a:sym typeface="Arial" panose="020B0604020202020204" pitchFamily="34" charset="0"/>
            </a:endParaRPr>
          </a:p>
          <a:p>
            <a:pPr marL="342900" indent="-342900" defTabSz="1216817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解释器模式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Arabic Typesetting" panose="020B0604020202020204" pitchFamily="66" charset="-78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022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635902" y="313041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/>
              <a:t>单例模式</a:t>
            </a:r>
            <a:endParaRPr b="1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3D4102CA-30BD-46C7-DC9A-B2C39762D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02" y="2997150"/>
            <a:ext cx="7609524" cy="1495238"/>
          </a:xfrm>
          <a:prstGeom prst="rect">
            <a:avLst/>
          </a:prstGeom>
        </p:spPr>
      </p:pic>
      <p:sp>
        <p:nvSpPr>
          <p:cNvPr id="39" name="Google Shape;2330;p44">
            <a:extLst>
              <a:ext uri="{FF2B5EF4-FFF2-40B4-BE49-F238E27FC236}">
                <a16:creationId xmlns:a16="http://schemas.microsoft.com/office/drawing/2014/main" id="{C4FDC6BD-B130-4589-946A-8960E8A418EA}"/>
              </a:ext>
            </a:extLst>
          </p:cNvPr>
          <p:cNvSpPr txBox="1">
            <a:spLocks/>
          </p:cNvSpPr>
          <p:nvPr/>
        </p:nvSpPr>
        <p:spPr>
          <a:xfrm>
            <a:off x="1016620" y="1460550"/>
            <a:ext cx="650807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以登录控制为例，在 </a:t>
            </a:r>
            <a:r>
              <a:rPr lang="de-DE" altLang="zh-CN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LoginManager </a:t>
            </a:r>
            <a:r>
              <a:rPr lang="zh-CN" altLang="en-US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中保存 </a:t>
            </a:r>
            <a:r>
              <a:rPr lang="de-DE" altLang="zh-CN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instance </a:t>
            </a:r>
            <a:r>
              <a:rPr lang="zh-CN" altLang="en-US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成员指针指向自身类型对象，并在初始化时暂时指向 </a:t>
            </a:r>
            <a:r>
              <a:rPr lang="de-DE" altLang="zh-CN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null </a:t>
            </a:r>
            <a:r>
              <a:rPr lang="zh-CN" altLang="de-DE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，</a:t>
            </a:r>
            <a:r>
              <a:rPr lang="zh-CN" altLang="en-US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并将控制类的构造方法私有化。在调用 </a:t>
            </a:r>
            <a:r>
              <a:rPr lang="de-DE" altLang="zh-CN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public static </a:t>
            </a:r>
            <a:r>
              <a:rPr lang="zh-CN" altLang="en-US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方法 </a:t>
            </a:r>
            <a:r>
              <a:rPr lang="de-DE" altLang="zh-CN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getInstance </a:t>
            </a:r>
            <a:r>
              <a:rPr lang="zh-CN" altLang="en-US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时，若 </a:t>
            </a:r>
            <a:r>
              <a:rPr lang="de-DE" altLang="zh-CN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instance </a:t>
            </a:r>
            <a:r>
              <a:rPr lang="zh-CN" altLang="en-US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指向 </a:t>
            </a:r>
            <a:r>
              <a:rPr lang="de-DE" altLang="zh-CN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null </a:t>
            </a:r>
            <a:r>
              <a:rPr lang="zh-CN" altLang="de-DE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，</a:t>
            </a:r>
            <a:r>
              <a:rPr lang="zh-CN" altLang="en-US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则实例化控制类并返回，否则直接返回。如此，</a:t>
            </a:r>
            <a:r>
              <a:rPr lang="de-DE" altLang="zh-CN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LoginManager().getInstance </a:t>
            </a:r>
            <a:r>
              <a:rPr lang="zh-CN" altLang="en-US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将总是能够返回全局唯一的登录控制器实例</a:t>
            </a:r>
          </a:p>
          <a:p>
            <a:endParaRPr lang="zh-CN" alt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endParaRPr lang="zh-CN" alt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endParaRPr lang="zh-CN" alt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944743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zh-CN" sz="4700" dirty="0"/>
            </a:br>
            <a:br>
              <a:rPr lang="en-US" altLang="zh-CN" sz="4700" dirty="0"/>
            </a:br>
            <a:r>
              <a:rPr lang="zh-CN" altLang="en-US" sz="4700" dirty="0"/>
              <a:t>架构改进</a:t>
            </a:r>
            <a:br>
              <a:rPr lang="zh-CN" altLang="en-US" sz="4700" dirty="0"/>
            </a:br>
            <a:br>
              <a:rPr lang="zh-CN" altLang="en-US" sz="4700" dirty="0"/>
            </a:br>
            <a:endParaRPr lang="zh-CN" altLang="en-US"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altLang="zh-CN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3417164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1212</Words>
  <Application>Microsoft Office PowerPoint</Application>
  <PresentationFormat>全屏显示(16:9)</PresentationFormat>
  <Paragraphs>97</Paragraphs>
  <Slides>35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幼圆</vt:lpstr>
      <vt:lpstr>Aharoni</vt:lpstr>
      <vt:lpstr>Arial</vt:lpstr>
      <vt:lpstr>Barlow Semi Condensed</vt:lpstr>
      <vt:lpstr>Barlow Semi Condensed Medium</vt:lpstr>
      <vt:lpstr>Fjalla One</vt:lpstr>
      <vt:lpstr>Open Sans</vt:lpstr>
      <vt:lpstr>Technology Consulting by Slidesgo</vt:lpstr>
      <vt:lpstr>9min: 学术支援平台</vt:lpstr>
      <vt:lpstr>Table of Contents</vt:lpstr>
      <vt:lpstr> 架构风格 </vt:lpstr>
      <vt:lpstr>PowerPoint 演示文稿</vt:lpstr>
      <vt:lpstr>PowerPoint 演示文稿</vt:lpstr>
      <vt:lpstr>PowerPoint 演示文稿</vt:lpstr>
      <vt:lpstr>PowerPoint 演示文稿</vt:lpstr>
      <vt:lpstr>单例模式</vt:lpstr>
      <vt:lpstr>  架构改进  </vt:lpstr>
      <vt:lpstr>PowerPoint 演示文稿</vt:lpstr>
      <vt:lpstr>PowerPoint 演示文稿</vt:lpstr>
      <vt:lpstr>PowerPoint 演示文稿</vt:lpstr>
      <vt:lpstr>  接口实现  </vt:lpstr>
      <vt:lpstr>PowerPoint 演示文稿</vt:lpstr>
      <vt:lpstr>PowerPoint 演示文稿</vt:lpstr>
      <vt:lpstr>PowerPoint 演示文稿</vt:lpstr>
      <vt:lpstr>外部接口规范</vt:lpstr>
      <vt:lpstr>PowerPoint 演示文稿</vt:lpstr>
      <vt:lpstr>PowerPoint 演示文稿</vt:lpstr>
      <vt:lpstr>PowerPoint 演示文稿</vt:lpstr>
      <vt:lpstr>  设计机制  </vt:lpstr>
      <vt:lpstr>PowerPoint 演示文稿</vt:lpstr>
      <vt:lpstr>PowerPoint 演示文稿</vt:lpstr>
      <vt:lpstr>PowerPoint 演示文稿</vt:lpstr>
      <vt:lpstr>  用例的实现  </vt:lpstr>
      <vt:lpstr>用户登录</vt:lpstr>
      <vt:lpstr>用户登录</vt:lpstr>
      <vt:lpstr>发布需求</vt:lpstr>
      <vt:lpstr>发布需求</vt:lpstr>
      <vt:lpstr>   原型开发   </vt:lpstr>
      <vt:lpstr>PowerPoint 演示文稿</vt:lpstr>
      <vt:lpstr>PowerPoint 演示文稿</vt:lpstr>
      <vt:lpstr>PowerPoint 演示文稿</vt:lpstr>
      <vt:lpstr>PowerPoint 演示文稿</vt:lpstr>
      <vt:lpstr>ThankYou!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9min: 学术支援平台</dc:title>
  <dc:creator>HUAWEI</dc:creator>
  <cp:lastModifiedBy>杨 淳屹</cp:lastModifiedBy>
  <cp:revision>43</cp:revision>
  <dcterms:modified xsi:type="dcterms:W3CDTF">2022-06-13T05:20:34Z</dcterms:modified>
</cp:coreProperties>
</file>