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0" r:id="rId2"/>
    <p:sldId id="261" r:id="rId3"/>
    <p:sldId id="256" r:id="rId4"/>
    <p:sldId id="257" r:id="rId5"/>
    <p:sldId id="259" r:id="rId6"/>
    <p:sldId id="273" r:id="rId7"/>
    <p:sldId id="262" r:id="rId8"/>
    <p:sldId id="263" r:id="rId9"/>
    <p:sldId id="266" r:id="rId10"/>
    <p:sldId id="267" r:id="rId11"/>
    <p:sldId id="27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555"/>
    <a:srgbClr val="BDB34F"/>
    <a:srgbClr val="BD7070"/>
    <a:srgbClr val="B8201E"/>
    <a:srgbClr val="EAB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80" autoAdjust="0"/>
    <p:restoredTop sz="93992" autoAdjust="0"/>
  </p:normalViewPr>
  <p:slideViewPr>
    <p:cSldViewPr snapToGrid="0">
      <p:cViewPr varScale="1">
        <p:scale>
          <a:sx n="81" d="100"/>
          <a:sy n="81" d="100"/>
        </p:scale>
        <p:origin x="230" y="62"/>
      </p:cViewPr>
      <p:guideLst>
        <p:guide orient="horz" pos="2160"/>
        <p:guide pos="1345"/>
        <p:guide pos="211"/>
        <p:guide orient="horz" pos="572"/>
        <p:guide pos="7469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EAD21-5183-4447-BAEE-CB5B74145286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AACAD-A953-482C-BB5F-A32E96D6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1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AACAD-A953-482C-BB5F-A32E96D605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4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9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5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8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3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6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8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0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8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B48E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A4CA-76AD-411E-8C48-5BD7DFDF0B1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7EBC-F01E-4507-BF8E-3AC8FF8FB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7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B48E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4290CDA-55BC-4C75-A795-4FEFD49A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4" y="468131"/>
            <a:ext cx="5232758" cy="10035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33CFFF7-5507-4F68-97D9-3330C00E2B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820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7" y="468131"/>
            <a:ext cx="6118302" cy="6083788"/>
          </a:xfrm>
          <a:prstGeom prst="rect">
            <a:avLst/>
          </a:prstGeom>
          <a:noFill/>
        </p:spPr>
      </p:pic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E40F9556-1249-4AA4-BE05-8AF6CB135147}"/>
              </a:ext>
            </a:extLst>
          </p:cNvPr>
          <p:cNvSpPr txBox="1"/>
          <p:nvPr/>
        </p:nvSpPr>
        <p:spPr>
          <a:xfrm>
            <a:off x="1132168" y="1640468"/>
            <a:ext cx="3760344" cy="4708981"/>
          </a:xfrm>
          <a:prstGeom prst="rect">
            <a:avLst/>
          </a:prstGeom>
          <a:noFill/>
          <a:ln w="28575">
            <a:solidFill>
              <a:srgbClr val="BD7070"/>
            </a:solidFill>
          </a:ln>
        </p:spPr>
        <p:txBody>
          <a:bodyPr wrap="square" rtlCol="0">
            <a:spAutoFit/>
          </a:bodyPr>
          <a:lstStyle/>
          <a:p>
            <a:pPr algn="ctr" defTabSz="1218804">
              <a:defRPr/>
            </a:pPr>
            <a:r>
              <a:rPr lang="en-US" altLang="zh-CN" sz="2800" b="1" spc="-150" dirty="0">
                <a:solidFill>
                  <a:srgbClr val="BD707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CNSCC.202: HCI</a:t>
            </a:r>
          </a:p>
          <a:p>
            <a:pPr algn="ctr" defTabSz="1218804">
              <a:defRPr/>
            </a:pPr>
            <a:r>
              <a:rPr lang="en-US" altLang="zh-CN" sz="4800" b="1" dirty="0">
                <a:solidFill>
                  <a:srgbClr val="BD707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GROUP3</a:t>
            </a:r>
          </a:p>
          <a:p>
            <a:pPr algn="ctr" defTabSz="1218804">
              <a:defRPr/>
            </a:pPr>
            <a:r>
              <a:rPr lang="en-US" altLang="zh-CN" sz="5400" b="1" dirty="0">
                <a:solidFill>
                  <a:srgbClr val="BD707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TASK-1</a:t>
            </a:r>
          </a:p>
          <a:p>
            <a:pPr algn="ctr" defTabSz="1218804">
              <a:defRPr/>
            </a:pPr>
            <a:r>
              <a:rPr lang="en-US" altLang="zh-CN" sz="3200" b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Haotian</a:t>
            </a:r>
            <a:r>
              <a: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Sang</a:t>
            </a:r>
          </a:p>
          <a:p>
            <a:pPr algn="ctr" defTabSz="1218804">
              <a:defRPr/>
            </a:pPr>
            <a:r>
              <a:rPr lang="en-US" altLang="zh-CN" sz="3200" b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Chenhui</a:t>
            </a:r>
            <a:r>
              <a: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Mao</a:t>
            </a:r>
          </a:p>
          <a:p>
            <a:pPr algn="ctr" defTabSz="1218804">
              <a:defRPr/>
            </a:pPr>
            <a:r>
              <a:rPr lang="en-US" altLang="zh-CN" sz="3200" b="1" spc="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Xiao </a:t>
            </a:r>
            <a:r>
              <a:rPr lang="en-US" altLang="zh-CN" sz="3200" b="1" spc="600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Xie</a:t>
            </a:r>
            <a:r>
              <a:rPr lang="en-US" altLang="zh-CN" sz="3200" b="1" spc="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ctr" defTabSz="1218804">
              <a:defRPr/>
            </a:pPr>
            <a:r>
              <a:rPr lang="en-US" altLang="zh-CN" sz="3200" b="1" spc="300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Yuekai</a:t>
            </a:r>
            <a:r>
              <a:rPr lang="en-US" altLang="zh-CN" sz="3200" b="1" spc="3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Yin</a:t>
            </a:r>
          </a:p>
          <a:p>
            <a:pPr algn="ctr" defTabSz="1218804">
              <a:defRPr/>
            </a:pPr>
            <a:r>
              <a:rPr lang="en-US" altLang="zh-CN" sz="3200" b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Zhuohua</a:t>
            </a:r>
            <a:r>
              <a: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Qi</a:t>
            </a:r>
          </a:p>
        </p:txBody>
      </p:sp>
    </p:spTree>
    <p:extLst>
      <p:ext uri="{BB962C8B-B14F-4D97-AF65-F5344CB8AC3E}">
        <p14:creationId xmlns:p14="http://schemas.microsoft.com/office/powerpoint/2010/main" val="193307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B82E3E-E5BF-4D75-9893-A67A87F30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E462FB-00AE-490A-8EDF-C705E473D7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5357B57F-AA5F-4786-A65D-223431FB1197}"/>
              </a:ext>
            </a:extLst>
          </p:cNvPr>
          <p:cNvSpPr txBox="1"/>
          <p:nvPr/>
        </p:nvSpPr>
        <p:spPr>
          <a:xfrm>
            <a:off x="1622108" y="1777370"/>
            <a:ext cx="1033504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3600" b="1" dirty="0">
                <a:solidFill>
                  <a:srgbClr val="BFB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distribution: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left-hander and other special crowd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 moving cost</a:t>
            </a:r>
          </a:p>
          <a:p>
            <a:pPr>
              <a:lnSpc>
                <a:spcPts val="3000"/>
              </a:lnSpc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in Integration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existing machine in the bank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whole system</a:t>
            </a:r>
          </a:p>
        </p:txBody>
      </p:sp>
    </p:spTree>
    <p:extLst>
      <p:ext uri="{BB962C8B-B14F-4D97-AF65-F5344CB8AC3E}">
        <p14:creationId xmlns:p14="http://schemas.microsoft.com/office/powerpoint/2010/main" val="35765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B72F96-BE9B-4A24-AFFE-5556822D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79EEAB-7900-4F1A-A80F-C79A829450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52DB2F-C30B-4344-B8B1-32496C24431E}"/>
              </a:ext>
            </a:extLst>
          </p:cNvPr>
          <p:cNvSpPr txBox="1"/>
          <p:nvPr/>
        </p:nvSpPr>
        <p:spPr>
          <a:xfrm>
            <a:off x="2262442" y="2767280"/>
            <a:ext cx="7667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Division</a:t>
            </a:r>
            <a:endParaRPr lang="zh-CN" altLang="en-US" sz="8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9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B82E3E-E5BF-4D75-9893-A67A87F30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E462FB-00AE-490A-8EDF-C705E473D7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5357B57F-AA5F-4786-A65D-223431FB1197}"/>
              </a:ext>
            </a:extLst>
          </p:cNvPr>
          <p:cNvSpPr txBox="1"/>
          <p:nvPr/>
        </p:nvSpPr>
        <p:spPr>
          <a:xfrm>
            <a:off x="1333639" y="1235061"/>
            <a:ext cx="103350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Presentation: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Task1: Mao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Chenhui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Task2: Sang Haotian 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Task1: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VHT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Memory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Mao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Chenhui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Thinking-Reasoning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Qi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Zhuohua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Thinking-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roblem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Solving</a:t>
            </a: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 Haotian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Yin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Yuekai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solidFill>
                <a:srgbClr val="BFB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8C419D-7981-4FFF-96EE-88D8F7C1B374}"/>
              </a:ext>
            </a:extLst>
          </p:cNvPr>
          <p:cNvSpPr txBox="1"/>
          <p:nvPr/>
        </p:nvSpPr>
        <p:spPr>
          <a:xfrm>
            <a:off x="5856826" y="1232337"/>
            <a:ext cx="56908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b="1" dirty="0">
                <a:solidFill>
                  <a:srgbClr val="5B9BD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PPT: </a:t>
            </a:r>
          </a:p>
          <a:p>
            <a:pPr lvl="0"/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 </a:t>
            </a:r>
            <a:r>
              <a:rPr lang="en-US" altLang="zh-CN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Zhuohua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Sanghaotian</a:t>
            </a: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1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B82E3E-E5BF-4D75-9893-A67A87F30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E462FB-00AE-490A-8EDF-C705E473D7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5357B57F-AA5F-4786-A65D-223431FB1197}"/>
              </a:ext>
            </a:extLst>
          </p:cNvPr>
          <p:cNvSpPr txBox="1"/>
          <p:nvPr/>
        </p:nvSpPr>
        <p:spPr>
          <a:xfrm>
            <a:off x="1517434" y="1892983"/>
            <a:ext cx="103350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2: </a:t>
            </a:r>
          </a:p>
          <a:p>
            <a:r>
              <a:rPr lang="en-US" altLang="zh-CN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Part1: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Yin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Yuekai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Part2: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Xiao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Part3: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Mao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Chenhui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Part4: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Haotian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5B9BD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Part5: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Zhuohua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solidFill>
                <a:srgbClr val="BFB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56978E-638B-46D4-976F-27257BD47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93458"/>
              </p:ext>
            </p:extLst>
          </p:nvPr>
        </p:nvGraphicFramePr>
        <p:xfrm>
          <a:off x="337120" y="926404"/>
          <a:ext cx="11515356" cy="580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196">
                  <a:extLst>
                    <a:ext uri="{9D8B030D-6E8A-4147-A177-3AD203B41FA5}">
                      <a16:colId xmlns:a16="http://schemas.microsoft.com/office/drawing/2014/main" val="2558674025"/>
                    </a:ext>
                  </a:extLst>
                </a:gridCol>
                <a:gridCol w="3237855">
                  <a:extLst>
                    <a:ext uri="{9D8B030D-6E8A-4147-A177-3AD203B41FA5}">
                      <a16:colId xmlns:a16="http://schemas.microsoft.com/office/drawing/2014/main" val="3433889624"/>
                    </a:ext>
                  </a:extLst>
                </a:gridCol>
                <a:gridCol w="3237855">
                  <a:extLst>
                    <a:ext uri="{9D8B030D-6E8A-4147-A177-3AD203B41FA5}">
                      <a16:colId xmlns:a16="http://schemas.microsoft.com/office/drawing/2014/main" val="2737257912"/>
                    </a:ext>
                  </a:extLst>
                </a:gridCol>
                <a:gridCol w="3235450">
                  <a:extLst>
                    <a:ext uri="{9D8B030D-6E8A-4147-A177-3AD203B41FA5}">
                      <a16:colId xmlns:a16="http://schemas.microsoft.com/office/drawing/2014/main" val="2999163796"/>
                    </a:ext>
                  </a:extLst>
                </a:gridCol>
              </a:tblGrid>
              <a:tr h="473762"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BD707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VHT</a:t>
                      </a:r>
                      <a:endParaRPr lang="zh-CN" altLang="en-US" sz="2800" b="1" dirty="0">
                        <a:solidFill>
                          <a:srgbClr val="BD707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29913"/>
                  </a:ext>
                </a:extLst>
              </a:tr>
              <a:tr h="353727"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Vision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Hearing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Touch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84514523"/>
                  </a:ext>
                </a:extLst>
              </a:tr>
              <a:tr h="1572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Receive information about environment visually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 and depth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Brightness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Movement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Changes in luminance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 information about environment acoustically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Distances, direction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Through pitch, loudness, Timbre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 feedback about environment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Thermoreceptors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Nociceptors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Mechanoreceptor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2957935"/>
                  </a:ext>
                </a:extLst>
              </a:tr>
              <a:tr h="1476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 blind people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Sight impaired people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Optical illusions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Less accurate distinguishing high frequencies than low</a:t>
                      </a:r>
                    </a:p>
                    <a:p>
                      <a:pPr marL="400050" marR="0" lvl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Hearing impaired people</a:t>
                      </a:r>
                      <a:b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 to implement</a:t>
                      </a:r>
                    </a:p>
                    <a:p>
                      <a:pPr marL="400050" marR="0" lvl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Finger impaired people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3337721"/>
                  </a:ext>
                </a:extLst>
              </a:tr>
              <a:tr h="1487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Implication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 a bold color that can caught one’s attention</a:t>
                      </a:r>
                    </a:p>
                    <a:p>
                      <a:pPr marL="342900" indent="-342900" algn="l" defTabSz="914400" rtl="0" eaLnBrk="1" latinLnBrk="0" hangingPunct="1"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comfortable color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Sounding information should be at human acceptable level</a:t>
                      </a:r>
                    </a:p>
                    <a:p>
                      <a:pPr marL="342900" indent="-342900" algn="l" defTabSz="914400" rtl="0" eaLnBrk="1" latinLnBrk="0" hangingPunct="1"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comfortable and clear sound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Touching level should be at human sensible level</a:t>
                      </a:r>
                    </a:p>
                    <a:p>
                      <a:pPr marL="342900" indent="-342900" algn="l" defTabSz="914400" rtl="0" eaLnBrk="1" latinLnBrk="0" hangingPunct="1"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Different information should be transfer distinct touching feeling.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8742444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29D2FED-8A6C-4CE1-96A0-43D2D84DA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2B511C-E425-447E-ADB3-0230A847D7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820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14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56978E-638B-46D4-976F-27257BD47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36020"/>
              </p:ext>
            </p:extLst>
          </p:nvPr>
        </p:nvGraphicFramePr>
        <p:xfrm>
          <a:off x="337120" y="926404"/>
          <a:ext cx="11663202" cy="5708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070">
                  <a:extLst>
                    <a:ext uri="{9D8B030D-6E8A-4147-A177-3AD203B41FA5}">
                      <a16:colId xmlns:a16="http://schemas.microsoft.com/office/drawing/2014/main" val="2558674025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3433889624"/>
                    </a:ext>
                  </a:extLst>
                </a:gridCol>
                <a:gridCol w="3280528">
                  <a:extLst>
                    <a:ext uri="{9D8B030D-6E8A-4147-A177-3AD203B41FA5}">
                      <a16:colId xmlns:a16="http://schemas.microsoft.com/office/drawing/2014/main" val="2737257912"/>
                    </a:ext>
                  </a:extLst>
                </a:gridCol>
                <a:gridCol w="3412503">
                  <a:extLst>
                    <a:ext uri="{9D8B030D-6E8A-4147-A177-3AD203B41FA5}">
                      <a16:colId xmlns:a16="http://schemas.microsoft.com/office/drawing/2014/main" val="2999163796"/>
                    </a:ext>
                  </a:extLst>
                </a:gridCol>
              </a:tblGrid>
              <a:tr h="473762"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BD707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zh-CN" altLang="en-US" sz="2800" b="1" dirty="0">
                        <a:solidFill>
                          <a:srgbClr val="BD707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29913"/>
                  </a:ext>
                </a:extLst>
              </a:tr>
              <a:tr h="353727"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Sensory Memories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Short-Term Memory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Long-Term Memory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84514523"/>
                  </a:ext>
                </a:extLst>
              </a:tr>
              <a:tr h="1572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Buffers for stimuli received through senses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Iconic memory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Echoic memory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Haptic memory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Scratch-pad for temporary recall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Accessed rapidly(70ms)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 rapidly(200ms)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Repository for all our knowledge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Huge, unlimited capacity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Slow access time ~1/10 s</a:t>
                      </a:r>
                    </a:p>
                    <a:p>
                      <a:pPr marL="857250" lvl="1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Slow decay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2957935"/>
                  </a:ext>
                </a:extLst>
              </a:tr>
              <a:tr h="1572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Constantly overwritten</a:t>
                      </a:r>
                    </a:p>
                    <a:p>
                      <a:pPr marL="400050" marR="0" lvl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only selectively attend to one of above stimuli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capacity: 7</a:t>
                      </a:r>
                      <a:r>
                        <a:rPr lang="en-US" altLang="zh-C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chunks</a:t>
                      </a:r>
                      <a:b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rehearsal (repetition)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Easier to remember things that represent objects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Interference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3337721"/>
                  </a:ext>
                </a:extLst>
              </a:tr>
              <a:tr h="1572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Implication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on one aspect rather than all above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in chunks within 5-9,which can be easier to remember (such as website)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 the commonly used tool in conspicuous position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Icon should relevant to the purpose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8742444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29D2FED-8A6C-4CE1-96A0-43D2D84DA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2B511C-E425-447E-ADB3-0230A847D7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820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19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7F8C0F-3DAE-485B-8895-3143F24CC4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999" y="908051"/>
          <a:ext cx="11520001" cy="5591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317">
                  <a:extLst>
                    <a:ext uri="{9D8B030D-6E8A-4147-A177-3AD203B41FA5}">
                      <a16:colId xmlns:a16="http://schemas.microsoft.com/office/drawing/2014/main" val="2558674025"/>
                    </a:ext>
                  </a:extLst>
                </a:gridCol>
                <a:gridCol w="3238228">
                  <a:extLst>
                    <a:ext uri="{9D8B030D-6E8A-4147-A177-3AD203B41FA5}">
                      <a16:colId xmlns:a16="http://schemas.microsoft.com/office/drawing/2014/main" val="3433889624"/>
                    </a:ext>
                  </a:extLst>
                </a:gridCol>
                <a:gridCol w="3238228">
                  <a:extLst>
                    <a:ext uri="{9D8B030D-6E8A-4147-A177-3AD203B41FA5}">
                      <a16:colId xmlns:a16="http://schemas.microsoft.com/office/drawing/2014/main" val="2737257912"/>
                    </a:ext>
                  </a:extLst>
                </a:gridCol>
                <a:gridCol w="3238228">
                  <a:extLst>
                    <a:ext uri="{9D8B030D-6E8A-4147-A177-3AD203B41FA5}">
                      <a16:colId xmlns:a16="http://schemas.microsoft.com/office/drawing/2014/main" val="2999163796"/>
                    </a:ext>
                  </a:extLst>
                </a:gridCol>
              </a:tblGrid>
              <a:tr h="485816"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BD707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THINKING: REASONING</a:t>
                      </a:r>
                      <a:endParaRPr lang="zh-CN" altLang="en-US" sz="2800" b="1" dirty="0">
                        <a:solidFill>
                          <a:srgbClr val="BD707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29913"/>
                  </a:ext>
                </a:extLst>
              </a:tr>
              <a:tr h="378941"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Deductive Reasoning</a:t>
                      </a:r>
                      <a:endParaRPr lang="zh-CN" altLang="en-US" sz="18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Inductive Reasoning</a:t>
                      </a:r>
                      <a:endParaRPr lang="zh-CN" altLang="en-US" sz="18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Abductive Reasoning</a:t>
                      </a:r>
                      <a:endParaRPr lang="zh-CN" altLang="en-US" sz="18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84514523"/>
                  </a:ext>
                </a:extLst>
              </a:tr>
              <a:tr h="1572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lang="zh-CN" altLang="en-US" sz="18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 logically necessary conclusion from given rules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Generalize from cases seen to cases unseen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Reasoning from event to cause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2957935"/>
                  </a:ext>
                </a:extLst>
              </a:tr>
              <a:tr h="1572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zh-CN" altLang="en-US" sz="18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GB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Often be misapplied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GB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Sometimes truth and validity clash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altLang="zh-C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Unreliable 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(can only be proved to be false not true)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GB" altLang="zh-C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Unreliable (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lead to false explanations)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3337721"/>
                  </a:ext>
                </a:extLst>
              </a:tr>
              <a:tr h="1572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Implication</a:t>
                      </a:r>
                      <a:endParaRPr lang="zh-CN" altLang="en-US" sz="18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validity rather than truth was preferred, all premises would have to be made explicit.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Gather as much as evidence to support inductive inference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Check negative evidence to test the truth of the statement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Avoid an event always following an action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 evidence to the contrary 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8742444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59F2544-D7D1-4952-817E-F78A64AD6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8E7D62-F0B7-4CD2-A653-96485FC270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820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766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7F8C0F-3DAE-485B-8895-3143F24CC4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119" y="908048"/>
          <a:ext cx="11515357" cy="5639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2623">
                  <a:extLst>
                    <a:ext uri="{9D8B030D-6E8A-4147-A177-3AD203B41FA5}">
                      <a16:colId xmlns:a16="http://schemas.microsoft.com/office/drawing/2014/main" val="2558674025"/>
                    </a:ext>
                  </a:extLst>
                </a:gridCol>
                <a:gridCol w="9722734">
                  <a:extLst>
                    <a:ext uri="{9D8B030D-6E8A-4147-A177-3AD203B41FA5}">
                      <a16:colId xmlns:a16="http://schemas.microsoft.com/office/drawing/2014/main" val="2516727435"/>
                    </a:ext>
                  </a:extLst>
                </a:gridCol>
              </a:tblGrid>
              <a:tr h="49632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rgbClr val="BD707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THINKING: </a:t>
                      </a:r>
                      <a:r>
                        <a:rPr lang="en-GB" altLang="zh-CN" sz="2800" b="1" kern="1200" dirty="0">
                          <a:solidFill>
                            <a:srgbClr val="BD707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PROBLEM SOLVING</a:t>
                      </a:r>
                      <a:endParaRPr lang="zh-CN" altLang="en-US" sz="2800" b="1" kern="1200" dirty="0">
                        <a:solidFill>
                          <a:srgbClr val="BD707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5212991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Capability</a:t>
                      </a:r>
                      <a:endParaRPr lang="zh-CN" altLang="en-US" sz="1800" b="1" kern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 of finding solution to unfamiliar task using knowledge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Several theories (Gestalt, Problem space theory, Analogy)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2957935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Limitation</a:t>
                      </a:r>
                      <a:endParaRPr lang="zh-CN" altLang="en-US" sz="1800" b="1" kern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Gestalt: not provide sufficient evidence or structure to support its theories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Problem space theory: operates within the constraints of the human processing system; limited by the capacity of STM, and the speed at which information can be retrieved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Analogy: people often miss analogous information, unless it is semantically close to the problem domain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333772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Implication</a:t>
                      </a:r>
                      <a:endParaRPr lang="zh-CN" altLang="en-US" sz="1800" b="1" kern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Gestalt: combine different components, prepare sufficient information which relevant to it</a:t>
                      </a:r>
                    </a:p>
                    <a:p>
                      <a:pPr marL="400050" marR="0" lvl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Problem space theory: delete redundant components, classify the data</a:t>
                      </a:r>
                    </a:p>
                    <a:p>
                      <a:pPr marL="400050" marR="0" lvl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Analogy: the analogous semantical information needs to be close to the problem domain.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8742444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7B72F96-BE9B-4A24-AFFE-5556822D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79EEAB-7900-4F1A-A80F-C79A829450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820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672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7F8C0F-3DAE-485B-8895-3143F24C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21500"/>
              </p:ext>
            </p:extLst>
          </p:nvPr>
        </p:nvGraphicFramePr>
        <p:xfrm>
          <a:off x="337119" y="908048"/>
          <a:ext cx="11515357" cy="5639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2623">
                  <a:extLst>
                    <a:ext uri="{9D8B030D-6E8A-4147-A177-3AD203B41FA5}">
                      <a16:colId xmlns:a16="http://schemas.microsoft.com/office/drawing/2014/main" val="2558674025"/>
                    </a:ext>
                  </a:extLst>
                </a:gridCol>
                <a:gridCol w="9722734">
                  <a:extLst>
                    <a:ext uri="{9D8B030D-6E8A-4147-A177-3AD203B41FA5}">
                      <a16:colId xmlns:a16="http://schemas.microsoft.com/office/drawing/2014/main" val="2516727435"/>
                    </a:ext>
                  </a:extLst>
                </a:gridCol>
              </a:tblGrid>
              <a:tr h="49632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rgbClr val="BD707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EMOTION</a:t>
                      </a:r>
                      <a:endParaRPr lang="zh-CN" altLang="en-US" sz="2800" b="1" kern="1200" dirty="0">
                        <a:solidFill>
                          <a:srgbClr val="BD707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5212991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Capability</a:t>
                      </a:r>
                      <a:endParaRPr lang="zh-CN" altLang="en-US" sz="1800" b="1" kern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Involves both cognitive &amp; physical response</a:t>
                      </a:r>
                    </a:p>
                    <a:p>
                      <a:pPr marL="400050" indent="-40005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Affect influence our respond to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957935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Limitation</a:t>
                      </a:r>
                      <a:endParaRPr lang="zh-CN" altLang="en-US" sz="1800" b="1" kern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 affect can make it harder to do easy job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33772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Implication</a:t>
                      </a:r>
                      <a:endParaRPr lang="zh-CN" altLang="en-US" sz="1800" b="1" kern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a delightful interface that can stimulate positive emotion, rather than a frustrated interface that can stimulate negative emotion.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2444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7B72F96-BE9B-4A24-AFFE-5556822D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79EEAB-7900-4F1A-A80F-C79A829450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820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755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4290CDA-55BC-4C75-A795-4FEFD49A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4" y="468131"/>
            <a:ext cx="5232758" cy="10035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33CFFF7-5507-4F68-97D9-3330C00E2B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7" y="468131"/>
            <a:ext cx="6118302" cy="6083788"/>
          </a:xfrm>
          <a:prstGeom prst="rect">
            <a:avLst/>
          </a:prstGeom>
          <a:noFill/>
        </p:spPr>
      </p:pic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E40F9556-1249-4AA4-BE05-8AF6CB135147}"/>
              </a:ext>
            </a:extLst>
          </p:cNvPr>
          <p:cNvSpPr txBox="1"/>
          <p:nvPr/>
        </p:nvSpPr>
        <p:spPr>
          <a:xfrm>
            <a:off x="1132168" y="1640468"/>
            <a:ext cx="3760344" cy="4708981"/>
          </a:xfrm>
          <a:prstGeom prst="rect">
            <a:avLst/>
          </a:prstGeom>
          <a:noFill/>
          <a:ln w="28575">
            <a:solidFill>
              <a:srgbClr val="BDB34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1218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150" normalizeH="0" baseline="0" noProof="0" dirty="0">
                <a:ln>
                  <a:noFill/>
                </a:ln>
                <a:solidFill>
                  <a:srgbClr val="BDB34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CNSCC.202: HCI</a:t>
            </a:r>
          </a:p>
          <a:p>
            <a:pPr marL="0" marR="0" lvl="0" indent="0" algn="ctr" defTabSz="1218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BDB34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GROUP3</a:t>
            </a:r>
          </a:p>
          <a:p>
            <a:pPr marL="0" marR="0" lvl="0" indent="0" algn="ctr" defTabSz="1218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BDB34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TASK-2</a:t>
            </a:r>
          </a:p>
          <a:p>
            <a:pPr marL="0" marR="0" lvl="0" indent="0" algn="ctr" defTabSz="1218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Haotian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Sang</a:t>
            </a:r>
          </a:p>
          <a:p>
            <a:pPr marL="0" marR="0" lvl="0" indent="0" algn="ctr" defTabSz="1218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Chenhui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Mao</a:t>
            </a:r>
          </a:p>
          <a:p>
            <a:pPr marL="0" marR="0" lvl="0" indent="0" algn="ctr" defTabSz="1218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Xiao </a:t>
            </a:r>
            <a:r>
              <a:rPr kumimoji="0" lang="en-US" altLang="zh-CN" sz="32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Xie</a:t>
            </a:r>
            <a:r>
              <a:rPr kumimoji="0" lang="en-US" altLang="zh-CN" sz="32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1218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3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Yuekai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Yin</a:t>
            </a:r>
          </a:p>
          <a:p>
            <a:pPr marL="0" marR="0" lvl="0" indent="0" algn="ctr" defTabSz="1218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Zhuohua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Qi</a:t>
            </a:r>
          </a:p>
        </p:txBody>
      </p:sp>
    </p:spTree>
    <p:extLst>
      <p:ext uri="{BB962C8B-B14F-4D97-AF65-F5344CB8AC3E}">
        <p14:creationId xmlns:p14="http://schemas.microsoft.com/office/powerpoint/2010/main" val="69327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B82E3E-E5BF-4D75-9893-A67A87F30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E462FB-00AE-490A-8EDF-C705E473D7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D6FEB42-17EC-468A-93AD-4BFD8E08EF2C}"/>
              </a:ext>
            </a:extLst>
          </p:cNvPr>
          <p:cNvGrpSpPr/>
          <p:nvPr/>
        </p:nvGrpSpPr>
        <p:grpSpPr>
          <a:xfrm>
            <a:off x="1703388" y="1884716"/>
            <a:ext cx="8110284" cy="3770584"/>
            <a:chOff x="1703288" y="1783116"/>
            <a:chExt cx="8110284" cy="3770584"/>
          </a:xfrm>
        </p:grpSpPr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95EC1686-2320-4CBA-8D90-DEC290E539C4}"/>
                </a:ext>
              </a:extLst>
            </p:cNvPr>
            <p:cNvSpPr txBox="1"/>
            <p:nvPr/>
          </p:nvSpPr>
          <p:spPr>
            <a:xfrm>
              <a:off x="1703288" y="1783116"/>
              <a:ext cx="7195884" cy="377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altLang="zh-CN" sz="3600" b="1" dirty="0">
                  <a:solidFill>
                    <a:srgbClr val="BFB5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“one-touch calling” button:</a:t>
              </a:r>
            </a:p>
            <a:p>
              <a:pPr marL="1028700" lvl="1" indent="-571500">
                <a:buFont typeface="+mj-lt"/>
                <a:buAutoNum type="romanUcPeriod"/>
              </a:pP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 manual service</a:t>
              </a:r>
            </a:p>
            <a:p>
              <a:pPr marL="1028700" lvl="1" indent="-571500">
                <a:buFont typeface="+mj-lt"/>
                <a:buAutoNum type="romanUcPeriod"/>
              </a:pP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the police</a:t>
              </a:r>
            </a:p>
            <a:p>
              <a:pPr>
                <a:lnSpc>
                  <a:spcPts val="2800"/>
                </a:lnSpc>
              </a:pP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514350" indent="-514350">
                <a:buFont typeface="+mj-lt"/>
                <a:buAutoNum type="arabicPeriod" startAt="2"/>
              </a:pPr>
              <a:r>
                <a:rPr lang="en-US" altLang="zh-CN" sz="3600" b="1" dirty="0">
                  <a:solidFill>
                    <a:srgbClr val="BFB5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Multilanguage support: </a:t>
              </a:r>
            </a:p>
            <a:p>
              <a:pPr marL="1028700" lvl="1" indent="-571500">
                <a:buFont typeface="+mj-lt"/>
                <a:buAutoNum type="romanUcPeriod"/>
              </a:pP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 service for multi-lingual clients</a:t>
              </a:r>
            </a:p>
            <a:p>
              <a:pPr marL="1028700" lvl="1" indent="-571500">
                <a:buFont typeface="+mj-lt"/>
                <a:buAutoNum type="romanUcPeriod"/>
              </a:pP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 voice service for dialects</a:t>
              </a:r>
            </a:p>
            <a:p>
              <a:pPr>
                <a:lnSpc>
                  <a:spcPct val="150000"/>
                </a:lnSpc>
              </a:pP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6" name="图形 15" descr="免提电话 ">
              <a:extLst>
                <a:ext uri="{FF2B5EF4-FFF2-40B4-BE49-F238E27FC236}">
                  <a16:creationId xmlns:a16="http://schemas.microsoft.com/office/drawing/2014/main" id="{1634C1BB-29B8-4659-A96F-B98F2B49A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9172" y="2390747"/>
              <a:ext cx="914400" cy="914400"/>
            </a:xfrm>
            <a:prstGeom prst="rect">
              <a:avLst/>
            </a:prstGeom>
          </p:spPr>
        </p:pic>
        <p:pic>
          <p:nvPicPr>
            <p:cNvPr id="18" name="图形 17" descr="失聪">
              <a:extLst>
                <a:ext uri="{FF2B5EF4-FFF2-40B4-BE49-F238E27FC236}">
                  <a16:creationId xmlns:a16="http://schemas.microsoft.com/office/drawing/2014/main" id="{E1D1B914-1F3E-4B37-9C10-AB3EDA634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9172" y="41054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45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B82E3E-E5BF-4D75-9893-A67A87F30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" y="123024"/>
            <a:ext cx="3160799" cy="606181"/>
          </a:xfrm>
          <a:prstGeom prst="rect">
            <a:avLst/>
          </a:prstGeom>
          <a:noFill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E462FB-00AE-490A-8EDF-C705E473D7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56" y="123024"/>
            <a:ext cx="609620" cy="606181"/>
          </a:xfrm>
          <a:prstGeom prst="rect">
            <a:avLst/>
          </a:prstGeom>
          <a:noFill/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9B29E53D-D2D0-4FCC-A2EC-AFE645D5A58D}"/>
              </a:ext>
            </a:extLst>
          </p:cNvPr>
          <p:cNvSpPr txBox="1"/>
          <p:nvPr/>
        </p:nvSpPr>
        <p:spPr>
          <a:xfrm>
            <a:off x="1665626" y="1426404"/>
            <a:ext cx="10138591" cy="42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3600" b="1" dirty="0">
                <a:solidFill>
                  <a:srgbClr val="BFB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on the screen: 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 of unclear handwriting or put the form in the wrong area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Reminding by vibration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sz="3600" b="1" dirty="0">
                <a:solidFill>
                  <a:srgbClr val="BFB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 bold font to</a:t>
            </a:r>
            <a:r>
              <a:rPr lang="zh-CN" altLang="en-US" sz="3600" b="1" dirty="0">
                <a:solidFill>
                  <a:srgbClr val="BFB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BFB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3600" b="1" dirty="0">
                <a:solidFill>
                  <a:srgbClr val="BFB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BFB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and Add figures: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Reduce reading cost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Conspicuous marking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C7D12B6-3252-44B0-A29D-EE90F1C2835E}"/>
              </a:ext>
            </a:extLst>
          </p:cNvPr>
          <p:cNvGrpSpPr/>
          <p:nvPr/>
        </p:nvGrpSpPr>
        <p:grpSpPr>
          <a:xfrm>
            <a:off x="6753616" y="4517196"/>
            <a:ext cx="3278179" cy="914400"/>
            <a:chOff x="8339357" y="5356447"/>
            <a:chExt cx="3278179" cy="914400"/>
          </a:xfrm>
        </p:grpSpPr>
        <p:pic>
          <p:nvPicPr>
            <p:cNvPr id="21" name="图形 20" descr="男人">
              <a:extLst>
                <a:ext uri="{FF2B5EF4-FFF2-40B4-BE49-F238E27FC236}">
                  <a16:creationId xmlns:a16="http://schemas.microsoft.com/office/drawing/2014/main" id="{663CB060-051E-4E1B-9669-42601FB3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7338" y="5356447"/>
              <a:ext cx="914400" cy="914400"/>
            </a:xfrm>
            <a:prstGeom prst="rect">
              <a:avLst/>
            </a:prstGeom>
          </p:spPr>
        </p:pic>
        <p:pic>
          <p:nvPicPr>
            <p:cNvPr id="22" name="图形 21" descr="女士">
              <a:extLst>
                <a:ext uri="{FF2B5EF4-FFF2-40B4-BE49-F238E27FC236}">
                  <a16:creationId xmlns:a16="http://schemas.microsoft.com/office/drawing/2014/main" id="{284141EA-D134-43ED-8172-15F11EE8A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88900" y="5356447"/>
              <a:ext cx="914400" cy="914400"/>
            </a:xfrm>
            <a:prstGeom prst="rect">
              <a:avLst/>
            </a:prstGeom>
          </p:spPr>
        </p:pic>
        <p:pic>
          <p:nvPicPr>
            <p:cNvPr id="23" name="图形 22" descr="家">
              <a:extLst>
                <a:ext uri="{FF2B5EF4-FFF2-40B4-BE49-F238E27FC236}">
                  <a16:creationId xmlns:a16="http://schemas.microsoft.com/office/drawing/2014/main" id="{D3EE1501-6A2E-469C-BF26-A8597851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9357" y="5356447"/>
              <a:ext cx="914400" cy="914400"/>
            </a:xfrm>
            <a:prstGeom prst="rect">
              <a:avLst/>
            </a:prstGeom>
          </p:spPr>
        </p:pic>
        <p:pic>
          <p:nvPicPr>
            <p:cNvPr id="24" name="图形 23" descr="雇员徽章 ">
              <a:extLst>
                <a:ext uri="{FF2B5EF4-FFF2-40B4-BE49-F238E27FC236}">
                  <a16:creationId xmlns:a16="http://schemas.microsoft.com/office/drawing/2014/main" id="{B7F8C301-8C48-4EA0-9527-6FC774B20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03136" y="5356447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8B01BC8B-DE12-4516-B211-1A6BEEDA4B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5294" y="2677246"/>
            <a:ext cx="2007005" cy="112485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2BCAE6C-E06D-4EFD-A7C7-4C657DE1AF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0861" y="2677246"/>
            <a:ext cx="2001995" cy="11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630</Words>
  <Application>Microsoft Office PowerPoint</Application>
  <PresentationFormat>宽屏</PresentationFormat>
  <Paragraphs>157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微软雅黑</vt:lpstr>
      <vt:lpstr>幼圆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晨辉 茅</dc:creator>
  <cp:lastModifiedBy>sang haotian</cp:lastModifiedBy>
  <cp:revision>199</cp:revision>
  <dcterms:created xsi:type="dcterms:W3CDTF">2019-04-06T05:52:32Z</dcterms:created>
  <dcterms:modified xsi:type="dcterms:W3CDTF">2019-04-09T07:57:24Z</dcterms:modified>
</cp:coreProperties>
</file>