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2" r:id="rId3"/>
    <p:sldId id="271"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7253D-739A-4885-878D-29FBDBFD99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9BAA34-0B8B-41A4-AF44-175164541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D5C34A-73CC-4FCA-A1AC-E6324B168747}"/>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5" name="页脚占位符 4">
            <a:extLst>
              <a:ext uri="{FF2B5EF4-FFF2-40B4-BE49-F238E27FC236}">
                <a16:creationId xmlns:a16="http://schemas.microsoft.com/office/drawing/2014/main" id="{46DF7AE4-7239-4724-AA5C-F73F60C1AF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A92081-DDC3-4CEC-B9E2-2D74B777A43D}"/>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267799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697DF-8BA9-454B-9059-0D74AE69B6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A4E3F5-7E4E-4E8D-8F51-D34D0CC08D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8463FB-A9A8-4F8D-B5F9-8206A5493F1F}"/>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5" name="页脚占位符 4">
            <a:extLst>
              <a:ext uri="{FF2B5EF4-FFF2-40B4-BE49-F238E27FC236}">
                <a16:creationId xmlns:a16="http://schemas.microsoft.com/office/drawing/2014/main" id="{ACD63E5A-505F-46B5-919A-3409E54E8E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67C7C-39D0-40AF-9F29-151329C8AC67}"/>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282271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944142-49C5-4C0F-93EC-AD71697B5A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134317-57B0-4440-8570-AD0F4CE3707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DA86C3-5393-4DD1-BF7C-3EC5390A9132}"/>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5" name="页脚占位符 4">
            <a:extLst>
              <a:ext uri="{FF2B5EF4-FFF2-40B4-BE49-F238E27FC236}">
                <a16:creationId xmlns:a16="http://schemas.microsoft.com/office/drawing/2014/main" id="{43BEA111-CAEF-4B54-94BD-B56A6EE598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875CE-2906-43D1-B0BF-EC33A75470D0}"/>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295129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836396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327708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71614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3416336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0093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921589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615517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65195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5DCD6-9906-4FD0-A677-7918FD15BE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DE1486-A5E3-4F03-B112-74B49579C9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04624B-540E-43C7-AF69-E913222475F7}"/>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5" name="页脚占位符 4">
            <a:extLst>
              <a:ext uri="{FF2B5EF4-FFF2-40B4-BE49-F238E27FC236}">
                <a16:creationId xmlns:a16="http://schemas.microsoft.com/office/drawing/2014/main" id="{A837A135-0277-4111-A3B1-1D3A0D77C7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332220-7FA0-45C3-AB87-FA5B9EE97121}"/>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203520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3230082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05016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3172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574E2-1910-47B0-BAB5-86480FD42E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6E4ED6-98D6-444D-979D-E90C50842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6AB24F8-497C-4DFD-8E26-907C375EB399}"/>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5" name="页脚占位符 4">
            <a:extLst>
              <a:ext uri="{FF2B5EF4-FFF2-40B4-BE49-F238E27FC236}">
                <a16:creationId xmlns:a16="http://schemas.microsoft.com/office/drawing/2014/main" id="{EBF732AF-1643-47DD-AE13-FABF5A85B6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903A0-0F10-480B-AF6A-2C62E43DA676}"/>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362498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E7769-907B-4467-8C14-231BDC03A6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2AF57C-9F4F-496B-B626-78F4EA1B0C0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3C8909-9A0A-4F6F-961B-2F3AF313BCA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C7EB143-83B1-4FD0-997B-46E22BB81B22}"/>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6" name="页脚占位符 5">
            <a:extLst>
              <a:ext uri="{FF2B5EF4-FFF2-40B4-BE49-F238E27FC236}">
                <a16:creationId xmlns:a16="http://schemas.microsoft.com/office/drawing/2014/main" id="{06053968-4A99-44CC-9A09-FCF52D9E3A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3AFB95-ECD8-4207-B612-47208F03B65C}"/>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320224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B692B-C3A2-483C-A2BD-448F81FEBE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2DAF2-33E6-4B59-97BC-EAF32CD92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C7733A-00E6-4061-A4BB-BAD1A27A14D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3A01BD5-20E7-4996-B9FA-AADECC329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238F4BB-5F0E-4A72-A3E6-A4417033CB0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D8EE5B5-C6C4-415B-A3E3-01464A12DF44}"/>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8" name="页脚占位符 7">
            <a:extLst>
              <a:ext uri="{FF2B5EF4-FFF2-40B4-BE49-F238E27FC236}">
                <a16:creationId xmlns:a16="http://schemas.microsoft.com/office/drawing/2014/main" id="{A736BDEF-B5C2-4F8B-B78D-605F2648B9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F95C55-E6AD-49CD-9816-E9C895DD7375}"/>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94266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7FBE9-0A5C-4A3A-9110-79C2BC891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32781E-CA14-4A5E-AB69-22B4226E18EC}"/>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4" name="页脚占位符 3">
            <a:extLst>
              <a:ext uri="{FF2B5EF4-FFF2-40B4-BE49-F238E27FC236}">
                <a16:creationId xmlns:a16="http://schemas.microsoft.com/office/drawing/2014/main" id="{EE6A602E-783B-4AC3-AD56-55284722B8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0FF177-8400-4D11-B306-A2A80723AFFD}"/>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155621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98BBF1-A36C-487C-A6CF-C418B6189564}"/>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3" name="页脚占位符 2">
            <a:extLst>
              <a:ext uri="{FF2B5EF4-FFF2-40B4-BE49-F238E27FC236}">
                <a16:creationId xmlns:a16="http://schemas.microsoft.com/office/drawing/2014/main" id="{BD24D57B-25E2-4726-9687-5140BA7CE2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C7BA22-28F4-48A2-B064-1350381BFB33}"/>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81885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83393-9380-424B-9B2A-0D2492D6D7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AF91A5-B56C-4E15-9016-34539F91A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683ABAD-983D-4BE6-8A26-78C7090DC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699BA4-1681-4A61-B771-51C0A0116F5C}"/>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6" name="页脚占位符 5">
            <a:extLst>
              <a:ext uri="{FF2B5EF4-FFF2-40B4-BE49-F238E27FC236}">
                <a16:creationId xmlns:a16="http://schemas.microsoft.com/office/drawing/2014/main" id="{F4A638B9-954B-472B-B084-8A2A2C3B7D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71B831-25E2-4536-9265-D1F3701F5975}"/>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420852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2CB39-05CD-4645-A5FE-5F208AD8EC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F2E32C-8D0C-4430-B89A-B7906A9A1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76258C-D79A-4657-81EF-EAFAF093F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0DFC8F-0F6B-4A18-A91F-5BE7B2F00366}"/>
              </a:ext>
            </a:extLst>
          </p:cNvPr>
          <p:cNvSpPr>
            <a:spLocks noGrp="1"/>
          </p:cNvSpPr>
          <p:nvPr>
            <p:ph type="dt" sz="half" idx="10"/>
          </p:nvPr>
        </p:nvSpPr>
        <p:spPr/>
        <p:txBody>
          <a:bodyPr/>
          <a:lstStyle/>
          <a:p>
            <a:fld id="{49C3BD09-7D29-46E2-B84B-9538B2934272}" type="datetimeFigureOut">
              <a:rPr lang="zh-CN" altLang="en-US" smtClean="0"/>
              <a:t>2019/4/9</a:t>
            </a:fld>
            <a:endParaRPr lang="zh-CN" altLang="en-US"/>
          </a:p>
        </p:txBody>
      </p:sp>
      <p:sp>
        <p:nvSpPr>
          <p:cNvPr id="6" name="页脚占位符 5">
            <a:extLst>
              <a:ext uri="{FF2B5EF4-FFF2-40B4-BE49-F238E27FC236}">
                <a16:creationId xmlns:a16="http://schemas.microsoft.com/office/drawing/2014/main" id="{FC3DE34E-9789-4332-8574-38CD9757B1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B654BD-1E45-4C58-9C0D-7579C378DFE1}"/>
              </a:ext>
            </a:extLst>
          </p:cNvPr>
          <p:cNvSpPr>
            <a:spLocks noGrp="1"/>
          </p:cNvSpPr>
          <p:nvPr>
            <p:ph type="sldNum" sz="quarter" idx="12"/>
          </p:nvPr>
        </p:nvSpPr>
        <p:spPr/>
        <p:txBody>
          <a:body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421254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FDC2F3-F104-464E-ABE5-1C28E40AB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9CDA73-1347-4204-9B45-5A3AD55F5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D13ABA4-A302-4541-92EC-329B7D29B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3BD09-7D29-46E2-B84B-9538B2934272}" type="datetimeFigureOut">
              <a:rPr lang="zh-CN" altLang="en-US" smtClean="0"/>
              <a:t>2019/4/9</a:t>
            </a:fld>
            <a:endParaRPr lang="zh-CN" altLang="en-US"/>
          </a:p>
        </p:txBody>
      </p:sp>
      <p:sp>
        <p:nvSpPr>
          <p:cNvPr id="5" name="页脚占位符 4">
            <a:extLst>
              <a:ext uri="{FF2B5EF4-FFF2-40B4-BE49-F238E27FC236}">
                <a16:creationId xmlns:a16="http://schemas.microsoft.com/office/drawing/2014/main" id="{508DED9F-22E1-473A-9FCD-89736826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82F73A-3BB7-4F9E-B2D6-6537C3368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169DF-2515-4495-854D-7CB771D42466}" type="slidenum">
              <a:rPr lang="zh-CN" altLang="en-US" smtClean="0"/>
              <a:t>‹#›</a:t>
            </a:fld>
            <a:endParaRPr lang="zh-CN" altLang="en-US"/>
          </a:p>
        </p:txBody>
      </p:sp>
    </p:spTree>
    <p:extLst>
      <p:ext uri="{BB962C8B-B14F-4D97-AF65-F5344CB8AC3E}">
        <p14:creationId xmlns:p14="http://schemas.microsoft.com/office/powerpoint/2010/main" val="25762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B48E">
            <a:alpha val="4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7A4CA-76AD-411E-8C48-5BD7DFDF0B19}" type="datetimeFigureOut">
              <a:rPr lang="zh-CN" altLang="en-US" smtClean="0"/>
              <a:t>2019/4/9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683208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B72F96-BE9B-4A24-AFFE-5556822D2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19" y="123024"/>
            <a:ext cx="3160799" cy="606181"/>
          </a:xfrm>
          <a:prstGeom prst="rect">
            <a:avLst/>
          </a:prstGeom>
          <a:noFill/>
        </p:spPr>
      </p:pic>
      <p:pic>
        <p:nvPicPr>
          <p:cNvPr id="5" name="图片 4">
            <a:extLst>
              <a:ext uri="{FF2B5EF4-FFF2-40B4-BE49-F238E27FC236}">
                <a16:creationId xmlns:a16="http://schemas.microsoft.com/office/drawing/2014/main" id="{0B79EEAB-7900-4F1A-A80F-C79A82945094}"/>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242856" y="123024"/>
            <a:ext cx="609620" cy="606181"/>
          </a:xfrm>
          <a:prstGeom prst="rect">
            <a:avLst/>
          </a:prstGeom>
          <a:noFill/>
        </p:spPr>
      </p:pic>
      <p:sp>
        <p:nvSpPr>
          <p:cNvPr id="2" name="文本框 1">
            <a:extLst>
              <a:ext uri="{FF2B5EF4-FFF2-40B4-BE49-F238E27FC236}">
                <a16:creationId xmlns:a16="http://schemas.microsoft.com/office/drawing/2014/main" id="{1F52DB2F-C30B-4344-B8B1-32496C24431E}"/>
              </a:ext>
            </a:extLst>
          </p:cNvPr>
          <p:cNvSpPr txBox="1"/>
          <p:nvPr/>
        </p:nvSpPr>
        <p:spPr>
          <a:xfrm>
            <a:off x="2611244" y="2767280"/>
            <a:ext cx="6969512"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等线" panose="02010600030101010101" pitchFamily="2" charset="-122"/>
                <a:cs typeface="Times New Roman" panose="02020603050405020304" pitchFamily="18" charset="0"/>
              </a:rPr>
              <a:t>Personal Part</a:t>
            </a:r>
            <a:endParaRPr kumimoji="0" lang="zh-CN" altLang="en-US" sz="8000" b="1"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659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07F8C0F-3DAE-485B-8895-3143F24CC4D6}"/>
              </a:ext>
            </a:extLst>
          </p:cNvPr>
          <p:cNvGraphicFramePr>
            <a:graphicFrameLocks noGrp="1"/>
          </p:cNvGraphicFramePr>
          <p:nvPr>
            <p:extLst/>
          </p:nvPr>
        </p:nvGraphicFramePr>
        <p:xfrm>
          <a:off x="337119" y="908048"/>
          <a:ext cx="11515357" cy="5914149"/>
        </p:xfrm>
        <a:graphic>
          <a:graphicData uri="http://schemas.openxmlformats.org/drawingml/2006/table">
            <a:tbl>
              <a:tblPr firstRow="1" bandRow="1">
                <a:tableStyleId>{5940675A-B579-460E-94D1-54222C63F5DA}</a:tableStyleId>
              </a:tblPr>
              <a:tblGrid>
                <a:gridCol w="1792623">
                  <a:extLst>
                    <a:ext uri="{9D8B030D-6E8A-4147-A177-3AD203B41FA5}">
                      <a16:colId xmlns:a16="http://schemas.microsoft.com/office/drawing/2014/main" val="2558674025"/>
                    </a:ext>
                  </a:extLst>
                </a:gridCol>
                <a:gridCol w="9722734">
                  <a:extLst>
                    <a:ext uri="{9D8B030D-6E8A-4147-A177-3AD203B41FA5}">
                      <a16:colId xmlns:a16="http://schemas.microsoft.com/office/drawing/2014/main" val="2516727435"/>
                    </a:ext>
                  </a:extLst>
                </a:gridCol>
              </a:tblGrid>
              <a:tr h="496329">
                <a:tc>
                  <a:txBody>
                    <a:bodyPr/>
                    <a:lstStyle/>
                    <a:p>
                      <a:pPr algn="ctr"/>
                      <a:endParaRPr lang="zh-CN" altLang="en-US" sz="1800" dirty="0">
                        <a:solidFill>
                          <a:sysClr val="windowText" lastClr="000000"/>
                        </a:solidFill>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accent5">
                              <a:lumMod val="50000"/>
                            </a:schemeClr>
                          </a:solidFill>
                          <a:latin typeface="Times New Roman" panose="02020603050405020304" pitchFamily="18" charset="0"/>
                          <a:ea typeface="+mn-ea"/>
                          <a:cs typeface="Times New Roman" panose="02020603050405020304" pitchFamily="18" charset="0"/>
                        </a:rPr>
                        <a:t>THINKING: </a:t>
                      </a:r>
                      <a:r>
                        <a:rPr lang="en-GB" altLang="zh-CN" sz="2800" b="1" kern="1200" dirty="0">
                          <a:solidFill>
                            <a:schemeClr val="accent5">
                              <a:lumMod val="50000"/>
                            </a:schemeClr>
                          </a:solidFill>
                          <a:latin typeface="Times New Roman" panose="02020603050405020304" pitchFamily="18" charset="0"/>
                          <a:ea typeface="+mn-ea"/>
                          <a:cs typeface="Times New Roman" panose="02020603050405020304" pitchFamily="18" charset="0"/>
                        </a:rPr>
                        <a:t>PROBLEM SOLVING</a:t>
                      </a:r>
                      <a:endParaRPr lang="zh-CN" altLang="en-US" sz="2800" b="1"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68580" marR="68580" marT="34290" marB="34290" anchor="ctr"/>
                </a:tc>
                <a:extLst>
                  <a:ext uri="{0D108BD9-81ED-4DB2-BD59-A6C34878D82A}">
                    <a16:rowId xmlns:a16="http://schemas.microsoft.com/office/drawing/2014/main" val="1952129913"/>
                  </a:ext>
                </a:extLst>
              </a:tr>
              <a:tr h="1714500">
                <a:tc>
                  <a:txBody>
                    <a:bodyPr/>
                    <a:lstStyle/>
                    <a:p>
                      <a:pPr marL="0" algn="ctr" defTabSz="914400" rtl="0" eaLnBrk="1" latinLnBrk="0" hangingPunct="1"/>
                      <a:r>
                        <a:rPr lang="en-US" altLang="zh-CN" sz="1800" b="1" kern="1200" dirty="0">
                          <a:solidFill>
                            <a:sysClr val="windowText" lastClr="000000"/>
                          </a:solidFill>
                          <a:latin typeface="Times New Roman" panose="02020603050405020304" pitchFamily="18" charset="0"/>
                          <a:ea typeface="+mn-ea"/>
                          <a:cs typeface="Times New Roman" panose="02020603050405020304" pitchFamily="18" charset="0"/>
                        </a:rPr>
                        <a:t>Capability</a:t>
                      </a:r>
                      <a:endParaRPr lang="zh-CN" altLang="en-US" sz="1800" b="1"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marL="68580" marR="68580" marT="34290" marB="34290" anchor="ctr"/>
                </a:tc>
                <a:tc>
                  <a:txBody>
                    <a:bodyPr/>
                    <a:lstStyle/>
                    <a:p>
                      <a:pPr marL="400050" indent="-400050" algn="l" defTabSz="914400" rtl="0" eaLnBrk="1" latinLnBrk="0" hangingPunct="1">
                        <a:buFont typeface="+mj-lt"/>
                        <a:buAutoNum type="arabicPeriod"/>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Process of finding solution to unfamiliar task using knowledge</a:t>
                      </a:r>
                    </a:p>
                    <a:p>
                      <a:pPr marL="400050" indent="-400050" algn="l" defTabSz="914400" rtl="0" eaLnBrk="1" latinLnBrk="0" hangingPunct="1">
                        <a:buFont typeface="+mj-lt"/>
                        <a:buAutoNum type="arabicPeriod"/>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Several theories (Gestalt, Problem space theory, Analogy)</a:t>
                      </a:r>
                      <a:endParaRPr lang="zh-CN" alt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nchor="ctr"/>
                </a:tc>
                <a:extLst>
                  <a:ext uri="{0D108BD9-81ED-4DB2-BD59-A6C34878D82A}">
                    <a16:rowId xmlns:a16="http://schemas.microsoft.com/office/drawing/2014/main" val="3552957935"/>
                  </a:ext>
                </a:extLst>
              </a:tr>
              <a:tr h="1714500">
                <a:tc>
                  <a:txBody>
                    <a:bodyPr/>
                    <a:lstStyle/>
                    <a:p>
                      <a:pPr marL="0" algn="ctr" defTabSz="914400" rtl="0" eaLnBrk="1" latinLnBrk="0" hangingPunct="1"/>
                      <a:r>
                        <a:rPr lang="en-US" altLang="zh-CN" sz="1800" b="1" kern="1200" dirty="0">
                          <a:solidFill>
                            <a:sysClr val="windowText" lastClr="000000"/>
                          </a:solidFill>
                          <a:latin typeface="Times New Roman" panose="02020603050405020304" pitchFamily="18" charset="0"/>
                          <a:ea typeface="+mn-ea"/>
                          <a:cs typeface="Times New Roman" panose="02020603050405020304" pitchFamily="18" charset="0"/>
                        </a:rPr>
                        <a:t>Limitation</a:t>
                      </a:r>
                      <a:endParaRPr lang="zh-CN" altLang="en-US" sz="1800" b="1"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marL="68580" marR="68580" marT="34290" marB="34290" anchor="ctr"/>
                </a:tc>
                <a:tc>
                  <a:txBody>
                    <a:bodyPr/>
                    <a:lstStyle/>
                    <a:p>
                      <a:pPr marL="400050" marR="0" lvl="0" indent="-40005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Gestalt: </a:t>
                      </a:r>
                      <a:r>
                        <a:rPr lang="en-US" altLang="zh-CN" sz="1800" dirty="0">
                          <a:solidFill>
                            <a:sysClr val="windowText" lastClr="000000"/>
                          </a:solidFill>
                          <a:latin typeface="Times New Roman" panose="02020603050405020304" pitchFamily="18" charset="0"/>
                          <a:cs typeface="Times New Roman" panose="02020603050405020304" pitchFamily="18" charset="0"/>
                        </a:rPr>
                        <a:t>it does not provide sufficient evidence or structure to support its theories. It does not explain when restructuring occurs or what insight is.</a:t>
                      </a:r>
                      <a:endParaRPr lang="en-US" altLang="zh-CN" sz="1800" kern="1200" dirty="0">
                        <a:solidFill>
                          <a:schemeClr val="tx1"/>
                        </a:solidFill>
                        <a:effectLst/>
                        <a:latin typeface="Times New Roman" panose="02020603050405020304" pitchFamily="18" charset="0"/>
                        <a:ea typeface="+mn-ea"/>
                        <a:cs typeface="Times New Roman" panose="02020603050405020304" pitchFamily="18" charset="0"/>
                      </a:endParaRPr>
                    </a:p>
                    <a:p>
                      <a:pPr marL="400050" indent="-400050" algn="l" defTabSz="914400" rtl="0" eaLnBrk="1" latinLnBrk="0" hangingPunct="1">
                        <a:buFont typeface="+mj-lt"/>
                        <a:buAutoNum type="arabicPeriod"/>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Problem space theory</a:t>
                      </a:r>
                      <a:r>
                        <a:rPr lang="en-US" altLang="zh-CN" sz="1800" kern="1200">
                          <a:solidFill>
                            <a:schemeClr val="tx1"/>
                          </a:solidFill>
                          <a:effectLst/>
                          <a:latin typeface="Times New Roman" panose="02020603050405020304" pitchFamily="18" charset="0"/>
                          <a:ea typeface="+mn-ea"/>
                          <a:cs typeface="Times New Roman" panose="02020603050405020304" pitchFamily="18" charset="0"/>
                        </a:rPr>
                        <a:t>: </a:t>
                      </a:r>
                      <a:r>
                        <a:rPr lang="en-US" altLang="zh-CN" sz="1800">
                          <a:solidFill>
                            <a:sysClr val="windowText" lastClr="000000"/>
                          </a:solidFill>
                          <a:latin typeface="Times New Roman" panose="02020603050405020304" pitchFamily="18" charset="0"/>
                          <a:cs typeface="Times New Roman" panose="02020603050405020304" pitchFamily="18" charset="0"/>
                        </a:rPr>
                        <a:t>it operates within the constraints of the human processing system, and limited by the capacity of STM, and the speed at which information can be retrieved, which usually applied to problem solving in well-defined domains</a:t>
                      </a:r>
                      <a:endParaRPr lang="en-US" altLang="zh-CN" sz="1800" kern="1200" dirty="0">
                        <a:solidFill>
                          <a:schemeClr val="tx1"/>
                        </a:solidFill>
                        <a:effectLst/>
                        <a:latin typeface="Times New Roman" panose="02020603050405020304" pitchFamily="18" charset="0"/>
                        <a:ea typeface="+mn-ea"/>
                        <a:cs typeface="Times New Roman" panose="02020603050405020304" pitchFamily="18" charset="0"/>
                      </a:endParaRPr>
                    </a:p>
                    <a:p>
                      <a:pPr marL="400050" indent="-400050" algn="l" defTabSz="914400" rtl="0" eaLnBrk="1" latinLnBrk="0" hangingPunct="1">
                        <a:buFont typeface="+mj-lt"/>
                        <a:buAutoNum type="arabicPeriod"/>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Analogy: people often miss analogous information, unless it is semantically close to the problem domain</a:t>
                      </a:r>
                      <a:endParaRPr lang="zh-CN" alt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nchor="ctr"/>
                </a:tc>
                <a:extLst>
                  <a:ext uri="{0D108BD9-81ED-4DB2-BD59-A6C34878D82A}">
                    <a16:rowId xmlns:a16="http://schemas.microsoft.com/office/drawing/2014/main" val="1443337721"/>
                  </a:ext>
                </a:extLst>
              </a:tr>
              <a:tr h="1714500">
                <a:tc>
                  <a:txBody>
                    <a:bodyPr/>
                    <a:lstStyle/>
                    <a:p>
                      <a:pPr marL="0" algn="ctr" defTabSz="914400" rtl="0" eaLnBrk="1" latinLnBrk="0" hangingPunct="1"/>
                      <a:r>
                        <a:rPr lang="en-US" altLang="zh-CN" sz="1800" b="1" kern="1200" dirty="0">
                          <a:solidFill>
                            <a:sysClr val="windowText" lastClr="000000"/>
                          </a:solidFill>
                          <a:latin typeface="Times New Roman" panose="02020603050405020304" pitchFamily="18" charset="0"/>
                          <a:ea typeface="+mn-ea"/>
                          <a:cs typeface="Times New Roman" panose="02020603050405020304" pitchFamily="18" charset="0"/>
                        </a:rPr>
                        <a:t>Implication</a:t>
                      </a:r>
                      <a:endParaRPr lang="zh-CN" altLang="en-US" sz="1800" b="1"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marL="68580" marR="68580" marT="34290" marB="34290" anchor="ctr"/>
                </a:tc>
                <a:tc>
                  <a:txBody>
                    <a:bodyPr/>
                    <a:lstStyle/>
                    <a:p>
                      <a:pPr marL="400050" marR="0" lvl="0" indent="-40005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Gestalt: combine different components, prepare sufficient information which relevant to it</a:t>
                      </a:r>
                    </a:p>
                    <a:p>
                      <a:pPr marL="400050" marR="0" lvl="0" indent="-40005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Problem space theory: delete redundant components, classify the data</a:t>
                      </a:r>
                    </a:p>
                    <a:p>
                      <a:pPr marL="400050" marR="0" lvl="0" indent="-40005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800" kern="1200" dirty="0">
                          <a:solidFill>
                            <a:schemeClr val="tx1"/>
                          </a:solidFill>
                          <a:effectLst/>
                          <a:latin typeface="Times New Roman" panose="02020603050405020304" pitchFamily="18" charset="0"/>
                          <a:ea typeface="+mn-ea"/>
                          <a:cs typeface="Times New Roman" panose="02020603050405020304" pitchFamily="18" charset="0"/>
                        </a:rPr>
                        <a:t>Analogy: the analogous semantical information needs to be close to the problem domain.</a:t>
                      </a:r>
                      <a:endParaRPr lang="zh-CN" altLang="en-US" sz="1800" kern="1200" dirty="0">
                        <a:solidFill>
                          <a:schemeClr val="tx1"/>
                        </a:solidFill>
                        <a:effectLst/>
                        <a:latin typeface="Times New Roman" panose="02020603050405020304" pitchFamily="18" charset="0"/>
                        <a:ea typeface="+mn-ea"/>
                        <a:cs typeface="Times New Roman" panose="02020603050405020304" pitchFamily="18" charset="0"/>
                      </a:endParaRPr>
                    </a:p>
                    <a:p>
                      <a:pPr marL="400050" indent="-400050" algn="l" defTabSz="914400" rtl="0" eaLnBrk="1" latinLnBrk="0" hangingPunct="1">
                        <a:buFont typeface="+mj-lt"/>
                        <a:buAutoNum type="arabicPeriod"/>
                      </a:pPr>
                      <a:endParaRPr lang="zh-CN" alt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nchor="ctr"/>
                </a:tc>
                <a:extLst>
                  <a:ext uri="{0D108BD9-81ED-4DB2-BD59-A6C34878D82A}">
                    <a16:rowId xmlns:a16="http://schemas.microsoft.com/office/drawing/2014/main" val="3587424446"/>
                  </a:ext>
                </a:extLst>
              </a:tr>
            </a:tbl>
          </a:graphicData>
        </a:graphic>
      </p:graphicFrame>
      <p:pic>
        <p:nvPicPr>
          <p:cNvPr id="3" name="图片 2">
            <a:extLst>
              <a:ext uri="{FF2B5EF4-FFF2-40B4-BE49-F238E27FC236}">
                <a16:creationId xmlns:a16="http://schemas.microsoft.com/office/drawing/2014/main" id="{37B72F96-BE9B-4A24-AFFE-5556822D2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19" y="123024"/>
            <a:ext cx="3160799" cy="606181"/>
          </a:xfrm>
          <a:prstGeom prst="rect">
            <a:avLst/>
          </a:prstGeom>
          <a:noFill/>
        </p:spPr>
      </p:pic>
      <p:pic>
        <p:nvPicPr>
          <p:cNvPr id="5" name="图片 4">
            <a:extLst>
              <a:ext uri="{FF2B5EF4-FFF2-40B4-BE49-F238E27FC236}">
                <a16:creationId xmlns:a16="http://schemas.microsoft.com/office/drawing/2014/main" id="{0B79EEAB-7900-4F1A-A80F-C79A82945094}"/>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1242856" y="123024"/>
            <a:ext cx="609620" cy="606181"/>
          </a:xfrm>
          <a:prstGeom prst="rect">
            <a:avLst/>
          </a:prstGeom>
          <a:noFill/>
        </p:spPr>
      </p:pic>
    </p:spTree>
    <p:extLst>
      <p:ext uri="{BB962C8B-B14F-4D97-AF65-F5344CB8AC3E}">
        <p14:creationId xmlns:p14="http://schemas.microsoft.com/office/powerpoint/2010/main" val="9191164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宽屏</PresentationFormat>
  <Paragraphs>13</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vt:i4>
      </vt:variant>
    </vt:vector>
  </HeadingPairs>
  <TitlesOfParts>
    <vt:vector size="10" baseType="lpstr">
      <vt:lpstr>等线</vt:lpstr>
      <vt:lpstr>等线 Light</vt:lpstr>
      <vt:lpstr>Arial</vt:lpstr>
      <vt:lpstr>Calibri</vt:lpstr>
      <vt:lpstr>Calibri Light</vt:lpstr>
      <vt:lpstr>Times New Roman</vt:lpstr>
      <vt:lpstr>Office 主题​​</vt:lpstr>
      <vt:lpstr>1_Office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 haotian</dc:creator>
  <cp:lastModifiedBy>sang haotian</cp:lastModifiedBy>
  <cp:revision>1</cp:revision>
  <dcterms:created xsi:type="dcterms:W3CDTF">2019-04-09T07:46:53Z</dcterms:created>
  <dcterms:modified xsi:type="dcterms:W3CDTF">2019-04-09T07:47:26Z</dcterms:modified>
</cp:coreProperties>
</file>