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279" r:id="rId3"/>
    <p:sldId id="269" r:id="rId4"/>
    <p:sldId id="285" r:id="rId5"/>
    <p:sldId id="286" r:id="rId6"/>
    <p:sldId id="273" r:id="rId7"/>
    <p:sldId id="276" r:id="rId8"/>
    <p:sldId id="283" r:id="rId9"/>
    <p:sldId id="287" r:id="rId10"/>
    <p:sldId id="277" r:id="rId11"/>
    <p:sldId id="278" r:id="rId12"/>
    <p:sldId id="284" r:id="rId13"/>
    <p:sldId id="281" r:id="rId14"/>
    <p:sldId id="282" r:id="rId15"/>
    <p:sldId id="280" r:id="rId16"/>
    <p:sldId id="261" r:id="rId17"/>
    <p:sldId id="267" r:id="rId18"/>
    <p:sldId id="266" r:id="rId19"/>
    <p:sldId id="265"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A3D"/>
    <a:srgbClr val="007033"/>
    <a:srgbClr val="596654"/>
    <a:srgbClr val="E7EBE5"/>
    <a:srgbClr val="6F9062"/>
    <a:srgbClr val="909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snapToGrid="0" showGuides="1">
      <p:cViewPr varScale="1">
        <p:scale>
          <a:sx n="86" d="100"/>
          <a:sy n="86" d="100"/>
        </p:scale>
        <p:origin x="533" y="67"/>
      </p:cViewPr>
      <p:guideLst>
        <p:guide orient="horz" pos="66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40AF9-B873-43CF-9899-58BDF7E5F5F4}"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86B05-DE29-403D-9371-6BC34AB1313F}" type="slidenum">
              <a:rPr lang="zh-CN" altLang="en-US" smtClean="0"/>
              <a:t>‹#›</a:t>
            </a:fld>
            <a:endParaRPr lang="zh-CN" altLang="en-US"/>
          </a:p>
        </p:txBody>
      </p:sp>
    </p:spTree>
    <p:extLst>
      <p:ext uri="{BB962C8B-B14F-4D97-AF65-F5344CB8AC3E}">
        <p14:creationId xmlns:p14="http://schemas.microsoft.com/office/powerpoint/2010/main" val="401526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Q1: </a:t>
            </a:r>
            <a:r>
              <a:rPr lang="zh-CN" altLang="en-US" dirty="0"/>
              <a:t>进行对比，高亮自己与</a:t>
            </a:r>
            <a:r>
              <a:rPr lang="en-US" altLang="zh-CN" dirty="0"/>
              <a:t>final</a:t>
            </a:r>
            <a:r>
              <a:rPr lang="zh-CN" altLang="en-US" dirty="0"/>
              <a:t>不同的地方？</a:t>
            </a:r>
            <a:r>
              <a:rPr lang="en-US" altLang="zh-CN" dirty="0">
                <a:sym typeface="Wingdings" panose="05000000000000000000" pitchFamily="2" charset="2"/>
              </a:rPr>
              <a:t></a:t>
            </a:r>
            <a:r>
              <a:rPr lang="zh-CN" altLang="en-US" dirty="0">
                <a:sym typeface="Wingdings" panose="05000000000000000000" pitchFamily="2" charset="2"/>
              </a:rPr>
              <a:t>就把自己的结果整理高亮，类似尹悦凯的</a:t>
            </a:r>
            <a:endParaRPr lang="en-US" altLang="zh-CN" dirty="0"/>
          </a:p>
          <a:p>
            <a:r>
              <a:rPr lang="en-US" altLang="zh-CN" dirty="0"/>
              <a:t>Q2:</a:t>
            </a:r>
            <a:r>
              <a:rPr lang="zh-CN" altLang="en-US" dirty="0"/>
              <a:t>不提交</a:t>
            </a:r>
            <a:r>
              <a:rPr lang="en-US" altLang="zh-CN" dirty="0"/>
              <a:t>PPT</a:t>
            </a:r>
            <a:r>
              <a:rPr lang="zh-CN" altLang="en-US" dirty="0"/>
              <a:t>？</a:t>
            </a:r>
            <a:r>
              <a:rPr lang="en-US" altLang="zh-CN" dirty="0"/>
              <a:t>word</a:t>
            </a:r>
            <a:r>
              <a:rPr lang="zh-CN" altLang="en-US" dirty="0"/>
              <a:t>转</a:t>
            </a:r>
            <a:r>
              <a:rPr lang="en-US" altLang="zh-CN" dirty="0"/>
              <a:t>pdf</a:t>
            </a:r>
            <a:r>
              <a:rPr lang="zh-CN" altLang="en-US" dirty="0"/>
              <a:t>会不会更好？</a:t>
            </a:r>
            <a:endParaRPr lang="en-US" altLang="zh-CN"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1</a:t>
            </a:fld>
            <a:endParaRPr lang="zh-CN" altLang="en-US"/>
          </a:p>
        </p:txBody>
      </p:sp>
    </p:spTree>
    <p:extLst>
      <p:ext uri="{BB962C8B-B14F-4D97-AF65-F5344CB8AC3E}">
        <p14:creationId xmlns:p14="http://schemas.microsoft.com/office/powerpoint/2010/main" val="32619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3</a:t>
            </a:fld>
            <a:endParaRPr lang="zh-CN" altLang="en-US"/>
          </a:p>
        </p:txBody>
      </p:sp>
    </p:spTree>
    <p:extLst>
      <p:ext uri="{BB962C8B-B14F-4D97-AF65-F5344CB8AC3E}">
        <p14:creationId xmlns:p14="http://schemas.microsoft.com/office/powerpoint/2010/main" val="325255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5</a:t>
            </a:fld>
            <a:endParaRPr lang="zh-CN" altLang="en-US"/>
          </a:p>
        </p:txBody>
      </p:sp>
    </p:spTree>
    <p:extLst>
      <p:ext uri="{BB962C8B-B14F-4D97-AF65-F5344CB8AC3E}">
        <p14:creationId xmlns:p14="http://schemas.microsoft.com/office/powerpoint/2010/main" val="47716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6</a:t>
            </a:fld>
            <a:endParaRPr lang="zh-CN" altLang="en-US"/>
          </a:p>
        </p:txBody>
      </p:sp>
    </p:spTree>
    <p:extLst>
      <p:ext uri="{BB962C8B-B14F-4D97-AF65-F5344CB8AC3E}">
        <p14:creationId xmlns:p14="http://schemas.microsoft.com/office/powerpoint/2010/main" val="10616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16</a:t>
            </a:fld>
            <a:endParaRPr lang="zh-CN" altLang="en-US"/>
          </a:p>
        </p:txBody>
      </p:sp>
    </p:spTree>
    <p:extLst>
      <p:ext uri="{BB962C8B-B14F-4D97-AF65-F5344CB8AC3E}">
        <p14:creationId xmlns:p14="http://schemas.microsoft.com/office/powerpoint/2010/main" val="331140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0" kern="1200" dirty="0">
              <a:solidFill>
                <a:schemeClr val="dk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7786B05-DE29-403D-9371-6BC34AB1313F}" type="slidenum">
              <a:rPr lang="zh-CN" altLang="en-US" smtClean="0"/>
              <a:t>17</a:t>
            </a:fld>
            <a:endParaRPr lang="zh-CN" altLang="en-US"/>
          </a:p>
        </p:txBody>
      </p:sp>
    </p:spTree>
    <p:extLst>
      <p:ext uri="{BB962C8B-B14F-4D97-AF65-F5344CB8AC3E}">
        <p14:creationId xmlns:p14="http://schemas.microsoft.com/office/powerpoint/2010/main" val="367804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0" kern="1200" dirty="0">
              <a:solidFill>
                <a:schemeClr val="dk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7786B05-DE29-403D-9371-6BC34AB1313F}" type="slidenum">
              <a:rPr lang="zh-CN" altLang="en-US" smtClean="0"/>
              <a:t>18</a:t>
            </a:fld>
            <a:endParaRPr lang="zh-CN" altLang="en-US"/>
          </a:p>
        </p:txBody>
      </p:sp>
    </p:spTree>
    <p:extLst>
      <p:ext uri="{BB962C8B-B14F-4D97-AF65-F5344CB8AC3E}">
        <p14:creationId xmlns:p14="http://schemas.microsoft.com/office/powerpoint/2010/main" val="13138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19</a:t>
            </a:fld>
            <a:endParaRPr lang="zh-CN" altLang="en-US"/>
          </a:p>
        </p:txBody>
      </p:sp>
    </p:spTree>
    <p:extLst>
      <p:ext uri="{BB962C8B-B14F-4D97-AF65-F5344CB8AC3E}">
        <p14:creationId xmlns:p14="http://schemas.microsoft.com/office/powerpoint/2010/main" val="221174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86B05-DE29-403D-9371-6BC34AB1313F}" type="slidenum">
              <a:rPr lang="zh-CN" altLang="en-US" smtClean="0"/>
              <a:t>20</a:t>
            </a:fld>
            <a:endParaRPr lang="zh-CN" altLang="en-US"/>
          </a:p>
        </p:txBody>
      </p:sp>
    </p:spTree>
    <p:extLst>
      <p:ext uri="{BB962C8B-B14F-4D97-AF65-F5344CB8AC3E}">
        <p14:creationId xmlns:p14="http://schemas.microsoft.com/office/powerpoint/2010/main" val="323111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15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11523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83652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34291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182778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02391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206567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58693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70374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84282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47A4CA-76AD-411E-8C48-5BD7DFDF0B19}" type="datetimeFigureOut">
              <a:rPr lang="zh-CN" altLang="en-US" smtClean="0"/>
              <a:t>2019/4/29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3588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09C8C">
            <a:alpha val="4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7A4CA-76AD-411E-8C48-5BD7DFDF0B19}" type="datetimeFigureOut">
              <a:rPr lang="zh-CN" altLang="en-US" smtClean="0"/>
              <a:t>2019/4/29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A7EBC-F01E-4507-BF8E-3AC8FF8FBBE9}" type="slidenum">
              <a:rPr lang="zh-CN" altLang="en-US" smtClean="0"/>
              <a:t>‹#›</a:t>
            </a:fld>
            <a:endParaRPr lang="zh-CN" altLang="en-US"/>
          </a:p>
        </p:txBody>
      </p:sp>
    </p:spTree>
    <p:extLst>
      <p:ext uri="{BB962C8B-B14F-4D97-AF65-F5344CB8AC3E}">
        <p14:creationId xmlns:p14="http://schemas.microsoft.com/office/powerpoint/2010/main" val="425641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63000"/>
          </a:schemeClr>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54290CDA-55BC-4C75-A795-4FEFD49AD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54" y="468131"/>
            <a:ext cx="5232758" cy="1003543"/>
          </a:xfrm>
          <a:prstGeom prst="rect">
            <a:avLst/>
          </a:prstGeom>
        </p:spPr>
      </p:pic>
      <p:pic>
        <p:nvPicPr>
          <p:cNvPr id="17" name="图片 16">
            <a:extLst>
              <a:ext uri="{FF2B5EF4-FFF2-40B4-BE49-F238E27FC236}">
                <a16:creationId xmlns:a16="http://schemas.microsoft.com/office/drawing/2014/main" id="{733CFFF7-5507-4F68-97D9-3330C00E2B84}"/>
              </a:ext>
            </a:extLst>
          </p:cNvPr>
          <p:cNvPicPr>
            <a:picLocks noChangeAspect="1"/>
          </p:cNvPicPr>
          <p:nvPr/>
        </p:nvPicPr>
        <p:blipFill>
          <a:blip r:embed="rId4">
            <a:duotone>
              <a:prstClr val="black"/>
              <a:srgbClr val="6F9062">
                <a:tint val="45000"/>
                <a:satMod val="400000"/>
              </a:srgb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34067" y="468131"/>
            <a:ext cx="6118302" cy="6083788"/>
          </a:xfrm>
          <a:prstGeom prst="rect">
            <a:avLst/>
          </a:prstGeom>
          <a:noFill/>
        </p:spPr>
      </p:pic>
      <p:sp>
        <p:nvSpPr>
          <p:cNvPr id="23" name="文本框 22"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a:extLst>
              <a:ext uri="{FF2B5EF4-FFF2-40B4-BE49-F238E27FC236}">
                <a16:creationId xmlns:a16="http://schemas.microsoft.com/office/drawing/2014/main" id="{E40F9556-1249-4AA4-BE05-8AF6CB135147}"/>
              </a:ext>
            </a:extLst>
          </p:cNvPr>
          <p:cNvSpPr txBox="1"/>
          <p:nvPr/>
        </p:nvSpPr>
        <p:spPr>
          <a:xfrm>
            <a:off x="1132168" y="1640468"/>
            <a:ext cx="3760344" cy="4616648"/>
          </a:xfrm>
          <a:prstGeom prst="rect">
            <a:avLst/>
          </a:prstGeom>
          <a:noFill/>
          <a:ln w="28575">
            <a:solidFill>
              <a:srgbClr val="404A3D"/>
            </a:solidFill>
          </a:ln>
        </p:spPr>
        <p:txBody>
          <a:bodyPr wrap="square" rtlCol="0">
            <a:spAutoFit/>
          </a:bodyPr>
          <a:lstStyle/>
          <a:p>
            <a:pPr marL="0" marR="0" lvl="0" indent="0" algn="ctr" defTabSz="1218804" rtl="0" eaLnBrk="1" fontAlgn="auto" latinLnBrk="0" hangingPunct="1">
              <a:lnSpc>
                <a:spcPct val="100000"/>
              </a:lnSpc>
              <a:spcBef>
                <a:spcPts val="0"/>
              </a:spcBef>
              <a:spcAft>
                <a:spcPts val="0"/>
              </a:spcAft>
              <a:buClrTx/>
              <a:buSzTx/>
              <a:buFontTx/>
              <a:buNone/>
              <a:tabLst/>
              <a:defRPr/>
            </a:pPr>
            <a:endParaRPr kumimoji="0" lang="en-US" altLang="zh-CN" sz="800" b="1" i="0" u="none" strike="noStrike" kern="1200" cap="none" spc="-150" normalizeH="0" baseline="0" noProof="0" dirty="0">
              <a:ln>
                <a:noFill/>
              </a:ln>
              <a:solidFill>
                <a:srgbClr val="596654"/>
              </a:solidFill>
              <a:effectLst/>
              <a:uLnTx/>
              <a:uFillTx/>
              <a:latin typeface="Adobe Garamond Pro Bold" panose="02020702060506020403" pitchFamily="18" charset="0"/>
              <a:ea typeface="幼圆" panose="02010509060101010101" pitchFamily="49" charset="-122"/>
              <a:cs typeface="Times New Roman" panose="02020603050405020304" pitchFamily="18" charset="0"/>
            </a:endParaRPr>
          </a:p>
          <a:p>
            <a:pPr marL="0" marR="0" lvl="0" indent="0" algn="ctr" defTabSz="1218804" rtl="0" eaLnBrk="1" fontAlgn="auto" latinLnBrk="0" hangingPunct="1">
              <a:lnSpc>
                <a:spcPct val="100000"/>
              </a:lnSpc>
              <a:spcBef>
                <a:spcPts val="600"/>
              </a:spcBef>
              <a:spcAft>
                <a:spcPts val="0"/>
              </a:spcAft>
              <a:buClrTx/>
              <a:buSzTx/>
              <a:buFontTx/>
              <a:buNone/>
              <a:tabLst/>
              <a:defRPr/>
            </a:pPr>
            <a:r>
              <a:rPr kumimoji="0" lang="en-US" altLang="zh-CN" sz="3600" b="1" i="0" u="none" strike="noStrike" kern="1200" cap="none" spc="-150" normalizeH="0" baseline="0" noProof="0" dirty="0">
                <a:ln>
                  <a:noFill/>
                </a:ln>
                <a:solidFill>
                  <a:srgbClr val="404A3D"/>
                </a:solidFill>
                <a:effectLst/>
                <a:uLnTx/>
                <a:uFillTx/>
                <a:latin typeface="Adobe Garamond Pro Bold" panose="02020702060506020403" pitchFamily="18" charset="0"/>
                <a:ea typeface="幼圆" panose="02010509060101010101" pitchFamily="49" charset="-122"/>
                <a:cs typeface="Times New Roman" panose="02020603050405020304" pitchFamily="18" charset="0"/>
              </a:rPr>
              <a:t>CNSCC.202: HCI</a:t>
            </a:r>
          </a:p>
          <a:p>
            <a:pPr marL="0" marR="0" lvl="0" indent="0" algn="ctr" defTabSz="1218804" rtl="0" eaLnBrk="1" fontAlgn="auto" latinLnBrk="0" hangingPunct="1">
              <a:lnSpc>
                <a:spcPct val="100000"/>
              </a:lnSpc>
              <a:spcBef>
                <a:spcPts val="600"/>
              </a:spcBef>
              <a:spcAft>
                <a:spcPts val="0"/>
              </a:spcAft>
              <a:buClrTx/>
              <a:buSzTx/>
              <a:buFontTx/>
              <a:buNone/>
              <a:tabLst/>
              <a:defRPr/>
            </a:pPr>
            <a:r>
              <a:rPr kumimoji="0" lang="en-US" altLang="zh-CN" sz="6000" b="1" i="0" u="none" strike="noStrike" kern="1200" cap="none" spc="0" normalizeH="0" baseline="0" noProof="0" dirty="0">
                <a:ln>
                  <a:noFill/>
                </a:ln>
                <a:solidFill>
                  <a:srgbClr val="404A3D"/>
                </a:solidFill>
                <a:effectLst/>
                <a:uLnTx/>
                <a:uFillTx/>
                <a:latin typeface="Adobe Garamond Pro Bold" panose="02020702060506020403" pitchFamily="18" charset="0"/>
                <a:ea typeface="幼圆" panose="02010509060101010101" pitchFamily="49" charset="-122"/>
                <a:cs typeface="Times New Roman" panose="02020603050405020304" pitchFamily="18" charset="0"/>
              </a:rPr>
              <a:t>TASK-4</a:t>
            </a:r>
          </a:p>
          <a:p>
            <a:pPr marL="0" marR="0" lvl="0" indent="0" algn="ctr" defTabSz="1218804"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909C8C"/>
              </a:solidFill>
              <a:effectLst/>
              <a:uLnTx/>
              <a:uFillTx/>
              <a:latin typeface="Adobe Garamond Pro Bold" panose="02020702060506020403" pitchFamily="18" charset="0"/>
              <a:ea typeface="幼圆" panose="02010509060101010101" pitchFamily="49" charset="-122"/>
              <a:cs typeface="Times New Roman" panose="02020603050405020304" pitchFamily="18" charset="0"/>
            </a:endParaRPr>
          </a:p>
          <a:p>
            <a:pPr marL="0" marR="0" lvl="0" indent="0" algn="ctr" defTabSz="1218804" rtl="0" eaLnBrk="1" fontAlgn="auto" latinLnBrk="0" hangingPunct="1">
              <a:lnSpc>
                <a:spcPct val="100000"/>
              </a:lnSpc>
              <a:spcBef>
                <a:spcPts val="0"/>
              </a:spcBef>
              <a:spcAft>
                <a:spcPts val="0"/>
              </a:spcAft>
              <a:buClrTx/>
              <a:buSzTx/>
              <a:buFontTx/>
              <a:buNone/>
              <a:tabLst/>
              <a:defRPr/>
            </a:pPr>
            <a:endParaRPr lang="en-US" altLang="zh-CN" sz="4800" b="1" dirty="0">
              <a:solidFill>
                <a:srgbClr val="BD7070"/>
              </a:solidFill>
              <a:latin typeface="Adobe Garamond Pro Bold" panose="02020702060506020403" pitchFamily="18" charset="0"/>
              <a:ea typeface="幼圆" panose="02010509060101010101" pitchFamily="49" charset="-122"/>
              <a:cs typeface="Times New Roman" panose="02020603050405020304" pitchFamily="18" charset="0"/>
            </a:endParaRPr>
          </a:p>
          <a:p>
            <a:pPr marL="0" marR="0" lvl="0" indent="0" algn="ctr" defTabSz="1218804" rtl="0" eaLnBrk="1" fontAlgn="auto" latinLnBrk="0" hangingPunct="1">
              <a:lnSpc>
                <a:spcPct val="100000"/>
              </a:lnSpc>
              <a:spcBef>
                <a:spcPts val="0"/>
              </a:spcBef>
              <a:spcAft>
                <a:spcPts val="0"/>
              </a:spcAft>
              <a:buClrTx/>
              <a:buSzTx/>
              <a:buFontTx/>
              <a:buNone/>
              <a:tabLst/>
              <a:defRPr/>
            </a:pPr>
            <a:endParaRPr kumimoji="0" lang="en-US" altLang="zh-CN" sz="5400" b="1" i="0" u="none" strike="noStrike" kern="1200" cap="none" spc="0" normalizeH="0" baseline="0" noProof="0" dirty="0">
              <a:ln>
                <a:noFill/>
              </a:ln>
              <a:solidFill>
                <a:srgbClr val="BD7070"/>
              </a:solidFill>
              <a:effectLst/>
              <a:uLnTx/>
              <a:uFillTx/>
              <a:latin typeface="Adobe Garamond Pro Bold" panose="02020702060506020403" pitchFamily="18" charset="0"/>
              <a:ea typeface="幼圆" panose="02010509060101010101" pitchFamily="49" charset="-122"/>
              <a:cs typeface="Times New Roman" panose="02020603050405020304" pitchFamily="18" charset="0"/>
            </a:endParaRPr>
          </a:p>
          <a:p>
            <a:pPr marL="0" marR="0" lvl="0" indent="0" algn="ctr" defTabSz="1218804" rtl="0" eaLnBrk="1" fontAlgn="auto" latinLnBrk="0" hangingPunct="1">
              <a:lnSpc>
                <a:spcPct val="100000"/>
              </a:lnSpc>
              <a:spcBef>
                <a:spcPts val="0"/>
              </a:spcBef>
              <a:spcAft>
                <a:spcPts val="0"/>
              </a:spcAft>
              <a:buClrTx/>
              <a:buSzTx/>
              <a:buFontTx/>
              <a:buNone/>
              <a:tabLst/>
              <a:defRPr/>
            </a:pPr>
            <a:endParaRPr kumimoji="0" lang="en-US" altLang="zh-CN" sz="5400" b="1" i="0" u="none" strike="noStrike" kern="1200" cap="none" spc="0" normalizeH="0" baseline="0" noProof="0" dirty="0">
              <a:ln>
                <a:noFill/>
              </a:ln>
              <a:solidFill>
                <a:srgbClr val="BD7070"/>
              </a:solidFill>
              <a:effectLst/>
              <a:uLnTx/>
              <a:uFillTx/>
              <a:latin typeface="Adobe Garamond Pro Bold" panose="02020702060506020403" pitchFamily="18" charset="0"/>
              <a:ea typeface="幼圆" panose="020105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4BCE1DAA-271A-4A72-8759-4AF111717898}"/>
              </a:ext>
            </a:extLst>
          </p:cNvPr>
          <p:cNvSpPr txBox="1"/>
          <p:nvPr/>
        </p:nvSpPr>
        <p:spPr>
          <a:xfrm>
            <a:off x="1721663" y="3610238"/>
            <a:ext cx="3760344" cy="2677656"/>
          </a:xfrm>
          <a:prstGeom prst="rect">
            <a:avLst/>
          </a:prstGeom>
          <a:noFill/>
        </p:spPr>
        <p:txBody>
          <a:bodyPr wrap="square" numCol="2" rtlCol="0">
            <a:spAutoFit/>
          </a:bodyPr>
          <a:lstStyle/>
          <a:p>
            <a:r>
              <a:rPr lang="en-US" altLang="zh-CN" sz="2800" dirty="0" err="1">
                <a:solidFill>
                  <a:srgbClr val="E7EBE5"/>
                </a:solidFill>
                <a:latin typeface="Adobe Garamond Pro Bold" panose="02020702060506020403" pitchFamily="18" charset="0"/>
              </a:rPr>
              <a:t>Haotian</a:t>
            </a:r>
            <a:endParaRPr lang="en-US" altLang="zh-CN" sz="2800" dirty="0">
              <a:solidFill>
                <a:srgbClr val="E7EBE5"/>
              </a:solidFill>
              <a:latin typeface="Adobe Garamond Pro Bold" panose="02020702060506020403" pitchFamily="18" charset="0"/>
            </a:endParaRPr>
          </a:p>
          <a:p>
            <a:r>
              <a:rPr lang="en-US" altLang="zh-CN" sz="2800" dirty="0" err="1">
                <a:solidFill>
                  <a:srgbClr val="E7EBE5"/>
                </a:solidFill>
                <a:latin typeface="Adobe Garamond Pro Bold" panose="02020702060506020403" pitchFamily="18" charset="0"/>
              </a:rPr>
              <a:t>Chenhui</a:t>
            </a:r>
            <a:endParaRPr lang="en-US" altLang="zh-CN" sz="2800" dirty="0">
              <a:solidFill>
                <a:srgbClr val="E7EBE5"/>
              </a:solidFill>
              <a:latin typeface="Adobe Garamond Pro Bold" panose="02020702060506020403" pitchFamily="18" charset="0"/>
            </a:endParaRPr>
          </a:p>
          <a:p>
            <a:r>
              <a:rPr lang="en-US" altLang="zh-CN" sz="2800" dirty="0" err="1">
                <a:solidFill>
                  <a:srgbClr val="E7EBE5"/>
                </a:solidFill>
                <a:latin typeface="Adobe Garamond Pro Bold" panose="02020702060506020403" pitchFamily="18" charset="0"/>
              </a:rPr>
              <a:t>Yuekai</a:t>
            </a:r>
            <a:endParaRPr lang="en-US" altLang="zh-CN" sz="2800" dirty="0">
              <a:solidFill>
                <a:srgbClr val="E7EBE5"/>
              </a:solidFill>
              <a:latin typeface="Adobe Garamond Pro Bold" panose="02020702060506020403" pitchFamily="18" charset="0"/>
            </a:endParaRPr>
          </a:p>
          <a:p>
            <a:r>
              <a:rPr lang="en-US" altLang="zh-CN" sz="2800" dirty="0">
                <a:solidFill>
                  <a:srgbClr val="E7EBE5"/>
                </a:solidFill>
                <a:latin typeface="Adobe Garamond Pro Bold" panose="02020702060506020403" pitchFamily="18" charset="0"/>
              </a:rPr>
              <a:t>Xiao</a:t>
            </a:r>
          </a:p>
          <a:p>
            <a:r>
              <a:rPr lang="en-US" altLang="zh-CN" sz="2800" dirty="0" err="1">
                <a:solidFill>
                  <a:srgbClr val="E7EBE5"/>
                </a:solidFill>
                <a:latin typeface="Adobe Garamond Pro Bold" panose="02020702060506020403" pitchFamily="18" charset="0"/>
              </a:rPr>
              <a:t>Zhuohua</a:t>
            </a:r>
            <a:endParaRPr lang="en-US" altLang="zh-CN" sz="2800" dirty="0">
              <a:solidFill>
                <a:srgbClr val="E7EBE5"/>
              </a:solidFill>
              <a:latin typeface="Adobe Garamond Pro Bold" panose="02020702060506020403" pitchFamily="18" charset="0"/>
            </a:endParaRPr>
          </a:p>
          <a:p>
            <a:endParaRPr lang="en-US" altLang="zh-CN" sz="2800" dirty="0">
              <a:solidFill>
                <a:srgbClr val="E7EBE5"/>
              </a:solidFill>
              <a:latin typeface="Adobe Garamond Pro Bold" panose="02020702060506020403" pitchFamily="18" charset="0"/>
            </a:endParaRPr>
          </a:p>
          <a:p>
            <a:r>
              <a:rPr lang="en-US" altLang="zh-CN" sz="2800" dirty="0">
                <a:solidFill>
                  <a:srgbClr val="E7EBE5"/>
                </a:solidFill>
                <a:latin typeface="Adobe Garamond Pro Bold" panose="02020702060506020403" pitchFamily="18" charset="0"/>
              </a:rPr>
              <a:t>Sang</a:t>
            </a:r>
          </a:p>
          <a:p>
            <a:r>
              <a:rPr lang="en-US" altLang="zh-CN" sz="2800" dirty="0">
                <a:solidFill>
                  <a:srgbClr val="E7EBE5"/>
                </a:solidFill>
                <a:latin typeface="Adobe Garamond Pro Bold" panose="02020702060506020403" pitchFamily="18" charset="0"/>
              </a:rPr>
              <a:t>Mao</a:t>
            </a:r>
          </a:p>
          <a:p>
            <a:r>
              <a:rPr lang="en-US" altLang="zh-CN" sz="2800" dirty="0">
                <a:solidFill>
                  <a:srgbClr val="E7EBE5"/>
                </a:solidFill>
                <a:latin typeface="Adobe Garamond Pro Bold" panose="02020702060506020403" pitchFamily="18" charset="0"/>
              </a:rPr>
              <a:t>Yin</a:t>
            </a:r>
          </a:p>
          <a:p>
            <a:r>
              <a:rPr lang="en-US" altLang="zh-CN" sz="2800" dirty="0" err="1">
                <a:solidFill>
                  <a:srgbClr val="E7EBE5"/>
                </a:solidFill>
                <a:latin typeface="Adobe Garamond Pro Bold" panose="02020702060506020403" pitchFamily="18" charset="0"/>
              </a:rPr>
              <a:t>Xie</a:t>
            </a:r>
            <a:endParaRPr lang="en-US" altLang="zh-CN" sz="2800" dirty="0">
              <a:solidFill>
                <a:srgbClr val="E7EBE5"/>
              </a:solidFill>
              <a:latin typeface="Adobe Garamond Pro Bold" panose="02020702060506020403" pitchFamily="18" charset="0"/>
            </a:endParaRPr>
          </a:p>
          <a:p>
            <a:r>
              <a:rPr lang="en-US" altLang="zh-CN" sz="2800" dirty="0">
                <a:solidFill>
                  <a:srgbClr val="E7EBE5"/>
                </a:solidFill>
                <a:latin typeface="Adobe Garamond Pro Bold" panose="02020702060506020403" pitchFamily="18" charset="0"/>
              </a:rPr>
              <a:t>Qi</a:t>
            </a:r>
            <a:endParaRPr lang="zh-CN" altLang="en-US" sz="2800" dirty="0">
              <a:solidFill>
                <a:srgbClr val="E7EBE5"/>
              </a:solidFill>
              <a:latin typeface="Adobe Garamond Pro Bold" panose="02020702060506020403" pitchFamily="18" charset="0"/>
            </a:endParaRPr>
          </a:p>
        </p:txBody>
      </p:sp>
    </p:spTree>
    <p:extLst>
      <p:ext uri="{BB962C8B-B14F-4D97-AF65-F5344CB8AC3E}">
        <p14:creationId xmlns:p14="http://schemas.microsoft.com/office/powerpoint/2010/main" val="193307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5" y="123024"/>
            <a:ext cx="10215076" cy="4339650"/>
          </a:xfrm>
          <a:prstGeom prst="rect">
            <a:avLst/>
          </a:prstGeom>
          <a:noFill/>
        </p:spPr>
        <p:txBody>
          <a:bodyPr wrap="square" rtlCol="0">
            <a:spAutoFit/>
          </a:bodyPr>
          <a:lstStyle/>
          <a:p>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Xiao </a:t>
            </a:r>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Xie</a:t>
            </a:r>
            <a:endPar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a:p>
            <a:endParaRPr lang="en-US" altLang="zh-CN" sz="2400" dirty="0">
              <a:latin typeface="Adobe Arabic" panose="02040503050201020203" pitchFamily="18" charset="-78"/>
              <a:cs typeface="Adobe Arabic" panose="02040503050201020203" pitchFamily="18" charset="-78"/>
            </a:endParaRP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The differences between the final result and mine mainly lie on the following functions: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undo, character style, cut copy, paste, clear, repeat edit. </a:t>
            </a:r>
            <a:r>
              <a:rPr lang="en-US" altLang="zh-CN" sz="2400" dirty="0">
                <a:solidFill>
                  <a:srgbClr val="404A3D"/>
                </a:solidFill>
                <a:latin typeface="Adobe Arabic" panose="02040503050201020203" pitchFamily="18" charset="-78"/>
                <a:cs typeface="Adobe Arabic" panose="02040503050201020203" pitchFamily="18" charset="-78"/>
              </a:rPr>
              <a:t>Since they are all </a:t>
            </a:r>
            <a:r>
              <a:rPr lang="en-US" altLang="zh-CN" sz="2400" b="1" i="1" dirty="0">
                <a:solidFill>
                  <a:srgbClr val="FF0000"/>
                </a:solidFill>
                <a:latin typeface="Adobe Arabic" panose="02040503050201020203" pitchFamily="18" charset="-78"/>
                <a:cs typeface="Adobe Arabic" panose="02040503050201020203" pitchFamily="18" charset="-78"/>
              </a:rPr>
              <a:t>frequently-used functions</a:t>
            </a:r>
            <a:r>
              <a:rPr lang="en-US" altLang="zh-CN" sz="2400" dirty="0">
                <a:solidFill>
                  <a:srgbClr val="404A3D"/>
                </a:solidFill>
                <a:latin typeface="Adobe Arabic" panose="02040503050201020203" pitchFamily="18" charset="-78"/>
                <a:cs typeface="Adobe Arabic" panose="02040503050201020203" pitchFamily="18" charset="-78"/>
              </a:rPr>
              <a:t>, I group them as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“Home” </a:t>
            </a:r>
            <a:r>
              <a:rPr lang="en-US" altLang="zh-CN" sz="2400" dirty="0">
                <a:solidFill>
                  <a:srgbClr val="404A3D"/>
                </a:solidFill>
                <a:latin typeface="Adobe Arabic" panose="02040503050201020203" pitchFamily="18" charset="-78"/>
                <a:cs typeface="Adobe Arabic" panose="02040503050201020203" pitchFamily="18" charset="-78"/>
              </a:rPr>
              <a:t>for </a:t>
            </a:r>
            <a:r>
              <a:rPr lang="en-US" altLang="zh-CN" sz="2400" b="1" i="1" dirty="0">
                <a:solidFill>
                  <a:srgbClr val="FF0000"/>
                </a:solidFill>
                <a:latin typeface="Adobe Arabic" panose="02040503050201020203" pitchFamily="18" charset="-78"/>
                <a:cs typeface="Adobe Arabic" panose="02040503050201020203" pitchFamily="18" charset="-78"/>
              </a:rPr>
              <a:t>handy uses</a:t>
            </a:r>
            <a:r>
              <a:rPr lang="en-US" altLang="zh-CN" sz="2400" dirty="0">
                <a:solidFill>
                  <a:srgbClr val="404A3D"/>
                </a:solidFill>
                <a:latin typeface="Adobe Arabic" panose="02040503050201020203" pitchFamily="18" charset="-78"/>
                <a:cs typeface="Adobe Arabic" panose="02040503050201020203" pitchFamily="18" charset="-78"/>
              </a:rPr>
              <a:t>.</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Besides, I also group some functions like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format paragraph </a:t>
            </a:r>
            <a:r>
              <a:rPr lang="en-US" altLang="zh-CN" sz="2400" dirty="0">
                <a:solidFill>
                  <a:srgbClr val="404A3D"/>
                </a:solidFill>
                <a:latin typeface="Adobe Arabic" panose="02040503050201020203" pitchFamily="18" charset="-78"/>
                <a:cs typeface="Adobe Arabic" panose="02040503050201020203" pitchFamily="18" charset="-78"/>
              </a:rPr>
              <a:t>and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repaginate</a:t>
            </a:r>
            <a:r>
              <a:rPr lang="en-US" altLang="zh-CN" sz="2400" dirty="0">
                <a:solidFill>
                  <a:srgbClr val="404A3D"/>
                </a:solidFill>
                <a:latin typeface="Adobe Arabic" panose="02040503050201020203" pitchFamily="18" charset="-78"/>
                <a:cs typeface="Adobe Arabic" panose="02040503050201020203" pitchFamily="18" charset="-78"/>
              </a:rPr>
              <a:t> as </a:t>
            </a:r>
            <a:r>
              <a:rPr lang="en-US" altLang="zh-CN" sz="2400" b="1" i="1" dirty="0">
                <a:solidFill>
                  <a:srgbClr val="FF0000"/>
                </a:solidFill>
                <a:latin typeface="Adobe Arabic" panose="02040503050201020203" pitchFamily="18" charset="-78"/>
                <a:cs typeface="Adobe Arabic" panose="02040503050201020203" pitchFamily="18" charset="-78"/>
              </a:rPr>
              <a:t>a sub-heading </a:t>
            </a:r>
            <a:r>
              <a:rPr lang="en-US" altLang="zh-CN" sz="2400" dirty="0">
                <a:solidFill>
                  <a:srgbClr val="404A3D"/>
                </a:solidFill>
                <a:latin typeface="Adobe Arabic" panose="02040503050201020203" pitchFamily="18" charset="-78"/>
                <a:cs typeface="Adobe Arabic" panose="02040503050201020203" pitchFamily="18" charset="-78"/>
              </a:rPr>
              <a:t>of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“Edit”, </a:t>
            </a:r>
            <a:r>
              <a:rPr lang="en-US" altLang="zh-CN" sz="2400" dirty="0">
                <a:solidFill>
                  <a:srgbClr val="404A3D"/>
                </a:solidFill>
                <a:latin typeface="Adobe Arabic" panose="02040503050201020203" pitchFamily="18" charset="-78"/>
                <a:cs typeface="Adobe Arabic" panose="02040503050201020203" pitchFamily="18" charset="-78"/>
              </a:rPr>
              <a:t>because they </a:t>
            </a:r>
            <a:r>
              <a:rPr lang="en-US" altLang="zh-CN" sz="2400" b="1" i="1" dirty="0">
                <a:solidFill>
                  <a:srgbClr val="FF0000"/>
                </a:solidFill>
                <a:latin typeface="Adobe Arabic" panose="02040503050201020203" pitchFamily="18" charset="-78"/>
                <a:cs typeface="Adobe Arabic" panose="02040503050201020203" pitchFamily="18" charset="-78"/>
              </a:rPr>
              <a:t>share some similarities and all are related to the operation</a:t>
            </a:r>
            <a:r>
              <a:rPr lang="en-US" altLang="zh-CN" sz="2400" dirty="0">
                <a:solidFill>
                  <a:srgbClr val="404A3D"/>
                </a:solidFill>
                <a:latin typeface="Adobe Arabic" panose="02040503050201020203" pitchFamily="18" charset="-78"/>
                <a:cs typeface="Adobe Arabic" panose="02040503050201020203" pitchFamily="18" charset="-78"/>
              </a:rPr>
              <a:t> of editing.</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In addition, I put functions like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insert index entry, add footnote </a:t>
            </a:r>
            <a:r>
              <a:rPr lang="en-US" altLang="zh-CN" sz="2400" dirty="0">
                <a:solidFill>
                  <a:srgbClr val="404A3D"/>
                </a:solidFill>
                <a:latin typeface="Adobe Arabic" panose="02040503050201020203" pitchFamily="18" charset="-78"/>
                <a:cs typeface="Adobe Arabic" panose="02040503050201020203" pitchFamily="18" charset="-78"/>
              </a:rPr>
              <a:t>into one independent 1</a:t>
            </a:r>
            <a:r>
              <a:rPr lang="en-US" altLang="zh-CN" sz="2400" baseline="30000" dirty="0">
                <a:solidFill>
                  <a:srgbClr val="404A3D"/>
                </a:solidFill>
                <a:latin typeface="Adobe Arabic" panose="02040503050201020203" pitchFamily="18" charset="-78"/>
                <a:cs typeface="Adobe Arabic" panose="02040503050201020203" pitchFamily="18" charset="-78"/>
              </a:rPr>
              <a:t>st</a:t>
            </a:r>
            <a:r>
              <a:rPr lang="en-US" altLang="zh-CN" sz="2400" dirty="0">
                <a:solidFill>
                  <a:srgbClr val="404A3D"/>
                </a:solidFill>
                <a:latin typeface="Adobe Arabic" panose="02040503050201020203" pitchFamily="18" charset="-78"/>
                <a:cs typeface="Adobe Arabic" panose="02040503050201020203" pitchFamily="18" charset="-78"/>
              </a:rPr>
              <a:t> heading,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“References”, </a:t>
            </a:r>
            <a:r>
              <a:rPr lang="en-US" altLang="zh-CN" sz="2400" dirty="0">
                <a:solidFill>
                  <a:srgbClr val="404A3D"/>
                </a:solidFill>
                <a:latin typeface="Adobe Arabic" panose="02040503050201020203" pitchFamily="18" charset="-78"/>
                <a:cs typeface="Adobe Arabic" panose="02040503050201020203" pitchFamily="18" charset="-78"/>
              </a:rPr>
              <a:t>as it would be easier for users to memorize, if not, there may be too many functions in one heading, which is against with the law of “People can only memorize </a:t>
            </a:r>
            <a:r>
              <a:rPr lang="en-US" altLang="zh-CN" sz="2400" b="1" i="1" dirty="0">
                <a:solidFill>
                  <a:srgbClr val="FF0000"/>
                </a:solidFill>
                <a:latin typeface="Adobe Arabic" panose="02040503050201020203" pitchFamily="18" charset="-78"/>
                <a:cs typeface="Adobe Arabic" panose="02040503050201020203" pitchFamily="18" charset="-78"/>
              </a:rPr>
              <a:t>7± 2 chunks</a:t>
            </a:r>
            <a:r>
              <a:rPr lang="en-US" altLang="zh-CN" sz="2400" dirty="0">
                <a:solidFill>
                  <a:srgbClr val="404A3D"/>
                </a:solidFill>
                <a:latin typeface="Adobe Arabic" panose="02040503050201020203" pitchFamily="18" charset="-78"/>
                <a:cs typeface="Adobe Arabic" panose="02040503050201020203" pitchFamily="18" charset="-78"/>
              </a:rPr>
              <a:t> at most”.</a:t>
            </a:r>
          </a:p>
          <a:p>
            <a:pPr marL="342900" indent="-342900">
              <a:buFont typeface="Arial" panose="020B0604020202020204" pitchFamily="34" charset="0"/>
              <a:buChar char="•"/>
            </a:pPr>
            <a:endParaRPr lang="en-US" altLang="zh-CN" sz="2400" dirty="0">
              <a:solidFill>
                <a:srgbClr val="404A3D"/>
              </a:solidFill>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250901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243932" cy="1015663"/>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Yuekai</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Yin</a:t>
            </a:r>
          </a:p>
          <a:p>
            <a:endParaRPr lang="en-US" altLang="zh-CN" sz="2400" dirty="0">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pic>
        <p:nvPicPr>
          <p:cNvPr id="2" name="图片 1">
            <a:extLst>
              <a:ext uri="{FF2B5EF4-FFF2-40B4-BE49-F238E27FC236}">
                <a16:creationId xmlns:a16="http://schemas.microsoft.com/office/drawing/2014/main" id="{17107AC7-BE71-4AD3-8E28-BC5E4D7C53A3}"/>
              </a:ext>
            </a:extLst>
          </p:cNvPr>
          <p:cNvPicPr>
            <a:picLocks noChangeAspect="1"/>
          </p:cNvPicPr>
          <p:nvPr/>
        </p:nvPicPr>
        <p:blipFill>
          <a:blip r:embed="rId4">
            <a:duotone>
              <a:prstClr val="black"/>
              <a:schemeClr val="accent4">
                <a:tint val="45000"/>
                <a:satMod val="400000"/>
              </a:schemeClr>
            </a:duotone>
          </a:blip>
          <a:stretch>
            <a:fillRect/>
          </a:stretch>
        </p:blipFill>
        <p:spPr>
          <a:xfrm>
            <a:off x="696000" y="1052513"/>
            <a:ext cx="10800000" cy="4177675"/>
          </a:xfrm>
          <a:prstGeom prst="rect">
            <a:avLst/>
          </a:prstGeom>
        </p:spPr>
      </p:pic>
    </p:spTree>
    <p:extLst>
      <p:ext uri="{BB962C8B-B14F-4D97-AF65-F5344CB8AC3E}">
        <p14:creationId xmlns:p14="http://schemas.microsoft.com/office/powerpoint/2010/main" val="197879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243932" cy="5816977"/>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Yuekai</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Yin</a:t>
            </a:r>
          </a:p>
          <a:p>
            <a:endParaRPr lang="en-US" altLang="zh-CN" sz="2400" dirty="0">
              <a:latin typeface="Adobe Arabic" panose="02040503050201020203" pitchFamily="18" charset="-78"/>
              <a:cs typeface="Adobe Arabic" panose="02040503050201020203" pitchFamily="18" charset="-78"/>
            </a:endParaRP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Firstly, our result used </a:t>
            </a:r>
            <a:r>
              <a:rPr lang="en-US" altLang="zh-CN" sz="2400" b="1" i="1" dirty="0">
                <a:solidFill>
                  <a:srgbClr val="FF0000"/>
                </a:solidFill>
                <a:latin typeface="Adobe Arabic" panose="02040503050201020203" pitchFamily="18" charset="-78"/>
                <a:cs typeface="Adobe Arabic" panose="02040503050201020203" pitchFamily="18" charset="-78"/>
              </a:rPr>
              <a:t>2-level classification </a:t>
            </a:r>
            <a:r>
              <a:rPr lang="en-US" altLang="zh-CN" sz="2400" dirty="0">
                <a:solidFill>
                  <a:srgbClr val="404A3D"/>
                </a:solidFill>
                <a:latin typeface="Adobe Arabic" panose="02040503050201020203" pitchFamily="18" charset="-78"/>
                <a:cs typeface="Adobe Arabic" panose="02040503050201020203" pitchFamily="18" charset="-78"/>
              </a:rPr>
              <a:t>in order to make the classification more clear and easier to understand.</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And then, our final result put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“Mail” </a:t>
            </a:r>
            <a:r>
              <a:rPr lang="en-US" altLang="zh-CN" sz="2400" dirty="0">
                <a:solidFill>
                  <a:srgbClr val="404A3D"/>
                </a:solidFill>
                <a:latin typeface="Adobe Arabic" panose="02040503050201020203" pitchFamily="18" charset="-78"/>
                <a:cs typeface="Adobe Arabic" panose="02040503050201020203" pitchFamily="18" charset="-78"/>
              </a:rPr>
              <a:t>into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“File”</a:t>
            </a:r>
            <a:r>
              <a:rPr lang="en-US" altLang="zh-CN" sz="2400" dirty="0">
                <a:solidFill>
                  <a:srgbClr val="404A3D"/>
                </a:solidFill>
                <a:latin typeface="Adobe Arabic" panose="02040503050201020203" pitchFamily="18" charset="-78"/>
                <a:cs typeface="Adobe Arabic" panose="02040503050201020203" pitchFamily="18" charset="-78"/>
              </a:rPr>
              <a:t> category and put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“Reference” </a:t>
            </a:r>
            <a:r>
              <a:rPr lang="en-US" altLang="zh-CN" sz="2400" dirty="0">
                <a:solidFill>
                  <a:srgbClr val="404A3D"/>
                </a:solidFill>
                <a:latin typeface="Adobe Arabic" panose="02040503050201020203" pitchFamily="18" charset="-78"/>
                <a:cs typeface="Adobe Arabic" panose="02040503050201020203" pitchFamily="18" charset="-78"/>
              </a:rPr>
              <a:t>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“Insert” </a:t>
            </a:r>
            <a:r>
              <a:rPr lang="en-US" altLang="zh-CN" sz="2400" dirty="0">
                <a:solidFill>
                  <a:srgbClr val="404A3D"/>
                </a:solidFill>
                <a:latin typeface="Adobe Arabic" panose="02040503050201020203" pitchFamily="18" charset="-78"/>
                <a:cs typeface="Adobe Arabic" panose="02040503050201020203" pitchFamily="18" charset="-78"/>
              </a:rPr>
              <a:t>category. But I made them as separate categories because I preferred the existing classification in Microsoft Office more. However, other group members considered that we should have our own opinion and </a:t>
            </a:r>
            <a:r>
              <a:rPr lang="en-US" altLang="zh-CN" sz="2400" b="1" i="1" dirty="0">
                <a:solidFill>
                  <a:srgbClr val="FF0000"/>
                </a:solidFill>
                <a:latin typeface="Adobe Arabic" panose="02040503050201020203" pitchFamily="18" charset="-78"/>
                <a:cs typeface="Adobe Arabic" panose="02040503050201020203" pitchFamily="18" charset="-78"/>
              </a:rPr>
              <a:t>my original result was a bit fractional</a:t>
            </a:r>
            <a:r>
              <a:rPr lang="en-US" altLang="zh-CN" sz="2400" b="1" i="1" dirty="0">
                <a:solidFill>
                  <a:srgbClr val="404A3D"/>
                </a:solidFill>
                <a:latin typeface="Adobe Arabic" panose="02040503050201020203" pitchFamily="18" charset="-78"/>
                <a:cs typeface="Adobe Arabic" panose="02040503050201020203" pitchFamily="18" charset="-78"/>
              </a:rPr>
              <a:t>. </a:t>
            </a:r>
            <a:r>
              <a:rPr lang="en-US" altLang="zh-CN" sz="2400" dirty="0">
                <a:solidFill>
                  <a:srgbClr val="404A3D"/>
                </a:solidFill>
                <a:latin typeface="Adobe Arabic" panose="02040503050201020203" pitchFamily="18" charset="-78"/>
                <a:cs typeface="Adobe Arabic" panose="02040503050201020203" pitchFamily="18" charset="-78"/>
              </a:rPr>
              <a:t>Additionally, functions under these 2 headings have similar function meanings with their father categories, so that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“Mail” </a:t>
            </a:r>
            <a:r>
              <a:rPr lang="en-US" altLang="zh-CN" sz="2400" dirty="0">
                <a:solidFill>
                  <a:srgbClr val="404A3D"/>
                </a:solidFill>
                <a:latin typeface="Adobe Arabic" panose="02040503050201020203" pitchFamily="18" charset="-78"/>
                <a:cs typeface="Adobe Arabic" panose="02040503050201020203" pitchFamily="18" charset="-78"/>
              </a:rPr>
              <a:t>could be put under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“File” , </a:t>
            </a:r>
            <a:r>
              <a:rPr lang="en-US" altLang="zh-CN" sz="2400" dirty="0">
                <a:solidFill>
                  <a:srgbClr val="404A3D"/>
                </a:solidFill>
                <a:latin typeface="Adobe Arabic" panose="02040503050201020203" pitchFamily="18" charset="-78"/>
                <a:cs typeface="Adobe Arabic" panose="02040503050201020203" pitchFamily="18" charset="-78"/>
              </a:rPr>
              <a:t>and</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“Reference” </a:t>
            </a:r>
            <a:r>
              <a:rPr lang="en-US" altLang="zh-CN" sz="2400" dirty="0">
                <a:solidFill>
                  <a:srgbClr val="404A3D"/>
                </a:solidFill>
                <a:latin typeface="Adobe Arabic" panose="02040503050201020203" pitchFamily="18" charset="-78"/>
                <a:cs typeface="Adobe Arabic" panose="02040503050201020203" pitchFamily="18" charset="-78"/>
              </a:rPr>
              <a:t>could be put under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“Insert”.</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Similar disagreements occurred in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renumber page, </a:t>
            </a:r>
            <a:r>
              <a:rPr lang="en-US" altLang="zh-CN" sz="2400" dirty="0">
                <a:solidFill>
                  <a:srgbClr val="404A3D"/>
                </a:solidFill>
                <a:latin typeface="Adobe Arabic" panose="02040503050201020203" pitchFamily="18" charset="-78"/>
                <a:cs typeface="Adobe Arabic" panose="02040503050201020203" pitchFamily="18" charset="-78"/>
              </a:rPr>
              <a:t>and I still followed Microsoft Word's classification approach and placed it under the category of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“Insert”. </a:t>
            </a:r>
            <a:r>
              <a:rPr lang="en-US" altLang="zh-CN" sz="2400" dirty="0">
                <a:solidFill>
                  <a:srgbClr val="404A3D"/>
                </a:solidFill>
                <a:latin typeface="Adobe Arabic" panose="02040503050201020203" pitchFamily="18" charset="-78"/>
                <a:cs typeface="Adobe Arabic" panose="02040503050201020203" pitchFamily="18" charset="-78"/>
              </a:rPr>
              <a:t>But other group members did not agree with that.</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At last, I think the meaning of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to </a:t>
            </a:r>
            <a:r>
              <a:rPr lang="en-US" altLang="zh-CN" sz="2400" dirty="0">
                <a:solidFill>
                  <a:srgbClr val="404A3D"/>
                </a:solidFill>
                <a:latin typeface="Adobe Arabic" panose="02040503050201020203" pitchFamily="18" charset="-78"/>
                <a:cs typeface="Adobe Arabic" panose="02040503050201020203" pitchFamily="18" charset="-78"/>
              </a:rPr>
              <a:t>and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back </a:t>
            </a:r>
            <a:r>
              <a:rPr lang="en-US" altLang="zh-CN" sz="2400" dirty="0">
                <a:solidFill>
                  <a:srgbClr val="404A3D"/>
                </a:solidFill>
                <a:latin typeface="Adobe Arabic" panose="02040503050201020203" pitchFamily="18" charset="-78"/>
                <a:cs typeface="Adobe Arabic" panose="02040503050201020203" pitchFamily="18" charset="-78"/>
              </a:rPr>
              <a:t>are jump to a reference of a particular text, so they should put under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“Reference”</a:t>
            </a:r>
            <a:r>
              <a:rPr lang="en-US" altLang="zh-CN" sz="2400" dirty="0">
                <a:solidFill>
                  <a:srgbClr val="404A3D"/>
                </a:solidFill>
                <a:latin typeface="Adobe Arabic" panose="02040503050201020203" pitchFamily="18" charset="-78"/>
                <a:cs typeface="Adobe Arabic" panose="02040503050201020203" pitchFamily="18" charset="-78"/>
              </a:rPr>
              <a:t>. However, other members considered that these two functions are more like the use of hyperlink so they are the part of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“Content”.</a:t>
            </a: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69190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5" y="123024"/>
            <a:ext cx="9826045" cy="1015663"/>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Zhuohua</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Qi</a:t>
            </a:r>
          </a:p>
          <a:p>
            <a:endParaRPr lang="en-US" altLang="zh-CN" sz="2400" dirty="0">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pic>
        <p:nvPicPr>
          <p:cNvPr id="5" name="图片 4">
            <a:extLst>
              <a:ext uri="{FF2B5EF4-FFF2-40B4-BE49-F238E27FC236}">
                <a16:creationId xmlns:a16="http://schemas.microsoft.com/office/drawing/2014/main" id="{C2466BCA-2818-4D7D-B4FA-DEB4B83523E3}"/>
              </a:ext>
            </a:extLst>
          </p:cNvPr>
          <p:cNvPicPr>
            <a:picLocks noChangeAspect="1"/>
          </p:cNvPicPr>
          <p:nvPr/>
        </p:nvPicPr>
        <p:blipFill>
          <a:blip r:embed="rId4">
            <a:duotone>
              <a:prstClr val="black"/>
              <a:schemeClr val="accent4">
                <a:tint val="45000"/>
                <a:satMod val="400000"/>
              </a:schemeClr>
            </a:duotone>
          </a:blip>
          <a:stretch>
            <a:fillRect/>
          </a:stretch>
        </p:blipFill>
        <p:spPr>
          <a:xfrm>
            <a:off x="696000" y="1052513"/>
            <a:ext cx="10800000" cy="4038692"/>
          </a:xfrm>
          <a:prstGeom prst="rect">
            <a:avLst/>
          </a:prstGeom>
        </p:spPr>
      </p:pic>
    </p:spTree>
    <p:extLst>
      <p:ext uri="{BB962C8B-B14F-4D97-AF65-F5344CB8AC3E}">
        <p14:creationId xmlns:p14="http://schemas.microsoft.com/office/powerpoint/2010/main" val="135072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5" y="123024"/>
            <a:ext cx="10215076" cy="5816977"/>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Zhuohua</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Qi</a:t>
            </a:r>
          </a:p>
          <a:p>
            <a:endParaRPr lang="en-US" altLang="zh-CN" sz="2400" dirty="0">
              <a:latin typeface="Adobe Arabic" panose="02040503050201020203" pitchFamily="18" charset="-78"/>
              <a:cs typeface="Adobe Arabic" panose="02040503050201020203" pitchFamily="18" charset="-78"/>
            </a:endParaRP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The most significant change is that we use </a:t>
            </a:r>
            <a:r>
              <a:rPr lang="en-US" altLang="zh-CN" sz="2400" b="1" i="1" dirty="0">
                <a:solidFill>
                  <a:srgbClr val="FF0000"/>
                </a:solidFill>
                <a:latin typeface="Adobe Arabic" panose="02040503050201020203" pitchFamily="18" charset="-78"/>
                <a:cs typeface="Adobe Arabic" panose="02040503050201020203" pitchFamily="18" charset="-78"/>
              </a:rPr>
              <a:t>more secondary headings</a:t>
            </a:r>
            <a:r>
              <a:rPr lang="en-US" altLang="zh-CN" sz="2400" dirty="0">
                <a:solidFill>
                  <a:srgbClr val="404A3D"/>
                </a:solidFill>
                <a:latin typeface="Adobe Arabic" panose="02040503050201020203" pitchFamily="18" charset="-78"/>
                <a:cs typeface="Adobe Arabic" panose="02040503050201020203" pitchFamily="18" charset="-78"/>
              </a:rPr>
              <a:t>. I divided functions into too much individual headings at first, but later we tried to reset </a:t>
            </a:r>
            <a:r>
              <a:rPr lang="en-US" altLang="zh-CN" sz="2400" b="1" i="1" dirty="0">
                <a:solidFill>
                  <a:srgbClr val="FF0000"/>
                </a:solidFill>
                <a:latin typeface="Adobe Arabic" panose="02040503050201020203" pitchFamily="18" charset="-78"/>
                <a:cs typeface="Adobe Arabic" panose="02040503050201020203" pitchFamily="18" charset="-78"/>
              </a:rPr>
              <a:t>the hierarchical headings</a:t>
            </a:r>
            <a:r>
              <a:rPr lang="en-US" altLang="zh-CN" sz="2400" dirty="0">
                <a:solidFill>
                  <a:srgbClr val="404A3D"/>
                </a:solidFill>
                <a:latin typeface="Adobe Arabic" panose="02040503050201020203" pitchFamily="18" charset="-78"/>
                <a:cs typeface="Adobe Arabic" panose="02040503050201020203" pitchFamily="18" charset="-78"/>
              </a:rPr>
              <a:t>. </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Combine most functions under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“Text” </a:t>
            </a:r>
            <a:r>
              <a:rPr lang="en-US" altLang="zh-CN" sz="2400" dirty="0">
                <a:solidFill>
                  <a:srgbClr val="404A3D"/>
                </a:solidFill>
                <a:latin typeface="Adobe Arabic" panose="02040503050201020203" pitchFamily="18" charset="-78"/>
                <a:cs typeface="Adobe Arabic" panose="02040503050201020203" pitchFamily="18" charset="-78"/>
              </a:rPr>
              <a:t>heading which are closed related to font as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“Font” </a:t>
            </a:r>
            <a:r>
              <a:rPr lang="en-US" altLang="zh-CN" sz="2400" dirty="0">
                <a:solidFill>
                  <a:srgbClr val="404A3D"/>
                </a:solidFill>
                <a:latin typeface="Adobe Arabic" panose="02040503050201020203" pitchFamily="18" charset="-78"/>
                <a:cs typeface="Adobe Arabic" panose="02040503050201020203" pitchFamily="18" charset="-78"/>
              </a:rPr>
              <a:t>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“Edit”.</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Group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“Reference”</a:t>
            </a:r>
            <a:r>
              <a:rPr lang="en-US" altLang="zh-CN" sz="2400" b="1" i="1" dirty="0">
                <a:solidFill>
                  <a:schemeClr val="accent1"/>
                </a:solidFill>
                <a:latin typeface="Adobe Arabic" panose="02040503050201020203" pitchFamily="18" charset="-78"/>
                <a:cs typeface="Adobe Arabic" panose="02040503050201020203" pitchFamily="18" charset="-78"/>
              </a:rPr>
              <a:t> </a:t>
            </a:r>
            <a:r>
              <a:rPr lang="en-US" altLang="zh-CN" sz="2400" dirty="0">
                <a:solidFill>
                  <a:srgbClr val="404A3D"/>
                </a:solidFill>
                <a:latin typeface="Adobe Arabic" panose="02040503050201020203" pitchFamily="18" charset="-78"/>
                <a:cs typeface="Adobe Arabic" panose="02040503050201020203" pitchFamily="18" charset="-78"/>
              </a:rPr>
              <a:t>as a secondary heading 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“Insert”.</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Separate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“Review" </a:t>
            </a:r>
            <a:r>
              <a:rPr lang="en-US" altLang="zh-CN" sz="2400" dirty="0">
                <a:solidFill>
                  <a:srgbClr val="404A3D"/>
                </a:solidFill>
                <a:latin typeface="Adobe Arabic" panose="02040503050201020203" pitchFamily="18" charset="-78"/>
                <a:cs typeface="Adobe Arabic" panose="02040503050201020203" pitchFamily="18" charset="-78"/>
              </a:rPr>
              <a:t>heading 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“Review” </a:t>
            </a:r>
            <a:r>
              <a:rPr lang="en-US" altLang="zh-CN" sz="2400" dirty="0">
                <a:solidFill>
                  <a:srgbClr val="404A3D"/>
                </a:solidFill>
                <a:latin typeface="Adobe Arabic" panose="02040503050201020203" pitchFamily="18" charset="-78"/>
                <a:cs typeface="Adobe Arabic" panose="02040503050201020203" pitchFamily="18" charset="-78"/>
              </a:rPr>
              <a:t>and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“View” </a:t>
            </a:r>
            <a:r>
              <a:rPr lang="en-US" altLang="zh-CN" sz="2400" dirty="0">
                <a:solidFill>
                  <a:srgbClr val="404A3D"/>
                </a:solidFill>
                <a:latin typeface="Adobe Arabic" panose="02040503050201020203" pitchFamily="18" charset="-78"/>
                <a:cs typeface="Adobe Arabic" panose="02040503050201020203" pitchFamily="18" charset="-78"/>
              </a:rPr>
              <a:t>headings, which makes the classification more specific.</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In my opinion, function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help</a:t>
            </a:r>
            <a:r>
              <a:rPr lang="en-US" altLang="zh-CN" sz="2400" dirty="0">
                <a:solidFill>
                  <a:srgbClr val="404A3D"/>
                </a:solidFill>
                <a:latin typeface="Adobe Arabic" panose="02040503050201020203" pitchFamily="18" charset="-78"/>
                <a:cs typeface="Adobe Arabic" panose="02040503050201020203" pitchFamily="18" charset="-78"/>
              </a:rPr>
              <a:t> should be a separate heading, which might lead users to assistance faster. This idea was well received by other teammates.</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Some functions are difficult for us to distinguish.</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Functions like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show alternative document </a:t>
            </a:r>
            <a:r>
              <a:rPr lang="en-US" altLang="zh-CN" sz="2400" dirty="0">
                <a:solidFill>
                  <a:srgbClr val="404A3D"/>
                </a:solidFill>
                <a:latin typeface="Adobe Arabic" panose="02040503050201020203" pitchFamily="18" charset="-78"/>
                <a:cs typeface="Adobe Arabic" panose="02040503050201020203" pitchFamily="18" charset="-78"/>
              </a:rPr>
              <a:t>and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view pages </a:t>
            </a:r>
            <a:r>
              <a:rPr lang="en-US" altLang="zh-CN" sz="2400" dirty="0">
                <a:solidFill>
                  <a:srgbClr val="404A3D"/>
                </a:solidFill>
                <a:latin typeface="Adobe Arabic" panose="02040503050201020203" pitchFamily="18" charset="-78"/>
                <a:cs typeface="Adobe Arabic" panose="02040503050201020203" pitchFamily="18" charset="-78"/>
              </a:rPr>
              <a:t>confused all of us, and they were transferred 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"View" </a:t>
            </a:r>
            <a:r>
              <a:rPr lang="en-US" altLang="zh-CN" sz="2400" dirty="0">
                <a:solidFill>
                  <a:srgbClr val="404A3D"/>
                </a:solidFill>
                <a:latin typeface="Adobe Arabic" panose="02040503050201020203" pitchFamily="18" charset="-78"/>
                <a:cs typeface="Adobe Arabic" panose="02040503050201020203" pitchFamily="18" charset="-78"/>
              </a:rPr>
              <a:t>after the discussion because of the literal meaning from verbs.</a:t>
            </a:r>
          </a:p>
          <a:p>
            <a:pPr marL="800100" lvl="1"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Some functions like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to </a:t>
            </a:r>
            <a:r>
              <a:rPr lang="en-US" altLang="zh-CN" sz="2400" dirty="0">
                <a:latin typeface="Adobe Arabic" panose="02040503050201020203" pitchFamily="18" charset="-78"/>
                <a:cs typeface="Adobe Arabic" panose="02040503050201020203" pitchFamily="18" charset="-78"/>
              </a:rPr>
              <a:t>and</a:t>
            </a:r>
            <a:r>
              <a:rPr lang="en-US" altLang="zh-CN" sz="2400" b="1" i="1" dirty="0">
                <a:solidFill>
                  <a:srgbClr val="FF0000"/>
                </a:solidFill>
                <a:latin typeface="Adobe Arabic" panose="02040503050201020203" pitchFamily="18" charset="-78"/>
                <a:cs typeface="Adobe Arabic" panose="02040503050201020203" pitchFamily="18" charset="-78"/>
              </a:rPr>
              <a:t>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back </a:t>
            </a:r>
            <a:r>
              <a:rPr lang="en-US" altLang="zh-CN" sz="2400" dirty="0">
                <a:solidFill>
                  <a:srgbClr val="404A3D"/>
                </a:solidFill>
                <a:latin typeface="Adobe Arabic" panose="02040503050201020203" pitchFamily="18" charset="-78"/>
                <a:cs typeface="Adobe Arabic" panose="02040503050201020203" pitchFamily="18" charset="-78"/>
              </a:rPr>
              <a:t>were </a:t>
            </a:r>
            <a:r>
              <a:rPr lang="en-US" altLang="zh-CN" sz="2400" b="1" i="1" dirty="0">
                <a:solidFill>
                  <a:srgbClr val="FF0000"/>
                </a:solidFill>
                <a:latin typeface="Adobe Arabic" panose="02040503050201020203" pitchFamily="18" charset="-78"/>
                <a:cs typeface="Adobe Arabic" panose="02040503050201020203" pitchFamily="18" charset="-78"/>
              </a:rPr>
              <a:t>really ambiguous and without rhyme</a:t>
            </a:r>
            <a:r>
              <a:rPr lang="en-US" altLang="zh-CN" sz="2400" dirty="0">
                <a:solidFill>
                  <a:srgbClr val="404A3D"/>
                </a:solidFill>
                <a:latin typeface="Adobe Arabic" panose="02040503050201020203" pitchFamily="18" charset="-78"/>
                <a:cs typeface="Adobe Arabic" panose="02040503050201020203" pitchFamily="18" charset="-78"/>
              </a:rPr>
              <a:t>, so I had no idea about them and left them alone.</a:t>
            </a: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291923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9A811C-B485-46E6-B95C-3732CAD6AA42}"/>
              </a:ext>
            </a:extLst>
          </p:cNvPr>
          <p:cNvSpPr/>
          <p:nvPr/>
        </p:nvSpPr>
        <p:spPr>
          <a:xfrm>
            <a:off x="228600" y="2705725"/>
            <a:ext cx="11734800" cy="1446550"/>
          </a:xfrm>
          <a:prstGeom prst="rect">
            <a:avLst/>
          </a:prstGeom>
          <a:noFill/>
        </p:spPr>
        <p:txBody>
          <a:bodyPr wrap="square" lIns="91440" tIns="45720" rIns="91440" bIns="45720">
            <a:spAutoFit/>
          </a:bodyPr>
          <a:lstStyle/>
          <a:p>
            <a:pPr algn="ctr"/>
            <a:r>
              <a:rPr lang="en-US" altLang="zh-CN" sz="8800" b="0" cap="none" spc="0" dirty="0">
                <a:ln w="0"/>
                <a:solidFill>
                  <a:srgbClr val="404A3D"/>
                </a:solidFill>
                <a:effectLst>
                  <a:reflection blurRad="6350" stA="53000" endA="300" endPos="35500" dir="5400000" sy="-90000" algn="bl" rotWithShape="0"/>
                </a:effectLst>
                <a:latin typeface="Adobe Garamond Pro Bold" panose="02020702060506020403" pitchFamily="18" charset="0"/>
              </a:rPr>
              <a:t>Thinking and Discussion</a:t>
            </a:r>
            <a:endParaRPr lang="zh-CN" altLang="en-US" sz="8800" b="0" cap="none" spc="0" dirty="0">
              <a:ln w="0"/>
              <a:solidFill>
                <a:srgbClr val="404A3D"/>
              </a:solidFill>
              <a:effectLst>
                <a:reflection blurRad="6350" stA="53000" endA="300" endPos="35500" dir="5400000" sy="-90000" algn="bl" rotWithShape="0"/>
              </a:effectLst>
              <a:latin typeface="Adobe Garamond Pro Bold" panose="02020702060506020403" pitchFamily="18" charset="0"/>
            </a:endParaRPr>
          </a:p>
        </p:txBody>
      </p:sp>
    </p:spTree>
    <p:extLst>
      <p:ext uri="{BB962C8B-B14F-4D97-AF65-F5344CB8AC3E}">
        <p14:creationId xmlns:p14="http://schemas.microsoft.com/office/powerpoint/2010/main" val="36813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09C8C">
            <a:alpha val="55000"/>
          </a:srgbClr>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388B204-6E2D-498D-B580-FD25034318F3}"/>
              </a:ext>
            </a:extLst>
          </p:cNvPr>
          <p:cNvPicPr>
            <a:picLocks noChangeAspect="1"/>
          </p:cNvPicPr>
          <p:nvPr/>
        </p:nvPicPr>
        <p:blipFill>
          <a:blip r:embed="rId3">
            <a:duotone>
              <a:prstClr val="black"/>
              <a:srgbClr val="6F9062">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242856" y="123024"/>
            <a:ext cx="608231" cy="604800"/>
          </a:xfrm>
          <a:prstGeom prst="rect">
            <a:avLst/>
          </a:prstGeom>
          <a:noFill/>
        </p:spPr>
      </p:pic>
      <p:pic>
        <p:nvPicPr>
          <p:cNvPr id="3" name="图片 2">
            <a:extLst>
              <a:ext uri="{FF2B5EF4-FFF2-40B4-BE49-F238E27FC236}">
                <a16:creationId xmlns:a16="http://schemas.microsoft.com/office/drawing/2014/main" id="{329D2FED-8A6C-4CE1-96A0-43D2D84DAB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19" y="123024"/>
            <a:ext cx="3160799" cy="606181"/>
          </a:xfrm>
          <a:prstGeom prst="rect">
            <a:avLst/>
          </a:prstGeom>
          <a:noFill/>
        </p:spPr>
      </p:pic>
      <p:graphicFrame>
        <p:nvGraphicFramePr>
          <p:cNvPr id="10" name="表格 9">
            <a:extLst>
              <a:ext uri="{FF2B5EF4-FFF2-40B4-BE49-F238E27FC236}">
                <a16:creationId xmlns:a16="http://schemas.microsoft.com/office/drawing/2014/main" id="{459515D7-BF40-49B2-BE30-6EA04EDD8182}"/>
              </a:ext>
            </a:extLst>
          </p:cNvPr>
          <p:cNvGraphicFramePr>
            <a:graphicFrameLocks noGrp="1"/>
          </p:cNvGraphicFramePr>
          <p:nvPr>
            <p:extLst>
              <p:ext uri="{D42A27DB-BD31-4B8C-83A1-F6EECF244321}">
                <p14:modId xmlns:p14="http://schemas.microsoft.com/office/powerpoint/2010/main" val="3152947633"/>
              </p:ext>
            </p:extLst>
          </p:nvPr>
        </p:nvGraphicFramePr>
        <p:xfrm>
          <a:off x="1340903" y="1311775"/>
          <a:ext cx="10346646" cy="4400325"/>
        </p:xfrm>
        <a:graphic>
          <a:graphicData uri="http://schemas.openxmlformats.org/drawingml/2006/table">
            <a:tbl>
              <a:tblPr firstRow="1" bandRow="1">
                <a:tableStyleId>{5C22544A-7EE6-4342-B048-85BDC9FD1C3A}</a:tableStyleId>
              </a:tblPr>
              <a:tblGrid>
                <a:gridCol w="781503">
                  <a:extLst>
                    <a:ext uri="{9D8B030D-6E8A-4147-A177-3AD203B41FA5}">
                      <a16:colId xmlns:a16="http://schemas.microsoft.com/office/drawing/2014/main" val="505790510"/>
                    </a:ext>
                  </a:extLst>
                </a:gridCol>
                <a:gridCol w="9565143">
                  <a:extLst>
                    <a:ext uri="{9D8B030D-6E8A-4147-A177-3AD203B41FA5}">
                      <a16:colId xmlns:a16="http://schemas.microsoft.com/office/drawing/2014/main" val="1436798370"/>
                    </a:ext>
                  </a:extLst>
                </a:gridCol>
              </a:tblGrid>
              <a:tr h="895125">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Q:</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404A3D"/>
                          </a:solidFill>
                          <a:latin typeface="Adobe Arabic" panose="02040503050201020203" pitchFamily="18" charset="-78"/>
                          <a:cs typeface="Adobe Arabic" panose="02040503050201020203" pitchFamily="18" charset="-78"/>
                        </a:rPr>
                        <a:t>Why do some functions always seem to be grouped together?</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1678415"/>
                  </a:ext>
                </a:extLst>
              </a:tr>
              <a:tr h="370840">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A:</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Operate on the same object </a:t>
                      </a:r>
                    </a:p>
                    <a:p>
                      <a:pPr marL="1028700" marR="0" lvl="1"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Implicit </a:t>
                      </a:r>
                      <a:r>
                        <a:rPr lang="en-US" altLang="zh-CN" sz="2400" b="0" dirty="0">
                          <a:solidFill>
                            <a:srgbClr val="404A3D"/>
                          </a:solidFill>
                          <a:latin typeface="Adobe Arabic" panose="02040503050201020203" pitchFamily="18" charset="-78"/>
                          <a:cs typeface="Adobe Arabic" panose="02040503050201020203" pitchFamily="18" charset="-78"/>
                        </a:rPr>
                        <a:t>(e.g., underline, bold text, italic style)</a:t>
                      </a:r>
                    </a:p>
                    <a:p>
                      <a:pPr marL="1028700" marR="0" lvl="1" indent="-571500" algn="l" defTabSz="914400" rtl="0" eaLnBrk="1" fontAlgn="auto" latinLnBrk="0" hangingPunct="1">
                        <a:lnSpc>
                          <a:spcPct val="100000"/>
                        </a:lnSpc>
                        <a:spcBef>
                          <a:spcPts val="0"/>
                        </a:spcBef>
                        <a:spcAft>
                          <a:spcPts val="0"/>
                        </a:spcAft>
                        <a:buClrTx/>
                        <a:buSzTx/>
                        <a:buFontTx/>
                        <a:buChar char="-"/>
                        <a:tabLst/>
                        <a:defRPr/>
                      </a:pPr>
                      <a:r>
                        <a:rPr lang="en-GB" altLang="zh-CN" sz="2800" b="0" dirty="0">
                          <a:solidFill>
                            <a:srgbClr val="404A3D"/>
                          </a:solidFill>
                          <a:latin typeface="Adobe Arabic" panose="02040503050201020203" pitchFamily="18" charset="-78"/>
                          <a:cs typeface="Adobe Arabic" panose="02040503050201020203" pitchFamily="18" charset="-78"/>
                        </a:rPr>
                        <a:t>Explicit </a:t>
                      </a:r>
                      <a:r>
                        <a:rPr lang="en-US" altLang="zh-CN" sz="2400" b="0" dirty="0">
                          <a:solidFill>
                            <a:srgbClr val="404A3D"/>
                          </a:solidFill>
                          <a:latin typeface="Adobe Arabic" panose="02040503050201020203" pitchFamily="18" charset="-78"/>
                          <a:cs typeface="Adobe Arabic" panose="02040503050201020203" pitchFamily="18" charset="-78"/>
                        </a:rPr>
                        <a:t>(e.g., position on </a:t>
                      </a:r>
                      <a:r>
                        <a:rPr lang="en-US" altLang="zh-CN" sz="2400" b="1" i="1" dirty="0">
                          <a:solidFill>
                            <a:srgbClr val="404A3D"/>
                          </a:solidFill>
                          <a:latin typeface="Adobe Arabic" panose="02040503050201020203" pitchFamily="18" charset="-78"/>
                          <a:cs typeface="Adobe Arabic" panose="02040503050201020203" pitchFamily="18" charset="-78"/>
                        </a:rPr>
                        <a:t>page</a:t>
                      </a:r>
                      <a:r>
                        <a:rPr lang="en-US" altLang="zh-CN" sz="2400" b="0" dirty="0">
                          <a:solidFill>
                            <a:srgbClr val="404A3D"/>
                          </a:solidFill>
                          <a:latin typeface="Adobe Arabic" panose="02040503050201020203" pitchFamily="18" charset="-78"/>
                          <a:cs typeface="Adobe Arabic" panose="02040503050201020203" pitchFamily="18" charset="-78"/>
                        </a:rPr>
                        <a:t>, </a:t>
                      </a:r>
                      <a:r>
                        <a:rPr lang="en-US" altLang="zh-CN" sz="2400" b="1" i="1" dirty="0">
                          <a:solidFill>
                            <a:srgbClr val="404A3D"/>
                          </a:solidFill>
                          <a:latin typeface="Adobe Arabic" panose="02040503050201020203" pitchFamily="18" charset="-78"/>
                          <a:cs typeface="Adobe Arabic" panose="02040503050201020203" pitchFamily="18" charset="-78"/>
                        </a:rPr>
                        <a:t>page</a:t>
                      </a:r>
                      <a:r>
                        <a:rPr lang="en-US" altLang="zh-CN" sz="2400" b="0" dirty="0">
                          <a:solidFill>
                            <a:srgbClr val="404A3D"/>
                          </a:solidFill>
                          <a:latin typeface="Adobe Arabic" panose="02040503050201020203" pitchFamily="18" charset="-78"/>
                          <a:cs typeface="Adobe Arabic" panose="02040503050201020203" pitchFamily="18" charset="-78"/>
                        </a:rPr>
                        <a:t> setup, renumber </a:t>
                      </a:r>
                      <a:r>
                        <a:rPr lang="en-US" altLang="zh-CN" sz="2400" b="1" i="1" dirty="0">
                          <a:solidFill>
                            <a:srgbClr val="404A3D"/>
                          </a:solidFill>
                          <a:latin typeface="Adobe Arabic" panose="02040503050201020203" pitchFamily="18" charset="-78"/>
                          <a:cs typeface="Adobe Arabic" panose="02040503050201020203" pitchFamily="18" charset="-78"/>
                        </a:rPr>
                        <a:t>pages</a:t>
                      </a:r>
                      <a:r>
                        <a:rPr lang="en-US" altLang="zh-CN" sz="2400" b="0" dirty="0">
                          <a:solidFill>
                            <a:srgbClr val="404A3D"/>
                          </a:solidFill>
                          <a:latin typeface="Adobe Arabic" panose="02040503050201020203" pitchFamily="18" charset="-78"/>
                          <a:cs typeface="Adobe Arabic" panose="02040503050201020203" pitchFamily="18" charset="-78"/>
                        </a:rPr>
                        <a:t>)</a:t>
                      </a:r>
                    </a:p>
                    <a:p>
                      <a:pPr marL="571500" lvl="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Related functions</a:t>
                      </a: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Semblable </a:t>
                      </a:r>
                      <a:r>
                        <a:rPr lang="en-US" altLang="zh-CN" sz="2400" b="0" dirty="0">
                          <a:solidFill>
                            <a:srgbClr val="404A3D"/>
                          </a:solidFill>
                          <a:latin typeface="Adobe Arabic" panose="02040503050201020203" pitchFamily="18" charset="-78"/>
                          <a:cs typeface="Adobe Arabic" panose="02040503050201020203" pitchFamily="18" charset="-78"/>
                        </a:rPr>
                        <a:t>(e.g.</a:t>
                      </a:r>
                      <a:r>
                        <a:rPr lang="en-US" altLang="zh-CN" sz="2400" b="1" i="1" dirty="0">
                          <a:solidFill>
                            <a:srgbClr val="404A3D"/>
                          </a:solidFill>
                          <a:latin typeface="Adobe Arabic" panose="02040503050201020203" pitchFamily="18" charset="-78"/>
                          <a:cs typeface="Adobe Arabic" panose="02040503050201020203" pitchFamily="18" charset="-78"/>
                        </a:rPr>
                        <a:t> view</a:t>
                      </a:r>
                      <a:r>
                        <a:rPr lang="en-US" altLang="zh-CN" sz="2400" b="0" dirty="0">
                          <a:solidFill>
                            <a:srgbClr val="404A3D"/>
                          </a:solidFill>
                          <a:latin typeface="Adobe Arabic" panose="02040503050201020203" pitchFamily="18" charset="-78"/>
                          <a:cs typeface="Adobe Arabic" panose="02040503050201020203" pitchFamily="18" charset="-78"/>
                        </a:rPr>
                        <a:t> index, </a:t>
                      </a:r>
                      <a:r>
                        <a:rPr lang="en-US" altLang="zh-CN" sz="2400" b="1" i="1" dirty="0">
                          <a:solidFill>
                            <a:srgbClr val="404A3D"/>
                          </a:solidFill>
                          <a:latin typeface="Adobe Arabic" panose="02040503050201020203" pitchFamily="18" charset="-78"/>
                          <a:cs typeface="Adobe Arabic" panose="02040503050201020203" pitchFamily="18" charset="-78"/>
                        </a:rPr>
                        <a:t>view </a:t>
                      </a:r>
                      <a:r>
                        <a:rPr lang="en-US" altLang="zh-CN" sz="2400" b="0" dirty="0">
                          <a:solidFill>
                            <a:srgbClr val="404A3D"/>
                          </a:solidFill>
                          <a:latin typeface="Adobe Arabic" panose="02040503050201020203" pitchFamily="18" charset="-78"/>
                          <a:cs typeface="Adobe Arabic" panose="02040503050201020203" pitchFamily="18" charset="-78"/>
                        </a:rPr>
                        <a:t>page, </a:t>
                      </a:r>
                      <a:r>
                        <a:rPr lang="en-US" altLang="zh-CN" sz="2400" b="1" i="1" dirty="0">
                          <a:solidFill>
                            <a:srgbClr val="404A3D"/>
                          </a:solidFill>
                          <a:latin typeface="Adobe Arabic" panose="02040503050201020203" pitchFamily="18" charset="-78"/>
                          <a:cs typeface="Adobe Arabic" panose="02040503050201020203" pitchFamily="18" charset="-78"/>
                        </a:rPr>
                        <a:t>save</a:t>
                      </a:r>
                      <a:r>
                        <a:rPr lang="en-US" altLang="zh-CN" sz="2400" b="0" dirty="0">
                          <a:solidFill>
                            <a:srgbClr val="404A3D"/>
                          </a:solidFill>
                          <a:latin typeface="Adobe Arabic" panose="02040503050201020203" pitchFamily="18" charset="-78"/>
                          <a:cs typeface="Adobe Arabic" panose="02040503050201020203" pitchFamily="18" charset="-78"/>
                        </a:rPr>
                        <a:t>, </a:t>
                      </a:r>
                      <a:r>
                        <a:rPr lang="en-US" altLang="zh-CN" sz="2400" b="1" i="1" dirty="0">
                          <a:solidFill>
                            <a:srgbClr val="404A3D"/>
                          </a:solidFill>
                          <a:latin typeface="Adobe Arabic" panose="02040503050201020203" pitchFamily="18" charset="-78"/>
                          <a:cs typeface="Adobe Arabic" panose="02040503050201020203" pitchFamily="18" charset="-78"/>
                        </a:rPr>
                        <a:t>save</a:t>
                      </a:r>
                      <a:r>
                        <a:rPr lang="en-US" altLang="zh-CN" sz="2400" b="0" dirty="0">
                          <a:solidFill>
                            <a:srgbClr val="404A3D"/>
                          </a:solidFill>
                          <a:latin typeface="Adobe Arabic" panose="02040503050201020203" pitchFamily="18" charset="-78"/>
                          <a:cs typeface="Adobe Arabic" panose="02040503050201020203" pitchFamily="18" charset="-78"/>
                        </a:rPr>
                        <a:t> as)</a:t>
                      </a: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Opposite </a:t>
                      </a:r>
                      <a:r>
                        <a:rPr lang="en-US" altLang="zh-CN" sz="2400" b="0" dirty="0">
                          <a:solidFill>
                            <a:srgbClr val="404A3D"/>
                          </a:solidFill>
                          <a:latin typeface="Adobe Arabic" panose="02040503050201020203" pitchFamily="18" charset="-78"/>
                          <a:cs typeface="Adobe Arabic" panose="02040503050201020203" pitchFamily="18" charset="-78"/>
                        </a:rPr>
                        <a:t>(e.g., </a:t>
                      </a:r>
                      <a:r>
                        <a:rPr lang="en-US" altLang="zh-CN" sz="2400" b="1" i="1" dirty="0">
                          <a:solidFill>
                            <a:srgbClr val="404A3D"/>
                          </a:solidFill>
                          <a:latin typeface="Adobe Arabic" panose="02040503050201020203" pitchFamily="18" charset="-78"/>
                          <a:cs typeface="Adobe Arabic" panose="02040503050201020203" pitchFamily="18" charset="-78"/>
                        </a:rPr>
                        <a:t>increase</a:t>
                      </a:r>
                      <a:r>
                        <a:rPr lang="en-US" altLang="zh-CN" sz="2400" b="0" i="0" dirty="0">
                          <a:solidFill>
                            <a:srgbClr val="404A3D"/>
                          </a:solidFill>
                          <a:latin typeface="Adobe Arabic" panose="02040503050201020203" pitchFamily="18" charset="-78"/>
                          <a:cs typeface="Adobe Arabic" panose="02040503050201020203" pitchFamily="18" charset="-78"/>
                        </a:rPr>
                        <a:t> point size, </a:t>
                      </a:r>
                      <a:r>
                        <a:rPr lang="en-US" altLang="zh-CN" sz="2400" b="1" i="1" dirty="0">
                          <a:solidFill>
                            <a:srgbClr val="404A3D"/>
                          </a:solidFill>
                          <a:latin typeface="Adobe Arabic" panose="02040503050201020203" pitchFamily="18" charset="-78"/>
                          <a:cs typeface="Adobe Arabic" panose="02040503050201020203" pitchFamily="18" charset="-78"/>
                        </a:rPr>
                        <a:t>decrease</a:t>
                      </a:r>
                      <a:r>
                        <a:rPr lang="en-US" altLang="zh-CN" sz="2400" b="0" i="0" dirty="0">
                          <a:solidFill>
                            <a:srgbClr val="404A3D"/>
                          </a:solidFill>
                          <a:latin typeface="Adobe Arabic" panose="02040503050201020203" pitchFamily="18" charset="-78"/>
                          <a:cs typeface="Adobe Arabic" panose="02040503050201020203" pitchFamily="18" charset="-78"/>
                        </a:rPr>
                        <a:t> point size</a:t>
                      </a:r>
                      <a:r>
                        <a:rPr lang="en-US" altLang="zh-CN" sz="2400" b="0" dirty="0">
                          <a:solidFill>
                            <a:srgbClr val="404A3D"/>
                          </a:solidFill>
                          <a:latin typeface="Adobe Arabic" panose="02040503050201020203" pitchFamily="18" charset="-78"/>
                          <a:cs typeface="Adobe Arabic" panose="02040503050201020203" pitchFamily="18" charset="-78"/>
                        </a:rPr>
                        <a:t>)</a:t>
                      </a:r>
                    </a:p>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Similar</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procedure </a:t>
                      </a:r>
                      <a:r>
                        <a:rPr lang="en-US" altLang="zh-CN" sz="2400" b="0" dirty="0">
                          <a:solidFill>
                            <a:srgbClr val="404A3D"/>
                          </a:solidFill>
                          <a:latin typeface="Adobe Arabic" panose="02040503050201020203" pitchFamily="18" charset="-78"/>
                          <a:cs typeface="Adobe Arabic" panose="02040503050201020203" pitchFamily="18" charset="-78"/>
                        </a:rPr>
                        <a:t>(e.g., </a:t>
                      </a:r>
                      <a:r>
                        <a:rPr lang="en-US" altLang="zh-CN" sz="2400" b="1" i="1" dirty="0">
                          <a:solidFill>
                            <a:srgbClr val="404A3D"/>
                          </a:solidFill>
                          <a:latin typeface="Adobe Arabic" panose="02040503050201020203" pitchFamily="18" charset="-78"/>
                          <a:cs typeface="Adobe Arabic" panose="02040503050201020203" pitchFamily="18" charset="-78"/>
                        </a:rPr>
                        <a:t>Insert</a:t>
                      </a:r>
                      <a:r>
                        <a:rPr lang="en-US" altLang="zh-CN" sz="2400" b="0" dirty="0">
                          <a:solidFill>
                            <a:srgbClr val="404A3D"/>
                          </a:solidFill>
                          <a:latin typeface="Adobe Arabic" panose="02040503050201020203" pitchFamily="18" charset="-78"/>
                          <a:cs typeface="Adobe Arabic" panose="02040503050201020203" pitchFamily="18" charset="-78"/>
                        </a:rPr>
                        <a:t>-tables, insert graphic, plain text)</a:t>
                      </a:r>
                      <a:endParaRPr lang="en-US" altLang="zh-CN" sz="2800" b="0" dirty="0">
                        <a:solidFill>
                          <a:srgbClr val="404A3D"/>
                        </a:solidFill>
                        <a:latin typeface="Adobe Arabic" panose="02040503050201020203" pitchFamily="18" charset="-78"/>
                        <a:cs typeface="Adobe Arabic" panose="02040503050201020203" pitchFamily="18" charset="-78"/>
                      </a:endParaRPr>
                    </a:p>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Sequential</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operations </a:t>
                      </a:r>
                      <a:r>
                        <a:rPr lang="en-US" altLang="zh-CN" sz="2400" b="0" dirty="0">
                          <a:solidFill>
                            <a:srgbClr val="404A3D"/>
                          </a:solidFill>
                          <a:latin typeface="Adobe Arabic" panose="02040503050201020203" pitchFamily="18" charset="-78"/>
                          <a:cs typeface="Adobe Arabic" panose="02040503050201020203" pitchFamily="18" charset="-78"/>
                        </a:rPr>
                        <a:t>(e.g., cut, copy, paste)</a:t>
                      </a:r>
                      <a:endParaRPr lang="en-US" altLang="zh-CN" sz="2800" b="0"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680919"/>
                  </a:ext>
                </a:extLst>
              </a:tr>
            </a:tbl>
          </a:graphicData>
        </a:graphic>
      </p:graphicFrame>
      <p:pic>
        <p:nvPicPr>
          <p:cNvPr id="7" name="图片 6">
            <a:extLst>
              <a:ext uri="{FF2B5EF4-FFF2-40B4-BE49-F238E27FC236}">
                <a16:creationId xmlns:a16="http://schemas.microsoft.com/office/drawing/2014/main" id="{C1967C0C-7E1D-44F7-8406-D6AD23700232}"/>
              </a:ext>
            </a:extLst>
          </p:cNvPr>
          <p:cNvPicPr>
            <a:picLocks noChangeAspect="1"/>
          </p:cNvPicPr>
          <p:nvPr/>
        </p:nvPicPr>
        <p:blipFill rotWithShape="1">
          <a:blip r:embed="rId6">
            <a:extLst>
              <a:ext uri="{28A0092B-C50C-407E-A947-70E740481C1C}">
                <a14:useLocalDpi xmlns:a14="http://schemas.microsoft.com/office/drawing/2010/main" val="0"/>
              </a:ext>
            </a:extLst>
          </a:blip>
          <a:srcRect l="1285" t="6293" r="1201" b="7490"/>
          <a:stretch/>
        </p:blipFill>
        <p:spPr>
          <a:xfrm>
            <a:off x="7745883" y="2203006"/>
            <a:ext cx="2997058" cy="806190"/>
          </a:xfrm>
          <a:prstGeom prst="rect">
            <a:avLst/>
          </a:prstGeom>
        </p:spPr>
      </p:pic>
      <p:pic>
        <p:nvPicPr>
          <p:cNvPr id="4" name="图片 3">
            <a:extLst>
              <a:ext uri="{FF2B5EF4-FFF2-40B4-BE49-F238E27FC236}">
                <a16:creationId xmlns:a16="http://schemas.microsoft.com/office/drawing/2014/main" id="{7DE8FA15-B194-4757-B6F0-7A91FC7C6FDF}"/>
              </a:ext>
            </a:extLst>
          </p:cNvPr>
          <p:cNvPicPr>
            <a:picLocks noChangeAspect="1"/>
          </p:cNvPicPr>
          <p:nvPr/>
        </p:nvPicPr>
        <p:blipFill rotWithShape="1">
          <a:blip r:embed="rId7">
            <a:extLst>
              <a:ext uri="{28A0092B-C50C-407E-A947-70E740481C1C}">
                <a14:useLocalDpi xmlns:a14="http://schemas.microsoft.com/office/drawing/2010/main" val="0"/>
              </a:ext>
            </a:extLst>
          </a:blip>
          <a:srcRect l="4512" t="6650" r="3552" b="4566"/>
          <a:stretch/>
        </p:blipFill>
        <p:spPr>
          <a:xfrm>
            <a:off x="7524019" y="5325548"/>
            <a:ext cx="1720393" cy="961882"/>
          </a:xfrm>
          <a:prstGeom prst="rect">
            <a:avLst/>
          </a:prstGeom>
        </p:spPr>
      </p:pic>
    </p:spTree>
    <p:extLst>
      <p:ext uri="{BB962C8B-B14F-4D97-AF65-F5344CB8AC3E}">
        <p14:creationId xmlns:p14="http://schemas.microsoft.com/office/powerpoint/2010/main" val="170814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09C8C">
            <a:alpha val="55000"/>
          </a:srgb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9D2FED-8A6C-4CE1-96A0-43D2D84DA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19" y="123024"/>
            <a:ext cx="3160799" cy="606181"/>
          </a:xfrm>
          <a:prstGeom prst="rect">
            <a:avLst/>
          </a:prstGeom>
          <a:noFill/>
        </p:spPr>
      </p:pic>
      <p:pic>
        <p:nvPicPr>
          <p:cNvPr id="6" name="图片 5">
            <a:extLst>
              <a:ext uri="{FF2B5EF4-FFF2-40B4-BE49-F238E27FC236}">
                <a16:creationId xmlns:a16="http://schemas.microsoft.com/office/drawing/2014/main" id="{4D77F58A-B67A-4C4C-B8B9-5D9EF8B44F27}"/>
              </a:ext>
            </a:extLst>
          </p:cNvPr>
          <p:cNvPicPr>
            <a:picLocks noChangeAspect="1"/>
          </p:cNvPicPr>
          <p:nvPr/>
        </p:nvPicPr>
        <p:blipFill>
          <a:blip r:embed="rId4">
            <a:duotone>
              <a:prstClr val="black"/>
              <a:srgbClr val="6F9062">
                <a:tint val="45000"/>
                <a:satMod val="400000"/>
              </a:srgb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242856" y="123024"/>
            <a:ext cx="608231" cy="604800"/>
          </a:xfrm>
          <a:prstGeom prst="rect">
            <a:avLst/>
          </a:prstGeom>
          <a:noFill/>
        </p:spPr>
      </p:pic>
      <p:graphicFrame>
        <p:nvGraphicFramePr>
          <p:cNvPr id="5" name="表格 4">
            <a:extLst>
              <a:ext uri="{FF2B5EF4-FFF2-40B4-BE49-F238E27FC236}">
                <a16:creationId xmlns:a16="http://schemas.microsoft.com/office/drawing/2014/main" id="{623349FF-E150-496C-A66E-8FE26E579535}"/>
              </a:ext>
            </a:extLst>
          </p:cNvPr>
          <p:cNvGraphicFramePr>
            <a:graphicFrameLocks noGrp="1"/>
          </p:cNvGraphicFramePr>
          <p:nvPr>
            <p:extLst>
              <p:ext uri="{D42A27DB-BD31-4B8C-83A1-F6EECF244321}">
                <p14:modId xmlns:p14="http://schemas.microsoft.com/office/powerpoint/2010/main" val="1594082352"/>
              </p:ext>
            </p:extLst>
          </p:nvPr>
        </p:nvGraphicFramePr>
        <p:xfrm>
          <a:off x="337119" y="1366221"/>
          <a:ext cx="11392765" cy="4441359"/>
        </p:xfrm>
        <a:graphic>
          <a:graphicData uri="http://schemas.openxmlformats.org/drawingml/2006/table">
            <a:tbl>
              <a:tblPr firstRow="1" bandRow="1">
                <a:tableStyleId>{5C22544A-7EE6-4342-B048-85BDC9FD1C3A}</a:tableStyleId>
              </a:tblPr>
              <a:tblGrid>
                <a:gridCol w="637935">
                  <a:extLst>
                    <a:ext uri="{9D8B030D-6E8A-4147-A177-3AD203B41FA5}">
                      <a16:colId xmlns:a16="http://schemas.microsoft.com/office/drawing/2014/main" val="505790510"/>
                    </a:ext>
                  </a:extLst>
                </a:gridCol>
                <a:gridCol w="5312792">
                  <a:extLst>
                    <a:ext uri="{9D8B030D-6E8A-4147-A177-3AD203B41FA5}">
                      <a16:colId xmlns:a16="http://schemas.microsoft.com/office/drawing/2014/main" val="1436798370"/>
                    </a:ext>
                  </a:extLst>
                </a:gridCol>
                <a:gridCol w="5442038">
                  <a:extLst>
                    <a:ext uri="{9D8B030D-6E8A-4147-A177-3AD203B41FA5}">
                      <a16:colId xmlns:a16="http://schemas.microsoft.com/office/drawing/2014/main" val="4216114001"/>
                    </a:ext>
                  </a:extLst>
                </a:gridCol>
              </a:tblGrid>
              <a:tr h="1032734">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Q:</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2500"/>
                        </a:lnSpc>
                        <a:spcBef>
                          <a:spcPts val="0"/>
                        </a:spcBef>
                        <a:spcAft>
                          <a:spcPts val="0"/>
                        </a:spcAft>
                        <a:buClrTx/>
                        <a:buSzTx/>
                        <a:buFontTx/>
                        <a:buNone/>
                        <a:tabLst/>
                        <a:defRPr/>
                      </a:pPr>
                      <a:r>
                        <a:rPr lang="en-US" altLang="zh-CN" sz="3200" b="1" dirty="0">
                          <a:solidFill>
                            <a:srgbClr val="404A3D"/>
                          </a:solidFill>
                          <a:latin typeface="Adobe Arabic" panose="02040503050201020203" pitchFamily="18" charset="-78"/>
                          <a:cs typeface="Adobe Arabic" panose="02040503050201020203" pitchFamily="18" charset="-78"/>
                        </a:rPr>
                        <a:t>Why do some groups of functions always get categorized correctly?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2500"/>
                        </a:lnSpc>
                        <a:spcBef>
                          <a:spcPts val="0"/>
                        </a:spcBef>
                        <a:spcAft>
                          <a:spcPts val="0"/>
                        </a:spcAft>
                        <a:buClrTx/>
                        <a:buSzTx/>
                        <a:buFontTx/>
                        <a:buNone/>
                        <a:tabLst/>
                        <a:defRPr/>
                      </a:pPr>
                      <a:r>
                        <a:rPr lang="en-US" altLang="zh-CN" sz="3200" b="1" dirty="0">
                          <a:solidFill>
                            <a:srgbClr val="404A3D"/>
                          </a:solidFill>
                          <a:latin typeface="Adobe Arabic" panose="02040503050201020203" pitchFamily="18" charset="-78"/>
                          <a:cs typeface="Adobe Arabic" panose="02040503050201020203" pitchFamily="18" charset="-78"/>
                        </a:rPr>
                        <a:t>Why are some less easy to place under the ‘correct’ heading?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1678415"/>
                  </a:ext>
                </a:extLst>
              </a:tr>
              <a:tr h="3408625">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A:</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Clear natural language </a:t>
                      </a: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Explicit naming </a:t>
                      </a:r>
                      <a:r>
                        <a:rPr lang="en-US" altLang="zh-CN" sz="2400" b="0" dirty="0">
                          <a:solidFill>
                            <a:srgbClr val="404A3D"/>
                          </a:solidFill>
                          <a:latin typeface="Adobe Arabic" panose="02040503050201020203" pitchFamily="18" charset="-78"/>
                          <a:cs typeface="Adobe Arabic" panose="02040503050201020203" pitchFamily="18" charset="-78"/>
                        </a:rPr>
                        <a:t>(e.g., </a:t>
                      </a:r>
                      <a:r>
                        <a:rPr lang="en-US" altLang="zh-CN" sz="2400" b="0" i="0" dirty="0">
                          <a:solidFill>
                            <a:srgbClr val="404A3D"/>
                          </a:solidFill>
                          <a:latin typeface="Adobe Arabic" panose="02040503050201020203" pitchFamily="18" charset="-78"/>
                          <a:cs typeface="Adobe Arabic" panose="02040503050201020203" pitchFamily="18" charset="-78"/>
                        </a:rPr>
                        <a:t>change font</a:t>
                      </a:r>
                      <a:r>
                        <a:rPr lang="en-US" altLang="zh-CN" sz="2400" b="0" dirty="0">
                          <a:solidFill>
                            <a:srgbClr val="404A3D"/>
                          </a:solidFill>
                          <a:latin typeface="Adobe Arabic" panose="02040503050201020203" pitchFamily="18" charset="-78"/>
                          <a:cs typeface="Adobe Arabic" panose="02040503050201020203" pitchFamily="18" charset="-78"/>
                        </a:rPr>
                        <a:t>)</a:t>
                      </a: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Explicit</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function </a:t>
                      </a:r>
                      <a:r>
                        <a:rPr lang="en-US" altLang="zh-CN" sz="2400" b="0" dirty="0">
                          <a:solidFill>
                            <a:srgbClr val="404A3D"/>
                          </a:solidFill>
                          <a:latin typeface="Adobe Arabic" panose="02040503050201020203" pitchFamily="18" charset="-78"/>
                          <a:cs typeface="Adobe Arabic" panose="02040503050201020203" pitchFamily="18" charset="-78"/>
                        </a:rPr>
                        <a:t>(e.g., print preview)</a:t>
                      </a:r>
                    </a:p>
                    <a:p>
                      <a:pPr marL="571500" indent="-571500" algn="l">
                        <a:buFontTx/>
                        <a:buChar char="-"/>
                      </a:pPr>
                      <a:endParaRPr lang="en-US" altLang="zh-CN" sz="2400" b="0" dirty="0">
                        <a:solidFill>
                          <a:srgbClr val="404A3D"/>
                        </a:solidFill>
                        <a:latin typeface="Adobe Arabic" panose="02040503050201020203" pitchFamily="18" charset="-78"/>
                        <a:cs typeface="Adobe Arabic" panose="02040503050201020203" pitchFamily="18" charset="-78"/>
                      </a:endParaRPr>
                    </a:p>
                    <a:p>
                      <a:pPr marL="1028700" marR="0" lvl="1"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High connectivity </a:t>
                      </a:r>
                      <a:r>
                        <a:rPr lang="en-US" altLang="zh-CN" sz="2400" b="0" dirty="0">
                          <a:solidFill>
                            <a:srgbClr val="404A3D"/>
                          </a:solidFill>
                          <a:latin typeface="Adobe Arabic" panose="02040503050201020203" pitchFamily="18" charset="-78"/>
                          <a:cs typeface="Adobe Arabic" panose="02040503050201020203" pitchFamily="18" charset="-78"/>
                        </a:rPr>
                        <a:t>(e.g., bold text)</a:t>
                      </a:r>
                    </a:p>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High frequency of use </a:t>
                      </a:r>
                      <a:r>
                        <a:rPr lang="en-US" altLang="zh-CN" sz="2400" b="0" dirty="0">
                          <a:solidFill>
                            <a:srgbClr val="404A3D"/>
                          </a:solidFill>
                          <a:latin typeface="Adobe Arabic" panose="02040503050201020203" pitchFamily="18" charset="-78"/>
                          <a:cs typeface="Adobe Arabic" panose="02040503050201020203" pitchFamily="18" charset="-78"/>
                        </a:rPr>
                        <a:t>(e.g., undo)</a:t>
                      </a:r>
                    </a:p>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Common functions for various systems </a:t>
                      </a:r>
                      <a:r>
                        <a:rPr lang="en-US" altLang="zh-CN" sz="2400" b="0" dirty="0">
                          <a:solidFill>
                            <a:srgbClr val="404A3D"/>
                          </a:solidFill>
                          <a:latin typeface="Adobe Arabic" panose="02040503050201020203" pitchFamily="18" charset="-78"/>
                          <a:cs typeface="Adobe Arabic" panose="02040503050201020203" pitchFamily="18" charset="-78"/>
                        </a:rPr>
                        <a:t>(e.g., save)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Ambiguous language</a:t>
                      </a:r>
                      <a:endParaRPr lang="en-US" altLang="zh-CN" sz="2400" b="0" dirty="0">
                        <a:solidFill>
                          <a:srgbClr val="404A3D"/>
                        </a:solidFill>
                        <a:latin typeface="Adobe Arabic" panose="02040503050201020203" pitchFamily="18" charset="-78"/>
                        <a:cs typeface="Adobe Arabic" panose="02040503050201020203" pitchFamily="18" charset="-78"/>
                      </a:endParaRP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Vaguely naming</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400" b="0" dirty="0">
                          <a:solidFill>
                            <a:srgbClr val="404A3D"/>
                          </a:solidFill>
                          <a:latin typeface="Adobe Arabic" panose="02040503050201020203" pitchFamily="18" charset="-78"/>
                          <a:cs typeface="Adobe Arabic" panose="02040503050201020203" pitchFamily="18" charset="-78"/>
                        </a:rPr>
                        <a:t>(e.g., go to, go back)</a:t>
                      </a:r>
                    </a:p>
                    <a:p>
                      <a:pPr marL="1028700" lvl="1"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Vaguely faction </a:t>
                      </a:r>
                      <a:r>
                        <a:rPr lang="en-US" altLang="zh-CN" sz="2400" b="0" dirty="0">
                          <a:solidFill>
                            <a:srgbClr val="404A3D"/>
                          </a:solidFill>
                          <a:latin typeface="Adobe Arabic" panose="02040503050201020203" pitchFamily="18" charset="-78"/>
                          <a:cs typeface="Adobe Arabic" panose="02040503050201020203" pitchFamily="18" charset="-78"/>
                        </a:rPr>
                        <a:t>(e.g., show alternative document)</a:t>
                      </a:r>
                    </a:p>
                    <a:p>
                      <a:pPr marL="1028700" marR="0" lvl="1"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Poorly pertinency </a:t>
                      </a:r>
                      <a:r>
                        <a:rPr lang="en-US" altLang="zh-CN" sz="2400" b="0" dirty="0">
                          <a:solidFill>
                            <a:srgbClr val="404A3D"/>
                          </a:solidFill>
                          <a:latin typeface="Adobe Arabic" panose="02040503050201020203" pitchFamily="18" charset="-78"/>
                          <a:cs typeface="Adobe Arabic" panose="02040503050201020203" pitchFamily="18" charset="-78"/>
                        </a:rPr>
                        <a:t>(e.g., preferences)</a:t>
                      </a:r>
                    </a:p>
                    <a:p>
                      <a:pPr marL="571500" lvl="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Low frequency of use </a:t>
                      </a:r>
                      <a:r>
                        <a:rPr lang="en-US" altLang="zh-CN" sz="2400" b="0" dirty="0">
                          <a:solidFill>
                            <a:srgbClr val="404A3D"/>
                          </a:solidFill>
                          <a:latin typeface="Adobe Arabic" panose="02040503050201020203" pitchFamily="18" charset="-78"/>
                          <a:cs typeface="Adobe Arabic" panose="02040503050201020203" pitchFamily="18" charset="-78"/>
                        </a:rPr>
                        <a:t>(e.g., glossary)</a:t>
                      </a:r>
                    </a:p>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Specific</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functions</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for</a:t>
                      </a:r>
                      <a:r>
                        <a:rPr lang="zh-CN" altLang="en-US" sz="2800" b="0" dirty="0">
                          <a:solidFill>
                            <a:srgbClr val="404A3D"/>
                          </a:solidFill>
                          <a:latin typeface="Adobe Arabic" panose="02040503050201020203" pitchFamily="18" charset="-78"/>
                          <a:cs typeface="Adobe Arabic" panose="02040503050201020203" pitchFamily="18" charset="-78"/>
                        </a:rPr>
                        <a:t> </a:t>
                      </a:r>
                      <a:r>
                        <a:rPr lang="en-US" altLang="zh-CN" sz="2800" b="0" dirty="0">
                          <a:solidFill>
                            <a:srgbClr val="404A3D"/>
                          </a:solidFill>
                          <a:latin typeface="Adobe Arabic" panose="02040503050201020203" pitchFamily="18" charset="-78"/>
                          <a:cs typeface="Adobe Arabic" panose="02040503050201020203" pitchFamily="18" charset="-78"/>
                        </a:rPr>
                        <a:t>specific systems </a:t>
                      </a:r>
                      <a:r>
                        <a:rPr lang="en-US" altLang="zh-CN" sz="2400" b="0" dirty="0">
                          <a:solidFill>
                            <a:srgbClr val="404A3D"/>
                          </a:solidFill>
                          <a:latin typeface="Adobe Arabic" panose="02040503050201020203" pitchFamily="18" charset="-78"/>
                          <a:cs typeface="Adobe Arabic" panose="02040503050201020203" pitchFamily="18" charset="-78"/>
                        </a:rPr>
                        <a:t>(e.g., show alternative document)</a:t>
                      </a:r>
                      <a:endParaRPr lang="en-US" altLang="zh-CN" sz="2800" b="0" dirty="0">
                        <a:solidFill>
                          <a:srgbClr val="404A3D"/>
                        </a:solidFill>
                        <a:latin typeface="Adobe Arabic" panose="02040503050201020203" pitchFamily="18" charset="-78"/>
                        <a:cs typeface="Adobe Arabic" panose="02040503050201020203" pitchFamily="18" charset="-7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680919"/>
                  </a:ext>
                </a:extLst>
              </a:tr>
            </a:tbl>
          </a:graphicData>
        </a:graphic>
      </p:graphicFrame>
    </p:spTree>
    <p:extLst>
      <p:ext uri="{BB962C8B-B14F-4D97-AF65-F5344CB8AC3E}">
        <p14:creationId xmlns:p14="http://schemas.microsoft.com/office/powerpoint/2010/main" val="82504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70E1843-8AF6-4F63-8EF0-7C2E7E786550}"/>
              </a:ext>
            </a:extLst>
          </p:cNvPr>
          <p:cNvPicPr>
            <a:picLocks noChangeAspect="1"/>
          </p:cNvPicPr>
          <p:nvPr/>
        </p:nvPicPr>
        <p:blipFill rotWithShape="1">
          <a:blip r:embed="rId3"/>
          <a:srcRect r="30776" b="58576"/>
          <a:stretch/>
        </p:blipFill>
        <p:spPr>
          <a:xfrm>
            <a:off x="8243814" y="3961854"/>
            <a:ext cx="3160799" cy="2633272"/>
          </a:xfrm>
          <a:prstGeom prst="rect">
            <a:avLst/>
          </a:prstGeom>
        </p:spPr>
      </p:pic>
      <p:pic>
        <p:nvPicPr>
          <p:cNvPr id="8" name="图片 7">
            <a:extLst>
              <a:ext uri="{FF2B5EF4-FFF2-40B4-BE49-F238E27FC236}">
                <a16:creationId xmlns:a16="http://schemas.microsoft.com/office/drawing/2014/main" id="{D335A04B-2CAA-4243-9DCF-6A23735E8D96}"/>
              </a:ext>
            </a:extLst>
          </p:cNvPr>
          <p:cNvPicPr>
            <a:picLocks noChangeAspect="1"/>
          </p:cNvPicPr>
          <p:nvPr/>
        </p:nvPicPr>
        <p:blipFill>
          <a:blip r:embed="rId4"/>
          <a:stretch>
            <a:fillRect/>
          </a:stretch>
        </p:blipFill>
        <p:spPr>
          <a:xfrm>
            <a:off x="8243815" y="914923"/>
            <a:ext cx="3160799" cy="2958031"/>
          </a:xfrm>
          <a:prstGeom prst="rect">
            <a:avLst/>
          </a:prstGeom>
        </p:spPr>
      </p:pic>
      <p:pic>
        <p:nvPicPr>
          <p:cNvPr id="9" name="图片 8">
            <a:extLst>
              <a:ext uri="{FF2B5EF4-FFF2-40B4-BE49-F238E27FC236}">
                <a16:creationId xmlns:a16="http://schemas.microsoft.com/office/drawing/2014/main" id="{64850F77-96D6-43B0-8874-06B25425EA61}"/>
              </a:ext>
            </a:extLst>
          </p:cNvPr>
          <p:cNvPicPr>
            <a:picLocks noChangeAspect="1"/>
          </p:cNvPicPr>
          <p:nvPr/>
        </p:nvPicPr>
        <p:blipFill>
          <a:blip r:embed="rId5"/>
          <a:stretch>
            <a:fillRect/>
          </a:stretch>
        </p:blipFill>
        <p:spPr>
          <a:xfrm>
            <a:off x="4102924" y="914923"/>
            <a:ext cx="3942998" cy="5680203"/>
          </a:xfrm>
          <a:prstGeom prst="rect">
            <a:avLst/>
          </a:prstGeom>
        </p:spPr>
      </p:pic>
      <p:pic>
        <p:nvPicPr>
          <p:cNvPr id="2" name="图片 1">
            <a:extLst>
              <a:ext uri="{FF2B5EF4-FFF2-40B4-BE49-F238E27FC236}">
                <a16:creationId xmlns:a16="http://schemas.microsoft.com/office/drawing/2014/main" id="{A9EC15C1-BA3C-43A2-96D5-15C183D1FD58}"/>
              </a:ext>
            </a:extLst>
          </p:cNvPr>
          <p:cNvPicPr>
            <a:picLocks noChangeAspect="1"/>
          </p:cNvPicPr>
          <p:nvPr/>
        </p:nvPicPr>
        <p:blipFill rotWithShape="1">
          <a:blip r:embed="rId6"/>
          <a:srcRect t="3520" r="21674" b="22871"/>
          <a:stretch/>
        </p:blipFill>
        <p:spPr>
          <a:xfrm>
            <a:off x="875653" y="914923"/>
            <a:ext cx="3029378" cy="5682371"/>
          </a:xfrm>
          <a:prstGeom prst="rect">
            <a:avLst/>
          </a:prstGeom>
        </p:spPr>
      </p:pic>
      <p:sp>
        <p:nvSpPr>
          <p:cNvPr id="5" name="矩形 4">
            <a:extLst>
              <a:ext uri="{FF2B5EF4-FFF2-40B4-BE49-F238E27FC236}">
                <a16:creationId xmlns:a16="http://schemas.microsoft.com/office/drawing/2014/main" id="{1D530E1D-1539-4A1E-BA78-908323E1D2CF}"/>
              </a:ext>
            </a:extLst>
          </p:cNvPr>
          <p:cNvSpPr/>
          <p:nvPr/>
        </p:nvSpPr>
        <p:spPr>
          <a:xfrm>
            <a:off x="949144" y="163814"/>
            <a:ext cx="4610558" cy="523220"/>
          </a:xfrm>
          <a:prstGeom prst="rect">
            <a:avLst/>
          </a:prstGeom>
        </p:spPr>
        <p:txBody>
          <a:bodyPr wrap="none">
            <a:spAutoFit/>
          </a:bodyPr>
          <a:lstStyle/>
          <a:p>
            <a:r>
              <a:rPr lang="en-US" altLang="zh-CN" sz="2800" b="1">
                <a:solidFill>
                  <a:srgbClr val="404A3D"/>
                </a:solidFill>
                <a:latin typeface="Adobe Arabic" panose="02040503050201020203" pitchFamily="18" charset="-78"/>
                <a:cs typeface="Adobe Arabic" panose="02040503050201020203" pitchFamily="18" charset="-78"/>
              </a:rPr>
              <a:t>Common functions for various systems </a:t>
            </a:r>
            <a:endParaRPr lang="zh-CN" altLang="en-US" sz="2800" b="1" dirty="0"/>
          </a:p>
        </p:txBody>
      </p:sp>
      <p:pic>
        <p:nvPicPr>
          <p:cNvPr id="10" name="图片 9">
            <a:extLst>
              <a:ext uri="{FF2B5EF4-FFF2-40B4-BE49-F238E27FC236}">
                <a16:creationId xmlns:a16="http://schemas.microsoft.com/office/drawing/2014/main" id="{6F588FE5-98FC-40B0-B85B-E2062B23D583}"/>
              </a:ext>
            </a:extLst>
          </p:cNvPr>
          <p:cNvPicPr>
            <a:picLocks noChangeAspect="1"/>
          </p:cNvPicPr>
          <p:nvPr/>
        </p:nvPicPr>
        <p:blipFill>
          <a:blip r:embed="rId7">
            <a:duotone>
              <a:prstClr val="black"/>
              <a:srgbClr val="6F9062">
                <a:tint val="45000"/>
                <a:satMod val="400000"/>
              </a:srgb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106640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9C8C">
            <a:alpha val="55000"/>
          </a:srgb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2FE29F-5238-4C3A-9717-21A7E6000E4A}"/>
              </a:ext>
            </a:extLst>
          </p:cNvPr>
          <p:cNvSpPr txBox="1"/>
          <p:nvPr/>
        </p:nvSpPr>
        <p:spPr>
          <a:xfrm>
            <a:off x="2013626" y="1692613"/>
            <a:ext cx="18473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br>
              <a:rPr kumimoji="0" lang="en-GB"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19" name="图片 18">
            <a:extLst>
              <a:ext uri="{FF2B5EF4-FFF2-40B4-BE49-F238E27FC236}">
                <a16:creationId xmlns:a16="http://schemas.microsoft.com/office/drawing/2014/main" id="{7533DC54-E56C-4E8A-8063-1E13341125D5}"/>
              </a:ext>
            </a:extLst>
          </p:cNvPr>
          <p:cNvPicPr>
            <a:picLocks noChangeAspect="1"/>
          </p:cNvPicPr>
          <p:nvPr/>
        </p:nvPicPr>
        <p:blipFill rotWithShape="1">
          <a:blip r:embed="rId3">
            <a:extLst>
              <a:ext uri="{28A0092B-C50C-407E-A947-70E740481C1C}">
                <a14:useLocalDpi xmlns:a14="http://schemas.microsoft.com/office/drawing/2010/main" val="0"/>
              </a:ext>
            </a:extLst>
          </a:blip>
          <a:srcRect r="47106" b="3791"/>
          <a:stretch/>
        </p:blipFill>
        <p:spPr>
          <a:xfrm>
            <a:off x="511803" y="1214567"/>
            <a:ext cx="11168393" cy="2116089"/>
          </a:xfrm>
          <a:prstGeom prst="rect">
            <a:avLst/>
          </a:prstGeom>
        </p:spPr>
      </p:pic>
      <p:pic>
        <p:nvPicPr>
          <p:cNvPr id="5" name="图片 4">
            <a:extLst>
              <a:ext uri="{FF2B5EF4-FFF2-40B4-BE49-F238E27FC236}">
                <a16:creationId xmlns:a16="http://schemas.microsoft.com/office/drawing/2014/main" id="{28122C1D-1C21-4352-AECC-3311B32196F6}"/>
              </a:ext>
            </a:extLst>
          </p:cNvPr>
          <p:cNvPicPr>
            <a:picLocks noChangeAspect="1"/>
          </p:cNvPicPr>
          <p:nvPr/>
        </p:nvPicPr>
        <p:blipFill rotWithShape="1">
          <a:blip r:embed="rId4">
            <a:extLst>
              <a:ext uri="{28A0092B-C50C-407E-A947-70E740481C1C}">
                <a14:useLocalDpi xmlns:a14="http://schemas.microsoft.com/office/drawing/2010/main" val="0"/>
              </a:ext>
            </a:extLst>
          </a:blip>
          <a:srcRect r="50999" b="5185"/>
          <a:stretch/>
        </p:blipFill>
        <p:spPr>
          <a:xfrm>
            <a:off x="511803" y="3547334"/>
            <a:ext cx="11168393" cy="2273549"/>
          </a:xfrm>
          <a:prstGeom prst="rect">
            <a:avLst/>
          </a:prstGeom>
        </p:spPr>
      </p:pic>
      <p:sp>
        <p:nvSpPr>
          <p:cNvPr id="7" name="矩形 6">
            <a:extLst>
              <a:ext uri="{FF2B5EF4-FFF2-40B4-BE49-F238E27FC236}">
                <a16:creationId xmlns:a16="http://schemas.microsoft.com/office/drawing/2014/main" id="{5F09F11C-52C4-430F-AF62-96DF2774CF47}"/>
              </a:ext>
            </a:extLst>
          </p:cNvPr>
          <p:cNvSpPr/>
          <p:nvPr/>
        </p:nvSpPr>
        <p:spPr>
          <a:xfrm>
            <a:off x="949144" y="163814"/>
            <a:ext cx="4423006" cy="523220"/>
          </a:xfrm>
          <a:prstGeom prst="rect">
            <a:avLst/>
          </a:prstGeom>
        </p:spPr>
        <p:txBody>
          <a:bodyPr wrap="none">
            <a:spAutoFit/>
          </a:bodyPr>
          <a:lstStyle/>
          <a:p>
            <a:r>
              <a:rPr lang="en-US" altLang="zh-CN" sz="2800" b="1" dirty="0">
                <a:solidFill>
                  <a:srgbClr val="404A3D"/>
                </a:solidFill>
                <a:latin typeface="Adobe Arabic" panose="02040503050201020203" pitchFamily="18" charset="-78"/>
                <a:cs typeface="Adobe Arabic" panose="02040503050201020203" pitchFamily="18" charset="-78"/>
              </a:rPr>
              <a:t>Specific</a:t>
            </a:r>
            <a:r>
              <a:rPr lang="zh-CN" altLang="en-US" sz="2800" b="1" dirty="0">
                <a:solidFill>
                  <a:srgbClr val="404A3D"/>
                </a:solidFill>
                <a:latin typeface="Adobe Arabic" panose="02040503050201020203" pitchFamily="18" charset="-78"/>
                <a:cs typeface="Adobe Arabic" panose="02040503050201020203" pitchFamily="18" charset="-78"/>
              </a:rPr>
              <a:t> </a:t>
            </a:r>
            <a:r>
              <a:rPr lang="en-US" altLang="zh-CN" sz="2800" b="1" dirty="0">
                <a:solidFill>
                  <a:srgbClr val="404A3D"/>
                </a:solidFill>
                <a:latin typeface="Adobe Arabic" panose="02040503050201020203" pitchFamily="18" charset="-78"/>
                <a:cs typeface="Adobe Arabic" panose="02040503050201020203" pitchFamily="18" charset="-78"/>
              </a:rPr>
              <a:t>functions</a:t>
            </a:r>
            <a:r>
              <a:rPr lang="zh-CN" altLang="en-US" sz="2800" b="1" dirty="0">
                <a:solidFill>
                  <a:srgbClr val="404A3D"/>
                </a:solidFill>
                <a:latin typeface="Adobe Arabic" panose="02040503050201020203" pitchFamily="18" charset="-78"/>
                <a:cs typeface="Adobe Arabic" panose="02040503050201020203" pitchFamily="18" charset="-78"/>
              </a:rPr>
              <a:t> </a:t>
            </a:r>
            <a:r>
              <a:rPr lang="en-US" altLang="zh-CN" sz="2800" b="1" dirty="0">
                <a:solidFill>
                  <a:srgbClr val="404A3D"/>
                </a:solidFill>
                <a:latin typeface="Adobe Arabic" panose="02040503050201020203" pitchFamily="18" charset="-78"/>
                <a:cs typeface="Adobe Arabic" panose="02040503050201020203" pitchFamily="18" charset="-78"/>
              </a:rPr>
              <a:t>for</a:t>
            </a:r>
            <a:r>
              <a:rPr lang="zh-CN" altLang="en-US" sz="2800" b="1" dirty="0">
                <a:solidFill>
                  <a:srgbClr val="404A3D"/>
                </a:solidFill>
                <a:latin typeface="Adobe Arabic" panose="02040503050201020203" pitchFamily="18" charset="-78"/>
                <a:cs typeface="Adobe Arabic" panose="02040503050201020203" pitchFamily="18" charset="-78"/>
              </a:rPr>
              <a:t> </a:t>
            </a:r>
            <a:r>
              <a:rPr lang="en-US" altLang="zh-CN" sz="2800" b="1" dirty="0">
                <a:solidFill>
                  <a:srgbClr val="404A3D"/>
                </a:solidFill>
                <a:latin typeface="Adobe Arabic" panose="02040503050201020203" pitchFamily="18" charset="-78"/>
                <a:cs typeface="Adobe Arabic" panose="02040503050201020203" pitchFamily="18" charset="-78"/>
              </a:rPr>
              <a:t>specific systems </a:t>
            </a:r>
            <a:endParaRPr lang="zh-CN" altLang="en-US" sz="2800" b="1" dirty="0"/>
          </a:p>
        </p:txBody>
      </p:sp>
      <p:pic>
        <p:nvPicPr>
          <p:cNvPr id="8" name="图片 7">
            <a:extLst>
              <a:ext uri="{FF2B5EF4-FFF2-40B4-BE49-F238E27FC236}">
                <a16:creationId xmlns:a16="http://schemas.microsoft.com/office/drawing/2014/main" id="{D6015022-AF98-431D-BE84-954403093852}"/>
              </a:ext>
            </a:extLst>
          </p:cNvPr>
          <p:cNvPicPr>
            <a:picLocks noChangeAspect="1"/>
          </p:cNvPicPr>
          <p:nvPr/>
        </p:nvPicPr>
        <p:blipFill>
          <a:blip r:embed="rId5">
            <a:duotone>
              <a:prstClr val="black"/>
              <a:srgbClr val="6F9062">
                <a:tint val="45000"/>
                <a:satMod val="400000"/>
              </a:srgb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402790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9A811C-B485-46E6-B95C-3732CAD6AA42}"/>
              </a:ext>
            </a:extLst>
          </p:cNvPr>
          <p:cNvSpPr/>
          <p:nvPr/>
        </p:nvSpPr>
        <p:spPr>
          <a:xfrm>
            <a:off x="2924856" y="2644170"/>
            <a:ext cx="6342288" cy="1569660"/>
          </a:xfrm>
          <a:prstGeom prst="rect">
            <a:avLst/>
          </a:prstGeom>
          <a:noFill/>
        </p:spPr>
        <p:txBody>
          <a:bodyPr wrap="square" lIns="91440" tIns="45720" rIns="91440" bIns="45720">
            <a:spAutoFit/>
          </a:bodyPr>
          <a:lstStyle/>
          <a:p>
            <a:pPr algn="ctr"/>
            <a:r>
              <a:rPr lang="en-US" altLang="zh-CN" sz="9600" b="0" cap="none" spc="0" dirty="0">
                <a:ln w="0"/>
                <a:solidFill>
                  <a:srgbClr val="404A3D"/>
                </a:solidFill>
                <a:effectLst>
                  <a:reflection blurRad="6350" stA="53000" endA="300" endPos="35500" dir="5400000" sy="-90000" algn="bl" rotWithShape="0"/>
                </a:effectLst>
                <a:latin typeface="Adobe Garamond Pro Bold" panose="02020702060506020403" pitchFamily="18" charset="0"/>
              </a:rPr>
              <a:t>Final Result</a:t>
            </a:r>
            <a:endParaRPr lang="zh-CN" altLang="en-US" sz="9600" b="0" cap="none" spc="0" dirty="0">
              <a:ln w="0"/>
              <a:solidFill>
                <a:srgbClr val="404A3D"/>
              </a:solidFill>
              <a:effectLst>
                <a:reflection blurRad="6350" stA="53000" endA="300" endPos="35500" dir="5400000" sy="-90000" algn="bl" rotWithShape="0"/>
              </a:effectLst>
              <a:latin typeface="Adobe Garamond Pro Bold" panose="02020702060506020403" pitchFamily="18" charset="0"/>
            </a:endParaRPr>
          </a:p>
        </p:txBody>
      </p:sp>
    </p:spTree>
    <p:extLst>
      <p:ext uri="{BB962C8B-B14F-4D97-AF65-F5344CB8AC3E}">
        <p14:creationId xmlns:p14="http://schemas.microsoft.com/office/powerpoint/2010/main" val="369388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09C8C">
            <a:alpha val="55000"/>
          </a:srgb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9D2FED-8A6C-4CE1-96A0-43D2D84DA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19" y="123024"/>
            <a:ext cx="3160799" cy="606181"/>
          </a:xfrm>
          <a:prstGeom prst="rect">
            <a:avLst/>
          </a:prstGeom>
          <a:noFill/>
        </p:spPr>
      </p:pic>
      <p:sp>
        <p:nvSpPr>
          <p:cNvPr id="2" name="文本框 1">
            <a:extLst>
              <a:ext uri="{FF2B5EF4-FFF2-40B4-BE49-F238E27FC236}">
                <a16:creationId xmlns:a16="http://schemas.microsoft.com/office/drawing/2014/main" id="{B12FE29F-5238-4C3A-9717-21A7E6000E4A}"/>
              </a:ext>
            </a:extLst>
          </p:cNvPr>
          <p:cNvSpPr txBox="1"/>
          <p:nvPr/>
        </p:nvSpPr>
        <p:spPr>
          <a:xfrm>
            <a:off x="2013626" y="1692613"/>
            <a:ext cx="184731" cy="923330"/>
          </a:xfrm>
          <a:prstGeom prst="rect">
            <a:avLst/>
          </a:prstGeom>
          <a:noFill/>
        </p:spPr>
        <p:txBody>
          <a:bodyPr wrap="none" rtlCol="0">
            <a:spAutoFit/>
          </a:bodyPr>
          <a:lstStyle/>
          <a:p>
            <a:br>
              <a:rPr lang="en-GB" altLang="zh-CN" dirty="0"/>
            </a:br>
            <a:br>
              <a:rPr lang="en-GB" altLang="zh-CN" dirty="0"/>
            </a:br>
            <a:endParaRPr lang="zh-CN" altLang="en-US" dirty="0"/>
          </a:p>
        </p:txBody>
      </p:sp>
      <p:pic>
        <p:nvPicPr>
          <p:cNvPr id="6" name="图片 5">
            <a:extLst>
              <a:ext uri="{FF2B5EF4-FFF2-40B4-BE49-F238E27FC236}">
                <a16:creationId xmlns:a16="http://schemas.microsoft.com/office/drawing/2014/main" id="{7A61236D-5E17-4E52-BBF3-433E152645B6}"/>
              </a:ext>
            </a:extLst>
          </p:cNvPr>
          <p:cNvPicPr>
            <a:picLocks noChangeAspect="1"/>
          </p:cNvPicPr>
          <p:nvPr/>
        </p:nvPicPr>
        <p:blipFill>
          <a:blip r:embed="rId4">
            <a:duotone>
              <a:prstClr val="black"/>
              <a:srgbClr val="6F9062">
                <a:tint val="45000"/>
                <a:satMod val="400000"/>
              </a:srgb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242856" y="123024"/>
            <a:ext cx="608231" cy="604800"/>
          </a:xfrm>
          <a:prstGeom prst="rect">
            <a:avLst/>
          </a:prstGeom>
          <a:noFill/>
        </p:spPr>
      </p:pic>
      <p:graphicFrame>
        <p:nvGraphicFramePr>
          <p:cNvPr id="5" name="表格 4">
            <a:extLst>
              <a:ext uri="{FF2B5EF4-FFF2-40B4-BE49-F238E27FC236}">
                <a16:creationId xmlns:a16="http://schemas.microsoft.com/office/drawing/2014/main" id="{8369C9D2-724F-438D-AD1C-7A1D804CC114}"/>
              </a:ext>
            </a:extLst>
          </p:cNvPr>
          <p:cNvGraphicFramePr>
            <a:graphicFrameLocks noGrp="1"/>
          </p:cNvGraphicFramePr>
          <p:nvPr>
            <p:extLst>
              <p:ext uri="{D42A27DB-BD31-4B8C-83A1-F6EECF244321}">
                <p14:modId xmlns:p14="http://schemas.microsoft.com/office/powerpoint/2010/main" val="2819738486"/>
              </p:ext>
            </p:extLst>
          </p:nvPr>
        </p:nvGraphicFramePr>
        <p:xfrm>
          <a:off x="2492226" y="1692613"/>
          <a:ext cx="7793724" cy="3729765"/>
        </p:xfrm>
        <a:graphic>
          <a:graphicData uri="http://schemas.openxmlformats.org/drawingml/2006/table">
            <a:tbl>
              <a:tblPr firstRow="1" bandRow="1">
                <a:tableStyleId>{5C22544A-7EE6-4342-B048-85BDC9FD1C3A}</a:tableStyleId>
              </a:tblPr>
              <a:tblGrid>
                <a:gridCol w="971737">
                  <a:extLst>
                    <a:ext uri="{9D8B030D-6E8A-4147-A177-3AD203B41FA5}">
                      <a16:colId xmlns:a16="http://schemas.microsoft.com/office/drawing/2014/main" val="505790510"/>
                    </a:ext>
                  </a:extLst>
                </a:gridCol>
                <a:gridCol w="6821987">
                  <a:extLst>
                    <a:ext uri="{9D8B030D-6E8A-4147-A177-3AD203B41FA5}">
                      <a16:colId xmlns:a16="http://schemas.microsoft.com/office/drawing/2014/main" val="1436798370"/>
                    </a:ext>
                  </a:extLst>
                </a:gridCol>
              </a:tblGrid>
              <a:tr h="895125">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Q:</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404A3D"/>
                          </a:solidFill>
                          <a:latin typeface="Adobe Arabic" panose="02040503050201020203" pitchFamily="18" charset="-78"/>
                          <a:cs typeface="Adobe Arabic" panose="02040503050201020203" pitchFamily="18" charset="-78"/>
                        </a:rPr>
                        <a:t>Why is this important?</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1678415"/>
                  </a:ext>
                </a:extLst>
              </a:tr>
              <a:tr h="370840">
                <a:tc>
                  <a:txBody>
                    <a:bodyPr/>
                    <a:lstStyle/>
                    <a:p>
                      <a:pPr algn="l"/>
                      <a:r>
                        <a:rPr lang="en-US" altLang="zh-CN" sz="3200" b="1" dirty="0">
                          <a:solidFill>
                            <a:srgbClr val="404A3D"/>
                          </a:solidFill>
                          <a:latin typeface="Adobe Arabic" panose="02040503050201020203" pitchFamily="18" charset="-78"/>
                          <a:cs typeface="Adobe Arabic" panose="02040503050201020203" pitchFamily="18" charset="-78"/>
                        </a:rPr>
                        <a:t>A:</a:t>
                      </a:r>
                      <a:endParaRPr lang="zh-CN" altLang="en-US" sz="3200" b="1"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Make the layout clearer</a:t>
                      </a:r>
                    </a:p>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Easy and fast access to common action</a:t>
                      </a:r>
                    </a:p>
                    <a:p>
                      <a:pPr marL="571500" indent="-571500" algn="l">
                        <a:buFontTx/>
                        <a:buChar char="-"/>
                      </a:pPr>
                      <a:r>
                        <a:rPr lang="en-US" altLang="zh-CN" sz="2800" b="0" dirty="0">
                          <a:solidFill>
                            <a:srgbClr val="404A3D"/>
                          </a:solidFill>
                          <a:latin typeface="Adobe Arabic" panose="02040503050201020203" pitchFamily="18" charset="-78"/>
                          <a:cs typeface="Adobe Arabic" panose="02040503050201020203" pitchFamily="18" charset="-78"/>
                        </a:rPr>
                        <a:t>Improve efficiency</a:t>
                      </a:r>
                    </a:p>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GB" altLang="zh-CN" sz="2800" b="0" dirty="0">
                          <a:solidFill>
                            <a:srgbClr val="404A3D"/>
                          </a:solidFill>
                          <a:latin typeface="Adobe Arabic" panose="02040503050201020203" pitchFamily="18" charset="-78"/>
                          <a:cs typeface="Adobe Arabic" panose="02040503050201020203" pitchFamily="18" charset="-78"/>
                        </a:rPr>
                        <a:t>Meet the ergonomics</a:t>
                      </a:r>
                    </a:p>
                    <a:p>
                      <a:pPr marL="571500" marR="0" lvl="0" indent="-571500" algn="l" defTabSz="914400" rtl="0" eaLnBrk="1" fontAlgn="auto" latinLnBrk="0" hangingPunct="1">
                        <a:lnSpc>
                          <a:spcPct val="100000"/>
                        </a:lnSpc>
                        <a:spcBef>
                          <a:spcPts val="0"/>
                        </a:spcBef>
                        <a:spcAft>
                          <a:spcPts val="0"/>
                        </a:spcAft>
                        <a:buClrTx/>
                        <a:buSzTx/>
                        <a:buFontTx/>
                        <a:buChar char="-"/>
                        <a:tabLst/>
                        <a:defRPr/>
                      </a:pPr>
                      <a:r>
                        <a:rPr lang="en-US" altLang="zh-CN" sz="2800" b="0" dirty="0">
                          <a:solidFill>
                            <a:srgbClr val="404A3D"/>
                          </a:solidFill>
                          <a:latin typeface="Adobe Arabic" panose="02040503050201020203" pitchFamily="18" charset="-78"/>
                          <a:cs typeface="Adobe Arabic" panose="02040503050201020203" pitchFamily="18" charset="-78"/>
                        </a:rPr>
                        <a:t>Better user’s experience</a:t>
                      </a:r>
                    </a:p>
                    <a:p>
                      <a:pPr marL="571500" indent="-571500" algn="l">
                        <a:buFontTx/>
                        <a:buChar char="-"/>
                      </a:pPr>
                      <a:endParaRPr lang="en-US" altLang="zh-CN" sz="4000" b="0" dirty="0">
                        <a:solidFill>
                          <a:srgbClr val="404A3D"/>
                        </a:solidFill>
                        <a:latin typeface="Adobe Arabic" panose="02040503050201020203" pitchFamily="18" charset="-78"/>
                        <a:cs typeface="Adobe Arabic" panose="02040503050201020203" pitchFamily="18" charset="-78"/>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680919"/>
                  </a:ext>
                </a:extLst>
              </a:tr>
            </a:tbl>
          </a:graphicData>
        </a:graphic>
      </p:graphicFrame>
    </p:spTree>
    <p:extLst>
      <p:ext uri="{BB962C8B-B14F-4D97-AF65-F5344CB8AC3E}">
        <p14:creationId xmlns:p14="http://schemas.microsoft.com/office/powerpoint/2010/main" val="148032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09C8C">
            <a:alpha val="55000"/>
          </a:srgbClr>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8AF7A0-E5F3-4B3E-AC98-F763051FF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08" y="212712"/>
            <a:ext cx="11775583" cy="6432576"/>
          </a:xfrm>
          <a:prstGeom prst="rect">
            <a:avLst/>
          </a:prstGeom>
        </p:spPr>
      </p:pic>
    </p:spTree>
    <p:extLst>
      <p:ext uri="{BB962C8B-B14F-4D97-AF65-F5344CB8AC3E}">
        <p14:creationId xmlns:p14="http://schemas.microsoft.com/office/powerpoint/2010/main" val="308472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9A811C-B485-46E6-B95C-3732CAD6AA42}"/>
              </a:ext>
            </a:extLst>
          </p:cNvPr>
          <p:cNvSpPr/>
          <p:nvPr/>
        </p:nvSpPr>
        <p:spPr>
          <a:xfrm>
            <a:off x="1635542" y="2644170"/>
            <a:ext cx="8920915" cy="1569660"/>
          </a:xfrm>
          <a:prstGeom prst="rect">
            <a:avLst/>
          </a:prstGeom>
          <a:noFill/>
        </p:spPr>
        <p:txBody>
          <a:bodyPr wrap="square" lIns="91440" tIns="45720" rIns="91440" bIns="45720">
            <a:spAutoFit/>
          </a:bodyPr>
          <a:lstStyle/>
          <a:p>
            <a:pPr algn="ctr"/>
            <a:r>
              <a:rPr lang="en-US" altLang="zh-CN" sz="9600" b="0" cap="none" spc="0" dirty="0">
                <a:ln w="0"/>
                <a:solidFill>
                  <a:srgbClr val="404A3D"/>
                </a:solidFill>
                <a:effectLst>
                  <a:reflection blurRad="6350" stA="53000" endA="300" endPos="35500" dir="5400000" sy="-90000" algn="bl" rotWithShape="0"/>
                </a:effectLst>
                <a:latin typeface="Adobe Garamond Pro Bold" panose="02020702060506020403" pitchFamily="18" charset="0"/>
              </a:rPr>
              <a:t>Individual Works</a:t>
            </a:r>
            <a:endParaRPr lang="zh-CN" altLang="en-US" sz="9600" b="0" cap="none" spc="0" dirty="0">
              <a:ln w="0"/>
              <a:solidFill>
                <a:srgbClr val="404A3D"/>
              </a:solidFill>
              <a:effectLst>
                <a:reflection blurRad="6350" stA="53000" endA="300" endPos="35500" dir="5400000" sy="-90000" algn="bl" rotWithShape="0"/>
              </a:effectLst>
              <a:latin typeface="Adobe Garamond Pro Bold" panose="02020702060506020403" pitchFamily="18" charset="0"/>
            </a:endParaRPr>
          </a:p>
        </p:txBody>
      </p:sp>
      <p:sp>
        <p:nvSpPr>
          <p:cNvPr id="2" name="矩形 1">
            <a:extLst>
              <a:ext uri="{FF2B5EF4-FFF2-40B4-BE49-F238E27FC236}">
                <a16:creationId xmlns:a16="http://schemas.microsoft.com/office/drawing/2014/main" id="{BFF4F083-FB25-4160-BE4F-D57D8FC4719F}"/>
              </a:ext>
            </a:extLst>
          </p:cNvPr>
          <p:cNvSpPr/>
          <p:nvPr/>
        </p:nvSpPr>
        <p:spPr>
          <a:xfrm>
            <a:off x="2363246" y="4305608"/>
            <a:ext cx="8446543" cy="1200329"/>
          </a:xfrm>
          <a:prstGeom prst="rect">
            <a:avLst/>
          </a:prstGeom>
        </p:spPr>
        <p:txBody>
          <a:bodyPr wrap="none">
            <a:spAutoFit/>
          </a:bodyPr>
          <a:lstStyle/>
          <a:p>
            <a:pPr marL="342900" lvl="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In the part, both original result and comparison of every member are displayed.</a:t>
            </a:r>
          </a:p>
          <a:p>
            <a:pPr marL="342900" lvl="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The differences between origin individual work and final result have been highlighted.</a:t>
            </a:r>
          </a:p>
          <a:p>
            <a:pPr marL="342900" lvl="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The headings have been bolded. Some may be secondary.</a:t>
            </a:r>
          </a:p>
        </p:txBody>
      </p:sp>
    </p:spTree>
    <p:extLst>
      <p:ext uri="{BB962C8B-B14F-4D97-AF65-F5344CB8AC3E}">
        <p14:creationId xmlns:p14="http://schemas.microsoft.com/office/powerpoint/2010/main" val="353876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489240" cy="1015663"/>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Chenhui</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Mao</a:t>
            </a:r>
          </a:p>
          <a:p>
            <a:endParaRPr lang="en-US" altLang="zh-CN" sz="2400" dirty="0">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3">
            <a:duotone>
              <a:prstClr val="black"/>
              <a:srgbClr val="6F9062">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pic>
        <p:nvPicPr>
          <p:cNvPr id="2" name="图片 1">
            <a:extLst>
              <a:ext uri="{FF2B5EF4-FFF2-40B4-BE49-F238E27FC236}">
                <a16:creationId xmlns:a16="http://schemas.microsoft.com/office/drawing/2014/main" id="{22D3709B-77D9-48D8-9821-8E4DECE7FDDA}"/>
              </a:ext>
            </a:extLst>
          </p:cNvPr>
          <p:cNvPicPr>
            <a:picLocks noChangeAspect="1"/>
          </p:cNvPicPr>
          <p:nvPr/>
        </p:nvPicPr>
        <p:blipFill>
          <a:blip r:embed="rId5">
            <a:duotone>
              <a:prstClr val="black"/>
              <a:schemeClr val="accent4">
                <a:tint val="45000"/>
                <a:satMod val="400000"/>
              </a:schemeClr>
            </a:duotone>
          </a:blip>
          <a:stretch>
            <a:fillRect/>
          </a:stretch>
        </p:blipFill>
        <p:spPr>
          <a:xfrm>
            <a:off x="696000" y="1052513"/>
            <a:ext cx="10800000" cy="5301714"/>
          </a:xfrm>
          <a:prstGeom prst="rect">
            <a:avLst/>
          </a:prstGeom>
        </p:spPr>
      </p:pic>
    </p:spTree>
    <p:extLst>
      <p:ext uri="{BB962C8B-B14F-4D97-AF65-F5344CB8AC3E}">
        <p14:creationId xmlns:p14="http://schemas.microsoft.com/office/powerpoint/2010/main" val="237852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489240" cy="5816977"/>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Chenhui</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Mao</a:t>
            </a:r>
          </a:p>
          <a:p>
            <a:endParaRPr lang="en-US" altLang="zh-CN" sz="2400" dirty="0">
              <a:latin typeface="Adobe Arabic" panose="02040503050201020203" pitchFamily="18" charset="-78"/>
              <a:cs typeface="Adobe Arabic" panose="02040503050201020203" pitchFamily="18" charset="-78"/>
            </a:endParaRPr>
          </a:p>
          <a:p>
            <a:r>
              <a:rPr lang="en-US" altLang="zh-CN" sz="2400" dirty="0">
                <a:solidFill>
                  <a:srgbClr val="404A3D"/>
                </a:solidFill>
                <a:latin typeface="Adobe Arabic" panose="02040503050201020203" pitchFamily="18" charset="-78"/>
                <a:cs typeface="Adobe Arabic" panose="02040503050201020203" pitchFamily="18" charset="-78"/>
              </a:rPr>
              <a:t>The difference between us mainly focus on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preference, go to, go back, show alternative document,</a:t>
            </a:r>
            <a:r>
              <a:rPr lang="en-US" altLang="zh-CN" sz="2400" dirty="0">
                <a:solidFill>
                  <a:srgbClr val="404A3D"/>
                </a:solidFill>
                <a:latin typeface="Adobe Arabic" panose="02040503050201020203" pitchFamily="18" charset="-78"/>
                <a:cs typeface="Adobe Arabic" panose="02040503050201020203" pitchFamily="18" charset="-78"/>
              </a:rPr>
              <a:t> because they </a:t>
            </a:r>
            <a:r>
              <a:rPr lang="en-US" altLang="zh-CN" sz="2400" b="1" i="1" dirty="0">
                <a:solidFill>
                  <a:srgbClr val="FF0000"/>
                </a:solidFill>
                <a:latin typeface="Adobe Arabic" panose="02040503050201020203" pitchFamily="18" charset="-78"/>
                <a:cs typeface="Adobe Arabic" panose="02040503050201020203" pitchFamily="18" charset="-78"/>
              </a:rPr>
              <a:t>have ambiguous meaning</a:t>
            </a:r>
            <a:r>
              <a:rPr lang="en-US" altLang="zh-CN" sz="2400" dirty="0">
                <a:solidFill>
                  <a:srgbClr val="404A3D"/>
                </a:solidFill>
                <a:latin typeface="Adobe Arabic" panose="02040503050201020203" pitchFamily="18" charset="-78"/>
                <a:cs typeface="Adobe Arabic" panose="02040503050201020203" pitchFamily="18" charset="-78"/>
              </a:rPr>
              <a:t> that every member from our group have different understanding of the words literal meaning.</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I think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preference</a:t>
            </a:r>
            <a:r>
              <a:rPr lang="en-US" altLang="zh-CN" sz="2400" dirty="0">
                <a:latin typeface="Adobe Arabic" panose="02040503050201020203" pitchFamily="18" charset="-78"/>
                <a:cs typeface="Adobe Arabic" panose="02040503050201020203" pitchFamily="18" charset="-78"/>
              </a:rPr>
              <a:t> </a:t>
            </a:r>
            <a:r>
              <a:rPr lang="en-US" altLang="zh-CN" sz="2400" dirty="0">
                <a:solidFill>
                  <a:srgbClr val="404A3D"/>
                </a:solidFill>
                <a:latin typeface="Adobe Arabic" panose="02040503050201020203" pitchFamily="18" charset="-78"/>
                <a:cs typeface="Adobe Arabic" panose="02040503050201020203" pitchFamily="18" charset="-78"/>
              </a:rPr>
              <a:t>related to the format preference that should be included 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“Format”</a:t>
            </a:r>
            <a:r>
              <a:rPr lang="en-US" altLang="zh-CN" sz="2400" b="1" i="1" dirty="0">
                <a:solidFill>
                  <a:srgbClr val="404A3D"/>
                </a:solidFill>
                <a:latin typeface="Adobe Arabic" panose="02040503050201020203" pitchFamily="18" charset="-78"/>
                <a:cs typeface="Adobe Arabic" panose="02040503050201020203" pitchFamily="18" charset="-78"/>
              </a:rPr>
              <a:t> </a:t>
            </a:r>
            <a:r>
              <a:rPr lang="en-US" altLang="zh-CN" sz="2400" dirty="0">
                <a:solidFill>
                  <a:srgbClr val="404A3D"/>
                </a:solidFill>
                <a:latin typeface="Adobe Arabic" panose="02040503050201020203" pitchFamily="18" charset="-78"/>
                <a:cs typeface="Adobe Arabic" panose="02040503050201020203" pitchFamily="18" charset="-78"/>
              </a:rPr>
              <a:t>heading, however other group members think that preference indicate the saving preference, so the final version we place the preference into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“File” </a:t>
            </a:r>
            <a:r>
              <a:rPr lang="en-US" altLang="zh-CN" sz="2400" dirty="0">
                <a:solidFill>
                  <a:srgbClr val="404A3D"/>
                </a:solidFill>
                <a:latin typeface="Adobe Arabic" panose="02040503050201020203" pitchFamily="18" charset="-78"/>
                <a:cs typeface="Adobe Arabic" panose="02040503050201020203" pitchFamily="18" charset="-78"/>
              </a:rPr>
              <a:t>part.</a:t>
            </a:r>
          </a:p>
          <a:p>
            <a:pPr marL="342900" indent="-342900">
              <a:buFont typeface="Arial" panose="020B0604020202020204" pitchFamily="34" charset="0"/>
              <a:buChar char="•"/>
            </a:pP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to </a:t>
            </a:r>
            <a:r>
              <a:rPr lang="en-US" altLang="zh-CN" sz="2400" dirty="0">
                <a:solidFill>
                  <a:srgbClr val="404A3D"/>
                </a:solidFill>
                <a:latin typeface="Adobe Arabic" panose="02040503050201020203" pitchFamily="18" charset="-78"/>
                <a:cs typeface="Adobe Arabic" panose="02040503050201020203" pitchFamily="18" charset="-78"/>
              </a:rPr>
              <a:t>and</a:t>
            </a:r>
            <a:r>
              <a:rPr lang="en-US" altLang="zh-CN" sz="2400" dirty="0">
                <a:latin typeface="Adobe Arabic" panose="02040503050201020203" pitchFamily="18" charset="-78"/>
                <a:cs typeface="Adobe Arabic" panose="02040503050201020203" pitchFamily="18" charset="-78"/>
              </a:rPr>
              <a:t>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go back </a:t>
            </a:r>
            <a:r>
              <a:rPr lang="en-US" altLang="zh-CN" sz="2400" dirty="0">
                <a:solidFill>
                  <a:srgbClr val="404A3D"/>
                </a:solidFill>
                <a:latin typeface="Adobe Arabic" panose="02040503050201020203" pitchFamily="18" charset="-78"/>
                <a:cs typeface="Adobe Arabic" panose="02040503050201020203" pitchFamily="18" charset="-78"/>
              </a:rPr>
              <a:t>is the most controversial one, I believe the go to and go back means the go to somewhere to find the file or go back to previous direction, however other members think that it means go to a certain content like a hyperlink.</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Finally the</a:t>
            </a:r>
            <a:r>
              <a:rPr lang="en-US" altLang="zh-CN" sz="2400" dirty="0">
                <a:latin typeface="Adobe Arabic" panose="02040503050201020203" pitchFamily="18" charset="-78"/>
                <a:cs typeface="Adobe Arabic" panose="02040503050201020203" pitchFamily="18" charset="-78"/>
              </a:rPr>
              <a:t>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show alternative document, </a:t>
            </a:r>
            <a:r>
              <a:rPr lang="en-US" altLang="zh-CN" sz="2400" dirty="0">
                <a:solidFill>
                  <a:srgbClr val="404A3D"/>
                </a:solidFill>
                <a:latin typeface="Adobe Arabic" panose="02040503050201020203" pitchFamily="18" charset="-78"/>
                <a:cs typeface="Adobe Arabic" panose="02040503050201020203" pitchFamily="18" charset="-78"/>
              </a:rPr>
              <a:t>none of our member have a good understanding relate to that words, so I just accord to its literal meaning to put in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“File” </a:t>
            </a:r>
            <a:r>
              <a:rPr lang="en-US" altLang="zh-CN" sz="2400" dirty="0">
                <a:solidFill>
                  <a:srgbClr val="404A3D"/>
                </a:solidFill>
                <a:latin typeface="Adobe Arabic" panose="02040503050201020203" pitchFamily="18" charset="-78"/>
                <a:cs typeface="Adobe Arabic" panose="02040503050201020203" pitchFamily="18" charset="-78"/>
              </a:rPr>
              <a:t>heading. </a:t>
            </a:r>
          </a:p>
          <a:p>
            <a:r>
              <a:rPr lang="en-US" altLang="zh-CN" sz="2400" dirty="0">
                <a:solidFill>
                  <a:srgbClr val="404A3D"/>
                </a:solidFill>
                <a:latin typeface="Adobe Arabic" panose="02040503050201020203" pitchFamily="18" charset="-78"/>
                <a:cs typeface="Adobe Arabic" panose="02040503050201020203" pitchFamily="18" charset="-78"/>
              </a:rPr>
              <a:t>As for other function, though, we place them under different heading, we all group the same function together, because those function do not have ambiguous meaning, and they are </a:t>
            </a:r>
            <a:r>
              <a:rPr lang="en-US" altLang="zh-CN" sz="2400" b="1" i="1" dirty="0">
                <a:solidFill>
                  <a:srgbClr val="FF0000"/>
                </a:solidFill>
                <a:latin typeface="Adobe Arabic" panose="02040503050201020203" pitchFamily="18" charset="-78"/>
                <a:cs typeface="Adobe Arabic" panose="02040503050201020203" pitchFamily="18" charset="-78"/>
              </a:rPr>
              <a:t>used frequently </a:t>
            </a:r>
            <a:r>
              <a:rPr lang="en-US" altLang="zh-CN" sz="2400" dirty="0">
                <a:solidFill>
                  <a:srgbClr val="404A3D"/>
                </a:solidFill>
                <a:latin typeface="Adobe Arabic" panose="02040503050201020203" pitchFamily="18" charset="-78"/>
                <a:cs typeface="Adobe Arabic" panose="02040503050201020203" pitchFamily="18" charset="-78"/>
              </a:rPr>
              <a:t>during our life.</a:t>
            </a:r>
            <a:endParaRPr lang="zh-CN" altLang="en-US" sz="2400" dirty="0">
              <a:solidFill>
                <a:srgbClr val="404A3D"/>
              </a:solidFill>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3">
            <a:duotone>
              <a:prstClr val="black"/>
              <a:srgbClr val="6F9062">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346810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243931" cy="1200329"/>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Haotian</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Sang</a:t>
            </a:r>
          </a:p>
          <a:p>
            <a:endParaRPr lang="en-US" altLang="zh-CN" sz="3600" dirty="0">
              <a:solidFill>
                <a:srgbClr val="404A3D"/>
              </a:solidFill>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pic>
        <p:nvPicPr>
          <p:cNvPr id="5" name="图片 4">
            <a:extLst>
              <a:ext uri="{FF2B5EF4-FFF2-40B4-BE49-F238E27FC236}">
                <a16:creationId xmlns:a16="http://schemas.microsoft.com/office/drawing/2014/main" id="{E9D7E578-315D-4618-86BC-5CF20E4315C3}"/>
              </a:ext>
            </a:extLst>
          </p:cNvPr>
          <p:cNvPicPr>
            <a:picLocks noChangeAspect="1"/>
          </p:cNvPicPr>
          <p:nvPr/>
        </p:nvPicPr>
        <p:blipFill>
          <a:blip r:embed="rId4">
            <a:duotone>
              <a:prstClr val="black"/>
              <a:schemeClr val="accent4">
                <a:tint val="45000"/>
                <a:satMod val="400000"/>
              </a:schemeClr>
            </a:duotone>
          </a:blip>
          <a:stretch>
            <a:fillRect/>
          </a:stretch>
        </p:blipFill>
        <p:spPr>
          <a:xfrm>
            <a:off x="695999" y="1052513"/>
            <a:ext cx="10800000" cy="4177675"/>
          </a:xfrm>
          <a:prstGeom prst="rect">
            <a:avLst/>
          </a:prstGeom>
        </p:spPr>
      </p:pic>
    </p:spTree>
    <p:extLst>
      <p:ext uri="{BB962C8B-B14F-4D97-AF65-F5344CB8AC3E}">
        <p14:creationId xmlns:p14="http://schemas.microsoft.com/office/powerpoint/2010/main" val="414755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4" y="123024"/>
            <a:ext cx="10243931" cy="4154984"/>
          </a:xfrm>
          <a:prstGeom prst="rect">
            <a:avLst/>
          </a:prstGeom>
          <a:noFill/>
        </p:spPr>
        <p:txBody>
          <a:bodyPr wrap="square" rtlCol="0">
            <a:spAutoFit/>
          </a:bodyPr>
          <a:lstStyle/>
          <a:p>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Haotian</a:t>
            </a:r>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Sang</a:t>
            </a:r>
          </a:p>
          <a:p>
            <a:endParaRPr lang="en-US" altLang="zh-CN" sz="3600" dirty="0">
              <a:solidFill>
                <a:srgbClr val="404A3D"/>
              </a:solidFill>
              <a:latin typeface="Adobe Arabic" panose="02040503050201020203" pitchFamily="18" charset="-78"/>
              <a:cs typeface="Adobe Arabic" panose="02040503050201020203" pitchFamily="18" charset="-78"/>
            </a:endParaRP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The difference between us mainly focus on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Search”, “Share”, “Help” </a:t>
            </a:r>
            <a:r>
              <a:rPr lang="en-US" altLang="zh-CN" sz="2400" dirty="0">
                <a:solidFill>
                  <a:srgbClr val="404A3D"/>
                </a:solidFill>
                <a:latin typeface="Adobe Arabic" panose="02040503050201020203" pitchFamily="18" charset="-78"/>
                <a:cs typeface="Adobe Arabic" panose="02040503050201020203" pitchFamily="18" charset="-78"/>
              </a:rPr>
              <a:t>headings put in the 1st level, because it’s easy to use. However, other group members thinks that </a:t>
            </a:r>
            <a:r>
              <a:rPr lang="en-US" altLang="zh-CN" sz="2400" b="1" i="1" dirty="0">
                <a:solidFill>
                  <a:srgbClr val="FF0000"/>
                </a:solidFill>
                <a:latin typeface="Adobe Arabic" panose="02040503050201020203" pitchFamily="18" charset="-78"/>
                <a:cs typeface="Adobe Arabic" panose="02040503050201020203" pitchFamily="18" charset="-78"/>
              </a:rPr>
              <a:t>the 1st level should be clearly,</a:t>
            </a:r>
            <a:r>
              <a:rPr lang="en-US" altLang="zh-CN" sz="2400" dirty="0">
                <a:solidFill>
                  <a:srgbClr val="404A3D"/>
                </a:solidFill>
                <a:latin typeface="Adobe Arabic" panose="02040503050201020203" pitchFamily="18" charset="-78"/>
                <a:cs typeface="Adobe Arabic" panose="02040503050201020203" pitchFamily="18" charset="-78"/>
              </a:rPr>
              <a:t> and my choice makes there are too many items in first which makes it difficult to read </a:t>
            </a:r>
            <a:r>
              <a:rPr lang="en-US" altLang="zh-CN" sz="2400" b="1" i="1" dirty="0">
                <a:solidFill>
                  <a:srgbClr val="FF0000"/>
                </a:solidFill>
                <a:latin typeface="Adobe Arabic" panose="02040503050201020203" pitchFamily="18" charset="-78"/>
                <a:cs typeface="Adobe Arabic" panose="02040503050201020203" pitchFamily="18" charset="-78"/>
              </a:rPr>
              <a:t>(Short Term Memory)</a:t>
            </a:r>
            <a:r>
              <a:rPr lang="en-US" altLang="zh-CN" sz="2400" dirty="0">
                <a:solidFill>
                  <a:srgbClr val="404A3D"/>
                </a:solidFill>
                <a:latin typeface="Adobe Arabic" panose="02040503050201020203" pitchFamily="18" charset="-78"/>
                <a:cs typeface="Adobe Arabic" panose="02040503050201020203" pitchFamily="18" charset="-78"/>
              </a:rPr>
              <a:t>. Therefore, we put some of them in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“Layout” </a:t>
            </a:r>
            <a:r>
              <a:rPr lang="en-US" altLang="zh-CN" sz="2400" dirty="0">
                <a:solidFill>
                  <a:srgbClr val="404A3D"/>
                </a:solidFill>
                <a:latin typeface="Adobe Arabic" panose="02040503050201020203" pitchFamily="18" charset="-78"/>
                <a:cs typeface="Adobe Arabic" panose="02040503050201020203" pitchFamily="18" charset="-78"/>
              </a:rPr>
              <a:t>or</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“File”</a:t>
            </a:r>
            <a:r>
              <a:rPr lang="en-US" altLang="zh-CN" sz="2400" dirty="0">
                <a:solidFill>
                  <a:srgbClr val="404A3D"/>
                </a:solidFill>
                <a:latin typeface="Adobe Arabic" panose="02040503050201020203" pitchFamily="18" charset="-78"/>
                <a:cs typeface="Adobe Arabic" panose="02040503050201020203" pitchFamily="18" charset="-78"/>
              </a:rPr>
              <a:t> headings. </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What’s more, the page-relevant labels I put in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“Page”</a:t>
            </a:r>
            <a:r>
              <a:rPr lang="en-US" altLang="zh-CN" sz="2400" dirty="0">
                <a:solidFill>
                  <a:srgbClr val="404A3D"/>
                </a:solidFill>
                <a:latin typeface="Adobe Arabic" panose="02040503050201020203" pitchFamily="18" charset="-78"/>
                <a:cs typeface="Adobe Arabic" panose="02040503050201020203" pitchFamily="18" charset="-78"/>
              </a:rPr>
              <a:t> heading. After discussion, I </a:t>
            </a:r>
            <a:r>
              <a:rPr lang="en-US" altLang="zh-CN" sz="2400" b="1" i="1" dirty="0">
                <a:solidFill>
                  <a:srgbClr val="FF0000"/>
                </a:solidFill>
                <a:latin typeface="Adobe Arabic" panose="02040503050201020203" pitchFamily="18" charset="-78"/>
                <a:cs typeface="Adobe Arabic" panose="02040503050201020203" pitchFamily="18" charset="-78"/>
              </a:rPr>
              <a:t>understood some misunderstand parts</a:t>
            </a:r>
            <a:r>
              <a:rPr lang="en-US" altLang="zh-CN" sz="2400" dirty="0">
                <a:solidFill>
                  <a:srgbClr val="404A3D"/>
                </a:solidFill>
                <a:latin typeface="Adobe Arabic" panose="02040503050201020203" pitchFamily="18" charset="-78"/>
                <a:cs typeface="Adobe Arabic" panose="02040503050201020203" pitchFamily="18" charset="-78"/>
              </a:rPr>
              <a:t>, and found some of them can be put in other items which is better. </a:t>
            </a:r>
          </a:p>
          <a:p>
            <a:pPr marL="342900" indent="-342900">
              <a:buFont typeface="Arial" panose="020B0604020202020204" pitchFamily="34" charset="0"/>
              <a:buChar char="•"/>
            </a:pPr>
            <a:r>
              <a:rPr lang="en-US" altLang="zh-CN" sz="2400" dirty="0">
                <a:solidFill>
                  <a:srgbClr val="404A3D"/>
                </a:solidFill>
                <a:latin typeface="Adobe Arabic" panose="02040503050201020203" pitchFamily="18" charset="-78"/>
                <a:cs typeface="Adobe Arabic" panose="02040503050201020203" pitchFamily="18" charset="-78"/>
              </a:rPr>
              <a:t>Finally,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show alternative document, </a:t>
            </a:r>
            <a:r>
              <a:rPr lang="en-US" altLang="zh-CN" sz="2400" dirty="0">
                <a:solidFill>
                  <a:srgbClr val="404A3D"/>
                </a:solidFill>
                <a:latin typeface="Adobe Arabic" panose="02040503050201020203" pitchFamily="18" charset="-78"/>
                <a:cs typeface="Adobe Arabic" panose="02040503050201020203" pitchFamily="18" charset="-78"/>
              </a:rPr>
              <a:t>none of our member have a good understanding related to that words, so I just put it to the </a:t>
            </a:r>
            <a:r>
              <a:rPr lang="en-US" altLang="zh-CN" sz="2400" b="1" i="1"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“Help”</a:t>
            </a:r>
            <a:r>
              <a:rPr lang="en-US" altLang="zh-CN" sz="2400" dirty="0">
                <a:solidFill>
                  <a:srgbClr val="404A3D"/>
                </a:solidFill>
                <a:latin typeface="Adobe Arabic" panose="02040503050201020203" pitchFamily="18" charset="-78"/>
                <a:cs typeface="Adobe Arabic" panose="02040503050201020203" pitchFamily="18" charset="-78"/>
              </a:rPr>
              <a:t> heading.</a:t>
            </a: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spTree>
    <p:extLst>
      <p:ext uri="{BB962C8B-B14F-4D97-AF65-F5344CB8AC3E}">
        <p14:creationId xmlns:p14="http://schemas.microsoft.com/office/powerpoint/2010/main" val="275287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8922D5-3EBD-4D7E-AA25-8E25BF67576D}"/>
              </a:ext>
            </a:extLst>
          </p:cNvPr>
          <p:cNvSpPr txBox="1"/>
          <p:nvPr/>
        </p:nvSpPr>
        <p:spPr>
          <a:xfrm>
            <a:off x="974035" y="123024"/>
            <a:ext cx="10215076" cy="1015663"/>
          </a:xfrm>
          <a:prstGeom prst="rect">
            <a:avLst/>
          </a:prstGeom>
          <a:noFill/>
        </p:spPr>
        <p:txBody>
          <a:bodyPr wrap="square" rtlCol="0">
            <a:spAutoFit/>
          </a:bodyPr>
          <a:lstStyle/>
          <a:p>
            <a:r>
              <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Xiao </a:t>
            </a:r>
            <a:r>
              <a:rPr lang="en-US" altLang="zh-CN" sz="3600" dirty="0" err="1">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Xie</a:t>
            </a:r>
            <a:endParaRPr lang="en-US" altLang="zh-CN" sz="3600" dirty="0">
              <a:solidFill>
                <a:srgbClr val="404A3D"/>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a:p>
            <a:endParaRPr lang="en-US" altLang="zh-CN" sz="2400" dirty="0">
              <a:latin typeface="Adobe Arabic" panose="02040503050201020203" pitchFamily="18" charset="-78"/>
              <a:cs typeface="Adobe Arabic" panose="02040503050201020203" pitchFamily="18" charset="-78"/>
            </a:endParaRPr>
          </a:p>
        </p:txBody>
      </p:sp>
      <p:pic>
        <p:nvPicPr>
          <p:cNvPr id="6" name="图片 5">
            <a:extLst>
              <a:ext uri="{FF2B5EF4-FFF2-40B4-BE49-F238E27FC236}">
                <a16:creationId xmlns:a16="http://schemas.microsoft.com/office/drawing/2014/main" id="{D41BCB2A-5A8A-4E0F-A57A-1D4B4A5536F0}"/>
              </a:ext>
            </a:extLst>
          </p:cNvPr>
          <p:cNvPicPr>
            <a:picLocks noChangeAspect="1"/>
          </p:cNvPicPr>
          <p:nvPr/>
        </p:nvPicPr>
        <p:blipFill>
          <a:blip r:embed="rId2">
            <a:duotone>
              <a:prstClr val="black"/>
              <a:srgbClr val="6F9062">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0913" y="123024"/>
            <a:ext cx="608231" cy="604800"/>
          </a:xfrm>
          <a:prstGeom prst="rect">
            <a:avLst/>
          </a:prstGeom>
          <a:noFill/>
        </p:spPr>
      </p:pic>
      <p:pic>
        <p:nvPicPr>
          <p:cNvPr id="7" name="图片 6">
            <a:extLst>
              <a:ext uri="{FF2B5EF4-FFF2-40B4-BE49-F238E27FC236}">
                <a16:creationId xmlns:a16="http://schemas.microsoft.com/office/drawing/2014/main" id="{0DF247DF-FEB2-471B-A971-CECC3950165B}"/>
              </a:ext>
            </a:extLst>
          </p:cNvPr>
          <p:cNvPicPr>
            <a:picLocks noChangeAspect="1"/>
          </p:cNvPicPr>
          <p:nvPr/>
        </p:nvPicPr>
        <p:blipFill>
          <a:blip r:embed="rId4">
            <a:duotone>
              <a:prstClr val="black"/>
              <a:schemeClr val="accent4">
                <a:tint val="45000"/>
                <a:satMod val="400000"/>
              </a:schemeClr>
            </a:duotone>
          </a:blip>
          <a:stretch>
            <a:fillRect/>
          </a:stretch>
        </p:blipFill>
        <p:spPr>
          <a:xfrm>
            <a:off x="696000" y="1052513"/>
            <a:ext cx="10800000" cy="4802143"/>
          </a:xfrm>
          <a:prstGeom prst="rect">
            <a:avLst/>
          </a:prstGeom>
        </p:spPr>
      </p:pic>
    </p:spTree>
    <p:extLst>
      <p:ext uri="{BB962C8B-B14F-4D97-AF65-F5344CB8AC3E}">
        <p14:creationId xmlns:p14="http://schemas.microsoft.com/office/powerpoint/2010/main" val="3378312509"/>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1345</Words>
  <Application>Microsoft Office PowerPoint</Application>
  <PresentationFormat>宽屏</PresentationFormat>
  <Paragraphs>111</Paragraphs>
  <Slides>20</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Adobe Arabic</vt:lpstr>
      <vt:lpstr>Adobe Garamond Pro Bold</vt:lpstr>
      <vt:lpstr>等线</vt:lpstr>
      <vt:lpstr>等线 Light</vt:lpstr>
      <vt:lpstr>幼圆</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齐 卓华</dc:creator>
  <cp:lastModifiedBy>sang haotian</cp:lastModifiedBy>
  <cp:revision>509</cp:revision>
  <dcterms:created xsi:type="dcterms:W3CDTF">2019-04-25T10:14:33Z</dcterms:created>
  <dcterms:modified xsi:type="dcterms:W3CDTF">2019-04-29T12:12:06Z</dcterms:modified>
</cp:coreProperties>
</file>