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64" r:id="rId5"/>
    <p:sldId id="262" r:id="rId6"/>
    <p:sldId id="265" r:id="rId7"/>
    <p:sldId id="266" r:id="rId8"/>
    <p:sldId id="267" r:id="rId9"/>
    <p:sldId id="269" r:id="rId10"/>
    <p:sldId id="268"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4660"/>
  </p:normalViewPr>
  <p:slideViewPr>
    <p:cSldViewPr snapToGrid="0">
      <p:cViewPr varScale="1">
        <p:scale>
          <a:sx n="81" d="100"/>
          <a:sy n="81" d="100"/>
        </p:scale>
        <p:origin x="14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32C394-967B-4582-8D8B-B46F0AC898A2}"/>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F6D05328-0302-46A7-93E8-EB331F001DD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3C013E3-F7B7-4089-A345-5ABE9FCAB1BD}"/>
              </a:ext>
            </a:extLst>
          </p:cNvPr>
          <p:cNvSpPr>
            <a:spLocks noGrp="1"/>
          </p:cNvSpPr>
          <p:nvPr>
            <p:ph type="dt" sz="half" idx="10"/>
          </p:nvPr>
        </p:nvSpPr>
        <p:spPr/>
        <p:txBody>
          <a:bodyPr/>
          <a:lstStyle/>
          <a:p>
            <a:fld id="{852F1922-D24E-43EA-A19E-1B7B84C2F7FA}" type="datetimeFigureOut">
              <a:rPr lang="zh-CN" altLang="en-US" smtClean="0"/>
              <a:t>2019/4/22</a:t>
            </a:fld>
            <a:endParaRPr lang="zh-CN" altLang="en-US"/>
          </a:p>
        </p:txBody>
      </p:sp>
      <p:sp>
        <p:nvSpPr>
          <p:cNvPr id="5" name="页脚占位符 4">
            <a:extLst>
              <a:ext uri="{FF2B5EF4-FFF2-40B4-BE49-F238E27FC236}">
                <a16:creationId xmlns:a16="http://schemas.microsoft.com/office/drawing/2014/main" id="{ED830F24-4EF4-4BE0-A346-C1EFE7F014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3538E8-B239-4EB9-921D-FF4D3FDE8868}"/>
              </a:ext>
            </a:extLst>
          </p:cNvPr>
          <p:cNvSpPr>
            <a:spLocks noGrp="1"/>
          </p:cNvSpPr>
          <p:nvPr>
            <p:ph type="sldNum" sz="quarter" idx="12"/>
          </p:nvPr>
        </p:nvSpPr>
        <p:spPr/>
        <p:txBody>
          <a:bodyPr/>
          <a:lstStyle/>
          <a:p>
            <a:fld id="{C3CACE11-FC04-447D-996B-A98293947A03}" type="slidenum">
              <a:rPr lang="zh-CN" altLang="en-US" smtClean="0"/>
              <a:t>‹#›</a:t>
            </a:fld>
            <a:endParaRPr lang="zh-CN" altLang="en-US"/>
          </a:p>
        </p:txBody>
      </p:sp>
    </p:spTree>
    <p:extLst>
      <p:ext uri="{BB962C8B-B14F-4D97-AF65-F5344CB8AC3E}">
        <p14:creationId xmlns:p14="http://schemas.microsoft.com/office/powerpoint/2010/main" val="348142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03CD1-E1F1-4F20-AE9D-BD853C355F1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2EFA20B-C4ED-4635-9051-80B10CF2452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A4F06D-ACCA-4265-8752-07C31CF429B5}"/>
              </a:ext>
            </a:extLst>
          </p:cNvPr>
          <p:cNvSpPr>
            <a:spLocks noGrp="1"/>
          </p:cNvSpPr>
          <p:nvPr>
            <p:ph type="dt" sz="half" idx="10"/>
          </p:nvPr>
        </p:nvSpPr>
        <p:spPr/>
        <p:txBody>
          <a:bodyPr/>
          <a:lstStyle/>
          <a:p>
            <a:fld id="{852F1922-D24E-43EA-A19E-1B7B84C2F7FA}" type="datetimeFigureOut">
              <a:rPr lang="zh-CN" altLang="en-US" smtClean="0"/>
              <a:t>2019/4/22</a:t>
            </a:fld>
            <a:endParaRPr lang="zh-CN" altLang="en-US"/>
          </a:p>
        </p:txBody>
      </p:sp>
      <p:sp>
        <p:nvSpPr>
          <p:cNvPr id="5" name="页脚占位符 4">
            <a:extLst>
              <a:ext uri="{FF2B5EF4-FFF2-40B4-BE49-F238E27FC236}">
                <a16:creationId xmlns:a16="http://schemas.microsoft.com/office/drawing/2014/main" id="{22FDEC48-1389-4DC1-9C5F-039A531198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4667BA-F88F-4641-9A46-BD425CBABD30}"/>
              </a:ext>
            </a:extLst>
          </p:cNvPr>
          <p:cNvSpPr>
            <a:spLocks noGrp="1"/>
          </p:cNvSpPr>
          <p:nvPr>
            <p:ph type="sldNum" sz="quarter" idx="12"/>
          </p:nvPr>
        </p:nvSpPr>
        <p:spPr/>
        <p:txBody>
          <a:bodyPr/>
          <a:lstStyle/>
          <a:p>
            <a:fld id="{C3CACE11-FC04-447D-996B-A98293947A03}" type="slidenum">
              <a:rPr lang="zh-CN" altLang="en-US" smtClean="0"/>
              <a:t>‹#›</a:t>
            </a:fld>
            <a:endParaRPr lang="zh-CN" altLang="en-US"/>
          </a:p>
        </p:txBody>
      </p:sp>
    </p:spTree>
    <p:extLst>
      <p:ext uri="{BB962C8B-B14F-4D97-AF65-F5344CB8AC3E}">
        <p14:creationId xmlns:p14="http://schemas.microsoft.com/office/powerpoint/2010/main" val="100215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137CD1C-23FD-4781-B45C-41C8226BCC93}"/>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6AA804E-886D-4124-9F32-E9AC6D645B2A}"/>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C16A3F-62D7-4A3D-97E3-FE2360566F71}"/>
              </a:ext>
            </a:extLst>
          </p:cNvPr>
          <p:cNvSpPr>
            <a:spLocks noGrp="1"/>
          </p:cNvSpPr>
          <p:nvPr>
            <p:ph type="dt" sz="half" idx="10"/>
          </p:nvPr>
        </p:nvSpPr>
        <p:spPr/>
        <p:txBody>
          <a:bodyPr/>
          <a:lstStyle/>
          <a:p>
            <a:fld id="{852F1922-D24E-43EA-A19E-1B7B84C2F7FA}" type="datetimeFigureOut">
              <a:rPr lang="zh-CN" altLang="en-US" smtClean="0"/>
              <a:t>2019/4/22</a:t>
            </a:fld>
            <a:endParaRPr lang="zh-CN" altLang="en-US"/>
          </a:p>
        </p:txBody>
      </p:sp>
      <p:sp>
        <p:nvSpPr>
          <p:cNvPr id="5" name="页脚占位符 4">
            <a:extLst>
              <a:ext uri="{FF2B5EF4-FFF2-40B4-BE49-F238E27FC236}">
                <a16:creationId xmlns:a16="http://schemas.microsoft.com/office/drawing/2014/main" id="{B5CF6C08-4D59-4B0A-9ECD-481CDD979D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CE0C84-104F-47EE-987D-E20BEC3E7C04}"/>
              </a:ext>
            </a:extLst>
          </p:cNvPr>
          <p:cNvSpPr>
            <a:spLocks noGrp="1"/>
          </p:cNvSpPr>
          <p:nvPr>
            <p:ph type="sldNum" sz="quarter" idx="12"/>
          </p:nvPr>
        </p:nvSpPr>
        <p:spPr/>
        <p:txBody>
          <a:bodyPr/>
          <a:lstStyle/>
          <a:p>
            <a:fld id="{C3CACE11-FC04-447D-996B-A98293947A03}" type="slidenum">
              <a:rPr lang="zh-CN" altLang="en-US" smtClean="0"/>
              <a:t>‹#›</a:t>
            </a:fld>
            <a:endParaRPr lang="zh-CN" altLang="en-US"/>
          </a:p>
        </p:txBody>
      </p:sp>
    </p:spTree>
    <p:extLst>
      <p:ext uri="{BB962C8B-B14F-4D97-AF65-F5344CB8AC3E}">
        <p14:creationId xmlns:p14="http://schemas.microsoft.com/office/powerpoint/2010/main" val="136683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4B5CE-8BAA-4399-96A5-6566F8BE67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C0FB4C-A610-41B9-A6B9-A0D5FADBF1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FA9F35-D29E-48DA-AB4E-DA8A8FB64DA7}"/>
              </a:ext>
            </a:extLst>
          </p:cNvPr>
          <p:cNvSpPr>
            <a:spLocks noGrp="1"/>
          </p:cNvSpPr>
          <p:nvPr>
            <p:ph type="dt" sz="half" idx="10"/>
          </p:nvPr>
        </p:nvSpPr>
        <p:spPr/>
        <p:txBody>
          <a:bodyPr/>
          <a:lstStyle/>
          <a:p>
            <a:fld id="{852F1922-D24E-43EA-A19E-1B7B84C2F7FA}" type="datetimeFigureOut">
              <a:rPr lang="zh-CN" altLang="en-US" smtClean="0"/>
              <a:t>2019/4/22</a:t>
            </a:fld>
            <a:endParaRPr lang="zh-CN" altLang="en-US"/>
          </a:p>
        </p:txBody>
      </p:sp>
      <p:sp>
        <p:nvSpPr>
          <p:cNvPr id="5" name="页脚占位符 4">
            <a:extLst>
              <a:ext uri="{FF2B5EF4-FFF2-40B4-BE49-F238E27FC236}">
                <a16:creationId xmlns:a16="http://schemas.microsoft.com/office/drawing/2014/main" id="{9EA13E9F-4458-4898-882E-7843DE60A9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68FCCD-DDA6-4214-90C0-8E5A8E0977A0}"/>
              </a:ext>
            </a:extLst>
          </p:cNvPr>
          <p:cNvSpPr>
            <a:spLocks noGrp="1"/>
          </p:cNvSpPr>
          <p:nvPr>
            <p:ph type="sldNum" sz="quarter" idx="12"/>
          </p:nvPr>
        </p:nvSpPr>
        <p:spPr/>
        <p:txBody>
          <a:bodyPr/>
          <a:lstStyle/>
          <a:p>
            <a:fld id="{C3CACE11-FC04-447D-996B-A98293947A03}" type="slidenum">
              <a:rPr lang="zh-CN" altLang="en-US" smtClean="0"/>
              <a:t>‹#›</a:t>
            </a:fld>
            <a:endParaRPr lang="zh-CN" altLang="en-US"/>
          </a:p>
        </p:txBody>
      </p:sp>
    </p:spTree>
    <p:extLst>
      <p:ext uri="{BB962C8B-B14F-4D97-AF65-F5344CB8AC3E}">
        <p14:creationId xmlns:p14="http://schemas.microsoft.com/office/powerpoint/2010/main" val="4177496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4D1C2E-FE0E-4DC5-9170-2FDC38544AC8}"/>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C3C973A4-2A34-4F75-93D7-A72D4EF0B27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57E565-A9D6-4623-A8B9-C72EB1DC7212}"/>
              </a:ext>
            </a:extLst>
          </p:cNvPr>
          <p:cNvSpPr>
            <a:spLocks noGrp="1"/>
          </p:cNvSpPr>
          <p:nvPr>
            <p:ph type="dt" sz="half" idx="10"/>
          </p:nvPr>
        </p:nvSpPr>
        <p:spPr/>
        <p:txBody>
          <a:bodyPr/>
          <a:lstStyle/>
          <a:p>
            <a:fld id="{852F1922-D24E-43EA-A19E-1B7B84C2F7FA}" type="datetimeFigureOut">
              <a:rPr lang="zh-CN" altLang="en-US" smtClean="0"/>
              <a:t>2019/4/22</a:t>
            </a:fld>
            <a:endParaRPr lang="zh-CN" altLang="en-US"/>
          </a:p>
        </p:txBody>
      </p:sp>
      <p:sp>
        <p:nvSpPr>
          <p:cNvPr id="5" name="页脚占位符 4">
            <a:extLst>
              <a:ext uri="{FF2B5EF4-FFF2-40B4-BE49-F238E27FC236}">
                <a16:creationId xmlns:a16="http://schemas.microsoft.com/office/drawing/2014/main" id="{509DCEAF-015E-4581-90A6-E864C8E77F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A6BE60-9118-4221-A588-C7DB9E241E0D}"/>
              </a:ext>
            </a:extLst>
          </p:cNvPr>
          <p:cNvSpPr>
            <a:spLocks noGrp="1"/>
          </p:cNvSpPr>
          <p:nvPr>
            <p:ph type="sldNum" sz="quarter" idx="12"/>
          </p:nvPr>
        </p:nvSpPr>
        <p:spPr/>
        <p:txBody>
          <a:bodyPr/>
          <a:lstStyle/>
          <a:p>
            <a:fld id="{C3CACE11-FC04-447D-996B-A98293947A03}" type="slidenum">
              <a:rPr lang="zh-CN" altLang="en-US" smtClean="0"/>
              <a:t>‹#›</a:t>
            </a:fld>
            <a:endParaRPr lang="zh-CN" altLang="en-US"/>
          </a:p>
        </p:txBody>
      </p:sp>
    </p:spTree>
    <p:extLst>
      <p:ext uri="{BB962C8B-B14F-4D97-AF65-F5344CB8AC3E}">
        <p14:creationId xmlns:p14="http://schemas.microsoft.com/office/powerpoint/2010/main" val="3637840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B832D-AE4C-49A2-B521-A0B8EB1BA48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EC4D72-20B4-4C5A-A6E8-25030346380F}"/>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260B283-15D0-4B72-903C-317E472A4309}"/>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CB09FA0-A527-40E0-A37E-F09D6A502267}"/>
              </a:ext>
            </a:extLst>
          </p:cNvPr>
          <p:cNvSpPr>
            <a:spLocks noGrp="1"/>
          </p:cNvSpPr>
          <p:nvPr>
            <p:ph type="dt" sz="half" idx="10"/>
          </p:nvPr>
        </p:nvSpPr>
        <p:spPr/>
        <p:txBody>
          <a:bodyPr/>
          <a:lstStyle/>
          <a:p>
            <a:fld id="{852F1922-D24E-43EA-A19E-1B7B84C2F7FA}" type="datetimeFigureOut">
              <a:rPr lang="zh-CN" altLang="en-US" smtClean="0"/>
              <a:t>2019/4/22</a:t>
            </a:fld>
            <a:endParaRPr lang="zh-CN" altLang="en-US"/>
          </a:p>
        </p:txBody>
      </p:sp>
      <p:sp>
        <p:nvSpPr>
          <p:cNvPr id="6" name="页脚占位符 5">
            <a:extLst>
              <a:ext uri="{FF2B5EF4-FFF2-40B4-BE49-F238E27FC236}">
                <a16:creationId xmlns:a16="http://schemas.microsoft.com/office/drawing/2014/main" id="{59E8050C-31F5-4644-B663-88B31B042D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61C7BC-3E90-4C24-B601-08263D6E9F6E}"/>
              </a:ext>
            </a:extLst>
          </p:cNvPr>
          <p:cNvSpPr>
            <a:spLocks noGrp="1"/>
          </p:cNvSpPr>
          <p:nvPr>
            <p:ph type="sldNum" sz="quarter" idx="12"/>
          </p:nvPr>
        </p:nvSpPr>
        <p:spPr/>
        <p:txBody>
          <a:bodyPr/>
          <a:lstStyle/>
          <a:p>
            <a:fld id="{C3CACE11-FC04-447D-996B-A98293947A03}" type="slidenum">
              <a:rPr lang="zh-CN" altLang="en-US" smtClean="0"/>
              <a:t>‹#›</a:t>
            </a:fld>
            <a:endParaRPr lang="zh-CN" altLang="en-US"/>
          </a:p>
        </p:txBody>
      </p:sp>
    </p:spTree>
    <p:extLst>
      <p:ext uri="{BB962C8B-B14F-4D97-AF65-F5344CB8AC3E}">
        <p14:creationId xmlns:p14="http://schemas.microsoft.com/office/powerpoint/2010/main" val="58140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10FAA-1730-4F7E-BEEB-E102BCD4C0CF}"/>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8C0B253-D863-479B-BAF0-3F4417CC298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8A3A9CD-B3D6-4C11-9031-ADCEF521F8C3}"/>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C87B542-F485-402F-AB19-937B48EBE04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BB2545B-3F09-4EA7-8229-DC7A5E782F9B}"/>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8A3894E-F5FB-429D-8909-D14153D2A16B}"/>
              </a:ext>
            </a:extLst>
          </p:cNvPr>
          <p:cNvSpPr>
            <a:spLocks noGrp="1"/>
          </p:cNvSpPr>
          <p:nvPr>
            <p:ph type="dt" sz="half" idx="10"/>
          </p:nvPr>
        </p:nvSpPr>
        <p:spPr/>
        <p:txBody>
          <a:bodyPr/>
          <a:lstStyle/>
          <a:p>
            <a:fld id="{852F1922-D24E-43EA-A19E-1B7B84C2F7FA}" type="datetimeFigureOut">
              <a:rPr lang="zh-CN" altLang="en-US" smtClean="0"/>
              <a:t>2019/4/22</a:t>
            </a:fld>
            <a:endParaRPr lang="zh-CN" altLang="en-US"/>
          </a:p>
        </p:txBody>
      </p:sp>
      <p:sp>
        <p:nvSpPr>
          <p:cNvPr id="8" name="页脚占位符 7">
            <a:extLst>
              <a:ext uri="{FF2B5EF4-FFF2-40B4-BE49-F238E27FC236}">
                <a16:creationId xmlns:a16="http://schemas.microsoft.com/office/drawing/2014/main" id="{CEB23A20-7AC6-4A9B-9CBE-BB2D91A78EA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DB83371-D9E9-4452-8C7D-BBE3F780B8F8}"/>
              </a:ext>
            </a:extLst>
          </p:cNvPr>
          <p:cNvSpPr>
            <a:spLocks noGrp="1"/>
          </p:cNvSpPr>
          <p:nvPr>
            <p:ph type="sldNum" sz="quarter" idx="12"/>
          </p:nvPr>
        </p:nvSpPr>
        <p:spPr/>
        <p:txBody>
          <a:bodyPr/>
          <a:lstStyle/>
          <a:p>
            <a:fld id="{C3CACE11-FC04-447D-996B-A98293947A03}" type="slidenum">
              <a:rPr lang="zh-CN" altLang="en-US" smtClean="0"/>
              <a:t>‹#›</a:t>
            </a:fld>
            <a:endParaRPr lang="zh-CN" altLang="en-US"/>
          </a:p>
        </p:txBody>
      </p:sp>
    </p:spTree>
    <p:extLst>
      <p:ext uri="{BB962C8B-B14F-4D97-AF65-F5344CB8AC3E}">
        <p14:creationId xmlns:p14="http://schemas.microsoft.com/office/powerpoint/2010/main" val="122332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E1357-2580-43CE-91FE-94CEC39204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07E3CE9-5212-4AF7-A42C-79D68F06CC3E}"/>
              </a:ext>
            </a:extLst>
          </p:cNvPr>
          <p:cNvSpPr>
            <a:spLocks noGrp="1"/>
          </p:cNvSpPr>
          <p:nvPr>
            <p:ph type="dt" sz="half" idx="10"/>
          </p:nvPr>
        </p:nvSpPr>
        <p:spPr/>
        <p:txBody>
          <a:bodyPr/>
          <a:lstStyle/>
          <a:p>
            <a:fld id="{852F1922-D24E-43EA-A19E-1B7B84C2F7FA}" type="datetimeFigureOut">
              <a:rPr lang="zh-CN" altLang="en-US" smtClean="0"/>
              <a:t>2019/4/22</a:t>
            </a:fld>
            <a:endParaRPr lang="zh-CN" altLang="en-US"/>
          </a:p>
        </p:txBody>
      </p:sp>
      <p:sp>
        <p:nvSpPr>
          <p:cNvPr id="4" name="页脚占位符 3">
            <a:extLst>
              <a:ext uri="{FF2B5EF4-FFF2-40B4-BE49-F238E27FC236}">
                <a16:creationId xmlns:a16="http://schemas.microsoft.com/office/drawing/2014/main" id="{8D02B820-62E6-45E4-A10E-E4EE5222220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CF17ACF-29FE-4BE0-B2F0-C28B2D128D55}"/>
              </a:ext>
            </a:extLst>
          </p:cNvPr>
          <p:cNvSpPr>
            <a:spLocks noGrp="1"/>
          </p:cNvSpPr>
          <p:nvPr>
            <p:ph type="sldNum" sz="quarter" idx="12"/>
          </p:nvPr>
        </p:nvSpPr>
        <p:spPr/>
        <p:txBody>
          <a:bodyPr/>
          <a:lstStyle/>
          <a:p>
            <a:fld id="{C3CACE11-FC04-447D-996B-A98293947A03}" type="slidenum">
              <a:rPr lang="zh-CN" altLang="en-US" smtClean="0"/>
              <a:t>‹#›</a:t>
            </a:fld>
            <a:endParaRPr lang="zh-CN" altLang="en-US"/>
          </a:p>
        </p:txBody>
      </p:sp>
    </p:spTree>
    <p:extLst>
      <p:ext uri="{BB962C8B-B14F-4D97-AF65-F5344CB8AC3E}">
        <p14:creationId xmlns:p14="http://schemas.microsoft.com/office/powerpoint/2010/main" val="378172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AAC3FA4-E50C-4F3F-B000-B2CB0D28A075}"/>
              </a:ext>
            </a:extLst>
          </p:cNvPr>
          <p:cNvSpPr>
            <a:spLocks noGrp="1"/>
          </p:cNvSpPr>
          <p:nvPr>
            <p:ph type="dt" sz="half" idx="10"/>
          </p:nvPr>
        </p:nvSpPr>
        <p:spPr/>
        <p:txBody>
          <a:bodyPr/>
          <a:lstStyle/>
          <a:p>
            <a:fld id="{852F1922-D24E-43EA-A19E-1B7B84C2F7FA}" type="datetimeFigureOut">
              <a:rPr lang="zh-CN" altLang="en-US" smtClean="0"/>
              <a:t>2019/4/22</a:t>
            </a:fld>
            <a:endParaRPr lang="zh-CN" altLang="en-US"/>
          </a:p>
        </p:txBody>
      </p:sp>
      <p:sp>
        <p:nvSpPr>
          <p:cNvPr id="3" name="页脚占位符 2">
            <a:extLst>
              <a:ext uri="{FF2B5EF4-FFF2-40B4-BE49-F238E27FC236}">
                <a16:creationId xmlns:a16="http://schemas.microsoft.com/office/drawing/2014/main" id="{43ECEC6E-EE12-444F-A58B-A690BAECB85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E795ED8-DC50-4FDF-85C5-18478ADEE8B5}"/>
              </a:ext>
            </a:extLst>
          </p:cNvPr>
          <p:cNvSpPr>
            <a:spLocks noGrp="1"/>
          </p:cNvSpPr>
          <p:nvPr>
            <p:ph type="sldNum" sz="quarter" idx="12"/>
          </p:nvPr>
        </p:nvSpPr>
        <p:spPr/>
        <p:txBody>
          <a:bodyPr/>
          <a:lstStyle/>
          <a:p>
            <a:fld id="{C3CACE11-FC04-447D-996B-A98293947A03}" type="slidenum">
              <a:rPr lang="zh-CN" altLang="en-US" smtClean="0"/>
              <a:t>‹#›</a:t>
            </a:fld>
            <a:endParaRPr lang="zh-CN" altLang="en-US"/>
          </a:p>
        </p:txBody>
      </p:sp>
    </p:spTree>
    <p:extLst>
      <p:ext uri="{BB962C8B-B14F-4D97-AF65-F5344CB8AC3E}">
        <p14:creationId xmlns:p14="http://schemas.microsoft.com/office/powerpoint/2010/main" val="3504810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2BD01-6C87-45F4-8295-D848A52F760E}"/>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0A974B8B-FD32-47B3-B5AF-524DBBB6371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F90A476-E123-4301-822C-5242EF3B4F9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AFFF0D-61FC-4F53-99AA-48FFD4094CA4}"/>
              </a:ext>
            </a:extLst>
          </p:cNvPr>
          <p:cNvSpPr>
            <a:spLocks noGrp="1"/>
          </p:cNvSpPr>
          <p:nvPr>
            <p:ph type="dt" sz="half" idx="10"/>
          </p:nvPr>
        </p:nvSpPr>
        <p:spPr/>
        <p:txBody>
          <a:bodyPr/>
          <a:lstStyle/>
          <a:p>
            <a:fld id="{852F1922-D24E-43EA-A19E-1B7B84C2F7FA}" type="datetimeFigureOut">
              <a:rPr lang="zh-CN" altLang="en-US" smtClean="0"/>
              <a:t>2019/4/22</a:t>
            </a:fld>
            <a:endParaRPr lang="zh-CN" altLang="en-US"/>
          </a:p>
        </p:txBody>
      </p:sp>
      <p:sp>
        <p:nvSpPr>
          <p:cNvPr id="6" name="页脚占位符 5">
            <a:extLst>
              <a:ext uri="{FF2B5EF4-FFF2-40B4-BE49-F238E27FC236}">
                <a16:creationId xmlns:a16="http://schemas.microsoft.com/office/drawing/2014/main" id="{5101085D-88BC-441C-9CCB-52B456CA64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9462A9-94F3-485C-9133-F22E1F1184A2}"/>
              </a:ext>
            </a:extLst>
          </p:cNvPr>
          <p:cNvSpPr>
            <a:spLocks noGrp="1"/>
          </p:cNvSpPr>
          <p:nvPr>
            <p:ph type="sldNum" sz="quarter" idx="12"/>
          </p:nvPr>
        </p:nvSpPr>
        <p:spPr/>
        <p:txBody>
          <a:bodyPr/>
          <a:lstStyle/>
          <a:p>
            <a:fld id="{C3CACE11-FC04-447D-996B-A98293947A03}" type="slidenum">
              <a:rPr lang="zh-CN" altLang="en-US" smtClean="0"/>
              <a:t>‹#›</a:t>
            </a:fld>
            <a:endParaRPr lang="zh-CN" altLang="en-US"/>
          </a:p>
        </p:txBody>
      </p:sp>
    </p:spTree>
    <p:extLst>
      <p:ext uri="{BB962C8B-B14F-4D97-AF65-F5344CB8AC3E}">
        <p14:creationId xmlns:p14="http://schemas.microsoft.com/office/powerpoint/2010/main" val="2900608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8D89C-78B2-497C-9670-E3CAC21224A0}"/>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AA70574E-E9B9-4583-B16C-5B46EE7119E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CE3A5B36-883D-40EB-8E88-234289BDE45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A9BFCD3-E951-4399-BB4C-4E0050EFB841}"/>
              </a:ext>
            </a:extLst>
          </p:cNvPr>
          <p:cNvSpPr>
            <a:spLocks noGrp="1"/>
          </p:cNvSpPr>
          <p:nvPr>
            <p:ph type="dt" sz="half" idx="10"/>
          </p:nvPr>
        </p:nvSpPr>
        <p:spPr/>
        <p:txBody>
          <a:bodyPr/>
          <a:lstStyle/>
          <a:p>
            <a:fld id="{852F1922-D24E-43EA-A19E-1B7B84C2F7FA}" type="datetimeFigureOut">
              <a:rPr lang="zh-CN" altLang="en-US" smtClean="0"/>
              <a:t>2019/4/22</a:t>
            </a:fld>
            <a:endParaRPr lang="zh-CN" altLang="en-US"/>
          </a:p>
        </p:txBody>
      </p:sp>
      <p:sp>
        <p:nvSpPr>
          <p:cNvPr id="6" name="页脚占位符 5">
            <a:extLst>
              <a:ext uri="{FF2B5EF4-FFF2-40B4-BE49-F238E27FC236}">
                <a16:creationId xmlns:a16="http://schemas.microsoft.com/office/drawing/2014/main" id="{F59F8EA2-FA1B-4B51-A285-BE6676D79F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C6AB8A-53A8-4D11-B54E-FE25A41BBE34}"/>
              </a:ext>
            </a:extLst>
          </p:cNvPr>
          <p:cNvSpPr>
            <a:spLocks noGrp="1"/>
          </p:cNvSpPr>
          <p:nvPr>
            <p:ph type="sldNum" sz="quarter" idx="12"/>
          </p:nvPr>
        </p:nvSpPr>
        <p:spPr/>
        <p:txBody>
          <a:bodyPr/>
          <a:lstStyle/>
          <a:p>
            <a:fld id="{C3CACE11-FC04-447D-996B-A98293947A03}" type="slidenum">
              <a:rPr lang="zh-CN" altLang="en-US" smtClean="0"/>
              <a:t>‹#›</a:t>
            </a:fld>
            <a:endParaRPr lang="zh-CN" altLang="en-US"/>
          </a:p>
        </p:txBody>
      </p:sp>
    </p:spTree>
    <p:extLst>
      <p:ext uri="{BB962C8B-B14F-4D97-AF65-F5344CB8AC3E}">
        <p14:creationId xmlns:p14="http://schemas.microsoft.com/office/powerpoint/2010/main" val="2759899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CF922C6-628F-49B2-BF9A-3F0ECBDDEBB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958075A-BA3A-4081-A883-D73FB983484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1A2FE3-2DDE-4FD9-9B56-B5BF9B6C08B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52F1922-D24E-43EA-A19E-1B7B84C2F7FA}" type="datetimeFigureOut">
              <a:rPr lang="zh-CN" altLang="en-US" smtClean="0"/>
              <a:t>2019/4/22</a:t>
            </a:fld>
            <a:endParaRPr lang="zh-CN" altLang="en-US"/>
          </a:p>
        </p:txBody>
      </p:sp>
      <p:sp>
        <p:nvSpPr>
          <p:cNvPr id="5" name="页脚占位符 4">
            <a:extLst>
              <a:ext uri="{FF2B5EF4-FFF2-40B4-BE49-F238E27FC236}">
                <a16:creationId xmlns:a16="http://schemas.microsoft.com/office/drawing/2014/main" id="{43ED545A-C02C-4420-B637-5DFF8EE4B54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A41F335-D44E-4AB3-B052-815B241B63C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CACE11-FC04-447D-996B-A98293947A03}" type="slidenum">
              <a:rPr lang="zh-CN" altLang="en-US" smtClean="0"/>
              <a:t>‹#›</a:t>
            </a:fld>
            <a:endParaRPr lang="zh-CN" altLang="en-US"/>
          </a:p>
        </p:txBody>
      </p:sp>
    </p:spTree>
    <p:extLst>
      <p:ext uri="{BB962C8B-B14F-4D97-AF65-F5344CB8AC3E}">
        <p14:creationId xmlns:p14="http://schemas.microsoft.com/office/powerpoint/2010/main" val="16253949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rms.alicdn.com/legal-agreement/terms/suit_bu1_taobao/suit_bu1_taobao201703241622_61002.html?spm=a21bo.2017.1997523009.37.5af911d9QE80hX" TargetMode="External"/><Relationship Id="rId2" Type="http://schemas.openxmlformats.org/officeDocument/2006/relationships/hyperlink" Target="https://help.github.com/en/articles/github-privacy-state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58FCF-D4AE-43E5-9F10-525A335324BF}"/>
              </a:ext>
            </a:extLst>
          </p:cNvPr>
          <p:cNvSpPr>
            <a:spLocks noGrp="1"/>
          </p:cNvSpPr>
          <p:nvPr>
            <p:ph type="ctrTitle"/>
          </p:nvPr>
        </p:nvSpPr>
        <p:spPr>
          <a:xfrm>
            <a:off x="1143000" y="405925"/>
            <a:ext cx="6858000" cy="2387600"/>
          </a:xfrm>
        </p:spPr>
        <p:txBody>
          <a:bodyPr/>
          <a:lstStyle/>
          <a:p>
            <a:r>
              <a:rPr lang="en-US" altLang="zh-CN" b="1" dirty="0">
                <a:latin typeface="Bahnschrift" panose="020B0502040204020203" pitchFamily="34" charset="0"/>
              </a:rPr>
              <a:t>Privacy Policy of Website and Smartphone App</a:t>
            </a:r>
            <a:endParaRPr lang="zh-CN" altLang="en-US" b="1" dirty="0">
              <a:latin typeface="Bahnschrift" panose="020B0502040204020203" pitchFamily="34" charset="0"/>
            </a:endParaRPr>
          </a:p>
        </p:txBody>
      </p:sp>
      <p:sp>
        <p:nvSpPr>
          <p:cNvPr id="3" name="副标题 2">
            <a:extLst>
              <a:ext uri="{FF2B5EF4-FFF2-40B4-BE49-F238E27FC236}">
                <a16:creationId xmlns:a16="http://schemas.microsoft.com/office/drawing/2014/main" id="{4FB9AB49-062F-4AF4-AA5A-CDD22E1D4903}"/>
              </a:ext>
            </a:extLst>
          </p:cNvPr>
          <p:cNvSpPr>
            <a:spLocks noGrp="1"/>
          </p:cNvSpPr>
          <p:nvPr>
            <p:ph type="subTitle" idx="1"/>
          </p:nvPr>
        </p:nvSpPr>
        <p:spPr>
          <a:xfrm>
            <a:off x="3124984" y="4064476"/>
            <a:ext cx="2894031" cy="1655762"/>
          </a:xfrm>
        </p:spPr>
        <p:txBody>
          <a:bodyPr>
            <a:normAutofit/>
          </a:bodyPr>
          <a:lstStyle/>
          <a:p>
            <a:pPr algn="l"/>
            <a:r>
              <a:rPr lang="en-US" altLang="zh-CN" dirty="0">
                <a:latin typeface="Bahnschrift" panose="020B0502040204020203" pitchFamily="34" charset="0"/>
              </a:rPr>
              <a:t>16722001    </a:t>
            </a:r>
            <a:r>
              <a:rPr lang="en-US" altLang="zh-CN" dirty="0" err="1">
                <a:latin typeface="Bahnschrift" panose="020B0502040204020203" pitchFamily="34" charset="0"/>
              </a:rPr>
              <a:t>Chuanxu</a:t>
            </a:r>
            <a:r>
              <a:rPr lang="en-US" altLang="zh-CN" dirty="0">
                <a:latin typeface="Bahnschrift" panose="020B0502040204020203" pitchFamily="34" charset="0"/>
              </a:rPr>
              <a:t> Bai    </a:t>
            </a:r>
          </a:p>
          <a:p>
            <a:pPr algn="l"/>
            <a:r>
              <a:rPr lang="en-US" altLang="zh-CN" dirty="0">
                <a:latin typeface="Bahnschrift" panose="020B0502040204020203" pitchFamily="34" charset="0"/>
              </a:rPr>
              <a:t>16722038    </a:t>
            </a:r>
            <a:r>
              <a:rPr lang="en-US" altLang="zh-CN" dirty="0" err="1">
                <a:latin typeface="Bahnschrift" panose="020B0502040204020203" pitchFamily="34" charset="0"/>
              </a:rPr>
              <a:t>Tianyu</a:t>
            </a:r>
            <a:r>
              <a:rPr lang="en-US" altLang="zh-CN" dirty="0">
                <a:latin typeface="Bahnschrift" panose="020B0502040204020203" pitchFamily="34" charset="0"/>
              </a:rPr>
              <a:t> Zhou</a:t>
            </a:r>
          </a:p>
          <a:p>
            <a:pPr algn="l"/>
            <a:r>
              <a:rPr lang="en-US" altLang="zh-CN" dirty="0">
                <a:latin typeface="Bahnschrift" panose="020B0502040204020203" pitchFamily="34" charset="0"/>
              </a:rPr>
              <a:t>16722064    Mianchu Wang</a:t>
            </a:r>
          </a:p>
          <a:p>
            <a:pPr algn="l"/>
            <a:r>
              <a:rPr lang="en-US" altLang="zh-CN" dirty="0">
                <a:latin typeface="Bahnschrift" panose="020B0502040204020203" pitchFamily="34" charset="0"/>
              </a:rPr>
              <a:t>16723005    </a:t>
            </a:r>
            <a:r>
              <a:rPr lang="en-US" altLang="zh-CN" dirty="0" err="1">
                <a:latin typeface="Bahnschrift" panose="020B0502040204020203" pitchFamily="34" charset="0"/>
              </a:rPr>
              <a:t>Jiahuang</a:t>
            </a:r>
            <a:r>
              <a:rPr lang="en-US" altLang="zh-CN" dirty="0">
                <a:latin typeface="Bahnschrift" panose="020B0502040204020203" pitchFamily="34" charset="0"/>
              </a:rPr>
              <a:t> Chen</a:t>
            </a:r>
          </a:p>
        </p:txBody>
      </p:sp>
      <p:sp>
        <p:nvSpPr>
          <p:cNvPr id="8" name="直角三角形 7">
            <a:extLst>
              <a:ext uri="{FF2B5EF4-FFF2-40B4-BE49-F238E27FC236}">
                <a16:creationId xmlns:a16="http://schemas.microsoft.com/office/drawing/2014/main" id="{E28D827E-7B0A-463D-9BE7-978776D6119B}"/>
              </a:ext>
            </a:extLst>
          </p:cNvPr>
          <p:cNvSpPr/>
          <p:nvPr/>
        </p:nvSpPr>
        <p:spPr>
          <a:xfrm rot="16200000">
            <a:off x="7755904" y="5469903"/>
            <a:ext cx="1315039" cy="1461153"/>
          </a:xfrm>
          <a:custGeom>
            <a:avLst/>
            <a:gdLst>
              <a:gd name="connsiteX0" fmla="*/ 0 w 1904214"/>
              <a:gd name="connsiteY0" fmla="*/ 1894788 h 1894788"/>
              <a:gd name="connsiteX1" fmla="*/ 0 w 1904214"/>
              <a:gd name="connsiteY1" fmla="*/ 0 h 1894788"/>
              <a:gd name="connsiteX2" fmla="*/ 1904214 w 1904214"/>
              <a:gd name="connsiteY2" fmla="*/ 1894788 h 1894788"/>
              <a:gd name="connsiteX3" fmla="*/ 0 w 1904214"/>
              <a:gd name="connsiteY3" fmla="*/ 1894788 h 1894788"/>
              <a:gd name="connsiteX0" fmla="*/ 0 w 914399"/>
              <a:gd name="connsiteY0" fmla="*/ 1894788 h 1894788"/>
              <a:gd name="connsiteX1" fmla="*/ 0 w 914399"/>
              <a:gd name="connsiteY1" fmla="*/ 0 h 1894788"/>
              <a:gd name="connsiteX2" fmla="*/ 914399 w 914399"/>
              <a:gd name="connsiteY2" fmla="*/ 1216058 h 1894788"/>
              <a:gd name="connsiteX3" fmla="*/ 0 w 914399"/>
              <a:gd name="connsiteY3" fmla="*/ 1894788 h 1894788"/>
              <a:gd name="connsiteX0" fmla="*/ 0 w 1913639"/>
              <a:gd name="connsiteY0" fmla="*/ 1894788 h 1894788"/>
              <a:gd name="connsiteX1" fmla="*/ 0 w 1913639"/>
              <a:gd name="connsiteY1" fmla="*/ 0 h 1894788"/>
              <a:gd name="connsiteX2" fmla="*/ 1913639 w 1913639"/>
              <a:gd name="connsiteY2" fmla="*/ 1885365 h 1894788"/>
              <a:gd name="connsiteX3" fmla="*/ 0 w 1913639"/>
              <a:gd name="connsiteY3" fmla="*/ 1894788 h 1894788"/>
            </a:gdLst>
            <a:ahLst/>
            <a:cxnLst>
              <a:cxn ang="0">
                <a:pos x="connsiteX0" y="connsiteY0"/>
              </a:cxn>
              <a:cxn ang="0">
                <a:pos x="connsiteX1" y="connsiteY1"/>
              </a:cxn>
              <a:cxn ang="0">
                <a:pos x="connsiteX2" y="connsiteY2"/>
              </a:cxn>
              <a:cxn ang="0">
                <a:pos x="connsiteX3" y="connsiteY3"/>
              </a:cxn>
            </a:cxnLst>
            <a:rect l="l" t="t" r="r" b="b"/>
            <a:pathLst>
              <a:path w="1913639" h="1894788">
                <a:moveTo>
                  <a:pt x="0" y="1894788"/>
                </a:moveTo>
                <a:lnTo>
                  <a:pt x="0" y="0"/>
                </a:lnTo>
                <a:lnTo>
                  <a:pt x="1913639" y="1885365"/>
                </a:lnTo>
                <a:lnTo>
                  <a:pt x="0" y="1894788"/>
                </a:lnTo>
                <a:close/>
              </a:path>
            </a:pathLst>
          </a:cu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2231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CAA94-16A4-4747-819E-2E1ED5FB1170}"/>
              </a:ext>
            </a:extLst>
          </p:cNvPr>
          <p:cNvSpPr>
            <a:spLocks noGrp="1"/>
          </p:cNvSpPr>
          <p:nvPr>
            <p:ph type="title"/>
          </p:nvPr>
        </p:nvSpPr>
        <p:spPr>
          <a:xfrm>
            <a:off x="628650" y="270858"/>
            <a:ext cx="7886700" cy="1325563"/>
          </a:xfrm>
        </p:spPr>
        <p:txBody>
          <a:bodyPr>
            <a:normAutofit/>
          </a:bodyPr>
          <a:lstStyle/>
          <a:p>
            <a:r>
              <a:rPr lang="en-US" altLang="zh-CN" sz="2400" dirty="0">
                <a:solidFill>
                  <a:srgbClr val="C00000"/>
                </a:solidFill>
                <a:latin typeface="Bahnschrift" panose="020B0502040204020203" pitchFamily="34" charset="0"/>
              </a:rPr>
              <a:t>Reference</a:t>
            </a:r>
            <a:endParaRPr lang="zh-CN" altLang="en-US" sz="2400" dirty="0">
              <a:solidFill>
                <a:srgbClr val="C00000"/>
              </a:solidFill>
              <a:latin typeface="Bahnschrift" panose="020B0502040204020203" pitchFamily="34" charset="0"/>
            </a:endParaRPr>
          </a:p>
        </p:txBody>
      </p:sp>
      <p:sp>
        <p:nvSpPr>
          <p:cNvPr id="6" name="矩形 5">
            <a:extLst>
              <a:ext uri="{FF2B5EF4-FFF2-40B4-BE49-F238E27FC236}">
                <a16:creationId xmlns:a16="http://schemas.microsoft.com/office/drawing/2014/main" id="{9E892045-32E3-46D2-A8EE-EC64A19393BA}"/>
              </a:ext>
            </a:extLst>
          </p:cNvPr>
          <p:cNvSpPr/>
          <p:nvPr/>
        </p:nvSpPr>
        <p:spPr>
          <a:xfrm>
            <a:off x="521714" y="1362881"/>
            <a:ext cx="8100571"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64BBF38-A174-4151-A139-0302FD43769E}"/>
              </a:ext>
            </a:extLst>
          </p:cNvPr>
          <p:cNvSpPr txBox="1"/>
          <p:nvPr/>
        </p:nvSpPr>
        <p:spPr>
          <a:xfrm>
            <a:off x="836627" y="2286457"/>
            <a:ext cx="7470743" cy="2585323"/>
          </a:xfrm>
          <a:prstGeom prst="rect">
            <a:avLst/>
          </a:prstGeom>
          <a:noFill/>
        </p:spPr>
        <p:txBody>
          <a:bodyPr wrap="square" rtlCol="0">
            <a:spAutoFit/>
          </a:bodyPr>
          <a:lstStyle/>
          <a:p>
            <a:pPr marL="360000" indent="-720000"/>
            <a:r>
              <a:rPr lang="en-US" altLang="zh-CN" dirty="0">
                <a:latin typeface="Bahnschrift" panose="020B0502040204020203" pitchFamily="34" charset="0"/>
              </a:rPr>
              <a:t>[1]  GitHub Privacy Statement. </a:t>
            </a:r>
            <a:r>
              <a:rPr lang="en-US" altLang="zh-CN" i="1" dirty="0">
                <a:latin typeface="Bahnschrift" panose="020B0502040204020203" pitchFamily="34" charset="0"/>
              </a:rPr>
              <a:t>GitHub</a:t>
            </a:r>
            <a:r>
              <a:rPr lang="en-US" altLang="zh-CN" dirty="0">
                <a:latin typeface="Bahnschrift" panose="020B0502040204020203" pitchFamily="34" charset="0"/>
              </a:rPr>
              <a:t>. Effective date: 19 April, 2019. Retrieval on 22 April, 2019. </a:t>
            </a:r>
            <a:r>
              <a:rPr lang="en-US" altLang="zh-CN" dirty="0">
                <a:latin typeface="Bahnschrift" panose="020B0502040204020203" pitchFamily="34" charset="0"/>
                <a:hlinkClick r:id="rId2"/>
              </a:rPr>
              <a:t>https://help.github.com/en/articles/github-privacy-statement</a:t>
            </a:r>
            <a:r>
              <a:rPr lang="en-US" altLang="zh-CN" dirty="0">
                <a:latin typeface="Bahnschrift" panose="020B0502040204020203" pitchFamily="34" charset="0"/>
              </a:rPr>
              <a:t>.</a:t>
            </a:r>
          </a:p>
          <a:p>
            <a:pPr marL="360000" indent="-720000"/>
            <a:endParaRPr lang="en-US" altLang="zh-CN" dirty="0">
              <a:latin typeface="Bahnschrift" panose="020B0502040204020203" pitchFamily="34" charset="0"/>
            </a:endParaRPr>
          </a:p>
          <a:p>
            <a:pPr marL="360000" indent="-720000"/>
            <a:r>
              <a:rPr lang="en-US" altLang="zh-CN" dirty="0">
                <a:latin typeface="Bahnschrift" panose="020B0502040204020203" pitchFamily="34" charset="0"/>
              </a:rPr>
              <a:t>[2]  Taobao Privacy Statement. </a:t>
            </a:r>
            <a:r>
              <a:rPr lang="en-US" altLang="zh-CN" i="1" dirty="0">
                <a:latin typeface="Bahnschrift" panose="020B0502040204020203" pitchFamily="34" charset="0"/>
              </a:rPr>
              <a:t>Alibaba Group</a:t>
            </a:r>
            <a:r>
              <a:rPr lang="en-US" altLang="zh-CN" dirty="0">
                <a:latin typeface="Bahnschrift" panose="020B0502040204020203" pitchFamily="34" charset="0"/>
              </a:rPr>
              <a:t>. Effective date: 8 November, 2018. Retrieval on 22 April, 2019. </a:t>
            </a:r>
            <a:r>
              <a:rPr lang="en-US" altLang="zh-CN" dirty="0">
                <a:latin typeface="Bahnschrift" panose="020B0502040204020203" pitchFamily="34" charset="0"/>
                <a:hlinkClick r:id="rId3"/>
              </a:rPr>
              <a:t>https://terms.alicdn.com/legal-agreement/terms/suit_bu1_taobao/suit_bu1_taobao201703241622_61002.html?spm=a21bo.2017.1997523009.37.5af911d9QE80hX</a:t>
            </a:r>
            <a:r>
              <a:rPr lang="en-US" altLang="zh-CN" dirty="0">
                <a:latin typeface="Bahnschrift" panose="020B0502040204020203" pitchFamily="34" charset="0"/>
              </a:rPr>
              <a:t>.</a:t>
            </a:r>
          </a:p>
          <a:p>
            <a:pPr marL="360000" indent="-720000"/>
            <a:endParaRPr lang="en-US" altLang="zh-CN" dirty="0"/>
          </a:p>
        </p:txBody>
      </p:sp>
      <p:sp>
        <p:nvSpPr>
          <p:cNvPr id="4" name="文本框 3">
            <a:extLst>
              <a:ext uri="{FF2B5EF4-FFF2-40B4-BE49-F238E27FC236}">
                <a16:creationId xmlns:a16="http://schemas.microsoft.com/office/drawing/2014/main" id="{817B4AD8-E5AC-43AE-AF41-16E149014815}"/>
              </a:ext>
            </a:extLst>
          </p:cNvPr>
          <p:cNvSpPr txBox="1"/>
          <p:nvPr/>
        </p:nvSpPr>
        <p:spPr>
          <a:xfrm>
            <a:off x="3613411" y="5561816"/>
            <a:ext cx="4204355" cy="523220"/>
          </a:xfrm>
          <a:prstGeom prst="rect">
            <a:avLst/>
          </a:prstGeom>
          <a:noFill/>
        </p:spPr>
        <p:txBody>
          <a:bodyPr wrap="square" rtlCol="0">
            <a:spAutoFit/>
          </a:bodyPr>
          <a:lstStyle/>
          <a:p>
            <a:r>
              <a:rPr lang="en-US" altLang="zh-CN" sz="2800" i="1" dirty="0">
                <a:solidFill>
                  <a:srgbClr val="C00000"/>
                </a:solidFill>
                <a:latin typeface="Bahnschrift" panose="020B0502040204020203" pitchFamily="34" charset="0"/>
              </a:rPr>
              <a:t>The End</a:t>
            </a:r>
            <a:endParaRPr lang="zh-CN" altLang="en-US" sz="2800" i="1" dirty="0">
              <a:solidFill>
                <a:srgbClr val="C00000"/>
              </a:solidFill>
              <a:latin typeface="Bahnschrift" panose="020B0502040204020203" pitchFamily="34" charset="0"/>
            </a:endParaRPr>
          </a:p>
        </p:txBody>
      </p:sp>
      <p:sp>
        <p:nvSpPr>
          <p:cNvPr id="9" name="直角三角形 7">
            <a:extLst>
              <a:ext uri="{FF2B5EF4-FFF2-40B4-BE49-F238E27FC236}">
                <a16:creationId xmlns:a16="http://schemas.microsoft.com/office/drawing/2014/main" id="{FE98D2B9-A30C-42B8-855E-777DF1EFF686}"/>
              </a:ext>
            </a:extLst>
          </p:cNvPr>
          <p:cNvSpPr/>
          <p:nvPr/>
        </p:nvSpPr>
        <p:spPr>
          <a:xfrm rot="16200000">
            <a:off x="7755904" y="5469903"/>
            <a:ext cx="1315039" cy="1461153"/>
          </a:xfrm>
          <a:custGeom>
            <a:avLst/>
            <a:gdLst>
              <a:gd name="connsiteX0" fmla="*/ 0 w 1904214"/>
              <a:gd name="connsiteY0" fmla="*/ 1894788 h 1894788"/>
              <a:gd name="connsiteX1" fmla="*/ 0 w 1904214"/>
              <a:gd name="connsiteY1" fmla="*/ 0 h 1894788"/>
              <a:gd name="connsiteX2" fmla="*/ 1904214 w 1904214"/>
              <a:gd name="connsiteY2" fmla="*/ 1894788 h 1894788"/>
              <a:gd name="connsiteX3" fmla="*/ 0 w 1904214"/>
              <a:gd name="connsiteY3" fmla="*/ 1894788 h 1894788"/>
              <a:gd name="connsiteX0" fmla="*/ 0 w 914399"/>
              <a:gd name="connsiteY0" fmla="*/ 1894788 h 1894788"/>
              <a:gd name="connsiteX1" fmla="*/ 0 w 914399"/>
              <a:gd name="connsiteY1" fmla="*/ 0 h 1894788"/>
              <a:gd name="connsiteX2" fmla="*/ 914399 w 914399"/>
              <a:gd name="connsiteY2" fmla="*/ 1216058 h 1894788"/>
              <a:gd name="connsiteX3" fmla="*/ 0 w 914399"/>
              <a:gd name="connsiteY3" fmla="*/ 1894788 h 1894788"/>
              <a:gd name="connsiteX0" fmla="*/ 0 w 1913639"/>
              <a:gd name="connsiteY0" fmla="*/ 1894788 h 1894788"/>
              <a:gd name="connsiteX1" fmla="*/ 0 w 1913639"/>
              <a:gd name="connsiteY1" fmla="*/ 0 h 1894788"/>
              <a:gd name="connsiteX2" fmla="*/ 1913639 w 1913639"/>
              <a:gd name="connsiteY2" fmla="*/ 1885365 h 1894788"/>
              <a:gd name="connsiteX3" fmla="*/ 0 w 1913639"/>
              <a:gd name="connsiteY3" fmla="*/ 1894788 h 1894788"/>
            </a:gdLst>
            <a:ahLst/>
            <a:cxnLst>
              <a:cxn ang="0">
                <a:pos x="connsiteX0" y="connsiteY0"/>
              </a:cxn>
              <a:cxn ang="0">
                <a:pos x="connsiteX1" y="connsiteY1"/>
              </a:cxn>
              <a:cxn ang="0">
                <a:pos x="connsiteX2" y="connsiteY2"/>
              </a:cxn>
              <a:cxn ang="0">
                <a:pos x="connsiteX3" y="connsiteY3"/>
              </a:cxn>
            </a:cxnLst>
            <a:rect l="l" t="t" r="r" b="b"/>
            <a:pathLst>
              <a:path w="1913639" h="1894788">
                <a:moveTo>
                  <a:pt x="0" y="1894788"/>
                </a:moveTo>
                <a:lnTo>
                  <a:pt x="0" y="0"/>
                </a:lnTo>
                <a:lnTo>
                  <a:pt x="1913639" y="1885365"/>
                </a:lnTo>
                <a:lnTo>
                  <a:pt x="0" y="1894788"/>
                </a:lnTo>
                <a:close/>
              </a:path>
            </a:pathLst>
          </a:cu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245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CAA94-16A4-4747-819E-2E1ED5FB1170}"/>
              </a:ext>
            </a:extLst>
          </p:cNvPr>
          <p:cNvSpPr>
            <a:spLocks noGrp="1"/>
          </p:cNvSpPr>
          <p:nvPr>
            <p:ph type="title"/>
          </p:nvPr>
        </p:nvSpPr>
        <p:spPr>
          <a:xfrm>
            <a:off x="628650" y="270858"/>
            <a:ext cx="7886700" cy="1325563"/>
          </a:xfrm>
        </p:spPr>
        <p:txBody>
          <a:bodyPr>
            <a:normAutofit/>
          </a:bodyPr>
          <a:lstStyle/>
          <a:p>
            <a:r>
              <a:rPr lang="en-US" altLang="zh-CN" sz="2400" dirty="0">
                <a:solidFill>
                  <a:srgbClr val="C00000"/>
                </a:solidFill>
                <a:latin typeface="Bahnschrift" panose="020B0502040204020203" pitchFamily="34" charset="0"/>
              </a:rPr>
              <a:t>We will talk about two instances..</a:t>
            </a:r>
            <a:endParaRPr lang="zh-CN" altLang="en-US" sz="2400" dirty="0">
              <a:solidFill>
                <a:srgbClr val="C00000"/>
              </a:solidFill>
              <a:latin typeface="Bahnschrift" panose="020B0502040204020203" pitchFamily="34" charset="0"/>
            </a:endParaRPr>
          </a:p>
        </p:txBody>
      </p:sp>
      <p:pic>
        <p:nvPicPr>
          <p:cNvPr id="5" name="图片 4">
            <a:extLst>
              <a:ext uri="{FF2B5EF4-FFF2-40B4-BE49-F238E27FC236}">
                <a16:creationId xmlns:a16="http://schemas.microsoft.com/office/drawing/2014/main" id="{F7656775-96DF-4953-8EF5-AED2D6CAF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738" y="1606929"/>
            <a:ext cx="1624356" cy="1624356"/>
          </a:xfrm>
          <a:prstGeom prst="rect">
            <a:avLst/>
          </a:prstGeom>
        </p:spPr>
      </p:pic>
      <p:sp>
        <p:nvSpPr>
          <p:cNvPr id="6" name="矩形 5">
            <a:extLst>
              <a:ext uri="{FF2B5EF4-FFF2-40B4-BE49-F238E27FC236}">
                <a16:creationId xmlns:a16="http://schemas.microsoft.com/office/drawing/2014/main" id="{9E892045-32E3-46D2-A8EE-EC64A19393BA}"/>
              </a:ext>
            </a:extLst>
          </p:cNvPr>
          <p:cNvSpPr/>
          <p:nvPr/>
        </p:nvSpPr>
        <p:spPr>
          <a:xfrm>
            <a:off x="521714" y="1362881"/>
            <a:ext cx="8100571"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87D322B-1505-47C9-BE64-5C5702498192}"/>
              </a:ext>
            </a:extLst>
          </p:cNvPr>
          <p:cNvSpPr txBox="1"/>
          <p:nvPr/>
        </p:nvSpPr>
        <p:spPr>
          <a:xfrm>
            <a:off x="2919069" y="1957442"/>
            <a:ext cx="5329386" cy="923330"/>
          </a:xfrm>
          <a:prstGeom prst="rect">
            <a:avLst/>
          </a:prstGeom>
          <a:noFill/>
        </p:spPr>
        <p:txBody>
          <a:bodyPr wrap="square" rtlCol="0">
            <a:spAutoFit/>
          </a:bodyPr>
          <a:lstStyle/>
          <a:p>
            <a:r>
              <a:rPr lang="en-US" altLang="zh-CN" b="1" dirty="0">
                <a:latin typeface="Bahnschrift" panose="020B0502040204020203" pitchFamily="34" charset="0"/>
              </a:rPr>
              <a:t>GitHub    </a:t>
            </a:r>
            <a:r>
              <a:rPr lang="en-US" altLang="zh-CN" dirty="0">
                <a:latin typeface="Bahnschrift" panose="020B0502040204020203" pitchFamily="34" charset="0"/>
              </a:rPr>
              <a:t>The most popular web-based hosting service for version control using Git. </a:t>
            </a:r>
          </a:p>
          <a:p>
            <a:r>
              <a:rPr lang="en-US" altLang="zh-CN" dirty="0">
                <a:latin typeface="Bahnschrift" panose="020B0502040204020203" pitchFamily="34" charset="0"/>
              </a:rPr>
              <a:t>Find out more, visit </a:t>
            </a:r>
            <a:r>
              <a:rPr lang="en-US" altLang="zh-CN" i="1" dirty="0">
                <a:latin typeface="Bahnschrift" panose="020B0502040204020203" pitchFamily="34" charset="0"/>
              </a:rPr>
              <a:t>https://github.com/ </a:t>
            </a:r>
            <a:endParaRPr lang="zh-CN" altLang="en-US" dirty="0">
              <a:latin typeface="Bahnschrift" panose="020B0502040204020203" pitchFamily="34" charset="0"/>
            </a:endParaRPr>
          </a:p>
        </p:txBody>
      </p:sp>
      <p:pic>
        <p:nvPicPr>
          <p:cNvPr id="11" name="图片 10">
            <a:extLst>
              <a:ext uri="{FF2B5EF4-FFF2-40B4-BE49-F238E27FC236}">
                <a16:creationId xmlns:a16="http://schemas.microsoft.com/office/drawing/2014/main" id="{719378F6-F59D-494A-B1CA-E0C741E4BD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382" y="3445992"/>
            <a:ext cx="1104506" cy="1104506"/>
          </a:xfrm>
          <a:prstGeom prst="rect">
            <a:avLst/>
          </a:prstGeom>
        </p:spPr>
      </p:pic>
      <p:sp>
        <p:nvSpPr>
          <p:cNvPr id="12" name="文本框 11">
            <a:extLst>
              <a:ext uri="{FF2B5EF4-FFF2-40B4-BE49-F238E27FC236}">
                <a16:creationId xmlns:a16="http://schemas.microsoft.com/office/drawing/2014/main" id="{1EC55486-3BE3-477B-BE93-48189AD1B569}"/>
              </a:ext>
            </a:extLst>
          </p:cNvPr>
          <p:cNvSpPr txBox="1"/>
          <p:nvPr/>
        </p:nvSpPr>
        <p:spPr>
          <a:xfrm>
            <a:off x="2919069" y="3398080"/>
            <a:ext cx="5329386" cy="1200329"/>
          </a:xfrm>
          <a:prstGeom prst="rect">
            <a:avLst/>
          </a:prstGeom>
          <a:noFill/>
        </p:spPr>
        <p:txBody>
          <a:bodyPr wrap="square" rtlCol="0">
            <a:spAutoFit/>
          </a:bodyPr>
          <a:lstStyle/>
          <a:p>
            <a:r>
              <a:rPr lang="en-US" altLang="zh-CN" b="1" dirty="0">
                <a:latin typeface="Bahnschrift" panose="020B0502040204020203" pitchFamily="34" charset="0"/>
              </a:rPr>
              <a:t>Taobao, </a:t>
            </a:r>
            <a:r>
              <a:rPr lang="en-US" altLang="zh-CN" dirty="0">
                <a:latin typeface="Bahnschrift" panose="020B0502040204020203" pitchFamily="34" charset="0"/>
              </a:rPr>
              <a:t>the world's biggest e-commerce website, has a variety of applications on many smartphone app stores. Here we just focus on these mobile applications.</a:t>
            </a:r>
          </a:p>
        </p:txBody>
      </p:sp>
      <p:sp>
        <p:nvSpPr>
          <p:cNvPr id="13" name="文本框 12">
            <a:extLst>
              <a:ext uri="{FF2B5EF4-FFF2-40B4-BE49-F238E27FC236}">
                <a16:creationId xmlns:a16="http://schemas.microsoft.com/office/drawing/2014/main" id="{F00C0625-89A5-42E4-9851-C4898173E451}"/>
              </a:ext>
            </a:extLst>
          </p:cNvPr>
          <p:cNvSpPr txBox="1"/>
          <p:nvPr/>
        </p:nvSpPr>
        <p:spPr>
          <a:xfrm>
            <a:off x="628650" y="5309944"/>
            <a:ext cx="7487828" cy="646331"/>
          </a:xfrm>
          <a:prstGeom prst="rect">
            <a:avLst/>
          </a:prstGeom>
          <a:noFill/>
        </p:spPr>
        <p:txBody>
          <a:bodyPr wrap="square" rtlCol="0">
            <a:spAutoFit/>
          </a:bodyPr>
          <a:lstStyle/>
          <a:p>
            <a:r>
              <a:rPr lang="en-US" altLang="zh-CN" dirty="0">
                <a:latin typeface="Bahnschrift" panose="020B0502040204020203" pitchFamily="34" charset="0"/>
              </a:rPr>
              <a:t>For each of Them, we will find some details about their privacy statement, and give you some neglected points of the statement.</a:t>
            </a:r>
            <a:endParaRPr lang="zh-CN" altLang="en-US" dirty="0">
              <a:latin typeface="Bahnschrift" panose="020B0502040204020203" pitchFamily="34" charset="0"/>
            </a:endParaRPr>
          </a:p>
        </p:txBody>
      </p:sp>
      <p:sp>
        <p:nvSpPr>
          <p:cNvPr id="10" name="直角三角形 7">
            <a:extLst>
              <a:ext uri="{FF2B5EF4-FFF2-40B4-BE49-F238E27FC236}">
                <a16:creationId xmlns:a16="http://schemas.microsoft.com/office/drawing/2014/main" id="{0CD9D67E-1830-427F-9289-FC8FD0A4FAA2}"/>
              </a:ext>
            </a:extLst>
          </p:cNvPr>
          <p:cNvSpPr/>
          <p:nvPr/>
        </p:nvSpPr>
        <p:spPr>
          <a:xfrm rot="16200000">
            <a:off x="7755904" y="5469903"/>
            <a:ext cx="1315039" cy="1461153"/>
          </a:xfrm>
          <a:custGeom>
            <a:avLst/>
            <a:gdLst>
              <a:gd name="connsiteX0" fmla="*/ 0 w 1904214"/>
              <a:gd name="connsiteY0" fmla="*/ 1894788 h 1894788"/>
              <a:gd name="connsiteX1" fmla="*/ 0 w 1904214"/>
              <a:gd name="connsiteY1" fmla="*/ 0 h 1894788"/>
              <a:gd name="connsiteX2" fmla="*/ 1904214 w 1904214"/>
              <a:gd name="connsiteY2" fmla="*/ 1894788 h 1894788"/>
              <a:gd name="connsiteX3" fmla="*/ 0 w 1904214"/>
              <a:gd name="connsiteY3" fmla="*/ 1894788 h 1894788"/>
              <a:gd name="connsiteX0" fmla="*/ 0 w 914399"/>
              <a:gd name="connsiteY0" fmla="*/ 1894788 h 1894788"/>
              <a:gd name="connsiteX1" fmla="*/ 0 w 914399"/>
              <a:gd name="connsiteY1" fmla="*/ 0 h 1894788"/>
              <a:gd name="connsiteX2" fmla="*/ 914399 w 914399"/>
              <a:gd name="connsiteY2" fmla="*/ 1216058 h 1894788"/>
              <a:gd name="connsiteX3" fmla="*/ 0 w 914399"/>
              <a:gd name="connsiteY3" fmla="*/ 1894788 h 1894788"/>
              <a:gd name="connsiteX0" fmla="*/ 0 w 1913639"/>
              <a:gd name="connsiteY0" fmla="*/ 1894788 h 1894788"/>
              <a:gd name="connsiteX1" fmla="*/ 0 w 1913639"/>
              <a:gd name="connsiteY1" fmla="*/ 0 h 1894788"/>
              <a:gd name="connsiteX2" fmla="*/ 1913639 w 1913639"/>
              <a:gd name="connsiteY2" fmla="*/ 1885365 h 1894788"/>
              <a:gd name="connsiteX3" fmla="*/ 0 w 1913639"/>
              <a:gd name="connsiteY3" fmla="*/ 1894788 h 1894788"/>
            </a:gdLst>
            <a:ahLst/>
            <a:cxnLst>
              <a:cxn ang="0">
                <a:pos x="connsiteX0" y="connsiteY0"/>
              </a:cxn>
              <a:cxn ang="0">
                <a:pos x="connsiteX1" y="connsiteY1"/>
              </a:cxn>
              <a:cxn ang="0">
                <a:pos x="connsiteX2" y="connsiteY2"/>
              </a:cxn>
              <a:cxn ang="0">
                <a:pos x="connsiteX3" y="connsiteY3"/>
              </a:cxn>
            </a:cxnLst>
            <a:rect l="l" t="t" r="r" b="b"/>
            <a:pathLst>
              <a:path w="1913639" h="1894788">
                <a:moveTo>
                  <a:pt x="0" y="1894788"/>
                </a:moveTo>
                <a:lnTo>
                  <a:pt x="0" y="0"/>
                </a:lnTo>
                <a:lnTo>
                  <a:pt x="1913639" y="1885365"/>
                </a:lnTo>
                <a:lnTo>
                  <a:pt x="0" y="1894788"/>
                </a:lnTo>
                <a:close/>
              </a:path>
            </a:pathLst>
          </a:cu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9832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CAA94-16A4-4747-819E-2E1ED5FB1170}"/>
              </a:ext>
            </a:extLst>
          </p:cNvPr>
          <p:cNvSpPr>
            <a:spLocks noGrp="1"/>
          </p:cNvSpPr>
          <p:nvPr>
            <p:ph type="title"/>
          </p:nvPr>
        </p:nvSpPr>
        <p:spPr>
          <a:xfrm>
            <a:off x="628650" y="270858"/>
            <a:ext cx="7886700" cy="1325563"/>
          </a:xfrm>
        </p:spPr>
        <p:txBody>
          <a:bodyPr>
            <a:normAutofit/>
          </a:bodyPr>
          <a:lstStyle/>
          <a:p>
            <a:r>
              <a:rPr lang="en-US" altLang="zh-CN" sz="2400" dirty="0">
                <a:solidFill>
                  <a:srgbClr val="C00000"/>
                </a:solidFill>
                <a:latin typeface="Bahnschrift" panose="020B0502040204020203" pitchFamily="34" charset="0"/>
              </a:rPr>
              <a:t>GitHub Privacy Statement</a:t>
            </a:r>
            <a:endParaRPr lang="zh-CN" altLang="en-US" sz="2400" dirty="0">
              <a:solidFill>
                <a:srgbClr val="C00000"/>
              </a:solidFill>
              <a:latin typeface="Bahnschrift" panose="020B0502040204020203" pitchFamily="34" charset="0"/>
            </a:endParaRPr>
          </a:p>
        </p:txBody>
      </p:sp>
      <p:pic>
        <p:nvPicPr>
          <p:cNvPr id="5" name="图片 4">
            <a:extLst>
              <a:ext uri="{FF2B5EF4-FFF2-40B4-BE49-F238E27FC236}">
                <a16:creationId xmlns:a16="http://schemas.microsoft.com/office/drawing/2014/main" id="{F7656775-96DF-4953-8EF5-AED2D6CAF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0359" y="123609"/>
            <a:ext cx="1284991" cy="1284991"/>
          </a:xfrm>
          <a:prstGeom prst="rect">
            <a:avLst/>
          </a:prstGeom>
        </p:spPr>
      </p:pic>
      <p:sp>
        <p:nvSpPr>
          <p:cNvPr id="6" name="矩形 5">
            <a:extLst>
              <a:ext uri="{FF2B5EF4-FFF2-40B4-BE49-F238E27FC236}">
                <a16:creationId xmlns:a16="http://schemas.microsoft.com/office/drawing/2014/main" id="{9E892045-32E3-46D2-A8EE-EC64A19393BA}"/>
              </a:ext>
            </a:extLst>
          </p:cNvPr>
          <p:cNvSpPr/>
          <p:nvPr/>
        </p:nvSpPr>
        <p:spPr>
          <a:xfrm>
            <a:off x="521714" y="1362881"/>
            <a:ext cx="8100571"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049D211-73B9-488F-8D70-E6E9AC153124}"/>
              </a:ext>
            </a:extLst>
          </p:cNvPr>
          <p:cNvSpPr txBox="1"/>
          <p:nvPr/>
        </p:nvSpPr>
        <p:spPr>
          <a:xfrm>
            <a:off x="628650" y="1596421"/>
            <a:ext cx="6825007" cy="523220"/>
          </a:xfrm>
          <a:prstGeom prst="rect">
            <a:avLst/>
          </a:prstGeom>
          <a:noFill/>
        </p:spPr>
        <p:txBody>
          <a:bodyPr wrap="square" rtlCol="0">
            <a:spAutoFit/>
          </a:bodyPr>
          <a:lstStyle/>
          <a:p>
            <a:r>
              <a:rPr lang="en-US" altLang="zh-CN" sz="2800" dirty="0">
                <a:latin typeface="Bahnschrift" panose="020B0502040204020203" pitchFamily="34" charset="0"/>
              </a:rPr>
              <a:t>What are included in the statement?</a:t>
            </a:r>
            <a:endParaRPr lang="zh-CN" altLang="en-US" sz="2800" dirty="0">
              <a:latin typeface="Bahnschrift" panose="020B0502040204020203" pitchFamily="34" charset="0"/>
            </a:endParaRPr>
          </a:p>
        </p:txBody>
      </p:sp>
      <p:sp>
        <p:nvSpPr>
          <p:cNvPr id="8" name="文本框 7">
            <a:extLst>
              <a:ext uri="{FF2B5EF4-FFF2-40B4-BE49-F238E27FC236}">
                <a16:creationId xmlns:a16="http://schemas.microsoft.com/office/drawing/2014/main" id="{E8EF775B-A030-4F25-A886-EF8438BBB648}"/>
              </a:ext>
            </a:extLst>
          </p:cNvPr>
          <p:cNvSpPr txBox="1"/>
          <p:nvPr/>
        </p:nvSpPr>
        <p:spPr>
          <a:xfrm>
            <a:off x="1448782" y="2307462"/>
            <a:ext cx="5706162" cy="5078313"/>
          </a:xfrm>
          <a:prstGeom prst="rect">
            <a:avLst/>
          </a:prstGeom>
          <a:noFill/>
        </p:spPr>
        <p:txBody>
          <a:bodyPr wrap="square" rtlCol="0">
            <a:spAutoFit/>
          </a:bodyPr>
          <a:lstStyle/>
          <a:p>
            <a:pPr marL="342900" indent="-342900">
              <a:buFont typeface="+mj-lt"/>
              <a:buAutoNum type="arabicPeriod"/>
            </a:pPr>
            <a:r>
              <a:rPr lang="en-US" altLang="zh-CN" dirty="0">
                <a:latin typeface="Bahnschrift" panose="020B0502040204020203" pitchFamily="34" charset="0"/>
              </a:rPr>
              <a:t>What information does GitHub collect? </a:t>
            </a:r>
          </a:p>
          <a:p>
            <a:pPr marL="742950" lvl="1" indent="-285750">
              <a:buFont typeface="Arial" panose="020B0604020202020204" pitchFamily="34" charset="0"/>
              <a:buChar char="•"/>
            </a:pPr>
            <a:r>
              <a:rPr lang="en-US" altLang="zh-CN" dirty="0">
                <a:latin typeface="Bahnschrift" panose="020B0502040204020203" pitchFamily="34" charset="0"/>
              </a:rPr>
              <a:t>Basic information from visitors</a:t>
            </a:r>
          </a:p>
          <a:p>
            <a:pPr marL="742950" lvl="1" indent="-285750">
              <a:buFont typeface="Arial" panose="020B0604020202020204" pitchFamily="34" charset="0"/>
              <a:buChar char="•"/>
            </a:pPr>
            <a:r>
              <a:rPr lang="en-US" altLang="zh-CN" dirty="0">
                <a:latin typeface="Bahnschrift" panose="020B0502040204020203" pitchFamily="34" charset="0"/>
              </a:rPr>
              <a:t>Personal information from users</a:t>
            </a:r>
          </a:p>
          <a:p>
            <a:pPr marL="742950" lvl="1" indent="-285750">
              <a:buFont typeface="Arial" panose="020B0604020202020204" pitchFamily="34" charset="0"/>
              <a:buChar char="•"/>
            </a:pPr>
            <a:r>
              <a:rPr lang="en-US" altLang="zh-CN" dirty="0">
                <a:latin typeface="Bahnschrift" panose="020B0502040204020203" pitchFamily="34" charset="0"/>
              </a:rPr>
              <a:t>Collect as less as possible</a:t>
            </a:r>
          </a:p>
          <a:p>
            <a:pPr lvl="1"/>
            <a:endParaRPr lang="en-US" altLang="zh-CN" dirty="0">
              <a:latin typeface="Bahnschrift" panose="020B0502040204020203" pitchFamily="34" charset="0"/>
            </a:endParaRPr>
          </a:p>
          <a:p>
            <a:pPr marL="342900" indent="-342900">
              <a:buFont typeface="+mj-lt"/>
              <a:buAutoNum type="arabicPeriod"/>
            </a:pPr>
            <a:r>
              <a:rPr lang="en-US" altLang="zh-CN" dirty="0">
                <a:latin typeface="Bahnschrift" panose="020B0502040204020203" pitchFamily="34" charset="0"/>
              </a:rPr>
              <a:t>What information does GitHub NOT collect? </a:t>
            </a:r>
          </a:p>
          <a:p>
            <a:pPr marL="742950" lvl="1" indent="-285750">
              <a:buFont typeface="Arial" panose="020B0604020202020204" pitchFamily="34" charset="0"/>
              <a:buChar char="•"/>
            </a:pPr>
            <a:r>
              <a:rPr lang="en-US" altLang="zh-CN" dirty="0">
                <a:latin typeface="Bahnschrift" panose="020B0502040204020203" pitchFamily="34" charset="0"/>
              </a:rPr>
              <a:t>Information from children under 13</a:t>
            </a:r>
          </a:p>
          <a:p>
            <a:pPr marL="742950" lvl="1" indent="-285750">
              <a:buFont typeface="Arial" panose="020B0604020202020204" pitchFamily="34" charset="0"/>
              <a:buChar char="•"/>
            </a:pPr>
            <a:r>
              <a:rPr lang="en-US" altLang="zh-CN" dirty="0">
                <a:latin typeface="Bahnschrift" panose="020B0502040204020203" pitchFamily="34" charset="0"/>
              </a:rPr>
              <a:t>Sensitive data</a:t>
            </a:r>
          </a:p>
          <a:p>
            <a:pPr lvl="1"/>
            <a:endParaRPr lang="en-US" altLang="zh-CN" dirty="0">
              <a:latin typeface="Bahnschrift" panose="020B0502040204020203" pitchFamily="34" charset="0"/>
            </a:endParaRPr>
          </a:p>
          <a:p>
            <a:pPr marL="342900" indent="-342900">
              <a:buFont typeface="+mj-lt"/>
              <a:buAutoNum type="arabicPeriod"/>
            </a:pPr>
            <a:r>
              <a:rPr lang="en-US" altLang="zh-CN" dirty="0">
                <a:latin typeface="Bahnschrift" panose="020B0502040204020203" pitchFamily="34" charset="0"/>
              </a:rPr>
              <a:t> When to share the collected information?</a:t>
            </a:r>
          </a:p>
          <a:p>
            <a:pPr marL="742950" lvl="1" indent="-285750">
              <a:buFont typeface="Arial" panose="020B0604020202020204" pitchFamily="34" charset="0"/>
              <a:buChar char="•"/>
            </a:pPr>
            <a:r>
              <a:rPr lang="en-US" altLang="zh-CN" dirty="0">
                <a:latin typeface="Bahnschrift" panose="020B0502040204020203" pitchFamily="34" charset="0"/>
              </a:rPr>
              <a:t>Share for providing services to you</a:t>
            </a:r>
          </a:p>
          <a:p>
            <a:pPr marL="742950" lvl="1" indent="-285750">
              <a:buFont typeface="Arial" panose="020B0604020202020204" pitchFamily="34" charset="0"/>
              <a:buChar char="•"/>
            </a:pPr>
            <a:r>
              <a:rPr lang="en-US" altLang="zh-CN" dirty="0">
                <a:latin typeface="Bahnschrift" panose="020B0502040204020203" pitchFamily="34" charset="0"/>
              </a:rPr>
              <a:t>In response to a court action</a:t>
            </a:r>
          </a:p>
          <a:p>
            <a:pPr marL="742950" lvl="1" indent="-285750">
              <a:buFont typeface="Arial" panose="020B0604020202020204" pitchFamily="34" charset="0"/>
              <a:buChar char="•"/>
            </a:pPr>
            <a:r>
              <a:rPr lang="en-US" altLang="zh-CN" dirty="0">
                <a:latin typeface="Bahnschrift" panose="020B0502040204020203" pitchFamily="34" charset="0"/>
              </a:rPr>
              <a:t>Protect GitHub’s rights or the rights of the public at large</a:t>
            </a:r>
          </a:p>
          <a:p>
            <a:pPr marL="742950" lvl="1" indent="-285750">
              <a:buFont typeface="Arial" panose="020B0604020202020204" pitchFamily="34" charset="0"/>
              <a:buChar char="•"/>
            </a:pPr>
            <a:endParaRPr lang="en-US" altLang="zh-CN" dirty="0">
              <a:latin typeface="Bahnschrift" panose="020B0502040204020203" pitchFamily="34" charset="0"/>
            </a:endParaRPr>
          </a:p>
          <a:p>
            <a:pPr marL="742950" lvl="1" indent="-285750">
              <a:buFont typeface="Arial" panose="020B0604020202020204" pitchFamily="34" charset="0"/>
              <a:buChar char="•"/>
            </a:pPr>
            <a:endParaRPr lang="en-US" altLang="zh-CN" dirty="0">
              <a:latin typeface="Bahnschrift" panose="020B0502040204020203" pitchFamily="34" charset="0"/>
            </a:endParaRPr>
          </a:p>
          <a:p>
            <a:pPr marL="742950" lvl="1" indent="-285750">
              <a:buFont typeface="Arial" panose="020B0604020202020204" pitchFamily="34" charset="0"/>
              <a:buChar char="•"/>
            </a:pPr>
            <a:endParaRPr lang="en-US" altLang="zh-CN" dirty="0">
              <a:latin typeface="Bahnschrift" panose="020B0502040204020203" pitchFamily="34" charset="0"/>
            </a:endParaRPr>
          </a:p>
          <a:p>
            <a:pPr marL="742950" lvl="1" indent="-285750">
              <a:buFont typeface="Arial" panose="020B0604020202020204" pitchFamily="34" charset="0"/>
              <a:buChar char="•"/>
            </a:pPr>
            <a:endParaRPr lang="en-US" altLang="zh-CN" dirty="0">
              <a:latin typeface="Bahnschrift" panose="020B0502040204020203" pitchFamily="34" charset="0"/>
            </a:endParaRPr>
          </a:p>
        </p:txBody>
      </p:sp>
      <p:sp>
        <p:nvSpPr>
          <p:cNvPr id="11" name="直角三角形 7">
            <a:extLst>
              <a:ext uri="{FF2B5EF4-FFF2-40B4-BE49-F238E27FC236}">
                <a16:creationId xmlns:a16="http://schemas.microsoft.com/office/drawing/2014/main" id="{5C01AD42-7360-4558-B395-F75E3096B2BD}"/>
              </a:ext>
            </a:extLst>
          </p:cNvPr>
          <p:cNvSpPr/>
          <p:nvPr/>
        </p:nvSpPr>
        <p:spPr>
          <a:xfrm rot="16200000">
            <a:off x="7755904" y="5469903"/>
            <a:ext cx="1315039" cy="1461153"/>
          </a:xfrm>
          <a:custGeom>
            <a:avLst/>
            <a:gdLst>
              <a:gd name="connsiteX0" fmla="*/ 0 w 1904214"/>
              <a:gd name="connsiteY0" fmla="*/ 1894788 h 1894788"/>
              <a:gd name="connsiteX1" fmla="*/ 0 w 1904214"/>
              <a:gd name="connsiteY1" fmla="*/ 0 h 1894788"/>
              <a:gd name="connsiteX2" fmla="*/ 1904214 w 1904214"/>
              <a:gd name="connsiteY2" fmla="*/ 1894788 h 1894788"/>
              <a:gd name="connsiteX3" fmla="*/ 0 w 1904214"/>
              <a:gd name="connsiteY3" fmla="*/ 1894788 h 1894788"/>
              <a:gd name="connsiteX0" fmla="*/ 0 w 914399"/>
              <a:gd name="connsiteY0" fmla="*/ 1894788 h 1894788"/>
              <a:gd name="connsiteX1" fmla="*/ 0 w 914399"/>
              <a:gd name="connsiteY1" fmla="*/ 0 h 1894788"/>
              <a:gd name="connsiteX2" fmla="*/ 914399 w 914399"/>
              <a:gd name="connsiteY2" fmla="*/ 1216058 h 1894788"/>
              <a:gd name="connsiteX3" fmla="*/ 0 w 914399"/>
              <a:gd name="connsiteY3" fmla="*/ 1894788 h 1894788"/>
              <a:gd name="connsiteX0" fmla="*/ 0 w 1913639"/>
              <a:gd name="connsiteY0" fmla="*/ 1894788 h 1894788"/>
              <a:gd name="connsiteX1" fmla="*/ 0 w 1913639"/>
              <a:gd name="connsiteY1" fmla="*/ 0 h 1894788"/>
              <a:gd name="connsiteX2" fmla="*/ 1913639 w 1913639"/>
              <a:gd name="connsiteY2" fmla="*/ 1885365 h 1894788"/>
              <a:gd name="connsiteX3" fmla="*/ 0 w 1913639"/>
              <a:gd name="connsiteY3" fmla="*/ 1894788 h 1894788"/>
            </a:gdLst>
            <a:ahLst/>
            <a:cxnLst>
              <a:cxn ang="0">
                <a:pos x="connsiteX0" y="connsiteY0"/>
              </a:cxn>
              <a:cxn ang="0">
                <a:pos x="connsiteX1" y="connsiteY1"/>
              </a:cxn>
              <a:cxn ang="0">
                <a:pos x="connsiteX2" y="connsiteY2"/>
              </a:cxn>
              <a:cxn ang="0">
                <a:pos x="connsiteX3" y="connsiteY3"/>
              </a:cxn>
            </a:cxnLst>
            <a:rect l="l" t="t" r="r" b="b"/>
            <a:pathLst>
              <a:path w="1913639" h="1894788">
                <a:moveTo>
                  <a:pt x="0" y="1894788"/>
                </a:moveTo>
                <a:lnTo>
                  <a:pt x="0" y="0"/>
                </a:lnTo>
                <a:lnTo>
                  <a:pt x="1913639" y="1885365"/>
                </a:lnTo>
                <a:lnTo>
                  <a:pt x="0" y="1894788"/>
                </a:lnTo>
                <a:close/>
              </a:path>
            </a:pathLst>
          </a:cu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710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CAA94-16A4-4747-819E-2E1ED5FB1170}"/>
              </a:ext>
            </a:extLst>
          </p:cNvPr>
          <p:cNvSpPr>
            <a:spLocks noGrp="1"/>
          </p:cNvSpPr>
          <p:nvPr>
            <p:ph type="title"/>
          </p:nvPr>
        </p:nvSpPr>
        <p:spPr>
          <a:xfrm>
            <a:off x="628650" y="270858"/>
            <a:ext cx="7886700" cy="1325563"/>
          </a:xfrm>
        </p:spPr>
        <p:txBody>
          <a:bodyPr>
            <a:normAutofit/>
          </a:bodyPr>
          <a:lstStyle/>
          <a:p>
            <a:r>
              <a:rPr lang="en-US" altLang="zh-CN" sz="2400" dirty="0">
                <a:solidFill>
                  <a:srgbClr val="C00000"/>
                </a:solidFill>
                <a:latin typeface="Bahnschrift" panose="020B0502040204020203" pitchFamily="34" charset="0"/>
              </a:rPr>
              <a:t>GitHub Privacy Statement (cont’d)</a:t>
            </a:r>
            <a:endParaRPr lang="zh-CN" altLang="en-US" sz="2400" dirty="0">
              <a:solidFill>
                <a:srgbClr val="C00000"/>
              </a:solidFill>
              <a:latin typeface="Bahnschrift" panose="020B0502040204020203" pitchFamily="34" charset="0"/>
            </a:endParaRPr>
          </a:p>
        </p:txBody>
      </p:sp>
      <p:pic>
        <p:nvPicPr>
          <p:cNvPr id="5" name="图片 4">
            <a:extLst>
              <a:ext uri="{FF2B5EF4-FFF2-40B4-BE49-F238E27FC236}">
                <a16:creationId xmlns:a16="http://schemas.microsoft.com/office/drawing/2014/main" id="{F7656775-96DF-4953-8EF5-AED2D6CAF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0359" y="123609"/>
            <a:ext cx="1284991" cy="1284991"/>
          </a:xfrm>
          <a:prstGeom prst="rect">
            <a:avLst/>
          </a:prstGeom>
        </p:spPr>
      </p:pic>
      <p:sp>
        <p:nvSpPr>
          <p:cNvPr id="6" name="矩形 5">
            <a:extLst>
              <a:ext uri="{FF2B5EF4-FFF2-40B4-BE49-F238E27FC236}">
                <a16:creationId xmlns:a16="http://schemas.microsoft.com/office/drawing/2014/main" id="{9E892045-32E3-46D2-A8EE-EC64A19393BA}"/>
              </a:ext>
            </a:extLst>
          </p:cNvPr>
          <p:cNvSpPr/>
          <p:nvPr/>
        </p:nvSpPr>
        <p:spPr>
          <a:xfrm>
            <a:off x="521714" y="1362881"/>
            <a:ext cx="8100571"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049D211-73B9-488F-8D70-E6E9AC153124}"/>
              </a:ext>
            </a:extLst>
          </p:cNvPr>
          <p:cNvSpPr txBox="1"/>
          <p:nvPr/>
        </p:nvSpPr>
        <p:spPr>
          <a:xfrm>
            <a:off x="628650" y="1596421"/>
            <a:ext cx="7666938" cy="523220"/>
          </a:xfrm>
          <a:prstGeom prst="rect">
            <a:avLst/>
          </a:prstGeom>
          <a:noFill/>
        </p:spPr>
        <p:txBody>
          <a:bodyPr wrap="square" rtlCol="0">
            <a:spAutoFit/>
          </a:bodyPr>
          <a:lstStyle/>
          <a:p>
            <a:r>
              <a:rPr lang="en-US" altLang="zh-CN" sz="2800" dirty="0">
                <a:latin typeface="Bahnschrift" panose="020B0502040204020203" pitchFamily="34" charset="0"/>
              </a:rPr>
              <a:t>What are included in the statement? (cont’d)</a:t>
            </a:r>
            <a:endParaRPr lang="zh-CN" altLang="en-US" sz="2800" dirty="0">
              <a:latin typeface="Bahnschrift" panose="020B0502040204020203" pitchFamily="34" charset="0"/>
            </a:endParaRPr>
          </a:p>
        </p:txBody>
      </p:sp>
      <p:sp>
        <p:nvSpPr>
          <p:cNvPr id="8" name="文本框 7">
            <a:extLst>
              <a:ext uri="{FF2B5EF4-FFF2-40B4-BE49-F238E27FC236}">
                <a16:creationId xmlns:a16="http://schemas.microsoft.com/office/drawing/2014/main" id="{E8EF775B-A030-4F25-A886-EF8438BBB648}"/>
              </a:ext>
            </a:extLst>
          </p:cNvPr>
          <p:cNvSpPr txBox="1"/>
          <p:nvPr/>
        </p:nvSpPr>
        <p:spPr>
          <a:xfrm>
            <a:off x="1718919" y="2835693"/>
            <a:ext cx="5706162" cy="3139321"/>
          </a:xfrm>
          <a:prstGeom prst="rect">
            <a:avLst/>
          </a:prstGeom>
          <a:noFill/>
        </p:spPr>
        <p:txBody>
          <a:bodyPr wrap="square" rtlCol="0">
            <a:spAutoFit/>
          </a:bodyPr>
          <a:lstStyle/>
          <a:p>
            <a:pPr marL="342900" indent="-342900">
              <a:buAutoNum type="arabicPeriod" startAt="4"/>
            </a:pPr>
            <a:r>
              <a:rPr lang="en-US" altLang="zh-CN" dirty="0">
                <a:latin typeface="Bahnschrift" panose="020B0502040204020203" pitchFamily="34" charset="0"/>
              </a:rPr>
              <a:t>For some unmentioned situations, GitHub will communicate with you by email.</a:t>
            </a:r>
          </a:p>
          <a:p>
            <a:pPr marL="342900" indent="-342900">
              <a:buAutoNum type="arabicPeriod" startAt="4"/>
            </a:pPr>
            <a:endParaRPr lang="en-US" altLang="zh-CN" dirty="0">
              <a:latin typeface="Bahnschrift" panose="020B0502040204020203" pitchFamily="34" charset="0"/>
            </a:endParaRPr>
          </a:p>
          <a:p>
            <a:pPr marL="342900" indent="-342900">
              <a:buAutoNum type="arabicPeriod" startAt="4"/>
            </a:pPr>
            <a:r>
              <a:rPr lang="en-US" altLang="zh-CN" dirty="0">
                <a:latin typeface="Bahnschrift" panose="020B0502040204020203" pitchFamily="34" charset="0"/>
              </a:rPr>
              <a:t>In some events that we are unable to resolve a privacy concern quickly and thoroughly, GitHub provides a path of dispute resolution through external arbiters. </a:t>
            </a:r>
          </a:p>
          <a:p>
            <a:pPr marL="742950" lvl="1" indent="-285750">
              <a:buFont typeface="Arial" panose="020B0604020202020204" pitchFamily="34" charset="0"/>
              <a:buChar char="•"/>
            </a:pPr>
            <a:endParaRPr lang="en-US" altLang="zh-CN" dirty="0">
              <a:latin typeface="Bahnschrift" panose="020B0502040204020203" pitchFamily="34" charset="0"/>
            </a:endParaRPr>
          </a:p>
          <a:p>
            <a:pPr marL="742950" lvl="1" indent="-285750">
              <a:buFont typeface="Arial" panose="020B0604020202020204" pitchFamily="34" charset="0"/>
              <a:buChar char="•"/>
            </a:pPr>
            <a:endParaRPr lang="en-US" altLang="zh-CN" dirty="0">
              <a:latin typeface="Bahnschrift" panose="020B0502040204020203" pitchFamily="34" charset="0"/>
            </a:endParaRPr>
          </a:p>
          <a:p>
            <a:pPr marL="742950" lvl="1" indent="-285750">
              <a:buFont typeface="Arial" panose="020B0604020202020204" pitchFamily="34" charset="0"/>
              <a:buChar char="•"/>
            </a:pPr>
            <a:endParaRPr lang="en-US" altLang="zh-CN" dirty="0">
              <a:latin typeface="Bahnschrift" panose="020B0502040204020203" pitchFamily="34" charset="0"/>
            </a:endParaRPr>
          </a:p>
          <a:p>
            <a:pPr marL="742950" lvl="1" indent="-285750">
              <a:buFont typeface="Arial" panose="020B0604020202020204" pitchFamily="34" charset="0"/>
              <a:buChar char="•"/>
            </a:pPr>
            <a:endParaRPr lang="en-US" altLang="zh-CN" dirty="0">
              <a:latin typeface="Bahnschrift" panose="020B0502040204020203" pitchFamily="34" charset="0"/>
            </a:endParaRPr>
          </a:p>
        </p:txBody>
      </p:sp>
      <p:sp>
        <p:nvSpPr>
          <p:cNvPr id="7" name="直角三角形 7">
            <a:extLst>
              <a:ext uri="{FF2B5EF4-FFF2-40B4-BE49-F238E27FC236}">
                <a16:creationId xmlns:a16="http://schemas.microsoft.com/office/drawing/2014/main" id="{5223CB96-0A8C-494B-A442-73D68FDBA866}"/>
              </a:ext>
            </a:extLst>
          </p:cNvPr>
          <p:cNvSpPr/>
          <p:nvPr/>
        </p:nvSpPr>
        <p:spPr>
          <a:xfrm rot="16200000">
            <a:off x="7755904" y="5469903"/>
            <a:ext cx="1315039" cy="1461153"/>
          </a:xfrm>
          <a:custGeom>
            <a:avLst/>
            <a:gdLst>
              <a:gd name="connsiteX0" fmla="*/ 0 w 1904214"/>
              <a:gd name="connsiteY0" fmla="*/ 1894788 h 1894788"/>
              <a:gd name="connsiteX1" fmla="*/ 0 w 1904214"/>
              <a:gd name="connsiteY1" fmla="*/ 0 h 1894788"/>
              <a:gd name="connsiteX2" fmla="*/ 1904214 w 1904214"/>
              <a:gd name="connsiteY2" fmla="*/ 1894788 h 1894788"/>
              <a:gd name="connsiteX3" fmla="*/ 0 w 1904214"/>
              <a:gd name="connsiteY3" fmla="*/ 1894788 h 1894788"/>
              <a:gd name="connsiteX0" fmla="*/ 0 w 914399"/>
              <a:gd name="connsiteY0" fmla="*/ 1894788 h 1894788"/>
              <a:gd name="connsiteX1" fmla="*/ 0 w 914399"/>
              <a:gd name="connsiteY1" fmla="*/ 0 h 1894788"/>
              <a:gd name="connsiteX2" fmla="*/ 914399 w 914399"/>
              <a:gd name="connsiteY2" fmla="*/ 1216058 h 1894788"/>
              <a:gd name="connsiteX3" fmla="*/ 0 w 914399"/>
              <a:gd name="connsiteY3" fmla="*/ 1894788 h 1894788"/>
              <a:gd name="connsiteX0" fmla="*/ 0 w 1913639"/>
              <a:gd name="connsiteY0" fmla="*/ 1894788 h 1894788"/>
              <a:gd name="connsiteX1" fmla="*/ 0 w 1913639"/>
              <a:gd name="connsiteY1" fmla="*/ 0 h 1894788"/>
              <a:gd name="connsiteX2" fmla="*/ 1913639 w 1913639"/>
              <a:gd name="connsiteY2" fmla="*/ 1885365 h 1894788"/>
              <a:gd name="connsiteX3" fmla="*/ 0 w 1913639"/>
              <a:gd name="connsiteY3" fmla="*/ 1894788 h 1894788"/>
            </a:gdLst>
            <a:ahLst/>
            <a:cxnLst>
              <a:cxn ang="0">
                <a:pos x="connsiteX0" y="connsiteY0"/>
              </a:cxn>
              <a:cxn ang="0">
                <a:pos x="connsiteX1" y="connsiteY1"/>
              </a:cxn>
              <a:cxn ang="0">
                <a:pos x="connsiteX2" y="connsiteY2"/>
              </a:cxn>
              <a:cxn ang="0">
                <a:pos x="connsiteX3" y="connsiteY3"/>
              </a:cxn>
            </a:cxnLst>
            <a:rect l="l" t="t" r="r" b="b"/>
            <a:pathLst>
              <a:path w="1913639" h="1894788">
                <a:moveTo>
                  <a:pt x="0" y="1894788"/>
                </a:moveTo>
                <a:lnTo>
                  <a:pt x="0" y="0"/>
                </a:lnTo>
                <a:lnTo>
                  <a:pt x="1913639" y="1885365"/>
                </a:lnTo>
                <a:lnTo>
                  <a:pt x="0" y="1894788"/>
                </a:lnTo>
                <a:close/>
              </a:path>
            </a:pathLst>
          </a:cu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904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7F290F2E-6106-4351-864F-FB80C014F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327" y="3667108"/>
            <a:ext cx="2164040" cy="2164040"/>
          </a:xfrm>
          <a:prstGeom prst="rect">
            <a:avLst/>
          </a:prstGeom>
        </p:spPr>
      </p:pic>
      <p:sp>
        <p:nvSpPr>
          <p:cNvPr id="2" name="标题 1">
            <a:extLst>
              <a:ext uri="{FF2B5EF4-FFF2-40B4-BE49-F238E27FC236}">
                <a16:creationId xmlns:a16="http://schemas.microsoft.com/office/drawing/2014/main" id="{563CAA94-16A4-4747-819E-2E1ED5FB1170}"/>
              </a:ext>
            </a:extLst>
          </p:cNvPr>
          <p:cNvSpPr>
            <a:spLocks noGrp="1"/>
          </p:cNvSpPr>
          <p:nvPr>
            <p:ph type="title"/>
          </p:nvPr>
        </p:nvSpPr>
        <p:spPr>
          <a:xfrm>
            <a:off x="628650" y="270858"/>
            <a:ext cx="7886700" cy="1325563"/>
          </a:xfrm>
        </p:spPr>
        <p:txBody>
          <a:bodyPr>
            <a:normAutofit/>
          </a:bodyPr>
          <a:lstStyle/>
          <a:p>
            <a:r>
              <a:rPr lang="en-US" altLang="zh-CN" sz="2400" dirty="0">
                <a:solidFill>
                  <a:srgbClr val="C00000"/>
                </a:solidFill>
                <a:latin typeface="Bahnschrift" panose="020B0502040204020203" pitchFamily="34" charset="0"/>
              </a:rPr>
              <a:t>Neglected Points by GitHub</a:t>
            </a:r>
            <a:endParaRPr lang="zh-CN" altLang="en-US" sz="2400" dirty="0">
              <a:solidFill>
                <a:srgbClr val="C00000"/>
              </a:solidFill>
              <a:latin typeface="Bahnschrift" panose="020B0502040204020203" pitchFamily="34" charset="0"/>
            </a:endParaRPr>
          </a:p>
        </p:txBody>
      </p:sp>
      <p:pic>
        <p:nvPicPr>
          <p:cNvPr id="5" name="图片 4">
            <a:extLst>
              <a:ext uri="{FF2B5EF4-FFF2-40B4-BE49-F238E27FC236}">
                <a16:creationId xmlns:a16="http://schemas.microsoft.com/office/drawing/2014/main" id="{F7656775-96DF-4953-8EF5-AED2D6CAF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0359" y="123609"/>
            <a:ext cx="1284991" cy="1284991"/>
          </a:xfrm>
          <a:prstGeom prst="rect">
            <a:avLst/>
          </a:prstGeom>
        </p:spPr>
      </p:pic>
      <p:sp>
        <p:nvSpPr>
          <p:cNvPr id="6" name="矩形 5">
            <a:extLst>
              <a:ext uri="{FF2B5EF4-FFF2-40B4-BE49-F238E27FC236}">
                <a16:creationId xmlns:a16="http://schemas.microsoft.com/office/drawing/2014/main" id="{9E892045-32E3-46D2-A8EE-EC64A19393BA}"/>
              </a:ext>
            </a:extLst>
          </p:cNvPr>
          <p:cNvSpPr/>
          <p:nvPr/>
        </p:nvSpPr>
        <p:spPr>
          <a:xfrm>
            <a:off x="521714" y="1362881"/>
            <a:ext cx="8100571"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8EF775B-A030-4F25-A886-EF8438BBB648}"/>
              </a:ext>
            </a:extLst>
          </p:cNvPr>
          <p:cNvSpPr txBox="1"/>
          <p:nvPr/>
        </p:nvSpPr>
        <p:spPr>
          <a:xfrm>
            <a:off x="628650" y="1837938"/>
            <a:ext cx="4772909" cy="4247317"/>
          </a:xfrm>
          <a:prstGeom prst="rect">
            <a:avLst/>
          </a:prstGeom>
          <a:noFill/>
        </p:spPr>
        <p:txBody>
          <a:bodyPr wrap="square" rtlCol="0">
            <a:spAutoFit/>
          </a:bodyPr>
          <a:lstStyle/>
          <a:p>
            <a:pPr marL="342900" indent="-342900">
              <a:buFont typeface="+mj-lt"/>
              <a:buAutoNum type="arabicPeriod"/>
            </a:pPr>
            <a:r>
              <a:rPr lang="en-US" altLang="zh-CN" dirty="0">
                <a:latin typeface="Bahnschrift" panose="020B0502040204020203" pitchFamily="34" charset="0"/>
              </a:rPr>
              <a:t>GitHub does not give any details about what information it collect. It only generally mentions ‘basic information’ and ‘personal information’. The user does not know the specific range of collected information, i.e., </a:t>
            </a:r>
          </a:p>
          <a:p>
            <a:pPr marL="800100" lvl="1" indent="-342900">
              <a:buFont typeface="Arial" panose="020B0604020202020204" pitchFamily="34" charset="0"/>
              <a:buChar char="•"/>
            </a:pPr>
            <a:r>
              <a:rPr lang="en-US" altLang="zh-CN" dirty="0">
                <a:latin typeface="Bahnschrift" panose="020B0502040204020203" pitchFamily="34" charset="0"/>
              </a:rPr>
              <a:t>Will the browsing history be collected? </a:t>
            </a:r>
          </a:p>
          <a:p>
            <a:pPr marL="800100" lvl="1" indent="-342900">
              <a:buFont typeface="Arial" panose="020B0604020202020204" pitchFamily="34" charset="0"/>
              <a:buChar char="•"/>
            </a:pPr>
            <a:r>
              <a:rPr lang="en-US" altLang="zh-CN" dirty="0">
                <a:latin typeface="Bahnschrift" panose="020B0502040204020203" pitchFamily="34" charset="0"/>
              </a:rPr>
              <a:t>Will the gender &amp; age be collected?</a:t>
            </a:r>
          </a:p>
          <a:p>
            <a:pPr marL="342900" indent="-342900">
              <a:buFont typeface="+mj-lt"/>
              <a:buAutoNum type="arabicPeriod"/>
            </a:pPr>
            <a:endParaRPr lang="en-US" altLang="zh-CN" dirty="0">
              <a:latin typeface="Bahnschrift" panose="020B0502040204020203" pitchFamily="34" charset="0"/>
            </a:endParaRPr>
          </a:p>
          <a:p>
            <a:pPr marL="342900" indent="-342900">
              <a:buFont typeface="+mj-lt"/>
              <a:buAutoNum type="arabicPeriod"/>
            </a:pPr>
            <a:r>
              <a:rPr lang="en-US" altLang="zh-CN" dirty="0">
                <a:latin typeface="Bahnschrift" panose="020B0502040204020203" pitchFamily="34" charset="0"/>
              </a:rPr>
              <a:t>The statement mentions that information will be used for providing services, but GitHub does not collect information from children under 13. Does it mean that children under 13 cannot use some functions in GitHub? </a:t>
            </a:r>
          </a:p>
        </p:txBody>
      </p:sp>
      <p:sp>
        <p:nvSpPr>
          <p:cNvPr id="4" name="文本框 3">
            <a:extLst>
              <a:ext uri="{FF2B5EF4-FFF2-40B4-BE49-F238E27FC236}">
                <a16:creationId xmlns:a16="http://schemas.microsoft.com/office/drawing/2014/main" id="{D72710C9-D70F-4148-9364-D178B3E73519}"/>
              </a:ext>
            </a:extLst>
          </p:cNvPr>
          <p:cNvSpPr txBox="1"/>
          <p:nvPr/>
        </p:nvSpPr>
        <p:spPr>
          <a:xfrm>
            <a:off x="4693959" y="5646482"/>
            <a:ext cx="4246775" cy="369332"/>
          </a:xfrm>
          <a:prstGeom prst="rect">
            <a:avLst/>
          </a:prstGeom>
          <a:noFill/>
        </p:spPr>
        <p:txBody>
          <a:bodyPr wrap="square" rtlCol="0">
            <a:spAutoFit/>
          </a:bodyPr>
          <a:lstStyle/>
          <a:p>
            <a:r>
              <a:rPr lang="en-US" altLang="zh-CN" dirty="0">
                <a:solidFill>
                  <a:srgbClr val="C00000"/>
                </a:solidFill>
                <a:latin typeface="Arial Black" panose="020B0A04020102020204" pitchFamily="34" charset="0"/>
              </a:rPr>
              <a:t>Age&lt;13  ==  Cannot access?</a:t>
            </a:r>
            <a:endParaRPr lang="zh-CN" altLang="en-US" dirty="0">
              <a:solidFill>
                <a:srgbClr val="C00000"/>
              </a:solidFill>
              <a:latin typeface="Arial Black" panose="020B0A04020102020204" pitchFamily="34" charset="0"/>
            </a:endParaRPr>
          </a:p>
        </p:txBody>
      </p:sp>
      <p:sp>
        <p:nvSpPr>
          <p:cNvPr id="10" name="直角三角形 7">
            <a:extLst>
              <a:ext uri="{FF2B5EF4-FFF2-40B4-BE49-F238E27FC236}">
                <a16:creationId xmlns:a16="http://schemas.microsoft.com/office/drawing/2014/main" id="{C5AEE76C-5F04-43BD-BAA6-9DB1E796F9DA}"/>
              </a:ext>
            </a:extLst>
          </p:cNvPr>
          <p:cNvSpPr/>
          <p:nvPr/>
        </p:nvSpPr>
        <p:spPr>
          <a:xfrm rot="16200000">
            <a:off x="7755904" y="5469903"/>
            <a:ext cx="1315039" cy="1461153"/>
          </a:xfrm>
          <a:custGeom>
            <a:avLst/>
            <a:gdLst>
              <a:gd name="connsiteX0" fmla="*/ 0 w 1904214"/>
              <a:gd name="connsiteY0" fmla="*/ 1894788 h 1894788"/>
              <a:gd name="connsiteX1" fmla="*/ 0 w 1904214"/>
              <a:gd name="connsiteY1" fmla="*/ 0 h 1894788"/>
              <a:gd name="connsiteX2" fmla="*/ 1904214 w 1904214"/>
              <a:gd name="connsiteY2" fmla="*/ 1894788 h 1894788"/>
              <a:gd name="connsiteX3" fmla="*/ 0 w 1904214"/>
              <a:gd name="connsiteY3" fmla="*/ 1894788 h 1894788"/>
              <a:gd name="connsiteX0" fmla="*/ 0 w 914399"/>
              <a:gd name="connsiteY0" fmla="*/ 1894788 h 1894788"/>
              <a:gd name="connsiteX1" fmla="*/ 0 w 914399"/>
              <a:gd name="connsiteY1" fmla="*/ 0 h 1894788"/>
              <a:gd name="connsiteX2" fmla="*/ 914399 w 914399"/>
              <a:gd name="connsiteY2" fmla="*/ 1216058 h 1894788"/>
              <a:gd name="connsiteX3" fmla="*/ 0 w 914399"/>
              <a:gd name="connsiteY3" fmla="*/ 1894788 h 1894788"/>
              <a:gd name="connsiteX0" fmla="*/ 0 w 1913639"/>
              <a:gd name="connsiteY0" fmla="*/ 1894788 h 1894788"/>
              <a:gd name="connsiteX1" fmla="*/ 0 w 1913639"/>
              <a:gd name="connsiteY1" fmla="*/ 0 h 1894788"/>
              <a:gd name="connsiteX2" fmla="*/ 1913639 w 1913639"/>
              <a:gd name="connsiteY2" fmla="*/ 1885365 h 1894788"/>
              <a:gd name="connsiteX3" fmla="*/ 0 w 1913639"/>
              <a:gd name="connsiteY3" fmla="*/ 1894788 h 1894788"/>
            </a:gdLst>
            <a:ahLst/>
            <a:cxnLst>
              <a:cxn ang="0">
                <a:pos x="connsiteX0" y="connsiteY0"/>
              </a:cxn>
              <a:cxn ang="0">
                <a:pos x="connsiteX1" y="connsiteY1"/>
              </a:cxn>
              <a:cxn ang="0">
                <a:pos x="connsiteX2" y="connsiteY2"/>
              </a:cxn>
              <a:cxn ang="0">
                <a:pos x="connsiteX3" y="connsiteY3"/>
              </a:cxn>
            </a:cxnLst>
            <a:rect l="l" t="t" r="r" b="b"/>
            <a:pathLst>
              <a:path w="1913639" h="1894788">
                <a:moveTo>
                  <a:pt x="0" y="1894788"/>
                </a:moveTo>
                <a:lnTo>
                  <a:pt x="0" y="0"/>
                </a:lnTo>
                <a:lnTo>
                  <a:pt x="1913639" y="1885365"/>
                </a:lnTo>
                <a:lnTo>
                  <a:pt x="0" y="1894788"/>
                </a:lnTo>
                <a:close/>
              </a:path>
            </a:pathLst>
          </a:cu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020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CAA94-16A4-4747-819E-2E1ED5FB1170}"/>
              </a:ext>
            </a:extLst>
          </p:cNvPr>
          <p:cNvSpPr>
            <a:spLocks noGrp="1"/>
          </p:cNvSpPr>
          <p:nvPr>
            <p:ph type="title"/>
          </p:nvPr>
        </p:nvSpPr>
        <p:spPr>
          <a:xfrm>
            <a:off x="628650" y="270858"/>
            <a:ext cx="7886700" cy="1325563"/>
          </a:xfrm>
        </p:spPr>
        <p:txBody>
          <a:bodyPr>
            <a:normAutofit/>
          </a:bodyPr>
          <a:lstStyle/>
          <a:p>
            <a:r>
              <a:rPr lang="en-US" altLang="zh-CN" sz="2400" dirty="0">
                <a:solidFill>
                  <a:srgbClr val="C00000"/>
                </a:solidFill>
                <a:latin typeface="Bahnschrift" panose="020B0502040204020203" pitchFamily="34" charset="0"/>
              </a:rPr>
              <a:t>Taobao Privacy Statement</a:t>
            </a:r>
            <a:endParaRPr lang="zh-CN" altLang="en-US" sz="2400" dirty="0">
              <a:solidFill>
                <a:srgbClr val="C00000"/>
              </a:solidFill>
              <a:latin typeface="Bahnschrift" panose="020B0502040204020203" pitchFamily="34" charset="0"/>
            </a:endParaRPr>
          </a:p>
        </p:txBody>
      </p:sp>
      <p:sp>
        <p:nvSpPr>
          <p:cNvPr id="6" name="矩形 5">
            <a:extLst>
              <a:ext uri="{FF2B5EF4-FFF2-40B4-BE49-F238E27FC236}">
                <a16:creationId xmlns:a16="http://schemas.microsoft.com/office/drawing/2014/main" id="{9E892045-32E3-46D2-A8EE-EC64A19393BA}"/>
              </a:ext>
            </a:extLst>
          </p:cNvPr>
          <p:cNvSpPr/>
          <p:nvPr/>
        </p:nvSpPr>
        <p:spPr>
          <a:xfrm>
            <a:off x="521714" y="1362881"/>
            <a:ext cx="8100571"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15D12F7-F180-46AD-99BD-34EBDA7DF996}"/>
              </a:ext>
            </a:extLst>
          </p:cNvPr>
          <p:cNvSpPr txBox="1"/>
          <p:nvPr/>
        </p:nvSpPr>
        <p:spPr>
          <a:xfrm>
            <a:off x="1296184" y="1775530"/>
            <a:ext cx="6747938" cy="3231654"/>
          </a:xfrm>
          <a:prstGeom prst="rect">
            <a:avLst/>
          </a:prstGeom>
          <a:noFill/>
        </p:spPr>
        <p:txBody>
          <a:bodyPr wrap="square" rtlCol="0">
            <a:spAutoFit/>
          </a:bodyPr>
          <a:lstStyle/>
          <a:p>
            <a:r>
              <a:rPr lang="en-US" altLang="zh-CN" sz="2400" dirty="0">
                <a:latin typeface="Bahnschrift" panose="020B0502040204020203" pitchFamily="34" charset="0"/>
              </a:rPr>
              <a:t>What information will be collected?</a:t>
            </a:r>
          </a:p>
          <a:p>
            <a:pPr marL="342900" indent="-342900">
              <a:buFont typeface="+mj-lt"/>
              <a:buAutoNum type="arabicPeriod"/>
            </a:pPr>
            <a:endParaRPr lang="en-US" altLang="zh-CN" dirty="0">
              <a:latin typeface="Bahnschrift" panose="020B0502040204020203" pitchFamily="34" charset="0"/>
            </a:endParaRPr>
          </a:p>
          <a:p>
            <a:pPr marL="342900" indent="-342900">
              <a:buFont typeface="+mj-lt"/>
              <a:buAutoNum type="arabicPeriod"/>
            </a:pPr>
            <a:r>
              <a:rPr lang="en-US" altLang="zh-CN" dirty="0">
                <a:latin typeface="Bahnschrift" panose="020B0502040204020203" pitchFamily="34" charset="0"/>
              </a:rPr>
              <a:t>Information provided by users</a:t>
            </a:r>
          </a:p>
          <a:p>
            <a:pPr marL="800100" lvl="1" indent="-342900">
              <a:buFont typeface="Arial" panose="020B0604020202020204" pitchFamily="34" charset="0"/>
              <a:buChar char="•"/>
            </a:pPr>
            <a:r>
              <a:rPr lang="en-US" altLang="zh-CN" dirty="0">
                <a:latin typeface="Bahnschrift" panose="020B0502040204020203" pitchFamily="34" charset="0"/>
              </a:rPr>
              <a:t>For register: name, gender, birthday, etc.</a:t>
            </a:r>
          </a:p>
          <a:p>
            <a:pPr marL="800100" lvl="1" indent="-342900">
              <a:buFont typeface="Arial" panose="020B0604020202020204" pitchFamily="34" charset="0"/>
              <a:buChar char="•"/>
            </a:pPr>
            <a:r>
              <a:rPr lang="en-US" altLang="zh-CN" dirty="0">
                <a:latin typeface="Bahnschrift" panose="020B0502040204020203" pitchFamily="34" charset="0"/>
              </a:rPr>
              <a:t>For shopping: address, contact number, etc.</a:t>
            </a:r>
          </a:p>
          <a:p>
            <a:pPr marL="342900" indent="-342900">
              <a:buFont typeface="+mj-lt"/>
              <a:buAutoNum type="arabicPeriod"/>
            </a:pPr>
            <a:r>
              <a:rPr lang="en-US" altLang="zh-CN" dirty="0">
                <a:latin typeface="Bahnschrift" panose="020B0502040204020203" pitchFamily="34" charset="0"/>
              </a:rPr>
              <a:t>Information collected while using</a:t>
            </a:r>
          </a:p>
          <a:p>
            <a:pPr marL="800100" lvl="1" indent="-342900">
              <a:buFont typeface="Arial" panose="020B0604020202020204" pitchFamily="34" charset="0"/>
              <a:buChar char="•"/>
            </a:pPr>
            <a:r>
              <a:rPr lang="en-US" altLang="zh-CN" dirty="0">
                <a:latin typeface="Bahnschrift" panose="020B0502040204020203" pitchFamily="34" charset="0"/>
              </a:rPr>
              <a:t>IP address, geographical location, preferred language, etc.</a:t>
            </a:r>
            <a:endParaRPr lang="en-US" altLang="zh-CN" sz="2400" dirty="0">
              <a:latin typeface="Bahnschrift" panose="020B0502040204020203" pitchFamily="34" charset="0"/>
            </a:endParaRPr>
          </a:p>
          <a:p>
            <a:pPr marL="742950" lvl="1" indent="-285750">
              <a:buFont typeface="Arial" panose="020B0604020202020204" pitchFamily="34" charset="0"/>
              <a:buChar char="•"/>
            </a:pPr>
            <a:endParaRPr lang="en-US" altLang="zh-CN" dirty="0">
              <a:latin typeface="Bahnschrift" panose="020B0502040204020203" pitchFamily="34" charset="0"/>
            </a:endParaRPr>
          </a:p>
          <a:p>
            <a:pPr marL="742950" lvl="1" indent="-285750">
              <a:buFont typeface="Arial" panose="020B0604020202020204" pitchFamily="34" charset="0"/>
              <a:buChar char="•"/>
            </a:pPr>
            <a:endParaRPr lang="en-US" altLang="zh-CN" dirty="0">
              <a:latin typeface="Bahnschrift" panose="020B0502040204020203" pitchFamily="34" charset="0"/>
            </a:endParaRPr>
          </a:p>
          <a:p>
            <a:pPr marL="742950" lvl="1" indent="-285750">
              <a:buFont typeface="Arial" panose="020B0604020202020204" pitchFamily="34" charset="0"/>
              <a:buChar char="•"/>
            </a:pPr>
            <a:endParaRPr lang="en-US" altLang="zh-CN" dirty="0">
              <a:latin typeface="Bahnschrift" panose="020B0502040204020203" pitchFamily="34" charset="0"/>
            </a:endParaRPr>
          </a:p>
        </p:txBody>
      </p:sp>
      <p:pic>
        <p:nvPicPr>
          <p:cNvPr id="9" name="图片 8">
            <a:extLst>
              <a:ext uri="{FF2B5EF4-FFF2-40B4-BE49-F238E27FC236}">
                <a16:creationId xmlns:a16="http://schemas.microsoft.com/office/drawing/2014/main" id="{463AF514-9118-40A9-85E6-97BB136D8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3657" y="346218"/>
            <a:ext cx="941304" cy="941304"/>
          </a:xfrm>
          <a:prstGeom prst="rect">
            <a:avLst/>
          </a:prstGeom>
        </p:spPr>
      </p:pic>
      <p:sp>
        <p:nvSpPr>
          <p:cNvPr id="4" name="文本框 3">
            <a:extLst>
              <a:ext uri="{FF2B5EF4-FFF2-40B4-BE49-F238E27FC236}">
                <a16:creationId xmlns:a16="http://schemas.microsoft.com/office/drawing/2014/main" id="{7FF89BC9-8AEA-4779-9ECE-F0A768C7A417}"/>
              </a:ext>
            </a:extLst>
          </p:cNvPr>
          <p:cNvSpPr txBox="1"/>
          <p:nvPr/>
        </p:nvSpPr>
        <p:spPr>
          <a:xfrm>
            <a:off x="1296180" y="4338054"/>
            <a:ext cx="6848577" cy="1569660"/>
          </a:xfrm>
          <a:prstGeom prst="rect">
            <a:avLst/>
          </a:prstGeom>
          <a:noFill/>
        </p:spPr>
        <p:txBody>
          <a:bodyPr wrap="square" rtlCol="0">
            <a:spAutoFit/>
          </a:bodyPr>
          <a:lstStyle/>
          <a:p>
            <a:r>
              <a:rPr lang="en-US" altLang="zh-CN" sz="2400" dirty="0">
                <a:latin typeface="Bahnschrift" panose="020B0502040204020203" pitchFamily="34" charset="0"/>
              </a:rPr>
              <a:t>What does Taobao do with the data?</a:t>
            </a:r>
          </a:p>
          <a:p>
            <a:pPr marL="342900" indent="-342900">
              <a:buFont typeface="+mj-lt"/>
              <a:buAutoNum type="arabicPeriod"/>
            </a:pPr>
            <a:endParaRPr lang="en-US" altLang="zh-CN" dirty="0">
              <a:latin typeface="Bahnschrift" panose="020B0502040204020203" pitchFamily="34" charset="0"/>
            </a:endParaRPr>
          </a:p>
          <a:p>
            <a:pPr marL="342900" indent="-342900">
              <a:buFont typeface="+mj-lt"/>
              <a:buAutoNum type="arabicPeriod"/>
            </a:pPr>
            <a:r>
              <a:rPr lang="en-US" altLang="zh-CN" dirty="0">
                <a:latin typeface="Bahnschrift" panose="020B0502040204020203" pitchFamily="34" charset="0"/>
              </a:rPr>
              <a:t>Provides products or services</a:t>
            </a:r>
          </a:p>
          <a:p>
            <a:pPr marL="342900" indent="-342900">
              <a:buFont typeface="+mj-lt"/>
              <a:buAutoNum type="arabicPeriod"/>
            </a:pPr>
            <a:r>
              <a:rPr lang="en-US" altLang="zh-CN" dirty="0">
                <a:latin typeface="Bahnschrift" panose="020B0502040204020203" pitchFamily="34" charset="0"/>
              </a:rPr>
              <a:t>Improves Taobao itself  by statistical analysis and prediction</a:t>
            </a:r>
          </a:p>
          <a:p>
            <a:pPr marL="342900" indent="-342900">
              <a:buFont typeface="+mj-lt"/>
              <a:buAutoNum type="arabicPeriod"/>
            </a:pPr>
            <a:r>
              <a:rPr lang="en-US" altLang="zh-CN" dirty="0">
                <a:latin typeface="Bahnschrift" panose="020B0502040204020203" pitchFamily="34" charset="0"/>
              </a:rPr>
              <a:t>Pushed information and possible commercial advertisements</a:t>
            </a:r>
          </a:p>
        </p:txBody>
      </p:sp>
      <p:sp>
        <p:nvSpPr>
          <p:cNvPr id="10" name="直角三角形 7">
            <a:extLst>
              <a:ext uri="{FF2B5EF4-FFF2-40B4-BE49-F238E27FC236}">
                <a16:creationId xmlns:a16="http://schemas.microsoft.com/office/drawing/2014/main" id="{8385B3B2-5B91-4F5C-91B1-C3BFF2ECEC2B}"/>
              </a:ext>
            </a:extLst>
          </p:cNvPr>
          <p:cNvSpPr/>
          <p:nvPr/>
        </p:nvSpPr>
        <p:spPr>
          <a:xfrm rot="16200000">
            <a:off x="7755904" y="5469903"/>
            <a:ext cx="1315039" cy="1461153"/>
          </a:xfrm>
          <a:custGeom>
            <a:avLst/>
            <a:gdLst>
              <a:gd name="connsiteX0" fmla="*/ 0 w 1904214"/>
              <a:gd name="connsiteY0" fmla="*/ 1894788 h 1894788"/>
              <a:gd name="connsiteX1" fmla="*/ 0 w 1904214"/>
              <a:gd name="connsiteY1" fmla="*/ 0 h 1894788"/>
              <a:gd name="connsiteX2" fmla="*/ 1904214 w 1904214"/>
              <a:gd name="connsiteY2" fmla="*/ 1894788 h 1894788"/>
              <a:gd name="connsiteX3" fmla="*/ 0 w 1904214"/>
              <a:gd name="connsiteY3" fmla="*/ 1894788 h 1894788"/>
              <a:gd name="connsiteX0" fmla="*/ 0 w 914399"/>
              <a:gd name="connsiteY0" fmla="*/ 1894788 h 1894788"/>
              <a:gd name="connsiteX1" fmla="*/ 0 w 914399"/>
              <a:gd name="connsiteY1" fmla="*/ 0 h 1894788"/>
              <a:gd name="connsiteX2" fmla="*/ 914399 w 914399"/>
              <a:gd name="connsiteY2" fmla="*/ 1216058 h 1894788"/>
              <a:gd name="connsiteX3" fmla="*/ 0 w 914399"/>
              <a:gd name="connsiteY3" fmla="*/ 1894788 h 1894788"/>
              <a:gd name="connsiteX0" fmla="*/ 0 w 1913639"/>
              <a:gd name="connsiteY0" fmla="*/ 1894788 h 1894788"/>
              <a:gd name="connsiteX1" fmla="*/ 0 w 1913639"/>
              <a:gd name="connsiteY1" fmla="*/ 0 h 1894788"/>
              <a:gd name="connsiteX2" fmla="*/ 1913639 w 1913639"/>
              <a:gd name="connsiteY2" fmla="*/ 1885365 h 1894788"/>
              <a:gd name="connsiteX3" fmla="*/ 0 w 1913639"/>
              <a:gd name="connsiteY3" fmla="*/ 1894788 h 1894788"/>
            </a:gdLst>
            <a:ahLst/>
            <a:cxnLst>
              <a:cxn ang="0">
                <a:pos x="connsiteX0" y="connsiteY0"/>
              </a:cxn>
              <a:cxn ang="0">
                <a:pos x="connsiteX1" y="connsiteY1"/>
              </a:cxn>
              <a:cxn ang="0">
                <a:pos x="connsiteX2" y="connsiteY2"/>
              </a:cxn>
              <a:cxn ang="0">
                <a:pos x="connsiteX3" y="connsiteY3"/>
              </a:cxn>
            </a:cxnLst>
            <a:rect l="l" t="t" r="r" b="b"/>
            <a:pathLst>
              <a:path w="1913639" h="1894788">
                <a:moveTo>
                  <a:pt x="0" y="1894788"/>
                </a:moveTo>
                <a:lnTo>
                  <a:pt x="0" y="0"/>
                </a:lnTo>
                <a:lnTo>
                  <a:pt x="1913639" y="1885365"/>
                </a:lnTo>
                <a:lnTo>
                  <a:pt x="0" y="1894788"/>
                </a:lnTo>
                <a:close/>
              </a:path>
            </a:pathLst>
          </a:cu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7274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CAA94-16A4-4747-819E-2E1ED5FB1170}"/>
              </a:ext>
            </a:extLst>
          </p:cNvPr>
          <p:cNvSpPr>
            <a:spLocks noGrp="1"/>
          </p:cNvSpPr>
          <p:nvPr>
            <p:ph type="title"/>
          </p:nvPr>
        </p:nvSpPr>
        <p:spPr>
          <a:xfrm>
            <a:off x="628650" y="270858"/>
            <a:ext cx="7886700" cy="1325563"/>
          </a:xfrm>
        </p:spPr>
        <p:txBody>
          <a:bodyPr>
            <a:normAutofit/>
          </a:bodyPr>
          <a:lstStyle/>
          <a:p>
            <a:r>
              <a:rPr lang="en-US" altLang="zh-CN" sz="2400" dirty="0">
                <a:solidFill>
                  <a:srgbClr val="C00000"/>
                </a:solidFill>
                <a:latin typeface="Bahnschrift" panose="020B0502040204020203" pitchFamily="34" charset="0"/>
              </a:rPr>
              <a:t>Taobao Privacy Statement (cont’d)</a:t>
            </a:r>
            <a:endParaRPr lang="zh-CN" altLang="en-US" sz="2400" dirty="0">
              <a:solidFill>
                <a:srgbClr val="C00000"/>
              </a:solidFill>
              <a:latin typeface="Bahnschrift" panose="020B0502040204020203" pitchFamily="34" charset="0"/>
            </a:endParaRPr>
          </a:p>
        </p:txBody>
      </p:sp>
      <p:sp>
        <p:nvSpPr>
          <p:cNvPr id="6" name="矩形 5">
            <a:extLst>
              <a:ext uri="{FF2B5EF4-FFF2-40B4-BE49-F238E27FC236}">
                <a16:creationId xmlns:a16="http://schemas.microsoft.com/office/drawing/2014/main" id="{9E892045-32E3-46D2-A8EE-EC64A19393BA}"/>
              </a:ext>
            </a:extLst>
          </p:cNvPr>
          <p:cNvSpPr/>
          <p:nvPr/>
        </p:nvSpPr>
        <p:spPr>
          <a:xfrm>
            <a:off x="521714" y="1362881"/>
            <a:ext cx="8100571"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15D12F7-F180-46AD-99BD-34EBDA7DF996}"/>
              </a:ext>
            </a:extLst>
          </p:cNvPr>
          <p:cNvSpPr txBox="1"/>
          <p:nvPr/>
        </p:nvSpPr>
        <p:spPr>
          <a:xfrm>
            <a:off x="2075517" y="2688444"/>
            <a:ext cx="4992966" cy="2954655"/>
          </a:xfrm>
          <a:prstGeom prst="rect">
            <a:avLst/>
          </a:prstGeom>
          <a:noFill/>
        </p:spPr>
        <p:txBody>
          <a:bodyPr wrap="square" rtlCol="0">
            <a:spAutoFit/>
          </a:bodyPr>
          <a:lstStyle/>
          <a:p>
            <a:r>
              <a:rPr lang="en-US" altLang="zh-CN" sz="2400" dirty="0">
                <a:latin typeface="Bahnschrift" panose="020B0502040204020203" pitchFamily="34" charset="0"/>
              </a:rPr>
              <a:t>                   How to protect privacy?</a:t>
            </a:r>
          </a:p>
          <a:p>
            <a:pPr marL="342900" indent="-342900">
              <a:buFont typeface="+mj-lt"/>
              <a:buAutoNum type="arabicPeriod"/>
            </a:pPr>
            <a:endParaRPr lang="en-US" altLang="zh-CN" dirty="0">
              <a:latin typeface="Bahnschrift" panose="020B0502040204020203" pitchFamily="34" charset="0"/>
            </a:endParaRPr>
          </a:p>
          <a:p>
            <a:pPr marL="342900" indent="-342900">
              <a:buFont typeface="+mj-lt"/>
              <a:buAutoNum type="arabicPeriod"/>
            </a:pPr>
            <a:r>
              <a:rPr lang="en-US" altLang="zh-CN" dirty="0">
                <a:latin typeface="Bahnschrift" panose="020B0502040204020203" pitchFamily="34" charset="0"/>
              </a:rPr>
              <a:t>High standards on security measures.</a:t>
            </a:r>
          </a:p>
          <a:p>
            <a:pPr marL="342900" indent="-342900">
              <a:buFont typeface="+mj-lt"/>
              <a:buAutoNum type="arabicPeriod"/>
            </a:pPr>
            <a:r>
              <a:rPr lang="en-US" altLang="zh-CN" dirty="0">
                <a:latin typeface="Bahnschrift" panose="020B0502040204020203" pitchFamily="34" charset="0"/>
              </a:rPr>
              <a:t>Industry-leading data security management system.</a:t>
            </a:r>
          </a:p>
          <a:p>
            <a:pPr marL="342900" indent="-342900">
              <a:buFont typeface="+mj-lt"/>
              <a:buAutoNum type="arabicPeriod"/>
            </a:pPr>
            <a:r>
              <a:rPr lang="en-US" altLang="zh-CN" dirty="0">
                <a:latin typeface="Bahnschrift" panose="020B0502040204020203" pitchFamily="34" charset="0"/>
              </a:rPr>
              <a:t>If a security incident happened, Taobao will inform users in accordance with the requirements of laws and regulations.</a:t>
            </a:r>
          </a:p>
          <a:p>
            <a:pPr marL="742950" lvl="1" indent="-285750">
              <a:buFont typeface="Arial" panose="020B0604020202020204" pitchFamily="34" charset="0"/>
              <a:buChar char="•"/>
            </a:pPr>
            <a:endParaRPr lang="en-US" altLang="zh-CN" dirty="0">
              <a:latin typeface="Bahnschrift" panose="020B0502040204020203" pitchFamily="34" charset="0"/>
            </a:endParaRPr>
          </a:p>
          <a:p>
            <a:pPr marL="742950" lvl="1" indent="-285750">
              <a:buFont typeface="Arial" panose="020B0604020202020204" pitchFamily="34" charset="0"/>
              <a:buChar char="•"/>
            </a:pPr>
            <a:endParaRPr lang="en-US" altLang="zh-CN" dirty="0">
              <a:latin typeface="Bahnschrift" panose="020B0502040204020203" pitchFamily="34" charset="0"/>
            </a:endParaRPr>
          </a:p>
        </p:txBody>
      </p:sp>
      <p:pic>
        <p:nvPicPr>
          <p:cNvPr id="9" name="图片 8">
            <a:extLst>
              <a:ext uri="{FF2B5EF4-FFF2-40B4-BE49-F238E27FC236}">
                <a16:creationId xmlns:a16="http://schemas.microsoft.com/office/drawing/2014/main" id="{463AF514-9118-40A9-85E6-97BB136D8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3657" y="346218"/>
            <a:ext cx="941304" cy="941304"/>
          </a:xfrm>
          <a:prstGeom prst="rect">
            <a:avLst/>
          </a:prstGeom>
        </p:spPr>
      </p:pic>
      <p:pic>
        <p:nvPicPr>
          <p:cNvPr id="10" name="图片 9">
            <a:extLst>
              <a:ext uri="{FF2B5EF4-FFF2-40B4-BE49-F238E27FC236}">
                <a16:creationId xmlns:a16="http://schemas.microsoft.com/office/drawing/2014/main" id="{11FCD8B6-5586-4429-8F22-1C8AF24F0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1623" y="2248109"/>
            <a:ext cx="880670" cy="880670"/>
          </a:xfrm>
          <a:prstGeom prst="rect">
            <a:avLst/>
          </a:prstGeom>
        </p:spPr>
      </p:pic>
      <p:sp>
        <p:nvSpPr>
          <p:cNvPr id="11" name="直角三角形 7">
            <a:extLst>
              <a:ext uri="{FF2B5EF4-FFF2-40B4-BE49-F238E27FC236}">
                <a16:creationId xmlns:a16="http://schemas.microsoft.com/office/drawing/2014/main" id="{D91C1283-002B-4192-B64D-BBDF3049591E}"/>
              </a:ext>
            </a:extLst>
          </p:cNvPr>
          <p:cNvSpPr/>
          <p:nvPr/>
        </p:nvSpPr>
        <p:spPr>
          <a:xfrm rot="16200000">
            <a:off x="7755904" y="5469903"/>
            <a:ext cx="1315039" cy="1461153"/>
          </a:xfrm>
          <a:custGeom>
            <a:avLst/>
            <a:gdLst>
              <a:gd name="connsiteX0" fmla="*/ 0 w 1904214"/>
              <a:gd name="connsiteY0" fmla="*/ 1894788 h 1894788"/>
              <a:gd name="connsiteX1" fmla="*/ 0 w 1904214"/>
              <a:gd name="connsiteY1" fmla="*/ 0 h 1894788"/>
              <a:gd name="connsiteX2" fmla="*/ 1904214 w 1904214"/>
              <a:gd name="connsiteY2" fmla="*/ 1894788 h 1894788"/>
              <a:gd name="connsiteX3" fmla="*/ 0 w 1904214"/>
              <a:gd name="connsiteY3" fmla="*/ 1894788 h 1894788"/>
              <a:gd name="connsiteX0" fmla="*/ 0 w 914399"/>
              <a:gd name="connsiteY0" fmla="*/ 1894788 h 1894788"/>
              <a:gd name="connsiteX1" fmla="*/ 0 w 914399"/>
              <a:gd name="connsiteY1" fmla="*/ 0 h 1894788"/>
              <a:gd name="connsiteX2" fmla="*/ 914399 w 914399"/>
              <a:gd name="connsiteY2" fmla="*/ 1216058 h 1894788"/>
              <a:gd name="connsiteX3" fmla="*/ 0 w 914399"/>
              <a:gd name="connsiteY3" fmla="*/ 1894788 h 1894788"/>
              <a:gd name="connsiteX0" fmla="*/ 0 w 1913639"/>
              <a:gd name="connsiteY0" fmla="*/ 1894788 h 1894788"/>
              <a:gd name="connsiteX1" fmla="*/ 0 w 1913639"/>
              <a:gd name="connsiteY1" fmla="*/ 0 h 1894788"/>
              <a:gd name="connsiteX2" fmla="*/ 1913639 w 1913639"/>
              <a:gd name="connsiteY2" fmla="*/ 1885365 h 1894788"/>
              <a:gd name="connsiteX3" fmla="*/ 0 w 1913639"/>
              <a:gd name="connsiteY3" fmla="*/ 1894788 h 1894788"/>
            </a:gdLst>
            <a:ahLst/>
            <a:cxnLst>
              <a:cxn ang="0">
                <a:pos x="connsiteX0" y="connsiteY0"/>
              </a:cxn>
              <a:cxn ang="0">
                <a:pos x="connsiteX1" y="connsiteY1"/>
              </a:cxn>
              <a:cxn ang="0">
                <a:pos x="connsiteX2" y="connsiteY2"/>
              </a:cxn>
              <a:cxn ang="0">
                <a:pos x="connsiteX3" y="connsiteY3"/>
              </a:cxn>
            </a:cxnLst>
            <a:rect l="l" t="t" r="r" b="b"/>
            <a:pathLst>
              <a:path w="1913639" h="1894788">
                <a:moveTo>
                  <a:pt x="0" y="1894788"/>
                </a:moveTo>
                <a:lnTo>
                  <a:pt x="0" y="0"/>
                </a:lnTo>
                <a:lnTo>
                  <a:pt x="1913639" y="1885365"/>
                </a:lnTo>
                <a:lnTo>
                  <a:pt x="0" y="1894788"/>
                </a:lnTo>
                <a:close/>
              </a:path>
            </a:pathLst>
          </a:cu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5621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CAA94-16A4-4747-819E-2E1ED5FB1170}"/>
              </a:ext>
            </a:extLst>
          </p:cNvPr>
          <p:cNvSpPr>
            <a:spLocks noGrp="1"/>
          </p:cNvSpPr>
          <p:nvPr>
            <p:ph type="title"/>
          </p:nvPr>
        </p:nvSpPr>
        <p:spPr>
          <a:xfrm>
            <a:off x="628650" y="270858"/>
            <a:ext cx="7886700" cy="1325563"/>
          </a:xfrm>
        </p:spPr>
        <p:txBody>
          <a:bodyPr>
            <a:normAutofit/>
          </a:bodyPr>
          <a:lstStyle/>
          <a:p>
            <a:r>
              <a:rPr lang="en-US" altLang="zh-CN" sz="2400" dirty="0">
                <a:solidFill>
                  <a:srgbClr val="C00000"/>
                </a:solidFill>
                <a:latin typeface="Bahnschrift" panose="020B0502040204020203" pitchFamily="34" charset="0"/>
              </a:rPr>
              <a:t>Neglected Points by Taobao</a:t>
            </a:r>
            <a:endParaRPr lang="zh-CN" altLang="en-US" sz="2400" dirty="0">
              <a:solidFill>
                <a:srgbClr val="C00000"/>
              </a:solidFill>
              <a:latin typeface="Bahnschrift" panose="020B0502040204020203" pitchFamily="34" charset="0"/>
            </a:endParaRPr>
          </a:p>
        </p:txBody>
      </p:sp>
      <p:sp>
        <p:nvSpPr>
          <p:cNvPr id="6" name="矩形 5">
            <a:extLst>
              <a:ext uri="{FF2B5EF4-FFF2-40B4-BE49-F238E27FC236}">
                <a16:creationId xmlns:a16="http://schemas.microsoft.com/office/drawing/2014/main" id="{9E892045-32E3-46D2-A8EE-EC64A19393BA}"/>
              </a:ext>
            </a:extLst>
          </p:cNvPr>
          <p:cNvSpPr/>
          <p:nvPr/>
        </p:nvSpPr>
        <p:spPr>
          <a:xfrm>
            <a:off x="521714" y="1362881"/>
            <a:ext cx="8100571"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8EF775B-A030-4F25-A886-EF8438BBB648}"/>
              </a:ext>
            </a:extLst>
          </p:cNvPr>
          <p:cNvSpPr txBox="1"/>
          <p:nvPr/>
        </p:nvSpPr>
        <p:spPr>
          <a:xfrm>
            <a:off x="1030762" y="2379545"/>
            <a:ext cx="7591523" cy="2862322"/>
          </a:xfrm>
          <a:prstGeom prst="rect">
            <a:avLst/>
          </a:prstGeom>
          <a:noFill/>
        </p:spPr>
        <p:txBody>
          <a:bodyPr wrap="square" rtlCol="0">
            <a:spAutoFit/>
          </a:bodyPr>
          <a:lstStyle/>
          <a:p>
            <a:pPr marL="342900" indent="-342900">
              <a:buFont typeface="+mj-lt"/>
              <a:buAutoNum type="arabicPeriod"/>
            </a:pPr>
            <a:r>
              <a:rPr lang="en-US" altLang="zh-CN" dirty="0">
                <a:latin typeface="Bahnschrift" panose="020B0502040204020203" pitchFamily="34" charset="0"/>
              </a:rPr>
              <a:t>Sellers can access buyers’ personal information, which can bring great harassment. </a:t>
            </a:r>
          </a:p>
          <a:p>
            <a:pPr marL="342900" indent="-342900">
              <a:buFont typeface="+mj-lt"/>
              <a:buAutoNum type="arabicPeriod"/>
            </a:pPr>
            <a:endParaRPr lang="en-US" altLang="zh-CN" dirty="0">
              <a:latin typeface="Bahnschrift" panose="020B0502040204020203" pitchFamily="34" charset="0"/>
            </a:endParaRPr>
          </a:p>
          <a:p>
            <a:pPr marL="342900" indent="-342900">
              <a:buFont typeface="+mj-lt"/>
              <a:buAutoNum type="arabicPeriod"/>
            </a:pPr>
            <a:r>
              <a:rPr lang="en-US" altLang="zh-CN" dirty="0">
                <a:latin typeface="Bahnschrift" panose="020B0502040204020203" pitchFamily="34" charset="0"/>
              </a:rPr>
              <a:t>If the company goes </a:t>
            </a:r>
            <a:r>
              <a:rPr lang="en-US" altLang="zh-CN">
                <a:latin typeface="Bahnschrift" panose="020B0502040204020203" pitchFamily="34" charset="0"/>
              </a:rPr>
              <a:t>bankrupt or gets </a:t>
            </a:r>
            <a:r>
              <a:rPr lang="en-US" altLang="zh-CN" dirty="0">
                <a:latin typeface="Bahnschrift" panose="020B0502040204020203" pitchFamily="34" charset="0"/>
              </a:rPr>
              <a:t>transferred, the personal information may get leaked.</a:t>
            </a:r>
          </a:p>
          <a:p>
            <a:pPr marL="342900" indent="-342900">
              <a:buFont typeface="+mj-lt"/>
              <a:buAutoNum type="arabicPeriod"/>
            </a:pPr>
            <a:endParaRPr lang="en-US" altLang="zh-CN" dirty="0">
              <a:latin typeface="Bahnschrift" panose="020B0502040204020203" pitchFamily="34" charset="0"/>
            </a:endParaRPr>
          </a:p>
          <a:p>
            <a:pPr marL="342900" indent="-342900">
              <a:buFont typeface="+mj-lt"/>
              <a:buAutoNum type="arabicPeriod"/>
            </a:pPr>
            <a:r>
              <a:rPr lang="en-US" altLang="zh-CN" dirty="0">
                <a:latin typeface="Bahnschrift" panose="020B0502040204020203" pitchFamily="34" charset="0"/>
              </a:rPr>
              <a:t>Users’ personal information may be unnecessarily gathered.</a:t>
            </a:r>
          </a:p>
          <a:p>
            <a:pPr marL="342900" indent="-342900">
              <a:buFont typeface="+mj-lt"/>
              <a:buAutoNum type="arabicPeriod"/>
            </a:pPr>
            <a:endParaRPr lang="en-US" altLang="zh-CN" dirty="0">
              <a:latin typeface="Bahnschrift" panose="020B0502040204020203" pitchFamily="34" charset="0"/>
            </a:endParaRPr>
          </a:p>
          <a:p>
            <a:pPr marL="342900" indent="-342900">
              <a:buFont typeface="+mj-lt"/>
              <a:buAutoNum type="arabicPeriod"/>
            </a:pPr>
            <a:r>
              <a:rPr lang="en-US" altLang="zh-CN" dirty="0">
                <a:latin typeface="Bahnschrift" panose="020B0502040204020203" pitchFamily="34" charset="0"/>
              </a:rPr>
              <a:t>The personal information can be shared among affiliated companies, it may cause a misuse of private information.</a:t>
            </a:r>
          </a:p>
        </p:txBody>
      </p:sp>
      <p:pic>
        <p:nvPicPr>
          <p:cNvPr id="10" name="图片 9">
            <a:extLst>
              <a:ext uri="{FF2B5EF4-FFF2-40B4-BE49-F238E27FC236}">
                <a16:creationId xmlns:a16="http://schemas.microsoft.com/office/drawing/2014/main" id="{E070FA58-7F49-4B3C-8B4A-F1F333A31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3657" y="346218"/>
            <a:ext cx="941304" cy="941304"/>
          </a:xfrm>
          <a:prstGeom prst="rect">
            <a:avLst/>
          </a:prstGeom>
        </p:spPr>
      </p:pic>
      <p:sp>
        <p:nvSpPr>
          <p:cNvPr id="11" name="直角三角形 7">
            <a:extLst>
              <a:ext uri="{FF2B5EF4-FFF2-40B4-BE49-F238E27FC236}">
                <a16:creationId xmlns:a16="http://schemas.microsoft.com/office/drawing/2014/main" id="{74A4B869-AB29-430F-BCA3-39D083B7FD4C}"/>
              </a:ext>
            </a:extLst>
          </p:cNvPr>
          <p:cNvSpPr/>
          <p:nvPr/>
        </p:nvSpPr>
        <p:spPr>
          <a:xfrm rot="16200000">
            <a:off x="7755904" y="5469903"/>
            <a:ext cx="1315039" cy="1461153"/>
          </a:xfrm>
          <a:custGeom>
            <a:avLst/>
            <a:gdLst>
              <a:gd name="connsiteX0" fmla="*/ 0 w 1904214"/>
              <a:gd name="connsiteY0" fmla="*/ 1894788 h 1894788"/>
              <a:gd name="connsiteX1" fmla="*/ 0 w 1904214"/>
              <a:gd name="connsiteY1" fmla="*/ 0 h 1894788"/>
              <a:gd name="connsiteX2" fmla="*/ 1904214 w 1904214"/>
              <a:gd name="connsiteY2" fmla="*/ 1894788 h 1894788"/>
              <a:gd name="connsiteX3" fmla="*/ 0 w 1904214"/>
              <a:gd name="connsiteY3" fmla="*/ 1894788 h 1894788"/>
              <a:gd name="connsiteX0" fmla="*/ 0 w 914399"/>
              <a:gd name="connsiteY0" fmla="*/ 1894788 h 1894788"/>
              <a:gd name="connsiteX1" fmla="*/ 0 w 914399"/>
              <a:gd name="connsiteY1" fmla="*/ 0 h 1894788"/>
              <a:gd name="connsiteX2" fmla="*/ 914399 w 914399"/>
              <a:gd name="connsiteY2" fmla="*/ 1216058 h 1894788"/>
              <a:gd name="connsiteX3" fmla="*/ 0 w 914399"/>
              <a:gd name="connsiteY3" fmla="*/ 1894788 h 1894788"/>
              <a:gd name="connsiteX0" fmla="*/ 0 w 1913639"/>
              <a:gd name="connsiteY0" fmla="*/ 1894788 h 1894788"/>
              <a:gd name="connsiteX1" fmla="*/ 0 w 1913639"/>
              <a:gd name="connsiteY1" fmla="*/ 0 h 1894788"/>
              <a:gd name="connsiteX2" fmla="*/ 1913639 w 1913639"/>
              <a:gd name="connsiteY2" fmla="*/ 1885365 h 1894788"/>
              <a:gd name="connsiteX3" fmla="*/ 0 w 1913639"/>
              <a:gd name="connsiteY3" fmla="*/ 1894788 h 1894788"/>
            </a:gdLst>
            <a:ahLst/>
            <a:cxnLst>
              <a:cxn ang="0">
                <a:pos x="connsiteX0" y="connsiteY0"/>
              </a:cxn>
              <a:cxn ang="0">
                <a:pos x="connsiteX1" y="connsiteY1"/>
              </a:cxn>
              <a:cxn ang="0">
                <a:pos x="connsiteX2" y="connsiteY2"/>
              </a:cxn>
              <a:cxn ang="0">
                <a:pos x="connsiteX3" y="connsiteY3"/>
              </a:cxn>
            </a:cxnLst>
            <a:rect l="l" t="t" r="r" b="b"/>
            <a:pathLst>
              <a:path w="1913639" h="1894788">
                <a:moveTo>
                  <a:pt x="0" y="1894788"/>
                </a:moveTo>
                <a:lnTo>
                  <a:pt x="0" y="0"/>
                </a:lnTo>
                <a:lnTo>
                  <a:pt x="1913639" y="1885365"/>
                </a:lnTo>
                <a:lnTo>
                  <a:pt x="0" y="1894788"/>
                </a:lnTo>
                <a:close/>
              </a:path>
            </a:pathLst>
          </a:cu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083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CAA94-16A4-4747-819E-2E1ED5FB1170}"/>
              </a:ext>
            </a:extLst>
          </p:cNvPr>
          <p:cNvSpPr>
            <a:spLocks noGrp="1"/>
          </p:cNvSpPr>
          <p:nvPr>
            <p:ph type="title"/>
          </p:nvPr>
        </p:nvSpPr>
        <p:spPr>
          <a:xfrm>
            <a:off x="628650" y="270858"/>
            <a:ext cx="7886700" cy="1325563"/>
          </a:xfrm>
        </p:spPr>
        <p:txBody>
          <a:bodyPr>
            <a:normAutofit/>
          </a:bodyPr>
          <a:lstStyle/>
          <a:p>
            <a:r>
              <a:rPr lang="en-US" altLang="zh-CN" sz="2400" dirty="0">
                <a:solidFill>
                  <a:srgbClr val="C00000"/>
                </a:solidFill>
                <a:latin typeface="Bahnschrift" panose="020B0502040204020203" pitchFamily="34" charset="0"/>
              </a:rPr>
              <a:t>Contribution</a:t>
            </a:r>
            <a:endParaRPr lang="zh-CN" altLang="en-US" sz="2400" dirty="0">
              <a:solidFill>
                <a:srgbClr val="C00000"/>
              </a:solidFill>
              <a:latin typeface="Bahnschrift" panose="020B0502040204020203" pitchFamily="34" charset="0"/>
            </a:endParaRPr>
          </a:p>
        </p:txBody>
      </p:sp>
      <p:sp>
        <p:nvSpPr>
          <p:cNvPr id="6" name="矩形 5">
            <a:extLst>
              <a:ext uri="{FF2B5EF4-FFF2-40B4-BE49-F238E27FC236}">
                <a16:creationId xmlns:a16="http://schemas.microsoft.com/office/drawing/2014/main" id="{9E892045-32E3-46D2-A8EE-EC64A19393BA}"/>
              </a:ext>
            </a:extLst>
          </p:cNvPr>
          <p:cNvSpPr/>
          <p:nvPr/>
        </p:nvSpPr>
        <p:spPr>
          <a:xfrm>
            <a:off x="521714" y="1362881"/>
            <a:ext cx="8100571"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7">
            <a:extLst>
              <a:ext uri="{FF2B5EF4-FFF2-40B4-BE49-F238E27FC236}">
                <a16:creationId xmlns:a16="http://schemas.microsoft.com/office/drawing/2014/main" id="{FE98D2B9-A30C-42B8-855E-777DF1EFF686}"/>
              </a:ext>
            </a:extLst>
          </p:cNvPr>
          <p:cNvSpPr/>
          <p:nvPr/>
        </p:nvSpPr>
        <p:spPr>
          <a:xfrm rot="16200000">
            <a:off x="7755904" y="5469903"/>
            <a:ext cx="1315039" cy="1461153"/>
          </a:xfrm>
          <a:custGeom>
            <a:avLst/>
            <a:gdLst>
              <a:gd name="connsiteX0" fmla="*/ 0 w 1904214"/>
              <a:gd name="connsiteY0" fmla="*/ 1894788 h 1894788"/>
              <a:gd name="connsiteX1" fmla="*/ 0 w 1904214"/>
              <a:gd name="connsiteY1" fmla="*/ 0 h 1894788"/>
              <a:gd name="connsiteX2" fmla="*/ 1904214 w 1904214"/>
              <a:gd name="connsiteY2" fmla="*/ 1894788 h 1894788"/>
              <a:gd name="connsiteX3" fmla="*/ 0 w 1904214"/>
              <a:gd name="connsiteY3" fmla="*/ 1894788 h 1894788"/>
              <a:gd name="connsiteX0" fmla="*/ 0 w 914399"/>
              <a:gd name="connsiteY0" fmla="*/ 1894788 h 1894788"/>
              <a:gd name="connsiteX1" fmla="*/ 0 w 914399"/>
              <a:gd name="connsiteY1" fmla="*/ 0 h 1894788"/>
              <a:gd name="connsiteX2" fmla="*/ 914399 w 914399"/>
              <a:gd name="connsiteY2" fmla="*/ 1216058 h 1894788"/>
              <a:gd name="connsiteX3" fmla="*/ 0 w 914399"/>
              <a:gd name="connsiteY3" fmla="*/ 1894788 h 1894788"/>
              <a:gd name="connsiteX0" fmla="*/ 0 w 1913639"/>
              <a:gd name="connsiteY0" fmla="*/ 1894788 h 1894788"/>
              <a:gd name="connsiteX1" fmla="*/ 0 w 1913639"/>
              <a:gd name="connsiteY1" fmla="*/ 0 h 1894788"/>
              <a:gd name="connsiteX2" fmla="*/ 1913639 w 1913639"/>
              <a:gd name="connsiteY2" fmla="*/ 1885365 h 1894788"/>
              <a:gd name="connsiteX3" fmla="*/ 0 w 1913639"/>
              <a:gd name="connsiteY3" fmla="*/ 1894788 h 1894788"/>
            </a:gdLst>
            <a:ahLst/>
            <a:cxnLst>
              <a:cxn ang="0">
                <a:pos x="connsiteX0" y="connsiteY0"/>
              </a:cxn>
              <a:cxn ang="0">
                <a:pos x="connsiteX1" y="connsiteY1"/>
              </a:cxn>
              <a:cxn ang="0">
                <a:pos x="connsiteX2" y="connsiteY2"/>
              </a:cxn>
              <a:cxn ang="0">
                <a:pos x="connsiteX3" y="connsiteY3"/>
              </a:cxn>
            </a:cxnLst>
            <a:rect l="l" t="t" r="r" b="b"/>
            <a:pathLst>
              <a:path w="1913639" h="1894788">
                <a:moveTo>
                  <a:pt x="0" y="1894788"/>
                </a:moveTo>
                <a:lnTo>
                  <a:pt x="0" y="0"/>
                </a:lnTo>
                <a:lnTo>
                  <a:pt x="1913639" y="1885365"/>
                </a:lnTo>
                <a:lnTo>
                  <a:pt x="0" y="1894788"/>
                </a:lnTo>
                <a:close/>
              </a:path>
            </a:pathLst>
          </a:cu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CEE9250B-AA44-4053-BA52-BB41A341087F}"/>
              </a:ext>
            </a:extLst>
          </p:cNvPr>
          <p:cNvSpPr/>
          <p:nvPr/>
        </p:nvSpPr>
        <p:spPr>
          <a:xfrm>
            <a:off x="1192490" y="2500623"/>
            <a:ext cx="7951510" cy="2031325"/>
          </a:xfrm>
          <a:prstGeom prst="rect">
            <a:avLst/>
          </a:prstGeom>
        </p:spPr>
        <p:txBody>
          <a:bodyPr wrap="square">
            <a:spAutoFit/>
          </a:bodyPr>
          <a:lstStyle/>
          <a:p>
            <a:r>
              <a:rPr lang="en-US" altLang="zh-CN" dirty="0" err="1">
                <a:latin typeface="Bahnschrift" panose="020B0502040204020203" pitchFamily="34" charset="0"/>
              </a:rPr>
              <a:t>Chuanxu</a:t>
            </a:r>
            <a:r>
              <a:rPr lang="en-US" altLang="zh-CN" dirty="0">
                <a:latin typeface="Bahnschrift" panose="020B0502040204020203" pitchFamily="34" charset="0"/>
              </a:rPr>
              <a:t> Bai	The brief of GitHub Privacy Statement</a:t>
            </a:r>
          </a:p>
          <a:p>
            <a:endParaRPr lang="en-US" altLang="zh-CN" dirty="0">
              <a:latin typeface="Bahnschrift" panose="020B0502040204020203" pitchFamily="34" charset="0"/>
            </a:endParaRPr>
          </a:p>
          <a:p>
            <a:r>
              <a:rPr lang="en-US" altLang="zh-CN" dirty="0">
                <a:latin typeface="Bahnschrift" panose="020B0502040204020203" pitchFamily="34" charset="0"/>
              </a:rPr>
              <a:t>Mianchu Wang	The unclear parts of GitHub Privacy Statement</a:t>
            </a:r>
          </a:p>
          <a:p>
            <a:endParaRPr lang="en-US" altLang="zh-CN" dirty="0">
              <a:latin typeface="Bahnschrift" panose="020B0502040204020203" pitchFamily="34" charset="0"/>
            </a:endParaRPr>
          </a:p>
          <a:p>
            <a:r>
              <a:rPr lang="en-US" altLang="zh-CN" dirty="0" err="1">
                <a:latin typeface="Bahnschrift" panose="020B0502040204020203" pitchFamily="34" charset="0"/>
              </a:rPr>
              <a:t>Jiahuang</a:t>
            </a:r>
            <a:r>
              <a:rPr lang="en-US" altLang="zh-CN" dirty="0">
                <a:latin typeface="Bahnschrift" panose="020B0502040204020203" pitchFamily="34" charset="0"/>
              </a:rPr>
              <a:t> Chen	The summary of Taobao Privacy Statement</a:t>
            </a:r>
          </a:p>
          <a:p>
            <a:endParaRPr lang="en-US" altLang="zh-CN" dirty="0">
              <a:latin typeface="Bahnschrift" panose="020B0502040204020203" pitchFamily="34" charset="0"/>
            </a:endParaRPr>
          </a:p>
          <a:p>
            <a:r>
              <a:rPr lang="en-US" altLang="zh-CN" dirty="0" err="1">
                <a:latin typeface="Bahnschrift" panose="020B0502040204020203" pitchFamily="34" charset="0"/>
              </a:rPr>
              <a:t>Tianyu</a:t>
            </a:r>
            <a:r>
              <a:rPr lang="en-US" altLang="zh-CN" dirty="0">
                <a:latin typeface="Bahnschrift" panose="020B0502040204020203" pitchFamily="34" charset="0"/>
              </a:rPr>
              <a:t> Zhou	The missed parts of Taobao Privacy Statement</a:t>
            </a:r>
          </a:p>
        </p:txBody>
      </p:sp>
    </p:spTree>
    <p:extLst>
      <p:ext uri="{BB962C8B-B14F-4D97-AF65-F5344CB8AC3E}">
        <p14:creationId xmlns:p14="http://schemas.microsoft.com/office/powerpoint/2010/main" val="24795993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TotalTime>
  <Words>619</Words>
  <Application>Microsoft Office PowerPoint</Application>
  <PresentationFormat>全屏显示(4:3)</PresentationFormat>
  <Paragraphs>82</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Arial</vt:lpstr>
      <vt:lpstr>Arial Black</vt:lpstr>
      <vt:lpstr>Bahnschrift</vt:lpstr>
      <vt:lpstr>Office 主题​​</vt:lpstr>
      <vt:lpstr>Privacy Policy of Website and Smartphone App</vt:lpstr>
      <vt:lpstr>We will talk about two instances..</vt:lpstr>
      <vt:lpstr>GitHub Privacy Statement</vt:lpstr>
      <vt:lpstr>GitHub Privacy Statement (cont’d)</vt:lpstr>
      <vt:lpstr>Neglected Points by GitHub</vt:lpstr>
      <vt:lpstr>Taobao Privacy Statement</vt:lpstr>
      <vt:lpstr>Taobao Privacy Statement (cont’d)</vt:lpstr>
      <vt:lpstr>Neglected Points by Taobao</vt:lpstr>
      <vt:lpstr>Contribution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Policy of Website and Smartphone app</dc:title>
  <dc:creator>Mianchu</dc:creator>
  <cp:lastModifiedBy>Mianchu</cp:lastModifiedBy>
  <cp:revision>29</cp:revision>
  <dcterms:created xsi:type="dcterms:W3CDTF">2019-04-21T14:22:29Z</dcterms:created>
  <dcterms:modified xsi:type="dcterms:W3CDTF">2019-04-22T12:20:08Z</dcterms:modified>
</cp:coreProperties>
</file>