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5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68B60-C220-4F70-B9B7-243BAE507D5D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92C5-F258-425B-A53B-29D478782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CONSTRUCTORS IN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RAHUL KUMAR DIXIT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BoxDemo5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compute and return volume</a:t>
            </a:r>
          </a:p>
          <a:p>
            <a:pPr>
              <a:buNone/>
            </a:pPr>
            <a:r>
              <a:rPr lang="en-US" dirty="0" smtClean="0"/>
              <a:t>double volume() {</a:t>
            </a:r>
          </a:p>
          <a:p>
            <a:pPr>
              <a:buNone/>
            </a:pPr>
            <a:r>
              <a:rPr lang="en-US" dirty="0" smtClean="0"/>
              <a:t>return width * height *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sets dimensions of box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setDim</a:t>
            </a:r>
            <a:r>
              <a:rPr lang="en-US" dirty="0" smtClean="0"/>
              <a:t>(double w, double h, double d) {</a:t>
            </a:r>
          </a:p>
          <a:p>
            <a:pPr>
              <a:buNone/>
            </a:pPr>
            <a:r>
              <a:rPr lang="en-US" dirty="0" smtClean="0"/>
              <a:t>width = w;</a:t>
            </a:r>
          </a:p>
          <a:p>
            <a:pPr>
              <a:buNone/>
            </a:pPr>
            <a:r>
              <a:rPr lang="en-US" dirty="0" smtClean="0"/>
              <a:t>height = h;</a:t>
            </a:r>
          </a:p>
          <a:p>
            <a:pPr>
              <a:buNone/>
            </a:pPr>
            <a:r>
              <a:rPr lang="en-US" dirty="0" smtClean="0"/>
              <a:t>depth = 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BoxDemo5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Box mybox1 = new Box();</a:t>
            </a:r>
          </a:p>
          <a:p>
            <a:pPr>
              <a:buNone/>
            </a:pPr>
            <a:r>
              <a:rPr lang="en-US" dirty="0" smtClean="0"/>
              <a:t>Box mybox2 = new Box();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vol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 initialize each box</a:t>
            </a:r>
          </a:p>
          <a:p>
            <a:pPr>
              <a:buNone/>
            </a:pPr>
            <a:r>
              <a:rPr lang="en-US" dirty="0" smtClean="0"/>
              <a:t>mybox1.setDim(10, 20, 15);</a:t>
            </a:r>
          </a:p>
          <a:p>
            <a:pPr>
              <a:buNone/>
            </a:pPr>
            <a:r>
              <a:rPr lang="en-US" dirty="0" smtClean="0"/>
              <a:t>mybox2.setDim(3, 6, 9);</a:t>
            </a:r>
          </a:p>
          <a:p>
            <a:pPr>
              <a:buNone/>
            </a:pPr>
            <a:r>
              <a:rPr lang="en-US" dirty="0" smtClean="0"/>
              <a:t>// get volume of first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mybox1.volume();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second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mybox2.volume();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876800" y="5638800"/>
            <a:ext cx="3810000" cy="914400"/>
          </a:xfrm>
          <a:prstGeom prst="wedgeRectCallout">
            <a:avLst>
              <a:gd name="adj1" fmla="val -44422"/>
              <a:gd name="adj2" fmla="val -8334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/* Here, Box uses a constructor to initialize the dimensions of a Box.*/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843272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This is the constructor for Box.</a:t>
            </a:r>
          </a:p>
          <a:p>
            <a:pPr>
              <a:buNone/>
            </a:pPr>
            <a:r>
              <a:rPr lang="en-US" dirty="0" smtClean="0"/>
              <a:t>Box()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("Constructing Box");</a:t>
            </a:r>
          </a:p>
          <a:p>
            <a:pPr>
              <a:buNone/>
            </a:pPr>
            <a:r>
              <a:rPr lang="en-US" dirty="0" smtClean="0"/>
              <a:t>width = 10;</a:t>
            </a:r>
          </a:p>
          <a:p>
            <a:pPr>
              <a:buNone/>
            </a:pPr>
            <a:r>
              <a:rPr lang="en-US" dirty="0" smtClean="0"/>
              <a:t>height = 10;</a:t>
            </a:r>
          </a:p>
          <a:p>
            <a:pPr>
              <a:buNone/>
            </a:pPr>
            <a:r>
              <a:rPr lang="en-US" dirty="0" smtClean="0"/>
              <a:t>depth = 10;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compute and return volume</a:t>
            </a:r>
          </a:p>
          <a:p>
            <a:pPr>
              <a:buNone/>
            </a:pPr>
            <a:r>
              <a:rPr lang="en-US" dirty="0" smtClean="0"/>
              <a:t>double volume() {</a:t>
            </a:r>
          </a:p>
          <a:p>
            <a:pPr>
              <a:buNone/>
            </a:pPr>
            <a:r>
              <a:rPr lang="en-US" dirty="0" smtClean="0"/>
              <a:t>return width * height *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BoxDemo6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// declare, allocate, and initialize Box objects</a:t>
            </a:r>
          </a:p>
          <a:p>
            <a:pPr>
              <a:buNone/>
            </a:pPr>
            <a:r>
              <a:rPr lang="en-US" dirty="0" smtClean="0"/>
              <a:t>Box mybox1 = new Box();</a:t>
            </a:r>
          </a:p>
          <a:p>
            <a:pPr>
              <a:buNone/>
            </a:pPr>
            <a:r>
              <a:rPr lang="en-US" dirty="0" smtClean="0"/>
              <a:t>Box mybox2 = new Box();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vol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 get volume of first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mybox1.volume();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second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mybox2.volume();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819400" y="5638800"/>
            <a:ext cx="4114800" cy="1219200"/>
          </a:xfrm>
          <a:prstGeom prst="wedgeRectCallout">
            <a:avLst>
              <a:gd name="adj1" fmla="val 10705"/>
              <a:gd name="adj2" fmla="val -1313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Constructing Box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Constructing Box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is 1000.0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is 1000.0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class BoxDemo7/* Here, Box uses a parameterized constructor to initialize the dimensions of a box.*/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This is the constructor for Box.</a:t>
            </a:r>
          </a:p>
          <a:p>
            <a:pPr>
              <a:buNone/>
            </a:pPr>
            <a:r>
              <a:rPr lang="en-US" dirty="0" smtClean="0"/>
              <a:t>Box(double w, double h, double d) {</a:t>
            </a:r>
          </a:p>
          <a:p>
            <a:pPr>
              <a:buNone/>
            </a:pPr>
            <a:r>
              <a:rPr lang="en-US" dirty="0" smtClean="0"/>
              <a:t>width = w;</a:t>
            </a:r>
          </a:p>
          <a:p>
            <a:pPr>
              <a:buNone/>
            </a:pPr>
            <a:r>
              <a:rPr lang="en-US" dirty="0" smtClean="0"/>
              <a:t>height = h;</a:t>
            </a:r>
          </a:p>
          <a:p>
            <a:pPr>
              <a:buNone/>
            </a:pPr>
            <a:r>
              <a:rPr lang="en-US" dirty="0" smtClean="0"/>
              <a:t>depth = 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compute and return volume</a:t>
            </a:r>
          </a:p>
          <a:p>
            <a:pPr>
              <a:buNone/>
            </a:pPr>
            <a:r>
              <a:rPr lang="en-US" dirty="0" smtClean="0"/>
              <a:t>double volume() {</a:t>
            </a:r>
          </a:p>
          <a:p>
            <a:pPr>
              <a:buNone/>
            </a:pPr>
            <a:r>
              <a:rPr lang="en-US" dirty="0" smtClean="0"/>
              <a:t>return width * height *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BoxDemo7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// declare, allocate, and initialize Box objects</a:t>
            </a:r>
          </a:p>
          <a:p>
            <a:pPr>
              <a:buNone/>
            </a:pPr>
            <a:r>
              <a:rPr lang="en-US" dirty="0" smtClean="0"/>
              <a:t>Box mybox1 = new Box(10, 20, 15);</a:t>
            </a:r>
          </a:p>
          <a:p>
            <a:pPr>
              <a:buNone/>
            </a:pPr>
            <a:r>
              <a:rPr lang="en-US" dirty="0" smtClean="0"/>
              <a:t>Box mybox2 = new Box(3, 6, 9);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vol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 get volume of first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mybox1.volume();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second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mybox2.volume();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819400" y="5638800"/>
            <a:ext cx="4038600" cy="9144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Volume is 3000.0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is 162.0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Overload.java// Demonstrate method overloading.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OverloadDemo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void test()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("No parameters");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Overload test for one integer parameter.</a:t>
            </a:r>
          </a:p>
          <a:p>
            <a:pPr>
              <a:buNone/>
            </a:pPr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("a: " + a);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Overload test for two integer parameters.</a:t>
            </a:r>
          </a:p>
          <a:p>
            <a:pPr>
              <a:buNone/>
            </a:pPr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 and b: " + a + " " + b);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overload test for a double parameter</a:t>
            </a:r>
          </a:p>
          <a:p>
            <a:pPr>
              <a:buNone/>
            </a:pPr>
            <a:r>
              <a:rPr lang="en-US" dirty="0" smtClean="0"/>
              <a:t>double test(double a) 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("double a: " + a);</a:t>
            </a:r>
          </a:p>
          <a:p>
            <a:pPr>
              <a:buNone/>
            </a:pPr>
            <a:r>
              <a:rPr lang="en-US" dirty="0" smtClean="0"/>
              <a:t>return a*a;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Overload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OverloadDemo</a:t>
            </a:r>
            <a:r>
              <a:rPr lang="en-US" dirty="0" smtClean="0"/>
              <a:t> ob = new </a:t>
            </a:r>
            <a:r>
              <a:rPr lang="en-US" dirty="0" err="1" smtClean="0"/>
              <a:t>OverloadDemo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double result;</a:t>
            </a:r>
          </a:p>
          <a:p>
            <a:pPr>
              <a:buNone/>
            </a:pPr>
            <a:r>
              <a:rPr lang="en-US" dirty="0" smtClean="0"/>
              <a:t>// call all versions of test()</a:t>
            </a:r>
          </a:p>
          <a:p>
            <a:pPr>
              <a:buNone/>
            </a:pPr>
            <a:r>
              <a:rPr lang="en-US" dirty="0" err="1" smtClean="0"/>
              <a:t>ob.test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ob.test</a:t>
            </a:r>
            <a:r>
              <a:rPr lang="en-US" dirty="0" smtClean="0"/>
              <a:t>(10);</a:t>
            </a:r>
          </a:p>
          <a:p>
            <a:pPr>
              <a:buNone/>
            </a:pPr>
            <a:r>
              <a:rPr lang="en-US" dirty="0" err="1" smtClean="0"/>
              <a:t>ob.test</a:t>
            </a:r>
            <a:r>
              <a:rPr lang="en-US" dirty="0" smtClean="0"/>
              <a:t>(10, 20);</a:t>
            </a:r>
          </a:p>
          <a:p>
            <a:pPr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ob.test</a:t>
            </a:r>
            <a:r>
              <a:rPr lang="en-US" dirty="0" smtClean="0"/>
              <a:t>(123.25);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("Result of </a:t>
            </a:r>
            <a:r>
              <a:rPr lang="en-US" dirty="0" err="1" smtClean="0"/>
              <a:t>ob.test</a:t>
            </a:r>
            <a:r>
              <a:rPr lang="en-US" dirty="0" smtClean="0"/>
              <a:t>(123.25): " + result);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962400" y="5181600"/>
            <a:ext cx="4038600" cy="16764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a: 10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and b: 10 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double a: 123.25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 of </a:t>
            </a:r>
            <a:r>
              <a:rPr lang="en-US" dirty="0" err="1" smtClean="0">
                <a:solidFill>
                  <a:schemeClr val="tx1"/>
                </a:solidFill>
              </a:rPr>
              <a:t>ob.test</a:t>
            </a:r>
            <a:r>
              <a:rPr lang="en-US" dirty="0" smtClean="0">
                <a:solidFill>
                  <a:schemeClr val="tx1"/>
                </a:solidFill>
              </a:rPr>
              <a:t>(123.25): 15190.5625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Simple Class :-  </a:t>
            </a:r>
            <a:r>
              <a:rPr lang="en-US" dirty="0" err="1" smtClean="0">
                <a:solidFill>
                  <a:srgbClr val="C00000"/>
                </a:solidFill>
              </a:rPr>
              <a:t>BoxDemo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Declaring Objects :-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Adding a Method to the Box Class :- BoxDemo3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Returning a Value and parameterized method: BoxDemo5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Constructors &amp; Parameterized Constructors: BoxDemo7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Overloading Methods &amp; Constructors :-Overload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Using Objects as Parameters:- </a:t>
            </a:r>
            <a:r>
              <a:rPr lang="en-US" dirty="0" err="1" smtClean="0">
                <a:solidFill>
                  <a:srgbClr val="006600"/>
                </a:solidFill>
              </a:rPr>
              <a:t>PassOb</a:t>
            </a:r>
            <a:r>
              <a:rPr lang="en-US" dirty="0" smtClean="0">
                <a:solidFill>
                  <a:srgbClr val="006600"/>
                </a:solidFill>
              </a:rPr>
              <a:t>, OverloadCons2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Call by Value &amp; Ref:- </a:t>
            </a:r>
            <a:r>
              <a:rPr lang="en-US" dirty="0" err="1" smtClean="0">
                <a:solidFill>
                  <a:srgbClr val="006600"/>
                </a:solidFill>
              </a:rPr>
              <a:t>CallbyVal</a:t>
            </a:r>
            <a:r>
              <a:rPr lang="en-US" dirty="0" smtClean="0">
                <a:solidFill>
                  <a:srgbClr val="006600"/>
                </a:solidFill>
              </a:rPr>
              <a:t>, </a:t>
            </a:r>
            <a:r>
              <a:rPr lang="en-US" dirty="0" err="1" smtClean="0">
                <a:solidFill>
                  <a:srgbClr val="006600"/>
                </a:solidFill>
              </a:rPr>
              <a:t>CallbyRef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Returning Objects:- </a:t>
            </a:r>
            <a:r>
              <a:rPr lang="en-US" dirty="0" err="1" smtClean="0">
                <a:solidFill>
                  <a:srgbClr val="006600"/>
                </a:solidFill>
              </a:rPr>
              <a:t>RetOb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Recursion in Methods &amp; main 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Understanding static:-</a:t>
            </a:r>
            <a:endParaRPr 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OverloadCons.java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constructor used when all dimensions specified</a:t>
            </a:r>
          </a:p>
          <a:p>
            <a:pPr>
              <a:buNone/>
            </a:pPr>
            <a:r>
              <a:rPr lang="fr-FR" dirty="0" smtClean="0"/>
              <a:t>Box(double w, double h, double d) {</a:t>
            </a:r>
          </a:p>
          <a:p>
            <a:pPr>
              <a:buNone/>
            </a:pPr>
            <a:r>
              <a:rPr lang="en-US" dirty="0" smtClean="0"/>
              <a:t>width = w;</a:t>
            </a:r>
          </a:p>
          <a:p>
            <a:pPr>
              <a:buNone/>
            </a:pPr>
            <a:r>
              <a:rPr lang="en-US" dirty="0" smtClean="0"/>
              <a:t>height = h;</a:t>
            </a:r>
          </a:p>
          <a:p>
            <a:pPr>
              <a:buNone/>
            </a:pPr>
            <a:r>
              <a:rPr lang="en-US" dirty="0" smtClean="0"/>
              <a:t>depth = 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constructor used when no dimensions specified</a:t>
            </a:r>
          </a:p>
          <a:p>
            <a:pPr>
              <a:buNone/>
            </a:pPr>
            <a:r>
              <a:rPr lang="en-US" dirty="0" smtClean="0"/>
              <a:t>Box() {</a:t>
            </a:r>
          </a:p>
          <a:p>
            <a:pPr>
              <a:buNone/>
            </a:pPr>
            <a:r>
              <a:rPr lang="en-US" dirty="0" smtClean="0"/>
              <a:t>width = -1; // use -1 to indicate</a:t>
            </a:r>
          </a:p>
          <a:p>
            <a:pPr>
              <a:buNone/>
            </a:pPr>
            <a:r>
              <a:rPr lang="en-US" dirty="0" smtClean="0"/>
              <a:t>height = -1; // an uninitialized</a:t>
            </a:r>
          </a:p>
          <a:p>
            <a:pPr>
              <a:buNone/>
            </a:pPr>
            <a:r>
              <a:rPr lang="en-US" dirty="0" smtClean="0"/>
              <a:t>depth = -1; // box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constructor used when cube is created</a:t>
            </a:r>
          </a:p>
          <a:p>
            <a:pPr>
              <a:buNone/>
            </a:pPr>
            <a:r>
              <a:rPr lang="en-US" dirty="0" smtClean="0"/>
              <a:t>Box(double </a:t>
            </a:r>
            <a:r>
              <a:rPr lang="en-US" dirty="0" err="1" smtClean="0"/>
              <a:t>len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width = height = depth = 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// compute and return volume</a:t>
            </a:r>
          </a:p>
          <a:p>
            <a:pPr>
              <a:buNone/>
            </a:pPr>
            <a:r>
              <a:rPr lang="en-US" dirty="0" smtClean="0"/>
              <a:t>double volume() {</a:t>
            </a:r>
          </a:p>
          <a:p>
            <a:pPr>
              <a:buNone/>
            </a:pPr>
            <a:r>
              <a:rPr lang="en-US" dirty="0" smtClean="0"/>
              <a:t>return width * height *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OverloadCons.java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OverloadCons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// create boxes using the various constructors</a:t>
            </a:r>
          </a:p>
          <a:p>
            <a:pPr>
              <a:buNone/>
            </a:pPr>
            <a:r>
              <a:rPr lang="en-US" dirty="0" smtClean="0"/>
              <a:t>Box mybox1 = new Box(10, 20, 15);</a:t>
            </a:r>
          </a:p>
          <a:p>
            <a:pPr>
              <a:buNone/>
            </a:pPr>
            <a:r>
              <a:rPr lang="en-US" dirty="0" smtClean="0"/>
              <a:t>Box mybox2 = new Box();</a:t>
            </a:r>
          </a:p>
          <a:p>
            <a:pPr>
              <a:buNone/>
            </a:pPr>
            <a:r>
              <a:rPr lang="en-US" dirty="0" smtClean="0"/>
              <a:t>Box </a:t>
            </a:r>
            <a:r>
              <a:rPr lang="en-US" dirty="0" err="1" smtClean="0"/>
              <a:t>mycube</a:t>
            </a:r>
            <a:r>
              <a:rPr lang="en-US" dirty="0" smtClean="0"/>
              <a:t> = new Box(7);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vol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 get volume of first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mybox1.volume();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mybox1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second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mybox2.volume();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mybox2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cube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mycube.volume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</a:t>
            </a:r>
            <a:r>
              <a:rPr lang="en-US" dirty="0" err="1" smtClean="0"/>
              <a:t>mycube</a:t>
            </a:r>
            <a:r>
              <a:rPr lang="en-US" dirty="0" smtClean="0"/>
              <a:t>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800600" y="5410200"/>
            <a:ext cx="4038600" cy="11430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Volume of mybox1 is 3000.0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of mybox2 is -1.0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of </a:t>
            </a:r>
            <a:r>
              <a:rPr lang="en-US" dirty="0" err="1" smtClean="0">
                <a:solidFill>
                  <a:schemeClr val="tx1"/>
                </a:solidFill>
              </a:rPr>
              <a:t>mycube</a:t>
            </a:r>
            <a:r>
              <a:rPr lang="en-US" dirty="0" smtClean="0">
                <a:solidFill>
                  <a:schemeClr val="tx1"/>
                </a:solidFill>
              </a:rPr>
              <a:t> is 343.0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OverloadCons2.java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Here, Box allows one object to initialize //another.</a:t>
            </a:r>
          </a:p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construct clone of an object</a:t>
            </a:r>
          </a:p>
          <a:p>
            <a:pPr>
              <a:buNone/>
            </a:pPr>
            <a:r>
              <a:rPr lang="en-US" dirty="0" smtClean="0"/>
              <a:t>Box(Box ob) { // pass object to constructor</a:t>
            </a:r>
          </a:p>
          <a:p>
            <a:pPr>
              <a:buNone/>
            </a:pPr>
            <a:r>
              <a:rPr lang="en-US" dirty="0" smtClean="0"/>
              <a:t>width = </a:t>
            </a:r>
            <a:r>
              <a:rPr lang="en-US" dirty="0" err="1" smtClean="0"/>
              <a:t>ob.width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height = </a:t>
            </a:r>
            <a:r>
              <a:rPr lang="en-US" dirty="0" err="1" smtClean="0"/>
              <a:t>ob.height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depth = </a:t>
            </a:r>
            <a:r>
              <a:rPr lang="en-US" dirty="0" err="1" smtClean="0"/>
              <a:t>ob.depth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constructor used when all dimensions specified</a:t>
            </a:r>
          </a:p>
          <a:p>
            <a:pPr>
              <a:buNone/>
            </a:pPr>
            <a:r>
              <a:rPr lang="en-US" dirty="0" smtClean="0"/>
              <a:t>Box(double w, double h, double d) {</a:t>
            </a:r>
          </a:p>
          <a:p>
            <a:pPr>
              <a:buNone/>
            </a:pPr>
            <a:r>
              <a:rPr lang="en-US" dirty="0" smtClean="0"/>
              <a:t>width = w;</a:t>
            </a:r>
          </a:p>
          <a:p>
            <a:pPr>
              <a:buNone/>
            </a:pPr>
            <a:r>
              <a:rPr lang="en-US" dirty="0" smtClean="0"/>
              <a:t>height = h;</a:t>
            </a:r>
          </a:p>
          <a:p>
            <a:pPr>
              <a:buNone/>
            </a:pPr>
            <a:r>
              <a:rPr lang="en-US" dirty="0" smtClean="0"/>
              <a:t>depth = 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constructor used when no dimensions specified</a:t>
            </a:r>
          </a:p>
          <a:p>
            <a:pPr>
              <a:buNone/>
            </a:pPr>
            <a:r>
              <a:rPr lang="en-US" dirty="0" smtClean="0"/>
              <a:t>Box() {</a:t>
            </a:r>
          </a:p>
          <a:p>
            <a:pPr>
              <a:buNone/>
            </a:pPr>
            <a:r>
              <a:rPr lang="en-US" dirty="0" smtClean="0"/>
              <a:t>width = -1; // use -1 to indicate</a:t>
            </a:r>
          </a:p>
          <a:p>
            <a:pPr>
              <a:buNone/>
            </a:pPr>
            <a:r>
              <a:rPr lang="en-US" dirty="0" smtClean="0"/>
              <a:t>height = -1; // an uninitialized</a:t>
            </a:r>
          </a:p>
          <a:p>
            <a:pPr>
              <a:buNone/>
            </a:pPr>
            <a:r>
              <a:rPr lang="en-US" dirty="0" smtClean="0"/>
              <a:t>depth = -1; // box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constructor used when cube is created</a:t>
            </a:r>
          </a:p>
          <a:p>
            <a:pPr>
              <a:buNone/>
            </a:pPr>
            <a:r>
              <a:rPr lang="en-US" dirty="0" smtClean="0"/>
              <a:t>Box(double </a:t>
            </a:r>
            <a:r>
              <a:rPr lang="en-US" dirty="0" err="1" smtClean="0"/>
              <a:t>len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width = height = depth = 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compute and return volume</a:t>
            </a:r>
          </a:p>
          <a:p>
            <a:pPr>
              <a:buNone/>
            </a:pPr>
            <a:r>
              <a:rPr lang="en-US" dirty="0" smtClean="0"/>
              <a:t>double volume() {</a:t>
            </a:r>
          </a:p>
          <a:p>
            <a:pPr>
              <a:buNone/>
            </a:pPr>
            <a:r>
              <a:rPr lang="en-US" dirty="0" smtClean="0"/>
              <a:t>return width * height *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OverloadCons2.java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OverloadCons2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// create boxes using the various constructors</a:t>
            </a:r>
          </a:p>
          <a:p>
            <a:pPr>
              <a:buNone/>
            </a:pPr>
            <a:r>
              <a:rPr lang="en-US" dirty="0" smtClean="0"/>
              <a:t>Box mybox1 = new Box(10, 20, 15);</a:t>
            </a:r>
          </a:p>
          <a:p>
            <a:pPr>
              <a:buNone/>
            </a:pPr>
            <a:r>
              <a:rPr lang="en-US" dirty="0" smtClean="0"/>
              <a:t>Box mybox2 = new Box();</a:t>
            </a:r>
          </a:p>
          <a:p>
            <a:pPr>
              <a:buNone/>
            </a:pPr>
            <a:r>
              <a:rPr lang="en-US" dirty="0" smtClean="0"/>
              <a:t>Box </a:t>
            </a:r>
            <a:r>
              <a:rPr lang="en-US" dirty="0" err="1" smtClean="0"/>
              <a:t>mycube</a:t>
            </a:r>
            <a:r>
              <a:rPr lang="en-US" dirty="0" smtClean="0"/>
              <a:t> = new Box(7);</a:t>
            </a:r>
          </a:p>
          <a:p>
            <a:pPr>
              <a:buNone/>
            </a:pPr>
            <a:r>
              <a:rPr lang="en-US" dirty="0" smtClean="0"/>
              <a:t>Box </a:t>
            </a:r>
            <a:r>
              <a:rPr lang="en-US" dirty="0" err="1" smtClean="0"/>
              <a:t>myclone</a:t>
            </a:r>
            <a:r>
              <a:rPr lang="en-US" dirty="0" smtClean="0"/>
              <a:t> = new Box(mybox1);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vol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 get volume of first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mybox1.volume();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mybox1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second box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mybox2.volume();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mybox2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cube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mycube.volume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cube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// get volume of clone</a:t>
            </a:r>
          </a:p>
          <a:p>
            <a:pPr>
              <a:buNone/>
            </a:pP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myclone.volume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("Volume of clone is " + </a:t>
            </a:r>
            <a:r>
              <a:rPr lang="en-US" dirty="0" err="1" smtClean="0"/>
              <a:t>vol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// Objects may be passed to methods.</a:t>
            </a:r>
          </a:p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pPr>
              <a:buNone/>
            </a:pP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</a:t>
            </a:r>
          </a:p>
          <a:p>
            <a:pPr>
              <a:buNone/>
            </a:pPr>
            <a:r>
              <a:rPr lang="en-US" dirty="0" smtClean="0"/>
              <a:t>a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 = j;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return true if o is equal to the invoking object</a:t>
            </a:r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equals(Test o) {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o.a</a:t>
            </a:r>
            <a:r>
              <a:rPr lang="en-US" dirty="0" smtClean="0"/>
              <a:t> == a &amp;&amp; </a:t>
            </a:r>
            <a:r>
              <a:rPr lang="en-US" dirty="0" err="1" smtClean="0"/>
              <a:t>o.b</a:t>
            </a:r>
            <a:r>
              <a:rPr lang="en-US" dirty="0" smtClean="0"/>
              <a:t> == b) return true;</a:t>
            </a:r>
          </a:p>
          <a:p>
            <a:pPr>
              <a:buNone/>
            </a:pPr>
            <a:r>
              <a:rPr lang="en-US" dirty="0" smtClean="0"/>
              <a:t>else 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PassOb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Test ob1 = new Test(100, 22);</a:t>
            </a:r>
          </a:p>
          <a:p>
            <a:pPr>
              <a:buNone/>
            </a:pPr>
            <a:r>
              <a:rPr lang="en-US" dirty="0" smtClean="0"/>
              <a:t>Test ob2 = new Test(100, 22);</a:t>
            </a:r>
          </a:p>
          <a:p>
            <a:pPr>
              <a:buNone/>
            </a:pPr>
            <a:r>
              <a:rPr lang="en-US" dirty="0" smtClean="0"/>
              <a:t>Test ob3 = new Test(-1, -1);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("ob1 == ob2: " + ob1.equals(ob2));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("ob1 == ob3: " + ob1.equals(ob3));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800600" y="5410200"/>
            <a:ext cx="4038600" cy="11430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ob1 == ob2: 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ob1 == ob3: false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constructor is a bit of code that allows you to create objects from a class.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You call the constructor by using the keyword new, followed by the name of the class, followed by any necessary parameters.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Constructors look a little strange because they have no return type, not even void.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because the implicit return type of a class’ constructor is the class type itself.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// Simple types are passed by value.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class Test</a:t>
            </a:r>
          </a:p>
          <a:p>
            <a:pPr>
              <a:buNone/>
            </a:pPr>
            <a:r>
              <a:rPr lang="en-US" dirty="0" smtClean="0"/>
              <a:t>	 {</a:t>
            </a:r>
          </a:p>
          <a:p>
            <a:pPr>
              <a:buNone/>
            </a:pPr>
            <a:r>
              <a:rPr lang="en-US" dirty="0" smtClean="0"/>
              <a:t>	void meth(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</a:t>
            </a:r>
          </a:p>
          <a:p>
            <a:pPr>
              <a:buNone/>
            </a:pPr>
            <a:r>
              <a:rPr lang="en-US" dirty="0" smtClean="0"/>
              <a:t>	{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*= 2;</a:t>
            </a:r>
          </a:p>
          <a:p>
            <a:pPr>
              <a:buNone/>
            </a:pPr>
            <a:r>
              <a:rPr lang="en-US" dirty="0" smtClean="0"/>
              <a:t>	j /= 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 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CallByValue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	Test ob = new Test();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 15, b = 20;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("a and b before call: " +a + " " + b);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ob.meth</a:t>
            </a:r>
            <a:r>
              <a:rPr lang="en-US" dirty="0" smtClean="0"/>
              <a:t>(a, b);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("a and b after call: " +a + " " + b);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800600" y="5410200"/>
            <a:ext cx="4038600" cy="11430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and b before call: 15 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and b after call: 15 20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// Objects are passed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pPr>
              <a:buNone/>
            </a:pPr>
            <a:r>
              <a:rPr lang="en-US" dirty="0" smtClean="0"/>
              <a:t>		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</a:t>
            </a:r>
          </a:p>
          <a:p>
            <a:pPr>
              <a:buNone/>
            </a:pPr>
            <a:r>
              <a:rPr lang="en-US" dirty="0" smtClean="0"/>
              <a:t>		a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b = j;</a:t>
            </a:r>
          </a:p>
          <a:p>
            <a:pPr>
              <a:buNone/>
            </a:pPr>
            <a:r>
              <a:rPr lang="en-US" dirty="0" smtClean="0"/>
              <a:t>		}// pass an object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void meth(Test o)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o.a</a:t>
            </a:r>
            <a:r>
              <a:rPr lang="en-US" dirty="0" smtClean="0"/>
              <a:t> *= 2;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o.b</a:t>
            </a:r>
            <a:r>
              <a:rPr lang="en-US" dirty="0" smtClean="0"/>
              <a:t> /= 2;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CallByRef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Test ob = new Test(15, 20);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ob.a</a:t>
            </a:r>
            <a:r>
              <a:rPr lang="en-US" dirty="0" smtClean="0"/>
              <a:t> and </a:t>
            </a:r>
            <a:r>
              <a:rPr lang="en-US" dirty="0" err="1" smtClean="0"/>
              <a:t>ob.b</a:t>
            </a:r>
            <a:r>
              <a:rPr lang="en-US" dirty="0" smtClean="0"/>
              <a:t> before call: " +</a:t>
            </a:r>
            <a:r>
              <a:rPr lang="en-US" dirty="0" err="1" smtClean="0"/>
              <a:t>ob.a</a:t>
            </a:r>
            <a:r>
              <a:rPr lang="en-US" dirty="0" smtClean="0"/>
              <a:t> + " " + </a:t>
            </a:r>
            <a:r>
              <a:rPr lang="en-US" dirty="0" err="1" smtClean="0"/>
              <a:t>ob.b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ob.meth</a:t>
            </a:r>
            <a:r>
              <a:rPr lang="en-US" dirty="0" smtClean="0"/>
              <a:t>(ob);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ob.a</a:t>
            </a:r>
            <a:r>
              <a:rPr lang="en-US" dirty="0" smtClean="0"/>
              <a:t> and </a:t>
            </a:r>
            <a:r>
              <a:rPr lang="en-US" dirty="0" err="1" smtClean="0"/>
              <a:t>ob.b</a:t>
            </a:r>
            <a:r>
              <a:rPr lang="en-US" dirty="0" smtClean="0"/>
              <a:t> after call: " +</a:t>
            </a:r>
            <a:r>
              <a:rPr lang="en-US" dirty="0" err="1" smtClean="0"/>
              <a:t>ob.a</a:t>
            </a:r>
            <a:r>
              <a:rPr lang="en-US" dirty="0" smtClean="0"/>
              <a:t> + " " + </a:t>
            </a:r>
            <a:r>
              <a:rPr lang="en-US" dirty="0" err="1" smtClean="0"/>
              <a:t>ob.b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800600" y="5410200"/>
            <a:ext cx="4038600" cy="11430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ob.a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ob.b</a:t>
            </a:r>
            <a:r>
              <a:rPr lang="en-US" dirty="0" smtClean="0">
                <a:solidFill>
                  <a:schemeClr val="tx1"/>
                </a:solidFill>
              </a:rPr>
              <a:t> before call: 15 20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ob.a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ob.b</a:t>
            </a:r>
            <a:r>
              <a:rPr lang="en-US" dirty="0" smtClean="0">
                <a:solidFill>
                  <a:schemeClr val="tx1"/>
                </a:solidFill>
              </a:rPr>
              <a:t> after call: 30 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// Returning an object.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a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Test </a:t>
            </a:r>
            <a:r>
              <a:rPr lang="en-US" dirty="0" err="1" smtClean="0"/>
              <a:t>incrByTen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Test temp = new Test(a+10);</a:t>
            </a:r>
          </a:p>
          <a:p>
            <a:pPr>
              <a:buNone/>
            </a:pPr>
            <a:r>
              <a:rPr lang="en-US" dirty="0" smtClean="0"/>
              <a:t>return temp;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RetOb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Test ob1 = new Test(2);</a:t>
            </a:r>
          </a:p>
          <a:p>
            <a:pPr>
              <a:buNone/>
            </a:pPr>
            <a:r>
              <a:rPr lang="en-US" dirty="0" smtClean="0"/>
              <a:t>Test ob2;</a:t>
            </a:r>
          </a:p>
          <a:p>
            <a:pPr>
              <a:buNone/>
            </a:pPr>
            <a:r>
              <a:rPr lang="en-US" dirty="0" smtClean="0"/>
              <a:t>ob2 = ob1.incrByTen();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("ob1.a: " + ob1.a);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("ob2.a: " + ob2.a);</a:t>
            </a:r>
          </a:p>
          <a:p>
            <a:pPr>
              <a:buNone/>
            </a:pPr>
            <a:r>
              <a:rPr lang="en-US" dirty="0" smtClean="0"/>
              <a:t>ob2 = ob2.incrByTen();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("ob2.a after second increase: "+ ob2.a);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19600" y="5486400"/>
            <a:ext cx="4038600" cy="1143000"/>
          </a:xfrm>
          <a:prstGeom prst="wedgeRectCallout">
            <a:avLst>
              <a:gd name="adj1" fmla="val 14537"/>
              <a:gd name="adj2" fmla="val -728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ob1.a: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ob2.a: 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ob2.a after second increase: 22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this is a </a:t>
            </a:r>
            <a:r>
              <a:rPr lang="en-US" b="1" dirty="0" smtClean="0"/>
              <a:t>reference variable</a:t>
            </a:r>
            <a:r>
              <a:rPr lang="en-US" dirty="0" smtClean="0"/>
              <a:t> that refers to the current object.</a:t>
            </a:r>
          </a:p>
          <a:p>
            <a:r>
              <a:rPr lang="en-US" b="1" dirty="0" smtClean="0"/>
              <a:t>Usage of java this keyword</a:t>
            </a:r>
          </a:p>
          <a:p>
            <a:pPr lvl="1"/>
            <a:r>
              <a:rPr lang="en-US" dirty="0" smtClean="0"/>
              <a:t>Here is given the 6 usage of java this keyword.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 keyword can be used to refer current class instance variable.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this() can be used to invoke current class constructor.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 keyword can be used to invoke current class method (implicitly)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 can be passed as an argument in the method call.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 can be passed as argument in the constructor call.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this keyword can also be used to return the current class instance.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/>
          <a:lstStyle/>
          <a:p>
            <a:r>
              <a:rPr lang="en-US" dirty="0" smtClean="0"/>
              <a:t>If there is ambiguity between the instance variable and parameter, this keyword resolves the problem of ambiguity.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1) The this keyword can be used to refer current class instance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477000" cy="4940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 Student10{   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id; </a:t>
            </a:r>
          </a:p>
          <a:p>
            <a:pPr>
              <a:buNone/>
            </a:pPr>
            <a:r>
              <a:rPr lang="en-US" dirty="0" smtClean="0"/>
              <a:t>String name;  </a:t>
            </a:r>
          </a:p>
          <a:p>
            <a:pPr>
              <a:buNone/>
            </a:pPr>
            <a:r>
              <a:rPr lang="en-US" dirty="0" smtClean="0"/>
              <a:t>Student10(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id,String</a:t>
            </a:r>
            <a:r>
              <a:rPr lang="en-US" dirty="0" smtClean="0"/>
              <a:t> name){   </a:t>
            </a:r>
          </a:p>
          <a:p>
            <a:pPr>
              <a:buNone/>
            </a:pPr>
            <a:r>
              <a:rPr lang="en-US" dirty="0" smtClean="0"/>
              <a:t>id = id;    </a:t>
            </a:r>
          </a:p>
          <a:p>
            <a:pPr>
              <a:buNone/>
            </a:pPr>
            <a:r>
              <a:rPr lang="en-US" dirty="0" smtClean="0"/>
              <a:t>name = name;    </a:t>
            </a:r>
          </a:p>
          <a:p>
            <a:pPr>
              <a:buNone/>
            </a:pPr>
            <a:r>
              <a:rPr lang="en-US" dirty="0" smtClean="0"/>
              <a:t>}    </a:t>
            </a:r>
          </a:p>
          <a:p>
            <a:pPr>
              <a:buNone/>
            </a:pPr>
            <a:r>
              <a:rPr lang="en-US" dirty="0" smtClean="0"/>
              <a:t>void display(){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(id+" "+name);}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    </a:t>
            </a:r>
          </a:p>
          <a:p>
            <a:pPr>
              <a:buNone/>
            </a:pPr>
            <a:r>
              <a:rPr lang="en-US" dirty="0" smtClean="0"/>
              <a:t>Student10 s1 = new Student10(111,"Karan");      </a:t>
            </a:r>
          </a:p>
          <a:p>
            <a:pPr>
              <a:buNone/>
            </a:pPr>
            <a:r>
              <a:rPr lang="en-US" dirty="0" smtClean="0"/>
              <a:t>Student10 s2 = new Student10(321,"Aryan");      </a:t>
            </a:r>
          </a:p>
          <a:p>
            <a:pPr>
              <a:buNone/>
            </a:pPr>
            <a:r>
              <a:rPr lang="en-US" dirty="0" smtClean="0"/>
              <a:t>s1.display();      </a:t>
            </a:r>
          </a:p>
          <a:p>
            <a:pPr>
              <a:buNone/>
            </a:pPr>
            <a:r>
              <a:rPr lang="en-US" dirty="0" smtClean="0"/>
              <a:t>s2.display();    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257800" y="762001"/>
            <a:ext cx="35052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O/P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Output:0 null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		     0 null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477000" cy="4940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 Student10{   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id; </a:t>
            </a:r>
          </a:p>
          <a:p>
            <a:pPr>
              <a:buNone/>
            </a:pPr>
            <a:r>
              <a:rPr lang="en-US" dirty="0" smtClean="0"/>
              <a:t>String name;  </a:t>
            </a:r>
          </a:p>
          <a:p>
            <a:pPr>
              <a:buNone/>
            </a:pPr>
            <a:r>
              <a:rPr lang="en-US" dirty="0" smtClean="0"/>
              <a:t>Student10(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id,String</a:t>
            </a:r>
            <a:r>
              <a:rPr lang="en-US" dirty="0" smtClean="0"/>
              <a:t> name){   </a:t>
            </a:r>
          </a:p>
          <a:p>
            <a:pPr>
              <a:buNone/>
            </a:pPr>
            <a:r>
              <a:rPr lang="en-US" dirty="0" smtClean="0"/>
              <a:t>this.id = id;    </a:t>
            </a:r>
          </a:p>
          <a:p>
            <a:pPr>
              <a:buNone/>
            </a:pPr>
            <a:r>
              <a:rPr lang="en-US" dirty="0" smtClean="0"/>
              <a:t>this.name = name;    </a:t>
            </a:r>
          </a:p>
          <a:p>
            <a:pPr>
              <a:buNone/>
            </a:pPr>
            <a:r>
              <a:rPr lang="en-US" dirty="0" smtClean="0"/>
              <a:t>}    </a:t>
            </a:r>
          </a:p>
          <a:p>
            <a:pPr>
              <a:buNone/>
            </a:pPr>
            <a:r>
              <a:rPr lang="en-US" dirty="0" smtClean="0"/>
              <a:t>void display(){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(id+" "+name);}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    </a:t>
            </a:r>
          </a:p>
          <a:p>
            <a:pPr>
              <a:buNone/>
            </a:pPr>
            <a:r>
              <a:rPr lang="en-US" dirty="0" smtClean="0"/>
              <a:t>Student10 s1 = new Student10(111,"Karan");      </a:t>
            </a:r>
          </a:p>
          <a:p>
            <a:pPr>
              <a:buNone/>
            </a:pPr>
            <a:r>
              <a:rPr lang="en-US" dirty="0" smtClean="0"/>
              <a:t>Student10 s2 = new Student10(321,"Aryan");      </a:t>
            </a:r>
          </a:p>
          <a:p>
            <a:pPr>
              <a:buNone/>
            </a:pPr>
            <a:r>
              <a:rPr lang="en-US" dirty="0" smtClean="0"/>
              <a:t>s1.display();      </a:t>
            </a:r>
          </a:p>
          <a:p>
            <a:pPr>
              <a:buNone/>
            </a:pPr>
            <a:r>
              <a:rPr lang="en-US" dirty="0" smtClean="0"/>
              <a:t>s2.display();    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257800" y="762001"/>
            <a:ext cx="35052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O/P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Output:111 Karan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800" dirty="0" smtClean="0"/>
              <a:t>		     321 Aryan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this() constructor call can be used to invoke the current class constructor (</a:t>
            </a:r>
            <a:r>
              <a:rPr lang="en-US" b="1" dirty="0" smtClean="0"/>
              <a:t>constructor chaining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This approach is better if you have many constructors in the class and want to reuse that constructor.</a:t>
            </a:r>
          </a:p>
          <a:p>
            <a:r>
              <a:rPr lang="en-US" b="1" dirty="0" smtClean="0"/>
              <a:t>Call to this() must be the first statement in constructor.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2) this() can be used to invoked current class constructor.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477000" cy="494049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 Student10{   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id; </a:t>
            </a:r>
          </a:p>
          <a:p>
            <a:pPr>
              <a:buNone/>
            </a:pPr>
            <a:r>
              <a:rPr lang="en-US" dirty="0" smtClean="0"/>
              <a:t>String name; </a:t>
            </a:r>
          </a:p>
          <a:p>
            <a:pPr>
              <a:buNone/>
            </a:pPr>
            <a:r>
              <a:rPr lang="en-US" dirty="0" smtClean="0"/>
              <a:t>Student13(){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("default constructor is invoked");}</a:t>
            </a:r>
          </a:p>
          <a:p>
            <a:pPr>
              <a:buNone/>
            </a:pPr>
            <a:r>
              <a:rPr lang="en-US" dirty="0" smtClean="0"/>
              <a:t>Student10(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id,String</a:t>
            </a:r>
            <a:r>
              <a:rPr lang="en-US" dirty="0" smtClean="0"/>
              <a:t> name){ </a:t>
            </a:r>
          </a:p>
          <a:p>
            <a:pPr>
              <a:buNone/>
            </a:pPr>
            <a:r>
              <a:rPr lang="en-US" b="1" dirty="0" smtClean="0"/>
              <a:t> this ();//it is used to invoked current class constructor.  </a:t>
            </a:r>
          </a:p>
          <a:p>
            <a:pPr>
              <a:buNone/>
            </a:pPr>
            <a:r>
              <a:rPr lang="en-US" dirty="0" smtClean="0"/>
              <a:t>this.id = id;    </a:t>
            </a:r>
          </a:p>
          <a:p>
            <a:pPr>
              <a:buNone/>
            </a:pPr>
            <a:r>
              <a:rPr lang="en-US" dirty="0" smtClean="0"/>
              <a:t>this.name = name;    </a:t>
            </a:r>
          </a:p>
          <a:p>
            <a:pPr>
              <a:buNone/>
            </a:pPr>
            <a:r>
              <a:rPr lang="en-US" dirty="0" smtClean="0"/>
              <a:t>}    </a:t>
            </a:r>
          </a:p>
          <a:p>
            <a:pPr>
              <a:buNone/>
            </a:pPr>
            <a:r>
              <a:rPr lang="en-US" dirty="0" smtClean="0"/>
              <a:t>void display(){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(id+" "+name);}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    </a:t>
            </a:r>
          </a:p>
          <a:p>
            <a:pPr>
              <a:buNone/>
            </a:pPr>
            <a:r>
              <a:rPr lang="en-US" dirty="0" smtClean="0"/>
              <a:t>Student10 s1 = new Student10(111,"Karan");      </a:t>
            </a:r>
          </a:p>
          <a:p>
            <a:pPr>
              <a:buNone/>
            </a:pPr>
            <a:r>
              <a:rPr lang="en-US" dirty="0" smtClean="0"/>
              <a:t>Student10 s2 = new Student10(321,"Aryan");      </a:t>
            </a:r>
          </a:p>
          <a:p>
            <a:pPr>
              <a:buNone/>
            </a:pPr>
            <a:r>
              <a:rPr lang="en-US" dirty="0" smtClean="0"/>
              <a:t>s1.display();      </a:t>
            </a:r>
          </a:p>
          <a:p>
            <a:pPr>
              <a:buNone/>
            </a:pPr>
            <a:r>
              <a:rPr lang="en-US" dirty="0" smtClean="0"/>
              <a:t>s2.display();    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343400" y="228600"/>
            <a:ext cx="4419600" cy="16001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O/P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200" dirty="0" smtClean="0"/>
              <a:t>   default constructor is invoked</a:t>
            </a:r>
            <a:br>
              <a:rPr lang="en-US" sz="2200" dirty="0" smtClean="0"/>
            </a:br>
            <a:r>
              <a:rPr lang="en-US" sz="2200" dirty="0" smtClean="0"/>
              <a:t>default constructor is invoked 111 Karan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200" dirty="0" smtClean="0"/>
              <a:t>   222 Aryan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access</a:t>
            </a:r>
            <a:r>
              <a:rPr lang="en-US" b="1" dirty="0" smtClean="0"/>
              <a:t> </a:t>
            </a:r>
            <a:r>
              <a:rPr lang="en-US" b="1" i="1" dirty="0" err="1" smtClean="0"/>
              <a:t>NameOfClass</a:t>
            </a:r>
            <a:r>
              <a:rPr lang="en-US" b="1" i="1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parameters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{ </a:t>
            </a:r>
            <a:r>
              <a:rPr lang="en-US" b="1" i="1" dirty="0" smtClean="0"/>
              <a:t>initialization code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r>
              <a:rPr lang="en-US" b="1" dirty="0" smtClean="0"/>
              <a:t>Access is one of public, protected, "package" (default), or private;</a:t>
            </a:r>
          </a:p>
          <a:p>
            <a:r>
              <a:rPr lang="en-US" b="1" dirty="0" err="1" smtClean="0"/>
              <a:t>NameOfClass</a:t>
            </a:r>
            <a:r>
              <a:rPr lang="en-US" b="1" dirty="0" smtClean="0"/>
              <a:t> must be identical to the name of the class in which the constructor is defined; and</a:t>
            </a:r>
          </a:p>
          <a:p>
            <a:r>
              <a:rPr lang="en-US" b="1" dirty="0" smtClean="0"/>
              <a:t>The initialization code is ordinary Java declarations and statements.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syntax for a constructor is: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477000" cy="494049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 Student10{   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id; </a:t>
            </a:r>
          </a:p>
          <a:p>
            <a:pPr>
              <a:buNone/>
            </a:pPr>
            <a:r>
              <a:rPr lang="en-US" dirty="0" smtClean="0"/>
              <a:t>String name; </a:t>
            </a:r>
          </a:p>
          <a:p>
            <a:pPr>
              <a:buNone/>
            </a:pPr>
            <a:r>
              <a:rPr lang="en-US" dirty="0" smtClean="0"/>
              <a:t>String city; </a:t>
            </a:r>
          </a:p>
          <a:p>
            <a:pPr>
              <a:buNone/>
            </a:pPr>
            <a:r>
              <a:rPr lang="en-US" dirty="0" smtClean="0"/>
              <a:t>Student14(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id,String</a:t>
            </a:r>
            <a:r>
              <a:rPr lang="en-US" dirty="0" smtClean="0"/>
              <a:t> name){</a:t>
            </a:r>
          </a:p>
          <a:p>
            <a:pPr>
              <a:buNone/>
            </a:pPr>
            <a:r>
              <a:rPr lang="en-US" dirty="0" smtClean="0"/>
              <a:t>this.id = id;</a:t>
            </a:r>
          </a:p>
          <a:p>
            <a:pPr>
              <a:buNone/>
            </a:pPr>
            <a:r>
              <a:rPr lang="en-US" dirty="0" smtClean="0"/>
              <a:t>this.name = name;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Student14(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id,String</a:t>
            </a:r>
            <a:r>
              <a:rPr lang="en-US" dirty="0" smtClean="0"/>
              <a:t> </a:t>
            </a:r>
            <a:r>
              <a:rPr lang="en-US" dirty="0" err="1" smtClean="0"/>
              <a:t>name,String</a:t>
            </a:r>
            <a:r>
              <a:rPr lang="en-US" dirty="0" smtClean="0"/>
              <a:t> city){</a:t>
            </a:r>
          </a:p>
          <a:p>
            <a:pPr>
              <a:buNone/>
            </a:pPr>
            <a:r>
              <a:rPr lang="en-US" dirty="0" smtClean="0"/>
              <a:t>this(</a:t>
            </a:r>
            <a:r>
              <a:rPr lang="en-US" dirty="0" err="1" smtClean="0"/>
              <a:t>id,name</a:t>
            </a:r>
            <a:r>
              <a:rPr lang="en-US" dirty="0" smtClean="0"/>
              <a:t>);//now no need to initialize id and name     </a:t>
            </a:r>
          </a:p>
          <a:p>
            <a:pPr>
              <a:buNone/>
            </a:pPr>
            <a:r>
              <a:rPr lang="en-US" dirty="0" err="1" smtClean="0"/>
              <a:t>this.city</a:t>
            </a:r>
            <a:r>
              <a:rPr lang="en-US" dirty="0" smtClean="0"/>
              <a:t>=city;      }   </a:t>
            </a:r>
          </a:p>
          <a:p>
            <a:pPr>
              <a:buNone/>
            </a:pPr>
            <a:r>
              <a:rPr lang="en-US" dirty="0" smtClean="0"/>
              <a:t>void display(){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(id+" "+name+” ”+city);}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    </a:t>
            </a:r>
          </a:p>
          <a:p>
            <a:pPr>
              <a:buNone/>
            </a:pPr>
            <a:r>
              <a:rPr lang="en-US" dirty="0" smtClean="0"/>
              <a:t>Student10 s1 = new Student10(111,"Karan");      </a:t>
            </a:r>
          </a:p>
          <a:p>
            <a:pPr>
              <a:buNone/>
            </a:pPr>
            <a:r>
              <a:rPr lang="en-US" dirty="0" smtClean="0"/>
              <a:t>Student10 s2 = new Student10(321,"Aryan“,Delhi);      </a:t>
            </a:r>
          </a:p>
          <a:p>
            <a:pPr>
              <a:buNone/>
            </a:pPr>
            <a:r>
              <a:rPr lang="en-US" dirty="0" smtClean="0"/>
              <a:t>s1.display();      </a:t>
            </a:r>
          </a:p>
          <a:p>
            <a:pPr>
              <a:buNone/>
            </a:pPr>
            <a:r>
              <a:rPr lang="en-US" dirty="0" smtClean="0"/>
              <a:t>s2.display();    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343400" y="228600"/>
            <a:ext cx="4419600" cy="16001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sv-SE" sz="2800" dirty="0" smtClean="0"/>
              <a:t>Output:111 Karan null 	    222 Aryan delhi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the method of the current class by using the this keyword. </a:t>
            </a:r>
          </a:p>
          <a:p>
            <a:r>
              <a:rPr lang="en-US" dirty="0" smtClean="0"/>
              <a:t>If you don't use the this keyword, compiler automatically adds this keyword while invoking the method.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3)The this keyword can be used to invoke current class method (implicitly).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HUL\Desktop\thismetho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7724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keyword can also be passed as an argument in the method. </a:t>
            </a:r>
          </a:p>
          <a:p>
            <a:r>
              <a:rPr lang="en-US" dirty="0" smtClean="0"/>
              <a:t>It is mainly used in the event handling.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4) this keyword can be passed as an argument in the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 S2{</a:t>
            </a:r>
          </a:p>
          <a:p>
            <a:pPr>
              <a:buNone/>
            </a:pPr>
            <a:r>
              <a:rPr lang="en-US" dirty="0" smtClean="0"/>
              <a:t>void m(S2 </a:t>
            </a:r>
            <a:r>
              <a:rPr lang="en-US" dirty="0" err="1" smtClean="0"/>
              <a:t>obj</a:t>
            </a:r>
            <a:r>
              <a:rPr lang="en-US" dirty="0" smtClean="0"/>
              <a:t>){ 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("method is invoked");</a:t>
            </a:r>
          </a:p>
          <a:p>
            <a:pPr>
              <a:buNone/>
            </a:pPr>
            <a:r>
              <a:rPr lang="en-US" dirty="0" smtClean="0"/>
              <a:t>} </a:t>
            </a:r>
          </a:p>
          <a:p>
            <a:pPr>
              <a:buNone/>
            </a:pPr>
            <a:r>
              <a:rPr lang="en-US" dirty="0" smtClean="0"/>
              <a:t>void p(){</a:t>
            </a:r>
          </a:p>
          <a:p>
            <a:pPr>
              <a:buNone/>
            </a:pPr>
            <a:r>
              <a:rPr lang="en-US" dirty="0" smtClean="0"/>
              <a:t>m(this);</a:t>
            </a:r>
          </a:p>
          <a:p>
            <a:pPr>
              <a:buNone/>
            </a:pPr>
            <a:r>
              <a:rPr lang="en-US" dirty="0" smtClean="0"/>
              <a:t>} 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S2 s1 = new S2();</a:t>
            </a:r>
          </a:p>
          <a:p>
            <a:pPr>
              <a:buNone/>
            </a:pPr>
            <a:r>
              <a:rPr lang="en-US" dirty="0" smtClean="0"/>
              <a:t>s1.p();  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pass the this keyword in the constructor also. </a:t>
            </a:r>
          </a:p>
          <a:p>
            <a:r>
              <a:rPr lang="en-US" dirty="0" smtClean="0"/>
              <a:t>It is useful if we have to use one object in multiple classes.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5) The this keyword can be passed as argument in the constructor call.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 B{</a:t>
            </a:r>
          </a:p>
          <a:p>
            <a:pPr>
              <a:buNone/>
            </a:pPr>
            <a:r>
              <a:rPr lang="en-US" dirty="0" smtClean="0"/>
              <a:t>A4 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B(A4 </a:t>
            </a:r>
            <a:r>
              <a:rPr lang="en-US" dirty="0" err="1" smtClean="0"/>
              <a:t>obj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this.obj=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 display(){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obj.data</a:t>
            </a:r>
            <a:r>
              <a:rPr lang="en-US" dirty="0" smtClean="0"/>
              <a:t>);//using data member of A4 class  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}    </a:t>
            </a:r>
          </a:p>
          <a:p>
            <a:pPr>
              <a:buNone/>
            </a:pPr>
            <a:r>
              <a:rPr lang="en-US" dirty="0" smtClean="0"/>
              <a:t>class A4{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data=10;</a:t>
            </a:r>
          </a:p>
          <a:p>
            <a:pPr>
              <a:buNone/>
            </a:pPr>
            <a:r>
              <a:rPr lang="en-US" dirty="0" smtClean="0"/>
              <a:t>A4(){</a:t>
            </a:r>
          </a:p>
          <a:p>
            <a:pPr>
              <a:buNone/>
            </a:pPr>
            <a:r>
              <a:rPr lang="en-US" dirty="0" smtClean="0"/>
              <a:t>B </a:t>
            </a:r>
            <a:r>
              <a:rPr lang="en-US" dirty="0" err="1" smtClean="0"/>
              <a:t>b</a:t>
            </a:r>
            <a:r>
              <a:rPr lang="en-US" dirty="0" smtClean="0"/>
              <a:t>=new B(this);</a:t>
            </a:r>
          </a:p>
          <a:p>
            <a:pPr>
              <a:buNone/>
            </a:pPr>
            <a:r>
              <a:rPr lang="en-US" dirty="0" err="1" smtClean="0"/>
              <a:t>b.display</a:t>
            </a:r>
            <a:r>
              <a:rPr lang="en-US" dirty="0" smtClean="0"/>
              <a:t>();    }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A4 a=new A4();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return the this keyword as an statement from the method. </a:t>
            </a:r>
          </a:p>
          <a:p>
            <a:r>
              <a:rPr lang="en-US" dirty="0" smtClean="0"/>
              <a:t>In such case, return type of the method must be the class type (non-primitive)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6) The this keyword can be used to return current class instance.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 A{ </a:t>
            </a:r>
          </a:p>
          <a:p>
            <a:pPr>
              <a:buNone/>
            </a:pPr>
            <a:r>
              <a:rPr lang="en-US" dirty="0" smtClean="0"/>
              <a:t>A </a:t>
            </a:r>
            <a:r>
              <a:rPr lang="en-US" dirty="0" err="1" smtClean="0"/>
              <a:t>getA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return this;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void </a:t>
            </a:r>
            <a:r>
              <a:rPr lang="en-US" dirty="0" err="1" smtClean="0"/>
              <a:t>msg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("Hello java");}  }</a:t>
            </a:r>
          </a:p>
          <a:p>
            <a:pPr>
              <a:buNone/>
            </a:pPr>
            <a:r>
              <a:rPr lang="en-US" dirty="0" smtClean="0"/>
              <a:t>class Test1{</a:t>
            </a:r>
          </a:p>
          <a:p>
            <a:pPr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smtClean="0"/>
              <a:t>new A().</a:t>
            </a:r>
            <a:r>
              <a:rPr lang="en-US" dirty="0" err="1" smtClean="0"/>
              <a:t>getA</a:t>
            </a:r>
            <a:r>
              <a:rPr lang="en-US" dirty="0" smtClean="0"/>
              <a:t>().</a:t>
            </a:r>
            <a:r>
              <a:rPr lang="en-US" dirty="0" err="1" smtClean="0"/>
              <a:t>msg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  }  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E.g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means unreferenced objects.</a:t>
            </a:r>
          </a:p>
          <a:p>
            <a:r>
              <a:rPr lang="en-US" dirty="0" smtClean="0"/>
              <a:t>Garbage Collection is process of reclaiming the runtime unused memory automatically.</a:t>
            </a:r>
          </a:p>
          <a:p>
            <a:r>
              <a:rPr lang="en-US" dirty="0" smtClean="0"/>
              <a:t>In other words, it is a way to destroy the unused objects.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"constructor" is misleading since, as soon as you enter the constructor, the new object has actually been created for you.</a:t>
            </a:r>
          </a:p>
          <a:p>
            <a:r>
              <a:rPr lang="en-US" dirty="0" smtClean="0"/>
              <a:t>The job of the constructor is to ensure that the new object is in a valid state, usually by giving initial values to the instance variables of the object. </a:t>
            </a:r>
          </a:p>
          <a:p>
            <a:r>
              <a:rPr lang="en-US" dirty="0" smtClean="0"/>
              <a:t>So a "constructor" should really be called an "</a:t>
            </a:r>
            <a:r>
              <a:rPr lang="en-US" dirty="0" err="1" smtClean="0"/>
              <a:t>initializer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makes java </a:t>
            </a:r>
            <a:r>
              <a:rPr lang="en-US" b="1" dirty="0" smtClean="0"/>
              <a:t>memory efficient</a:t>
            </a:r>
            <a:r>
              <a:rPr lang="en-US" dirty="0" smtClean="0"/>
              <a:t> because garbage collector removes the unreferenced(</a:t>
            </a:r>
            <a:r>
              <a:rPr lang="en-US" b="1" dirty="0" smtClean="0"/>
              <a:t>or the Object who is eligible</a:t>
            </a:r>
            <a:r>
              <a:rPr lang="en-US" dirty="0" smtClean="0"/>
              <a:t>) objects from heap memory.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automatically done</a:t>
            </a:r>
            <a:r>
              <a:rPr lang="en-US" dirty="0" smtClean="0"/>
              <a:t> by the garbage collector(a part of JVM) so we don't need to make extra efforts.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Garbage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nulling the reference</a:t>
            </a:r>
          </a:p>
          <a:p>
            <a:r>
              <a:rPr lang="en-US" dirty="0" smtClean="0"/>
              <a:t>By assigning a reference to another</a:t>
            </a:r>
          </a:p>
          <a:p>
            <a:r>
              <a:rPr lang="en-US" dirty="0" smtClean="0"/>
              <a:t>By anonymous object .</a:t>
            </a:r>
          </a:p>
          <a:p>
            <a:pPr lvl="1"/>
            <a:r>
              <a:rPr lang="en-US" dirty="0" smtClean="0"/>
              <a:t>Or the Object which is not accessed further.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r>
              <a:rPr lang="en-US" dirty="0" smtClean="0"/>
              <a:t>Sometimes an object will need to perform some action when it is destroyed.</a:t>
            </a:r>
          </a:p>
          <a:p>
            <a:r>
              <a:rPr lang="en-US" dirty="0" smtClean="0"/>
              <a:t>if an object is holding some non-Java resource such as a file handle or character font, </a:t>
            </a:r>
          </a:p>
          <a:p>
            <a:r>
              <a:rPr lang="en-US" dirty="0" smtClean="0"/>
              <a:t>These resources must be freed before an object de-allocation.</a:t>
            </a:r>
          </a:p>
          <a:p>
            <a:r>
              <a:rPr lang="en-US" dirty="0" smtClean="0"/>
              <a:t>To handle this situation. Finalize method is used.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finalize( )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protected void finalize(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finalization code here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1: If you do not write a constructor for a class, Java generates one for you. This generated constructor is called a </a:t>
            </a:r>
            <a:r>
              <a:rPr lang="en-US" b="1" dirty="0" smtClean="0"/>
              <a:t>default constructor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dirty="0" smtClean="0"/>
              <a:t>			--to ensure that the new object is in a valid state, usually by giving initial values to the instance variables of the object .	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2:If you </a:t>
            </a:r>
            <a:r>
              <a:rPr lang="en-US" i="1" dirty="0" smtClean="0"/>
              <a:t>do</a:t>
            </a:r>
            <a:r>
              <a:rPr lang="en-US" dirty="0" smtClean="0"/>
              <a:t> write a constructor for your class, Java does </a:t>
            </a:r>
            <a:r>
              <a:rPr lang="en-US" i="1" dirty="0" smtClean="0"/>
              <a:t>not</a:t>
            </a:r>
            <a:r>
              <a:rPr lang="en-US" dirty="0" smtClean="0"/>
              <a:t> generate a default constructor. This could be a problem if you have pre-existing code that uses the default constructor.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Every</a:t>
            </a:r>
            <a:r>
              <a:rPr lang="en-US" dirty="0" smtClean="0"/>
              <a:t> class has at least one constructor. There are two cases: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textbooks refer to </a:t>
            </a:r>
            <a:r>
              <a:rPr lang="en-US" i="1" dirty="0" smtClean="0"/>
              <a:t>any</a:t>
            </a:r>
            <a:r>
              <a:rPr lang="en-US" dirty="0" smtClean="0"/>
              <a:t> no-argument constructor as a "default constructor." This is wrong. </a:t>
            </a:r>
          </a:p>
          <a:p>
            <a:r>
              <a:rPr lang="en-US" i="1" dirty="0" smtClean="0"/>
              <a:t>The</a:t>
            </a:r>
            <a:r>
              <a:rPr lang="en-US" dirty="0" smtClean="0"/>
              <a:t> default constructor is the one Java provides by default. Anything you write explicitly is not a default.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Simple Class :-  </a:t>
            </a:r>
            <a:r>
              <a:rPr lang="en-US" dirty="0" err="1" smtClean="0"/>
              <a:t>BoxDemo</a:t>
            </a:r>
            <a:endParaRPr lang="en-US" dirty="0" smtClean="0"/>
          </a:p>
          <a:p>
            <a:r>
              <a:rPr lang="en-US" dirty="0" smtClean="0"/>
              <a:t>Declaring Objects :- </a:t>
            </a:r>
          </a:p>
          <a:p>
            <a:r>
              <a:rPr lang="en-US" dirty="0" smtClean="0"/>
              <a:t>Adding a Method to the Box Class :- BoxDemo3</a:t>
            </a:r>
          </a:p>
          <a:p>
            <a:r>
              <a:rPr lang="en-US" dirty="0" smtClean="0"/>
              <a:t>Returning a Value and parameterized method: BoxDemo5</a:t>
            </a:r>
          </a:p>
          <a:p>
            <a:r>
              <a:rPr lang="en-US" dirty="0" smtClean="0"/>
              <a:t>Constructors &amp; Parameterized Constructors: BoxDemo7</a:t>
            </a:r>
          </a:p>
          <a:p>
            <a:r>
              <a:rPr lang="en-US" dirty="0" smtClean="0"/>
              <a:t>Overloading Methods &amp; Constructors :-Overload</a:t>
            </a:r>
          </a:p>
          <a:p>
            <a:r>
              <a:rPr lang="en-US" dirty="0" smtClean="0"/>
              <a:t>Using Objects as Parameters:- </a:t>
            </a:r>
            <a:r>
              <a:rPr lang="en-US" dirty="0" err="1" smtClean="0"/>
              <a:t>PassOb</a:t>
            </a:r>
            <a:r>
              <a:rPr lang="en-US" dirty="0" smtClean="0"/>
              <a:t>, OverloadCons2</a:t>
            </a:r>
          </a:p>
          <a:p>
            <a:r>
              <a:rPr lang="en-US" dirty="0" smtClean="0"/>
              <a:t>Call by Value &amp; Ref:- </a:t>
            </a:r>
            <a:r>
              <a:rPr lang="en-US" dirty="0" err="1" smtClean="0"/>
              <a:t>CallbyVal</a:t>
            </a:r>
            <a:r>
              <a:rPr lang="en-US" dirty="0" smtClean="0"/>
              <a:t>, </a:t>
            </a:r>
            <a:r>
              <a:rPr lang="en-US" dirty="0" err="1" smtClean="0"/>
              <a:t>CallbyRef</a:t>
            </a:r>
            <a:endParaRPr lang="en-US" dirty="0" smtClean="0"/>
          </a:p>
          <a:p>
            <a:r>
              <a:rPr lang="en-US" dirty="0" smtClean="0"/>
              <a:t>Returning Objects:- </a:t>
            </a:r>
            <a:r>
              <a:rPr lang="en-US" dirty="0" err="1" smtClean="0"/>
              <a:t>RetOb</a:t>
            </a:r>
            <a:endParaRPr lang="en-US" dirty="0" smtClean="0"/>
          </a:p>
          <a:p>
            <a:r>
              <a:rPr lang="en-US" dirty="0" smtClean="0"/>
              <a:t>Recursion in Methods &amp; main </a:t>
            </a:r>
          </a:p>
          <a:p>
            <a:r>
              <a:rPr lang="en-US" dirty="0" smtClean="0"/>
              <a:t>Understanding static:-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/>
              </a:rPr>
              <a:t>/* A program that uses the Box </a:t>
            </a:r>
            <a:r>
              <a:rPr lang="en-US" dirty="0" err="1" smtClean="0">
                <a:latin typeface="Courier"/>
              </a:rPr>
              <a:t>class.Call</a:t>
            </a:r>
            <a:r>
              <a:rPr lang="en-US" dirty="0" smtClean="0">
                <a:latin typeface="Courier"/>
              </a:rPr>
              <a:t> this file BoxDemo.java */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4038600" cy="46908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class Box {</a:t>
            </a:r>
          </a:p>
          <a:p>
            <a:pPr>
              <a:buNone/>
            </a:pPr>
            <a:r>
              <a:rPr lang="en-US" sz="1800" dirty="0" smtClean="0"/>
              <a:t>double width;</a:t>
            </a:r>
          </a:p>
          <a:p>
            <a:pPr>
              <a:buNone/>
            </a:pPr>
            <a:r>
              <a:rPr lang="en-US" sz="1800" dirty="0" smtClean="0"/>
              <a:t>double height;</a:t>
            </a:r>
          </a:p>
          <a:p>
            <a:pPr>
              <a:buNone/>
            </a:pPr>
            <a:r>
              <a:rPr lang="en-US" sz="1800" dirty="0" smtClean="0"/>
              <a:t>double depth;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// This class declares an object of type Box.</a:t>
            </a:r>
          </a:p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BoxDemo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>
              <a:buNone/>
            </a:pPr>
            <a:r>
              <a:rPr lang="en-US" sz="1800" dirty="0" smtClean="0"/>
              <a:t>Box </a:t>
            </a:r>
            <a:r>
              <a:rPr lang="en-US" sz="1800" dirty="0" err="1" smtClean="0"/>
              <a:t>mybox</a:t>
            </a:r>
            <a:r>
              <a:rPr lang="en-US" sz="1800" dirty="0" smtClean="0"/>
              <a:t> = new Box();</a:t>
            </a:r>
          </a:p>
          <a:p>
            <a:pPr>
              <a:buNone/>
            </a:pPr>
            <a:r>
              <a:rPr lang="en-US" sz="1800" dirty="0" smtClean="0"/>
              <a:t>double </a:t>
            </a:r>
            <a:r>
              <a:rPr lang="en-US" sz="1800" dirty="0" err="1" smtClean="0"/>
              <a:t>vol</a:t>
            </a:r>
            <a:r>
              <a:rPr lang="en-US" sz="1800" dirty="0" smtClean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447800"/>
            <a:ext cx="4114800" cy="452596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smtClean="0">
                <a:solidFill>
                  <a:prstClr val="black"/>
                </a:solidFill>
              </a:rPr>
              <a:t>// assign values to </a:t>
            </a:r>
            <a:r>
              <a:rPr lang="en-US" dirty="0" err="1" smtClean="0">
                <a:solidFill>
                  <a:prstClr val="black"/>
                </a:solidFill>
              </a:rPr>
              <a:t>mybox's</a:t>
            </a:r>
            <a:r>
              <a:rPr lang="en-US" dirty="0" smtClean="0">
                <a:solidFill>
                  <a:prstClr val="black"/>
                </a:solidFill>
              </a:rPr>
              <a:t> instance variables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err="1" smtClean="0">
                <a:solidFill>
                  <a:prstClr val="black"/>
                </a:solidFill>
              </a:rPr>
              <a:t>mybox.width</a:t>
            </a:r>
            <a:r>
              <a:rPr lang="en-US" dirty="0" smtClean="0">
                <a:solidFill>
                  <a:prstClr val="black"/>
                </a:solidFill>
              </a:rPr>
              <a:t> = 10;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err="1" smtClean="0">
                <a:solidFill>
                  <a:prstClr val="black"/>
                </a:solidFill>
              </a:rPr>
              <a:t>mybox.height</a:t>
            </a:r>
            <a:r>
              <a:rPr lang="en-US" dirty="0" smtClean="0">
                <a:solidFill>
                  <a:prstClr val="black"/>
                </a:solidFill>
              </a:rPr>
              <a:t> = 20;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err="1" smtClean="0">
                <a:solidFill>
                  <a:prstClr val="black"/>
                </a:solidFill>
              </a:rPr>
              <a:t>mybox.depth</a:t>
            </a:r>
            <a:r>
              <a:rPr lang="en-US" dirty="0" smtClean="0">
                <a:solidFill>
                  <a:prstClr val="black"/>
                </a:solidFill>
              </a:rPr>
              <a:t> = 15;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smtClean="0">
                <a:solidFill>
                  <a:prstClr val="black"/>
                </a:solidFill>
              </a:rPr>
              <a:t>// compute volume of box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err="1" smtClean="0">
                <a:solidFill>
                  <a:prstClr val="black"/>
                </a:solidFill>
              </a:rPr>
              <a:t>vol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mybox.width</a:t>
            </a:r>
            <a:r>
              <a:rPr lang="en-US" dirty="0" smtClean="0">
                <a:solidFill>
                  <a:prstClr val="black"/>
                </a:solidFill>
              </a:rPr>
              <a:t> * </a:t>
            </a:r>
            <a:r>
              <a:rPr lang="en-US" dirty="0" err="1" smtClean="0">
                <a:solidFill>
                  <a:prstClr val="black"/>
                </a:solidFill>
              </a:rPr>
              <a:t>mybox.height</a:t>
            </a:r>
            <a:r>
              <a:rPr lang="en-US" dirty="0" smtClean="0">
                <a:solidFill>
                  <a:prstClr val="black"/>
                </a:solidFill>
              </a:rPr>
              <a:t> * </a:t>
            </a:r>
            <a:r>
              <a:rPr lang="en-US" dirty="0" err="1" smtClean="0">
                <a:solidFill>
                  <a:prstClr val="black"/>
                </a:solidFill>
              </a:rPr>
              <a:t>mybox.depth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err="1" smtClean="0">
                <a:solidFill>
                  <a:prstClr val="black"/>
                </a:solidFill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</a:rPr>
              <a:t>("Volume is " + </a:t>
            </a:r>
            <a:r>
              <a:rPr lang="en-US" dirty="0" err="1" smtClean="0">
                <a:solidFill>
                  <a:prstClr val="black"/>
                </a:solidFill>
              </a:rPr>
              <a:t>vol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smtClean="0">
                <a:solidFill>
                  <a:prstClr val="black"/>
                </a:solidFill>
              </a:rPr>
              <a:t>}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smtClean="0">
                <a:solidFill>
                  <a:prstClr val="black"/>
                </a:solidFill>
              </a:rPr>
              <a:t>}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dirty="0" smtClean="0">
              <a:solidFill>
                <a:prstClr val="black"/>
              </a:solidFill>
            </a:endParaRP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dirty="0" smtClean="0">
                <a:solidFill>
                  <a:prstClr val="black"/>
                </a:solidFill>
              </a:rPr>
              <a:t>//  Volume is 3000.0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BoxDemo3.java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// This program includes a method inside the box class.</a:t>
            </a:r>
          </a:p>
          <a:p>
            <a:pPr>
              <a:buNone/>
            </a:pPr>
            <a:r>
              <a:rPr lang="en-US" dirty="0" smtClean="0"/>
              <a:t>class Box 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// display volume of a box</a:t>
            </a:r>
          </a:p>
          <a:p>
            <a:pPr>
              <a:buNone/>
            </a:pPr>
            <a:r>
              <a:rPr lang="en-US" dirty="0" smtClean="0"/>
              <a:t>void volume() {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("Volume is 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(width * height * depth);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BoxDemo3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Box mybox1 = new Box();</a:t>
            </a:r>
          </a:p>
          <a:p>
            <a:pPr>
              <a:buNone/>
            </a:pPr>
            <a:r>
              <a:rPr lang="en-US" dirty="0" smtClean="0"/>
              <a:t>Box mybox2 = new Box();</a:t>
            </a:r>
          </a:p>
          <a:p>
            <a:pPr>
              <a:buNone/>
            </a:pPr>
            <a:r>
              <a:rPr lang="en-US" dirty="0" smtClean="0"/>
              <a:t>// assign values to mybox1's instance variables</a:t>
            </a:r>
          </a:p>
          <a:p>
            <a:pPr>
              <a:buNone/>
            </a:pPr>
            <a:r>
              <a:rPr lang="en-US" dirty="0" smtClean="0"/>
              <a:t>mybox1.width = 10;</a:t>
            </a:r>
          </a:p>
          <a:p>
            <a:pPr>
              <a:buNone/>
            </a:pPr>
            <a:r>
              <a:rPr lang="en-US" dirty="0" smtClean="0"/>
              <a:t>mybox1.height = 20;</a:t>
            </a:r>
          </a:p>
          <a:p>
            <a:pPr>
              <a:buNone/>
            </a:pPr>
            <a:r>
              <a:rPr lang="en-US" dirty="0" smtClean="0"/>
              <a:t>mybox1.depth = 15;</a:t>
            </a:r>
          </a:p>
          <a:p>
            <a:pPr>
              <a:buNone/>
            </a:pPr>
            <a:r>
              <a:rPr lang="en-US" dirty="0" smtClean="0"/>
              <a:t>/* assign different values to mybox2's</a:t>
            </a:r>
          </a:p>
          <a:p>
            <a:pPr>
              <a:buNone/>
            </a:pPr>
            <a:r>
              <a:rPr lang="en-US" dirty="0" smtClean="0"/>
              <a:t>instance variables */</a:t>
            </a:r>
          </a:p>
          <a:p>
            <a:pPr>
              <a:buNone/>
            </a:pPr>
            <a:r>
              <a:rPr lang="en-US" dirty="0" smtClean="0"/>
              <a:t>mybox2.width = 3;</a:t>
            </a:r>
          </a:p>
          <a:p>
            <a:pPr>
              <a:buNone/>
            </a:pPr>
            <a:r>
              <a:rPr lang="en-US" dirty="0" smtClean="0"/>
              <a:t>mybox2.height = 6;</a:t>
            </a:r>
          </a:p>
          <a:p>
            <a:pPr>
              <a:buNone/>
            </a:pPr>
            <a:r>
              <a:rPr lang="en-US" dirty="0" smtClean="0"/>
              <a:t>mybox2.depth = 9;</a:t>
            </a:r>
          </a:p>
          <a:p>
            <a:pPr>
              <a:buNone/>
            </a:pPr>
            <a:r>
              <a:rPr lang="en-US" dirty="0" smtClean="0"/>
              <a:t>// display volume of first box</a:t>
            </a:r>
          </a:p>
          <a:p>
            <a:pPr>
              <a:buNone/>
            </a:pPr>
            <a:r>
              <a:rPr lang="en-US" dirty="0" smtClean="0"/>
              <a:t>mybox1.volume();</a:t>
            </a:r>
          </a:p>
          <a:p>
            <a:pPr>
              <a:buNone/>
            </a:pPr>
            <a:r>
              <a:rPr lang="en-US" dirty="0" smtClean="0"/>
              <a:t>// display volume of second box</a:t>
            </a:r>
          </a:p>
          <a:p>
            <a:pPr>
              <a:buNone/>
            </a:pPr>
            <a:r>
              <a:rPr lang="en-US" dirty="0" smtClean="0"/>
              <a:t>mybox2.volume();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91200" y="5715000"/>
            <a:ext cx="2971800" cy="914400"/>
          </a:xfrm>
          <a:prstGeom prst="wedge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Volume is 3000.0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Volume is 162.0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2672</Words>
  <Application>Microsoft Office PowerPoint</Application>
  <PresentationFormat>On-screen Show (4:3)</PresentationFormat>
  <Paragraphs>609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CONSTRUCTORS IN JAVA </vt:lpstr>
      <vt:lpstr>CONSTRUCTORS</vt:lpstr>
      <vt:lpstr>The syntax for a constructor is:</vt:lpstr>
      <vt:lpstr>Slide 4</vt:lpstr>
      <vt:lpstr>Every class has at least one constructor. There are two cases:</vt:lpstr>
      <vt:lpstr>NOTE:</vt:lpstr>
      <vt:lpstr>Getting Started</vt:lpstr>
      <vt:lpstr>/* A program that uses the Box class.Call this file BoxDemo.java */</vt:lpstr>
      <vt:lpstr>BoxDemo3.java</vt:lpstr>
      <vt:lpstr> BoxDemo5 </vt:lpstr>
      <vt:lpstr>/* Here, Box uses a constructor to initialize the dimensions of a Box.*/</vt:lpstr>
      <vt:lpstr>class BoxDemo7/* Here, Box uses a parameterized constructor to initialize the dimensions of a box.*/</vt:lpstr>
      <vt:lpstr>Overload.java// Demonstrate method overloading.</vt:lpstr>
      <vt:lpstr>Getting Started</vt:lpstr>
      <vt:lpstr>OverloadCons.java</vt:lpstr>
      <vt:lpstr>OverloadCons.java</vt:lpstr>
      <vt:lpstr>OverloadCons2.java</vt:lpstr>
      <vt:lpstr>OverloadCons2.java</vt:lpstr>
      <vt:lpstr>Slide 19</vt:lpstr>
      <vt:lpstr>// Simple types are passed by value.</vt:lpstr>
      <vt:lpstr>// Objects are passed by reference</vt:lpstr>
      <vt:lpstr>// Returning an object.</vt:lpstr>
      <vt:lpstr>This Keyword</vt:lpstr>
      <vt:lpstr>Slide 24</vt:lpstr>
      <vt:lpstr>1) The this keyword can be used to refer current class instance variable.</vt:lpstr>
      <vt:lpstr>E.g</vt:lpstr>
      <vt:lpstr>E.g</vt:lpstr>
      <vt:lpstr>2) this() can be used to invoked current class constructor.</vt:lpstr>
      <vt:lpstr>E.g</vt:lpstr>
      <vt:lpstr>E.g</vt:lpstr>
      <vt:lpstr>3)The this keyword can be used to invoke current class method (implicitly).</vt:lpstr>
      <vt:lpstr>Slide 32</vt:lpstr>
      <vt:lpstr>4) this keyword can be passed as an argument in the method.</vt:lpstr>
      <vt:lpstr>E.g</vt:lpstr>
      <vt:lpstr>5) The this keyword can be passed as argument in the constructor call.</vt:lpstr>
      <vt:lpstr>E.g.</vt:lpstr>
      <vt:lpstr>6) The this keyword can be used to return current class instance.</vt:lpstr>
      <vt:lpstr>E.g</vt:lpstr>
      <vt:lpstr>Garbage Collection</vt:lpstr>
      <vt:lpstr>Advantage of Garbage Collection</vt:lpstr>
      <vt:lpstr>Eligibility</vt:lpstr>
      <vt:lpstr>The finalize( ) Method</vt:lpstr>
      <vt:lpstr>syntax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JAVA </dc:title>
  <dc:creator>RAHULKDIXIT</dc:creator>
  <cp:lastModifiedBy>RAHUL</cp:lastModifiedBy>
  <cp:revision>38</cp:revision>
  <dcterms:created xsi:type="dcterms:W3CDTF">2006-08-16T00:00:00Z</dcterms:created>
  <dcterms:modified xsi:type="dcterms:W3CDTF">2015-09-25T15:12:18Z</dcterms:modified>
</cp:coreProperties>
</file>