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8"/>
  </p:notesMasterIdLst>
  <p:sldIdLst>
    <p:sldId id="256" r:id="rId2"/>
    <p:sldId id="323" r:id="rId3"/>
    <p:sldId id="379" r:id="rId4"/>
    <p:sldId id="380" r:id="rId5"/>
    <p:sldId id="398" r:id="rId6"/>
    <p:sldId id="324" r:id="rId7"/>
    <p:sldId id="381" r:id="rId8"/>
    <p:sldId id="382" r:id="rId9"/>
    <p:sldId id="383" r:id="rId10"/>
    <p:sldId id="384" r:id="rId11"/>
    <p:sldId id="385" r:id="rId12"/>
    <p:sldId id="386" r:id="rId13"/>
    <p:sldId id="387" r:id="rId14"/>
    <p:sldId id="390" r:id="rId15"/>
    <p:sldId id="388" r:id="rId16"/>
    <p:sldId id="389" r:id="rId17"/>
    <p:sldId id="392" r:id="rId18"/>
    <p:sldId id="339" r:id="rId19"/>
    <p:sldId id="393" r:id="rId20"/>
    <p:sldId id="394" r:id="rId21"/>
    <p:sldId id="399" r:id="rId22"/>
    <p:sldId id="326" r:id="rId23"/>
    <p:sldId id="400" r:id="rId24"/>
    <p:sldId id="325" r:id="rId25"/>
    <p:sldId id="403" r:id="rId26"/>
    <p:sldId id="401" r:id="rId27"/>
    <p:sldId id="327" r:id="rId28"/>
    <p:sldId id="328" r:id="rId29"/>
    <p:sldId id="329" r:id="rId30"/>
    <p:sldId id="335" r:id="rId31"/>
    <p:sldId id="337" r:id="rId32"/>
    <p:sldId id="338" r:id="rId33"/>
    <p:sldId id="340" r:id="rId34"/>
    <p:sldId id="342" r:id="rId35"/>
    <p:sldId id="343" r:id="rId36"/>
    <p:sldId id="402" r:id="rId37"/>
    <p:sldId id="344" r:id="rId38"/>
    <p:sldId id="404" r:id="rId39"/>
    <p:sldId id="26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265" r:id="rId61"/>
    <p:sldId id="266" r:id="rId62"/>
    <p:sldId id="267" r:id="rId63"/>
    <p:sldId id="261" r:id="rId64"/>
    <p:sldId id="262" r:id="rId65"/>
    <p:sldId id="263" r:id="rId66"/>
    <p:sldId id="334" r:id="rId67"/>
    <p:sldId id="273" r:id="rId68"/>
    <p:sldId id="274" r:id="rId69"/>
    <p:sldId id="275" r:id="rId70"/>
    <p:sldId id="276" r:id="rId71"/>
    <p:sldId id="277" r:id="rId72"/>
    <p:sldId id="278" r:id="rId73"/>
    <p:sldId id="279" r:id="rId74"/>
    <p:sldId id="280" r:id="rId75"/>
    <p:sldId id="281" r:id="rId76"/>
    <p:sldId id="282" r:id="rId77"/>
    <p:sldId id="283" r:id="rId78"/>
    <p:sldId id="284" r:id="rId79"/>
    <p:sldId id="285" r:id="rId80"/>
    <p:sldId id="286" r:id="rId81"/>
    <p:sldId id="287" r:id="rId82"/>
    <p:sldId id="288" r:id="rId83"/>
    <p:sldId id="289" r:id="rId84"/>
    <p:sldId id="315" r:id="rId85"/>
    <p:sldId id="316" r:id="rId86"/>
    <p:sldId id="31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ED6B4-8CBA-4716-B296-BB0D095D7996}" type="datetimeFigureOut">
              <a:rPr lang="en-US" smtClean="0"/>
              <a:pPr/>
              <a:t>9/25/2015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3FD406-9F2D-412A-8F12-6C74763DBA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252D66A-FAF0-46E4-A52F-33AB576232A6}" type="datetimeFigureOut">
              <a:rPr lang="en-US" smtClean="0"/>
              <a:pPr/>
              <a:t>9/25/2015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C8B11C-2528-432B-8156-DAC1404E6C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B11C-2528-432B-8156-DAC1404E6C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B11C-2528-432B-8156-DAC1404E6C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1945D563-02E1-4C76-B371-BEA691F7E4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B11C-2528-432B-8156-DAC1404E6C9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B11C-2528-432B-8156-DAC1404E6C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C8B11C-2528-432B-8156-DAC1404E6C9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C8B11C-2528-432B-8156-DAC1404E6C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C8B11C-2528-432B-8156-DAC1404E6C9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252D66A-FAF0-46E4-A52F-33AB576232A6}" type="datetimeFigureOut">
              <a:rPr lang="en-US" smtClean="0"/>
              <a:pPr/>
              <a:t>9/25/2015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C8B11C-2528-432B-8156-DAC1404E6C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252D66A-FAF0-46E4-A52F-33AB576232A6}" type="datetimeFigureOut">
              <a:rPr lang="en-US" smtClean="0"/>
              <a:pPr/>
              <a:t>9/25/2015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C8B11C-2528-432B-8156-DAC1404E6C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252D66A-FAF0-46E4-A52F-33AB576232A6}" type="datetimeFigureOut">
              <a:rPr lang="en-US" smtClean="0"/>
              <a:pPr/>
              <a:t>9/25/2015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C8B11C-2528-432B-8156-DAC1404E6C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252D66A-FAF0-46E4-A52F-33AB576232A6}" type="datetimeFigureOut">
              <a:rPr lang="en-US" smtClean="0"/>
              <a:pPr/>
              <a:t>9/25/2015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C8B11C-2528-432B-8156-DAC1404E6C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Lecture 4 </a:t>
            </a:r>
            <a:br>
              <a:rPr lang="en-US" dirty="0" smtClean="0"/>
            </a:br>
            <a:r>
              <a:rPr lang="en-US" dirty="0" err="1" smtClean="0"/>
              <a:t>Rahul</a:t>
            </a:r>
            <a:r>
              <a:rPr lang="en-US" dirty="0" smtClean="0"/>
              <a:t> </a:t>
            </a:r>
            <a:r>
              <a:rPr lang="en-US" dirty="0" smtClean="0"/>
              <a:t>Kumar Dixit</a:t>
            </a:r>
            <a:endParaRPr lang="en-US" dirty="0"/>
          </a:p>
        </p:txBody>
      </p:sp>
      <p:sp>
        <p:nvSpPr>
          <p:cNvPr id="3" name="Subtitle 2"/>
          <p:cNvSpPr>
            <a:spLocks noGrp="1"/>
          </p:cNvSpPr>
          <p:nvPr>
            <p:ph type="subTitle" idx="1"/>
          </p:nvPr>
        </p:nvSpPr>
        <p:spPr/>
        <p:txBody>
          <a:bodyPr/>
          <a:lstStyle/>
          <a:p>
            <a:r>
              <a:rPr lang="en-US" dirty="0" smtClean="0"/>
              <a:t>PG-DAC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numCol="2">
            <a:normAutofit fontScale="55000" lnSpcReduction="20000"/>
          </a:bodyPr>
          <a:lstStyle/>
          <a:p>
            <a:pPr>
              <a:buNone/>
            </a:pPr>
            <a:r>
              <a:rPr lang="en-US" dirty="0" smtClean="0"/>
              <a:t>// This program uses inheritance to extend Box.</a:t>
            </a:r>
          </a:p>
          <a:p>
            <a:pPr>
              <a:buNone/>
            </a:pPr>
            <a:r>
              <a:rPr lang="en-US" dirty="0" smtClean="0"/>
              <a:t>class Box {</a:t>
            </a:r>
          </a:p>
          <a:p>
            <a:pPr>
              <a:buNone/>
            </a:pPr>
            <a:r>
              <a:rPr lang="en-US" dirty="0" smtClean="0"/>
              <a:t>double width;</a:t>
            </a:r>
          </a:p>
          <a:p>
            <a:pPr>
              <a:buNone/>
            </a:pPr>
            <a:r>
              <a:rPr lang="en-US" dirty="0" smtClean="0"/>
              <a:t>double height;</a:t>
            </a:r>
          </a:p>
          <a:p>
            <a:pPr>
              <a:buNone/>
            </a:pPr>
            <a:r>
              <a:rPr lang="en-US" dirty="0" smtClean="0"/>
              <a:t>double depth;</a:t>
            </a:r>
          </a:p>
          <a:p>
            <a:pPr>
              <a:buNone/>
            </a:pPr>
            <a:r>
              <a:rPr lang="en-US" dirty="0" smtClean="0"/>
              <a:t>// construct clone of an object</a:t>
            </a:r>
          </a:p>
          <a:p>
            <a:pPr>
              <a:buNone/>
            </a:pPr>
            <a:r>
              <a:rPr lang="en-US" dirty="0" smtClean="0"/>
              <a:t>Box(Box ob) { // pass object to constructor</a:t>
            </a:r>
          </a:p>
          <a:p>
            <a:pPr>
              <a:buNone/>
            </a:pPr>
            <a:r>
              <a:rPr lang="en-US" dirty="0" smtClean="0"/>
              <a:t>width = </a:t>
            </a:r>
            <a:r>
              <a:rPr lang="en-US" dirty="0" err="1" smtClean="0"/>
              <a:t>ob.width</a:t>
            </a:r>
            <a:r>
              <a:rPr lang="en-US" dirty="0" smtClean="0"/>
              <a:t>;</a:t>
            </a:r>
          </a:p>
          <a:p>
            <a:pPr>
              <a:buNone/>
            </a:pPr>
            <a:r>
              <a:rPr lang="en-US" dirty="0" smtClean="0"/>
              <a:t>height = </a:t>
            </a:r>
            <a:r>
              <a:rPr lang="en-US" dirty="0" err="1" smtClean="0"/>
              <a:t>ob.height</a:t>
            </a:r>
            <a:r>
              <a:rPr lang="en-US" dirty="0" smtClean="0"/>
              <a:t>;</a:t>
            </a:r>
          </a:p>
          <a:p>
            <a:pPr>
              <a:buNone/>
            </a:pPr>
            <a:r>
              <a:rPr lang="en-US" dirty="0" smtClean="0"/>
              <a:t>depth = </a:t>
            </a:r>
            <a:r>
              <a:rPr lang="en-US" dirty="0" err="1" smtClean="0"/>
              <a:t>ob.depth</a:t>
            </a:r>
            <a:r>
              <a:rPr lang="en-US" dirty="0" smtClean="0"/>
              <a:t>;</a:t>
            </a:r>
          </a:p>
          <a:p>
            <a:pPr>
              <a:buNone/>
            </a:pPr>
            <a:r>
              <a:rPr lang="en-US" dirty="0" smtClean="0"/>
              <a:t>}</a:t>
            </a:r>
          </a:p>
          <a:p>
            <a:pPr>
              <a:buNone/>
            </a:pPr>
            <a:r>
              <a:rPr lang="en-US" dirty="0" smtClean="0"/>
              <a:t>// constructor used when all dimensions specified</a:t>
            </a:r>
          </a:p>
          <a:p>
            <a:pPr>
              <a:buNone/>
            </a:pPr>
            <a:r>
              <a:rPr lang="en-US" dirty="0" smtClean="0"/>
              <a:t>Box(double w, double h, double d) {</a:t>
            </a:r>
          </a:p>
          <a:p>
            <a:pPr>
              <a:buNone/>
            </a:pPr>
            <a:r>
              <a:rPr lang="en-US" dirty="0" smtClean="0"/>
              <a:t>width = w;</a:t>
            </a:r>
          </a:p>
          <a:p>
            <a:pPr>
              <a:buNone/>
            </a:pPr>
            <a:r>
              <a:rPr lang="en-US" dirty="0" smtClean="0"/>
              <a:t>height = h;</a:t>
            </a:r>
          </a:p>
          <a:p>
            <a:pPr>
              <a:buNone/>
            </a:pPr>
            <a:r>
              <a:rPr lang="en-US" dirty="0" smtClean="0"/>
              <a:t>depth = d;</a:t>
            </a:r>
          </a:p>
          <a:p>
            <a:pPr>
              <a:buNone/>
            </a:pPr>
            <a:r>
              <a:rPr lang="en-US" dirty="0" smtClean="0"/>
              <a:t>}</a:t>
            </a:r>
          </a:p>
          <a:p>
            <a:pPr>
              <a:buNone/>
            </a:pPr>
            <a:r>
              <a:rPr lang="en-US" dirty="0" smtClean="0"/>
              <a:t>// constructor used when no dimensions specified</a:t>
            </a:r>
          </a:p>
          <a:p>
            <a:pPr>
              <a:buNone/>
            </a:pPr>
            <a:r>
              <a:rPr lang="en-US" dirty="0" smtClean="0"/>
              <a:t>Box() {</a:t>
            </a:r>
          </a:p>
          <a:p>
            <a:pPr>
              <a:buNone/>
            </a:pPr>
            <a:r>
              <a:rPr lang="en-US" dirty="0" smtClean="0"/>
              <a:t>width = -1; // use -1 to indicate</a:t>
            </a:r>
          </a:p>
          <a:p>
            <a:pPr>
              <a:buNone/>
            </a:pPr>
            <a:r>
              <a:rPr lang="en-US" dirty="0" smtClean="0"/>
              <a:t>height = -1; // an uninitialized</a:t>
            </a:r>
          </a:p>
          <a:p>
            <a:pPr>
              <a:buNone/>
            </a:pPr>
            <a:r>
              <a:rPr lang="en-US" dirty="0" smtClean="0"/>
              <a:t>depth = -1; // box</a:t>
            </a:r>
          </a:p>
          <a:p>
            <a:pPr>
              <a:buNone/>
            </a:pPr>
            <a:r>
              <a:rPr lang="en-US" dirty="0" smtClean="0"/>
              <a:t>}</a:t>
            </a:r>
          </a:p>
          <a:p>
            <a:pPr>
              <a:buNone/>
            </a:pPr>
            <a:r>
              <a:rPr lang="en-US" dirty="0" smtClean="0"/>
              <a:t>// constructor used when cube is created</a:t>
            </a:r>
          </a:p>
          <a:p>
            <a:pPr>
              <a:buNone/>
            </a:pPr>
            <a:r>
              <a:rPr lang="en-US" dirty="0" smtClean="0"/>
              <a:t>Box(double </a:t>
            </a:r>
            <a:r>
              <a:rPr lang="en-US" dirty="0" err="1" smtClean="0"/>
              <a:t>len</a:t>
            </a:r>
            <a:r>
              <a:rPr lang="en-US" dirty="0" smtClean="0"/>
              <a:t>) {</a:t>
            </a:r>
          </a:p>
          <a:p>
            <a:pPr>
              <a:buNone/>
            </a:pPr>
            <a:r>
              <a:rPr lang="en-US" dirty="0" smtClean="0"/>
              <a:t>width = height = depth = </a:t>
            </a:r>
            <a:r>
              <a:rPr lang="en-US" dirty="0" err="1" smtClean="0"/>
              <a:t>len</a:t>
            </a:r>
            <a:r>
              <a:rPr lang="en-US" dirty="0" smtClean="0"/>
              <a:t>;</a:t>
            </a:r>
          </a:p>
          <a:p>
            <a:pPr>
              <a:buNone/>
            </a:pPr>
            <a:r>
              <a:rPr lang="en-US" dirty="0" smtClean="0"/>
              <a:t>}</a:t>
            </a:r>
          </a:p>
          <a:p>
            <a:pPr>
              <a:buNone/>
            </a:pPr>
            <a:r>
              <a:rPr lang="en-US" dirty="0" smtClean="0"/>
              <a:t>// compute and return volume</a:t>
            </a:r>
          </a:p>
          <a:p>
            <a:pPr>
              <a:buNone/>
            </a:pPr>
            <a:r>
              <a:rPr lang="en-US" dirty="0" smtClean="0"/>
              <a:t>double volume() {</a:t>
            </a:r>
          </a:p>
          <a:p>
            <a:pPr>
              <a:buNone/>
            </a:pPr>
            <a:r>
              <a:rPr lang="en-US" dirty="0" smtClean="0"/>
              <a:t>return width * height * depth;</a:t>
            </a:r>
          </a:p>
          <a:p>
            <a:pPr>
              <a:buNone/>
            </a:pPr>
            <a:r>
              <a:rPr lang="en-US" dirty="0" smtClean="0"/>
              <a:t>}</a:t>
            </a:r>
          </a:p>
          <a:p>
            <a:pPr>
              <a:buNone/>
            </a:pPr>
            <a:r>
              <a:rPr lang="en-US" dirty="0" smtClean="0"/>
              <a:t>}</a:t>
            </a:r>
          </a:p>
          <a:p>
            <a:pPr>
              <a:buNone/>
            </a:pPr>
            <a:r>
              <a:rPr lang="en-US" dirty="0" smtClean="0"/>
              <a:t>// Here, Box is extended to include weight.</a:t>
            </a:r>
          </a:p>
          <a:p>
            <a:pPr>
              <a:buNone/>
            </a:pPr>
            <a:r>
              <a:rPr lang="en-US" dirty="0" smtClean="0"/>
              <a:t>class </a:t>
            </a:r>
            <a:r>
              <a:rPr lang="en-US" dirty="0" err="1" smtClean="0"/>
              <a:t>BoxWeight</a:t>
            </a:r>
            <a:r>
              <a:rPr lang="en-US" dirty="0" smtClean="0"/>
              <a:t> extends Box {</a:t>
            </a:r>
          </a:p>
          <a:p>
            <a:pPr>
              <a:buNone/>
            </a:pPr>
            <a:r>
              <a:rPr lang="en-US" dirty="0" smtClean="0"/>
              <a:t>double weight; // weight of box</a:t>
            </a:r>
          </a:p>
          <a:p>
            <a:pPr>
              <a:buNone/>
            </a:pPr>
            <a:r>
              <a:rPr lang="en-US" dirty="0" smtClean="0"/>
              <a:t>// constructor for </a:t>
            </a:r>
            <a:r>
              <a:rPr lang="en-US" dirty="0" err="1" smtClean="0"/>
              <a:t>BoxWeight</a:t>
            </a:r>
            <a:endParaRPr lang="en-US" dirty="0" smtClean="0"/>
          </a:p>
          <a:p>
            <a:pPr>
              <a:buNone/>
            </a:pPr>
            <a:r>
              <a:rPr lang="en-US" dirty="0" err="1" smtClean="0"/>
              <a:t>BoxWeight</a:t>
            </a:r>
            <a:r>
              <a:rPr lang="en-US" dirty="0" smtClean="0"/>
              <a:t>(double w, double h, double d, double m) {</a:t>
            </a:r>
          </a:p>
          <a:p>
            <a:pPr>
              <a:buNone/>
            </a:pPr>
            <a:r>
              <a:rPr lang="en-US" dirty="0" smtClean="0"/>
              <a:t>width = w;</a:t>
            </a:r>
          </a:p>
          <a:p>
            <a:pPr>
              <a:buNone/>
            </a:pPr>
            <a:r>
              <a:rPr lang="en-US" dirty="0" smtClean="0"/>
              <a:t>height = h;</a:t>
            </a:r>
          </a:p>
          <a:p>
            <a:pPr>
              <a:buNone/>
            </a:pPr>
            <a:r>
              <a:rPr lang="en-US" dirty="0" smtClean="0"/>
              <a:t>depth = d;</a:t>
            </a:r>
          </a:p>
          <a:p>
            <a:pPr>
              <a:buNone/>
            </a:pPr>
            <a:r>
              <a:rPr lang="en-US" dirty="0" smtClean="0"/>
              <a:t>weight = m;</a:t>
            </a:r>
          </a:p>
          <a:p>
            <a:pPr>
              <a:buNone/>
            </a:pPr>
            <a:r>
              <a:rPr lang="en-US" dirty="0" smtClean="0"/>
              <a:t>}</a:t>
            </a:r>
          </a:p>
          <a:p>
            <a:pPr>
              <a:buNone/>
            </a:pP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endParaRPr lang="en-US" dirty="0" smtClean="0"/>
          </a:p>
          <a:p>
            <a:pPr>
              <a:buNone/>
            </a:pPr>
            <a:r>
              <a:rPr lang="en-US" dirty="0" smtClean="0"/>
              <a:t>class </a:t>
            </a:r>
            <a:r>
              <a:rPr lang="en-US" dirty="0" err="1" smtClean="0"/>
              <a:t>DemoBoxWeight</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err="1" smtClean="0"/>
              <a:t>BoxWeight</a:t>
            </a:r>
            <a:r>
              <a:rPr lang="en-US" dirty="0" smtClean="0"/>
              <a:t> mybox1 = new </a:t>
            </a:r>
            <a:r>
              <a:rPr lang="en-US" dirty="0" err="1" smtClean="0"/>
              <a:t>BoxWeight</a:t>
            </a:r>
            <a:r>
              <a:rPr lang="en-US" dirty="0" smtClean="0"/>
              <a:t>(10, 20, 15, 34.3);</a:t>
            </a:r>
          </a:p>
          <a:p>
            <a:pPr>
              <a:buNone/>
            </a:pPr>
            <a:r>
              <a:rPr lang="en-US" dirty="0" err="1" smtClean="0"/>
              <a:t>BoxWeight</a:t>
            </a:r>
            <a:r>
              <a:rPr lang="en-US" dirty="0" smtClean="0"/>
              <a:t> mybox2 = new </a:t>
            </a:r>
            <a:r>
              <a:rPr lang="en-US" dirty="0" err="1" smtClean="0"/>
              <a:t>BoxWeight</a:t>
            </a:r>
            <a:r>
              <a:rPr lang="en-US" dirty="0" smtClean="0"/>
              <a:t>(2, 3, 4, 0.076);</a:t>
            </a:r>
          </a:p>
          <a:p>
            <a:pPr>
              <a:buNone/>
            </a:pPr>
            <a:r>
              <a:rPr lang="en-US" dirty="0" smtClean="0"/>
              <a:t>double </a:t>
            </a:r>
            <a:r>
              <a:rPr lang="en-US" dirty="0" err="1" smtClean="0"/>
              <a:t>vol</a:t>
            </a:r>
            <a:r>
              <a:rPr lang="en-US" dirty="0" smtClean="0"/>
              <a:t>;</a:t>
            </a:r>
          </a:p>
          <a:p>
            <a:pPr>
              <a:buNone/>
            </a:pPr>
            <a:r>
              <a:rPr lang="en-US" dirty="0" err="1" smtClean="0"/>
              <a:t>vol</a:t>
            </a:r>
            <a:r>
              <a:rPr lang="en-US" dirty="0" smtClean="0"/>
              <a:t> = mybox1.volume();</a:t>
            </a:r>
          </a:p>
          <a:p>
            <a:pPr>
              <a:buNone/>
            </a:pPr>
            <a:r>
              <a:rPr lang="en-US" dirty="0" err="1" smtClean="0"/>
              <a:t>System.out.println</a:t>
            </a:r>
            <a:r>
              <a:rPr lang="en-US" dirty="0" smtClean="0"/>
              <a:t>("Volume of mybox1 is " + </a:t>
            </a:r>
            <a:r>
              <a:rPr lang="en-US" dirty="0" err="1" smtClean="0"/>
              <a:t>vol</a:t>
            </a:r>
            <a:r>
              <a:rPr lang="en-US" dirty="0" smtClean="0"/>
              <a:t>);</a:t>
            </a:r>
          </a:p>
          <a:p>
            <a:pPr>
              <a:buNone/>
            </a:pPr>
            <a:r>
              <a:rPr lang="en-US" dirty="0" err="1" smtClean="0"/>
              <a:t>System.out.println</a:t>
            </a:r>
            <a:r>
              <a:rPr lang="en-US" dirty="0" smtClean="0"/>
              <a:t>("Weight of mybox1 is " + mybox1.weight);</a:t>
            </a:r>
          </a:p>
          <a:p>
            <a:pPr>
              <a:buNone/>
            </a:pPr>
            <a:r>
              <a:rPr lang="en-US" dirty="0" err="1" smtClean="0"/>
              <a:t>System.out.println</a:t>
            </a:r>
            <a:r>
              <a:rPr lang="en-US" dirty="0" smtClean="0"/>
              <a:t>();</a:t>
            </a:r>
          </a:p>
          <a:p>
            <a:pPr>
              <a:buNone/>
            </a:pPr>
            <a:r>
              <a:rPr lang="en-US" dirty="0" err="1" smtClean="0"/>
              <a:t>vol</a:t>
            </a:r>
            <a:r>
              <a:rPr lang="en-US" dirty="0" smtClean="0"/>
              <a:t> = mybox2.volume();</a:t>
            </a:r>
          </a:p>
          <a:p>
            <a:pPr>
              <a:buNone/>
            </a:pPr>
            <a:r>
              <a:rPr lang="en-US" dirty="0" err="1" smtClean="0"/>
              <a:t>System.out.println</a:t>
            </a:r>
            <a:r>
              <a:rPr lang="en-US" dirty="0" smtClean="0"/>
              <a:t>("Volume of mybox2 is " + </a:t>
            </a:r>
            <a:r>
              <a:rPr lang="en-US" dirty="0" err="1" smtClean="0"/>
              <a:t>vol</a:t>
            </a:r>
            <a:r>
              <a:rPr lang="en-US" dirty="0" smtClean="0"/>
              <a:t>);</a:t>
            </a:r>
          </a:p>
          <a:p>
            <a:pPr>
              <a:buNone/>
            </a:pPr>
            <a:r>
              <a:rPr lang="en-US" dirty="0" err="1" smtClean="0"/>
              <a:t>System.out.println</a:t>
            </a:r>
            <a:r>
              <a:rPr lang="en-US" dirty="0" smtClean="0"/>
              <a:t>("Weight of mybox2 is " + mybox2.weight);</a:t>
            </a:r>
          </a:p>
          <a:p>
            <a:pPr>
              <a:buNone/>
            </a:pPr>
            <a:r>
              <a:rPr lang="en-US" dirty="0" smtClean="0"/>
              <a:t>}</a:t>
            </a:r>
          </a:p>
          <a:p>
            <a:pPr>
              <a:buNone/>
            </a:pPr>
            <a:r>
              <a:rPr lang="en-US" dirty="0" smtClean="0"/>
              <a:t>}</a:t>
            </a:r>
          </a:p>
          <a:p>
            <a:endParaRPr lang="en-US" dirty="0"/>
          </a:p>
        </p:txBody>
      </p:sp>
      <p:sp>
        <p:nvSpPr>
          <p:cNvPr id="2" name="Title 1"/>
          <p:cNvSpPr>
            <a:spLocks noGrp="1"/>
          </p:cNvSpPr>
          <p:nvPr>
            <p:ph type="title"/>
          </p:nvPr>
        </p:nvSpPr>
        <p:spPr/>
        <p:txBody>
          <a:bodyPr/>
          <a:lstStyle/>
          <a:p>
            <a:endParaRPr lang="en-US"/>
          </a:p>
        </p:txBody>
      </p:sp>
      <p:sp>
        <p:nvSpPr>
          <p:cNvPr id="4" name="Rectangular Callout 3"/>
          <p:cNvSpPr/>
          <p:nvPr/>
        </p:nvSpPr>
        <p:spPr>
          <a:xfrm>
            <a:off x="4800600" y="5334000"/>
            <a:ext cx="4038600" cy="1371600"/>
          </a:xfrm>
          <a:prstGeom prst="wedgeRectCallout">
            <a:avLst>
              <a:gd name="adj1" fmla="val 7571"/>
              <a:gd name="adj2" fmla="val -6550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Volume of mybox1 is 3000.0</a:t>
            </a:r>
          </a:p>
          <a:p>
            <a:r>
              <a:rPr lang="en-US" dirty="0" smtClean="0">
                <a:solidFill>
                  <a:schemeClr val="tx1"/>
                </a:solidFill>
              </a:rPr>
              <a:t>Weight of mybox1 is 34.3</a:t>
            </a:r>
          </a:p>
          <a:p>
            <a:r>
              <a:rPr lang="en-US" dirty="0" smtClean="0">
                <a:solidFill>
                  <a:schemeClr val="tx1"/>
                </a:solidFill>
              </a:rPr>
              <a:t>Volume of mybox2 is 24.0</a:t>
            </a:r>
          </a:p>
          <a:p>
            <a:r>
              <a:rPr lang="en-US" dirty="0" smtClean="0">
                <a:solidFill>
                  <a:schemeClr val="tx1"/>
                </a:solidFill>
              </a:rPr>
              <a:t>Weight of mybox2 is 0.076</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FF0000"/>
                </a:solidFill>
              </a:rPr>
              <a:t>Inheritance Basics :- </a:t>
            </a:r>
            <a:r>
              <a:rPr lang="en-US" dirty="0" err="1" smtClean="0">
                <a:solidFill>
                  <a:srgbClr val="FF0000"/>
                </a:solidFill>
              </a:rPr>
              <a:t>SimpleInheritance</a:t>
            </a:r>
            <a:endParaRPr lang="en-US" dirty="0" smtClean="0">
              <a:solidFill>
                <a:srgbClr val="FF0000"/>
              </a:solidFill>
            </a:endParaRPr>
          </a:p>
          <a:p>
            <a:r>
              <a:rPr lang="en-US" dirty="0" smtClean="0">
                <a:solidFill>
                  <a:srgbClr val="FF0000"/>
                </a:solidFill>
              </a:rPr>
              <a:t>Member Access :-Access</a:t>
            </a:r>
          </a:p>
          <a:p>
            <a:r>
              <a:rPr lang="en-US" dirty="0" smtClean="0">
                <a:solidFill>
                  <a:srgbClr val="FF0000"/>
                </a:solidFill>
              </a:rPr>
              <a:t>Example : </a:t>
            </a:r>
            <a:r>
              <a:rPr lang="en-US" dirty="0" err="1" smtClean="0">
                <a:solidFill>
                  <a:srgbClr val="FF0000"/>
                </a:solidFill>
              </a:rPr>
              <a:t>DemoBoxWeight</a:t>
            </a:r>
            <a:endParaRPr lang="en-US" dirty="0" smtClean="0">
              <a:solidFill>
                <a:srgbClr val="FF0000"/>
              </a:solidFill>
            </a:endParaRPr>
          </a:p>
          <a:p>
            <a:r>
              <a:rPr lang="en-US" dirty="0" smtClean="0">
                <a:solidFill>
                  <a:srgbClr val="006600"/>
                </a:solidFill>
              </a:rPr>
              <a:t>Using super to Call </a:t>
            </a:r>
            <a:r>
              <a:rPr lang="en-US" dirty="0" err="1" smtClean="0">
                <a:solidFill>
                  <a:srgbClr val="006600"/>
                </a:solidFill>
              </a:rPr>
              <a:t>Superclass</a:t>
            </a:r>
            <a:r>
              <a:rPr lang="en-US" dirty="0" smtClean="0">
                <a:solidFill>
                  <a:srgbClr val="006600"/>
                </a:solidFill>
              </a:rPr>
              <a:t> Constructors:-</a:t>
            </a:r>
            <a:r>
              <a:rPr lang="en-US" dirty="0" err="1" smtClean="0">
                <a:solidFill>
                  <a:srgbClr val="006600"/>
                </a:solidFill>
              </a:rPr>
              <a:t>DemoSuper</a:t>
            </a:r>
            <a:endParaRPr lang="en-US" dirty="0" smtClean="0">
              <a:solidFill>
                <a:srgbClr val="006600"/>
              </a:solidFill>
            </a:endParaRPr>
          </a:p>
          <a:p>
            <a:r>
              <a:rPr lang="en-US" dirty="0" err="1" smtClean="0">
                <a:solidFill>
                  <a:srgbClr val="006600"/>
                </a:solidFill>
              </a:rPr>
              <a:t>super.</a:t>
            </a:r>
            <a:r>
              <a:rPr lang="en-US" i="1" dirty="0" err="1" smtClean="0">
                <a:solidFill>
                  <a:srgbClr val="006600"/>
                </a:solidFill>
              </a:rPr>
              <a:t>member</a:t>
            </a:r>
            <a:r>
              <a:rPr lang="en-US" i="1" dirty="0" smtClean="0">
                <a:solidFill>
                  <a:srgbClr val="006600"/>
                </a:solidFill>
              </a:rPr>
              <a:t> :- </a:t>
            </a:r>
            <a:r>
              <a:rPr lang="en-US" dirty="0" smtClean="0">
                <a:solidFill>
                  <a:srgbClr val="006600"/>
                </a:solidFill>
              </a:rPr>
              <a:t>UseSuper.java</a:t>
            </a:r>
          </a:p>
          <a:p>
            <a:r>
              <a:rPr lang="en-US" dirty="0" smtClean="0">
                <a:solidFill>
                  <a:srgbClr val="006600"/>
                </a:solidFill>
              </a:rPr>
              <a:t>When Constructors Are Called:- </a:t>
            </a:r>
            <a:r>
              <a:rPr lang="en-US" dirty="0" err="1" smtClean="0">
                <a:solidFill>
                  <a:srgbClr val="006600"/>
                </a:solidFill>
              </a:rPr>
              <a:t>CallingCons</a:t>
            </a:r>
            <a:endParaRPr lang="en-US" dirty="0" smtClean="0">
              <a:solidFill>
                <a:srgbClr val="006600"/>
              </a:solidFill>
            </a:endParaRPr>
          </a:p>
          <a:p>
            <a:r>
              <a:rPr lang="en-US" dirty="0" smtClean="0">
                <a:solidFill>
                  <a:srgbClr val="006600"/>
                </a:solidFill>
              </a:rPr>
              <a:t>If </a:t>
            </a:r>
            <a:r>
              <a:rPr lang="en-US" b="1" dirty="0" smtClean="0">
                <a:solidFill>
                  <a:srgbClr val="006600"/>
                </a:solidFill>
              </a:rPr>
              <a:t>super( ) is not used, then the </a:t>
            </a:r>
            <a:r>
              <a:rPr lang="en-US" dirty="0" smtClean="0">
                <a:solidFill>
                  <a:srgbClr val="006600"/>
                </a:solidFill>
              </a:rPr>
              <a:t>default or </a:t>
            </a:r>
            <a:r>
              <a:rPr lang="en-US" dirty="0" err="1" smtClean="0">
                <a:solidFill>
                  <a:srgbClr val="006600"/>
                </a:solidFill>
              </a:rPr>
              <a:t>parameterless</a:t>
            </a:r>
            <a:r>
              <a:rPr lang="en-US" dirty="0" smtClean="0">
                <a:solidFill>
                  <a:srgbClr val="006600"/>
                </a:solidFill>
              </a:rPr>
              <a:t> constructor of each </a:t>
            </a:r>
            <a:r>
              <a:rPr lang="en-US" dirty="0" err="1" smtClean="0">
                <a:solidFill>
                  <a:srgbClr val="006600"/>
                </a:solidFill>
              </a:rPr>
              <a:t>superclass</a:t>
            </a:r>
            <a:r>
              <a:rPr lang="en-US" dirty="0" smtClean="0">
                <a:solidFill>
                  <a:srgbClr val="006600"/>
                </a:solidFill>
              </a:rPr>
              <a:t> will be executed.</a:t>
            </a:r>
          </a:p>
          <a:p>
            <a:r>
              <a:rPr lang="en-US" dirty="0" smtClean="0">
                <a:solidFill>
                  <a:srgbClr val="006600"/>
                </a:solidFill>
              </a:rPr>
              <a:t>Method Overriding</a:t>
            </a:r>
          </a:p>
          <a:p>
            <a:endParaRPr lang="en-US" dirty="0" smtClean="0"/>
          </a:p>
          <a:p>
            <a:endParaRPr lang="en-US" dirty="0"/>
          </a:p>
        </p:txBody>
      </p:sp>
      <p:sp>
        <p:nvSpPr>
          <p:cNvPr id="2" name="Title 1"/>
          <p:cNvSpPr>
            <a:spLocks noGrp="1"/>
          </p:cNvSpPr>
          <p:nvPr>
            <p:ph type="title"/>
          </p:nvPr>
        </p:nvSpPr>
        <p:spPr/>
        <p:txBody>
          <a:bodyPr/>
          <a:lstStyle/>
          <a:p>
            <a:r>
              <a:rPr lang="en-US" dirty="0" smtClean="0"/>
              <a:t>Inheritance Basics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62500" lnSpcReduction="20000"/>
          </a:bodyPr>
          <a:lstStyle/>
          <a:p>
            <a:pPr>
              <a:buNone/>
            </a:pPr>
            <a:r>
              <a:rPr lang="en-US" dirty="0" smtClean="0"/>
              <a:t>class Box {</a:t>
            </a:r>
          </a:p>
          <a:p>
            <a:pPr>
              <a:buNone/>
            </a:pPr>
            <a:r>
              <a:rPr lang="en-US" dirty="0" smtClean="0"/>
              <a:t>private double width;</a:t>
            </a:r>
          </a:p>
          <a:p>
            <a:pPr>
              <a:buNone/>
            </a:pPr>
            <a:r>
              <a:rPr lang="en-US" dirty="0" smtClean="0"/>
              <a:t>private double height;</a:t>
            </a:r>
          </a:p>
          <a:p>
            <a:pPr>
              <a:buNone/>
            </a:pPr>
            <a:r>
              <a:rPr lang="en-US" dirty="0" smtClean="0"/>
              <a:t>private double depth;</a:t>
            </a:r>
          </a:p>
          <a:p>
            <a:pPr>
              <a:buNone/>
            </a:pPr>
            <a:r>
              <a:rPr lang="en-US" dirty="0" smtClean="0"/>
              <a:t>// construct clone of an object</a:t>
            </a:r>
          </a:p>
          <a:p>
            <a:pPr>
              <a:buNone/>
            </a:pPr>
            <a:r>
              <a:rPr lang="en-US" dirty="0" smtClean="0"/>
              <a:t>Box(Box ob) { // pass object to constructor</a:t>
            </a:r>
          </a:p>
          <a:p>
            <a:pPr>
              <a:buNone/>
            </a:pPr>
            <a:r>
              <a:rPr lang="en-US" dirty="0" smtClean="0"/>
              <a:t>width = </a:t>
            </a:r>
            <a:r>
              <a:rPr lang="en-US" dirty="0" err="1" smtClean="0"/>
              <a:t>ob.width</a:t>
            </a:r>
            <a:r>
              <a:rPr lang="en-US" dirty="0" smtClean="0"/>
              <a:t>;</a:t>
            </a:r>
          </a:p>
          <a:p>
            <a:pPr>
              <a:buNone/>
            </a:pPr>
            <a:r>
              <a:rPr lang="en-US" dirty="0" smtClean="0"/>
              <a:t>height = </a:t>
            </a:r>
            <a:r>
              <a:rPr lang="en-US" dirty="0" err="1" smtClean="0"/>
              <a:t>ob.height</a:t>
            </a:r>
            <a:r>
              <a:rPr lang="en-US" dirty="0" smtClean="0"/>
              <a:t>;</a:t>
            </a:r>
          </a:p>
          <a:p>
            <a:pPr>
              <a:buNone/>
            </a:pPr>
            <a:r>
              <a:rPr lang="en-US" dirty="0" smtClean="0"/>
              <a:t>depth = </a:t>
            </a:r>
            <a:r>
              <a:rPr lang="en-US" dirty="0" err="1" smtClean="0"/>
              <a:t>ob.depth</a:t>
            </a:r>
            <a:r>
              <a:rPr lang="en-US" dirty="0" smtClean="0"/>
              <a:t>; }</a:t>
            </a:r>
          </a:p>
          <a:p>
            <a:pPr>
              <a:buNone/>
            </a:pPr>
            <a:r>
              <a:rPr lang="en-US" dirty="0" smtClean="0"/>
              <a:t>// constructor used when all dimensions specified</a:t>
            </a:r>
          </a:p>
          <a:p>
            <a:pPr>
              <a:buNone/>
            </a:pPr>
            <a:r>
              <a:rPr lang="en-US" dirty="0" smtClean="0"/>
              <a:t>Box(double w, double h, double d) {</a:t>
            </a:r>
          </a:p>
          <a:p>
            <a:pPr>
              <a:buNone/>
            </a:pPr>
            <a:r>
              <a:rPr lang="en-US" dirty="0" smtClean="0"/>
              <a:t>width = w;</a:t>
            </a:r>
          </a:p>
          <a:p>
            <a:pPr>
              <a:buNone/>
            </a:pPr>
            <a:r>
              <a:rPr lang="en-US" dirty="0" smtClean="0"/>
              <a:t>height = h;</a:t>
            </a:r>
          </a:p>
          <a:p>
            <a:pPr>
              <a:buNone/>
            </a:pPr>
            <a:r>
              <a:rPr lang="en-US" dirty="0" smtClean="0"/>
              <a:t>depth = d;  }</a:t>
            </a:r>
          </a:p>
          <a:p>
            <a:pPr>
              <a:buNone/>
            </a:pPr>
            <a:endParaRPr lang="en-US" dirty="0" smtClean="0"/>
          </a:p>
          <a:p>
            <a:pPr>
              <a:buNone/>
            </a:pPr>
            <a:r>
              <a:rPr lang="en-US" dirty="0" smtClean="0"/>
              <a:t>// constructor used when no dimensions specified</a:t>
            </a:r>
          </a:p>
          <a:p>
            <a:pPr>
              <a:buNone/>
            </a:pPr>
            <a:r>
              <a:rPr lang="en-US" dirty="0" smtClean="0"/>
              <a:t>Box() {</a:t>
            </a:r>
          </a:p>
          <a:p>
            <a:pPr>
              <a:buNone/>
            </a:pPr>
            <a:r>
              <a:rPr lang="en-US" dirty="0" smtClean="0"/>
              <a:t>width = -1; // use -1 to indicate</a:t>
            </a:r>
          </a:p>
          <a:p>
            <a:pPr>
              <a:buNone/>
            </a:pPr>
            <a:r>
              <a:rPr lang="en-US" dirty="0" smtClean="0"/>
              <a:t>height = -1; // an uninitialized</a:t>
            </a:r>
          </a:p>
          <a:p>
            <a:pPr>
              <a:buNone/>
            </a:pPr>
            <a:r>
              <a:rPr lang="en-US" dirty="0" smtClean="0"/>
              <a:t>depth = -1; // box</a:t>
            </a:r>
          </a:p>
          <a:p>
            <a:pPr>
              <a:buNone/>
            </a:pPr>
            <a:r>
              <a:rPr lang="en-US" dirty="0" smtClean="0"/>
              <a:t>}</a:t>
            </a:r>
          </a:p>
          <a:p>
            <a:pPr>
              <a:buNone/>
            </a:pPr>
            <a:r>
              <a:rPr lang="en-US" dirty="0" smtClean="0"/>
              <a:t>// constructor used when cube is created</a:t>
            </a:r>
          </a:p>
          <a:p>
            <a:pPr>
              <a:buNone/>
            </a:pPr>
            <a:r>
              <a:rPr lang="en-US" dirty="0" smtClean="0"/>
              <a:t>Box(double </a:t>
            </a:r>
            <a:r>
              <a:rPr lang="en-US" dirty="0" err="1" smtClean="0"/>
              <a:t>len</a:t>
            </a:r>
            <a:r>
              <a:rPr lang="en-US" dirty="0" smtClean="0"/>
              <a:t>) {</a:t>
            </a:r>
          </a:p>
          <a:p>
            <a:pPr>
              <a:buNone/>
            </a:pPr>
            <a:r>
              <a:rPr lang="en-US" dirty="0" smtClean="0"/>
              <a:t>width = height = depth = </a:t>
            </a:r>
            <a:r>
              <a:rPr lang="en-US" dirty="0" err="1" smtClean="0"/>
              <a:t>len</a:t>
            </a:r>
            <a:r>
              <a:rPr lang="en-US" dirty="0" smtClean="0"/>
              <a:t>; }</a:t>
            </a:r>
          </a:p>
          <a:p>
            <a:pPr>
              <a:buNone/>
            </a:pPr>
            <a:r>
              <a:rPr lang="en-US" dirty="0" smtClean="0"/>
              <a:t>// compute and return volume</a:t>
            </a:r>
          </a:p>
          <a:p>
            <a:pPr>
              <a:buNone/>
            </a:pPr>
            <a:r>
              <a:rPr lang="en-US" dirty="0" smtClean="0"/>
              <a:t>double volume() {</a:t>
            </a:r>
          </a:p>
          <a:p>
            <a:pPr>
              <a:buNone/>
            </a:pPr>
            <a:r>
              <a:rPr lang="en-US" dirty="0" smtClean="0"/>
              <a:t>return width * height * depth;  }</a:t>
            </a:r>
          </a:p>
          <a:p>
            <a:pPr>
              <a:buNone/>
            </a:pPr>
            <a:r>
              <a:rPr lang="en-US" dirty="0" smtClean="0"/>
              <a:t>}</a:t>
            </a:r>
          </a:p>
        </p:txBody>
      </p:sp>
      <p:sp>
        <p:nvSpPr>
          <p:cNvPr id="2" name="Title 1"/>
          <p:cNvSpPr>
            <a:spLocks noGrp="1"/>
          </p:cNvSpPr>
          <p:nvPr>
            <p:ph type="title"/>
          </p:nvPr>
        </p:nvSpPr>
        <p:spPr/>
        <p:txBody>
          <a:bodyPr>
            <a:normAutofit fontScale="90000"/>
          </a:bodyPr>
          <a:lstStyle/>
          <a:p>
            <a:r>
              <a:rPr lang="en-US" dirty="0" smtClean="0"/>
              <a:t>//A complete implementation of </a:t>
            </a:r>
            <a:r>
              <a:rPr lang="en-US" dirty="0" err="1" smtClean="0"/>
              <a:t>BoxWeight</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numCol="2">
            <a:normAutofit fontScale="70000" lnSpcReduction="20000"/>
          </a:bodyPr>
          <a:lstStyle/>
          <a:p>
            <a:pPr>
              <a:buNone/>
            </a:pPr>
            <a:r>
              <a:rPr lang="en-US" dirty="0" smtClean="0"/>
              <a:t>class </a:t>
            </a:r>
            <a:r>
              <a:rPr lang="en-US" dirty="0" err="1" smtClean="0"/>
              <a:t>BoxWeight</a:t>
            </a:r>
            <a:r>
              <a:rPr lang="en-US" dirty="0" smtClean="0"/>
              <a:t> extends Box </a:t>
            </a:r>
          </a:p>
          <a:p>
            <a:pPr>
              <a:buNone/>
            </a:pPr>
            <a:r>
              <a:rPr lang="en-US" dirty="0" smtClean="0"/>
              <a:t>{</a:t>
            </a:r>
          </a:p>
          <a:p>
            <a:pPr>
              <a:buNone/>
            </a:pPr>
            <a:r>
              <a:rPr lang="en-US" dirty="0" smtClean="0"/>
              <a:t>double weight; // weight of box</a:t>
            </a:r>
          </a:p>
          <a:p>
            <a:pPr>
              <a:buNone/>
            </a:pPr>
            <a:r>
              <a:rPr lang="en-US" dirty="0" smtClean="0"/>
              <a:t>// construct clone of an object</a:t>
            </a:r>
          </a:p>
          <a:p>
            <a:pPr>
              <a:buNone/>
            </a:pPr>
            <a:r>
              <a:rPr lang="en-US" dirty="0" err="1" smtClean="0"/>
              <a:t>BoxWeight</a:t>
            </a:r>
            <a:r>
              <a:rPr lang="en-US" dirty="0" smtClean="0"/>
              <a:t>(</a:t>
            </a:r>
            <a:r>
              <a:rPr lang="en-US" dirty="0" err="1" smtClean="0"/>
              <a:t>BoxWeight</a:t>
            </a:r>
            <a:r>
              <a:rPr lang="en-US" dirty="0" smtClean="0"/>
              <a:t> ob) { // pass object to constructor</a:t>
            </a:r>
          </a:p>
          <a:p>
            <a:pPr>
              <a:buNone/>
            </a:pPr>
            <a:r>
              <a:rPr lang="en-US" dirty="0" smtClean="0"/>
              <a:t>super(ob);</a:t>
            </a:r>
          </a:p>
          <a:p>
            <a:pPr>
              <a:buNone/>
            </a:pPr>
            <a:r>
              <a:rPr lang="en-US" dirty="0" smtClean="0"/>
              <a:t>weight = </a:t>
            </a:r>
            <a:r>
              <a:rPr lang="en-US" dirty="0" err="1" smtClean="0"/>
              <a:t>ob.weight</a:t>
            </a:r>
            <a:r>
              <a:rPr lang="en-US" dirty="0" smtClean="0"/>
              <a:t>;</a:t>
            </a:r>
          </a:p>
          <a:p>
            <a:pPr>
              <a:buNone/>
            </a:pPr>
            <a:r>
              <a:rPr lang="en-US" dirty="0" smtClean="0"/>
              <a:t>}</a:t>
            </a:r>
          </a:p>
          <a:p>
            <a:pPr>
              <a:buNone/>
            </a:pPr>
            <a:r>
              <a:rPr lang="en-US" dirty="0" smtClean="0"/>
              <a:t>// constructor when all parameters are specified</a:t>
            </a:r>
          </a:p>
          <a:p>
            <a:pPr>
              <a:buNone/>
            </a:pPr>
            <a:r>
              <a:rPr lang="en-US" dirty="0" err="1" smtClean="0"/>
              <a:t>BoxWeight</a:t>
            </a:r>
            <a:r>
              <a:rPr lang="en-US" dirty="0" smtClean="0"/>
              <a:t>(double w, double h, double d, double m) {</a:t>
            </a:r>
          </a:p>
          <a:p>
            <a:pPr>
              <a:buNone/>
            </a:pPr>
            <a:r>
              <a:rPr lang="en-US" dirty="0" smtClean="0"/>
              <a:t>super(w, h, d); // call </a:t>
            </a:r>
            <a:r>
              <a:rPr lang="en-US" dirty="0" err="1" smtClean="0"/>
              <a:t>superclass</a:t>
            </a:r>
            <a:r>
              <a:rPr lang="en-US" dirty="0" smtClean="0"/>
              <a:t> constructor</a:t>
            </a:r>
          </a:p>
          <a:p>
            <a:pPr>
              <a:buNone/>
            </a:pPr>
            <a:r>
              <a:rPr lang="en-US" dirty="0" smtClean="0"/>
              <a:t>weight = m;</a:t>
            </a:r>
          </a:p>
          <a:p>
            <a:pPr>
              <a:buNone/>
            </a:pPr>
            <a:r>
              <a:rPr lang="en-US" dirty="0" smtClean="0"/>
              <a:t>}</a:t>
            </a:r>
          </a:p>
          <a:p>
            <a:pPr>
              <a:buNone/>
            </a:pPr>
            <a:endParaRPr lang="en-US" dirty="0" smtClean="0"/>
          </a:p>
          <a:p>
            <a:pPr>
              <a:buNone/>
            </a:pPr>
            <a:r>
              <a:rPr lang="en-US" dirty="0" smtClean="0"/>
              <a:t>// default constructor</a:t>
            </a:r>
          </a:p>
          <a:p>
            <a:pPr>
              <a:buNone/>
            </a:pPr>
            <a:r>
              <a:rPr lang="en-US" dirty="0" err="1" smtClean="0"/>
              <a:t>BoxWeight</a:t>
            </a:r>
            <a:r>
              <a:rPr lang="en-US" dirty="0" smtClean="0"/>
              <a:t>() {</a:t>
            </a:r>
          </a:p>
          <a:p>
            <a:pPr>
              <a:buNone/>
            </a:pPr>
            <a:r>
              <a:rPr lang="en-US" dirty="0" smtClean="0"/>
              <a:t>super();</a:t>
            </a:r>
          </a:p>
          <a:p>
            <a:pPr>
              <a:buNone/>
            </a:pPr>
            <a:r>
              <a:rPr lang="en-US" dirty="0" smtClean="0"/>
              <a:t>weight = -1;</a:t>
            </a:r>
          </a:p>
          <a:p>
            <a:pPr>
              <a:buNone/>
            </a:pPr>
            <a:r>
              <a:rPr lang="en-US" dirty="0" smtClean="0"/>
              <a:t>}</a:t>
            </a:r>
          </a:p>
          <a:p>
            <a:pPr>
              <a:buNone/>
            </a:pPr>
            <a:r>
              <a:rPr lang="en-US" dirty="0" smtClean="0"/>
              <a:t>// constructor used when cube is created</a:t>
            </a:r>
          </a:p>
          <a:p>
            <a:pPr>
              <a:buNone/>
            </a:pPr>
            <a:r>
              <a:rPr lang="en-US" dirty="0" err="1" smtClean="0"/>
              <a:t>BoxWeight</a:t>
            </a:r>
            <a:r>
              <a:rPr lang="en-US" dirty="0" smtClean="0"/>
              <a:t>(double </a:t>
            </a:r>
            <a:r>
              <a:rPr lang="en-US" dirty="0" err="1" smtClean="0"/>
              <a:t>len</a:t>
            </a:r>
            <a:r>
              <a:rPr lang="en-US" dirty="0" smtClean="0"/>
              <a:t>, double m) {</a:t>
            </a:r>
          </a:p>
          <a:p>
            <a:pPr>
              <a:buNone/>
            </a:pPr>
            <a:r>
              <a:rPr lang="en-US" dirty="0" smtClean="0"/>
              <a:t>super(</a:t>
            </a:r>
            <a:r>
              <a:rPr lang="en-US" dirty="0" err="1" smtClean="0"/>
              <a:t>len</a:t>
            </a:r>
            <a:r>
              <a:rPr lang="en-US" dirty="0" smtClean="0"/>
              <a:t>);</a:t>
            </a:r>
          </a:p>
          <a:p>
            <a:pPr>
              <a:buNone/>
            </a:pPr>
            <a:r>
              <a:rPr lang="en-US" dirty="0" smtClean="0"/>
              <a:t>weight = m;</a:t>
            </a:r>
          </a:p>
          <a:p>
            <a:pPr>
              <a:buNone/>
            </a:pPr>
            <a:r>
              <a:rPr lang="en-US" dirty="0" smtClean="0"/>
              <a:t>}</a:t>
            </a:r>
          </a:p>
          <a:p>
            <a:pPr>
              <a:buNone/>
            </a:pPr>
            <a:r>
              <a:rPr lang="en-US" dirty="0" smtClean="0"/>
              <a:t>}</a:t>
            </a:r>
          </a:p>
          <a:p>
            <a:endParaRPr lang="en-US" dirty="0"/>
          </a:p>
        </p:txBody>
      </p:sp>
      <p:sp>
        <p:nvSpPr>
          <p:cNvPr id="2" name="Title 1"/>
          <p:cNvSpPr>
            <a:spLocks noGrp="1"/>
          </p:cNvSpPr>
          <p:nvPr>
            <p:ph type="title"/>
          </p:nvPr>
        </p:nvSpPr>
        <p:spPr/>
        <p:txBody>
          <a:bodyPr>
            <a:normAutofit fontScale="90000"/>
          </a:bodyPr>
          <a:lstStyle/>
          <a:p>
            <a:r>
              <a:rPr lang="en-US" dirty="0" smtClean="0"/>
              <a:t>// </a:t>
            </a:r>
            <a:r>
              <a:rPr lang="en-US" dirty="0" err="1" smtClean="0"/>
              <a:t>BoxWeight</a:t>
            </a:r>
            <a:r>
              <a:rPr lang="en-US" dirty="0" smtClean="0"/>
              <a:t> now fully implements all constructors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28360"/>
          </a:xfrm>
        </p:spPr>
        <p:txBody>
          <a:bodyPr numCol="1">
            <a:noAutofit/>
          </a:bodyPr>
          <a:lstStyle/>
          <a:p>
            <a:pPr>
              <a:buNone/>
            </a:pPr>
            <a:r>
              <a:rPr lang="en-US" sz="2400" dirty="0" smtClean="0"/>
              <a:t>class </a:t>
            </a:r>
            <a:r>
              <a:rPr lang="en-US" sz="2400" dirty="0" err="1" smtClean="0"/>
              <a:t>DemoSuper</a:t>
            </a:r>
            <a:r>
              <a:rPr lang="en-US" sz="2400" dirty="0" smtClean="0"/>
              <a:t> {</a:t>
            </a:r>
          </a:p>
          <a:p>
            <a:pPr>
              <a:buNone/>
            </a:pPr>
            <a:r>
              <a:rPr lang="en-US" sz="2400" dirty="0" smtClean="0"/>
              <a:t>public static void main(String </a:t>
            </a:r>
            <a:r>
              <a:rPr lang="en-US" sz="2400" dirty="0" err="1" smtClean="0"/>
              <a:t>args</a:t>
            </a:r>
            <a:r>
              <a:rPr lang="en-US" sz="2400" dirty="0" smtClean="0"/>
              <a:t>[]) {</a:t>
            </a:r>
          </a:p>
          <a:p>
            <a:pPr>
              <a:buNone/>
            </a:pPr>
            <a:r>
              <a:rPr lang="en-US" sz="2400" dirty="0" err="1" smtClean="0"/>
              <a:t>BoxWeight</a:t>
            </a:r>
            <a:r>
              <a:rPr lang="en-US" sz="2400" dirty="0" smtClean="0"/>
              <a:t> mybox1 = new </a:t>
            </a:r>
            <a:r>
              <a:rPr lang="en-US" sz="2400" dirty="0" err="1" smtClean="0"/>
              <a:t>BoxWeight</a:t>
            </a:r>
            <a:r>
              <a:rPr lang="en-US" sz="2400" dirty="0" smtClean="0"/>
              <a:t>(10, 20, 15, 34.3);</a:t>
            </a:r>
          </a:p>
          <a:p>
            <a:pPr>
              <a:buNone/>
            </a:pPr>
            <a:r>
              <a:rPr lang="en-US" sz="2400" dirty="0" err="1" smtClean="0"/>
              <a:t>BoxWeight</a:t>
            </a:r>
            <a:r>
              <a:rPr lang="en-US" sz="2400" dirty="0" smtClean="0"/>
              <a:t> mybox2 = new </a:t>
            </a:r>
            <a:r>
              <a:rPr lang="en-US" sz="2400" dirty="0" err="1" smtClean="0"/>
              <a:t>BoxWeight</a:t>
            </a:r>
            <a:r>
              <a:rPr lang="en-US" sz="2400" dirty="0" smtClean="0"/>
              <a:t>(2, 3, 4, 0.076);</a:t>
            </a:r>
          </a:p>
          <a:p>
            <a:pPr>
              <a:buNone/>
            </a:pPr>
            <a:r>
              <a:rPr lang="en-US" sz="2400" dirty="0" err="1" smtClean="0"/>
              <a:t>BoxWeight</a:t>
            </a:r>
            <a:r>
              <a:rPr lang="en-US" sz="2400" dirty="0" smtClean="0"/>
              <a:t> mybox3 = new </a:t>
            </a:r>
            <a:r>
              <a:rPr lang="en-US" sz="2400" dirty="0" err="1" smtClean="0"/>
              <a:t>BoxWeight</a:t>
            </a:r>
            <a:r>
              <a:rPr lang="en-US" sz="2400" dirty="0" smtClean="0"/>
              <a:t>(); // default</a:t>
            </a:r>
          </a:p>
          <a:p>
            <a:pPr>
              <a:buNone/>
            </a:pPr>
            <a:r>
              <a:rPr lang="en-US" sz="2400" dirty="0" err="1" smtClean="0"/>
              <a:t>BoxWeight</a:t>
            </a:r>
            <a:r>
              <a:rPr lang="en-US" sz="2400" dirty="0" smtClean="0"/>
              <a:t> </a:t>
            </a:r>
            <a:r>
              <a:rPr lang="en-US" sz="2400" dirty="0" err="1" smtClean="0"/>
              <a:t>mycube</a:t>
            </a:r>
            <a:r>
              <a:rPr lang="en-US" sz="2400" dirty="0" smtClean="0"/>
              <a:t> = new </a:t>
            </a:r>
            <a:r>
              <a:rPr lang="en-US" sz="2400" dirty="0" err="1" smtClean="0"/>
              <a:t>BoxWeight</a:t>
            </a:r>
            <a:r>
              <a:rPr lang="en-US" sz="2400" dirty="0" smtClean="0"/>
              <a:t>(3, 2);</a:t>
            </a:r>
          </a:p>
          <a:p>
            <a:pPr>
              <a:buNone/>
            </a:pPr>
            <a:r>
              <a:rPr lang="en-US" sz="2400" dirty="0" err="1" smtClean="0"/>
              <a:t>BoxWeight</a:t>
            </a:r>
            <a:r>
              <a:rPr lang="en-US" sz="2400" dirty="0" smtClean="0"/>
              <a:t> </a:t>
            </a:r>
            <a:r>
              <a:rPr lang="en-US" sz="2400" dirty="0" err="1" smtClean="0"/>
              <a:t>myclone</a:t>
            </a:r>
            <a:r>
              <a:rPr lang="en-US" sz="2400" dirty="0" smtClean="0"/>
              <a:t> = new </a:t>
            </a:r>
            <a:r>
              <a:rPr lang="en-US" sz="2400" dirty="0" err="1" smtClean="0"/>
              <a:t>BoxWeight</a:t>
            </a:r>
            <a:r>
              <a:rPr lang="en-US" sz="2400" dirty="0" smtClean="0"/>
              <a:t>(mybox1);</a:t>
            </a:r>
          </a:p>
          <a:p>
            <a:pPr>
              <a:buNone/>
            </a:pPr>
            <a:r>
              <a:rPr lang="en-US" sz="2400" dirty="0" smtClean="0"/>
              <a:t>double </a:t>
            </a:r>
            <a:r>
              <a:rPr lang="en-US" sz="2400" dirty="0" err="1" smtClean="0"/>
              <a:t>vol</a:t>
            </a:r>
            <a:r>
              <a:rPr lang="en-US" sz="2400" dirty="0" smtClean="0"/>
              <a:t>;</a:t>
            </a:r>
          </a:p>
          <a:p>
            <a:pPr>
              <a:buNone/>
            </a:pPr>
            <a:r>
              <a:rPr lang="en-US" sz="2400" dirty="0" err="1" smtClean="0"/>
              <a:t>vol</a:t>
            </a:r>
            <a:r>
              <a:rPr lang="en-US" sz="2400" dirty="0" smtClean="0"/>
              <a:t> = mybox1.volume();</a:t>
            </a:r>
          </a:p>
          <a:p>
            <a:pPr>
              <a:buNone/>
            </a:pPr>
            <a:r>
              <a:rPr lang="en-US" sz="2400" dirty="0" err="1" smtClean="0"/>
              <a:t>System.out.println</a:t>
            </a:r>
            <a:r>
              <a:rPr lang="en-US" sz="2400" dirty="0" smtClean="0"/>
              <a:t>("Volume of mybox1 is " + </a:t>
            </a:r>
            <a:r>
              <a:rPr lang="en-US" sz="2400" dirty="0" err="1" smtClean="0"/>
              <a:t>vol</a:t>
            </a:r>
            <a:r>
              <a:rPr lang="en-US" sz="2400" dirty="0" smtClean="0"/>
              <a:t>);</a:t>
            </a:r>
          </a:p>
          <a:p>
            <a:pPr>
              <a:buNone/>
            </a:pPr>
            <a:r>
              <a:rPr lang="en-US" sz="2400" dirty="0" err="1" smtClean="0"/>
              <a:t>System.out.println</a:t>
            </a:r>
            <a:r>
              <a:rPr lang="en-US" sz="2400" dirty="0" smtClean="0"/>
              <a:t>("Weight of mybox1 is " + mybox1.weight);</a:t>
            </a:r>
          </a:p>
          <a:p>
            <a:pPr>
              <a:buNone/>
            </a:pPr>
            <a:r>
              <a:rPr lang="en-US" sz="2400" dirty="0" err="1" smtClean="0"/>
              <a:t>System.out.println</a:t>
            </a:r>
            <a:r>
              <a:rPr lang="en-US" sz="24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pPr>
              <a:buNone/>
            </a:pPr>
            <a:r>
              <a:rPr lang="en-US" sz="2800" dirty="0" err="1" smtClean="0"/>
              <a:t>vol</a:t>
            </a:r>
            <a:r>
              <a:rPr lang="en-US" sz="2800" dirty="0" smtClean="0"/>
              <a:t> = mybox2.volume();</a:t>
            </a:r>
          </a:p>
          <a:p>
            <a:pPr>
              <a:buNone/>
            </a:pPr>
            <a:r>
              <a:rPr lang="en-US" sz="2800" dirty="0" err="1" smtClean="0"/>
              <a:t>System.out.println</a:t>
            </a:r>
            <a:r>
              <a:rPr lang="en-US" sz="2800" dirty="0" smtClean="0"/>
              <a:t>("Volume of mybox2 is " + </a:t>
            </a:r>
            <a:r>
              <a:rPr lang="en-US" sz="2800" dirty="0" err="1" smtClean="0"/>
              <a:t>vol</a:t>
            </a:r>
            <a:r>
              <a:rPr lang="en-US" sz="2800" dirty="0" smtClean="0"/>
              <a:t>);</a:t>
            </a:r>
          </a:p>
          <a:p>
            <a:pPr>
              <a:buNone/>
            </a:pPr>
            <a:r>
              <a:rPr lang="en-US" sz="2800" dirty="0" err="1" smtClean="0"/>
              <a:t>System.out.println</a:t>
            </a:r>
            <a:r>
              <a:rPr lang="en-US" sz="2800" dirty="0" smtClean="0"/>
              <a:t>("Weight of mybox2 is " + mybox2.weight);</a:t>
            </a:r>
          </a:p>
          <a:p>
            <a:pPr>
              <a:buNone/>
            </a:pPr>
            <a:r>
              <a:rPr lang="en-US" sz="2800" dirty="0" err="1" smtClean="0"/>
              <a:t>System.out.println</a:t>
            </a:r>
            <a:r>
              <a:rPr lang="en-US" sz="2800" dirty="0" smtClean="0"/>
              <a:t>();</a:t>
            </a:r>
          </a:p>
          <a:p>
            <a:pPr>
              <a:buNone/>
            </a:pPr>
            <a:r>
              <a:rPr lang="en-US" sz="2800" dirty="0" err="1" smtClean="0"/>
              <a:t>vol</a:t>
            </a:r>
            <a:r>
              <a:rPr lang="en-US" sz="2800" dirty="0" smtClean="0"/>
              <a:t> = mybox3.volume();</a:t>
            </a:r>
          </a:p>
          <a:p>
            <a:pPr>
              <a:buNone/>
            </a:pPr>
            <a:r>
              <a:rPr lang="en-US" sz="2800" dirty="0" err="1" smtClean="0"/>
              <a:t>System.out.println</a:t>
            </a:r>
            <a:r>
              <a:rPr lang="en-US" sz="2800" dirty="0" smtClean="0"/>
              <a:t>("Volume of mybox3 is " + </a:t>
            </a:r>
            <a:r>
              <a:rPr lang="en-US" sz="2800" dirty="0" err="1" smtClean="0"/>
              <a:t>vol</a:t>
            </a:r>
            <a:r>
              <a:rPr lang="en-US" sz="2800" dirty="0" smtClean="0"/>
              <a:t>);</a:t>
            </a:r>
          </a:p>
          <a:p>
            <a:pPr>
              <a:buNone/>
            </a:pPr>
            <a:r>
              <a:rPr lang="en-US" sz="2800" dirty="0" err="1" smtClean="0"/>
              <a:t>System.out.println</a:t>
            </a:r>
            <a:r>
              <a:rPr lang="en-US" sz="2800" dirty="0" smtClean="0"/>
              <a:t>("Weight of mybox3 is " + mybox3.weight);</a:t>
            </a:r>
          </a:p>
          <a:p>
            <a:pPr>
              <a:buNone/>
            </a:pPr>
            <a:r>
              <a:rPr lang="en-US" sz="2800" dirty="0" err="1" smtClean="0"/>
              <a:t>System.out.println</a:t>
            </a:r>
            <a:r>
              <a:rPr lang="en-US" sz="2800" dirty="0" smtClean="0"/>
              <a:t>();</a:t>
            </a:r>
          </a:p>
          <a:p>
            <a:pPr>
              <a:buNone/>
            </a:pPr>
            <a:r>
              <a:rPr lang="en-US" sz="2800" dirty="0" err="1" smtClean="0"/>
              <a:t>vol</a:t>
            </a:r>
            <a:r>
              <a:rPr lang="en-US" sz="2800" dirty="0" smtClean="0"/>
              <a:t> = </a:t>
            </a:r>
            <a:r>
              <a:rPr lang="en-US" sz="2800" dirty="0" err="1" smtClean="0"/>
              <a:t>myclone.volume</a:t>
            </a:r>
            <a:r>
              <a:rPr lang="en-US" sz="2800" dirty="0" smtClean="0"/>
              <a:t>();</a:t>
            </a:r>
          </a:p>
          <a:p>
            <a:pPr>
              <a:buNone/>
            </a:pPr>
            <a:r>
              <a:rPr lang="en-US" sz="2800" dirty="0" err="1" smtClean="0"/>
              <a:t>System.out.println</a:t>
            </a:r>
            <a:r>
              <a:rPr lang="en-US" sz="2800" dirty="0" smtClean="0"/>
              <a:t>("Volume of </a:t>
            </a:r>
            <a:r>
              <a:rPr lang="en-US" sz="2800" dirty="0" err="1" smtClean="0"/>
              <a:t>myclone</a:t>
            </a:r>
            <a:r>
              <a:rPr lang="en-US" sz="2800" dirty="0" smtClean="0"/>
              <a:t> is " + </a:t>
            </a:r>
            <a:r>
              <a:rPr lang="en-US" sz="2800" dirty="0" err="1" smtClean="0"/>
              <a:t>vol</a:t>
            </a:r>
            <a:r>
              <a:rPr lang="en-US" sz="2800" dirty="0" smtClean="0"/>
              <a:t>);</a:t>
            </a:r>
          </a:p>
          <a:p>
            <a:pPr>
              <a:buNone/>
            </a:pPr>
            <a:r>
              <a:rPr lang="en-US" sz="2800" dirty="0" err="1" smtClean="0"/>
              <a:t>System.out.println</a:t>
            </a:r>
            <a:r>
              <a:rPr lang="en-US" sz="2800" dirty="0" smtClean="0"/>
              <a:t>("Weight of </a:t>
            </a:r>
            <a:r>
              <a:rPr lang="en-US" sz="2800" dirty="0" err="1" smtClean="0"/>
              <a:t>myclone</a:t>
            </a:r>
            <a:r>
              <a:rPr lang="en-US" sz="2800" dirty="0" smtClean="0"/>
              <a:t> is " + </a:t>
            </a:r>
            <a:r>
              <a:rPr lang="en-US" sz="2800" dirty="0" err="1" smtClean="0"/>
              <a:t>myclone.weight</a:t>
            </a:r>
            <a:r>
              <a:rPr lang="en-US" sz="2800" dirty="0" smtClean="0"/>
              <a:t>);</a:t>
            </a:r>
          </a:p>
          <a:p>
            <a:pPr>
              <a:buNone/>
            </a:pPr>
            <a:r>
              <a:rPr lang="en-US" sz="2800" dirty="0" err="1" smtClean="0"/>
              <a:t>System.out.println</a:t>
            </a:r>
            <a:r>
              <a:rPr lang="en-US" sz="2800" dirty="0" smtClean="0"/>
              <a:t>();</a:t>
            </a:r>
          </a:p>
          <a:p>
            <a:pPr>
              <a:buNone/>
            </a:pPr>
            <a:r>
              <a:rPr lang="en-US" sz="2800" dirty="0" err="1" smtClean="0"/>
              <a:t>vol</a:t>
            </a:r>
            <a:r>
              <a:rPr lang="en-US" sz="2800" dirty="0" smtClean="0"/>
              <a:t> = </a:t>
            </a:r>
            <a:r>
              <a:rPr lang="en-US" sz="2800" dirty="0" err="1" smtClean="0"/>
              <a:t>mycube.volume</a:t>
            </a:r>
            <a:r>
              <a:rPr lang="en-US" sz="2800" dirty="0" smtClean="0"/>
              <a:t>();</a:t>
            </a:r>
          </a:p>
          <a:p>
            <a:pPr>
              <a:buNone/>
            </a:pPr>
            <a:r>
              <a:rPr lang="en-US" sz="2800" dirty="0" err="1" smtClean="0"/>
              <a:t>System.out.println</a:t>
            </a:r>
            <a:r>
              <a:rPr lang="en-US" sz="2800" dirty="0" smtClean="0"/>
              <a:t>("Volume of </a:t>
            </a:r>
            <a:r>
              <a:rPr lang="en-US" sz="2800" dirty="0" err="1" smtClean="0"/>
              <a:t>mycube</a:t>
            </a:r>
            <a:r>
              <a:rPr lang="en-US" sz="2800" dirty="0" smtClean="0"/>
              <a:t> is " + </a:t>
            </a:r>
            <a:r>
              <a:rPr lang="en-US" sz="2800" dirty="0" err="1" smtClean="0"/>
              <a:t>vol</a:t>
            </a:r>
            <a:r>
              <a:rPr lang="en-US" sz="2800" dirty="0" smtClean="0"/>
              <a:t>);</a:t>
            </a:r>
          </a:p>
          <a:p>
            <a:pPr>
              <a:buNone/>
            </a:pPr>
            <a:r>
              <a:rPr lang="en-US" sz="2800" dirty="0" err="1" smtClean="0"/>
              <a:t>System.out.println</a:t>
            </a:r>
            <a:r>
              <a:rPr lang="en-US" sz="2800" dirty="0" smtClean="0"/>
              <a:t>("Weight of </a:t>
            </a:r>
            <a:r>
              <a:rPr lang="en-US" sz="2800" dirty="0" err="1" smtClean="0"/>
              <a:t>mycube</a:t>
            </a:r>
            <a:r>
              <a:rPr lang="en-US" sz="2800" dirty="0" smtClean="0"/>
              <a:t> is " + </a:t>
            </a:r>
            <a:r>
              <a:rPr lang="en-US" sz="2800" dirty="0" err="1" smtClean="0"/>
              <a:t>mycube.weight</a:t>
            </a:r>
            <a:r>
              <a:rPr lang="en-US" sz="2800" dirty="0" smtClean="0"/>
              <a:t>);</a:t>
            </a:r>
          </a:p>
          <a:p>
            <a:pPr>
              <a:buNone/>
            </a:pPr>
            <a:r>
              <a:rPr lang="en-US" sz="2800" dirty="0" err="1" smtClean="0"/>
              <a:t>System.out.println</a:t>
            </a:r>
            <a:r>
              <a:rPr lang="en-US" sz="2800" dirty="0" smtClean="0"/>
              <a:t>();</a:t>
            </a:r>
          </a:p>
          <a:p>
            <a:pPr>
              <a:buNone/>
            </a:pPr>
            <a:r>
              <a:rPr lang="en-US" sz="2800" dirty="0" smtClean="0"/>
              <a:t>}</a:t>
            </a:r>
          </a:p>
          <a:p>
            <a:pPr>
              <a:buNone/>
            </a:pPr>
            <a:r>
              <a:rPr lang="en-US" sz="2800" dirty="0" smtClean="0"/>
              <a:t>}</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108546" name="Picture 2"/>
          <p:cNvPicPr>
            <a:picLocks noChangeAspect="1" noChangeArrowheads="1"/>
          </p:cNvPicPr>
          <p:nvPr/>
        </p:nvPicPr>
        <p:blipFill>
          <a:blip r:embed="rId2"/>
          <a:srcRect/>
          <a:stretch>
            <a:fillRect/>
          </a:stretch>
        </p:blipFill>
        <p:spPr bwMode="auto">
          <a:xfrm>
            <a:off x="304800" y="228600"/>
            <a:ext cx="8458200" cy="624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r>
              <a:rPr lang="en-US" altLang="zh-CN" sz="2800" dirty="0">
                <a:ea typeface="SimSun" pitchFamily="2" charset="-122"/>
              </a:rPr>
              <a:t>Fields cannot be overridden, they can only be hidden</a:t>
            </a:r>
          </a:p>
          <a:p>
            <a:r>
              <a:rPr lang="en-US" altLang="zh-CN" sz="2800" dirty="0">
                <a:ea typeface="SimSun" pitchFamily="2" charset="-122"/>
              </a:rPr>
              <a:t>If a field is declared in the subclass and it has the same name as one in the </a:t>
            </a:r>
            <a:r>
              <a:rPr lang="en-US" altLang="zh-CN" sz="2800" dirty="0" err="1">
                <a:ea typeface="SimSun" pitchFamily="2" charset="-122"/>
              </a:rPr>
              <a:t>superclass</a:t>
            </a:r>
            <a:r>
              <a:rPr lang="en-US" altLang="zh-CN" sz="2800" dirty="0">
                <a:ea typeface="SimSun" pitchFamily="2" charset="-122"/>
              </a:rPr>
              <a:t>, then the field belongs to the </a:t>
            </a:r>
            <a:r>
              <a:rPr lang="en-US" altLang="zh-CN" sz="2800" dirty="0" err="1">
                <a:ea typeface="SimSun" pitchFamily="2" charset="-122"/>
              </a:rPr>
              <a:t>superclass</a:t>
            </a:r>
            <a:r>
              <a:rPr lang="en-US" altLang="zh-CN" sz="2800" dirty="0">
                <a:ea typeface="SimSun" pitchFamily="2" charset="-122"/>
              </a:rPr>
              <a:t> cannot be accessed directly by its name any more</a:t>
            </a:r>
          </a:p>
        </p:txBody>
      </p:sp>
      <p:sp>
        <p:nvSpPr>
          <p:cNvPr id="71682" name="Rectangle 2"/>
          <p:cNvSpPr>
            <a:spLocks noGrp="1" noChangeArrowheads="1"/>
          </p:cNvSpPr>
          <p:nvPr>
            <p:ph type="title"/>
          </p:nvPr>
        </p:nvSpPr>
        <p:spPr>
          <a:noFill/>
        </p:spPr>
        <p:txBody>
          <a:bodyPr anchor="ctr"/>
          <a:lstStyle/>
          <a:p>
            <a:r>
              <a:rPr lang="en-US" altLang="zh-CN" sz="3600" dirty="0">
                <a:ea typeface="SimSun" pitchFamily="2" charset="-122"/>
              </a:rPr>
              <a:t>Hiding fields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62500" lnSpcReduction="20000"/>
          </a:bodyPr>
          <a:lstStyle/>
          <a:p>
            <a:pPr>
              <a:buNone/>
            </a:pPr>
            <a:r>
              <a:rPr lang="en-US" dirty="0" smtClean="0"/>
              <a:t>class A {</a:t>
            </a:r>
          </a:p>
          <a:p>
            <a:pPr>
              <a:buNone/>
            </a:pPr>
            <a:r>
              <a:rPr lang="en-US" dirty="0" err="1" smtClean="0"/>
              <a:t>int</a:t>
            </a:r>
            <a:r>
              <a:rPr lang="en-US" dirty="0" smtClean="0"/>
              <a:t> </a:t>
            </a:r>
            <a:r>
              <a:rPr lang="en-US" dirty="0" err="1" smtClean="0"/>
              <a:t>i</a:t>
            </a:r>
            <a:r>
              <a:rPr lang="en-US" dirty="0" smtClean="0"/>
              <a:t>;</a:t>
            </a:r>
          </a:p>
          <a:p>
            <a:pPr>
              <a:buNone/>
            </a:pPr>
            <a:r>
              <a:rPr lang="en-US" dirty="0" smtClean="0"/>
              <a:t>void display(){</a:t>
            </a:r>
          </a:p>
          <a:p>
            <a:pPr>
              <a:buNone/>
            </a:pPr>
            <a:r>
              <a:rPr lang="en-US" dirty="0" err="1" smtClean="0"/>
              <a:t>System.out.println</a:t>
            </a:r>
            <a:r>
              <a:rPr lang="en-US" dirty="0" smtClean="0"/>
              <a:t>("display() in </a:t>
            </a:r>
            <a:r>
              <a:rPr lang="en-US" dirty="0" err="1" smtClean="0"/>
              <a:t>superclass</a:t>
            </a:r>
            <a:r>
              <a:rPr lang="en-US" dirty="0" smtClean="0"/>
              <a:t>: ");</a:t>
            </a:r>
          </a:p>
          <a:p>
            <a:pPr>
              <a:buNone/>
            </a:pPr>
            <a:r>
              <a:rPr lang="en-US" dirty="0" smtClean="0"/>
              <a:t>}</a:t>
            </a:r>
          </a:p>
          <a:p>
            <a:pPr>
              <a:buNone/>
            </a:pPr>
            <a:endParaRPr lang="en-US" dirty="0" smtClean="0"/>
          </a:p>
          <a:p>
            <a:pPr>
              <a:buNone/>
            </a:pPr>
            <a:r>
              <a:rPr lang="en-US" dirty="0" smtClean="0"/>
              <a:t>}</a:t>
            </a:r>
          </a:p>
          <a:p>
            <a:pPr>
              <a:buNone/>
            </a:pPr>
            <a:endParaRPr lang="en-US" dirty="0" smtClean="0"/>
          </a:p>
          <a:p>
            <a:pPr>
              <a:buNone/>
            </a:pPr>
            <a:endParaRPr lang="en-US" dirty="0" smtClean="0"/>
          </a:p>
          <a:p>
            <a:pPr>
              <a:buNone/>
            </a:pPr>
            <a:r>
              <a:rPr lang="en-US" dirty="0" smtClean="0"/>
              <a:t>// Create a subclass by extending class A.</a:t>
            </a:r>
          </a:p>
          <a:p>
            <a:pPr>
              <a:buNone/>
            </a:pPr>
            <a:r>
              <a:rPr lang="en-US" dirty="0" smtClean="0"/>
              <a:t>class B extends A {</a:t>
            </a:r>
          </a:p>
          <a:p>
            <a:pPr>
              <a:buNone/>
            </a:pPr>
            <a:r>
              <a:rPr lang="en-US" dirty="0" err="1" smtClean="0"/>
              <a:t>int</a:t>
            </a:r>
            <a:r>
              <a:rPr lang="en-US" dirty="0" smtClean="0"/>
              <a:t> </a:t>
            </a:r>
            <a:r>
              <a:rPr lang="en-US" dirty="0" err="1" smtClean="0"/>
              <a:t>i</a:t>
            </a:r>
            <a:r>
              <a:rPr lang="en-US" dirty="0" smtClean="0"/>
              <a:t>; // this </a:t>
            </a:r>
            <a:r>
              <a:rPr lang="en-US" dirty="0" err="1" smtClean="0"/>
              <a:t>i</a:t>
            </a:r>
            <a:r>
              <a:rPr lang="en-US" dirty="0" smtClean="0"/>
              <a:t> hides the </a:t>
            </a:r>
            <a:r>
              <a:rPr lang="en-US" dirty="0" err="1" smtClean="0"/>
              <a:t>i</a:t>
            </a:r>
            <a:r>
              <a:rPr lang="en-US" dirty="0" smtClean="0"/>
              <a:t> in A</a:t>
            </a:r>
          </a:p>
          <a:p>
            <a:pPr>
              <a:buNone/>
            </a:pPr>
            <a:r>
              <a:rPr lang="en-US" dirty="0" smtClean="0"/>
              <a:t>B(</a:t>
            </a:r>
            <a:r>
              <a:rPr lang="en-US" dirty="0" err="1" smtClean="0"/>
              <a:t>int</a:t>
            </a:r>
            <a:r>
              <a:rPr lang="en-US" dirty="0" smtClean="0"/>
              <a:t> a, </a:t>
            </a:r>
            <a:r>
              <a:rPr lang="en-US" dirty="0" err="1" smtClean="0"/>
              <a:t>int</a:t>
            </a:r>
            <a:r>
              <a:rPr lang="en-US" dirty="0" smtClean="0"/>
              <a:t> b) {</a:t>
            </a:r>
          </a:p>
          <a:p>
            <a:pPr>
              <a:buNone/>
            </a:pPr>
            <a:r>
              <a:rPr lang="en-US" dirty="0" err="1" smtClean="0"/>
              <a:t>super.i</a:t>
            </a:r>
            <a:r>
              <a:rPr lang="en-US" dirty="0" smtClean="0"/>
              <a:t> = a; // </a:t>
            </a:r>
            <a:r>
              <a:rPr lang="en-US" dirty="0" err="1" smtClean="0"/>
              <a:t>i</a:t>
            </a:r>
            <a:r>
              <a:rPr lang="en-US" dirty="0" smtClean="0"/>
              <a:t> in A</a:t>
            </a:r>
          </a:p>
          <a:p>
            <a:pPr>
              <a:buNone/>
            </a:pPr>
            <a:r>
              <a:rPr lang="en-US" dirty="0" err="1" smtClean="0"/>
              <a:t>i</a:t>
            </a:r>
            <a:r>
              <a:rPr lang="en-US" dirty="0" smtClean="0"/>
              <a:t> = b; // </a:t>
            </a:r>
            <a:r>
              <a:rPr lang="en-US" dirty="0" err="1" smtClean="0"/>
              <a:t>i</a:t>
            </a:r>
            <a:r>
              <a:rPr lang="en-US" dirty="0" smtClean="0"/>
              <a:t> in B</a:t>
            </a:r>
          </a:p>
          <a:p>
            <a:pPr>
              <a:buNone/>
            </a:pPr>
            <a:r>
              <a:rPr lang="en-US" dirty="0" smtClean="0"/>
              <a:t>}</a:t>
            </a:r>
          </a:p>
          <a:p>
            <a:pPr>
              <a:buNone/>
            </a:pPr>
            <a:r>
              <a:rPr lang="en-US" dirty="0" smtClean="0"/>
              <a:t>void show() {</a:t>
            </a:r>
          </a:p>
          <a:p>
            <a:pPr>
              <a:buNone/>
            </a:pPr>
            <a:r>
              <a:rPr lang="en-US" dirty="0" err="1" smtClean="0"/>
              <a:t>System.out.println</a:t>
            </a:r>
            <a:r>
              <a:rPr lang="en-US" dirty="0" smtClean="0"/>
              <a:t>("</a:t>
            </a:r>
            <a:r>
              <a:rPr lang="en-US" dirty="0" err="1" smtClean="0"/>
              <a:t>i</a:t>
            </a:r>
            <a:r>
              <a:rPr lang="en-US" dirty="0" smtClean="0"/>
              <a:t> in </a:t>
            </a:r>
            <a:r>
              <a:rPr lang="en-US" dirty="0" err="1" smtClean="0"/>
              <a:t>superclass</a:t>
            </a:r>
            <a:r>
              <a:rPr lang="en-US" dirty="0" smtClean="0"/>
              <a:t>: " + </a:t>
            </a:r>
            <a:r>
              <a:rPr lang="en-US" dirty="0" err="1" smtClean="0"/>
              <a:t>super.i</a:t>
            </a:r>
            <a:r>
              <a:rPr lang="en-US" dirty="0" smtClean="0"/>
              <a:t>);</a:t>
            </a:r>
          </a:p>
          <a:p>
            <a:pPr>
              <a:buNone/>
            </a:pPr>
            <a:r>
              <a:rPr lang="en-US" dirty="0" err="1" smtClean="0"/>
              <a:t>System.out.println</a:t>
            </a:r>
            <a:r>
              <a:rPr lang="en-US" dirty="0" smtClean="0"/>
              <a:t>("</a:t>
            </a:r>
            <a:r>
              <a:rPr lang="en-US" dirty="0" err="1" smtClean="0"/>
              <a:t>i</a:t>
            </a:r>
            <a:r>
              <a:rPr lang="en-US" dirty="0" smtClean="0"/>
              <a:t> in subclass: " + </a:t>
            </a:r>
            <a:r>
              <a:rPr lang="en-US" dirty="0" err="1" smtClean="0"/>
              <a:t>i</a:t>
            </a:r>
            <a:r>
              <a:rPr lang="en-US" dirty="0" smtClean="0"/>
              <a:t>);</a:t>
            </a:r>
          </a:p>
          <a:p>
            <a:pPr>
              <a:buNone/>
            </a:pPr>
            <a:r>
              <a:rPr lang="en-US" dirty="0" err="1" smtClean="0"/>
              <a:t>super.dispay</a:t>
            </a:r>
            <a:r>
              <a:rPr lang="en-US" dirty="0" smtClean="0"/>
              <a:t>();</a:t>
            </a:r>
          </a:p>
          <a:p>
            <a:pPr>
              <a:buNone/>
            </a:pPr>
            <a:r>
              <a:rPr lang="en-US" dirty="0" smtClean="0"/>
              <a:t>}</a:t>
            </a:r>
          </a:p>
          <a:p>
            <a:pPr>
              <a:buNone/>
            </a:pPr>
            <a:r>
              <a:rPr lang="en-US" dirty="0" smtClean="0"/>
              <a:t>}</a:t>
            </a:r>
          </a:p>
          <a:p>
            <a:pPr>
              <a:buNone/>
            </a:pPr>
            <a:r>
              <a:rPr lang="en-US" dirty="0" smtClean="0"/>
              <a:t>class </a:t>
            </a:r>
            <a:r>
              <a:rPr lang="en-US" dirty="0" err="1" smtClean="0"/>
              <a:t>UseSuper</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B </a:t>
            </a:r>
            <a:r>
              <a:rPr lang="en-US" dirty="0" err="1" smtClean="0"/>
              <a:t>subOb</a:t>
            </a:r>
            <a:r>
              <a:rPr lang="en-US" dirty="0" smtClean="0"/>
              <a:t> = new B(1, 2);</a:t>
            </a:r>
          </a:p>
          <a:p>
            <a:pPr>
              <a:buNone/>
            </a:pPr>
            <a:r>
              <a:rPr lang="en-US" dirty="0" err="1" smtClean="0"/>
              <a:t>subOb.show</a:t>
            </a:r>
            <a:r>
              <a:rPr lang="en-US" dirty="0" smtClean="0"/>
              <a:t>();</a:t>
            </a:r>
          </a:p>
          <a:p>
            <a:pPr>
              <a:buNone/>
            </a:pPr>
            <a:r>
              <a:rPr lang="en-US" dirty="0" smtClean="0"/>
              <a:t>}</a:t>
            </a:r>
          </a:p>
          <a:p>
            <a:pPr>
              <a:buNone/>
            </a:pP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 Using super to overcome name hiding.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Methods declared as </a:t>
            </a:r>
            <a:r>
              <a:rPr lang="en-US" b="1" dirty="0" smtClean="0"/>
              <a:t>static have several restrictions:</a:t>
            </a:r>
          </a:p>
          <a:p>
            <a:r>
              <a:rPr lang="en-US" dirty="0" smtClean="0"/>
              <a:t>They can only call other </a:t>
            </a:r>
            <a:r>
              <a:rPr lang="en-US" b="1" dirty="0" smtClean="0"/>
              <a:t>static methods.</a:t>
            </a:r>
          </a:p>
          <a:p>
            <a:r>
              <a:rPr lang="en-US" dirty="0" smtClean="0"/>
              <a:t>They must only access </a:t>
            </a:r>
            <a:r>
              <a:rPr lang="en-US" b="1" dirty="0" smtClean="0"/>
              <a:t>static data.</a:t>
            </a:r>
          </a:p>
          <a:p>
            <a:r>
              <a:rPr lang="en-US" dirty="0" smtClean="0"/>
              <a:t>They cannot refer to </a:t>
            </a:r>
            <a:r>
              <a:rPr lang="en-US" b="1" dirty="0" smtClean="0"/>
              <a:t>this or super in any way.</a:t>
            </a:r>
          </a:p>
          <a:p>
            <a:r>
              <a:rPr lang="en-US" dirty="0" smtClean="0"/>
              <a:t>:- UseStatic.java</a:t>
            </a:r>
            <a:endParaRPr lang="en-US" b="1" dirty="0" smtClean="0"/>
          </a:p>
          <a:p>
            <a:r>
              <a:rPr lang="en-US" dirty="0" smtClean="0"/>
              <a:t>Inside </a:t>
            </a:r>
            <a:r>
              <a:rPr lang="en-US" b="1" dirty="0" smtClean="0"/>
              <a:t>main( ), the static method </a:t>
            </a:r>
            <a:r>
              <a:rPr lang="en-US" b="1" dirty="0" err="1" smtClean="0"/>
              <a:t>callme</a:t>
            </a:r>
            <a:r>
              <a:rPr lang="en-US" b="1" dirty="0" smtClean="0"/>
              <a:t>( ) and the static </a:t>
            </a:r>
            <a:r>
              <a:rPr lang="en-US" dirty="0" smtClean="0"/>
              <a:t>variable </a:t>
            </a:r>
            <a:r>
              <a:rPr lang="en-US" b="1" dirty="0" smtClean="0"/>
              <a:t>b are accessed outside of their class.</a:t>
            </a:r>
          </a:p>
          <a:p>
            <a:r>
              <a:rPr lang="en-US" dirty="0" smtClean="0"/>
              <a:t>:- StaticByName.java</a:t>
            </a:r>
          </a:p>
          <a:p>
            <a:endParaRPr lang="en-US" dirty="0"/>
          </a:p>
        </p:txBody>
      </p:sp>
      <p:sp>
        <p:nvSpPr>
          <p:cNvPr id="2" name="Title 1"/>
          <p:cNvSpPr>
            <a:spLocks noGrp="1"/>
          </p:cNvSpPr>
          <p:nvPr>
            <p:ph type="title"/>
          </p:nvPr>
        </p:nvSpPr>
        <p:spPr/>
        <p:txBody>
          <a:bodyPr/>
          <a:lstStyle/>
          <a:p>
            <a:r>
              <a:rPr lang="en-US" dirty="0" smtClean="0"/>
              <a:t>Understanding static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257800"/>
          </a:xfrm>
        </p:spPr>
        <p:txBody>
          <a:bodyPr numCol="2">
            <a:noAutofit/>
          </a:bodyPr>
          <a:lstStyle/>
          <a:p>
            <a:pPr>
              <a:buNone/>
            </a:pPr>
            <a:r>
              <a:rPr lang="en-US" sz="1900" dirty="0" smtClean="0"/>
              <a:t>// Create a super class.</a:t>
            </a:r>
          </a:p>
          <a:p>
            <a:pPr>
              <a:buNone/>
            </a:pPr>
            <a:r>
              <a:rPr lang="en-US" sz="1900" dirty="0" smtClean="0"/>
              <a:t>class A {</a:t>
            </a:r>
          </a:p>
          <a:p>
            <a:pPr>
              <a:buNone/>
            </a:pPr>
            <a:r>
              <a:rPr lang="en-US" sz="1900" dirty="0" smtClean="0"/>
              <a:t>A() {</a:t>
            </a:r>
          </a:p>
          <a:p>
            <a:pPr>
              <a:buNone/>
            </a:pPr>
            <a:r>
              <a:rPr lang="en-US" sz="1900" dirty="0" err="1" smtClean="0"/>
              <a:t>System.out.println</a:t>
            </a:r>
            <a:r>
              <a:rPr lang="en-US" sz="1900" dirty="0" smtClean="0"/>
              <a:t>("Inside A's constructor.");</a:t>
            </a:r>
          </a:p>
          <a:p>
            <a:pPr>
              <a:buNone/>
            </a:pPr>
            <a:r>
              <a:rPr lang="en-US" sz="1900" dirty="0" smtClean="0"/>
              <a:t>}</a:t>
            </a:r>
          </a:p>
          <a:p>
            <a:pPr>
              <a:buNone/>
            </a:pPr>
            <a:r>
              <a:rPr lang="en-US" sz="1900" dirty="0" smtClean="0"/>
              <a:t>}</a:t>
            </a:r>
          </a:p>
          <a:p>
            <a:pPr>
              <a:buNone/>
            </a:pPr>
            <a:r>
              <a:rPr lang="en-US" sz="1900" dirty="0" smtClean="0"/>
              <a:t>// Create a subclass by extending class A.</a:t>
            </a:r>
          </a:p>
          <a:p>
            <a:pPr>
              <a:buNone/>
            </a:pPr>
            <a:r>
              <a:rPr lang="en-US" sz="1900" dirty="0" smtClean="0"/>
              <a:t>class B extends A {</a:t>
            </a:r>
          </a:p>
          <a:p>
            <a:pPr>
              <a:buNone/>
            </a:pPr>
            <a:r>
              <a:rPr lang="en-US" sz="1900" dirty="0" smtClean="0"/>
              <a:t>B() {</a:t>
            </a:r>
          </a:p>
          <a:p>
            <a:pPr>
              <a:buNone/>
            </a:pPr>
            <a:r>
              <a:rPr lang="en-US" sz="1900" dirty="0" err="1" smtClean="0"/>
              <a:t>System.out.println</a:t>
            </a:r>
            <a:r>
              <a:rPr lang="en-US" sz="1900" dirty="0" smtClean="0"/>
              <a:t>("Inside B's constructor.");</a:t>
            </a:r>
          </a:p>
          <a:p>
            <a:pPr>
              <a:buNone/>
            </a:pPr>
            <a:r>
              <a:rPr lang="en-US" sz="1900" dirty="0" smtClean="0"/>
              <a:t>}</a:t>
            </a:r>
          </a:p>
          <a:p>
            <a:pPr>
              <a:buNone/>
            </a:pPr>
            <a:r>
              <a:rPr lang="en-US" sz="1900" dirty="0" smtClean="0"/>
              <a:t>}</a:t>
            </a:r>
          </a:p>
          <a:p>
            <a:pPr>
              <a:buNone/>
            </a:pPr>
            <a:r>
              <a:rPr lang="en-US" sz="1900" dirty="0" smtClean="0"/>
              <a:t>// Create another subclass by extending B.</a:t>
            </a:r>
          </a:p>
          <a:p>
            <a:pPr>
              <a:buNone/>
            </a:pPr>
            <a:r>
              <a:rPr lang="en-US" sz="1900" dirty="0" smtClean="0"/>
              <a:t>class C extends B {</a:t>
            </a:r>
          </a:p>
          <a:p>
            <a:pPr>
              <a:buNone/>
            </a:pPr>
            <a:r>
              <a:rPr lang="en-US" sz="1900" dirty="0" smtClean="0"/>
              <a:t>C() {</a:t>
            </a:r>
          </a:p>
          <a:p>
            <a:pPr>
              <a:buNone/>
            </a:pPr>
            <a:r>
              <a:rPr lang="en-US" sz="1900" dirty="0" err="1" smtClean="0"/>
              <a:t>System.out.println</a:t>
            </a:r>
            <a:r>
              <a:rPr lang="en-US" sz="1900" dirty="0" smtClean="0"/>
              <a:t>("Inside C's constructor.");</a:t>
            </a:r>
          </a:p>
          <a:p>
            <a:pPr>
              <a:buNone/>
            </a:pPr>
            <a:r>
              <a:rPr lang="en-US" sz="1900" dirty="0" smtClean="0"/>
              <a:t>}</a:t>
            </a:r>
          </a:p>
          <a:p>
            <a:pPr>
              <a:buNone/>
            </a:pPr>
            <a:r>
              <a:rPr lang="en-US" sz="1900" dirty="0" smtClean="0"/>
              <a:t>}</a:t>
            </a:r>
          </a:p>
          <a:p>
            <a:pPr>
              <a:buNone/>
            </a:pPr>
            <a:r>
              <a:rPr lang="en-US" sz="1900" dirty="0" smtClean="0"/>
              <a:t>class </a:t>
            </a:r>
            <a:r>
              <a:rPr lang="en-US" sz="1900" dirty="0" err="1" smtClean="0"/>
              <a:t>CallingCons</a:t>
            </a:r>
            <a:r>
              <a:rPr lang="en-US" sz="1900" dirty="0" smtClean="0"/>
              <a:t> {</a:t>
            </a:r>
          </a:p>
          <a:p>
            <a:pPr>
              <a:buNone/>
            </a:pPr>
            <a:r>
              <a:rPr lang="en-US" sz="1900" dirty="0" smtClean="0"/>
              <a:t>public static void main(String </a:t>
            </a:r>
            <a:r>
              <a:rPr lang="en-US" sz="1900" dirty="0" err="1" smtClean="0"/>
              <a:t>args</a:t>
            </a:r>
            <a:r>
              <a:rPr lang="en-US" sz="1900" dirty="0" smtClean="0"/>
              <a:t>[]) {</a:t>
            </a:r>
          </a:p>
          <a:p>
            <a:pPr>
              <a:buNone/>
            </a:pPr>
            <a:r>
              <a:rPr lang="en-US" sz="1900" dirty="0" smtClean="0"/>
              <a:t>C </a:t>
            </a:r>
            <a:r>
              <a:rPr lang="en-US" sz="1900" dirty="0" err="1" smtClean="0"/>
              <a:t>c</a:t>
            </a:r>
            <a:r>
              <a:rPr lang="en-US" sz="1900" dirty="0" smtClean="0"/>
              <a:t> = new C();</a:t>
            </a:r>
          </a:p>
          <a:p>
            <a:pPr>
              <a:buNone/>
            </a:pPr>
            <a:r>
              <a:rPr lang="en-US" sz="1900" dirty="0" smtClean="0"/>
              <a:t>}</a:t>
            </a:r>
          </a:p>
          <a:p>
            <a:pPr>
              <a:buNone/>
            </a:pPr>
            <a:r>
              <a:rPr lang="en-US" sz="1900" dirty="0" smtClean="0"/>
              <a:t>}</a:t>
            </a:r>
            <a:endParaRPr lang="en-US" sz="1900" dirty="0"/>
          </a:p>
        </p:txBody>
      </p:sp>
      <p:sp>
        <p:nvSpPr>
          <p:cNvPr id="2" name="Title 1"/>
          <p:cNvSpPr>
            <a:spLocks noGrp="1"/>
          </p:cNvSpPr>
          <p:nvPr>
            <p:ph type="title"/>
          </p:nvPr>
        </p:nvSpPr>
        <p:spPr/>
        <p:txBody>
          <a:bodyPr>
            <a:normAutofit fontScale="90000"/>
          </a:bodyPr>
          <a:lstStyle/>
          <a:p>
            <a:r>
              <a:rPr lang="en-US" dirty="0" smtClean="0"/>
              <a:t>Demonstrate when constructors are called.</a:t>
            </a:r>
            <a:endParaRPr lang="en-US" dirty="0"/>
          </a:p>
        </p:txBody>
      </p:sp>
      <p:sp>
        <p:nvSpPr>
          <p:cNvPr id="4" name="Rectangular Callout 3"/>
          <p:cNvSpPr/>
          <p:nvPr/>
        </p:nvSpPr>
        <p:spPr>
          <a:xfrm>
            <a:off x="4953000" y="5334000"/>
            <a:ext cx="3276600" cy="1371600"/>
          </a:xfrm>
          <a:prstGeom prst="wedgeRectCallout">
            <a:avLst>
              <a:gd name="adj1" fmla="val 7571"/>
              <a:gd name="adj2" fmla="val -6550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Inside A’s constructor</a:t>
            </a:r>
          </a:p>
          <a:p>
            <a:r>
              <a:rPr lang="en-US" dirty="0" smtClean="0">
                <a:solidFill>
                  <a:schemeClr val="tx1"/>
                </a:solidFill>
              </a:rPr>
              <a:t>Inside B’s constructor</a:t>
            </a:r>
          </a:p>
          <a:p>
            <a:r>
              <a:rPr lang="en-US" dirty="0" smtClean="0">
                <a:solidFill>
                  <a:schemeClr val="tx1"/>
                </a:solidFill>
              </a:rPr>
              <a:t>Inside C’s constructor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FF0000"/>
                </a:solidFill>
              </a:rPr>
              <a:t>Inheritance Basics :- </a:t>
            </a:r>
            <a:r>
              <a:rPr lang="en-US" dirty="0" err="1" smtClean="0">
                <a:solidFill>
                  <a:srgbClr val="FF0000"/>
                </a:solidFill>
              </a:rPr>
              <a:t>SimpleInheritance</a:t>
            </a:r>
            <a:endParaRPr lang="en-US" dirty="0" smtClean="0">
              <a:solidFill>
                <a:srgbClr val="FF0000"/>
              </a:solidFill>
            </a:endParaRPr>
          </a:p>
          <a:p>
            <a:r>
              <a:rPr lang="en-US" dirty="0" smtClean="0">
                <a:solidFill>
                  <a:srgbClr val="FF0000"/>
                </a:solidFill>
              </a:rPr>
              <a:t>Member Access :-Access</a:t>
            </a:r>
          </a:p>
          <a:p>
            <a:r>
              <a:rPr lang="en-US" dirty="0" smtClean="0">
                <a:solidFill>
                  <a:srgbClr val="FF0000"/>
                </a:solidFill>
              </a:rPr>
              <a:t>Example : </a:t>
            </a:r>
            <a:r>
              <a:rPr lang="en-US" dirty="0" err="1" smtClean="0">
                <a:solidFill>
                  <a:srgbClr val="FF0000"/>
                </a:solidFill>
              </a:rPr>
              <a:t>DemoBoxWeight</a:t>
            </a:r>
            <a:endParaRPr lang="en-US" dirty="0" smtClean="0">
              <a:solidFill>
                <a:srgbClr val="FF0000"/>
              </a:solidFill>
            </a:endParaRPr>
          </a:p>
          <a:p>
            <a:r>
              <a:rPr lang="en-US" dirty="0" smtClean="0">
                <a:solidFill>
                  <a:srgbClr val="FF0000"/>
                </a:solidFill>
              </a:rPr>
              <a:t>Using super to Call </a:t>
            </a:r>
            <a:r>
              <a:rPr lang="en-US" dirty="0" err="1" smtClean="0">
                <a:solidFill>
                  <a:srgbClr val="FF0000"/>
                </a:solidFill>
              </a:rPr>
              <a:t>Superclass</a:t>
            </a:r>
            <a:r>
              <a:rPr lang="en-US" dirty="0" smtClean="0">
                <a:solidFill>
                  <a:srgbClr val="FF0000"/>
                </a:solidFill>
              </a:rPr>
              <a:t> Constructors:-</a:t>
            </a:r>
            <a:r>
              <a:rPr lang="en-US" dirty="0" err="1" smtClean="0">
                <a:solidFill>
                  <a:srgbClr val="FF0000"/>
                </a:solidFill>
              </a:rPr>
              <a:t>DemoSuper</a:t>
            </a:r>
            <a:endParaRPr lang="en-US" dirty="0" smtClean="0">
              <a:solidFill>
                <a:srgbClr val="FF0000"/>
              </a:solidFill>
            </a:endParaRPr>
          </a:p>
          <a:p>
            <a:r>
              <a:rPr lang="en-US" dirty="0" err="1" smtClean="0">
                <a:solidFill>
                  <a:srgbClr val="FF0000"/>
                </a:solidFill>
              </a:rPr>
              <a:t>super.</a:t>
            </a:r>
            <a:r>
              <a:rPr lang="en-US" i="1" dirty="0" err="1" smtClean="0">
                <a:solidFill>
                  <a:srgbClr val="FF0000"/>
                </a:solidFill>
              </a:rPr>
              <a:t>member</a:t>
            </a:r>
            <a:r>
              <a:rPr lang="en-US" i="1" dirty="0" smtClean="0">
                <a:solidFill>
                  <a:srgbClr val="FF0000"/>
                </a:solidFill>
              </a:rPr>
              <a:t> :- </a:t>
            </a:r>
            <a:r>
              <a:rPr lang="en-US" dirty="0" smtClean="0">
                <a:solidFill>
                  <a:srgbClr val="FF0000"/>
                </a:solidFill>
              </a:rPr>
              <a:t>UseSuper.java</a:t>
            </a:r>
          </a:p>
          <a:p>
            <a:r>
              <a:rPr lang="en-US" dirty="0" smtClean="0">
                <a:solidFill>
                  <a:srgbClr val="FF0000"/>
                </a:solidFill>
              </a:rPr>
              <a:t>When Constructors Are Called:- </a:t>
            </a:r>
            <a:r>
              <a:rPr lang="en-US" dirty="0" err="1" smtClean="0">
                <a:solidFill>
                  <a:srgbClr val="FF0000"/>
                </a:solidFill>
              </a:rPr>
              <a:t>CallingCons</a:t>
            </a:r>
            <a:endParaRPr lang="en-US" dirty="0" smtClean="0">
              <a:solidFill>
                <a:srgbClr val="FF0000"/>
              </a:solidFill>
            </a:endParaRPr>
          </a:p>
          <a:p>
            <a:r>
              <a:rPr lang="en-US" dirty="0" smtClean="0">
                <a:solidFill>
                  <a:srgbClr val="FF0000"/>
                </a:solidFill>
              </a:rPr>
              <a:t>If </a:t>
            </a:r>
            <a:r>
              <a:rPr lang="en-US" b="1" dirty="0" smtClean="0">
                <a:solidFill>
                  <a:srgbClr val="FF0000"/>
                </a:solidFill>
              </a:rPr>
              <a:t>super( ) is not used, then the </a:t>
            </a:r>
            <a:r>
              <a:rPr lang="en-US" dirty="0" smtClean="0">
                <a:solidFill>
                  <a:srgbClr val="FF0000"/>
                </a:solidFill>
              </a:rPr>
              <a:t>default or </a:t>
            </a:r>
            <a:r>
              <a:rPr lang="en-US" dirty="0" err="1" smtClean="0">
                <a:solidFill>
                  <a:srgbClr val="FF0000"/>
                </a:solidFill>
              </a:rPr>
              <a:t>parameterless</a:t>
            </a:r>
            <a:r>
              <a:rPr lang="en-US" dirty="0" smtClean="0">
                <a:solidFill>
                  <a:srgbClr val="FF0000"/>
                </a:solidFill>
              </a:rPr>
              <a:t> constructor of each </a:t>
            </a:r>
            <a:r>
              <a:rPr lang="en-US" dirty="0" err="1" smtClean="0">
                <a:solidFill>
                  <a:srgbClr val="FF0000"/>
                </a:solidFill>
              </a:rPr>
              <a:t>superclass</a:t>
            </a:r>
            <a:r>
              <a:rPr lang="en-US" dirty="0" smtClean="0">
                <a:solidFill>
                  <a:srgbClr val="FF0000"/>
                </a:solidFill>
              </a:rPr>
              <a:t> will be executed.</a:t>
            </a:r>
          </a:p>
          <a:p>
            <a:r>
              <a:rPr lang="en-US" dirty="0" smtClean="0">
                <a:solidFill>
                  <a:srgbClr val="006600"/>
                </a:solidFill>
              </a:rPr>
              <a:t>Method Overriding</a:t>
            </a:r>
          </a:p>
          <a:p>
            <a:endParaRPr lang="en-US" dirty="0" smtClean="0">
              <a:solidFill>
                <a:srgbClr val="FF0000"/>
              </a:solidFill>
            </a:endParaRPr>
          </a:p>
          <a:p>
            <a:endParaRPr lang="en-US" dirty="0">
              <a:solidFill>
                <a:srgbClr val="FF0000"/>
              </a:solidFill>
            </a:endParaRPr>
          </a:p>
        </p:txBody>
      </p:sp>
      <p:sp>
        <p:nvSpPr>
          <p:cNvPr id="2" name="Title 1"/>
          <p:cNvSpPr>
            <a:spLocks noGrp="1"/>
          </p:cNvSpPr>
          <p:nvPr>
            <p:ph type="title"/>
          </p:nvPr>
        </p:nvSpPr>
        <p:spPr/>
        <p:txBody>
          <a:bodyPr/>
          <a:lstStyle/>
          <a:p>
            <a:r>
              <a:rPr lang="en-US" dirty="0" smtClean="0"/>
              <a:t>Inheritance Basics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4937760"/>
          </a:xfrm>
        </p:spPr>
        <p:txBody>
          <a:bodyPr>
            <a:normAutofit fontScale="85000" lnSpcReduction="20000"/>
          </a:bodyPr>
          <a:lstStyle/>
          <a:p>
            <a:r>
              <a:rPr lang="en-US" dirty="0" smtClean="0"/>
              <a:t>When a method in a subclass has the same name and type</a:t>
            </a:r>
          </a:p>
          <a:p>
            <a:pPr>
              <a:buNone/>
            </a:pPr>
            <a:r>
              <a:rPr lang="en-US" dirty="0" smtClean="0"/>
              <a:t>signature as a method in its </a:t>
            </a:r>
            <a:r>
              <a:rPr lang="en-US" dirty="0" err="1" smtClean="0"/>
              <a:t>superclass</a:t>
            </a:r>
            <a:r>
              <a:rPr lang="en-US" dirty="0" smtClean="0"/>
              <a:t>, then the method in</a:t>
            </a:r>
          </a:p>
          <a:p>
            <a:pPr>
              <a:buNone/>
            </a:pPr>
            <a:r>
              <a:rPr lang="en-US" dirty="0" smtClean="0"/>
              <a:t>the subclass is said to </a:t>
            </a:r>
            <a:r>
              <a:rPr lang="en-US" i="1" dirty="0" smtClean="0"/>
              <a:t>override the method in the </a:t>
            </a:r>
            <a:r>
              <a:rPr lang="en-US" i="1" dirty="0" err="1" smtClean="0"/>
              <a:t>superclass</a:t>
            </a:r>
            <a:endParaRPr lang="en-US" i="1" dirty="0" smtClean="0"/>
          </a:p>
          <a:p>
            <a:r>
              <a:rPr lang="en-US" dirty="0" smtClean="0"/>
              <a:t>When an overridden method is called from within a subclass, it will always refer to the version of that method defined by the subclass.</a:t>
            </a:r>
          </a:p>
          <a:p>
            <a:r>
              <a:rPr lang="en-US" dirty="0" smtClean="0"/>
              <a:t>The version of the method defined by the </a:t>
            </a:r>
            <a:r>
              <a:rPr lang="en-US" dirty="0" err="1" smtClean="0"/>
              <a:t>superclass</a:t>
            </a:r>
            <a:r>
              <a:rPr lang="en-US" dirty="0" smtClean="0"/>
              <a:t> will be hidden.</a:t>
            </a:r>
          </a:p>
          <a:p>
            <a:r>
              <a:rPr lang="en-US" dirty="0" smtClean="0"/>
              <a:t>:- Override.java</a:t>
            </a:r>
            <a:endParaRPr lang="en-US" i="1" dirty="0" smtClean="0"/>
          </a:p>
          <a:p>
            <a:r>
              <a:rPr lang="en-US" dirty="0" smtClean="0"/>
              <a:t>Method overriding occurs </a:t>
            </a:r>
            <a:r>
              <a:rPr lang="en-US" i="1" dirty="0" smtClean="0"/>
              <a:t>only when the names and the type signatures of the two </a:t>
            </a:r>
            <a:r>
              <a:rPr lang="en-US" dirty="0" smtClean="0"/>
              <a:t>methods are identical. If they are not, then the two methods are simply overloaded.</a:t>
            </a:r>
            <a:endParaRPr lang="en-US" dirty="0"/>
          </a:p>
        </p:txBody>
      </p:sp>
      <p:sp>
        <p:nvSpPr>
          <p:cNvPr id="2" name="Title 1"/>
          <p:cNvSpPr>
            <a:spLocks noGrp="1"/>
          </p:cNvSpPr>
          <p:nvPr>
            <p:ph type="title"/>
          </p:nvPr>
        </p:nvSpPr>
        <p:spPr/>
        <p:txBody>
          <a:bodyPr/>
          <a:lstStyle/>
          <a:p>
            <a:r>
              <a:rPr lang="en-US" dirty="0" smtClean="0"/>
              <a:t>Method Overriding: “</a:t>
            </a:r>
            <a:r>
              <a:rPr lang="en-US" dirty="0" err="1" smtClean="0"/>
              <a:t>NexGen</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763000" cy="5257800"/>
          </a:xfrm>
        </p:spPr>
        <p:txBody>
          <a:bodyPr numCol="2">
            <a:normAutofit fontScale="62500" lnSpcReduction="20000"/>
          </a:bodyPr>
          <a:lstStyle/>
          <a:p>
            <a:pPr>
              <a:lnSpc>
                <a:spcPct val="120000"/>
              </a:lnSpc>
              <a:buNone/>
            </a:pPr>
            <a:r>
              <a:rPr lang="en-US" dirty="0" smtClean="0"/>
              <a:t>class A {</a:t>
            </a:r>
          </a:p>
          <a:p>
            <a:pPr>
              <a:lnSpc>
                <a:spcPct val="120000"/>
              </a:lnSpc>
              <a:buNone/>
            </a:pPr>
            <a:r>
              <a:rPr lang="en-US" dirty="0" err="1" smtClean="0"/>
              <a:t>int</a:t>
            </a:r>
            <a:r>
              <a:rPr lang="en-US" dirty="0" smtClean="0"/>
              <a:t> </a:t>
            </a:r>
            <a:r>
              <a:rPr lang="en-US" dirty="0" err="1" smtClean="0"/>
              <a:t>i</a:t>
            </a:r>
            <a:r>
              <a:rPr lang="en-US" dirty="0" smtClean="0"/>
              <a:t>, j;</a:t>
            </a:r>
          </a:p>
          <a:p>
            <a:pPr>
              <a:lnSpc>
                <a:spcPct val="120000"/>
              </a:lnSpc>
              <a:buNone/>
            </a:pPr>
            <a:r>
              <a:rPr lang="en-US" dirty="0" smtClean="0"/>
              <a:t>A(</a:t>
            </a:r>
            <a:r>
              <a:rPr lang="en-US" dirty="0" err="1" smtClean="0"/>
              <a:t>int</a:t>
            </a:r>
            <a:r>
              <a:rPr lang="en-US" dirty="0" smtClean="0"/>
              <a:t> a, </a:t>
            </a:r>
            <a:r>
              <a:rPr lang="en-US" dirty="0" err="1" smtClean="0"/>
              <a:t>int</a:t>
            </a:r>
            <a:r>
              <a:rPr lang="en-US" dirty="0" smtClean="0"/>
              <a:t> b) {</a:t>
            </a:r>
          </a:p>
          <a:p>
            <a:pPr>
              <a:lnSpc>
                <a:spcPct val="120000"/>
              </a:lnSpc>
              <a:buNone/>
            </a:pPr>
            <a:r>
              <a:rPr lang="en-US" dirty="0" err="1" smtClean="0"/>
              <a:t>i</a:t>
            </a:r>
            <a:r>
              <a:rPr lang="en-US" dirty="0" smtClean="0"/>
              <a:t> = a;</a:t>
            </a:r>
          </a:p>
          <a:p>
            <a:pPr>
              <a:lnSpc>
                <a:spcPct val="120000"/>
              </a:lnSpc>
              <a:buNone/>
            </a:pPr>
            <a:r>
              <a:rPr lang="en-US" dirty="0" smtClean="0"/>
              <a:t>j = b;</a:t>
            </a:r>
          </a:p>
          <a:p>
            <a:pPr>
              <a:lnSpc>
                <a:spcPct val="120000"/>
              </a:lnSpc>
              <a:buNone/>
            </a:pPr>
            <a:r>
              <a:rPr lang="en-US" dirty="0" smtClean="0"/>
              <a:t>}</a:t>
            </a:r>
          </a:p>
          <a:p>
            <a:pPr>
              <a:lnSpc>
                <a:spcPct val="120000"/>
              </a:lnSpc>
              <a:buNone/>
            </a:pPr>
            <a:r>
              <a:rPr lang="en-US" dirty="0" smtClean="0"/>
              <a:t>// display </a:t>
            </a:r>
            <a:r>
              <a:rPr lang="en-US" dirty="0" err="1" smtClean="0"/>
              <a:t>i</a:t>
            </a:r>
            <a:r>
              <a:rPr lang="en-US" dirty="0" smtClean="0"/>
              <a:t> and j</a:t>
            </a:r>
          </a:p>
          <a:p>
            <a:pPr>
              <a:lnSpc>
                <a:spcPct val="120000"/>
              </a:lnSpc>
              <a:buNone/>
            </a:pPr>
            <a:r>
              <a:rPr lang="en-US" dirty="0" smtClean="0"/>
              <a:t>void show() {</a:t>
            </a:r>
          </a:p>
          <a:p>
            <a:pPr>
              <a:lnSpc>
                <a:spcPct val="120000"/>
              </a:lnSpc>
              <a:buNone/>
            </a:pPr>
            <a:r>
              <a:rPr lang="en-US" dirty="0" err="1" smtClean="0"/>
              <a:t>System.out.println</a:t>
            </a:r>
            <a:r>
              <a:rPr lang="en-US" dirty="0" smtClean="0"/>
              <a:t>("</a:t>
            </a:r>
            <a:r>
              <a:rPr lang="en-US" dirty="0" err="1" smtClean="0"/>
              <a:t>i</a:t>
            </a:r>
            <a:r>
              <a:rPr lang="en-US" dirty="0" smtClean="0"/>
              <a:t> and j: " + </a:t>
            </a:r>
            <a:r>
              <a:rPr lang="en-US" dirty="0" err="1" smtClean="0"/>
              <a:t>i</a:t>
            </a:r>
            <a:r>
              <a:rPr lang="en-US" dirty="0" smtClean="0"/>
              <a:t> + " " + j);</a:t>
            </a:r>
          </a:p>
          <a:p>
            <a:pPr>
              <a:lnSpc>
                <a:spcPct val="120000"/>
              </a:lnSpc>
              <a:buNone/>
            </a:pPr>
            <a:r>
              <a:rPr lang="en-US" dirty="0" smtClean="0"/>
              <a:t>}</a:t>
            </a:r>
          </a:p>
          <a:p>
            <a:pPr>
              <a:lnSpc>
                <a:spcPct val="120000"/>
              </a:lnSpc>
              <a:buNone/>
            </a:pPr>
            <a:r>
              <a:rPr lang="en-US" dirty="0" smtClean="0"/>
              <a:t>}</a:t>
            </a:r>
          </a:p>
          <a:p>
            <a:pPr>
              <a:lnSpc>
                <a:spcPct val="120000"/>
              </a:lnSpc>
              <a:buNone/>
            </a:pPr>
            <a:r>
              <a:rPr lang="en-US" dirty="0" smtClean="0"/>
              <a:t>class B extends A {</a:t>
            </a:r>
          </a:p>
          <a:p>
            <a:pPr>
              <a:lnSpc>
                <a:spcPct val="120000"/>
              </a:lnSpc>
              <a:buNone/>
            </a:pPr>
            <a:r>
              <a:rPr lang="en-US" dirty="0" err="1" smtClean="0"/>
              <a:t>int</a:t>
            </a:r>
            <a:r>
              <a:rPr lang="en-US" dirty="0" smtClean="0"/>
              <a:t> k;</a:t>
            </a:r>
          </a:p>
          <a:p>
            <a:pPr>
              <a:lnSpc>
                <a:spcPct val="120000"/>
              </a:lnSpc>
              <a:buNone/>
            </a:pPr>
            <a:r>
              <a:rPr lang="en-US" dirty="0" smtClean="0"/>
              <a:t>B(</a:t>
            </a:r>
            <a:r>
              <a:rPr lang="en-US" dirty="0" err="1" smtClean="0"/>
              <a:t>int</a:t>
            </a:r>
            <a:r>
              <a:rPr lang="en-US" dirty="0" smtClean="0"/>
              <a:t> a, </a:t>
            </a:r>
            <a:r>
              <a:rPr lang="en-US" dirty="0" err="1" smtClean="0"/>
              <a:t>int</a:t>
            </a:r>
            <a:r>
              <a:rPr lang="en-US" dirty="0" smtClean="0"/>
              <a:t> b, </a:t>
            </a:r>
            <a:r>
              <a:rPr lang="en-US" dirty="0" err="1" smtClean="0"/>
              <a:t>int</a:t>
            </a:r>
            <a:r>
              <a:rPr lang="en-US" dirty="0" smtClean="0"/>
              <a:t> c) {</a:t>
            </a:r>
          </a:p>
          <a:p>
            <a:pPr>
              <a:lnSpc>
                <a:spcPct val="120000"/>
              </a:lnSpc>
              <a:buNone/>
            </a:pPr>
            <a:r>
              <a:rPr lang="en-US" dirty="0" smtClean="0"/>
              <a:t>super(a, b);</a:t>
            </a:r>
          </a:p>
          <a:p>
            <a:pPr>
              <a:lnSpc>
                <a:spcPct val="120000"/>
              </a:lnSpc>
              <a:buNone/>
            </a:pPr>
            <a:r>
              <a:rPr lang="en-US" dirty="0" smtClean="0"/>
              <a:t>k = c;</a:t>
            </a:r>
          </a:p>
          <a:p>
            <a:pPr>
              <a:lnSpc>
                <a:spcPct val="120000"/>
              </a:lnSpc>
              <a:buNone/>
            </a:pPr>
            <a:r>
              <a:rPr lang="en-US" dirty="0" smtClean="0"/>
              <a:t>}</a:t>
            </a:r>
          </a:p>
          <a:p>
            <a:pPr>
              <a:lnSpc>
                <a:spcPct val="120000"/>
              </a:lnSpc>
              <a:buNone/>
            </a:pPr>
            <a:r>
              <a:rPr lang="en-US" dirty="0" smtClean="0"/>
              <a:t>// display k – this overrides show() in A</a:t>
            </a:r>
          </a:p>
          <a:p>
            <a:pPr>
              <a:lnSpc>
                <a:spcPct val="120000"/>
              </a:lnSpc>
              <a:buNone/>
            </a:pPr>
            <a:r>
              <a:rPr lang="en-US" dirty="0" smtClean="0"/>
              <a:t>void show() {</a:t>
            </a:r>
          </a:p>
          <a:p>
            <a:pPr>
              <a:lnSpc>
                <a:spcPct val="120000"/>
              </a:lnSpc>
              <a:buNone/>
            </a:pPr>
            <a:r>
              <a:rPr lang="en-US" dirty="0" err="1" smtClean="0"/>
              <a:t>System.out.println</a:t>
            </a:r>
            <a:r>
              <a:rPr lang="en-US" dirty="0" smtClean="0"/>
              <a:t>("k: " + k);</a:t>
            </a:r>
          </a:p>
          <a:p>
            <a:pPr>
              <a:lnSpc>
                <a:spcPct val="120000"/>
              </a:lnSpc>
              <a:buNone/>
            </a:pPr>
            <a:r>
              <a:rPr lang="en-US" dirty="0" smtClean="0"/>
              <a:t>}</a:t>
            </a:r>
          </a:p>
          <a:p>
            <a:pPr>
              <a:lnSpc>
                <a:spcPct val="120000"/>
              </a:lnSpc>
              <a:buNone/>
            </a:pPr>
            <a:r>
              <a:rPr lang="en-US" dirty="0" smtClean="0"/>
              <a:t>}</a:t>
            </a:r>
          </a:p>
          <a:p>
            <a:pPr>
              <a:lnSpc>
                <a:spcPct val="120000"/>
              </a:lnSpc>
              <a:buNone/>
            </a:pPr>
            <a:r>
              <a:rPr lang="en-US" dirty="0" smtClean="0"/>
              <a:t>class Override {</a:t>
            </a:r>
          </a:p>
          <a:p>
            <a:pPr>
              <a:lnSpc>
                <a:spcPct val="120000"/>
              </a:lnSpc>
              <a:buNone/>
            </a:pPr>
            <a:r>
              <a:rPr lang="en-US" dirty="0" smtClean="0"/>
              <a:t>public static void main(String </a:t>
            </a:r>
            <a:r>
              <a:rPr lang="en-US" dirty="0" err="1" smtClean="0"/>
              <a:t>args</a:t>
            </a:r>
            <a:r>
              <a:rPr lang="en-US" dirty="0" smtClean="0"/>
              <a:t>[]) {</a:t>
            </a:r>
          </a:p>
          <a:p>
            <a:pPr>
              <a:lnSpc>
                <a:spcPct val="120000"/>
              </a:lnSpc>
              <a:buNone/>
            </a:pPr>
            <a:r>
              <a:rPr lang="en-US" dirty="0" smtClean="0"/>
              <a:t>B </a:t>
            </a:r>
            <a:r>
              <a:rPr lang="en-US" dirty="0" err="1" smtClean="0"/>
              <a:t>subOb</a:t>
            </a:r>
            <a:r>
              <a:rPr lang="en-US" dirty="0" smtClean="0"/>
              <a:t> = new B(1, 2, 3);</a:t>
            </a:r>
          </a:p>
          <a:p>
            <a:pPr>
              <a:lnSpc>
                <a:spcPct val="120000"/>
              </a:lnSpc>
              <a:buNone/>
            </a:pPr>
            <a:r>
              <a:rPr lang="en-US" dirty="0" err="1" smtClean="0"/>
              <a:t>subOb.show</a:t>
            </a:r>
            <a:r>
              <a:rPr lang="en-US" dirty="0" smtClean="0"/>
              <a:t>(); // this calls show() in B</a:t>
            </a:r>
          </a:p>
          <a:p>
            <a:pPr>
              <a:lnSpc>
                <a:spcPct val="120000"/>
              </a:lnSpc>
              <a:buNone/>
            </a:pPr>
            <a:r>
              <a:rPr lang="en-US" dirty="0" smtClean="0"/>
              <a:t>}</a:t>
            </a:r>
          </a:p>
          <a:p>
            <a:pPr>
              <a:lnSpc>
                <a:spcPct val="120000"/>
              </a:lnSpc>
              <a:buNone/>
            </a:pPr>
            <a:r>
              <a:rPr lang="en-US" dirty="0" smtClean="0"/>
              <a:t>}</a:t>
            </a:r>
            <a:endParaRPr lang="en-US" dirty="0"/>
          </a:p>
        </p:txBody>
      </p:sp>
      <p:sp>
        <p:nvSpPr>
          <p:cNvPr id="2" name="Title 1"/>
          <p:cNvSpPr>
            <a:spLocks noGrp="1"/>
          </p:cNvSpPr>
          <p:nvPr>
            <p:ph type="title"/>
          </p:nvPr>
        </p:nvSpPr>
        <p:spPr/>
        <p:txBody>
          <a:bodyPr>
            <a:normAutofit/>
          </a:bodyPr>
          <a:lstStyle/>
          <a:p>
            <a:r>
              <a:rPr lang="en-US" dirty="0" smtClean="0"/>
              <a:t>// Method overriding.</a:t>
            </a:r>
            <a:endParaRPr lang="en-US" dirty="0"/>
          </a:p>
        </p:txBody>
      </p:sp>
      <p:sp>
        <p:nvSpPr>
          <p:cNvPr id="4" name="Rectangular Callout 3"/>
          <p:cNvSpPr/>
          <p:nvPr/>
        </p:nvSpPr>
        <p:spPr>
          <a:xfrm>
            <a:off x="4953000" y="5486400"/>
            <a:ext cx="3276600" cy="685800"/>
          </a:xfrm>
          <a:prstGeom prst="wedgeRectCallout">
            <a:avLst>
              <a:gd name="adj1" fmla="val 8000"/>
              <a:gd name="adj2" fmla="val -83963"/>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This is k: 3</a:t>
            </a:r>
          </a:p>
          <a:p>
            <a:r>
              <a:rPr lang="en-US" dirty="0" err="1" smtClean="0">
                <a:solidFill>
                  <a:schemeClr val="tx1"/>
                </a:solidFill>
              </a:rPr>
              <a:t>i</a:t>
            </a:r>
            <a:r>
              <a:rPr lang="en-US" dirty="0" smtClean="0">
                <a:solidFill>
                  <a:schemeClr val="tx1"/>
                </a:solidFill>
              </a:rPr>
              <a:t> and j: 1 2</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err="1" smtClean="0"/>
              <a:t>Superclass</a:t>
            </a:r>
            <a:r>
              <a:rPr lang="en-US" dirty="0" smtClean="0"/>
              <a:t> Variable Can Reference a Subclass Object :-</a:t>
            </a:r>
            <a:r>
              <a:rPr lang="en-US" dirty="0" err="1" smtClean="0"/>
              <a:t>RefDemo</a:t>
            </a:r>
            <a:endParaRPr lang="en-US" dirty="0" smtClean="0"/>
          </a:p>
          <a:p>
            <a:r>
              <a:rPr lang="en-US" dirty="0" smtClean="0"/>
              <a:t>Java’s most powerful concept is Dynamic Method Dispatch :-Dispatch</a:t>
            </a:r>
          </a:p>
          <a:p>
            <a:r>
              <a:rPr lang="en-US" dirty="0" smtClean="0"/>
              <a:t>is the mechanism by which a call to an overridden method is resolved at run time, rather than compile time.</a:t>
            </a:r>
          </a:p>
          <a:p>
            <a:r>
              <a:rPr lang="en-US" dirty="0" smtClean="0"/>
              <a:t>Java implements run-time polymorphism.</a:t>
            </a:r>
          </a:p>
          <a:p>
            <a:r>
              <a:rPr lang="en-US" dirty="0" smtClean="0"/>
              <a:t>Java implements the “one interface, multiple methods” aspect of polymorphism.</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More into Inheritance…Overriding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numCol="1">
            <a:noAutofit/>
          </a:bodyPr>
          <a:lstStyle/>
          <a:p>
            <a:pPr>
              <a:buNone/>
            </a:pPr>
            <a:r>
              <a:rPr lang="en-US" sz="2000" dirty="0" smtClean="0"/>
              <a:t>class </a:t>
            </a:r>
            <a:r>
              <a:rPr lang="en-US" sz="2000" dirty="0" err="1" smtClean="0"/>
              <a:t>RefDemo</a:t>
            </a:r>
            <a:r>
              <a:rPr lang="en-US" sz="2000" dirty="0" smtClean="0"/>
              <a:t> {</a:t>
            </a:r>
          </a:p>
          <a:p>
            <a:pPr>
              <a:buNone/>
            </a:pPr>
            <a:r>
              <a:rPr lang="en-US" sz="2000" dirty="0" smtClean="0"/>
              <a:t>public static void main(String </a:t>
            </a:r>
            <a:r>
              <a:rPr lang="en-US" sz="2000" dirty="0" err="1" smtClean="0"/>
              <a:t>args</a:t>
            </a:r>
            <a:r>
              <a:rPr lang="en-US" sz="2000" dirty="0" smtClean="0"/>
              <a:t>[]) {</a:t>
            </a:r>
          </a:p>
          <a:p>
            <a:pPr>
              <a:buNone/>
            </a:pPr>
            <a:r>
              <a:rPr lang="en-US" sz="2000" dirty="0" err="1" smtClean="0"/>
              <a:t>BoxWeight</a:t>
            </a:r>
            <a:r>
              <a:rPr lang="en-US" sz="2000" dirty="0" smtClean="0"/>
              <a:t> </a:t>
            </a:r>
            <a:r>
              <a:rPr lang="en-US" sz="2000" dirty="0" err="1" smtClean="0"/>
              <a:t>weightbox</a:t>
            </a:r>
            <a:r>
              <a:rPr lang="en-US" sz="2000" dirty="0" smtClean="0"/>
              <a:t> = new </a:t>
            </a:r>
            <a:r>
              <a:rPr lang="en-US" sz="2000" dirty="0" err="1" smtClean="0"/>
              <a:t>BoxWeight</a:t>
            </a:r>
            <a:r>
              <a:rPr lang="en-US" sz="2000" dirty="0" smtClean="0"/>
              <a:t>(3, 5, 7, 8.37);</a:t>
            </a:r>
          </a:p>
          <a:p>
            <a:pPr>
              <a:buNone/>
            </a:pPr>
            <a:r>
              <a:rPr lang="en-US" sz="2000" dirty="0" smtClean="0"/>
              <a:t>Box </a:t>
            </a:r>
            <a:r>
              <a:rPr lang="en-US" sz="2000" dirty="0" err="1" smtClean="0"/>
              <a:t>plainbox</a:t>
            </a:r>
            <a:r>
              <a:rPr lang="en-US" sz="2000" dirty="0" smtClean="0"/>
              <a:t> = new Box();</a:t>
            </a:r>
          </a:p>
          <a:p>
            <a:pPr>
              <a:buNone/>
            </a:pPr>
            <a:r>
              <a:rPr lang="en-US" sz="2000" dirty="0" smtClean="0"/>
              <a:t>double </a:t>
            </a:r>
            <a:r>
              <a:rPr lang="en-US" sz="2000" dirty="0" err="1" smtClean="0"/>
              <a:t>vol</a:t>
            </a:r>
            <a:r>
              <a:rPr lang="en-US" sz="2000" dirty="0" smtClean="0"/>
              <a:t>;</a:t>
            </a:r>
          </a:p>
          <a:p>
            <a:pPr>
              <a:buNone/>
            </a:pPr>
            <a:r>
              <a:rPr lang="en-US" sz="2000" dirty="0" err="1" smtClean="0"/>
              <a:t>vol</a:t>
            </a:r>
            <a:r>
              <a:rPr lang="en-US" sz="2000" dirty="0" smtClean="0"/>
              <a:t> = </a:t>
            </a:r>
            <a:r>
              <a:rPr lang="en-US" sz="2000" dirty="0" err="1" smtClean="0"/>
              <a:t>weightbox.volume</a:t>
            </a:r>
            <a:r>
              <a:rPr lang="en-US" sz="2000" dirty="0" smtClean="0"/>
              <a:t>();</a:t>
            </a:r>
          </a:p>
          <a:p>
            <a:pPr>
              <a:buNone/>
            </a:pPr>
            <a:r>
              <a:rPr lang="en-US" sz="2000" dirty="0" err="1" smtClean="0"/>
              <a:t>System.out.println</a:t>
            </a:r>
            <a:r>
              <a:rPr lang="en-US" sz="2000" dirty="0" smtClean="0"/>
              <a:t>("Volume of </a:t>
            </a:r>
            <a:r>
              <a:rPr lang="en-US" sz="2000" dirty="0" err="1" smtClean="0"/>
              <a:t>weightbox</a:t>
            </a:r>
            <a:r>
              <a:rPr lang="en-US" sz="2000" dirty="0" smtClean="0"/>
              <a:t> is " + </a:t>
            </a:r>
            <a:r>
              <a:rPr lang="en-US" sz="2000" dirty="0" err="1" smtClean="0"/>
              <a:t>vol</a:t>
            </a:r>
            <a:r>
              <a:rPr lang="en-US" sz="2000" dirty="0" smtClean="0"/>
              <a:t>);</a:t>
            </a:r>
          </a:p>
          <a:p>
            <a:pPr>
              <a:buNone/>
            </a:pPr>
            <a:r>
              <a:rPr lang="en-US" sz="2000" dirty="0" err="1" smtClean="0"/>
              <a:t>System.out.println</a:t>
            </a:r>
            <a:r>
              <a:rPr lang="en-US" sz="2000" dirty="0" smtClean="0"/>
              <a:t>("Weight of </a:t>
            </a:r>
            <a:r>
              <a:rPr lang="en-US" sz="2000" dirty="0" err="1" smtClean="0"/>
              <a:t>weightbox</a:t>
            </a:r>
            <a:r>
              <a:rPr lang="en-US" sz="2000" dirty="0" smtClean="0"/>
              <a:t> is " +</a:t>
            </a:r>
            <a:r>
              <a:rPr lang="en-US" sz="2000" dirty="0" err="1" smtClean="0"/>
              <a:t>weightbox.weight</a:t>
            </a:r>
            <a:r>
              <a:rPr lang="en-US" sz="2000" dirty="0" smtClean="0"/>
              <a:t>);</a:t>
            </a:r>
          </a:p>
          <a:p>
            <a:pPr>
              <a:buNone/>
            </a:pPr>
            <a:r>
              <a:rPr lang="en-US" sz="2000" dirty="0" err="1" smtClean="0"/>
              <a:t>System.out.println</a:t>
            </a:r>
            <a:r>
              <a:rPr lang="en-US" sz="2000" dirty="0" smtClean="0"/>
              <a:t>(); // assign </a:t>
            </a:r>
            <a:r>
              <a:rPr lang="en-US" sz="2000" dirty="0" err="1" smtClean="0"/>
              <a:t>BoxWeight</a:t>
            </a:r>
            <a:r>
              <a:rPr lang="en-US" sz="2000" dirty="0" smtClean="0"/>
              <a:t> reference to Box reference</a:t>
            </a:r>
          </a:p>
          <a:p>
            <a:pPr>
              <a:buNone/>
            </a:pPr>
            <a:r>
              <a:rPr lang="en-US" sz="2000" dirty="0" err="1" smtClean="0"/>
              <a:t>plainbox</a:t>
            </a:r>
            <a:r>
              <a:rPr lang="en-US" sz="2000" dirty="0" smtClean="0"/>
              <a:t> = </a:t>
            </a:r>
            <a:r>
              <a:rPr lang="en-US" sz="2000" dirty="0" err="1" smtClean="0"/>
              <a:t>weightbox</a:t>
            </a:r>
            <a:r>
              <a:rPr lang="en-US" sz="2000" dirty="0" smtClean="0"/>
              <a:t>;</a:t>
            </a:r>
          </a:p>
          <a:p>
            <a:pPr>
              <a:buNone/>
            </a:pPr>
            <a:r>
              <a:rPr lang="en-US" sz="2000" dirty="0" err="1" smtClean="0"/>
              <a:t>vol</a:t>
            </a:r>
            <a:r>
              <a:rPr lang="en-US" sz="2000" dirty="0" smtClean="0"/>
              <a:t> = </a:t>
            </a:r>
            <a:r>
              <a:rPr lang="en-US" sz="2000" dirty="0" err="1" smtClean="0"/>
              <a:t>plainbox.volume</a:t>
            </a:r>
            <a:r>
              <a:rPr lang="en-US" sz="2000" dirty="0" smtClean="0"/>
              <a:t>(); // OK, volume() defined in Box</a:t>
            </a:r>
          </a:p>
          <a:p>
            <a:pPr>
              <a:buNone/>
            </a:pPr>
            <a:r>
              <a:rPr lang="en-US" sz="2000" dirty="0" err="1" smtClean="0"/>
              <a:t>System.out.println</a:t>
            </a:r>
            <a:r>
              <a:rPr lang="en-US" sz="2000" dirty="0" smtClean="0"/>
              <a:t>("Volume of </a:t>
            </a:r>
            <a:r>
              <a:rPr lang="en-US" sz="2000" dirty="0" err="1" smtClean="0"/>
              <a:t>plainbox</a:t>
            </a:r>
            <a:r>
              <a:rPr lang="en-US" sz="2000" dirty="0" smtClean="0"/>
              <a:t> is " + </a:t>
            </a:r>
            <a:r>
              <a:rPr lang="en-US" sz="2000" dirty="0" err="1" smtClean="0"/>
              <a:t>vol</a:t>
            </a:r>
            <a:r>
              <a:rPr lang="en-US" sz="2000" dirty="0" smtClean="0"/>
              <a:t>);</a:t>
            </a:r>
          </a:p>
          <a:p>
            <a:pPr>
              <a:buNone/>
            </a:pPr>
            <a:r>
              <a:rPr lang="en-US" sz="2000" dirty="0" smtClean="0"/>
              <a:t>/* The following statement is invalid because </a:t>
            </a:r>
            <a:r>
              <a:rPr lang="en-US" sz="2000" dirty="0" err="1" smtClean="0"/>
              <a:t>plainbox</a:t>
            </a:r>
            <a:r>
              <a:rPr lang="en-US" sz="2000" dirty="0" smtClean="0"/>
              <a:t> does not define a weight member.(because the </a:t>
            </a:r>
            <a:r>
              <a:rPr lang="en-US" sz="2000" dirty="0" err="1" smtClean="0"/>
              <a:t>superclass</a:t>
            </a:r>
            <a:r>
              <a:rPr lang="en-US" sz="2000" dirty="0" smtClean="0"/>
              <a:t> has no knowledge of </a:t>
            </a:r>
            <a:r>
              <a:rPr lang="en-US" sz="2000" dirty="0" err="1" smtClean="0"/>
              <a:t>whata</a:t>
            </a:r>
            <a:r>
              <a:rPr lang="en-US" sz="2000" dirty="0" smtClean="0"/>
              <a:t> subclass adds to it.) */</a:t>
            </a:r>
          </a:p>
          <a:p>
            <a:pPr>
              <a:buNone/>
            </a:pPr>
            <a:r>
              <a:rPr lang="en-US" sz="2000" dirty="0" smtClean="0"/>
              <a:t>// </a:t>
            </a:r>
            <a:r>
              <a:rPr lang="en-US" sz="2000" dirty="0" err="1" smtClean="0"/>
              <a:t>System.out.println</a:t>
            </a:r>
            <a:r>
              <a:rPr lang="en-US" sz="2000" dirty="0" smtClean="0"/>
              <a:t>("Weight of </a:t>
            </a:r>
            <a:r>
              <a:rPr lang="en-US" sz="2000" dirty="0" err="1" smtClean="0"/>
              <a:t>plainbox</a:t>
            </a:r>
            <a:r>
              <a:rPr lang="en-US" sz="2000" dirty="0" smtClean="0"/>
              <a:t> is " + </a:t>
            </a:r>
            <a:r>
              <a:rPr lang="en-US" sz="2000" dirty="0" err="1" smtClean="0"/>
              <a:t>plainbox.weight</a:t>
            </a:r>
            <a:r>
              <a:rPr lang="en-US" sz="2000" dirty="0" smtClean="0"/>
              <a:t>);</a:t>
            </a:r>
          </a:p>
          <a:p>
            <a:pPr>
              <a:buNone/>
            </a:pP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86400"/>
          </a:xfrm>
        </p:spPr>
        <p:txBody>
          <a:bodyPr numCol="2">
            <a:normAutofit fontScale="62500" lnSpcReduction="20000"/>
          </a:bodyPr>
          <a:lstStyle/>
          <a:p>
            <a:pPr>
              <a:buNone/>
            </a:pPr>
            <a:r>
              <a:rPr lang="en-US" dirty="0" smtClean="0"/>
              <a:t>// Dynamic Method Dispatch</a:t>
            </a:r>
          </a:p>
          <a:p>
            <a:pPr>
              <a:buNone/>
            </a:pPr>
            <a:r>
              <a:rPr lang="en-US" dirty="0" smtClean="0"/>
              <a:t>class A {</a:t>
            </a:r>
          </a:p>
          <a:p>
            <a:pPr>
              <a:buNone/>
            </a:pPr>
            <a:r>
              <a:rPr lang="en-US" dirty="0" smtClean="0"/>
              <a:t>void </a:t>
            </a:r>
            <a:r>
              <a:rPr lang="en-US" dirty="0" err="1" smtClean="0"/>
              <a:t>callme</a:t>
            </a:r>
            <a:r>
              <a:rPr lang="en-US" dirty="0" smtClean="0"/>
              <a:t>() {</a:t>
            </a:r>
          </a:p>
          <a:p>
            <a:pPr>
              <a:buNone/>
            </a:pPr>
            <a:r>
              <a:rPr lang="en-US" dirty="0" err="1" smtClean="0"/>
              <a:t>System.out.println</a:t>
            </a:r>
            <a:r>
              <a:rPr lang="en-US" dirty="0" smtClean="0"/>
              <a:t>("Inside A's </a:t>
            </a:r>
            <a:r>
              <a:rPr lang="en-US" dirty="0" err="1" smtClean="0"/>
              <a:t>callme</a:t>
            </a:r>
            <a:r>
              <a:rPr lang="en-US" dirty="0" smtClean="0"/>
              <a:t> method");</a:t>
            </a:r>
          </a:p>
          <a:p>
            <a:pPr>
              <a:buNone/>
            </a:pPr>
            <a:r>
              <a:rPr lang="en-US" dirty="0" smtClean="0"/>
              <a:t>}</a:t>
            </a:r>
          </a:p>
          <a:p>
            <a:pPr>
              <a:buNone/>
            </a:pPr>
            <a:r>
              <a:rPr lang="en-US" dirty="0" smtClean="0"/>
              <a:t>}</a:t>
            </a:r>
          </a:p>
          <a:p>
            <a:pPr>
              <a:buNone/>
            </a:pPr>
            <a:r>
              <a:rPr lang="en-US" dirty="0" smtClean="0"/>
              <a:t>class B extends A {</a:t>
            </a:r>
          </a:p>
          <a:p>
            <a:pPr>
              <a:buNone/>
            </a:pPr>
            <a:r>
              <a:rPr lang="en-US" dirty="0" smtClean="0"/>
              <a:t>// override </a:t>
            </a:r>
            <a:r>
              <a:rPr lang="en-US" dirty="0" err="1" smtClean="0"/>
              <a:t>callme</a:t>
            </a:r>
            <a:r>
              <a:rPr lang="en-US" dirty="0" smtClean="0"/>
              <a:t>()</a:t>
            </a:r>
          </a:p>
          <a:p>
            <a:pPr>
              <a:buNone/>
            </a:pPr>
            <a:r>
              <a:rPr lang="en-US" dirty="0" smtClean="0"/>
              <a:t>void </a:t>
            </a:r>
            <a:r>
              <a:rPr lang="en-US" dirty="0" err="1" smtClean="0"/>
              <a:t>callme</a:t>
            </a:r>
            <a:r>
              <a:rPr lang="en-US" dirty="0" smtClean="0"/>
              <a:t>() {</a:t>
            </a:r>
          </a:p>
          <a:p>
            <a:pPr>
              <a:buNone/>
            </a:pPr>
            <a:r>
              <a:rPr lang="en-US" dirty="0" err="1" smtClean="0"/>
              <a:t>System.out.println</a:t>
            </a:r>
            <a:r>
              <a:rPr lang="en-US" dirty="0" smtClean="0"/>
              <a:t>("Inside B's </a:t>
            </a:r>
            <a:r>
              <a:rPr lang="en-US" dirty="0" err="1" smtClean="0"/>
              <a:t>callme</a:t>
            </a:r>
            <a:r>
              <a:rPr lang="en-US" dirty="0" smtClean="0"/>
              <a:t> method");</a:t>
            </a:r>
          </a:p>
          <a:p>
            <a:pPr>
              <a:buNone/>
            </a:pPr>
            <a:r>
              <a:rPr lang="en-US" dirty="0" smtClean="0"/>
              <a:t>}</a:t>
            </a:r>
          </a:p>
          <a:p>
            <a:pPr>
              <a:buNone/>
            </a:pPr>
            <a:r>
              <a:rPr lang="en-US" dirty="0" smtClean="0"/>
              <a:t>}</a:t>
            </a:r>
          </a:p>
          <a:p>
            <a:pPr>
              <a:buNone/>
            </a:pPr>
            <a:r>
              <a:rPr lang="en-US" dirty="0" smtClean="0"/>
              <a:t>class C extends A {</a:t>
            </a:r>
          </a:p>
          <a:p>
            <a:pPr>
              <a:buNone/>
            </a:pPr>
            <a:r>
              <a:rPr lang="en-US" dirty="0" smtClean="0"/>
              <a:t>// override </a:t>
            </a:r>
            <a:r>
              <a:rPr lang="en-US" dirty="0" err="1" smtClean="0"/>
              <a:t>callme</a:t>
            </a:r>
            <a:r>
              <a:rPr lang="en-US" dirty="0" smtClean="0"/>
              <a:t>()</a:t>
            </a:r>
          </a:p>
          <a:p>
            <a:pPr>
              <a:buNone/>
            </a:pPr>
            <a:r>
              <a:rPr lang="en-US" dirty="0" smtClean="0"/>
              <a:t>void </a:t>
            </a:r>
            <a:r>
              <a:rPr lang="en-US" dirty="0" err="1" smtClean="0"/>
              <a:t>callme</a:t>
            </a:r>
            <a:r>
              <a:rPr lang="en-US" dirty="0" smtClean="0"/>
              <a:t>() {</a:t>
            </a:r>
          </a:p>
          <a:p>
            <a:pPr>
              <a:buNone/>
            </a:pPr>
            <a:r>
              <a:rPr lang="en-US" dirty="0" err="1" smtClean="0"/>
              <a:t>System.out.println</a:t>
            </a:r>
            <a:r>
              <a:rPr lang="en-US" dirty="0" smtClean="0"/>
              <a:t>("Inside C's </a:t>
            </a:r>
            <a:r>
              <a:rPr lang="en-US" dirty="0" err="1" smtClean="0"/>
              <a:t>callme</a:t>
            </a:r>
            <a:r>
              <a:rPr lang="en-US" dirty="0" smtClean="0"/>
              <a:t> method");</a:t>
            </a:r>
          </a:p>
          <a:p>
            <a:pPr>
              <a:buNone/>
            </a:pPr>
            <a:r>
              <a:rPr lang="en-US" dirty="0" smtClean="0"/>
              <a:t>}</a:t>
            </a:r>
          </a:p>
          <a:p>
            <a:pPr>
              <a:buNone/>
            </a:pPr>
            <a:r>
              <a:rPr lang="en-US" dirty="0" smtClean="0"/>
              <a:t>}</a:t>
            </a:r>
          </a:p>
          <a:p>
            <a:pPr>
              <a:buNone/>
            </a:pPr>
            <a:r>
              <a:rPr lang="en-US" dirty="0" smtClean="0"/>
              <a:t>class Dispatch {</a:t>
            </a:r>
          </a:p>
          <a:p>
            <a:pPr>
              <a:buNone/>
            </a:pPr>
            <a:r>
              <a:rPr lang="en-US" dirty="0" smtClean="0"/>
              <a:t>public static void main(String </a:t>
            </a:r>
            <a:r>
              <a:rPr lang="en-US" dirty="0" err="1" smtClean="0"/>
              <a:t>args</a:t>
            </a:r>
            <a:r>
              <a:rPr lang="en-US" dirty="0" smtClean="0"/>
              <a:t>[]) {</a:t>
            </a:r>
          </a:p>
          <a:p>
            <a:pPr>
              <a:buNone/>
            </a:pPr>
            <a:r>
              <a:rPr lang="en-US" dirty="0" smtClean="0"/>
              <a:t>A </a:t>
            </a:r>
            <a:r>
              <a:rPr lang="en-US" dirty="0" err="1" smtClean="0"/>
              <a:t>a</a:t>
            </a:r>
            <a:r>
              <a:rPr lang="en-US" dirty="0" smtClean="0"/>
              <a:t> = new A(); // object of type A</a:t>
            </a:r>
          </a:p>
          <a:p>
            <a:pPr>
              <a:buNone/>
            </a:pPr>
            <a:r>
              <a:rPr lang="en-US" dirty="0" smtClean="0"/>
              <a:t>B </a:t>
            </a:r>
            <a:r>
              <a:rPr lang="en-US" dirty="0" err="1" smtClean="0"/>
              <a:t>b</a:t>
            </a:r>
            <a:r>
              <a:rPr lang="en-US" dirty="0" smtClean="0"/>
              <a:t> = new B(); // object of type B</a:t>
            </a:r>
          </a:p>
          <a:p>
            <a:pPr>
              <a:buNone/>
            </a:pPr>
            <a:r>
              <a:rPr lang="en-US" dirty="0" smtClean="0"/>
              <a:t>C </a:t>
            </a:r>
            <a:r>
              <a:rPr lang="en-US" dirty="0" err="1" smtClean="0"/>
              <a:t>c</a:t>
            </a:r>
            <a:r>
              <a:rPr lang="en-US" dirty="0" smtClean="0"/>
              <a:t> = new C(); // object of type C</a:t>
            </a:r>
          </a:p>
          <a:p>
            <a:pPr>
              <a:buNone/>
            </a:pPr>
            <a:r>
              <a:rPr lang="en-US" dirty="0" smtClean="0"/>
              <a:t>A r; // obtain a reference of type A</a:t>
            </a:r>
          </a:p>
          <a:p>
            <a:pPr>
              <a:buNone/>
            </a:pPr>
            <a:r>
              <a:rPr lang="en-US" dirty="0" smtClean="0"/>
              <a:t>r = a; // r refers to an A object</a:t>
            </a:r>
          </a:p>
          <a:p>
            <a:pPr>
              <a:buNone/>
            </a:pPr>
            <a:r>
              <a:rPr lang="en-US" dirty="0" err="1" smtClean="0"/>
              <a:t>r.callme</a:t>
            </a:r>
            <a:r>
              <a:rPr lang="en-US" dirty="0" smtClean="0"/>
              <a:t>(); // calls A's version of </a:t>
            </a:r>
            <a:r>
              <a:rPr lang="en-US" dirty="0" err="1" smtClean="0"/>
              <a:t>callme</a:t>
            </a:r>
            <a:endParaRPr lang="en-US" dirty="0" smtClean="0"/>
          </a:p>
          <a:p>
            <a:pPr>
              <a:buNone/>
            </a:pPr>
            <a:r>
              <a:rPr lang="en-US" dirty="0" smtClean="0"/>
              <a:t>r = b; // r refers to a B object</a:t>
            </a:r>
          </a:p>
          <a:p>
            <a:pPr>
              <a:buNone/>
            </a:pPr>
            <a:r>
              <a:rPr lang="en-US" dirty="0" err="1" smtClean="0"/>
              <a:t>r.callme</a:t>
            </a:r>
            <a:r>
              <a:rPr lang="en-US" dirty="0" smtClean="0"/>
              <a:t>(); // calls B's version of </a:t>
            </a:r>
            <a:r>
              <a:rPr lang="en-US" dirty="0" err="1" smtClean="0"/>
              <a:t>callme</a:t>
            </a:r>
            <a:endParaRPr lang="en-US" dirty="0" smtClean="0"/>
          </a:p>
          <a:p>
            <a:pPr>
              <a:buNone/>
            </a:pPr>
            <a:r>
              <a:rPr lang="en-US" dirty="0" smtClean="0"/>
              <a:t>r = c; // r refers to a C object</a:t>
            </a:r>
          </a:p>
          <a:p>
            <a:pPr>
              <a:buNone/>
            </a:pPr>
            <a:r>
              <a:rPr lang="en-US" dirty="0" err="1" smtClean="0"/>
              <a:t>r.callme</a:t>
            </a:r>
            <a:r>
              <a:rPr lang="en-US" dirty="0" smtClean="0"/>
              <a:t>(); // calls C's version of </a:t>
            </a:r>
            <a:r>
              <a:rPr lang="en-US" dirty="0" err="1" smtClean="0"/>
              <a:t>callme</a:t>
            </a:r>
            <a:endParaRPr lang="en-US" dirty="0" smtClean="0"/>
          </a:p>
          <a:p>
            <a:pPr>
              <a:buNone/>
            </a:pPr>
            <a:r>
              <a:rPr lang="en-US" dirty="0" smtClean="0"/>
              <a:t>}</a:t>
            </a:r>
          </a:p>
          <a:p>
            <a:pPr>
              <a:buNone/>
            </a:pPr>
            <a:r>
              <a:rPr lang="en-US" dirty="0" smtClean="0"/>
              <a:t>}</a:t>
            </a:r>
            <a:endParaRPr lang="en-US" dirty="0"/>
          </a:p>
        </p:txBody>
      </p:sp>
      <p:sp>
        <p:nvSpPr>
          <p:cNvPr id="2" name="Title 1"/>
          <p:cNvSpPr>
            <a:spLocks noGrp="1"/>
          </p:cNvSpPr>
          <p:nvPr>
            <p:ph type="title"/>
          </p:nvPr>
        </p:nvSpPr>
        <p:spPr/>
        <p:txBody>
          <a:bodyPr>
            <a:normAutofit/>
          </a:bodyPr>
          <a:lstStyle/>
          <a:p>
            <a:r>
              <a:rPr lang="en-US" sz="1800" dirty="0" smtClean="0">
                <a:solidFill>
                  <a:schemeClr val="tx1"/>
                </a:solidFill>
              </a:rPr>
              <a:t>/*It is the type of the object being referred to (not the type of the reference variable) that determines which version of an overridden method will be executed.*/</a:t>
            </a:r>
            <a:endParaRPr lang="en-US" sz="1800" dirty="0">
              <a:solidFill>
                <a:schemeClr val="tx1"/>
              </a:solidFill>
            </a:endParaRPr>
          </a:p>
        </p:txBody>
      </p:sp>
      <p:sp>
        <p:nvSpPr>
          <p:cNvPr id="4" name="Rectangular Callout 3"/>
          <p:cNvSpPr/>
          <p:nvPr/>
        </p:nvSpPr>
        <p:spPr>
          <a:xfrm>
            <a:off x="4800600" y="5486400"/>
            <a:ext cx="3276600" cy="1066800"/>
          </a:xfrm>
          <a:prstGeom prst="wedgeRectCallout">
            <a:avLst>
              <a:gd name="adj1" fmla="val 8000"/>
              <a:gd name="adj2" fmla="val -83963"/>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Inside A’s </a:t>
            </a:r>
            <a:r>
              <a:rPr lang="en-US" dirty="0" err="1" smtClean="0">
                <a:solidFill>
                  <a:schemeClr val="tx1"/>
                </a:solidFill>
              </a:rPr>
              <a:t>callme</a:t>
            </a:r>
            <a:r>
              <a:rPr lang="en-US" dirty="0" smtClean="0">
                <a:solidFill>
                  <a:schemeClr val="tx1"/>
                </a:solidFill>
              </a:rPr>
              <a:t> method</a:t>
            </a:r>
          </a:p>
          <a:p>
            <a:r>
              <a:rPr lang="en-US" dirty="0" smtClean="0">
                <a:solidFill>
                  <a:schemeClr val="tx1"/>
                </a:solidFill>
              </a:rPr>
              <a:t>Inside B’s </a:t>
            </a:r>
            <a:r>
              <a:rPr lang="en-US" dirty="0" err="1" smtClean="0">
                <a:solidFill>
                  <a:schemeClr val="tx1"/>
                </a:solidFill>
              </a:rPr>
              <a:t>callme</a:t>
            </a:r>
            <a:r>
              <a:rPr lang="en-US" dirty="0" smtClean="0">
                <a:solidFill>
                  <a:schemeClr val="tx1"/>
                </a:solidFill>
              </a:rPr>
              <a:t> method</a:t>
            </a:r>
          </a:p>
          <a:p>
            <a:r>
              <a:rPr lang="en-US" dirty="0" smtClean="0">
                <a:solidFill>
                  <a:schemeClr val="tx1"/>
                </a:solidFill>
              </a:rPr>
              <a:t>Inside C’s </a:t>
            </a:r>
            <a:r>
              <a:rPr lang="en-US" dirty="0" err="1" smtClean="0">
                <a:solidFill>
                  <a:schemeClr val="tx1"/>
                </a:solidFill>
              </a:rPr>
              <a:t>callme</a:t>
            </a:r>
            <a:r>
              <a:rPr lang="en-US" dirty="0" smtClean="0">
                <a:solidFill>
                  <a:schemeClr val="tx1"/>
                </a:solidFill>
              </a:rPr>
              <a:t> method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191000"/>
          </a:xfrm>
        </p:spPr>
        <p:txBody>
          <a:bodyPr>
            <a:normAutofit fontScale="92500" lnSpcReduction="10000"/>
          </a:bodyPr>
          <a:lstStyle/>
          <a:p>
            <a:r>
              <a:rPr lang="en-US" dirty="0" smtClean="0"/>
              <a:t>class A {</a:t>
            </a:r>
          </a:p>
          <a:p>
            <a:r>
              <a:rPr lang="en-US" dirty="0" smtClean="0"/>
              <a:t>final void meth() {</a:t>
            </a:r>
          </a:p>
          <a:p>
            <a:r>
              <a:rPr lang="en-US" dirty="0" err="1" smtClean="0"/>
              <a:t>System.out.println</a:t>
            </a:r>
            <a:r>
              <a:rPr lang="en-US" dirty="0" smtClean="0"/>
              <a:t>("This is a final method.");</a:t>
            </a:r>
          </a:p>
          <a:p>
            <a:r>
              <a:rPr lang="en-US" dirty="0" smtClean="0"/>
              <a:t>}</a:t>
            </a:r>
          </a:p>
          <a:p>
            <a:r>
              <a:rPr lang="en-US" dirty="0" smtClean="0"/>
              <a:t>}</a:t>
            </a:r>
          </a:p>
          <a:p>
            <a:r>
              <a:rPr lang="en-US" dirty="0" smtClean="0"/>
              <a:t>class B extends A {</a:t>
            </a:r>
          </a:p>
          <a:p>
            <a:r>
              <a:rPr lang="en-US" dirty="0" smtClean="0"/>
              <a:t>void meth() { // ERROR! Can't override.</a:t>
            </a:r>
          </a:p>
          <a:p>
            <a:r>
              <a:rPr lang="en-US" dirty="0" err="1" smtClean="0"/>
              <a:t>System.out.println</a:t>
            </a:r>
            <a:r>
              <a:rPr lang="en-US" dirty="0" smtClean="0"/>
              <a:t>("Illegal!");</a:t>
            </a:r>
          </a:p>
          <a:p>
            <a:r>
              <a:rPr lang="en-US" dirty="0" smtClean="0"/>
              <a:t>}</a:t>
            </a:r>
          </a:p>
          <a:p>
            <a:r>
              <a:rPr lang="en-US" dirty="0" smtClean="0"/>
              <a:t>}</a:t>
            </a:r>
          </a:p>
          <a:p>
            <a:endParaRPr lang="en-US" dirty="0" smtClean="0"/>
          </a:p>
        </p:txBody>
      </p:sp>
      <p:sp>
        <p:nvSpPr>
          <p:cNvPr id="2" name="Title 1"/>
          <p:cNvSpPr>
            <a:spLocks noGrp="1"/>
          </p:cNvSpPr>
          <p:nvPr>
            <p:ph type="title"/>
          </p:nvPr>
        </p:nvSpPr>
        <p:spPr/>
        <p:txBody>
          <a:bodyPr>
            <a:normAutofit fontScale="90000"/>
          </a:bodyPr>
          <a:lstStyle/>
          <a:p>
            <a:r>
              <a:rPr lang="en-US" dirty="0" smtClean="0"/>
              <a:t>Using final to Prevent Overriding</a:t>
            </a:r>
          </a:p>
        </p:txBody>
      </p:sp>
      <p:sp>
        <p:nvSpPr>
          <p:cNvPr id="4" name="TextBox 3"/>
          <p:cNvSpPr txBox="1"/>
          <p:nvPr/>
        </p:nvSpPr>
        <p:spPr>
          <a:xfrm>
            <a:off x="609600" y="5486400"/>
            <a:ext cx="7924800" cy="830997"/>
          </a:xfrm>
          <a:prstGeom prst="rect">
            <a:avLst/>
          </a:prstGeom>
          <a:noFill/>
        </p:spPr>
        <p:txBody>
          <a:bodyPr wrap="square" rtlCol="0">
            <a:spAutoFit/>
          </a:bodyPr>
          <a:lstStyle/>
          <a:p>
            <a:r>
              <a:rPr lang="en-US" sz="2400" dirty="0" smtClean="0"/>
              <a:t>since </a:t>
            </a:r>
            <a:r>
              <a:rPr lang="en-US" sz="2400" b="1" dirty="0" smtClean="0"/>
              <a:t>final methods cannot be overridden, a </a:t>
            </a:r>
            <a:r>
              <a:rPr lang="en-US" sz="2400" dirty="0" smtClean="0"/>
              <a:t>call to one can be resolved at compile time. This is called </a:t>
            </a:r>
            <a:r>
              <a:rPr lang="en-US" sz="2400" i="1" dirty="0" smtClean="0"/>
              <a:t>early binding.</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657600"/>
            <a:ext cx="8229600" cy="2499360"/>
          </a:xfrm>
        </p:spPr>
        <p:txBody>
          <a:bodyPr>
            <a:normAutofit fontScale="92500" lnSpcReduction="20000"/>
          </a:bodyPr>
          <a:lstStyle/>
          <a:p>
            <a:r>
              <a:rPr lang="en-US" dirty="0" smtClean="0"/>
              <a:t>As the comments imply, it is illegal for </a:t>
            </a:r>
            <a:r>
              <a:rPr lang="en-US" b="1" dirty="0" smtClean="0"/>
              <a:t>B to inherit A since A is declared as final.</a:t>
            </a:r>
          </a:p>
          <a:p>
            <a:r>
              <a:rPr lang="en-US" dirty="0" smtClean="0"/>
              <a:t>Declaring a class as </a:t>
            </a:r>
            <a:r>
              <a:rPr lang="en-US" b="1" dirty="0" smtClean="0"/>
              <a:t>final implicitly declares all of its</a:t>
            </a:r>
          </a:p>
          <a:p>
            <a:pPr>
              <a:buNone/>
            </a:pPr>
            <a:r>
              <a:rPr lang="en-US" dirty="0" smtClean="0"/>
              <a:t>methods as </a:t>
            </a:r>
            <a:r>
              <a:rPr lang="en-US" b="1" dirty="0" smtClean="0"/>
              <a:t>final, too.</a:t>
            </a:r>
          </a:p>
          <a:p>
            <a:r>
              <a:rPr lang="en-US" dirty="0" smtClean="0"/>
              <a:t>It is illegal to declare a class as both </a:t>
            </a:r>
            <a:r>
              <a:rPr lang="en-US" b="1" dirty="0" smtClean="0"/>
              <a:t>abstract and final.</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Using final to Prevent Inheritance</a:t>
            </a:r>
            <a:endParaRPr lang="en-US" dirty="0"/>
          </a:p>
        </p:txBody>
      </p:sp>
      <p:sp>
        <p:nvSpPr>
          <p:cNvPr id="4" name="TextBox 3"/>
          <p:cNvSpPr txBox="1"/>
          <p:nvPr/>
        </p:nvSpPr>
        <p:spPr>
          <a:xfrm>
            <a:off x="457200" y="1295400"/>
            <a:ext cx="4572000" cy="2862322"/>
          </a:xfrm>
          <a:prstGeom prst="rect">
            <a:avLst/>
          </a:prstGeom>
          <a:noFill/>
        </p:spPr>
        <p:txBody>
          <a:bodyPr wrap="square" rtlCol="0">
            <a:spAutoFit/>
          </a:bodyPr>
          <a:lstStyle/>
          <a:p>
            <a:r>
              <a:rPr lang="en-US" sz="2000" dirty="0" smtClean="0"/>
              <a:t>final class A {</a:t>
            </a:r>
          </a:p>
          <a:p>
            <a:r>
              <a:rPr lang="en-US" sz="2000" dirty="0" smtClean="0"/>
              <a:t>// ...</a:t>
            </a:r>
          </a:p>
          <a:p>
            <a:r>
              <a:rPr lang="en-US" sz="2000" dirty="0" smtClean="0"/>
              <a:t>}</a:t>
            </a:r>
          </a:p>
          <a:p>
            <a:r>
              <a:rPr lang="en-US" sz="2000" dirty="0" smtClean="0"/>
              <a:t>// The following class is illegal.</a:t>
            </a:r>
          </a:p>
          <a:p>
            <a:r>
              <a:rPr lang="en-US" sz="2000" dirty="0" smtClean="0"/>
              <a:t>class B extends A { // ERROR! Can't subclass A</a:t>
            </a:r>
          </a:p>
          <a:p>
            <a:r>
              <a:rPr lang="en-US" sz="2000" dirty="0" smtClean="0"/>
              <a:t>// ...</a:t>
            </a:r>
          </a:p>
          <a:p>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457200" y="1600200"/>
            <a:ext cx="8229600" cy="4038600"/>
          </a:xfrm>
        </p:spPr>
        <p:txBody>
          <a:bodyPr/>
          <a:lstStyle/>
          <a:p>
            <a:r>
              <a:rPr lang="en-US" altLang="zh-CN" sz="2400">
                <a:latin typeface="Arial" pitchFamily="34" charset="0"/>
                <a:ea typeface="SimSun" pitchFamily="2" charset="-122"/>
              </a:rPr>
              <a:t>Every class is an extended (inherited) class, whether or not it’s declared to be. If a class does not declared to explicitly extend any other class, then it implicitly extends the </a:t>
            </a:r>
            <a:r>
              <a:rPr lang="en-US" altLang="zh-CN" sz="2400">
                <a:latin typeface="Courier New" pitchFamily="49" charset="0"/>
                <a:ea typeface="SimSun" pitchFamily="2" charset="-122"/>
              </a:rPr>
              <a:t>Object</a:t>
            </a:r>
            <a:r>
              <a:rPr lang="en-US" altLang="zh-CN" sz="2400">
                <a:latin typeface="Arial" pitchFamily="34" charset="0"/>
                <a:ea typeface="SimSun" pitchFamily="2" charset="-122"/>
              </a:rPr>
              <a:t> class </a:t>
            </a:r>
          </a:p>
          <a:p>
            <a:pPr>
              <a:lnSpc>
                <a:spcPct val="90000"/>
              </a:lnSpc>
              <a:spcBef>
                <a:spcPct val="50000"/>
              </a:spcBef>
            </a:pPr>
            <a:r>
              <a:rPr lang="en-US" altLang="zh-CN" sz="2400">
                <a:latin typeface="Arial" pitchFamily="34" charset="0"/>
                <a:ea typeface="SimSun" pitchFamily="2" charset="-122"/>
              </a:rPr>
              <a:t>Class hierarchy of previous example</a:t>
            </a:r>
          </a:p>
          <a:p>
            <a:pPr>
              <a:lnSpc>
                <a:spcPct val="90000"/>
              </a:lnSpc>
              <a:buFontTx/>
              <a:buNone/>
            </a:pPr>
            <a:r>
              <a:rPr lang="en-US" altLang="zh-CN" sz="2400">
                <a:latin typeface="Arial" pitchFamily="34" charset="0"/>
                <a:ea typeface="SimSun" pitchFamily="2" charset="-122"/>
              </a:rPr>
              <a:t>				</a:t>
            </a:r>
            <a:r>
              <a:rPr lang="en-US" altLang="zh-CN" sz="2000">
                <a:latin typeface="Arial" pitchFamily="34" charset="0"/>
                <a:ea typeface="SimSun" pitchFamily="2" charset="-122"/>
              </a:rPr>
              <a:t>Object</a:t>
            </a:r>
          </a:p>
          <a:p>
            <a:pPr>
              <a:lnSpc>
                <a:spcPct val="90000"/>
              </a:lnSpc>
              <a:buFontTx/>
              <a:buNone/>
            </a:pPr>
            <a:r>
              <a:rPr lang="en-US" altLang="zh-CN" sz="2000">
                <a:latin typeface="Arial" pitchFamily="34" charset="0"/>
                <a:ea typeface="SimSun" pitchFamily="2" charset="-122"/>
              </a:rPr>
              <a:t>				</a:t>
            </a:r>
          </a:p>
          <a:p>
            <a:pPr>
              <a:lnSpc>
                <a:spcPct val="90000"/>
              </a:lnSpc>
              <a:buFontTx/>
              <a:buNone/>
            </a:pPr>
            <a:r>
              <a:rPr lang="en-US" altLang="zh-CN" sz="2000">
                <a:latin typeface="Arial" pitchFamily="34" charset="0"/>
                <a:ea typeface="SimSun" pitchFamily="2" charset="-122"/>
              </a:rPr>
              <a:t>				Person</a:t>
            </a:r>
          </a:p>
          <a:p>
            <a:pPr>
              <a:lnSpc>
                <a:spcPct val="90000"/>
              </a:lnSpc>
              <a:buFontTx/>
              <a:buNone/>
            </a:pPr>
            <a:endParaRPr lang="en-US" altLang="zh-CN" sz="2000">
              <a:latin typeface="Arial" pitchFamily="34" charset="0"/>
              <a:ea typeface="SimSun" pitchFamily="2" charset="-122"/>
            </a:endParaRPr>
          </a:p>
          <a:p>
            <a:pPr>
              <a:lnSpc>
                <a:spcPct val="90000"/>
              </a:lnSpc>
              <a:buFontTx/>
              <a:buNone/>
            </a:pPr>
            <a:r>
              <a:rPr lang="en-US" altLang="zh-CN" sz="2000">
                <a:latin typeface="Arial" pitchFamily="34" charset="0"/>
                <a:ea typeface="SimSun" pitchFamily="2" charset="-122"/>
              </a:rPr>
              <a:t>				Student</a:t>
            </a:r>
          </a:p>
        </p:txBody>
      </p:sp>
      <p:sp>
        <p:nvSpPr>
          <p:cNvPr id="84994" name="Rectangle 2"/>
          <p:cNvSpPr>
            <a:spLocks noGrp="1" noChangeArrowheads="1"/>
          </p:cNvSpPr>
          <p:nvPr>
            <p:ph type="title"/>
          </p:nvPr>
        </p:nvSpPr>
        <p:spPr>
          <a:noFill/>
        </p:spPr>
        <p:txBody>
          <a:bodyPr anchor="ctr"/>
          <a:lstStyle/>
          <a:p>
            <a:r>
              <a:rPr lang="en-US" altLang="zh-CN" sz="3600" dirty="0">
                <a:latin typeface="Arial" pitchFamily="34" charset="0"/>
                <a:ea typeface="SimSun" pitchFamily="2" charset="-122"/>
              </a:rPr>
              <a:t>Classes hierarchy</a:t>
            </a:r>
          </a:p>
        </p:txBody>
      </p:sp>
      <p:sp>
        <p:nvSpPr>
          <p:cNvPr id="84996" name="Line 4"/>
          <p:cNvSpPr>
            <a:spLocks noChangeShapeType="1"/>
          </p:cNvSpPr>
          <p:nvPr/>
        </p:nvSpPr>
        <p:spPr bwMode="auto">
          <a:xfrm flipV="1">
            <a:off x="3733800" y="4038600"/>
            <a:ext cx="0" cy="381000"/>
          </a:xfrm>
          <a:prstGeom prst="line">
            <a:avLst/>
          </a:prstGeom>
          <a:noFill/>
          <a:ln w="9525">
            <a:solidFill>
              <a:schemeClr val="tx1"/>
            </a:solidFill>
            <a:round/>
            <a:headEnd/>
            <a:tailEnd type="triangle" w="med" len="med"/>
          </a:ln>
          <a:effectLst/>
        </p:spPr>
        <p:txBody>
          <a:bodyPr/>
          <a:lstStyle/>
          <a:p>
            <a:endParaRPr lang="en-US"/>
          </a:p>
        </p:txBody>
      </p:sp>
      <p:sp>
        <p:nvSpPr>
          <p:cNvPr id="84997" name="Line 5"/>
          <p:cNvSpPr>
            <a:spLocks noChangeShapeType="1"/>
          </p:cNvSpPr>
          <p:nvPr/>
        </p:nvSpPr>
        <p:spPr bwMode="auto">
          <a:xfrm flipV="1">
            <a:off x="3733800" y="4648200"/>
            <a:ext cx="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a:buNone/>
            </a:pPr>
            <a:r>
              <a:rPr lang="en-US" sz="2400" dirty="0" smtClean="0"/>
              <a:t>class </a:t>
            </a:r>
            <a:r>
              <a:rPr lang="en-US" sz="2400" dirty="0" err="1" smtClean="0"/>
              <a:t>UseStatic</a:t>
            </a:r>
            <a:r>
              <a:rPr lang="en-US" sz="2400" dirty="0" smtClean="0"/>
              <a:t> {</a:t>
            </a:r>
          </a:p>
          <a:p>
            <a:pPr>
              <a:buNone/>
            </a:pPr>
            <a:r>
              <a:rPr lang="en-US" sz="2400" dirty="0" smtClean="0"/>
              <a:t>static </a:t>
            </a:r>
            <a:r>
              <a:rPr lang="en-US" sz="2400" dirty="0" err="1" smtClean="0"/>
              <a:t>int</a:t>
            </a:r>
            <a:r>
              <a:rPr lang="en-US" sz="2400" dirty="0" smtClean="0"/>
              <a:t> a = 3;</a:t>
            </a:r>
          </a:p>
          <a:p>
            <a:pPr>
              <a:buNone/>
            </a:pPr>
            <a:r>
              <a:rPr lang="en-US" sz="2400" dirty="0" smtClean="0"/>
              <a:t>static </a:t>
            </a:r>
            <a:r>
              <a:rPr lang="en-US" sz="2400" dirty="0" err="1" smtClean="0"/>
              <a:t>int</a:t>
            </a:r>
            <a:r>
              <a:rPr lang="en-US" sz="2400" dirty="0" smtClean="0"/>
              <a:t> b;</a:t>
            </a:r>
          </a:p>
          <a:p>
            <a:pPr>
              <a:buNone/>
            </a:pPr>
            <a:r>
              <a:rPr lang="en-US" sz="2400" dirty="0" smtClean="0"/>
              <a:t>static void meth(</a:t>
            </a:r>
            <a:r>
              <a:rPr lang="en-US" sz="2400" dirty="0" err="1" smtClean="0"/>
              <a:t>int</a:t>
            </a:r>
            <a:r>
              <a:rPr lang="en-US" sz="2400" dirty="0" smtClean="0"/>
              <a:t> x) {</a:t>
            </a:r>
          </a:p>
          <a:p>
            <a:pPr>
              <a:buNone/>
            </a:pPr>
            <a:r>
              <a:rPr lang="en-US" sz="2400" dirty="0" err="1" smtClean="0"/>
              <a:t>System.out.println</a:t>
            </a:r>
            <a:r>
              <a:rPr lang="en-US" sz="2400" dirty="0" smtClean="0"/>
              <a:t>("x = " + x);</a:t>
            </a:r>
          </a:p>
          <a:p>
            <a:pPr>
              <a:buNone/>
            </a:pPr>
            <a:r>
              <a:rPr lang="en-US" sz="2400" dirty="0" err="1" smtClean="0"/>
              <a:t>System.out.println</a:t>
            </a:r>
            <a:r>
              <a:rPr lang="en-US" sz="2400" dirty="0" smtClean="0"/>
              <a:t>("a = " + a);</a:t>
            </a:r>
          </a:p>
          <a:p>
            <a:pPr>
              <a:buNone/>
            </a:pPr>
            <a:r>
              <a:rPr lang="en-US" sz="2400" dirty="0" err="1" smtClean="0"/>
              <a:t>System.out.println</a:t>
            </a:r>
            <a:r>
              <a:rPr lang="en-US" sz="2400" dirty="0" smtClean="0"/>
              <a:t>("b = " + b);</a:t>
            </a:r>
          </a:p>
          <a:p>
            <a:pPr>
              <a:buNone/>
            </a:pPr>
            <a:r>
              <a:rPr lang="en-US" sz="2400" dirty="0" smtClean="0"/>
              <a:t>}</a:t>
            </a:r>
          </a:p>
          <a:p>
            <a:pPr>
              <a:buNone/>
            </a:pPr>
            <a:r>
              <a:rPr lang="en-US" sz="2400" dirty="0" smtClean="0"/>
              <a:t>static {</a:t>
            </a:r>
          </a:p>
          <a:p>
            <a:pPr>
              <a:buNone/>
            </a:pPr>
            <a:r>
              <a:rPr lang="en-US" sz="2400" dirty="0" err="1" smtClean="0"/>
              <a:t>System.out.println</a:t>
            </a:r>
            <a:r>
              <a:rPr lang="en-US" sz="2400" dirty="0" smtClean="0"/>
              <a:t>("Static block initialized.");</a:t>
            </a:r>
          </a:p>
          <a:p>
            <a:pPr>
              <a:buNone/>
            </a:pPr>
            <a:r>
              <a:rPr lang="en-US" sz="2400" dirty="0" smtClean="0"/>
              <a:t>b = a * 4;</a:t>
            </a:r>
          </a:p>
          <a:p>
            <a:pPr>
              <a:buNone/>
            </a:pPr>
            <a:r>
              <a:rPr lang="en-US" sz="2400" dirty="0" smtClean="0"/>
              <a:t>}</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meth(42);</a:t>
            </a:r>
          </a:p>
          <a:p>
            <a:pPr>
              <a:buNone/>
            </a:pPr>
            <a:r>
              <a:rPr lang="en-US" sz="2400" dirty="0" smtClean="0"/>
              <a:t>}</a:t>
            </a:r>
          </a:p>
          <a:p>
            <a:pPr>
              <a:buNone/>
            </a:pPr>
            <a:r>
              <a:rPr lang="en-US" sz="2400" dirty="0" smtClean="0"/>
              <a:t>}</a:t>
            </a:r>
            <a:endParaRPr lang="en-US" sz="2400" dirty="0"/>
          </a:p>
        </p:txBody>
      </p:sp>
      <p:sp>
        <p:nvSpPr>
          <p:cNvPr id="2" name="Title 1"/>
          <p:cNvSpPr>
            <a:spLocks noGrp="1"/>
          </p:cNvSpPr>
          <p:nvPr>
            <p:ph type="title"/>
          </p:nvPr>
        </p:nvSpPr>
        <p:spPr/>
        <p:txBody>
          <a:bodyPr>
            <a:normAutofit fontScale="90000"/>
          </a:bodyPr>
          <a:lstStyle/>
          <a:p>
            <a:r>
              <a:rPr lang="en-US" dirty="0" smtClean="0"/>
              <a:t>// Demonstrate static variables, methods, and blocks.</a:t>
            </a:r>
            <a:endParaRPr lang="en-US" dirty="0"/>
          </a:p>
        </p:txBody>
      </p:sp>
      <p:sp>
        <p:nvSpPr>
          <p:cNvPr id="4" name="Rectangular Callout 3"/>
          <p:cNvSpPr/>
          <p:nvPr/>
        </p:nvSpPr>
        <p:spPr>
          <a:xfrm>
            <a:off x="4800600" y="4495800"/>
            <a:ext cx="4038600" cy="1143000"/>
          </a:xfrm>
          <a:prstGeom prst="wedgeRectCallout">
            <a:avLst>
              <a:gd name="adj1" fmla="val 14537"/>
              <a:gd name="adj2" fmla="val -72885"/>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Static block initialized.</a:t>
            </a:r>
          </a:p>
          <a:p>
            <a:r>
              <a:rPr lang="en-US" dirty="0" smtClean="0">
                <a:solidFill>
                  <a:schemeClr val="tx1"/>
                </a:solidFill>
              </a:rPr>
              <a:t>x = 42</a:t>
            </a:r>
          </a:p>
          <a:p>
            <a:r>
              <a:rPr lang="en-US" dirty="0" smtClean="0">
                <a:solidFill>
                  <a:schemeClr val="tx1"/>
                </a:solidFill>
              </a:rPr>
              <a:t>a = 3</a:t>
            </a:r>
          </a:p>
          <a:p>
            <a:r>
              <a:rPr lang="en-US" dirty="0" smtClean="0">
                <a:solidFill>
                  <a:schemeClr val="tx1"/>
                </a:solidFill>
              </a:rPr>
              <a:t>b = 12</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spcBef>
                <a:spcPts val="500"/>
              </a:spcBef>
              <a:spcAft>
                <a:spcPts val="500"/>
              </a:spcAft>
            </a:pPr>
            <a:r>
              <a:rPr lang="en-US" dirty="0"/>
              <a:t>Class Object is the root of the class hierarchy.</a:t>
            </a:r>
          </a:p>
          <a:p>
            <a:pPr>
              <a:spcBef>
                <a:spcPts val="500"/>
              </a:spcBef>
              <a:spcAft>
                <a:spcPts val="500"/>
              </a:spcAft>
            </a:pPr>
            <a:r>
              <a:rPr lang="en-US" dirty="0"/>
              <a:t>Every class has Object as a </a:t>
            </a:r>
            <a:r>
              <a:rPr lang="en-US" dirty="0" err="1"/>
              <a:t>superclass</a:t>
            </a:r>
            <a:r>
              <a:rPr lang="en-US" dirty="0"/>
              <a:t>.</a:t>
            </a:r>
          </a:p>
          <a:p>
            <a:pPr>
              <a:spcBef>
                <a:spcPts val="500"/>
              </a:spcBef>
              <a:spcAft>
                <a:spcPts val="500"/>
              </a:spcAft>
            </a:pPr>
            <a:r>
              <a:rPr lang="en-US" dirty="0"/>
              <a:t>All objects, including arrays, implement the methods of this class</a:t>
            </a:r>
            <a:r>
              <a:rPr lang="en-US" dirty="0" smtClean="0"/>
              <a:t>.</a:t>
            </a:r>
          </a:p>
          <a:p>
            <a:r>
              <a:rPr lang="en-US" dirty="0" smtClean="0"/>
              <a:t>If a class doesn’t extend another class, then compiler extends it from Object.</a:t>
            </a:r>
          </a:p>
          <a:p>
            <a:r>
              <a:rPr lang="en-US" dirty="0" smtClean="0"/>
              <a:t>For instance:</a:t>
            </a:r>
          </a:p>
          <a:p>
            <a:pPr>
              <a:buFontTx/>
              <a:buNone/>
            </a:pPr>
            <a:endParaRPr lang="en-US" sz="1600" dirty="0" smtClean="0">
              <a:latin typeface="Courier New" pitchFamily="49" charset="0"/>
            </a:endParaRPr>
          </a:p>
          <a:p>
            <a:pPr lvl="1">
              <a:buFontTx/>
              <a:buNone/>
            </a:pPr>
            <a:r>
              <a:rPr lang="en-US" sz="1800" dirty="0" smtClean="0">
                <a:latin typeface="Courier New" pitchFamily="49" charset="0"/>
              </a:rPr>
              <a:t>public class Pencil { // stuff }</a:t>
            </a:r>
            <a:endParaRPr lang="en-US" dirty="0" smtClean="0"/>
          </a:p>
          <a:p>
            <a:pPr lvl="1">
              <a:buFontTx/>
              <a:buNone/>
            </a:pPr>
            <a:r>
              <a:rPr lang="en-US" dirty="0" smtClean="0"/>
              <a:t>is created by the compiler as:</a:t>
            </a:r>
            <a:endParaRPr lang="en-US" sz="1800" dirty="0" smtClean="0">
              <a:latin typeface="Courier New" pitchFamily="49" charset="0"/>
            </a:endParaRPr>
          </a:p>
          <a:p>
            <a:pPr lvl="1">
              <a:buFontTx/>
              <a:buNone/>
            </a:pPr>
            <a:r>
              <a:rPr lang="en-US" sz="1800" dirty="0" smtClean="0">
                <a:latin typeface="Courier New" pitchFamily="49" charset="0"/>
              </a:rPr>
              <a:t>public class Pencil extends Object{ // stuff}</a:t>
            </a:r>
          </a:p>
          <a:p>
            <a:pPr>
              <a:spcBef>
                <a:spcPts val="500"/>
              </a:spcBef>
              <a:spcAft>
                <a:spcPts val="500"/>
              </a:spcAft>
            </a:pPr>
            <a:endParaRPr lang="en-US" dirty="0">
              <a:latin typeface="Courier New" pitchFamily="49" charset="0"/>
            </a:endParaRPr>
          </a:p>
          <a:p>
            <a:endParaRPr lang="en-US" sz="2000" dirty="0">
              <a:latin typeface="Courier New" pitchFamily="49" charset="0"/>
            </a:endParaRPr>
          </a:p>
        </p:txBody>
      </p:sp>
      <p:sp>
        <p:nvSpPr>
          <p:cNvPr id="6146" name="Rectangle 2"/>
          <p:cNvSpPr>
            <a:spLocks noGrp="1" noChangeArrowheads="1"/>
          </p:cNvSpPr>
          <p:nvPr>
            <p:ph type="title"/>
          </p:nvPr>
        </p:nvSpPr>
        <p:spPr/>
        <p:txBody>
          <a:bodyPr/>
          <a:lstStyle/>
          <a:p>
            <a:r>
              <a:rPr lang="en-US" dirty="0" err="1"/>
              <a:t>java.lang.Object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1219200"/>
            <a:ext cx="8458200" cy="4937760"/>
          </a:xfrm>
        </p:spPr>
        <p:txBody>
          <a:bodyPr>
            <a:normAutofit fontScale="77500" lnSpcReduction="20000"/>
          </a:bodyPr>
          <a:lstStyle/>
          <a:p>
            <a:r>
              <a:rPr lang="en-US" dirty="0" smtClean="0"/>
              <a:t>Object clone( )  :-Creates a new object that is the same as the object being cloned.</a:t>
            </a:r>
          </a:p>
          <a:p>
            <a:r>
              <a:rPr lang="en-US" dirty="0" err="1" smtClean="0"/>
              <a:t>boolean</a:t>
            </a:r>
            <a:r>
              <a:rPr lang="en-US" dirty="0" smtClean="0"/>
              <a:t> equals(Object </a:t>
            </a:r>
            <a:r>
              <a:rPr lang="en-US" dirty="0" err="1" smtClean="0"/>
              <a:t>object</a:t>
            </a:r>
            <a:r>
              <a:rPr lang="en-US" dirty="0" smtClean="0"/>
              <a:t>) :-Determines whether one object is equal to another.</a:t>
            </a:r>
          </a:p>
          <a:p>
            <a:r>
              <a:rPr lang="en-US" dirty="0" smtClean="0"/>
              <a:t>void finalize( )    :-Called before an unused object is recycled.</a:t>
            </a:r>
          </a:p>
          <a:p>
            <a:pPr>
              <a:buFont typeface="Wingdings" pitchFamily="2" charset="2"/>
              <a:buChar char="v"/>
            </a:pPr>
            <a:r>
              <a:rPr lang="en-US" dirty="0" smtClean="0"/>
              <a:t>Class </a:t>
            </a:r>
            <a:r>
              <a:rPr lang="en-US" dirty="0" err="1" smtClean="0"/>
              <a:t>getClass</a:t>
            </a:r>
            <a:r>
              <a:rPr lang="en-US" dirty="0" smtClean="0"/>
              <a:t>( ) :-Obtains the class of an object at run time.</a:t>
            </a:r>
          </a:p>
          <a:p>
            <a:r>
              <a:rPr lang="en-US" dirty="0" err="1" smtClean="0"/>
              <a:t>int</a:t>
            </a:r>
            <a:r>
              <a:rPr lang="en-US" dirty="0" smtClean="0"/>
              <a:t> </a:t>
            </a:r>
            <a:r>
              <a:rPr lang="en-US" dirty="0" err="1" smtClean="0"/>
              <a:t>hashCode</a:t>
            </a:r>
            <a:r>
              <a:rPr lang="en-US" dirty="0" smtClean="0"/>
              <a:t>( ):- Returns the hash code associated with the invoking object.</a:t>
            </a:r>
          </a:p>
          <a:p>
            <a:pPr>
              <a:buFont typeface="Wingdings" pitchFamily="2" charset="2"/>
              <a:buChar char="v"/>
            </a:pPr>
            <a:r>
              <a:rPr lang="en-US" dirty="0" smtClean="0"/>
              <a:t>void notify( ) Resumes execution of a thread waiting on the invoking object.</a:t>
            </a:r>
          </a:p>
          <a:p>
            <a:pPr>
              <a:buFont typeface="Wingdings" pitchFamily="2" charset="2"/>
              <a:buChar char="v"/>
            </a:pPr>
            <a:r>
              <a:rPr lang="en-US" dirty="0" smtClean="0"/>
              <a:t>void </a:t>
            </a:r>
            <a:r>
              <a:rPr lang="en-US" dirty="0" err="1" smtClean="0"/>
              <a:t>notifyAll</a:t>
            </a:r>
            <a:r>
              <a:rPr lang="en-US" dirty="0" smtClean="0"/>
              <a:t>( ) Resumes execution of all threads waiting on the invoking object.</a:t>
            </a:r>
          </a:p>
          <a:p>
            <a:r>
              <a:rPr lang="en-US" dirty="0" smtClean="0"/>
              <a:t>String </a:t>
            </a:r>
            <a:r>
              <a:rPr lang="en-US" dirty="0" err="1" smtClean="0"/>
              <a:t>toString</a:t>
            </a:r>
            <a:r>
              <a:rPr lang="en-US" dirty="0" smtClean="0"/>
              <a:t>( ) Returns a string that describes the object.</a:t>
            </a:r>
          </a:p>
          <a:p>
            <a:pPr>
              <a:buFont typeface="Wingdings" pitchFamily="2" charset="2"/>
              <a:buChar char="v"/>
            </a:pPr>
            <a:r>
              <a:rPr lang="en-US" dirty="0" smtClean="0"/>
              <a:t>void wait( )       :-Waits on another thread of execution</a:t>
            </a:r>
          </a:p>
          <a:p>
            <a:pPr lvl="1"/>
            <a:endParaRPr lang="en-US" dirty="0"/>
          </a:p>
        </p:txBody>
      </p:sp>
      <p:sp>
        <p:nvSpPr>
          <p:cNvPr id="7170" name="Rectangle 2"/>
          <p:cNvSpPr>
            <a:spLocks noGrp="1" noChangeArrowheads="1"/>
          </p:cNvSpPr>
          <p:nvPr>
            <p:ph type="title"/>
          </p:nvPr>
        </p:nvSpPr>
        <p:spPr/>
        <p:txBody>
          <a:bodyPr/>
          <a:lstStyle/>
          <a:p>
            <a:r>
              <a:rPr lang="en-US"/>
              <a:t>java.lang.Object Methods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lnSpcReduction="10000"/>
          </a:bodyPr>
          <a:lstStyle/>
          <a:p>
            <a:r>
              <a:rPr lang="en-US" dirty="0" smtClean="0"/>
              <a:t>public String </a:t>
            </a:r>
            <a:r>
              <a:rPr lang="en-US" dirty="0" err="1" smtClean="0"/>
              <a:t>toString</a:t>
            </a:r>
            <a:r>
              <a:rPr lang="en-US" dirty="0" smtClean="0"/>
              <a:t>()</a:t>
            </a:r>
          </a:p>
          <a:p>
            <a:pPr lvl="1"/>
            <a:r>
              <a:rPr lang="en-US" dirty="0" smtClean="0"/>
              <a:t>should be </a:t>
            </a:r>
            <a:r>
              <a:rPr lang="en-US" dirty="0" err="1" smtClean="0"/>
              <a:t>overrided</a:t>
            </a:r>
            <a:endParaRPr lang="en-US" dirty="0" smtClean="0"/>
          </a:p>
          <a:p>
            <a:pPr lvl="1"/>
            <a:r>
              <a:rPr lang="en-US" dirty="0" smtClean="0"/>
              <a:t>returns a textual representation of the object</a:t>
            </a:r>
          </a:p>
          <a:p>
            <a:pPr lvl="1"/>
            <a:r>
              <a:rPr lang="en-US" dirty="0" smtClean="0"/>
              <a:t>useful for debugging</a:t>
            </a:r>
          </a:p>
          <a:p>
            <a:r>
              <a:rPr lang="en-US" dirty="0" smtClean="0"/>
              <a:t>public </a:t>
            </a:r>
            <a:r>
              <a:rPr lang="en-US" dirty="0" err="1"/>
              <a:t>boolean</a:t>
            </a:r>
            <a:r>
              <a:rPr lang="en-US" dirty="0"/>
              <a:t> equals( Object </a:t>
            </a:r>
            <a:r>
              <a:rPr lang="en-US" dirty="0" err="1"/>
              <a:t>object</a:t>
            </a:r>
            <a:r>
              <a:rPr lang="en-US" dirty="0"/>
              <a:t> )</a:t>
            </a:r>
          </a:p>
          <a:p>
            <a:pPr lvl="1"/>
            <a:r>
              <a:rPr lang="en-US" dirty="0"/>
              <a:t>should be </a:t>
            </a:r>
            <a:r>
              <a:rPr lang="en-US" dirty="0" err="1"/>
              <a:t>overrided</a:t>
            </a:r>
            <a:endParaRPr lang="en-US" dirty="0"/>
          </a:p>
          <a:p>
            <a:pPr lvl="1"/>
            <a:r>
              <a:rPr lang="en-US" dirty="0"/>
              <a:t>provides “deep” comparison</a:t>
            </a:r>
          </a:p>
          <a:p>
            <a:pPr lvl="1"/>
            <a:r>
              <a:rPr lang="en-US" dirty="0"/>
              <a:t>not the same as ==!</a:t>
            </a:r>
          </a:p>
          <a:p>
            <a:pPr lvl="2"/>
            <a:r>
              <a:rPr lang="en-US" dirty="0"/>
              <a:t>== checks to see if the two objects are actually the same object</a:t>
            </a:r>
          </a:p>
          <a:p>
            <a:pPr lvl="2"/>
            <a:r>
              <a:rPr lang="en-US" dirty="0"/>
              <a:t>equals() compares the relevant instance variables of the two objects</a:t>
            </a:r>
          </a:p>
          <a:p>
            <a:pPr lvl="1"/>
            <a:endParaRPr lang="en-US" dirty="0"/>
          </a:p>
        </p:txBody>
      </p:sp>
      <p:sp>
        <p:nvSpPr>
          <p:cNvPr id="9218" name="Rectangle 2"/>
          <p:cNvSpPr>
            <a:spLocks noGrp="1" noChangeArrowheads="1"/>
          </p:cNvSpPr>
          <p:nvPr>
            <p:ph type="title"/>
          </p:nvPr>
        </p:nvSpPr>
        <p:spPr/>
        <p:txBody>
          <a:bodyPr>
            <a:normAutofit fontScale="90000"/>
          </a:bodyPr>
          <a:lstStyle/>
          <a:p>
            <a:r>
              <a:rPr lang="en-US"/>
              <a:t>java.lang.Object Methods (con’t)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Grp="1" noChangeAspect="1" noChangeArrowheads="1"/>
          </p:cNvPicPr>
          <p:nvPr>
            <p:ph idx="1"/>
          </p:nvPr>
        </p:nvPicPr>
        <p:blipFill>
          <a:blip r:embed="rId2" cstate="print"/>
          <a:srcRect/>
          <a:stretch>
            <a:fillRect/>
          </a:stretch>
        </p:blipFill>
        <p:spPr bwMode="auto">
          <a:xfrm>
            <a:off x="533400" y="1295400"/>
            <a:ext cx="8229600" cy="4495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Class Member Access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457200" y="1066800"/>
            <a:ext cx="8229600" cy="5486400"/>
          </a:xfrm>
        </p:spPr>
        <p:txBody>
          <a:bodyPr>
            <a:normAutofit fontScale="92500" lnSpcReduction="10000"/>
          </a:bodyPr>
          <a:lstStyle/>
          <a:p>
            <a:pPr marL="457200" indent="-457200">
              <a:lnSpc>
                <a:spcPct val="90000"/>
              </a:lnSpc>
            </a:pPr>
            <a:r>
              <a:rPr lang="en-US" altLang="zh-CN" sz="2400" dirty="0">
                <a:latin typeface="Arial" pitchFamily="34" charset="0"/>
                <a:ea typeface="SimSun" pitchFamily="2" charset="-122"/>
              </a:rPr>
              <a:t>abstract classes: some methods are only declared, but no concrete implementations are provided. They need to be implemented by the extending classes</a:t>
            </a:r>
            <a:r>
              <a:rPr lang="en-US" altLang="zh-CN" sz="2400" dirty="0" smtClean="0">
                <a:latin typeface="Arial" pitchFamily="34" charset="0"/>
                <a:ea typeface="SimSun" pitchFamily="2" charset="-122"/>
              </a:rPr>
              <a:t>.:- </a:t>
            </a:r>
            <a:r>
              <a:rPr lang="en-US" altLang="zh-CN" sz="2400" dirty="0" err="1" smtClean="0">
                <a:latin typeface="Arial" pitchFamily="34" charset="0"/>
                <a:ea typeface="SimSun" pitchFamily="2" charset="-122"/>
              </a:rPr>
              <a:t>AbstractDemo</a:t>
            </a:r>
            <a:endParaRPr lang="en-US" altLang="zh-CN" sz="2400" dirty="0">
              <a:latin typeface="Arial" pitchFamily="34" charset="0"/>
              <a:ea typeface="SimSun" pitchFamily="2" charset="-122"/>
            </a:endParaRPr>
          </a:p>
          <a:p>
            <a:pPr marL="457200" indent="-457200">
              <a:lnSpc>
                <a:spcPct val="90000"/>
              </a:lnSpc>
              <a:spcBef>
                <a:spcPct val="50000"/>
              </a:spcBef>
              <a:buFontTx/>
              <a:buNone/>
            </a:pPr>
            <a:r>
              <a:rPr lang="en-US" altLang="zh-CN" sz="1200" dirty="0">
                <a:latin typeface="Courier New" pitchFamily="49" charset="0"/>
                <a:ea typeface="SimSun" pitchFamily="2" charset="-122"/>
              </a:rPr>
              <a:t>	</a:t>
            </a:r>
            <a:r>
              <a:rPr lang="en-US" altLang="zh-CN" sz="1600" b="1" dirty="0">
                <a:ea typeface="SimSun" pitchFamily="2" charset="-122"/>
              </a:rPr>
              <a:t>abstract class Person {</a:t>
            </a:r>
          </a:p>
          <a:p>
            <a:pPr marL="457200" indent="-457200">
              <a:lnSpc>
                <a:spcPct val="80000"/>
              </a:lnSpc>
              <a:spcBef>
                <a:spcPct val="0"/>
              </a:spcBef>
              <a:buFontTx/>
              <a:buNone/>
            </a:pPr>
            <a:r>
              <a:rPr lang="en-US" altLang="zh-CN" sz="1600" b="1" dirty="0">
                <a:ea typeface="SimSun" pitchFamily="2" charset="-122"/>
              </a:rPr>
              <a:t>		protected String name;</a:t>
            </a:r>
          </a:p>
          <a:p>
            <a:pPr marL="457200" indent="-457200">
              <a:lnSpc>
                <a:spcPct val="80000"/>
              </a:lnSpc>
              <a:spcBef>
                <a:spcPct val="0"/>
              </a:spcBef>
              <a:buFontTx/>
              <a:buNone/>
            </a:pPr>
            <a:r>
              <a:rPr lang="en-US" altLang="zh-CN" sz="1600" b="1" dirty="0">
                <a:ea typeface="SimSun" pitchFamily="2" charset="-122"/>
              </a:rPr>
              <a:t>		. . .</a:t>
            </a:r>
          </a:p>
          <a:p>
            <a:pPr marL="457200" indent="-457200">
              <a:lnSpc>
                <a:spcPct val="80000"/>
              </a:lnSpc>
              <a:spcBef>
                <a:spcPct val="0"/>
              </a:spcBef>
              <a:buFontTx/>
              <a:buNone/>
            </a:pPr>
            <a:r>
              <a:rPr lang="en-US" altLang="zh-CN" sz="1600" b="1" dirty="0">
                <a:ea typeface="SimSun" pitchFamily="2" charset="-122"/>
              </a:rPr>
              <a:t>		public abstract String </a:t>
            </a:r>
            <a:r>
              <a:rPr lang="en-US" altLang="zh-CN" sz="1600" b="1" dirty="0" err="1">
                <a:ea typeface="SimSun" pitchFamily="2" charset="-122"/>
              </a:rPr>
              <a:t>getDescription</a:t>
            </a:r>
            <a:r>
              <a:rPr lang="en-US" altLang="zh-CN" sz="1600" b="1" dirty="0">
                <a:ea typeface="SimSun" pitchFamily="2" charset="-122"/>
              </a:rPr>
              <a:t>();</a:t>
            </a:r>
          </a:p>
          <a:p>
            <a:pPr marL="457200" indent="-457200">
              <a:lnSpc>
                <a:spcPct val="80000"/>
              </a:lnSpc>
              <a:spcBef>
                <a:spcPct val="0"/>
              </a:spcBef>
              <a:buFontTx/>
              <a:buNone/>
            </a:pPr>
            <a:r>
              <a:rPr lang="en-US" altLang="zh-CN" sz="1600" b="1" dirty="0">
                <a:ea typeface="SimSun" pitchFamily="2" charset="-122"/>
              </a:rPr>
              <a:t>		. . .</a:t>
            </a:r>
          </a:p>
          <a:p>
            <a:pPr marL="457200" indent="-457200">
              <a:lnSpc>
                <a:spcPct val="80000"/>
              </a:lnSpc>
              <a:spcBef>
                <a:spcPct val="0"/>
              </a:spcBef>
              <a:buFontTx/>
              <a:buNone/>
            </a:pPr>
            <a:r>
              <a:rPr lang="en-US" altLang="zh-CN" sz="1600" b="1" dirty="0">
                <a:ea typeface="SimSun" pitchFamily="2" charset="-122"/>
              </a:rPr>
              <a:t>	}</a:t>
            </a:r>
          </a:p>
          <a:p>
            <a:pPr marL="457200" indent="-457200">
              <a:lnSpc>
                <a:spcPct val="80000"/>
              </a:lnSpc>
              <a:spcBef>
                <a:spcPct val="0"/>
              </a:spcBef>
            </a:pPr>
            <a:endParaRPr lang="en-US" altLang="zh-CN" sz="1600" b="1" dirty="0">
              <a:latin typeface="Courier New" pitchFamily="49" charset="0"/>
              <a:ea typeface="SimSun" pitchFamily="2" charset="-122"/>
            </a:endParaRPr>
          </a:p>
          <a:p>
            <a:pPr marL="838200" lvl="1" indent="-381000">
              <a:lnSpc>
                <a:spcPct val="90000"/>
              </a:lnSpc>
              <a:spcBef>
                <a:spcPct val="0"/>
              </a:spcBef>
              <a:buFontTx/>
              <a:buNone/>
            </a:pPr>
            <a:r>
              <a:rPr lang="en-US" altLang="zh-CN" sz="1600" b="1" dirty="0">
                <a:ea typeface="SimSun" pitchFamily="2" charset="-122"/>
              </a:rPr>
              <a:t>Class Student extends Person {</a:t>
            </a:r>
          </a:p>
          <a:p>
            <a:pPr marL="838200" lvl="1" indent="-381000">
              <a:lnSpc>
                <a:spcPct val="90000"/>
              </a:lnSpc>
              <a:spcBef>
                <a:spcPct val="0"/>
              </a:spcBef>
              <a:buFontTx/>
              <a:buNone/>
            </a:pPr>
            <a:r>
              <a:rPr lang="en-US" altLang="zh-CN" sz="1600" b="1" dirty="0">
                <a:ea typeface="SimSun" pitchFamily="2" charset="-122"/>
              </a:rPr>
              <a:t>	private String major;</a:t>
            </a:r>
          </a:p>
          <a:p>
            <a:pPr marL="838200" lvl="1" indent="-381000">
              <a:lnSpc>
                <a:spcPct val="90000"/>
              </a:lnSpc>
              <a:spcBef>
                <a:spcPct val="0"/>
              </a:spcBef>
              <a:buFontTx/>
              <a:buNone/>
            </a:pPr>
            <a:r>
              <a:rPr lang="en-US" altLang="zh-CN" sz="1600" b="1" dirty="0">
                <a:ea typeface="SimSun" pitchFamily="2" charset="-122"/>
              </a:rPr>
              <a:t>	. . .</a:t>
            </a:r>
          </a:p>
          <a:p>
            <a:pPr marL="838200" lvl="1" indent="-381000">
              <a:lnSpc>
                <a:spcPct val="90000"/>
              </a:lnSpc>
              <a:spcBef>
                <a:spcPct val="0"/>
              </a:spcBef>
              <a:buFontTx/>
              <a:buNone/>
            </a:pPr>
            <a:r>
              <a:rPr lang="en-US" altLang="zh-CN" sz="1600" b="1" dirty="0">
                <a:ea typeface="SimSun" pitchFamily="2" charset="-122"/>
              </a:rPr>
              <a:t>	</a:t>
            </a:r>
            <a:r>
              <a:rPr lang="en-US" altLang="zh-CN" sz="1600" b="1" dirty="0" err="1">
                <a:ea typeface="SimSun" pitchFamily="2" charset="-122"/>
              </a:rPr>
              <a:t>pulic</a:t>
            </a:r>
            <a:r>
              <a:rPr lang="en-US" altLang="zh-CN" sz="1600" b="1" dirty="0">
                <a:ea typeface="SimSun" pitchFamily="2" charset="-122"/>
              </a:rPr>
              <a:t> String </a:t>
            </a:r>
            <a:r>
              <a:rPr lang="en-US" altLang="zh-CN" sz="1600" b="1" dirty="0" err="1">
                <a:ea typeface="SimSun" pitchFamily="2" charset="-122"/>
              </a:rPr>
              <a:t>getDescription</a:t>
            </a:r>
            <a:r>
              <a:rPr lang="en-US" altLang="zh-CN" sz="1600" b="1" dirty="0">
                <a:ea typeface="SimSun" pitchFamily="2" charset="-122"/>
              </a:rPr>
              <a:t>() {</a:t>
            </a:r>
          </a:p>
          <a:p>
            <a:pPr marL="838200" lvl="1" indent="-381000">
              <a:lnSpc>
                <a:spcPct val="90000"/>
              </a:lnSpc>
              <a:spcBef>
                <a:spcPct val="0"/>
              </a:spcBef>
              <a:buFontTx/>
              <a:buNone/>
            </a:pPr>
            <a:r>
              <a:rPr lang="en-US" altLang="zh-CN" sz="1600" b="1" dirty="0">
                <a:ea typeface="SimSun" pitchFamily="2" charset="-122"/>
              </a:rPr>
              <a:t>		 return “a student major in “ + major;</a:t>
            </a:r>
          </a:p>
          <a:p>
            <a:pPr marL="838200" lvl="1" indent="-381000">
              <a:lnSpc>
                <a:spcPct val="90000"/>
              </a:lnSpc>
              <a:spcBef>
                <a:spcPct val="0"/>
              </a:spcBef>
              <a:buFontTx/>
              <a:buNone/>
            </a:pPr>
            <a:r>
              <a:rPr lang="en-US" altLang="zh-CN" sz="1600" b="1" dirty="0">
                <a:ea typeface="SimSun" pitchFamily="2" charset="-122"/>
              </a:rPr>
              <a:t>	}</a:t>
            </a:r>
          </a:p>
          <a:p>
            <a:pPr marL="838200" lvl="1" indent="-381000">
              <a:lnSpc>
                <a:spcPct val="90000"/>
              </a:lnSpc>
              <a:spcBef>
                <a:spcPct val="0"/>
              </a:spcBef>
              <a:buFontTx/>
              <a:buNone/>
            </a:pPr>
            <a:r>
              <a:rPr lang="en-US" altLang="zh-CN" sz="1600" b="1" dirty="0">
                <a:ea typeface="SimSun" pitchFamily="2" charset="-122"/>
              </a:rPr>
              <a:t>	. . . </a:t>
            </a:r>
          </a:p>
          <a:p>
            <a:pPr marL="838200" lvl="1" indent="-381000">
              <a:lnSpc>
                <a:spcPct val="90000"/>
              </a:lnSpc>
              <a:spcBef>
                <a:spcPct val="0"/>
              </a:spcBef>
              <a:buFontTx/>
              <a:buNone/>
            </a:pPr>
            <a:r>
              <a:rPr lang="en-US" altLang="zh-CN" sz="1600" b="1" dirty="0">
                <a:ea typeface="SimSun" pitchFamily="2" charset="-122"/>
              </a:rPr>
              <a:t>}</a:t>
            </a:r>
          </a:p>
          <a:p>
            <a:pPr marL="838200" lvl="1" indent="-381000">
              <a:lnSpc>
                <a:spcPct val="90000"/>
              </a:lnSpc>
              <a:spcBef>
                <a:spcPct val="0"/>
              </a:spcBef>
              <a:buFontTx/>
              <a:buNone/>
            </a:pPr>
            <a:endParaRPr lang="en-US" altLang="zh-CN" sz="1600" b="1" dirty="0">
              <a:ea typeface="SimSun" pitchFamily="2" charset="-122"/>
            </a:endParaRPr>
          </a:p>
          <a:p>
            <a:pPr marL="838200" lvl="1" indent="-381000">
              <a:lnSpc>
                <a:spcPct val="90000"/>
              </a:lnSpc>
              <a:spcBef>
                <a:spcPct val="0"/>
              </a:spcBef>
              <a:buFontTx/>
              <a:buNone/>
            </a:pPr>
            <a:r>
              <a:rPr lang="en-US" altLang="zh-CN" sz="1600" b="1" dirty="0">
                <a:ea typeface="SimSun" pitchFamily="2" charset="-122"/>
              </a:rPr>
              <a:t>Class Employee extends Person {</a:t>
            </a:r>
          </a:p>
          <a:p>
            <a:pPr marL="838200" lvl="1" indent="-381000">
              <a:lnSpc>
                <a:spcPct val="90000"/>
              </a:lnSpc>
              <a:spcBef>
                <a:spcPct val="0"/>
              </a:spcBef>
              <a:buFontTx/>
              <a:buNone/>
            </a:pPr>
            <a:r>
              <a:rPr lang="en-US" altLang="zh-CN" sz="1600" b="1" dirty="0">
                <a:ea typeface="SimSun" pitchFamily="2" charset="-122"/>
              </a:rPr>
              <a:t>	private float salary;</a:t>
            </a:r>
          </a:p>
          <a:p>
            <a:pPr marL="838200" lvl="1" indent="-381000">
              <a:lnSpc>
                <a:spcPct val="90000"/>
              </a:lnSpc>
              <a:spcBef>
                <a:spcPct val="0"/>
              </a:spcBef>
              <a:buFontTx/>
              <a:buNone/>
            </a:pPr>
            <a:r>
              <a:rPr lang="en-US" altLang="zh-CN" sz="1600" b="1" dirty="0">
                <a:ea typeface="SimSun" pitchFamily="2" charset="-122"/>
              </a:rPr>
              <a:t>	. . .</a:t>
            </a:r>
          </a:p>
          <a:p>
            <a:pPr marL="838200" lvl="1" indent="-381000">
              <a:lnSpc>
                <a:spcPct val="90000"/>
              </a:lnSpc>
              <a:spcBef>
                <a:spcPct val="0"/>
              </a:spcBef>
              <a:buFontTx/>
              <a:buNone/>
            </a:pPr>
            <a:r>
              <a:rPr lang="en-US" altLang="zh-CN" sz="1600" b="1" dirty="0">
                <a:ea typeface="SimSun" pitchFamily="2" charset="-122"/>
              </a:rPr>
              <a:t>	</a:t>
            </a:r>
            <a:r>
              <a:rPr lang="en-US" altLang="zh-CN" sz="1600" b="1" dirty="0" err="1">
                <a:ea typeface="SimSun" pitchFamily="2" charset="-122"/>
              </a:rPr>
              <a:t>pulic</a:t>
            </a:r>
            <a:r>
              <a:rPr lang="en-US" altLang="zh-CN" sz="1600" b="1" dirty="0">
                <a:ea typeface="SimSun" pitchFamily="2" charset="-122"/>
              </a:rPr>
              <a:t> String </a:t>
            </a:r>
            <a:r>
              <a:rPr lang="en-US" altLang="zh-CN" sz="1600" b="1" dirty="0" err="1">
                <a:ea typeface="SimSun" pitchFamily="2" charset="-122"/>
              </a:rPr>
              <a:t>getDescription</a:t>
            </a:r>
            <a:r>
              <a:rPr lang="en-US" altLang="zh-CN" sz="1600" b="1" dirty="0">
                <a:ea typeface="SimSun" pitchFamily="2" charset="-122"/>
              </a:rPr>
              <a:t>() {</a:t>
            </a:r>
          </a:p>
          <a:p>
            <a:pPr marL="838200" lvl="1" indent="-381000">
              <a:lnSpc>
                <a:spcPct val="90000"/>
              </a:lnSpc>
              <a:spcBef>
                <a:spcPct val="0"/>
              </a:spcBef>
              <a:buFontTx/>
              <a:buNone/>
            </a:pPr>
            <a:r>
              <a:rPr lang="en-US" altLang="zh-CN" sz="1600" b="1" dirty="0">
                <a:ea typeface="SimSun" pitchFamily="2" charset="-122"/>
              </a:rPr>
              <a:t>		 return “an employee with a salary of $ “ + salary;</a:t>
            </a:r>
          </a:p>
          <a:p>
            <a:pPr marL="838200" lvl="1" indent="-381000">
              <a:lnSpc>
                <a:spcPct val="90000"/>
              </a:lnSpc>
              <a:spcBef>
                <a:spcPct val="0"/>
              </a:spcBef>
              <a:buFontTx/>
              <a:buNone/>
            </a:pPr>
            <a:r>
              <a:rPr lang="en-US" altLang="zh-CN" sz="1600" b="1" dirty="0">
                <a:ea typeface="SimSun" pitchFamily="2" charset="-122"/>
              </a:rPr>
              <a:t>	}</a:t>
            </a:r>
          </a:p>
          <a:p>
            <a:pPr marL="838200" lvl="1" indent="-381000">
              <a:lnSpc>
                <a:spcPct val="90000"/>
              </a:lnSpc>
              <a:spcBef>
                <a:spcPct val="0"/>
              </a:spcBef>
              <a:buFontTx/>
              <a:buNone/>
            </a:pPr>
            <a:r>
              <a:rPr lang="en-US" altLang="zh-CN" sz="1600" b="1" dirty="0">
                <a:ea typeface="SimSun" pitchFamily="2" charset="-122"/>
              </a:rPr>
              <a:t>	. . . </a:t>
            </a:r>
          </a:p>
          <a:p>
            <a:pPr marL="838200" lvl="1" indent="-381000">
              <a:lnSpc>
                <a:spcPct val="90000"/>
              </a:lnSpc>
              <a:spcBef>
                <a:spcPct val="0"/>
              </a:spcBef>
              <a:buFontTx/>
              <a:buNone/>
            </a:pPr>
            <a:r>
              <a:rPr lang="en-US" altLang="zh-CN" sz="1600" b="1" dirty="0">
                <a:ea typeface="SimSun" pitchFamily="2" charset="-122"/>
              </a:rPr>
              <a:t>}</a:t>
            </a:r>
          </a:p>
        </p:txBody>
      </p:sp>
      <p:sp>
        <p:nvSpPr>
          <p:cNvPr id="81922" name="Rectangle 2"/>
          <p:cNvSpPr>
            <a:spLocks noGrp="1" noChangeArrowheads="1"/>
          </p:cNvSpPr>
          <p:nvPr>
            <p:ph type="title"/>
          </p:nvPr>
        </p:nvSpPr>
        <p:spPr>
          <a:noFill/>
        </p:spPr>
        <p:txBody>
          <a:bodyPr anchor="ctr"/>
          <a:lstStyle/>
          <a:p>
            <a:r>
              <a:rPr lang="en-US" altLang="zh-CN" sz="3600" dirty="0">
                <a:latin typeface="Arial" pitchFamily="34" charset="0"/>
                <a:ea typeface="SimSun" pitchFamily="2" charset="-122"/>
              </a:rPr>
              <a:t>Abstract classes and methods (1)</a:t>
            </a:r>
          </a:p>
        </p:txBody>
      </p:sp>
      <p:grpSp>
        <p:nvGrpSpPr>
          <p:cNvPr id="2" name="Group 11"/>
          <p:cNvGrpSpPr>
            <a:grpSpLocks/>
          </p:cNvGrpSpPr>
          <p:nvPr/>
        </p:nvGrpSpPr>
        <p:grpSpPr bwMode="auto">
          <a:xfrm>
            <a:off x="5226050" y="2911475"/>
            <a:ext cx="3155950" cy="1192213"/>
            <a:chOff x="3158" y="1834"/>
            <a:chExt cx="1988" cy="751"/>
          </a:xfrm>
        </p:grpSpPr>
        <p:sp>
          <p:nvSpPr>
            <p:cNvPr id="81924" name="Text Box 4"/>
            <p:cNvSpPr txBox="1">
              <a:spLocks noChangeArrowheads="1"/>
            </p:cNvSpPr>
            <p:nvPr/>
          </p:nvSpPr>
          <p:spPr bwMode="auto">
            <a:xfrm>
              <a:off x="3686" y="1834"/>
              <a:ext cx="922" cy="230"/>
            </a:xfrm>
            <a:prstGeom prst="rect">
              <a:avLst/>
            </a:prstGeom>
            <a:noFill/>
            <a:ln w="9525">
              <a:solidFill>
                <a:srgbClr val="000000"/>
              </a:solidFill>
              <a:miter lim="800000"/>
              <a:headEnd/>
              <a:tailEnd/>
            </a:ln>
            <a:effectLst/>
          </p:spPr>
          <p:txBody>
            <a:bodyPr tIns="0" bIns="0" anchor="ctr" anchorCtr="1"/>
            <a:lstStyle/>
            <a:p>
              <a:r>
                <a:rPr lang="en-US" altLang="zh-CN">
                  <a:ea typeface="SimSun" pitchFamily="2" charset="-122"/>
                </a:rPr>
                <a:t>Person</a:t>
              </a:r>
            </a:p>
          </p:txBody>
        </p:sp>
        <p:sp>
          <p:nvSpPr>
            <p:cNvPr id="81925" name="Text Box 5"/>
            <p:cNvSpPr txBox="1">
              <a:spLocks noChangeArrowheads="1"/>
            </p:cNvSpPr>
            <p:nvPr/>
          </p:nvSpPr>
          <p:spPr bwMode="auto">
            <a:xfrm>
              <a:off x="3158" y="2355"/>
              <a:ext cx="922" cy="230"/>
            </a:xfrm>
            <a:prstGeom prst="rect">
              <a:avLst/>
            </a:prstGeom>
            <a:noFill/>
            <a:ln w="9525">
              <a:solidFill>
                <a:srgbClr val="000000"/>
              </a:solidFill>
              <a:miter lim="800000"/>
              <a:headEnd/>
              <a:tailEnd/>
            </a:ln>
            <a:effectLst/>
          </p:spPr>
          <p:txBody>
            <a:bodyPr anchor="ctr" anchorCtr="1"/>
            <a:lstStyle/>
            <a:p>
              <a:r>
                <a:rPr lang="en-US" altLang="zh-CN">
                  <a:ea typeface="SimSun" pitchFamily="2" charset="-122"/>
                </a:rPr>
                <a:t>Employee</a:t>
              </a:r>
            </a:p>
          </p:txBody>
        </p:sp>
        <p:sp>
          <p:nvSpPr>
            <p:cNvPr id="81926" name="Text Box 6"/>
            <p:cNvSpPr txBox="1">
              <a:spLocks noChangeArrowheads="1"/>
            </p:cNvSpPr>
            <p:nvPr/>
          </p:nvSpPr>
          <p:spPr bwMode="auto">
            <a:xfrm>
              <a:off x="4224" y="2355"/>
              <a:ext cx="922" cy="230"/>
            </a:xfrm>
            <a:prstGeom prst="rect">
              <a:avLst/>
            </a:prstGeom>
            <a:noFill/>
            <a:ln w="9525">
              <a:solidFill>
                <a:srgbClr val="000000"/>
              </a:solidFill>
              <a:miter lim="800000"/>
              <a:headEnd/>
              <a:tailEnd/>
            </a:ln>
            <a:effectLst/>
          </p:spPr>
          <p:txBody>
            <a:bodyPr anchor="ctr" anchorCtr="1"/>
            <a:lstStyle/>
            <a:p>
              <a:r>
                <a:rPr lang="en-US" altLang="zh-CN">
                  <a:ea typeface="SimSun" pitchFamily="2" charset="-122"/>
                </a:rPr>
                <a:t>Student</a:t>
              </a:r>
            </a:p>
          </p:txBody>
        </p:sp>
        <p:sp>
          <p:nvSpPr>
            <p:cNvPr id="81927" name="Line 7"/>
            <p:cNvSpPr>
              <a:spLocks noChangeShapeType="1"/>
            </p:cNvSpPr>
            <p:nvPr/>
          </p:nvSpPr>
          <p:spPr bwMode="auto">
            <a:xfrm flipV="1">
              <a:off x="3552" y="2208"/>
              <a:ext cx="0" cy="144"/>
            </a:xfrm>
            <a:prstGeom prst="line">
              <a:avLst/>
            </a:prstGeom>
            <a:noFill/>
            <a:ln w="9525">
              <a:solidFill>
                <a:srgbClr val="000000"/>
              </a:solidFill>
              <a:round/>
              <a:headEnd/>
              <a:tailEnd/>
            </a:ln>
            <a:effectLst/>
          </p:spPr>
          <p:txBody>
            <a:bodyPr/>
            <a:lstStyle/>
            <a:p>
              <a:endParaRPr lang="en-US"/>
            </a:p>
          </p:txBody>
        </p:sp>
        <p:sp>
          <p:nvSpPr>
            <p:cNvPr id="81928" name="Line 8"/>
            <p:cNvSpPr>
              <a:spLocks noChangeShapeType="1"/>
            </p:cNvSpPr>
            <p:nvPr/>
          </p:nvSpPr>
          <p:spPr bwMode="auto">
            <a:xfrm flipV="1">
              <a:off x="4800" y="2208"/>
              <a:ext cx="0" cy="144"/>
            </a:xfrm>
            <a:prstGeom prst="line">
              <a:avLst/>
            </a:prstGeom>
            <a:noFill/>
            <a:ln w="9525">
              <a:solidFill>
                <a:srgbClr val="000000"/>
              </a:solidFill>
              <a:round/>
              <a:headEnd/>
              <a:tailEnd/>
            </a:ln>
            <a:effectLst/>
          </p:spPr>
          <p:txBody>
            <a:bodyPr/>
            <a:lstStyle/>
            <a:p>
              <a:endParaRPr lang="en-US"/>
            </a:p>
          </p:txBody>
        </p:sp>
        <p:sp>
          <p:nvSpPr>
            <p:cNvPr id="81929" name="Line 9"/>
            <p:cNvSpPr>
              <a:spLocks noChangeShapeType="1"/>
            </p:cNvSpPr>
            <p:nvPr/>
          </p:nvSpPr>
          <p:spPr bwMode="auto">
            <a:xfrm>
              <a:off x="3552" y="2208"/>
              <a:ext cx="1248" cy="0"/>
            </a:xfrm>
            <a:prstGeom prst="line">
              <a:avLst/>
            </a:prstGeom>
            <a:noFill/>
            <a:ln w="9525">
              <a:solidFill>
                <a:srgbClr val="000000"/>
              </a:solidFill>
              <a:round/>
              <a:headEnd/>
              <a:tailEnd/>
            </a:ln>
            <a:effectLst/>
          </p:spPr>
          <p:txBody>
            <a:bodyPr/>
            <a:lstStyle/>
            <a:p>
              <a:endParaRPr lang="en-US"/>
            </a:p>
          </p:txBody>
        </p:sp>
        <p:sp>
          <p:nvSpPr>
            <p:cNvPr id="81930" name="Line 10"/>
            <p:cNvSpPr>
              <a:spLocks noChangeShapeType="1"/>
            </p:cNvSpPr>
            <p:nvPr/>
          </p:nvSpPr>
          <p:spPr bwMode="auto">
            <a:xfrm flipV="1">
              <a:off x="4128" y="2064"/>
              <a:ext cx="0" cy="144"/>
            </a:xfrm>
            <a:prstGeom prst="line">
              <a:avLst/>
            </a:prstGeom>
            <a:noFill/>
            <a:ln w="9525">
              <a:solidFill>
                <a:srgbClr val="000000"/>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1600200"/>
            <a:ext cx="8229600" cy="4800600"/>
          </a:xfrm>
        </p:spPr>
        <p:txBody>
          <a:bodyPr/>
          <a:lstStyle/>
          <a:p>
            <a:pPr>
              <a:lnSpc>
                <a:spcPct val="80000"/>
              </a:lnSpc>
              <a:spcBef>
                <a:spcPct val="50000"/>
              </a:spcBef>
            </a:pPr>
            <a:r>
              <a:rPr lang="en-US" altLang="zh-CN" sz="2000" dirty="0">
                <a:latin typeface="Arial" pitchFamily="34" charset="0"/>
                <a:ea typeface="SimSun" pitchFamily="2" charset="-122"/>
              </a:rPr>
              <a:t>each method which has no implementation in the </a:t>
            </a:r>
            <a:r>
              <a:rPr lang="en-US" altLang="zh-CN" sz="2000" dirty="0">
                <a:latin typeface="Courier New" pitchFamily="49" charset="0"/>
                <a:ea typeface="SimSun" pitchFamily="2" charset="-122"/>
              </a:rPr>
              <a:t>abstract</a:t>
            </a:r>
            <a:r>
              <a:rPr lang="en-US" altLang="zh-CN" sz="2000" dirty="0">
                <a:latin typeface="Arial" pitchFamily="34" charset="0"/>
                <a:ea typeface="SimSun" pitchFamily="2" charset="-122"/>
              </a:rPr>
              <a:t> class must be declared </a:t>
            </a:r>
            <a:r>
              <a:rPr lang="en-US" altLang="zh-CN" sz="2000" dirty="0">
                <a:latin typeface="Courier New" pitchFamily="49" charset="0"/>
                <a:ea typeface="SimSun" pitchFamily="2" charset="-122"/>
              </a:rPr>
              <a:t>abstract</a:t>
            </a:r>
          </a:p>
          <a:p>
            <a:pPr>
              <a:lnSpc>
                <a:spcPct val="80000"/>
              </a:lnSpc>
              <a:spcBef>
                <a:spcPct val="50000"/>
              </a:spcBef>
            </a:pPr>
            <a:r>
              <a:rPr lang="en-US" altLang="zh-CN" sz="2000" dirty="0">
                <a:latin typeface="Arial" pitchFamily="34" charset="0"/>
                <a:ea typeface="SimSun" pitchFamily="2" charset="-122"/>
              </a:rPr>
              <a:t>any class with any </a:t>
            </a:r>
            <a:r>
              <a:rPr lang="en-US" altLang="zh-CN" sz="2000" dirty="0">
                <a:latin typeface="Courier New" pitchFamily="49" charset="0"/>
                <a:ea typeface="SimSun" pitchFamily="2" charset="-122"/>
              </a:rPr>
              <a:t>abstract</a:t>
            </a:r>
            <a:r>
              <a:rPr lang="en-US" altLang="zh-CN" sz="2000" dirty="0">
                <a:latin typeface="Arial" pitchFamily="34" charset="0"/>
                <a:ea typeface="SimSun" pitchFamily="2" charset="-122"/>
              </a:rPr>
              <a:t> methods must be declared </a:t>
            </a:r>
            <a:r>
              <a:rPr lang="en-US" altLang="zh-CN" sz="2000" dirty="0">
                <a:latin typeface="Courier New" pitchFamily="49" charset="0"/>
                <a:ea typeface="SimSun" pitchFamily="2" charset="-122"/>
              </a:rPr>
              <a:t>abstract</a:t>
            </a:r>
          </a:p>
          <a:p>
            <a:pPr>
              <a:lnSpc>
                <a:spcPct val="80000"/>
              </a:lnSpc>
              <a:spcBef>
                <a:spcPct val="50000"/>
              </a:spcBef>
            </a:pPr>
            <a:r>
              <a:rPr lang="en-US" altLang="zh-CN" sz="2000" dirty="0">
                <a:latin typeface="Arial" pitchFamily="34" charset="0"/>
                <a:ea typeface="SimSun" pitchFamily="2" charset="-122"/>
              </a:rPr>
              <a:t>when you extend an </a:t>
            </a:r>
            <a:r>
              <a:rPr lang="en-US" altLang="zh-CN" sz="2000" dirty="0">
                <a:latin typeface="Courier New" pitchFamily="49" charset="0"/>
                <a:ea typeface="SimSun" pitchFamily="2" charset="-122"/>
              </a:rPr>
              <a:t>abstract</a:t>
            </a:r>
            <a:r>
              <a:rPr lang="en-US" altLang="zh-CN" sz="2000" dirty="0">
                <a:latin typeface="Arial" pitchFamily="34" charset="0"/>
                <a:ea typeface="SimSun" pitchFamily="2" charset="-122"/>
              </a:rPr>
              <a:t> class, two situations</a:t>
            </a:r>
          </a:p>
          <a:p>
            <a:pPr lvl="1">
              <a:lnSpc>
                <a:spcPct val="80000"/>
              </a:lnSpc>
              <a:spcBef>
                <a:spcPct val="50000"/>
              </a:spcBef>
              <a:buFontTx/>
              <a:buAutoNum type="arabicPeriod"/>
            </a:pPr>
            <a:r>
              <a:rPr lang="en-US" altLang="zh-CN" sz="1800" dirty="0">
                <a:latin typeface="Arial" pitchFamily="34" charset="0"/>
                <a:ea typeface="SimSun" pitchFamily="2" charset="-122"/>
              </a:rPr>
              <a:t>leave some or all of the abstract methods be still undefined. Then the subclass must be declared as </a:t>
            </a:r>
            <a:r>
              <a:rPr lang="en-US" altLang="zh-CN" sz="1800" dirty="0">
                <a:latin typeface="Courier New" pitchFamily="49" charset="0"/>
                <a:ea typeface="SimSun" pitchFamily="2" charset="-122"/>
              </a:rPr>
              <a:t>abstract</a:t>
            </a:r>
            <a:r>
              <a:rPr lang="en-US" altLang="zh-CN" sz="1800" dirty="0">
                <a:latin typeface="Arial" pitchFamily="34" charset="0"/>
                <a:ea typeface="SimSun" pitchFamily="2" charset="-122"/>
              </a:rPr>
              <a:t> as well</a:t>
            </a:r>
          </a:p>
          <a:p>
            <a:pPr lvl="1">
              <a:lnSpc>
                <a:spcPct val="80000"/>
              </a:lnSpc>
              <a:spcBef>
                <a:spcPct val="50000"/>
              </a:spcBef>
              <a:buFontTx/>
              <a:buAutoNum type="arabicPeriod"/>
            </a:pPr>
            <a:r>
              <a:rPr lang="en-US" altLang="zh-CN" sz="1800" dirty="0">
                <a:latin typeface="Arial" pitchFamily="34" charset="0"/>
                <a:ea typeface="SimSun" pitchFamily="2" charset="-122"/>
              </a:rPr>
              <a:t>define concrete implementation of all the inherited abstract methods. Then the subclass is no longer abstract</a:t>
            </a:r>
          </a:p>
          <a:p>
            <a:pPr>
              <a:lnSpc>
                <a:spcPct val="80000"/>
              </a:lnSpc>
              <a:spcBef>
                <a:spcPct val="50000"/>
              </a:spcBef>
            </a:pPr>
            <a:r>
              <a:rPr lang="en-US" altLang="zh-CN" sz="2000" dirty="0">
                <a:latin typeface="Arial" pitchFamily="34" charset="0"/>
                <a:ea typeface="SimSun" pitchFamily="2" charset="-122"/>
              </a:rPr>
              <a:t>an object of an </a:t>
            </a:r>
            <a:r>
              <a:rPr lang="en-US" altLang="zh-CN" sz="2000" dirty="0">
                <a:latin typeface="Courier New" pitchFamily="49" charset="0"/>
                <a:ea typeface="SimSun" pitchFamily="2" charset="-122"/>
              </a:rPr>
              <a:t>abstract</a:t>
            </a:r>
            <a:r>
              <a:rPr lang="en-US" altLang="zh-CN" sz="2000" dirty="0">
                <a:latin typeface="Arial" pitchFamily="34" charset="0"/>
                <a:ea typeface="SimSun" pitchFamily="2" charset="-122"/>
              </a:rPr>
              <a:t> class can NOT be created</a:t>
            </a:r>
          </a:p>
          <a:p>
            <a:pPr>
              <a:lnSpc>
                <a:spcPct val="80000"/>
              </a:lnSpc>
              <a:spcBef>
                <a:spcPct val="50000"/>
              </a:spcBef>
              <a:buFont typeface="Arial" pitchFamily="34" charset="0"/>
              <a:buChar char="•"/>
            </a:pPr>
            <a:r>
              <a:rPr lang="en-US" altLang="zh-CN" sz="2000" dirty="0">
                <a:latin typeface="Arial" pitchFamily="34" charset="0"/>
                <a:ea typeface="SimSun" pitchFamily="2" charset="-122"/>
              </a:rPr>
              <a:t>note that declaring object variables of an abstract class is still allowed, but such a variable can only refer to an object of a </a:t>
            </a:r>
            <a:r>
              <a:rPr lang="en-US" altLang="zh-CN" sz="2000" dirty="0" err="1">
                <a:latin typeface="Arial" pitchFamily="34" charset="0"/>
                <a:ea typeface="SimSun" pitchFamily="2" charset="-122"/>
              </a:rPr>
              <a:t>nonabstract</a:t>
            </a:r>
            <a:r>
              <a:rPr lang="en-US" altLang="zh-CN" sz="2000" dirty="0">
                <a:latin typeface="Arial" pitchFamily="34" charset="0"/>
                <a:ea typeface="SimSun" pitchFamily="2" charset="-122"/>
              </a:rPr>
              <a:t> subclass</a:t>
            </a:r>
          </a:p>
          <a:p>
            <a:pPr lvl="2">
              <a:lnSpc>
                <a:spcPct val="80000"/>
              </a:lnSpc>
              <a:spcBef>
                <a:spcPct val="50000"/>
              </a:spcBef>
              <a:buFont typeface="Arial" pitchFamily="34" charset="0"/>
              <a:buNone/>
            </a:pPr>
            <a:r>
              <a:rPr lang="en-US" altLang="zh-CN" sz="1600" dirty="0">
                <a:latin typeface="Arial" pitchFamily="34" charset="0"/>
                <a:ea typeface="SimSun" pitchFamily="2" charset="-122"/>
              </a:rPr>
              <a:t>	E.g.</a:t>
            </a:r>
            <a:r>
              <a:rPr lang="en-US" altLang="zh-CN" sz="1600" dirty="0">
                <a:latin typeface="Courier New" pitchFamily="49" charset="0"/>
                <a:ea typeface="SimSun" pitchFamily="2" charset="-122"/>
              </a:rPr>
              <a:t>	  Person p = new Student( </a:t>
            </a:r>
            <a:r>
              <a:rPr lang="en-US" altLang="zh-CN" sz="1600" dirty="0" smtClean="0">
                <a:latin typeface="Courier New" pitchFamily="49" charset="0"/>
                <a:ea typeface="SimSun" pitchFamily="2" charset="-122"/>
              </a:rPr>
              <a:t>);</a:t>
            </a:r>
          </a:p>
          <a:p>
            <a:pPr lvl="2">
              <a:lnSpc>
                <a:spcPct val="80000"/>
              </a:lnSpc>
              <a:spcBef>
                <a:spcPct val="50000"/>
              </a:spcBef>
              <a:buFont typeface="Arial" pitchFamily="34" charset="0"/>
              <a:buNone/>
            </a:pPr>
            <a:endParaRPr lang="en-US" altLang="zh-CN" sz="1600" dirty="0">
              <a:latin typeface="Courier New" pitchFamily="49" charset="0"/>
              <a:ea typeface="SimSun" pitchFamily="2" charset="-122"/>
            </a:endParaRPr>
          </a:p>
        </p:txBody>
      </p:sp>
      <p:sp>
        <p:nvSpPr>
          <p:cNvPr id="88066"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Abstract classes and methods (2)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85000" lnSpcReduction="20000"/>
          </a:bodyPr>
          <a:lstStyle/>
          <a:p>
            <a:pPr>
              <a:buNone/>
            </a:pPr>
            <a:r>
              <a:rPr lang="en-US" dirty="0" smtClean="0"/>
              <a:t>abstract class A {</a:t>
            </a:r>
          </a:p>
          <a:p>
            <a:pPr>
              <a:buNone/>
            </a:pPr>
            <a:r>
              <a:rPr lang="en-US" dirty="0" smtClean="0"/>
              <a:t>abstract void </a:t>
            </a:r>
            <a:r>
              <a:rPr lang="en-US" dirty="0" err="1" smtClean="0"/>
              <a:t>callme</a:t>
            </a:r>
            <a:r>
              <a:rPr lang="en-US" dirty="0" smtClean="0"/>
              <a:t>();</a:t>
            </a:r>
          </a:p>
          <a:p>
            <a:pPr>
              <a:buNone/>
            </a:pPr>
            <a:r>
              <a:rPr lang="en-US" dirty="0" smtClean="0"/>
              <a:t>// concrete methods are still allowed in abstract classes</a:t>
            </a:r>
          </a:p>
          <a:p>
            <a:pPr>
              <a:buNone/>
            </a:pPr>
            <a:r>
              <a:rPr lang="en-US" dirty="0" smtClean="0"/>
              <a:t>void </a:t>
            </a:r>
            <a:r>
              <a:rPr lang="en-US" dirty="0" err="1" smtClean="0"/>
              <a:t>callmetoo</a:t>
            </a:r>
            <a:r>
              <a:rPr lang="en-US" dirty="0" smtClean="0"/>
              <a:t>() {</a:t>
            </a:r>
          </a:p>
          <a:p>
            <a:pPr>
              <a:buNone/>
            </a:pPr>
            <a:r>
              <a:rPr lang="en-US" dirty="0" err="1" smtClean="0"/>
              <a:t>System.out.println</a:t>
            </a:r>
            <a:r>
              <a:rPr lang="en-US" dirty="0" smtClean="0"/>
              <a:t>("This is a concrete method.");</a:t>
            </a:r>
          </a:p>
          <a:p>
            <a:pPr>
              <a:buNone/>
            </a:pPr>
            <a:r>
              <a:rPr lang="en-US" dirty="0" smtClean="0"/>
              <a:t>}</a:t>
            </a:r>
          </a:p>
          <a:p>
            <a:pPr>
              <a:buNone/>
            </a:pPr>
            <a:r>
              <a:rPr lang="en-US" dirty="0" smtClean="0"/>
              <a:t>}</a:t>
            </a:r>
          </a:p>
          <a:p>
            <a:pPr>
              <a:buNone/>
            </a:pPr>
            <a:r>
              <a:rPr lang="en-US" dirty="0" smtClean="0"/>
              <a:t>class B extends A {</a:t>
            </a:r>
          </a:p>
          <a:p>
            <a:pPr>
              <a:buNone/>
            </a:pPr>
            <a:r>
              <a:rPr lang="en-US" dirty="0" smtClean="0"/>
              <a:t>void </a:t>
            </a:r>
            <a:r>
              <a:rPr lang="en-US" dirty="0" err="1" smtClean="0"/>
              <a:t>callme</a:t>
            </a:r>
            <a:r>
              <a:rPr lang="en-US" dirty="0" smtClean="0"/>
              <a:t>() {</a:t>
            </a:r>
          </a:p>
          <a:p>
            <a:pPr>
              <a:buNone/>
            </a:pPr>
            <a:r>
              <a:rPr lang="en-US" dirty="0" err="1" smtClean="0"/>
              <a:t>System.out.println</a:t>
            </a:r>
            <a:r>
              <a:rPr lang="en-US" dirty="0" smtClean="0"/>
              <a:t>("B's implementation of </a:t>
            </a:r>
            <a:r>
              <a:rPr lang="en-US" dirty="0" err="1" smtClean="0"/>
              <a:t>callme</a:t>
            </a:r>
            <a:r>
              <a:rPr lang="en-US" dirty="0" smtClean="0"/>
              <a:t>.");</a:t>
            </a:r>
          </a:p>
          <a:p>
            <a:pPr>
              <a:buNone/>
            </a:pPr>
            <a:r>
              <a:rPr lang="en-US" dirty="0" smtClean="0"/>
              <a:t>}</a:t>
            </a:r>
          </a:p>
          <a:p>
            <a:pPr>
              <a:buNone/>
            </a:pPr>
            <a:r>
              <a:rPr lang="en-US" dirty="0" smtClean="0"/>
              <a:t>}</a:t>
            </a:r>
          </a:p>
          <a:p>
            <a:pPr>
              <a:buNone/>
            </a:pPr>
            <a:r>
              <a:rPr lang="en-US" dirty="0" smtClean="0"/>
              <a:t>class </a:t>
            </a:r>
            <a:r>
              <a:rPr lang="en-US" dirty="0" err="1" smtClean="0"/>
              <a:t>AbstractDemo</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B </a:t>
            </a:r>
            <a:r>
              <a:rPr lang="en-US" dirty="0" err="1" smtClean="0"/>
              <a:t>b</a:t>
            </a:r>
            <a:r>
              <a:rPr lang="en-US" dirty="0" smtClean="0"/>
              <a:t> = new B();</a:t>
            </a:r>
          </a:p>
          <a:p>
            <a:pPr>
              <a:buNone/>
            </a:pPr>
            <a:r>
              <a:rPr lang="en-US" dirty="0" err="1" smtClean="0"/>
              <a:t>b.callme</a:t>
            </a:r>
            <a:r>
              <a:rPr lang="en-US" dirty="0" smtClean="0"/>
              <a:t>();</a:t>
            </a:r>
          </a:p>
          <a:p>
            <a:pPr>
              <a:buNone/>
            </a:pPr>
            <a:r>
              <a:rPr lang="en-US" dirty="0" err="1" smtClean="0"/>
              <a:t>b.callmetoo</a:t>
            </a:r>
            <a:r>
              <a:rPr lang="en-US" dirty="0" smtClean="0"/>
              <a:t>();</a:t>
            </a:r>
          </a:p>
          <a:p>
            <a:pPr>
              <a:buNone/>
            </a:pPr>
            <a:r>
              <a:rPr lang="en-US" dirty="0" smtClean="0"/>
              <a:t>}</a:t>
            </a:r>
          </a:p>
          <a:p>
            <a:pPr>
              <a:buNone/>
            </a:pP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 A Simple demonstration of abstract.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lstStyle/>
          <a:p>
            <a:pPr>
              <a:spcBef>
                <a:spcPct val="50000"/>
              </a:spcBef>
            </a:pPr>
            <a:r>
              <a:rPr lang="en-US" altLang="zh-CN" sz="2400">
                <a:latin typeface="Arial" pitchFamily="34" charset="0"/>
                <a:ea typeface="SimSun" pitchFamily="2" charset="-122"/>
              </a:rPr>
              <a:t>To allow subclass methods to access a superclass field, define it </a:t>
            </a:r>
            <a:r>
              <a:rPr lang="en-US" altLang="zh-CN" sz="2400">
                <a:latin typeface="Courier New" pitchFamily="49" charset="0"/>
                <a:ea typeface="SimSun" pitchFamily="2" charset="-122"/>
              </a:rPr>
              <a:t>protected</a:t>
            </a:r>
            <a:r>
              <a:rPr lang="en-US" altLang="zh-CN" sz="2400">
                <a:latin typeface="Arial" pitchFamily="34" charset="0"/>
                <a:ea typeface="SimSun" pitchFamily="2" charset="-122"/>
              </a:rPr>
              <a:t>. But be cautious!</a:t>
            </a:r>
          </a:p>
          <a:p>
            <a:pPr>
              <a:spcBef>
                <a:spcPct val="50000"/>
              </a:spcBef>
            </a:pPr>
            <a:r>
              <a:rPr lang="en-US" altLang="zh-CN" sz="2400">
                <a:latin typeface="Arial" pitchFamily="34" charset="0"/>
                <a:ea typeface="SimSun" pitchFamily="2" charset="-122"/>
              </a:rPr>
              <a:t>Making methods </a:t>
            </a:r>
            <a:r>
              <a:rPr lang="en-US" altLang="zh-CN" sz="2400">
                <a:latin typeface="Courier New" pitchFamily="49" charset="0"/>
                <a:ea typeface="SimSun" pitchFamily="2" charset="-122"/>
              </a:rPr>
              <a:t>protected</a:t>
            </a:r>
            <a:r>
              <a:rPr lang="en-US" altLang="zh-CN" sz="2400">
                <a:latin typeface="Arial" pitchFamily="34" charset="0"/>
                <a:ea typeface="SimSun" pitchFamily="2" charset="-122"/>
              </a:rPr>
              <a:t> makes more sense, if the subclasses can be trusted to use the method correctly, but other classes cannot.</a:t>
            </a:r>
          </a:p>
        </p:txBody>
      </p:sp>
      <p:sp>
        <p:nvSpPr>
          <p:cNvPr id="89090" name="Rectangle 2"/>
          <p:cNvSpPr>
            <a:spLocks noGrp="1" noChangeArrowheads="1"/>
          </p:cNvSpPr>
          <p:nvPr>
            <p:ph type="title"/>
          </p:nvPr>
        </p:nvSpPr>
        <p:spPr>
          <a:noFill/>
        </p:spPr>
        <p:txBody>
          <a:bodyPr anchor="ctr"/>
          <a:lstStyle/>
          <a:p>
            <a:r>
              <a:rPr lang="en-US" altLang="zh-CN" sz="3600" dirty="0">
                <a:latin typeface="Courier New" pitchFamily="49" charset="0"/>
                <a:ea typeface="SimSun" pitchFamily="2" charset="-122"/>
              </a:rPr>
              <a:t>protected</a:t>
            </a:r>
            <a:r>
              <a:rPr lang="en-US" altLang="zh-CN" sz="3600" dirty="0">
                <a:latin typeface="Arial" pitchFamily="34" charset="0"/>
                <a:ea typeface="SimSun" pitchFamily="2" charset="-122"/>
              </a:rPr>
              <a:t> members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Classes hierarchy</a:t>
            </a:r>
          </a:p>
          <a:p>
            <a:r>
              <a:rPr lang="en-US" dirty="0" err="1" smtClean="0"/>
              <a:t>java.lang.Object</a:t>
            </a:r>
            <a:endParaRPr lang="en-US" dirty="0" smtClean="0"/>
          </a:p>
          <a:p>
            <a:r>
              <a:rPr lang="en-US" dirty="0" smtClean="0"/>
              <a:t>Override </a:t>
            </a:r>
            <a:r>
              <a:rPr lang="en-US" dirty="0" err="1" smtClean="0"/>
              <a:t>toString</a:t>
            </a:r>
            <a:r>
              <a:rPr lang="en-US" dirty="0" smtClean="0"/>
              <a:t> method</a:t>
            </a:r>
          </a:p>
          <a:p>
            <a:r>
              <a:rPr lang="en-US" dirty="0" smtClean="0"/>
              <a:t>Override equals method</a:t>
            </a:r>
          </a:p>
          <a:p>
            <a:r>
              <a:rPr lang="en-US" dirty="0" smtClean="0"/>
              <a:t>Class Member Access</a:t>
            </a:r>
          </a:p>
          <a:p>
            <a:r>
              <a:rPr lang="en-US" altLang="zh-CN" sz="2800" dirty="0" smtClean="0">
                <a:latin typeface="Courier New" pitchFamily="49" charset="0"/>
                <a:ea typeface="SimSun" pitchFamily="2" charset="-122"/>
              </a:rPr>
              <a:t>protected</a:t>
            </a:r>
            <a:r>
              <a:rPr lang="en-US" altLang="zh-CN" sz="2800" dirty="0" smtClean="0">
                <a:latin typeface="Arial" pitchFamily="34" charset="0"/>
                <a:ea typeface="SimSun" pitchFamily="2" charset="-122"/>
              </a:rPr>
              <a:t> members</a:t>
            </a:r>
            <a:endParaRPr lang="en-US" dirty="0" smtClean="0"/>
          </a:p>
          <a:p>
            <a:r>
              <a:rPr lang="en-US" altLang="zh-CN" sz="2800" dirty="0" smtClean="0">
                <a:latin typeface="Arial" pitchFamily="34" charset="0"/>
                <a:ea typeface="SimSun" pitchFamily="2" charset="-122"/>
              </a:rPr>
              <a:t>Abstract classes and methods</a:t>
            </a:r>
          </a:p>
          <a:p>
            <a:r>
              <a:rPr lang="en-US" sz="2800" dirty="0" smtClean="0">
                <a:solidFill>
                  <a:srgbClr val="FF0000"/>
                </a:solidFill>
                <a:latin typeface="Arial" pitchFamily="34" charset="0"/>
                <a:ea typeface="SimSun" pitchFamily="2" charset="-122"/>
              </a:rPr>
              <a:t>Class Test on java fundamentals</a:t>
            </a:r>
            <a:endParaRPr lang="en-US" dirty="0">
              <a:solidFill>
                <a:srgbClr val="FF0000"/>
              </a:solidFill>
            </a:endParaRPr>
          </a:p>
        </p:txBody>
      </p:sp>
      <p:sp>
        <p:nvSpPr>
          <p:cNvPr id="2" name="Title 1"/>
          <p:cNvSpPr>
            <a:spLocks noGrp="1"/>
          </p:cNvSpPr>
          <p:nvPr>
            <p:ph type="title"/>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a:off x="434881" y="871292"/>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15362" name="Text Box 2"/>
          <p:cNvSpPr txBox="1">
            <a:spLocks noChangeArrowheads="1"/>
          </p:cNvSpPr>
          <p:nvPr/>
        </p:nvSpPr>
        <p:spPr bwMode="auto">
          <a:xfrm>
            <a:off x="3149280" y="416205"/>
            <a:ext cx="310896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Non-public classes</a:t>
            </a:r>
          </a:p>
        </p:txBody>
      </p:sp>
      <p:sp>
        <p:nvSpPr>
          <p:cNvPr id="15363" name="Text Box 3"/>
          <p:cNvSpPr txBox="1">
            <a:spLocks noChangeArrowheads="1"/>
          </p:cNvSpPr>
          <p:nvPr/>
        </p:nvSpPr>
        <p:spPr bwMode="auto">
          <a:xfrm>
            <a:off x="311040" y="974983"/>
            <a:ext cx="8245440" cy="445250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As noted earlier, the import statement imports public classes only</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Non-public classes can be defined in different ways</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nested classes				(Defined within a class)</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inner classes</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member classes			(similar to nested classes) </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local classes				(defined within a method)</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anonymous classes			(classes with no name!)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These forms of defining classes have been provided as an </a:t>
            </a:r>
            <a:r>
              <a:rPr lang="en-GB" dirty="0" err="1">
                <a:latin typeface="Helvetica" charset="0"/>
              </a:rPr>
              <a:t>implementational</a:t>
            </a:r>
            <a:r>
              <a:rPr lang="en-GB" dirty="0">
                <a:latin typeface="Helvetica" charset="0"/>
              </a:rPr>
              <a:t> convenience.  Unfortunately, the use of these types of classes can rapidly decrease code readability.  Use with care.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Nested and inner classes have a special relationship to the outer class which defines them:</a:t>
            </a:r>
          </a:p>
          <a:p>
            <a:pPr marL="391686" lvl="1" indent="-19584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Access to private variables and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a:buNone/>
            </a:pPr>
            <a:r>
              <a:rPr lang="en-US" dirty="0" smtClean="0"/>
              <a:t>class </a:t>
            </a:r>
            <a:r>
              <a:rPr lang="en-US" dirty="0" err="1" smtClean="0"/>
              <a:t>StaticDemo</a:t>
            </a:r>
            <a:r>
              <a:rPr lang="en-US" dirty="0" smtClean="0"/>
              <a:t> {</a:t>
            </a:r>
          </a:p>
          <a:p>
            <a:pPr>
              <a:buNone/>
            </a:pPr>
            <a:r>
              <a:rPr lang="en-US" dirty="0" smtClean="0"/>
              <a:t>static </a:t>
            </a:r>
            <a:r>
              <a:rPr lang="en-US" dirty="0" err="1" smtClean="0"/>
              <a:t>int</a:t>
            </a:r>
            <a:r>
              <a:rPr lang="en-US" dirty="0" smtClean="0"/>
              <a:t> a = 42;</a:t>
            </a:r>
          </a:p>
          <a:p>
            <a:pPr>
              <a:buNone/>
            </a:pPr>
            <a:r>
              <a:rPr lang="en-US" dirty="0" smtClean="0"/>
              <a:t>static </a:t>
            </a:r>
            <a:r>
              <a:rPr lang="en-US" dirty="0" err="1" smtClean="0"/>
              <a:t>int</a:t>
            </a:r>
            <a:r>
              <a:rPr lang="en-US" dirty="0" smtClean="0"/>
              <a:t> b = 99;</a:t>
            </a:r>
          </a:p>
          <a:p>
            <a:pPr>
              <a:buNone/>
            </a:pPr>
            <a:r>
              <a:rPr lang="en-US" dirty="0" smtClean="0"/>
              <a:t>static void </a:t>
            </a:r>
            <a:r>
              <a:rPr lang="en-US" dirty="0" err="1" smtClean="0"/>
              <a:t>callme</a:t>
            </a:r>
            <a:r>
              <a:rPr lang="en-US" dirty="0" smtClean="0"/>
              <a:t>() {</a:t>
            </a:r>
          </a:p>
          <a:p>
            <a:pPr>
              <a:buNone/>
            </a:pPr>
            <a:r>
              <a:rPr lang="en-US" dirty="0" err="1" smtClean="0"/>
              <a:t>System.out.println</a:t>
            </a:r>
            <a:r>
              <a:rPr lang="en-US" dirty="0" smtClean="0"/>
              <a:t>("a = " + a);</a:t>
            </a:r>
          </a:p>
          <a:p>
            <a:pPr>
              <a:buNone/>
            </a:pPr>
            <a:r>
              <a:rPr lang="en-US" dirty="0" smtClean="0"/>
              <a:t>}</a:t>
            </a:r>
          </a:p>
          <a:p>
            <a:pPr>
              <a:buNone/>
            </a:pPr>
            <a:r>
              <a:rPr lang="en-US" dirty="0" smtClean="0"/>
              <a:t>}</a:t>
            </a:r>
          </a:p>
          <a:p>
            <a:pPr>
              <a:buNone/>
            </a:pPr>
            <a:r>
              <a:rPr lang="en-US" dirty="0" smtClean="0"/>
              <a:t>class </a:t>
            </a:r>
            <a:r>
              <a:rPr lang="en-US" dirty="0" err="1" smtClean="0"/>
              <a:t>StaticByName</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err="1" smtClean="0"/>
              <a:t>StaticDemo.callme</a:t>
            </a:r>
            <a:r>
              <a:rPr lang="en-US" dirty="0" smtClean="0"/>
              <a:t>();</a:t>
            </a:r>
          </a:p>
          <a:p>
            <a:pPr>
              <a:buNone/>
            </a:pPr>
            <a:r>
              <a:rPr lang="en-US" dirty="0" err="1" smtClean="0"/>
              <a:t>System.out.println</a:t>
            </a:r>
            <a:r>
              <a:rPr lang="en-US" dirty="0" smtClean="0"/>
              <a:t>("b = " + </a:t>
            </a:r>
            <a:r>
              <a:rPr lang="en-US" dirty="0" err="1" smtClean="0"/>
              <a:t>StaticDemo.b</a:t>
            </a:r>
            <a:r>
              <a:rPr lang="en-US" dirty="0" smtClean="0"/>
              <a:t>);</a:t>
            </a:r>
          </a:p>
          <a:p>
            <a:pPr>
              <a:buNone/>
            </a:pPr>
            <a:r>
              <a:rPr lang="en-US" dirty="0" smtClean="0"/>
              <a:t>}</a:t>
            </a:r>
          </a:p>
          <a:p>
            <a:pPr>
              <a:buNone/>
            </a:pPr>
            <a:r>
              <a:rPr lang="en-US" dirty="0" smtClean="0"/>
              <a:t>}</a:t>
            </a:r>
            <a:endParaRPr lang="en-US" dirty="0"/>
          </a:p>
        </p:txBody>
      </p:sp>
      <p:sp>
        <p:nvSpPr>
          <p:cNvPr id="2" name="Title 1"/>
          <p:cNvSpPr>
            <a:spLocks noGrp="1"/>
          </p:cNvSpPr>
          <p:nvPr>
            <p:ph type="title"/>
          </p:nvPr>
        </p:nvSpPr>
        <p:spPr/>
        <p:txBody>
          <a:bodyPr/>
          <a:lstStyle/>
          <a:p>
            <a:endParaRPr lang="en-US"/>
          </a:p>
        </p:txBody>
      </p:sp>
      <p:sp>
        <p:nvSpPr>
          <p:cNvPr id="5" name="Rectangular Callout 4"/>
          <p:cNvSpPr/>
          <p:nvPr/>
        </p:nvSpPr>
        <p:spPr>
          <a:xfrm>
            <a:off x="4800600" y="4495800"/>
            <a:ext cx="4038600" cy="1143000"/>
          </a:xfrm>
          <a:prstGeom prst="wedgeRectCallout">
            <a:avLst>
              <a:gd name="adj1" fmla="val 14537"/>
              <a:gd name="adj2" fmla="val -72885"/>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 42</a:t>
            </a:r>
          </a:p>
          <a:p>
            <a:r>
              <a:rPr lang="en-US" dirty="0" smtClean="0">
                <a:solidFill>
                  <a:schemeClr val="tx1"/>
                </a:solidFill>
              </a:rPr>
              <a:t>b = 99</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457200" y="1219200"/>
            <a:ext cx="8229600" cy="5253038"/>
          </a:xfrm>
          <a:noFill/>
        </p:spPr>
        <p:txBody>
          <a:bodyPr>
            <a:spAutoFit/>
          </a:bodyPr>
          <a:lstStyle/>
          <a:p>
            <a:r>
              <a:rPr lang="en-US" altLang="zh-CN" sz="2000">
                <a:latin typeface="Arial" pitchFamily="34" charset="0"/>
                <a:ea typeface="SimSun" pitchFamily="2" charset="-122"/>
              </a:rPr>
              <a:t>Precisely, a </a:t>
            </a:r>
            <a:r>
              <a:rPr lang="en-US" altLang="zh-CN" sz="2000">
                <a:latin typeface="Courier New" pitchFamily="49" charset="0"/>
                <a:ea typeface="SimSun" pitchFamily="2" charset="-122"/>
              </a:rPr>
              <a:t>protected</a:t>
            </a:r>
            <a:r>
              <a:rPr lang="en-US" altLang="zh-CN" sz="2000">
                <a:latin typeface="Arial" pitchFamily="34" charset="0"/>
                <a:ea typeface="SimSun" pitchFamily="2" charset="-122"/>
              </a:rPr>
              <a:t> member is accessible within the class itself, within code in the same package, and it can also be accessed from a class through object references that are of at least the same type as the class – that is , references of the class’s type or one of its subtypes</a:t>
            </a:r>
          </a:p>
          <a:p>
            <a:pPr>
              <a:lnSpc>
                <a:spcPct val="80000"/>
              </a:lnSpc>
              <a:spcBef>
                <a:spcPct val="50000"/>
              </a:spcBef>
              <a:buFontTx/>
              <a:buNone/>
            </a:pPr>
            <a:r>
              <a:rPr lang="en-US" altLang="zh-CN" sz="1600">
                <a:latin typeface="Courier New" pitchFamily="49" charset="0"/>
                <a:ea typeface="SimSun" pitchFamily="2" charset="-122"/>
              </a:rPr>
              <a:t>	 public class Employee {</a:t>
            </a:r>
          </a:p>
          <a:p>
            <a:pPr>
              <a:lnSpc>
                <a:spcPct val="80000"/>
              </a:lnSpc>
              <a:spcBef>
                <a:spcPct val="0"/>
              </a:spcBef>
              <a:buFontTx/>
              <a:buNone/>
            </a:pPr>
            <a:r>
              <a:rPr lang="en-US" altLang="zh-CN" sz="1600">
                <a:latin typeface="Courier New" pitchFamily="49" charset="0"/>
                <a:ea typeface="SimSun" pitchFamily="2" charset="-122"/>
              </a:rPr>
              <a:t>	   protected Date hireDay;</a:t>
            </a:r>
          </a:p>
          <a:p>
            <a:pPr>
              <a:lnSpc>
                <a:spcPct val="80000"/>
              </a:lnSpc>
              <a:spcBef>
                <a:spcPct val="0"/>
              </a:spcBef>
              <a:buFontTx/>
              <a:buNone/>
            </a:pPr>
            <a:r>
              <a:rPr lang="en-US" altLang="zh-CN" sz="1600">
                <a:latin typeface="Courier New" pitchFamily="49" charset="0"/>
                <a:ea typeface="SimSun" pitchFamily="2" charset="-122"/>
              </a:rPr>
              <a:t>	   . . .</a:t>
            </a:r>
          </a:p>
          <a:p>
            <a:pPr>
              <a:lnSpc>
                <a:spcPct val="80000"/>
              </a:lnSpc>
              <a:spcBef>
                <a:spcPct val="0"/>
              </a:spcBef>
              <a:buFontTx/>
              <a:buNone/>
            </a:pPr>
            <a:r>
              <a:rPr lang="en-US" altLang="zh-CN" sz="1600">
                <a:latin typeface="Courier New" pitchFamily="49" charset="0"/>
                <a:ea typeface="SimSun" pitchFamily="2" charset="-122"/>
              </a:rPr>
              <a:t>	 }</a:t>
            </a:r>
          </a:p>
          <a:p>
            <a:pPr>
              <a:lnSpc>
                <a:spcPct val="80000"/>
              </a:lnSpc>
              <a:spcBef>
                <a:spcPct val="50000"/>
              </a:spcBef>
              <a:buFontTx/>
              <a:buNone/>
            </a:pPr>
            <a:r>
              <a:rPr lang="en-US" altLang="zh-CN" sz="1600">
                <a:latin typeface="Courier New" pitchFamily="49" charset="0"/>
                <a:ea typeface="SimSun" pitchFamily="2" charset="-122"/>
              </a:rPr>
              <a:t>	 public class Manager extends Employee {</a:t>
            </a:r>
          </a:p>
          <a:p>
            <a:pPr>
              <a:lnSpc>
                <a:spcPct val="80000"/>
              </a:lnSpc>
              <a:spcBef>
                <a:spcPct val="0"/>
              </a:spcBef>
              <a:buFontTx/>
              <a:buNone/>
            </a:pPr>
            <a:r>
              <a:rPr lang="en-US" altLang="zh-CN" sz="1600">
                <a:latin typeface="Courier New" pitchFamily="49" charset="0"/>
                <a:ea typeface="SimSun" pitchFamily="2" charset="-122"/>
              </a:rPr>
              <a:t>	   . . .</a:t>
            </a:r>
          </a:p>
          <a:p>
            <a:pPr>
              <a:lnSpc>
                <a:spcPct val="80000"/>
              </a:lnSpc>
              <a:spcBef>
                <a:spcPct val="0"/>
              </a:spcBef>
              <a:buFontTx/>
              <a:buNone/>
            </a:pPr>
            <a:r>
              <a:rPr lang="en-US" altLang="zh-CN" sz="1600">
                <a:latin typeface="Courier New" pitchFamily="49" charset="0"/>
                <a:ea typeface="SimSun" pitchFamily="2" charset="-122"/>
              </a:rPr>
              <a:t>	   public void printHireDay (Manager p) {</a:t>
            </a:r>
          </a:p>
          <a:p>
            <a:pPr>
              <a:lnSpc>
                <a:spcPct val="80000"/>
              </a:lnSpc>
              <a:spcBef>
                <a:spcPct val="0"/>
              </a:spcBef>
              <a:buFontTx/>
              <a:buNone/>
            </a:pPr>
            <a:r>
              <a:rPr lang="en-US" altLang="zh-CN" sz="1600">
                <a:latin typeface="Courier New" pitchFamily="49" charset="0"/>
                <a:ea typeface="SimSun" pitchFamily="2" charset="-122"/>
              </a:rPr>
              <a:t>		 System.out.println(“mHireDay: “ + (p.hireDay).toString());</a:t>
            </a:r>
          </a:p>
          <a:p>
            <a:pPr>
              <a:lnSpc>
                <a:spcPct val="80000"/>
              </a:lnSpc>
              <a:spcBef>
                <a:spcPct val="0"/>
              </a:spcBef>
              <a:buFontTx/>
              <a:buNone/>
            </a:pPr>
            <a:r>
              <a:rPr lang="en-US" altLang="zh-CN" sz="1600">
                <a:latin typeface="Courier New" pitchFamily="49" charset="0"/>
                <a:ea typeface="SimSun" pitchFamily="2" charset="-122"/>
              </a:rPr>
              <a:t>	   }	</a:t>
            </a:r>
          </a:p>
          <a:p>
            <a:pPr>
              <a:lnSpc>
                <a:spcPct val="80000"/>
              </a:lnSpc>
              <a:spcBef>
                <a:spcPct val="0"/>
              </a:spcBef>
              <a:buFontTx/>
              <a:buNone/>
            </a:pPr>
            <a:r>
              <a:rPr lang="en-US" altLang="zh-CN" sz="1600">
                <a:latin typeface="Courier New" pitchFamily="49" charset="0"/>
                <a:ea typeface="SimSun" pitchFamily="2" charset="-122"/>
              </a:rPr>
              <a:t>	   </a:t>
            </a:r>
            <a:r>
              <a:rPr lang="en-US" altLang="zh-CN" sz="1600">
                <a:latin typeface="Arial" pitchFamily="34" charset="0"/>
                <a:ea typeface="SimSun" pitchFamily="2" charset="-122"/>
              </a:rPr>
              <a:t>// </a:t>
            </a:r>
            <a:r>
              <a:rPr lang="en-US" altLang="zh-CN" sz="1600" b="1">
                <a:solidFill>
                  <a:srgbClr val="FF0000"/>
                </a:solidFill>
                <a:latin typeface="Arial" pitchFamily="34" charset="0"/>
                <a:ea typeface="SimSun" pitchFamily="2" charset="-122"/>
              </a:rPr>
              <a:t>ok!</a:t>
            </a:r>
            <a:r>
              <a:rPr lang="en-US" altLang="zh-CN" sz="1600">
                <a:latin typeface="Arial" pitchFamily="34" charset="0"/>
                <a:ea typeface="SimSun" pitchFamily="2" charset="-122"/>
              </a:rPr>
              <a:t> The class is Manager, and the object reference type is also Manager</a:t>
            </a:r>
          </a:p>
          <a:p>
            <a:pPr>
              <a:lnSpc>
                <a:spcPct val="80000"/>
              </a:lnSpc>
              <a:spcBef>
                <a:spcPct val="30000"/>
              </a:spcBef>
              <a:buFontTx/>
              <a:buNone/>
            </a:pPr>
            <a:r>
              <a:rPr lang="en-US" altLang="zh-CN" sz="1600">
                <a:latin typeface="Courier New" pitchFamily="49" charset="0"/>
                <a:ea typeface="SimSun" pitchFamily="2" charset="-122"/>
              </a:rPr>
              <a:t>	   public void printHireDay (Employee p) {</a:t>
            </a:r>
          </a:p>
          <a:p>
            <a:pPr>
              <a:lnSpc>
                <a:spcPct val="80000"/>
              </a:lnSpc>
              <a:spcBef>
                <a:spcPct val="0"/>
              </a:spcBef>
              <a:buFontTx/>
              <a:buNone/>
            </a:pPr>
            <a:r>
              <a:rPr lang="en-US" altLang="zh-CN" sz="1600">
                <a:latin typeface="Courier New" pitchFamily="49" charset="0"/>
                <a:ea typeface="SimSun" pitchFamily="2" charset="-122"/>
              </a:rPr>
              <a:t>	     System.out.println(“eHireDay: “ + (p.hireDay).toString());</a:t>
            </a:r>
          </a:p>
          <a:p>
            <a:pPr>
              <a:lnSpc>
                <a:spcPct val="80000"/>
              </a:lnSpc>
              <a:spcBef>
                <a:spcPct val="0"/>
              </a:spcBef>
              <a:buFontTx/>
              <a:buNone/>
            </a:pPr>
            <a:r>
              <a:rPr lang="en-US" altLang="zh-CN" sz="1600">
                <a:latin typeface="Courier New" pitchFamily="49" charset="0"/>
                <a:ea typeface="SimSun" pitchFamily="2" charset="-122"/>
              </a:rPr>
              <a:t>	   }</a:t>
            </a:r>
          </a:p>
          <a:p>
            <a:pPr>
              <a:lnSpc>
                <a:spcPct val="80000"/>
              </a:lnSpc>
              <a:spcBef>
                <a:spcPct val="0"/>
              </a:spcBef>
              <a:buFontTx/>
              <a:buNone/>
            </a:pPr>
            <a:r>
              <a:rPr lang="en-US" altLang="zh-CN" sz="1600">
                <a:latin typeface="Arial" pitchFamily="34" charset="0"/>
                <a:ea typeface="SimSun" pitchFamily="2" charset="-122"/>
              </a:rPr>
              <a:t>	      // </a:t>
            </a:r>
            <a:r>
              <a:rPr lang="en-US" altLang="zh-CN" sz="1600" b="1">
                <a:solidFill>
                  <a:srgbClr val="FF0000"/>
                </a:solidFill>
                <a:latin typeface="Arial" pitchFamily="34" charset="0"/>
                <a:ea typeface="SimSun" pitchFamily="2" charset="-122"/>
              </a:rPr>
              <a:t>wrong!</a:t>
            </a:r>
            <a:r>
              <a:rPr lang="en-US" altLang="zh-CN" sz="1600">
                <a:latin typeface="Arial" pitchFamily="34" charset="0"/>
                <a:ea typeface="SimSun" pitchFamily="2" charset="-122"/>
              </a:rPr>
              <a:t> The class is Manager, but the object reference type is Employee</a:t>
            </a:r>
          </a:p>
          <a:p>
            <a:pPr>
              <a:lnSpc>
                <a:spcPct val="80000"/>
              </a:lnSpc>
              <a:spcBef>
                <a:spcPct val="0"/>
              </a:spcBef>
              <a:buFontTx/>
              <a:buNone/>
            </a:pPr>
            <a:r>
              <a:rPr lang="en-US" altLang="zh-CN" sz="1600">
                <a:latin typeface="Arial" pitchFamily="34" charset="0"/>
                <a:ea typeface="SimSun" pitchFamily="2" charset="-122"/>
              </a:rPr>
              <a:t>	      // which is a supertype of Manager</a:t>
            </a:r>
            <a:endParaRPr lang="en-US" altLang="zh-CN" sz="1600">
              <a:latin typeface="Courier New" pitchFamily="49" charset="0"/>
              <a:ea typeface="SimSun" pitchFamily="2" charset="-122"/>
            </a:endParaRPr>
          </a:p>
          <a:p>
            <a:pPr>
              <a:lnSpc>
                <a:spcPct val="80000"/>
              </a:lnSpc>
              <a:spcBef>
                <a:spcPct val="0"/>
              </a:spcBef>
              <a:buFontTx/>
              <a:buNone/>
            </a:pPr>
            <a:r>
              <a:rPr lang="en-US" altLang="zh-CN" sz="1600">
                <a:latin typeface="Courier New" pitchFamily="49" charset="0"/>
                <a:ea typeface="SimSun" pitchFamily="2" charset="-122"/>
              </a:rPr>
              <a:t>	   . . .</a:t>
            </a:r>
          </a:p>
          <a:p>
            <a:pPr>
              <a:lnSpc>
                <a:spcPct val="80000"/>
              </a:lnSpc>
              <a:spcBef>
                <a:spcPct val="0"/>
              </a:spcBef>
              <a:buFontTx/>
              <a:buNone/>
            </a:pPr>
            <a:r>
              <a:rPr lang="en-US" altLang="zh-CN" sz="1600">
                <a:latin typeface="Courier New" pitchFamily="49" charset="0"/>
                <a:ea typeface="SimSun" pitchFamily="2" charset="-122"/>
              </a:rPr>
              <a:t>	 }</a:t>
            </a:r>
          </a:p>
        </p:txBody>
      </p:sp>
      <p:sp>
        <p:nvSpPr>
          <p:cNvPr id="95234" name="Rectangle 2"/>
          <p:cNvSpPr>
            <a:spLocks noGrp="1" noChangeArrowheads="1"/>
          </p:cNvSpPr>
          <p:nvPr>
            <p:ph type="title"/>
          </p:nvPr>
        </p:nvSpPr>
        <p:spPr>
          <a:xfrm>
            <a:off x="442913" y="457200"/>
            <a:ext cx="8243887" cy="585788"/>
          </a:xfrm>
          <a:noFill/>
        </p:spPr>
        <p:txBody>
          <a:bodyPr>
            <a:spAutoFit/>
          </a:bodyPr>
          <a:lstStyle/>
          <a:p>
            <a:r>
              <a:rPr lang="en-US" altLang="zh-CN" sz="3600">
                <a:latin typeface="Arial" pitchFamily="34" charset="0"/>
                <a:ea typeface="SimSun" pitchFamily="2" charset="-122"/>
              </a:rPr>
              <a:t>What </a:t>
            </a:r>
            <a:r>
              <a:rPr lang="en-US" altLang="zh-CN" sz="3600">
                <a:latin typeface="Courier New" pitchFamily="49" charset="0"/>
                <a:ea typeface="SimSun" pitchFamily="2" charset="-122"/>
              </a:rPr>
              <a:t>protected</a:t>
            </a:r>
            <a:r>
              <a:rPr lang="en-US" altLang="zh-CN" sz="3600">
                <a:latin typeface="Arial" pitchFamily="34" charset="0"/>
                <a:ea typeface="SimSun" pitchFamily="2" charset="-122"/>
              </a:rPr>
              <a:t> really means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0" end="10"/>
                                            </p:txEl>
                                          </p:spTgt>
                                        </p:tgtEl>
                                        <p:attrNameLst>
                                          <p:attrName>style.visibility</p:attrName>
                                        </p:attrNameLst>
                                      </p:cBhvr>
                                      <p:to>
                                        <p:strVal val="visible"/>
                                      </p:to>
                                    </p:set>
                                    <p:animEffect transition="in" filter="checkerboard(across)">
                                      <p:cBhvr>
                                        <p:cTn id="7" dur="500"/>
                                        <p:tgtEl>
                                          <p:spTgt spid="95235">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14" end="14"/>
                                            </p:txEl>
                                          </p:spTgt>
                                        </p:tgtEl>
                                        <p:attrNameLst>
                                          <p:attrName>style.visibility</p:attrName>
                                        </p:attrNameLst>
                                      </p:cBhvr>
                                      <p:to>
                                        <p:strVal val="visible"/>
                                      </p:to>
                                    </p:set>
                                    <p:animEffect transition="in" filter="checkerboard(across)">
                                      <p:cBhvr>
                                        <p:cTn id="12" dur="500"/>
                                        <p:tgtEl>
                                          <p:spTgt spid="95235">
                                            <p:txEl>
                                              <p:pRg st="14" end="1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95235">
                                            <p:txEl>
                                              <p:pRg st="15" end="15"/>
                                            </p:txEl>
                                          </p:spTgt>
                                        </p:tgtEl>
                                        <p:attrNameLst>
                                          <p:attrName>style.visibility</p:attrName>
                                        </p:attrNameLst>
                                      </p:cBhvr>
                                      <p:to>
                                        <p:strVal val="visible"/>
                                      </p:to>
                                    </p:set>
                                    <p:animEffect transition="in" filter="checkerboard(across)">
                                      <p:cBhvr>
                                        <p:cTn id="15" dur="500"/>
                                        <p:tgtEl>
                                          <p:spTgt spid="952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pPr marL="609600" indent="-609600">
              <a:lnSpc>
                <a:spcPct val="80000"/>
              </a:lnSpc>
              <a:buFontTx/>
              <a:buAutoNum type="arabicPeriod"/>
            </a:pPr>
            <a:r>
              <a:rPr lang="en-US" altLang="zh-CN" sz="2400">
                <a:latin typeface="Arial" pitchFamily="34" charset="0"/>
                <a:ea typeface="SimSun" pitchFamily="2" charset="-122"/>
              </a:rPr>
              <a:t>Place common operations and fields in the superclass</a:t>
            </a:r>
          </a:p>
          <a:p>
            <a:pPr marL="609600" indent="-609600">
              <a:lnSpc>
                <a:spcPct val="80000"/>
              </a:lnSpc>
              <a:buFontTx/>
              <a:buAutoNum type="arabicPeriod"/>
            </a:pPr>
            <a:r>
              <a:rPr lang="en-US" altLang="zh-CN" sz="2400">
                <a:latin typeface="Arial" pitchFamily="34" charset="0"/>
                <a:ea typeface="SimSun" pitchFamily="2" charset="-122"/>
              </a:rPr>
              <a:t>Try not to use </a:t>
            </a:r>
            <a:r>
              <a:rPr lang="en-US" altLang="zh-CN" sz="2400">
                <a:latin typeface="Courier New" pitchFamily="49" charset="0"/>
                <a:ea typeface="SimSun" pitchFamily="2" charset="-122"/>
              </a:rPr>
              <a:t>protected</a:t>
            </a:r>
            <a:r>
              <a:rPr lang="en-US" altLang="zh-CN" sz="2400">
                <a:latin typeface="Arial" pitchFamily="34" charset="0"/>
                <a:ea typeface="SimSun" pitchFamily="2" charset="-122"/>
              </a:rPr>
              <a:t> fields</a:t>
            </a:r>
          </a:p>
          <a:p>
            <a:pPr marL="609600" indent="-609600">
              <a:lnSpc>
                <a:spcPct val="80000"/>
              </a:lnSpc>
              <a:buFontTx/>
              <a:buAutoNum type="arabicPeriod"/>
            </a:pPr>
            <a:r>
              <a:rPr lang="en-US" altLang="zh-CN" sz="2400">
                <a:latin typeface="Arial" pitchFamily="34" charset="0"/>
                <a:ea typeface="SimSun" pitchFamily="2" charset="-122"/>
              </a:rPr>
              <a:t>Use inheritance to model a IsA relationship</a:t>
            </a:r>
          </a:p>
          <a:p>
            <a:pPr marL="609600" indent="-609600">
              <a:lnSpc>
                <a:spcPct val="80000"/>
              </a:lnSpc>
              <a:buFontTx/>
              <a:buAutoNum type="arabicPeriod"/>
            </a:pPr>
            <a:r>
              <a:rPr lang="en-US" altLang="zh-CN" sz="2400">
                <a:latin typeface="Arial" pitchFamily="34" charset="0"/>
                <a:ea typeface="SimSun" pitchFamily="2" charset="-122"/>
              </a:rPr>
              <a:t>Don’t use inheritance unless all inherited methods make sense</a:t>
            </a:r>
          </a:p>
          <a:p>
            <a:pPr marL="609600" indent="-609600">
              <a:lnSpc>
                <a:spcPct val="80000"/>
              </a:lnSpc>
              <a:buFontTx/>
              <a:buAutoNum type="arabicPeriod"/>
            </a:pPr>
            <a:r>
              <a:rPr lang="en-US" altLang="zh-CN" sz="2400">
                <a:latin typeface="Arial" pitchFamily="34" charset="0"/>
                <a:ea typeface="SimSun" pitchFamily="2" charset="-122"/>
              </a:rPr>
              <a:t>Don’t change the expected behavior when you override a method</a:t>
            </a:r>
          </a:p>
          <a:p>
            <a:pPr marL="609600" indent="-609600">
              <a:lnSpc>
                <a:spcPct val="80000"/>
              </a:lnSpc>
              <a:buFontTx/>
              <a:buAutoNum type="arabicPeriod"/>
            </a:pPr>
            <a:r>
              <a:rPr lang="en-US" altLang="zh-CN" sz="2400">
                <a:latin typeface="Arial" pitchFamily="34" charset="0"/>
                <a:ea typeface="SimSun" pitchFamily="2" charset="-122"/>
              </a:rPr>
              <a:t>Use polymorphism, not type information</a:t>
            </a:r>
          </a:p>
          <a:p>
            <a:pPr marL="990600" lvl="1" indent="-533400">
              <a:lnSpc>
                <a:spcPct val="80000"/>
              </a:lnSpc>
              <a:spcBef>
                <a:spcPct val="50000"/>
              </a:spcBef>
              <a:buFontTx/>
              <a:buNone/>
            </a:pPr>
            <a:r>
              <a:rPr lang="en-US" altLang="zh-CN" sz="1400">
                <a:latin typeface="Courier New" pitchFamily="49" charset="0"/>
                <a:ea typeface="SimSun" pitchFamily="2" charset="-122"/>
              </a:rPr>
              <a:t>		</a:t>
            </a:r>
            <a:r>
              <a:rPr lang="en-US" altLang="zh-CN" sz="1600">
                <a:latin typeface="Courier New" pitchFamily="49" charset="0"/>
                <a:ea typeface="SimSun" pitchFamily="2" charset="-122"/>
              </a:rPr>
              <a:t>if (x is of type1)</a:t>
            </a:r>
          </a:p>
          <a:p>
            <a:pPr marL="990600" lvl="1" indent="-533400">
              <a:lnSpc>
                <a:spcPct val="80000"/>
              </a:lnSpc>
              <a:spcBef>
                <a:spcPct val="0"/>
              </a:spcBef>
              <a:buFontTx/>
              <a:buNone/>
            </a:pPr>
            <a:r>
              <a:rPr lang="en-US" altLang="zh-CN" sz="1600">
                <a:latin typeface="Courier New" pitchFamily="49" charset="0"/>
                <a:ea typeface="SimSun" pitchFamily="2" charset="-122"/>
              </a:rPr>
              <a:t>			action1(x);</a:t>
            </a:r>
          </a:p>
          <a:p>
            <a:pPr marL="990600" lvl="1" indent="-533400">
              <a:lnSpc>
                <a:spcPct val="80000"/>
              </a:lnSpc>
              <a:spcBef>
                <a:spcPct val="0"/>
              </a:spcBef>
              <a:buFontTx/>
              <a:buNone/>
            </a:pPr>
            <a:r>
              <a:rPr lang="en-US" altLang="zh-CN" sz="1600">
                <a:latin typeface="Courier New" pitchFamily="49" charset="0"/>
                <a:ea typeface="SimSun" pitchFamily="2" charset="-122"/>
              </a:rPr>
              <a:t>		else if (x is of type2)</a:t>
            </a:r>
          </a:p>
          <a:p>
            <a:pPr marL="990600" lvl="1" indent="-533400">
              <a:lnSpc>
                <a:spcPct val="80000"/>
              </a:lnSpc>
              <a:spcBef>
                <a:spcPct val="0"/>
              </a:spcBef>
              <a:buFontTx/>
              <a:buNone/>
            </a:pPr>
            <a:r>
              <a:rPr lang="en-US" altLang="zh-CN" sz="1600">
                <a:latin typeface="Courier New" pitchFamily="49" charset="0"/>
                <a:ea typeface="SimSun" pitchFamily="2" charset="-122"/>
              </a:rPr>
              <a:t>			action2(x);</a:t>
            </a:r>
          </a:p>
          <a:p>
            <a:pPr marL="990600" lvl="1" indent="-533400">
              <a:lnSpc>
                <a:spcPct val="80000"/>
              </a:lnSpc>
              <a:spcBef>
                <a:spcPct val="40000"/>
              </a:spcBef>
              <a:buFontTx/>
              <a:buNone/>
            </a:pPr>
            <a:r>
              <a:rPr lang="en-US" altLang="zh-CN" sz="1600">
                <a:latin typeface="Courier New" pitchFamily="49" charset="0"/>
                <a:ea typeface="SimSun" pitchFamily="2" charset="-122"/>
              </a:rPr>
              <a:t>	</a:t>
            </a:r>
            <a:r>
              <a:rPr lang="en-US" altLang="zh-CN" sz="1600">
                <a:latin typeface="Arial" pitchFamily="34" charset="0"/>
                <a:ea typeface="SimSun" pitchFamily="2" charset="-122"/>
              </a:rPr>
              <a:t>Do action1 and action2 represent a common concept? If it is, make the concept a method of a common superclass or interface of both types, and then you can simply call</a:t>
            </a:r>
            <a:r>
              <a:rPr lang="en-US" altLang="zh-CN" sz="1600">
                <a:latin typeface="Courier New" pitchFamily="49" charset="0"/>
                <a:ea typeface="SimSun" pitchFamily="2" charset="-122"/>
              </a:rPr>
              <a:t> x.action().</a:t>
            </a:r>
          </a:p>
        </p:txBody>
      </p:sp>
      <p:sp>
        <p:nvSpPr>
          <p:cNvPr id="90114"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Design hints for inheritance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1600200"/>
            <a:ext cx="8229600" cy="3835400"/>
          </a:xfrm>
          <a:noFill/>
        </p:spPr>
        <p:txBody>
          <a:bodyPr>
            <a:spAutoFit/>
          </a:bodyPr>
          <a:lstStyle/>
          <a:p>
            <a:r>
              <a:rPr lang="en-US" altLang="zh-CN" sz="2400">
                <a:latin typeface="Arial" pitchFamily="34" charset="0"/>
                <a:ea typeface="SimSun" pitchFamily="2" charset="-122"/>
              </a:rPr>
              <a:t>An </a:t>
            </a:r>
            <a:r>
              <a:rPr lang="en-US" altLang="zh-CN" sz="2400">
                <a:latin typeface="Courier New" pitchFamily="49" charset="0"/>
                <a:ea typeface="SimSun" pitchFamily="2" charset="-122"/>
              </a:rPr>
              <a:t>interface</a:t>
            </a:r>
            <a:r>
              <a:rPr lang="en-US" altLang="zh-CN" sz="2400">
                <a:latin typeface="Arial" pitchFamily="34" charset="0"/>
                <a:ea typeface="SimSun" pitchFamily="2" charset="-122"/>
              </a:rPr>
              <a:t> is a way to describe what classes should do, without specifying how they should do it. It’s not a class but a set of requirements for classes that want to conform to the interface</a:t>
            </a:r>
          </a:p>
          <a:p>
            <a:pPr lvl="1">
              <a:buFontTx/>
              <a:buNone/>
            </a:pPr>
            <a:r>
              <a:rPr lang="en-US" altLang="zh-CN" sz="2400">
                <a:latin typeface="Arial" pitchFamily="34" charset="0"/>
                <a:ea typeface="SimSun" pitchFamily="2" charset="-122"/>
              </a:rPr>
              <a:t>	</a:t>
            </a:r>
            <a:r>
              <a:rPr lang="en-US" altLang="zh-CN" sz="2000" i="1" u="sng">
                <a:latin typeface="Arial" pitchFamily="34" charset="0"/>
                <a:ea typeface="SimSun" pitchFamily="2" charset="-122"/>
              </a:rPr>
              <a:t>E.g.</a:t>
            </a:r>
            <a:r>
              <a:rPr lang="en-US" altLang="zh-CN">
                <a:latin typeface="Arial" pitchFamily="34" charset="0"/>
                <a:ea typeface="SimSun" pitchFamily="2" charset="-122"/>
              </a:rPr>
              <a:t>	</a:t>
            </a:r>
            <a:r>
              <a:rPr lang="en-US" altLang="zh-CN" sz="2000">
                <a:latin typeface="Courier New" pitchFamily="49" charset="0"/>
                <a:ea typeface="SimSun" pitchFamily="2" charset="-122"/>
              </a:rPr>
              <a:t>public interface Comparable</a:t>
            </a:r>
          </a:p>
          <a:p>
            <a:pPr lvl="1">
              <a:lnSpc>
                <a:spcPct val="80000"/>
              </a:lnSpc>
              <a:spcBef>
                <a:spcPct val="0"/>
              </a:spcBef>
              <a:buFontTx/>
              <a:buNone/>
            </a:pPr>
            <a:r>
              <a:rPr lang="en-US" altLang="zh-CN" sz="2000">
                <a:latin typeface="Courier New" pitchFamily="49" charset="0"/>
                <a:ea typeface="SimSun" pitchFamily="2" charset="-122"/>
              </a:rPr>
              <a:t>			{</a:t>
            </a:r>
          </a:p>
          <a:p>
            <a:pPr lvl="1">
              <a:lnSpc>
                <a:spcPct val="80000"/>
              </a:lnSpc>
              <a:spcBef>
                <a:spcPct val="0"/>
              </a:spcBef>
              <a:buFontTx/>
              <a:buNone/>
            </a:pPr>
            <a:r>
              <a:rPr lang="en-US" altLang="zh-CN" sz="2000">
                <a:latin typeface="Courier New" pitchFamily="49" charset="0"/>
                <a:ea typeface="SimSun" pitchFamily="2" charset="-122"/>
              </a:rPr>
              <a:t>				int compareTo(Object otherObject);</a:t>
            </a:r>
          </a:p>
          <a:p>
            <a:pPr lvl="1">
              <a:lnSpc>
                <a:spcPct val="80000"/>
              </a:lnSpc>
              <a:spcBef>
                <a:spcPct val="0"/>
              </a:spcBef>
              <a:buFontTx/>
              <a:buNone/>
            </a:pPr>
            <a:r>
              <a:rPr lang="en-US" altLang="zh-CN" sz="2000">
                <a:latin typeface="Courier New" pitchFamily="49" charset="0"/>
                <a:ea typeface="SimSun" pitchFamily="2" charset="-122"/>
              </a:rPr>
              <a:t>			}</a:t>
            </a:r>
          </a:p>
          <a:p>
            <a:pPr lvl="1">
              <a:spcBef>
                <a:spcPct val="40000"/>
              </a:spcBef>
              <a:buFontTx/>
              <a:buNone/>
            </a:pPr>
            <a:r>
              <a:rPr lang="en-US" altLang="zh-CN" sz="2000">
                <a:latin typeface="Arial" pitchFamily="34" charset="0"/>
                <a:ea typeface="SimSun" pitchFamily="2" charset="-122"/>
              </a:rPr>
              <a:t>	this requires that any class implementing the </a:t>
            </a:r>
            <a:r>
              <a:rPr lang="en-US" altLang="zh-CN" sz="2000">
                <a:latin typeface="Courier New" pitchFamily="49" charset="0"/>
                <a:ea typeface="SimSun" pitchFamily="2" charset="-122"/>
              </a:rPr>
              <a:t>Comparable</a:t>
            </a:r>
            <a:r>
              <a:rPr lang="en-US" altLang="zh-CN" sz="2000">
                <a:latin typeface="Arial" pitchFamily="34" charset="0"/>
                <a:ea typeface="SimSun" pitchFamily="2" charset="-122"/>
              </a:rPr>
              <a:t> interface contains a </a:t>
            </a:r>
            <a:r>
              <a:rPr lang="en-US" altLang="zh-CN" sz="2000">
                <a:latin typeface="Courier New" pitchFamily="49" charset="0"/>
                <a:ea typeface="SimSun" pitchFamily="2" charset="-122"/>
              </a:rPr>
              <a:t>compareTo</a:t>
            </a:r>
            <a:r>
              <a:rPr lang="en-US" altLang="zh-CN" sz="2000">
                <a:latin typeface="Arial" pitchFamily="34" charset="0"/>
                <a:ea typeface="SimSun" pitchFamily="2" charset="-122"/>
              </a:rPr>
              <a:t> method, and this method must take an </a:t>
            </a:r>
            <a:r>
              <a:rPr lang="en-US" altLang="zh-CN" sz="2000">
                <a:latin typeface="Courier New" pitchFamily="49" charset="0"/>
                <a:ea typeface="SimSun" pitchFamily="2" charset="-122"/>
              </a:rPr>
              <a:t>Object</a:t>
            </a:r>
            <a:r>
              <a:rPr lang="en-US" altLang="zh-CN" sz="2000">
                <a:latin typeface="Arial" pitchFamily="34" charset="0"/>
                <a:ea typeface="SimSun" pitchFamily="2" charset="-122"/>
              </a:rPr>
              <a:t> parameter and return an integer</a:t>
            </a:r>
          </a:p>
        </p:txBody>
      </p:sp>
      <p:sp>
        <p:nvSpPr>
          <p:cNvPr id="20482" name="Rectangle 2"/>
          <p:cNvSpPr>
            <a:spLocks noGrp="1" noChangeArrowheads="1"/>
          </p:cNvSpPr>
          <p:nvPr>
            <p:ph type="title"/>
          </p:nvPr>
        </p:nvSpPr>
        <p:spPr>
          <a:xfrm>
            <a:off x="442913" y="466725"/>
            <a:ext cx="8243887" cy="646331"/>
          </a:xfrm>
          <a:noFill/>
        </p:spPr>
        <p:txBody>
          <a:bodyPr anchor="ctr" anchorCtr="1">
            <a:spAutoFit/>
          </a:bodyPr>
          <a:lstStyle/>
          <a:p>
            <a:r>
              <a:rPr lang="en-US" altLang="zh-CN" sz="3600" dirty="0" smtClean="0">
                <a:latin typeface="Arial" pitchFamily="34" charset="0"/>
                <a:ea typeface="SimSun" pitchFamily="2" charset="-122"/>
              </a:rPr>
              <a:t>Interface </a:t>
            </a:r>
            <a:endParaRPr lang="en-US" altLang="zh-CN" sz="3600" dirty="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1600200"/>
            <a:ext cx="8229600" cy="4343400"/>
          </a:xfrm>
        </p:spPr>
        <p:txBody>
          <a:bodyPr/>
          <a:lstStyle/>
          <a:p>
            <a:r>
              <a:rPr lang="en-US" altLang="zh-CN" sz="2800">
                <a:latin typeface="Arial" pitchFamily="34" charset="0"/>
                <a:ea typeface="SimSun" pitchFamily="2" charset="-122"/>
              </a:rPr>
              <a:t>The declaration consists of a keyword </a:t>
            </a:r>
            <a:r>
              <a:rPr lang="en-US" altLang="zh-CN" sz="2800">
                <a:latin typeface="Courier New" pitchFamily="49" charset="0"/>
                <a:ea typeface="SimSun" pitchFamily="2" charset="-122"/>
              </a:rPr>
              <a:t>interface</a:t>
            </a:r>
            <a:r>
              <a:rPr lang="en-US" altLang="zh-CN" sz="2800">
                <a:latin typeface="Arial" pitchFamily="34" charset="0"/>
                <a:ea typeface="SimSun" pitchFamily="2" charset="-122"/>
              </a:rPr>
              <a:t>, its name, and the members</a:t>
            </a:r>
          </a:p>
          <a:p>
            <a:pPr>
              <a:spcBef>
                <a:spcPct val="50000"/>
              </a:spcBef>
            </a:pPr>
            <a:r>
              <a:rPr lang="en-US" altLang="zh-CN" sz="2800">
                <a:latin typeface="Arial" pitchFamily="34" charset="0"/>
                <a:ea typeface="SimSun" pitchFamily="2" charset="-122"/>
              </a:rPr>
              <a:t>Similar to classes, interfaces can have three types of members</a:t>
            </a:r>
          </a:p>
          <a:p>
            <a:pPr lvl="1"/>
            <a:r>
              <a:rPr lang="en-US" altLang="zh-CN" sz="2400">
                <a:latin typeface="Arial" pitchFamily="34" charset="0"/>
                <a:ea typeface="SimSun" pitchFamily="2" charset="-122"/>
              </a:rPr>
              <a:t> constants (fields)</a:t>
            </a:r>
          </a:p>
          <a:p>
            <a:pPr lvl="1"/>
            <a:r>
              <a:rPr lang="en-US" altLang="zh-CN" sz="2400">
                <a:latin typeface="Arial" pitchFamily="34" charset="0"/>
                <a:ea typeface="SimSun" pitchFamily="2" charset="-122"/>
              </a:rPr>
              <a:t> methods</a:t>
            </a:r>
          </a:p>
          <a:p>
            <a:pPr lvl="1"/>
            <a:r>
              <a:rPr lang="en-US" altLang="zh-CN" sz="2400">
                <a:latin typeface="Arial" pitchFamily="34" charset="0"/>
                <a:ea typeface="SimSun" pitchFamily="2" charset="-122"/>
              </a:rPr>
              <a:t> nested classes and interfaces</a:t>
            </a:r>
          </a:p>
        </p:txBody>
      </p:sp>
      <p:sp>
        <p:nvSpPr>
          <p:cNvPr id="7170"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Interface declarations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524000"/>
            <a:ext cx="8229600" cy="4722813"/>
          </a:xfrm>
          <a:noFill/>
        </p:spPr>
        <p:txBody>
          <a:bodyPr>
            <a:spAutoFit/>
          </a:bodyPr>
          <a:lstStyle/>
          <a:p>
            <a:r>
              <a:rPr lang="en-US" altLang="zh-CN" sz="2400">
                <a:latin typeface="Arial" pitchFamily="34" charset="0"/>
                <a:ea typeface="SimSun" pitchFamily="2" charset="-122"/>
              </a:rPr>
              <a:t>An interface can define named constants, which are </a:t>
            </a:r>
            <a:r>
              <a:rPr lang="en-US" altLang="zh-CN" sz="2400">
                <a:latin typeface="Courier New" pitchFamily="49" charset="0"/>
                <a:ea typeface="SimSun" pitchFamily="2" charset="-122"/>
              </a:rPr>
              <a:t>public</a:t>
            </a:r>
            <a:r>
              <a:rPr lang="en-US" altLang="zh-CN" sz="2400">
                <a:latin typeface="Arial" pitchFamily="34" charset="0"/>
                <a:ea typeface="SimSun" pitchFamily="2" charset="-122"/>
              </a:rPr>
              <a:t>, </a:t>
            </a:r>
            <a:r>
              <a:rPr lang="en-US" altLang="zh-CN" sz="2400">
                <a:latin typeface="Courier New" pitchFamily="49" charset="0"/>
                <a:ea typeface="SimSun" pitchFamily="2" charset="-122"/>
              </a:rPr>
              <a:t>static</a:t>
            </a:r>
            <a:r>
              <a:rPr lang="en-US" altLang="zh-CN" sz="2400">
                <a:latin typeface="Arial" pitchFamily="34" charset="0"/>
                <a:ea typeface="SimSun" pitchFamily="2" charset="-122"/>
              </a:rPr>
              <a:t> and </a:t>
            </a:r>
            <a:r>
              <a:rPr lang="en-US" altLang="zh-CN" sz="2400">
                <a:latin typeface="Courier New" pitchFamily="49" charset="0"/>
                <a:ea typeface="SimSun" pitchFamily="2" charset="-122"/>
              </a:rPr>
              <a:t>final</a:t>
            </a:r>
            <a:r>
              <a:rPr lang="en-US" altLang="zh-CN" sz="2400">
                <a:latin typeface="Arial" pitchFamily="34" charset="0"/>
                <a:ea typeface="SimSun" pitchFamily="2" charset="-122"/>
              </a:rPr>
              <a:t> (these modifiers are omitted by convention) automatically. Interfaces never contain instant fields.</a:t>
            </a:r>
          </a:p>
          <a:p>
            <a:pPr>
              <a:lnSpc>
                <a:spcPct val="80000"/>
              </a:lnSpc>
              <a:spcBef>
                <a:spcPct val="50000"/>
              </a:spcBef>
            </a:pPr>
            <a:r>
              <a:rPr lang="en-US" altLang="zh-CN" sz="2400">
                <a:latin typeface="Arial" pitchFamily="34" charset="0"/>
                <a:ea typeface="SimSun" pitchFamily="2" charset="-122"/>
              </a:rPr>
              <a:t>All the named constants MUST be initialized</a:t>
            </a:r>
          </a:p>
          <a:p>
            <a:pPr>
              <a:lnSpc>
                <a:spcPct val="80000"/>
              </a:lnSpc>
              <a:spcBef>
                <a:spcPct val="50000"/>
              </a:spcBef>
              <a:buFontTx/>
              <a:buNone/>
            </a:pPr>
            <a:r>
              <a:rPr lang="en-US" altLang="zh-CN" sz="2000">
                <a:latin typeface="Arial" pitchFamily="34" charset="0"/>
                <a:ea typeface="SimSun" pitchFamily="2" charset="-122"/>
              </a:rPr>
              <a:t>		</a:t>
            </a:r>
            <a:r>
              <a:rPr lang="en-US" altLang="zh-CN" sz="2000" i="1" u="sng">
                <a:latin typeface="Arial" pitchFamily="34" charset="0"/>
                <a:ea typeface="SimSun" pitchFamily="2" charset="-122"/>
              </a:rPr>
              <a:t>An example interface</a:t>
            </a:r>
          </a:p>
          <a:p>
            <a:pPr>
              <a:lnSpc>
                <a:spcPct val="80000"/>
              </a:lnSpc>
              <a:spcBef>
                <a:spcPct val="0"/>
              </a:spcBef>
              <a:buFontTx/>
              <a:buNone/>
            </a:pPr>
            <a:r>
              <a:rPr lang="en-US" altLang="zh-CN" sz="800">
                <a:latin typeface="Arial" pitchFamily="34" charset="0"/>
                <a:ea typeface="SimSun" pitchFamily="2" charset="-122"/>
              </a:rPr>
              <a:t>	</a:t>
            </a:r>
            <a:r>
              <a:rPr lang="en-US" altLang="zh-CN" sz="800">
                <a:latin typeface="Courier New" pitchFamily="49" charset="0"/>
                <a:ea typeface="SimSun" pitchFamily="2" charset="-122"/>
              </a:rPr>
              <a:t>	</a:t>
            </a:r>
          </a:p>
          <a:p>
            <a:pPr>
              <a:lnSpc>
                <a:spcPct val="80000"/>
              </a:lnSpc>
              <a:spcBef>
                <a:spcPct val="0"/>
              </a:spcBef>
              <a:buFontTx/>
              <a:buNone/>
            </a:pPr>
            <a:r>
              <a:rPr lang="en-US" altLang="zh-CN" sz="800">
                <a:latin typeface="Courier New" pitchFamily="49" charset="0"/>
                <a:ea typeface="SimSun" pitchFamily="2" charset="-122"/>
              </a:rPr>
              <a:t>		</a:t>
            </a:r>
            <a:r>
              <a:rPr lang="en-US" altLang="zh-CN" sz="2000">
                <a:latin typeface="Courier New" pitchFamily="49" charset="0"/>
                <a:ea typeface="SimSun" pitchFamily="2" charset="-122"/>
              </a:rPr>
              <a:t>Interface Verbose {</a:t>
            </a:r>
          </a:p>
          <a:p>
            <a:pPr>
              <a:lnSpc>
                <a:spcPct val="80000"/>
              </a:lnSpc>
              <a:spcBef>
                <a:spcPct val="0"/>
              </a:spcBef>
              <a:buFontTx/>
              <a:buNone/>
            </a:pPr>
            <a:r>
              <a:rPr lang="en-US" altLang="zh-CN" sz="2000">
                <a:latin typeface="Courier New" pitchFamily="49" charset="0"/>
                <a:ea typeface="SimSun" pitchFamily="2" charset="-122"/>
              </a:rPr>
              <a:t>			int SILENT = 0;</a:t>
            </a:r>
          </a:p>
          <a:p>
            <a:pPr>
              <a:lnSpc>
                <a:spcPct val="80000"/>
              </a:lnSpc>
              <a:spcBef>
                <a:spcPct val="0"/>
              </a:spcBef>
              <a:buFontTx/>
              <a:buNone/>
            </a:pPr>
            <a:r>
              <a:rPr lang="en-US" altLang="zh-CN" sz="2000">
                <a:latin typeface="Courier New" pitchFamily="49" charset="0"/>
                <a:ea typeface="SimSun" pitchFamily="2" charset="-122"/>
              </a:rPr>
              <a:t>			int TERSE = 1;</a:t>
            </a:r>
          </a:p>
          <a:p>
            <a:pPr>
              <a:lnSpc>
                <a:spcPct val="80000"/>
              </a:lnSpc>
              <a:spcBef>
                <a:spcPct val="0"/>
              </a:spcBef>
              <a:buFontTx/>
              <a:buNone/>
            </a:pPr>
            <a:r>
              <a:rPr lang="en-US" altLang="zh-CN" sz="2000">
                <a:latin typeface="Courier New" pitchFamily="49" charset="0"/>
                <a:ea typeface="SimSun" pitchFamily="2" charset="-122"/>
              </a:rPr>
              <a:t>			int NORMAL = 2;</a:t>
            </a:r>
          </a:p>
          <a:p>
            <a:pPr>
              <a:lnSpc>
                <a:spcPct val="80000"/>
              </a:lnSpc>
              <a:spcBef>
                <a:spcPct val="0"/>
              </a:spcBef>
              <a:buFontTx/>
              <a:buNone/>
            </a:pPr>
            <a:r>
              <a:rPr lang="en-US" altLang="zh-CN" sz="2000">
                <a:latin typeface="Courier New" pitchFamily="49" charset="0"/>
                <a:ea typeface="SimSun" pitchFamily="2" charset="-122"/>
              </a:rPr>
              <a:t>			int VERBOSE = 3;</a:t>
            </a:r>
          </a:p>
          <a:p>
            <a:pPr>
              <a:lnSpc>
                <a:spcPct val="80000"/>
              </a:lnSpc>
              <a:spcBef>
                <a:spcPct val="0"/>
              </a:spcBef>
              <a:buFontTx/>
              <a:buNone/>
            </a:pPr>
            <a:endParaRPr lang="en-US" altLang="zh-CN" sz="2000">
              <a:latin typeface="Courier New" pitchFamily="49" charset="0"/>
              <a:ea typeface="SimSun" pitchFamily="2" charset="-122"/>
            </a:endParaRPr>
          </a:p>
          <a:p>
            <a:pPr>
              <a:lnSpc>
                <a:spcPct val="80000"/>
              </a:lnSpc>
              <a:spcBef>
                <a:spcPct val="0"/>
              </a:spcBef>
              <a:buFontTx/>
              <a:buNone/>
            </a:pPr>
            <a:r>
              <a:rPr lang="en-US" altLang="zh-CN" sz="2000">
                <a:latin typeface="Courier New" pitchFamily="49" charset="0"/>
                <a:ea typeface="SimSun" pitchFamily="2" charset="-122"/>
              </a:rPr>
              <a:t>			void setVerbosity (int level);</a:t>
            </a:r>
          </a:p>
          <a:p>
            <a:pPr>
              <a:lnSpc>
                <a:spcPct val="80000"/>
              </a:lnSpc>
              <a:spcBef>
                <a:spcPct val="0"/>
              </a:spcBef>
              <a:buFontTx/>
              <a:buNone/>
            </a:pPr>
            <a:r>
              <a:rPr lang="en-US" altLang="zh-CN" sz="2000">
                <a:latin typeface="Courier New" pitchFamily="49" charset="0"/>
                <a:ea typeface="SimSun" pitchFamily="2" charset="-122"/>
              </a:rPr>
              <a:t>			int getVerbosity();</a:t>
            </a:r>
          </a:p>
          <a:p>
            <a:pPr>
              <a:lnSpc>
                <a:spcPct val="80000"/>
              </a:lnSpc>
              <a:spcBef>
                <a:spcPct val="0"/>
              </a:spcBef>
              <a:buFontTx/>
              <a:buNone/>
            </a:pPr>
            <a:r>
              <a:rPr lang="en-US" altLang="zh-CN" sz="2000">
                <a:latin typeface="Courier New" pitchFamily="49" charset="0"/>
                <a:ea typeface="SimSun" pitchFamily="2" charset="-122"/>
              </a:rPr>
              <a:t>		}</a:t>
            </a:r>
          </a:p>
        </p:txBody>
      </p:sp>
      <p:sp>
        <p:nvSpPr>
          <p:cNvPr id="10242"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Interface member – constants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a:lnSpc>
                <a:spcPct val="90000"/>
              </a:lnSpc>
              <a:spcBef>
                <a:spcPct val="50000"/>
              </a:spcBef>
            </a:pPr>
            <a:r>
              <a:rPr lang="en-US" altLang="zh-CN" sz="2800">
                <a:latin typeface="Arial" pitchFamily="34" charset="0"/>
                <a:ea typeface="SimSun" pitchFamily="2" charset="-122"/>
              </a:rPr>
              <a:t>They are implicitly </a:t>
            </a:r>
            <a:r>
              <a:rPr lang="en-US" altLang="zh-CN" sz="2800">
                <a:latin typeface="Courier New" pitchFamily="49" charset="0"/>
                <a:ea typeface="SimSun" pitchFamily="2" charset="-122"/>
              </a:rPr>
              <a:t>abstract </a:t>
            </a:r>
            <a:r>
              <a:rPr lang="en-US" altLang="zh-CN" sz="2800">
                <a:latin typeface="Arial" pitchFamily="34" charset="0"/>
                <a:ea typeface="SimSun" pitchFamily="2" charset="-122"/>
              </a:rPr>
              <a:t>(omitted by convention). So every method declaration consists of the method header and a semicolon.</a:t>
            </a:r>
          </a:p>
          <a:p>
            <a:pPr>
              <a:lnSpc>
                <a:spcPct val="90000"/>
              </a:lnSpc>
              <a:spcBef>
                <a:spcPct val="50000"/>
              </a:spcBef>
            </a:pPr>
            <a:r>
              <a:rPr lang="en-US" altLang="zh-CN" sz="2800">
                <a:latin typeface="Arial" pitchFamily="34" charset="0"/>
                <a:ea typeface="SimSun" pitchFamily="2" charset="-122"/>
              </a:rPr>
              <a:t>They are implicitly </a:t>
            </a:r>
            <a:r>
              <a:rPr lang="en-US" altLang="zh-CN" sz="2800">
                <a:latin typeface="Courier New" pitchFamily="49" charset="0"/>
                <a:ea typeface="SimSun" pitchFamily="2" charset="-122"/>
              </a:rPr>
              <a:t>public </a:t>
            </a:r>
            <a:r>
              <a:rPr lang="en-US" altLang="zh-CN" sz="2800">
                <a:latin typeface="Arial" pitchFamily="34" charset="0"/>
                <a:ea typeface="SimSun" pitchFamily="2" charset="-122"/>
              </a:rPr>
              <a:t>(omitted by convention). No other types of access modifiers are allowed.</a:t>
            </a:r>
          </a:p>
          <a:p>
            <a:pPr>
              <a:lnSpc>
                <a:spcPct val="90000"/>
              </a:lnSpc>
              <a:spcBef>
                <a:spcPct val="50000"/>
              </a:spcBef>
            </a:pPr>
            <a:r>
              <a:rPr lang="en-US" altLang="zh-CN" sz="2800">
                <a:latin typeface="Arial" pitchFamily="34" charset="0"/>
                <a:ea typeface="SimSun" pitchFamily="2" charset="-122"/>
              </a:rPr>
              <a:t>They can’t be </a:t>
            </a:r>
            <a:r>
              <a:rPr lang="en-US" altLang="zh-CN" sz="2800">
                <a:latin typeface="Courier New" pitchFamily="49" charset="0"/>
                <a:ea typeface="SimSun" pitchFamily="2" charset="-122"/>
              </a:rPr>
              <a:t>final</a:t>
            </a:r>
            <a:r>
              <a:rPr lang="en-US" altLang="zh-CN" sz="2800">
                <a:latin typeface="Arial" pitchFamily="34" charset="0"/>
                <a:ea typeface="SimSun" pitchFamily="2" charset="-122"/>
              </a:rPr>
              <a:t>, nor</a:t>
            </a:r>
            <a:r>
              <a:rPr lang="en-US" altLang="zh-CN" sz="2800">
                <a:latin typeface="Courier New" pitchFamily="49" charset="0"/>
                <a:ea typeface="SimSun" pitchFamily="2" charset="-122"/>
              </a:rPr>
              <a:t> static</a:t>
            </a:r>
          </a:p>
        </p:txBody>
      </p:sp>
      <p:sp>
        <p:nvSpPr>
          <p:cNvPr id="9218" name="Rectangle 2"/>
          <p:cNvSpPr>
            <a:spLocks noGrp="1" noChangeArrowheads="1"/>
          </p:cNvSpPr>
          <p:nvPr>
            <p:ph type="title"/>
          </p:nvPr>
        </p:nvSpPr>
        <p:spPr>
          <a:xfrm>
            <a:off x="438150" y="100013"/>
            <a:ext cx="8245475" cy="1316037"/>
          </a:xfrm>
          <a:noFill/>
          <a:ln/>
        </p:spPr>
        <p:txBody>
          <a:bodyPr anchor="ctr"/>
          <a:lstStyle/>
          <a:p>
            <a:r>
              <a:rPr lang="en-US" altLang="zh-CN" sz="3600">
                <a:latin typeface="Arial" pitchFamily="34" charset="0"/>
                <a:ea typeface="SimSun" pitchFamily="2" charset="-122"/>
              </a:rPr>
              <a:t>Interface member – methods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600200"/>
            <a:ext cx="8229600" cy="4267200"/>
          </a:xfrm>
          <a:noFill/>
        </p:spPr>
        <p:txBody>
          <a:bodyPr/>
          <a:lstStyle/>
          <a:p>
            <a:r>
              <a:rPr lang="en-US" altLang="zh-CN" sz="2800">
                <a:latin typeface="Arial" pitchFamily="34" charset="0"/>
                <a:ea typeface="SimSun" pitchFamily="2" charset="-122"/>
              </a:rPr>
              <a:t>An interface can have different modifiers as follows</a:t>
            </a:r>
          </a:p>
          <a:p>
            <a:pPr lvl="1"/>
            <a:r>
              <a:rPr lang="en-US" altLang="zh-CN">
                <a:latin typeface="Arial" pitchFamily="34" charset="0"/>
                <a:ea typeface="SimSun" pitchFamily="2" charset="-122"/>
              </a:rPr>
              <a:t> </a:t>
            </a:r>
            <a:r>
              <a:rPr lang="en-US" altLang="zh-CN" sz="2400">
                <a:latin typeface="Courier New" pitchFamily="49" charset="0"/>
                <a:ea typeface="SimSun" pitchFamily="2" charset="-122"/>
              </a:rPr>
              <a:t>public/package(default)</a:t>
            </a:r>
          </a:p>
          <a:p>
            <a:pPr lvl="1"/>
            <a:r>
              <a:rPr lang="en-US" altLang="zh-CN">
                <a:latin typeface="Arial" pitchFamily="34" charset="0"/>
                <a:ea typeface="SimSun" pitchFamily="2" charset="-122"/>
              </a:rPr>
              <a:t> </a:t>
            </a:r>
            <a:r>
              <a:rPr lang="en-US" altLang="zh-CN" sz="2400">
                <a:latin typeface="Courier New" pitchFamily="49" charset="0"/>
                <a:ea typeface="SimSun" pitchFamily="2" charset="-122"/>
              </a:rPr>
              <a:t>abstract</a:t>
            </a:r>
          </a:p>
          <a:p>
            <a:pPr lvl="2"/>
            <a:r>
              <a:rPr lang="en-US" altLang="zh-CN">
                <a:latin typeface="Arial" pitchFamily="34" charset="0"/>
                <a:ea typeface="SimSun" pitchFamily="2" charset="-122"/>
              </a:rPr>
              <a:t> all interfaces are implicitly </a:t>
            </a:r>
            <a:r>
              <a:rPr lang="en-US" altLang="zh-CN">
                <a:latin typeface="Courier New" pitchFamily="49" charset="0"/>
                <a:ea typeface="SimSun" pitchFamily="2" charset="-122"/>
              </a:rPr>
              <a:t>abstract</a:t>
            </a:r>
          </a:p>
          <a:p>
            <a:pPr lvl="2"/>
            <a:r>
              <a:rPr lang="en-US" altLang="zh-CN">
                <a:latin typeface="Arial" pitchFamily="34" charset="0"/>
                <a:ea typeface="SimSun" pitchFamily="2" charset="-122"/>
              </a:rPr>
              <a:t> omitted by convention</a:t>
            </a:r>
            <a:endParaRPr lang="en-US" altLang="zh-CN">
              <a:latin typeface="Courier New" pitchFamily="49" charset="0"/>
              <a:ea typeface="SimSun" pitchFamily="2" charset="-122"/>
            </a:endParaRPr>
          </a:p>
        </p:txBody>
      </p:sp>
      <p:sp>
        <p:nvSpPr>
          <p:cNvPr id="12290"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Modifiers of interfaces itself</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066800"/>
            <a:ext cx="8229600" cy="5322888"/>
          </a:xfrm>
          <a:noFill/>
        </p:spPr>
        <p:txBody>
          <a:bodyPr>
            <a:spAutoFit/>
          </a:bodyPr>
          <a:lstStyle/>
          <a:p>
            <a:r>
              <a:rPr lang="en-US" altLang="zh-CN" sz="2000">
                <a:latin typeface="Arial" pitchFamily="34" charset="0"/>
                <a:ea typeface="SimSun" pitchFamily="2" charset="-122"/>
              </a:rPr>
              <a:t>Two steps to make a class implement an interface</a:t>
            </a:r>
          </a:p>
          <a:p>
            <a:pPr lvl="1">
              <a:buFontTx/>
              <a:buNone/>
            </a:pPr>
            <a:r>
              <a:rPr lang="en-US" altLang="zh-CN" sz="1800">
                <a:latin typeface="Arial" pitchFamily="34" charset="0"/>
                <a:ea typeface="SimSun" pitchFamily="2" charset="-122"/>
              </a:rPr>
              <a:t>1. declare that the class intends to implement the given interface by using the </a:t>
            </a:r>
            <a:r>
              <a:rPr lang="en-US" altLang="zh-CN" sz="1800">
                <a:latin typeface="Courier New" pitchFamily="49" charset="0"/>
                <a:ea typeface="SimSun" pitchFamily="2" charset="-122"/>
              </a:rPr>
              <a:t>implements</a:t>
            </a:r>
            <a:r>
              <a:rPr lang="en-US" altLang="zh-CN" sz="1800">
                <a:latin typeface="Arial" pitchFamily="34" charset="0"/>
                <a:ea typeface="SimSun" pitchFamily="2" charset="-122"/>
              </a:rPr>
              <a:t> keyword</a:t>
            </a:r>
          </a:p>
          <a:p>
            <a:pPr lvl="3">
              <a:lnSpc>
                <a:spcPct val="80000"/>
              </a:lnSpc>
              <a:buFontTx/>
              <a:buNone/>
            </a:pPr>
            <a:r>
              <a:rPr lang="en-US" altLang="zh-CN" sz="1600">
                <a:latin typeface="Courier New" pitchFamily="49" charset="0"/>
                <a:ea typeface="SimSun" pitchFamily="2" charset="-122"/>
              </a:rPr>
              <a:t>class Employee implements Comparable { . . . }</a:t>
            </a:r>
          </a:p>
          <a:p>
            <a:pPr lvl="1">
              <a:buFontTx/>
              <a:buNone/>
            </a:pPr>
            <a:r>
              <a:rPr lang="en-US" altLang="zh-CN" sz="1800">
                <a:latin typeface="Arial" pitchFamily="34" charset="0"/>
                <a:ea typeface="SimSun" pitchFamily="2" charset="-122"/>
              </a:rPr>
              <a:t>2. supply definitions for </a:t>
            </a:r>
            <a:r>
              <a:rPr lang="en-US" altLang="zh-CN" sz="1800">
                <a:solidFill>
                  <a:srgbClr val="FF0000"/>
                </a:solidFill>
                <a:latin typeface="Arial" pitchFamily="34" charset="0"/>
                <a:ea typeface="SimSun" pitchFamily="2" charset="-122"/>
              </a:rPr>
              <a:t>all</a:t>
            </a:r>
            <a:r>
              <a:rPr lang="en-US" altLang="zh-CN" sz="1800">
                <a:latin typeface="Arial" pitchFamily="34" charset="0"/>
                <a:ea typeface="SimSun" pitchFamily="2" charset="-122"/>
              </a:rPr>
              <a:t> methods in the interface</a:t>
            </a:r>
          </a:p>
          <a:p>
            <a:pPr lvl="3">
              <a:lnSpc>
                <a:spcPct val="80000"/>
              </a:lnSpc>
              <a:buFontTx/>
              <a:buNone/>
            </a:pPr>
            <a:r>
              <a:rPr lang="en-US" altLang="zh-CN" sz="1600">
                <a:latin typeface="Courier New" pitchFamily="49" charset="0"/>
                <a:ea typeface="SimSun" pitchFamily="2" charset="-122"/>
              </a:rPr>
              <a:t>public int compareTo(Object otherObject) {</a:t>
            </a:r>
          </a:p>
          <a:p>
            <a:pPr lvl="3">
              <a:lnSpc>
                <a:spcPct val="80000"/>
              </a:lnSpc>
              <a:spcBef>
                <a:spcPct val="0"/>
              </a:spcBef>
              <a:buFontTx/>
              <a:buNone/>
            </a:pPr>
            <a:r>
              <a:rPr lang="en-US" altLang="zh-CN" sz="1600">
                <a:latin typeface="Courier New" pitchFamily="49" charset="0"/>
                <a:ea typeface="SimSun" pitchFamily="2" charset="-122"/>
              </a:rPr>
              <a:t>	 Employee other = (Employee) otherObject;</a:t>
            </a:r>
          </a:p>
          <a:p>
            <a:pPr lvl="3">
              <a:lnSpc>
                <a:spcPct val="80000"/>
              </a:lnSpc>
              <a:spcBef>
                <a:spcPct val="0"/>
              </a:spcBef>
              <a:buFontTx/>
              <a:buNone/>
            </a:pPr>
            <a:r>
              <a:rPr lang="en-US" altLang="zh-CN" sz="1600">
                <a:latin typeface="Courier New" pitchFamily="49" charset="0"/>
                <a:ea typeface="SimSun" pitchFamily="2" charset="-122"/>
              </a:rPr>
              <a:t>	 if (salary &lt; other.salary) return -1;</a:t>
            </a:r>
          </a:p>
          <a:p>
            <a:pPr lvl="3">
              <a:lnSpc>
                <a:spcPct val="80000"/>
              </a:lnSpc>
              <a:spcBef>
                <a:spcPct val="0"/>
              </a:spcBef>
              <a:buFontTx/>
              <a:buNone/>
            </a:pPr>
            <a:r>
              <a:rPr lang="en-US" altLang="zh-CN" sz="1600">
                <a:latin typeface="Courier New" pitchFamily="49" charset="0"/>
                <a:ea typeface="SimSun" pitchFamily="2" charset="-122"/>
              </a:rPr>
              <a:t>	 if (salary &gt; other.salary) return 1;</a:t>
            </a:r>
          </a:p>
          <a:p>
            <a:pPr lvl="3">
              <a:lnSpc>
                <a:spcPct val="80000"/>
              </a:lnSpc>
              <a:spcBef>
                <a:spcPct val="0"/>
              </a:spcBef>
              <a:buFontTx/>
              <a:buNone/>
            </a:pPr>
            <a:r>
              <a:rPr lang="en-US" altLang="zh-CN" sz="1600">
                <a:latin typeface="Courier New" pitchFamily="49" charset="0"/>
                <a:ea typeface="SimSun" pitchFamily="2" charset="-122"/>
              </a:rPr>
              <a:t>	 return 0; }</a:t>
            </a:r>
          </a:p>
          <a:p>
            <a:pPr lvl="1">
              <a:lnSpc>
                <a:spcPct val="90000"/>
              </a:lnSpc>
              <a:buFontTx/>
              <a:buNone/>
            </a:pPr>
            <a:r>
              <a:rPr lang="en-US" altLang="zh-CN" sz="2400">
                <a:latin typeface="Courier New" pitchFamily="49" charset="0"/>
                <a:ea typeface="SimSun" pitchFamily="2" charset="-122"/>
              </a:rPr>
              <a:t>	</a:t>
            </a:r>
            <a:r>
              <a:rPr lang="en-US" altLang="zh-CN" sz="1600" b="1" i="1">
                <a:latin typeface="Arial" pitchFamily="34" charset="0"/>
                <a:ea typeface="SimSun" pitchFamily="2" charset="-122"/>
              </a:rPr>
              <a:t>note</a:t>
            </a:r>
            <a:r>
              <a:rPr lang="en-US" altLang="zh-CN" sz="1600">
                <a:latin typeface="Arial" pitchFamily="34" charset="0"/>
                <a:ea typeface="SimSun" pitchFamily="2" charset="-122"/>
              </a:rPr>
              <a:t>: in the </a:t>
            </a:r>
            <a:r>
              <a:rPr lang="en-US" altLang="zh-CN" sz="1600">
                <a:latin typeface="Courier New" pitchFamily="49" charset="0"/>
                <a:ea typeface="SimSun" pitchFamily="2" charset="-122"/>
              </a:rPr>
              <a:t>Comparable</a:t>
            </a:r>
            <a:r>
              <a:rPr lang="en-US" altLang="zh-CN" sz="1600">
                <a:latin typeface="Arial" pitchFamily="34" charset="0"/>
                <a:ea typeface="SimSun" pitchFamily="2" charset="-122"/>
              </a:rPr>
              <a:t> interface declaration, the method </a:t>
            </a:r>
            <a:r>
              <a:rPr lang="en-US" altLang="zh-CN" sz="1600">
                <a:latin typeface="Courier New" pitchFamily="49" charset="0"/>
                <a:ea typeface="SimSun" pitchFamily="2" charset="-122"/>
              </a:rPr>
              <a:t>compareTo()</a:t>
            </a:r>
            <a:r>
              <a:rPr lang="en-US" altLang="zh-CN" sz="1600">
                <a:latin typeface="Arial" pitchFamily="34" charset="0"/>
                <a:ea typeface="SimSun" pitchFamily="2" charset="-122"/>
              </a:rPr>
              <a:t> is </a:t>
            </a:r>
            <a:r>
              <a:rPr lang="en-US" altLang="zh-CN" sz="1600">
                <a:latin typeface="Courier New" pitchFamily="49" charset="0"/>
                <a:ea typeface="SimSun" pitchFamily="2" charset="-122"/>
              </a:rPr>
              <a:t>public</a:t>
            </a:r>
            <a:r>
              <a:rPr lang="en-US" altLang="zh-CN" sz="1600">
                <a:latin typeface="Arial" pitchFamily="34" charset="0"/>
                <a:ea typeface="SimSun" pitchFamily="2" charset="-122"/>
              </a:rPr>
              <a:t> implicitly but this modifier is omitted. But in the </a:t>
            </a:r>
            <a:r>
              <a:rPr lang="en-US" altLang="zh-CN" sz="1600">
                <a:latin typeface="Courier New" pitchFamily="49" charset="0"/>
                <a:ea typeface="SimSun" pitchFamily="2" charset="-122"/>
              </a:rPr>
              <a:t>Employee </a:t>
            </a:r>
            <a:r>
              <a:rPr lang="en-US" altLang="zh-CN" sz="1600">
                <a:latin typeface="Arial" pitchFamily="34" charset="0"/>
                <a:ea typeface="SimSun" pitchFamily="2" charset="-122"/>
              </a:rPr>
              <a:t>class design, you cannot omit the </a:t>
            </a:r>
            <a:r>
              <a:rPr lang="en-US" altLang="zh-CN" sz="1600">
                <a:latin typeface="Courier New" pitchFamily="49" charset="0"/>
                <a:ea typeface="SimSun" pitchFamily="2" charset="-122"/>
              </a:rPr>
              <a:t>public</a:t>
            </a:r>
            <a:r>
              <a:rPr lang="en-US" altLang="zh-CN" sz="1600">
                <a:latin typeface="Arial" pitchFamily="34" charset="0"/>
                <a:ea typeface="SimSun" pitchFamily="2" charset="-122"/>
              </a:rPr>
              <a:t> modifier, otherwise, it will be assumed to have </a:t>
            </a:r>
            <a:r>
              <a:rPr lang="en-US" altLang="zh-CN" sz="1600">
                <a:latin typeface="Courier New" pitchFamily="49" charset="0"/>
                <a:ea typeface="SimSun" pitchFamily="2" charset="-122"/>
              </a:rPr>
              <a:t>package</a:t>
            </a:r>
            <a:r>
              <a:rPr lang="en-US" altLang="zh-CN" sz="1600">
                <a:latin typeface="Arial" pitchFamily="34" charset="0"/>
                <a:ea typeface="SimSun" pitchFamily="2" charset="-122"/>
              </a:rPr>
              <a:t> accessibility</a:t>
            </a:r>
          </a:p>
          <a:p>
            <a:r>
              <a:rPr lang="en-US" altLang="zh-CN" sz="2000">
                <a:latin typeface="Arial" pitchFamily="34" charset="0"/>
                <a:ea typeface="SimSun" pitchFamily="2" charset="-122"/>
              </a:rPr>
              <a:t>If a class leaves any method of the interface undefined, the class becomes </a:t>
            </a:r>
            <a:r>
              <a:rPr lang="en-US" altLang="zh-CN" sz="2000">
                <a:latin typeface="Courier New" pitchFamily="49" charset="0"/>
                <a:ea typeface="SimSun" pitchFamily="2" charset="-122"/>
              </a:rPr>
              <a:t>abstract</a:t>
            </a:r>
            <a:r>
              <a:rPr lang="en-US" altLang="zh-CN" sz="2000">
                <a:latin typeface="Arial" pitchFamily="34" charset="0"/>
                <a:ea typeface="SimSun" pitchFamily="2" charset="-122"/>
              </a:rPr>
              <a:t> class and must be declared </a:t>
            </a:r>
            <a:r>
              <a:rPr lang="en-US" altLang="zh-CN" sz="2000">
                <a:latin typeface="Courier New" pitchFamily="49" charset="0"/>
                <a:ea typeface="SimSun" pitchFamily="2" charset="-122"/>
              </a:rPr>
              <a:t>abstract</a:t>
            </a:r>
            <a:endParaRPr lang="en-US" altLang="zh-CN" sz="1800">
              <a:latin typeface="Courier New" pitchFamily="49" charset="0"/>
              <a:ea typeface="SimSun" pitchFamily="2" charset="-122"/>
            </a:endParaRPr>
          </a:p>
          <a:p>
            <a:r>
              <a:rPr lang="en-US" altLang="zh-CN" sz="2000">
                <a:latin typeface="Arial" pitchFamily="34" charset="0"/>
                <a:ea typeface="SimSun" pitchFamily="2" charset="-122"/>
              </a:rPr>
              <a:t>A single class can implement multiple interfaces. Just separate the interface names by comma</a:t>
            </a:r>
          </a:p>
          <a:p>
            <a:pPr lvl="2">
              <a:lnSpc>
                <a:spcPct val="80000"/>
              </a:lnSpc>
              <a:spcBef>
                <a:spcPct val="50000"/>
              </a:spcBef>
              <a:buFontTx/>
              <a:buNone/>
            </a:pPr>
            <a:r>
              <a:rPr lang="en-US" altLang="zh-CN" sz="1600">
                <a:latin typeface="Courier New" pitchFamily="49" charset="0"/>
                <a:ea typeface="SimSun" pitchFamily="2" charset="-122"/>
              </a:rPr>
              <a:t>class Employee implements Comparable, Cloneable {. . .}</a:t>
            </a:r>
          </a:p>
        </p:txBody>
      </p:sp>
      <p:sp>
        <p:nvSpPr>
          <p:cNvPr id="22530" name="Rectangle 2"/>
          <p:cNvSpPr>
            <a:spLocks noGrp="1" noChangeArrowheads="1"/>
          </p:cNvSpPr>
          <p:nvPr>
            <p:ph type="title"/>
          </p:nvPr>
        </p:nvSpPr>
        <p:spPr>
          <a:xfrm>
            <a:off x="442913" y="304800"/>
            <a:ext cx="8243887" cy="585788"/>
          </a:xfrm>
          <a:noFill/>
        </p:spPr>
        <p:txBody>
          <a:bodyPr anchor="ctr" anchorCtr="1">
            <a:spAutoFit/>
          </a:bodyPr>
          <a:lstStyle/>
          <a:p>
            <a:r>
              <a:rPr lang="en-US" altLang="zh-CN" sz="3600">
                <a:latin typeface="Arial" pitchFamily="34" charset="0"/>
                <a:ea typeface="SimSun" pitchFamily="2" charset="-122"/>
              </a:rPr>
              <a:t>To implement interfaces in a class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600200"/>
            <a:ext cx="8382000" cy="4456113"/>
          </a:xfrm>
          <a:noFill/>
          <a:ln/>
        </p:spPr>
        <p:txBody>
          <a:bodyPr/>
          <a:lstStyle/>
          <a:p>
            <a:pPr>
              <a:lnSpc>
                <a:spcPct val="90000"/>
              </a:lnSpc>
            </a:pPr>
            <a:r>
              <a:rPr lang="en-US" altLang="zh-CN" sz="2400">
                <a:latin typeface="Arial" pitchFamily="34" charset="0"/>
                <a:ea typeface="SimSun" pitchFamily="2" charset="-122"/>
              </a:rPr>
              <a:t>Interfaces are not classes. You can never use the </a:t>
            </a:r>
            <a:r>
              <a:rPr lang="en-US" altLang="zh-CN" sz="2400">
                <a:latin typeface="Courier New" pitchFamily="49" charset="0"/>
                <a:ea typeface="SimSun" pitchFamily="2" charset="-122"/>
              </a:rPr>
              <a:t>new</a:t>
            </a:r>
            <a:r>
              <a:rPr lang="en-US" altLang="zh-CN" sz="2400">
                <a:latin typeface="Arial" pitchFamily="34" charset="0"/>
                <a:ea typeface="SimSun" pitchFamily="2" charset="-122"/>
              </a:rPr>
              <a:t> operator to instantiate an interface.</a:t>
            </a:r>
          </a:p>
          <a:p>
            <a:pPr lvl="3">
              <a:lnSpc>
                <a:spcPct val="80000"/>
              </a:lnSpc>
              <a:spcBef>
                <a:spcPct val="40000"/>
              </a:spcBef>
              <a:buFontTx/>
              <a:buNone/>
            </a:pPr>
            <a:r>
              <a:rPr lang="en-US" altLang="zh-CN" sz="1800">
                <a:latin typeface="Courier New" pitchFamily="49" charset="0"/>
                <a:ea typeface="SimSun" pitchFamily="2" charset="-122"/>
              </a:rPr>
              <a:t>	public interface Comparable {</a:t>
            </a:r>
          </a:p>
          <a:p>
            <a:pPr lvl="3">
              <a:lnSpc>
                <a:spcPct val="80000"/>
              </a:lnSpc>
              <a:spcBef>
                <a:spcPct val="0"/>
              </a:spcBef>
              <a:buFontTx/>
              <a:buNone/>
            </a:pPr>
            <a:r>
              <a:rPr lang="en-US" altLang="zh-CN" sz="1800">
                <a:latin typeface="Courier New" pitchFamily="49" charset="0"/>
                <a:ea typeface="SimSun" pitchFamily="2" charset="-122"/>
              </a:rPr>
              <a:t>		. . . }</a:t>
            </a:r>
          </a:p>
          <a:p>
            <a:pPr lvl="3">
              <a:lnSpc>
                <a:spcPct val="80000"/>
              </a:lnSpc>
              <a:spcBef>
                <a:spcPct val="0"/>
              </a:spcBef>
              <a:buFontTx/>
              <a:buNone/>
            </a:pPr>
            <a:endParaRPr lang="en-US" altLang="zh-CN" sz="800">
              <a:latin typeface="Courier New" pitchFamily="49" charset="0"/>
              <a:ea typeface="SimSun" pitchFamily="2" charset="-122"/>
            </a:endParaRPr>
          </a:p>
          <a:p>
            <a:pPr lvl="3">
              <a:lnSpc>
                <a:spcPct val="80000"/>
              </a:lnSpc>
              <a:spcBef>
                <a:spcPct val="0"/>
              </a:spcBef>
              <a:buFontTx/>
              <a:buNone/>
            </a:pPr>
            <a:r>
              <a:rPr lang="en-US" altLang="zh-CN" sz="1800">
                <a:latin typeface="Courier New" pitchFamily="49" charset="0"/>
                <a:ea typeface="SimSun" pitchFamily="2" charset="-122"/>
              </a:rPr>
              <a:t>	Comparable x = new Comparable( );</a:t>
            </a:r>
          </a:p>
          <a:p>
            <a:pPr>
              <a:lnSpc>
                <a:spcPct val="90000"/>
              </a:lnSpc>
              <a:spcBef>
                <a:spcPct val="50000"/>
              </a:spcBef>
            </a:pPr>
            <a:r>
              <a:rPr lang="en-US" altLang="zh-CN" sz="2400">
                <a:latin typeface="Arial" pitchFamily="34" charset="0"/>
                <a:ea typeface="SimSun" pitchFamily="2" charset="-122"/>
              </a:rPr>
              <a:t>You can still declare interface variables</a:t>
            </a:r>
          </a:p>
          <a:p>
            <a:pPr lvl="3">
              <a:lnSpc>
                <a:spcPct val="90000"/>
              </a:lnSpc>
              <a:buFontTx/>
              <a:buNone/>
            </a:pPr>
            <a:r>
              <a:rPr lang="en-US" altLang="zh-CN" sz="1800">
                <a:latin typeface="Courier New" pitchFamily="49" charset="0"/>
                <a:ea typeface="SimSun" pitchFamily="2" charset="-122"/>
              </a:rPr>
              <a:t>	Comparable x;</a:t>
            </a:r>
          </a:p>
          <a:p>
            <a:pPr>
              <a:lnSpc>
                <a:spcPct val="90000"/>
              </a:lnSpc>
              <a:spcBef>
                <a:spcPct val="50000"/>
              </a:spcBef>
              <a:buFontTx/>
              <a:buNone/>
            </a:pPr>
            <a:r>
              <a:rPr lang="en-US" altLang="zh-CN" sz="2400">
                <a:latin typeface="Arial" pitchFamily="34" charset="0"/>
                <a:ea typeface="SimSun" pitchFamily="2" charset="-122"/>
              </a:rPr>
              <a:t>	but they must refer to an object of a class that implements the interface</a:t>
            </a:r>
          </a:p>
          <a:p>
            <a:pPr lvl="3">
              <a:lnSpc>
                <a:spcPct val="90000"/>
              </a:lnSpc>
              <a:buFontTx/>
              <a:buNone/>
            </a:pPr>
            <a:r>
              <a:rPr lang="en-US" altLang="zh-CN" sz="1800">
                <a:latin typeface="Courier New" pitchFamily="49" charset="0"/>
                <a:ea typeface="SimSun" pitchFamily="2" charset="-122"/>
              </a:rPr>
              <a:t>	class Employee implements Comparable {</a:t>
            </a:r>
          </a:p>
          <a:p>
            <a:pPr lvl="3">
              <a:lnSpc>
                <a:spcPct val="80000"/>
              </a:lnSpc>
              <a:spcBef>
                <a:spcPct val="0"/>
              </a:spcBef>
              <a:buFontTx/>
              <a:buNone/>
            </a:pPr>
            <a:r>
              <a:rPr lang="en-US" altLang="zh-CN" sz="1800">
                <a:latin typeface="Courier New" pitchFamily="49" charset="0"/>
                <a:ea typeface="SimSun" pitchFamily="2" charset="-122"/>
              </a:rPr>
              <a:t>			. . . 	</a:t>
            </a:r>
          </a:p>
          <a:p>
            <a:pPr lvl="3">
              <a:lnSpc>
                <a:spcPct val="80000"/>
              </a:lnSpc>
              <a:spcBef>
                <a:spcPct val="0"/>
              </a:spcBef>
              <a:buFontTx/>
              <a:buNone/>
            </a:pPr>
            <a:r>
              <a:rPr lang="en-US" altLang="zh-CN" sz="1800">
                <a:latin typeface="Courier New" pitchFamily="49" charset="0"/>
                <a:ea typeface="SimSun" pitchFamily="2" charset="-122"/>
              </a:rPr>
              <a:t>	}</a:t>
            </a:r>
          </a:p>
          <a:p>
            <a:pPr lvl="3">
              <a:lnSpc>
                <a:spcPct val="80000"/>
              </a:lnSpc>
              <a:spcBef>
                <a:spcPct val="0"/>
              </a:spcBef>
              <a:buFontTx/>
              <a:buNone/>
            </a:pPr>
            <a:r>
              <a:rPr lang="en-US" altLang="zh-CN" sz="1800">
                <a:latin typeface="Courier New" pitchFamily="49" charset="0"/>
                <a:ea typeface="SimSun" pitchFamily="2" charset="-122"/>
              </a:rPr>
              <a:t>	x = new Employee( );</a:t>
            </a:r>
          </a:p>
        </p:txBody>
      </p:sp>
      <p:sp>
        <p:nvSpPr>
          <p:cNvPr id="21506" name="Rectangle 2"/>
          <p:cNvSpPr>
            <a:spLocks noGrp="1" noChangeArrowheads="1"/>
          </p:cNvSpPr>
          <p:nvPr>
            <p:ph type="title"/>
          </p:nvPr>
        </p:nvSpPr>
        <p:spPr>
          <a:xfrm>
            <a:off x="442913" y="633413"/>
            <a:ext cx="8243887" cy="585787"/>
          </a:xfrm>
          <a:noFill/>
        </p:spPr>
        <p:txBody>
          <a:bodyPr anchor="ctr" anchorCtr="1">
            <a:spAutoFit/>
          </a:bodyPr>
          <a:lstStyle/>
          <a:p>
            <a:r>
              <a:rPr lang="en-US" altLang="zh-CN" sz="3600">
                <a:latin typeface="Arial" pitchFamily="34" charset="0"/>
                <a:ea typeface="SimSun" pitchFamily="2" charset="-122"/>
              </a:rPr>
              <a:t>Instantiation properties of interfaces</a:t>
            </a:r>
          </a:p>
        </p:txBody>
      </p:sp>
      <p:grpSp>
        <p:nvGrpSpPr>
          <p:cNvPr id="2" name="Group 7"/>
          <p:cNvGrpSpPr>
            <a:grpSpLocks/>
          </p:cNvGrpSpPr>
          <p:nvPr/>
        </p:nvGrpSpPr>
        <p:grpSpPr bwMode="auto">
          <a:xfrm>
            <a:off x="3048000" y="2895600"/>
            <a:ext cx="914400" cy="304800"/>
            <a:chOff x="1920" y="1920"/>
            <a:chExt cx="624" cy="192"/>
          </a:xfrm>
        </p:grpSpPr>
        <p:sp>
          <p:nvSpPr>
            <p:cNvPr id="21509" name="Line 5"/>
            <p:cNvSpPr>
              <a:spLocks noChangeShapeType="1"/>
            </p:cNvSpPr>
            <p:nvPr/>
          </p:nvSpPr>
          <p:spPr bwMode="auto">
            <a:xfrm>
              <a:off x="1920" y="1920"/>
              <a:ext cx="624" cy="192"/>
            </a:xfrm>
            <a:prstGeom prst="line">
              <a:avLst/>
            </a:prstGeom>
            <a:noFill/>
            <a:ln w="15875">
              <a:solidFill>
                <a:srgbClr val="FF0000"/>
              </a:solidFill>
              <a:round/>
              <a:headEnd/>
              <a:tailEnd/>
            </a:ln>
            <a:effectLst/>
          </p:spPr>
          <p:txBody>
            <a:bodyPr anchor="ctr">
              <a:spAutoFit/>
            </a:bodyPr>
            <a:lstStyle/>
            <a:p>
              <a:endParaRPr lang="en-US"/>
            </a:p>
          </p:txBody>
        </p:sp>
        <p:sp>
          <p:nvSpPr>
            <p:cNvPr id="21510" name="Line 6"/>
            <p:cNvSpPr>
              <a:spLocks noChangeShapeType="1"/>
            </p:cNvSpPr>
            <p:nvPr/>
          </p:nvSpPr>
          <p:spPr bwMode="auto">
            <a:xfrm flipH="1">
              <a:off x="1920" y="1920"/>
              <a:ext cx="624" cy="192"/>
            </a:xfrm>
            <a:prstGeom prst="line">
              <a:avLst/>
            </a:prstGeom>
            <a:noFill/>
            <a:ln w="15875">
              <a:solidFill>
                <a:srgbClr val="FF0000"/>
              </a:solidFill>
              <a:round/>
              <a:headEnd/>
              <a:tailEnd/>
            </a:ln>
            <a:effectLst/>
          </p:spPr>
          <p:txBody>
            <a:bodyPr anchor="ctr">
              <a:spAutoFit/>
            </a:bodyPr>
            <a:lstStyle/>
            <a:p>
              <a:endParaRPr lang="en-US"/>
            </a:p>
          </p:txBody>
        </p:sp>
      </p:grpSp>
      <p:grpSp>
        <p:nvGrpSpPr>
          <p:cNvPr id="3" name="Group 10"/>
          <p:cNvGrpSpPr>
            <a:grpSpLocks/>
          </p:cNvGrpSpPr>
          <p:nvPr/>
        </p:nvGrpSpPr>
        <p:grpSpPr bwMode="auto">
          <a:xfrm>
            <a:off x="2743200" y="3581400"/>
            <a:ext cx="838200" cy="381000"/>
            <a:chOff x="1728" y="2256"/>
            <a:chExt cx="528" cy="240"/>
          </a:xfrm>
        </p:grpSpPr>
        <p:sp>
          <p:nvSpPr>
            <p:cNvPr id="21512" name="Line 8"/>
            <p:cNvSpPr>
              <a:spLocks noChangeShapeType="1"/>
            </p:cNvSpPr>
            <p:nvPr/>
          </p:nvSpPr>
          <p:spPr bwMode="auto">
            <a:xfrm>
              <a:off x="1728" y="2352"/>
              <a:ext cx="144" cy="144"/>
            </a:xfrm>
            <a:prstGeom prst="line">
              <a:avLst/>
            </a:prstGeom>
            <a:noFill/>
            <a:ln w="15875">
              <a:solidFill>
                <a:srgbClr val="FF0000"/>
              </a:solidFill>
              <a:round/>
              <a:headEnd/>
              <a:tailEnd/>
            </a:ln>
            <a:effectLst/>
          </p:spPr>
          <p:txBody>
            <a:bodyPr anchor="ctr">
              <a:spAutoFit/>
            </a:bodyPr>
            <a:lstStyle/>
            <a:p>
              <a:endParaRPr lang="en-US"/>
            </a:p>
          </p:txBody>
        </p:sp>
        <p:sp>
          <p:nvSpPr>
            <p:cNvPr id="21513" name="Line 9"/>
            <p:cNvSpPr>
              <a:spLocks noChangeShapeType="1"/>
            </p:cNvSpPr>
            <p:nvPr/>
          </p:nvSpPr>
          <p:spPr bwMode="auto">
            <a:xfrm flipV="1">
              <a:off x="1872" y="2256"/>
              <a:ext cx="384" cy="240"/>
            </a:xfrm>
            <a:prstGeom prst="line">
              <a:avLst/>
            </a:prstGeom>
            <a:noFill/>
            <a:ln w="15875">
              <a:solidFill>
                <a:srgbClr val="FF0000"/>
              </a:solidFill>
              <a:round/>
              <a:headEnd/>
              <a:tailEnd/>
            </a:ln>
            <a:effectLst/>
          </p:spPr>
          <p:txBody>
            <a:bodyPr anchor="ctr">
              <a:spAutoFit/>
            </a:bodyPr>
            <a:lstStyle/>
            <a:p>
              <a:endParaRPr lang="en-US"/>
            </a:p>
          </p:txBody>
        </p:sp>
      </p:grpSp>
      <p:grpSp>
        <p:nvGrpSpPr>
          <p:cNvPr id="4" name="Group 11"/>
          <p:cNvGrpSpPr>
            <a:grpSpLocks/>
          </p:cNvGrpSpPr>
          <p:nvPr/>
        </p:nvGrpSpPr>
        <p:grpSpPr bwMode="auto">
          <a:xfrm>
            <a:off x="2667000" y="5486400"/>
            <a:ext cx="914400" cy="381000"/>
            <a:chOff x="1728" y="2256"/>
            <a:chExt cx="528" cy="240"/>
          </a:xfrm>
        </p:grpSpPr>
        <p:sp>
          <p:nvSpPr>
            <p:cNvPr id="21516" name="Line 12"/>
            <p:cNvSpPr>
              <a:spLocks noChangeShapeType="1"/>
            </p:cNvSpPr>
            <p:nvPr/>
          </p:nvSpPr>
          <p:spPr bwMode="auto">
            <a:xfrm>
              <a:off x="1728" y="2352"/>
              <a:ext cx="144" cy="144"/>
            </a:xfrm>
            <a:prstGeom prst="line">
              <a:avLst/>
            </a:prstGeom>
            <a:noFill/>
            <a:ln w="15875">
              <a:solidFill>
                <a:srgbClr val="FF0000"/>
              </a:solidFill>
              <a:round/>
              <a:headEnd/>
              <a:tailEnd/>
            </a:ln>
            <a:effectLst/>
          </p:spPr>
          <p:txBody>
            <a:bodyPr anchor="ctr">
              <a:spAutoFit/>
            </a:bodyPr>
            <a:lstStyle/>
            <a:p>
              <a:endParaRPr lang="en-US"/>
            </a:p>
          </p:txBody>
        </p:sp>
        <p:sp>
          <p:nvSpPr>
            <p:cNvPr id="21517" name="Line 13"/>
            <p:cNvSpPr>
              <a:spLocks noChangeShapeType="1"/>
            </p:cNvSpPr>
            <p:nvPr/>
          </p:nvSpPr>
          <p:spPr bwMode="auto">
            <a:xfrm flipV="1">
              <a:off x="1872" y="2256"/>
              <a:ext cx="384" cy="240"/>
            </a:xfrm>
            <a:prstGeom prst="line">
              <a:avLst/>
            </a:prstGeom>
            <a:noFill/>
            <a:ln w="15875">
              <a:solidFill>
                <a:srgbClr val="FF0000"/>
              </a:solid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buFont typeface="Arial" pitchFamily="34" charset="0"/>
              <a:buChar char="•"/>
            </a:pPr>
            <a:r>
              <a:rPr lang="en-US" altLang="zh-CN" sz="2800">
                <a:latin typeface="Arial" pitchFamily="34" charset="0"/>
                <a:ea typeface="SimSun" pitchFamily="2" charset="-122"/>
              </a:rPr>
              <a:t>Interfaces support </a:t>
            </a:r>
            <a:r>
              <a:rPr lang="en-US" altLang="zh-CN" sz="2800">
                <a:solidFill>
                  <a:srgbClr val="FF0000"/>
                </a:solidFill>
                <a:latin typeface="Arial" pitchFamily="34" charset="0"/>
                <a:ea typeface="SimSun" pitchFamily="2" charset="-122"/>
              </a:rPr>
              <a:t>multiple</a:t>
            </a:r>
            <a:r>
              <a:rPr lang="en-US" altLang="zh-CN" sz="2800">
                <a:latin typeface="Arial" pitchFamily="34" charset="0"/>
                <a:ea typeface="SimSun" pitchFamily="2" charset="-122"/>
              </a:rPr>
              <a:t> inheritance – an interface can extend more than one interface</a:t>
            </a:r>
          </a:p>
          <a:p>
            <a:pPr>
              <a:buFont typeface="Arial" pitchFamily="34" charset="0"/>
              <a:buChar char="•"/>
            </a:pPr>
            <a:r>
              <a:rPr lang="en-US" altLang="zh-CN" sz="2800">
                <a:latin typeface="Arial" pitchFamily="34" charset="0"/>
                <a:ea typeface="SimSun" pitchFamily="2" charset="-122"/>
              </a:rPr>
              <a:t>Superinterfaces and subinterfaces</a:t>
            </a:r>
          </a:p>
          <a:p>
            <a:pPr>
              <a:lnSpc>
                <a:spcPct val="90000"/>
              </a:lnSpc>
              <a:buFont typeface="Arial" pitchFamily="34" charset="0"/>
              <a:buNone/>
            </a:pPr>
            <a:r>
              <a:rPr lang="en-US" altLang="zh-CN" sz="1800">
                <a:latin typeface="Arial" pitchFamily="34" charset="0"/>
                <a:ea typeface="SimSun" pitchFamily="2" charset="-122"/>
              </a:rPr>
              <a:t>		</a:t>
            </a:r>
          </a:p>
          <a:p>
            <a:pPr>
              <a:buFont typeface="Arial" pitchFamily="34" charset="0"/>
              <a:buNone/>
            </a:pPr>
            <a:r>
              <a:rPr lang="en-US" altLang="zh-CN" sz="2400">
                <a:latin typeface="Arial" pitchFamily="34" charset="0"/>
                <a:ea typeface="SimSun" pitchFamily="2" charset="-122"/>
              </a:rPr>
              <a:t>		</a:t>
            </a:r>
            <a:r>
              <a:rPr lang="en-US" altLang="zh-CN" sz="2400" i="1" u="sng">
                <a:latin typeface="Arial" pitchFamily="34" charset="0"/>
                <a:ea typeface="SimSun" pitchFamily="2" charset="-122"/>
              </a:rPr>
              <a:t>Example</a:t>
            </a:r>
            <a:endParaRPr lang="en-US" altLang="zh-CN" sz="2400">
              <a:latin typeface="Arial" pitchFamily="34" charset="0"/>
              <a:ea typeface="SimSun" pitchFamily="2" charset="-122"/>
            </a:endParaRPr>
          </a:p>
          <a:p>
            <a:pPr>
              <a:buFont typeface="Arial" pitchFamily="34" charset="0"/>
              <a:buNone/>
            </a:pPr>
            <a:r>
              <a:rPr lang="en-US" altLang="zh-CN" sz="2400">
                <a:latin typeface="Arial" pitchFamily="34" charset="0"/>
                <a:ea typeface="SimSun" pitchFamily="2" charset="-122"/>
              </a:rPr>
              <a:t>		</a:t>
            </a:r>
            <a:r>
              <a:rPr lang="en-US" altLang="zh-CN" sz="2000">
                <a:latin typeface="Courier New" pitchFamily="49" charset="0"/>
                <a:ea typeface="SimSun" pitchFamily="2" charset="-122"/>
              </a:rPr>
              <a:t>public interface SerializableRunnable extends java.io.Serializable, Runnable {</a:t>
            </a:r>
          </a:p>
          <a:p>
            <a:pPr>
              <a:buFont typeface="Arial" pitchFamily="34" charset="0"/>
              <a:buNone/>
            </a:pPr>
            <a:r>
              <a:rPr lang="en-US" altLang="zh-CN" sz="2000">
                <a:latin typeface="Courier New" pitchFamily="49" charset="0"/>
                <a:ea typeface="SimSun" pitchFamily="2" charset="-122"/>
              </a:rPr>
              <a:t>			. . .</a:t>
            </a:r>
          </a:p>
          <a:p>
            <a:pPr>
              <a:buFont typeface="Arial" pitchFamily="34" charset="0"/>
              <a:buNone/>
            </a:pPr>
            <a:r>
              <a:rPr lang="en-US" altLang="zh-CN" sz="2000">
                <a:latin typeface="Courier New" pitchFamily="49" charset="0"/>
                <a:ea typeface="SimSun" pitchFamily="2" charset="-122"/>
              </a:rPr>
              <a:t>		}</a:t>
            </a:r>
          </a:p>
        </p:txBody>
      </p:sp>
      <p:sp>
        <p:nvSpPr>
          <p:cNvPr id="11266"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Extending interfaces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Methods declared as </a:t>
            </a:r>
            <a:r>
              <a:rPr lang="en-US" b="1" dirty="0" smtClean="0">
                <a:solidFill>
                  <a:srgbClr val="FF0000"/>
                </a:solidFill>
              </a:rPr>
              <a:t>static have several restrictions:</a:t>
            </a:r>
          </a:p>
          <a:p>
            <a:r>
              <a:rPr lang="en-US" dirty="0" smtClean="0">
                <a:solidFill>
                  <a:srgbClr val="FF0000"/>
                </a:solidFill>
              </a:rPr>
              <a:t>They can only call other </a:t>
            </a:r>
            <a:r>
              <a:rPr lang="en-US" b="1" dirty="0" smtClean="0">
                <a:solidFill>
                  <a:srgbClr val="FF0000"/>
                </a:solidFill>
              </a:rPr>
              <a:t>static methods.</a:t>
            </a:r>
          </a:p>
          <a:p>
            <a:r>
              <a:rPr lang="en-US" dirty="0" smtClean="0">
                <a:solidFill>
                  <a:srgbClr val="FF0000"/>
                </a:solidFill>
              </a:rPr>
              <a:t>They must only access </a:t>
            </a:r>
            <a:r>
              <a:rPr lang="en-US" b="1" dirty="0" smtClean="0">
                <a:solidFill>
                  <a:srgbClr val="FF0000"/>
                </a:solidFill>
              </a:rPr>
              <a:t>static data.</a:t>
            </a:r>
          </a:p>
          <a:p>
            <a:r>
              <a:rPr lang="en-US" dirty="0" smtClean="0">
                <a:solidFill>
                  <a:srgbClr val="FF0000"/>
                </a:solidFill>
              </a:rPr>
              <a:t>They cannot refer to </a:t>
            </a:r>
            <a:r>
              <a:rPr lang="en-US" b="1" dirty="0" smtClean="0">
                <a:solidFill>
                  <a:srgbClr val="FF0000"/>
                </a:solidFill>
              </a:rPr>
              <a:t>this or super in any way.</a:t>
            </a:r>
          </a:p>
          <a:p>
            <a:r>
              <a:rPr lang="en-US" dirty="0" smtClean="0">
                <a:solidFill>
                  <a:srgbClr val="FF0000"/>
                </a:solidFill>
              </a:rPr>
              <a:t>:- UseStatic.java</a:t>
            </a:r>
            <a:endParaRPr lang="en-US" b="1" dirty="0" smtClean="0">
              <a:solidFill>
                <a:srgbClr val="FF0000"/>
              </a:solidFill>
            </a:endParaRPr>
          </a:p>
          <a:p>
            <a:r>
              <a:rPr lang="en-US" dirty="0" smtClean="0">
                <a:solidFill>
                  <a:srgbClr val="FF0000"/>
                </a:solidFill>
              </a:rPr>
              <a:t>Inside </a:t>
            </a:r>
            <a:r>
              <a:rPr lang="en-US" b="1" dirty="0" smtClean="0">
                <a:solidFill>
                  <a:srgbClr val="FF0000"/>
                </a:solidFill>
              </a:rPr>
              <a:t>main( ), the static method </a:t>
            </a:r>
            <a:r>
              <a:rPr lang="en-US" b="1" dirty="0" err="1" smtClean="0">
                <a:solidFill>
                  <a:srgbClr val="FF0000"/>
                </a:solidFill>
              </a:rPr>
              <a:t>callme</a:t>
            </a:r>
            <a:r>
              <a:rPr lang="en-US" b="1" dirty="0" smtClean="0">
                <a:solidFill>
                  <a:srgbClr val="FF0000"/>
                </a:solidFill>
              </a:rPr>
              <a:t>( ) and the static </a:t>
            </a:r>
            <a:r>
              <a:rPr lang="en-US" dirty="0" smtClean="0">
                <a:solidFill>
                  <a:srgbClr val="FF0000"/>
                </a:solidFill>
              </a:rPr>
              <a:t>variable </a:t>
            </a:r>
            <a:r>
              <a:rPr lang="en-US" b="1" dirty="0" smtClean="0">
                <a:solidFill>
                  <a:srgbClr val="FF0000"/>
                </a:solidFill>
              </a:rPr>
              <a:t>b are accessed outside of their class.</a:t>
            </a:r>
          </a:p>
          <a:p>
            <a:r>
              <a:rPr lang="en-US" dirty="0" smtClean="0">
                <a:solidFill>
                  <a:srgbClr val="FF0000"/>
                </a:solidFill>
              </a:rPr>
              <a:t>:- StaticByName.java</a:t>
            </a:r>
          </a:p>
          <a:p>
            <a:endParaRPr lang="en-US" dirty="0"/>
          </a:p>
        </p:txBody>
      </p:sp>
      <p:sp>
        <p:nvSpPr>
          <p:cNvPr id="2" name="Title 1"/>
          <p:cNvSpPr>
            <a:spLocks noGrp="1"/>
          </p:cNvSpPr>
          <p:nvPr>
            <p:ph type="title"/>
          </p:nvPr>
        </p:nvSpPr>
        <p:spPr/>
        <p:txBody>
          <a:bodyPr/>
          <a:lstStyle/>
          <a:p>
            <a:r>
              <a:rPr lang="en-US" dirty="0" smtClean="0"/>
              <a:t>Understanding static</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371600"/>
            <a:ext cx="8229600" cy="2830513"/>
          </a:xfrm>
          <a:noFill/>
        </p:spPr>
        <p:txBody>
          <a:bodyPr>
            <a:spAutoFit/>
          </a:bodyPr>
          <a:lstStyle/>
          <a:p>
            <a:r>
              <a:rPr lang="en-US" altLang="zh-CN" sz="2400">
                <a:latin typeface="Arial" pitchFamily="34" charset="0"/>
                <a:ea typeface="SimSun" pitchFamily="2" charset="-122"/>
              </a:rPr>
              <a:t>An extended interface inherits all the constants from its superinterfaces</a:t>
            </a:r>
          </a:p>
          <a:p>
            <a:pPr>
              <a:spcBef>
                <a:spcPct val="50000"/>
              </a:spcBef>
            </a:pPr>
            <a:r>
              <a:rPr lang="en-US" altLang="zh-CN" sz="2400">
                <a:latin typeface="Arial" pitchFamily="34" charset="0"/>
                <a:ea typeface="SimSun" pitchFamily="2" charset="-122"/>
              </a:rPr>
              <a:t>Take care when the subinterface inherits more than one constants with the same name, or the subinterface and superinterface contain constants with the same name — always use sufficient enough information to refer to the target constants </a:t>
            </a:r>
          </a:p>
        </p:txBody>
      </p:sp>
      <p:sp>
        <p:nvSpPr>
          <p:cNvPr id="17410" name="Rectangle 2"/>
          <p:cNvSpPr>
            <a:spLocks noGrp="1" noChangeArrowheads="1"/>
          </p:cNvSpPr>
          <p:nvPr>
            <p:ph type="title"/>
          </p:nvPr>
        </p:nvSpPr>
        <p:spPr>
          <a:noFill/>
        </p:spPr>
        <p:txBody>
          <a:bodyPr anchor="ctr" anchorCtr="1"/>
          <a:lstStyle/>
          <a:p>
            <a:r>
              <a:rPr lang="en-US" altLang="zh-CN" sz="3200">
                <a:latin typeface="Arial" pitchFamily="34" charset="0"/>
                <a:ea typeface="SimSun" pitchFamily="2" charset="-122"/>
              </a:rPr>
              <a:t>Extending interfaces – about constants (1)</a:t>
            </a:r>
            <a:endParaRPr lang="zh-CN" altLang="en-US" sz="32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a:lnSpc>
                <a:spcPct val="90000"/>
              </a:lnSpc>
              <a:spcBef>
                <a:spcPct val="50000"/>
              </a:spcBef>
            </a:pPr>
            <a:r>
              <a:rPr lang="en-US" altLang="zh-CN" sz="2400">
                <a:latin typeface="Arial" pitchFamily="34" charset="0"/>
                <a:ea typeface="SimSun" pitchFamily="2" charset="-122"/>
              </a:rPr>
              <a:t>When an interface inherits two or more constants with the same name</a:t>
            </a:r>
          </a:p>
          <a:p>
            <a:pPr lvl="1">
              <a:lnSpc>
                <a:spcPct val="90000"/>
              </a:lnSpc>
              <a:spcBef>
                <a:spcPct val="30000"/>
              </a:spcBef>
              <a:buFont typeface="Arial" pitchFamily="34" charset="0"/>
              <a:buChar char="–"/>
            </a:pPr>
            <a:r>
              <a:rPr lang="en-US" altLang="zh-CN" sz="2000">
                <a:latin typeface="Arial" pitchFamily="34" charset="0"/>
                <a:ea typeface="SimSun" pitchFamily="2" charset="-122"/>
              </a:rPr>
              <a:t>In the subinterface, explicitly use the superinterface name to refer to the constant of that superinterface</a:t>
            </a:r>
          </a:p>
          <a:p>
            <a:pPr lvl="1">
              <a:lnSpc>
                <a:spcPct val="80000"/>
              </a:lnSpc>
              <a:spcBef>
                <a:spcPct val="50000"/>
              </a:spcBef>
              <a:buFont typeface="Arial" pitchFamily="34" charset="0"/>
              <a:buNone/>
            </a:pPr>
            <a:r>
              <a:rPr lang="en-US" altLang="zh-CN" sz="1800">
                <a:latin typeface="Arial" pitchFamily="34" charset="0"/>
                <a:ea typeface="SimSun" pitchFamily="2" charset="-122"/>
              </a:rPr>
              <a:t>	</a:t>
            </a:r>
            <a:r>
              <a:rPr lang="en-US" altLang="zh-CN" sz="1800" i="1" u="sng">
                <a:latin typeface="Arial" pitchFamily="34" charset="0"/>
                <a:ea typeface="SimSun" pitchFamily="2" charset="-122"/>
              </a:rPr>
              <a:t>E.g.</a:t>
            </a:r>
            <a:r>
              <a:rPr lang="en-US" altLang="zh-CN" sz="1800" i="1">
                <a:latin typeface="Arial" pitchFamily="34" charset="0"/>
                <a:ea typeface="SimSun" pitchFamily="2" charset="-122"/>
              </a:rPr>
              <a:t>	</a:t>
            </a:r>
            <a:r>
              <a:rPr lang="en-US" altLang="zh-CN" sz="1800">
                <a:latin typeface="Courier New" pitchFamily="49" charset="0"/>
                <a:ea typeface="SimSun" pitchFamily="2" charset="-122"/>
              </a:rPr>
              <a:t>interface A {</a:t>
            </a:r>
          </a:p>
          <a:p>
            <a:pPr lvl="1">
              <a:lnSpc>
                <a:spcPct val="80000"/>
              </a:lnSpc>
              <a:spcBef>
                <a:spcPct val="0"/>
              </a:spcBef>
              <a:buFont typeface="Arial" pitchFamily="34" charset="0"/>
              <a:buNone/>
            </a:pPr>
            <a:r>
              <a:rPr lang="en-US" altLang="zh-CN" sz="1800">
                <a:latin typeface="Courier New" pitchFamily="49" charset="0"/>
                <a:ea typeface="SimSun" pitchFamily="2" charset="-122"/>
              </a:rPr>
              <a:t>			    int val = 1; </a:t>
            </a:r>
          </a:p>
          <a:p>
            <a:pPr lvl="1">
              <a:lnSpc>
                <a:spcPct val="80000"/>
              </a:lnSpc>
              <a:spcBef>
                <a:spcPct val="0"/>
              </a:spcBef>
              <a:buFont typeface="Arial" pitchFamily="34" charset="0"/>
              <a:buNone/>
            </a:pPr>
            <a:r>
              <a:rPr lang="en-US" altLang="zh-CN" sz="1800">
                <a:latin typeface="Courier New" pitchFamily="49" charset="0"/>
                <a:ea typeface="SimSun" pitchFamily="2" charset="-122"/>
              </a:rPr>
              <a:t>			}</a:t>
            </a:r>
          </a:p>
          <a:p>
            <a:pPr lvl="1">
              <a:lnSpc>
                <a:spcPct val="80000"/>
              </a:lnSpc>
              <a:spcBef>
                <a:spcPct val="30000"/>
              </a:spcBef>
              <a:buFont typeface="Arial" pitchFamily="34" charset="0"/>
              <a:buNone/>
            </a:pPr>
            <a:r>
              <a:rPr lang="en-US" altLang="zh-CN" sz="1800">
                <a:latin typeface="Courier New" pitchFamily="49" charset="0"/>
                <a:ea typeface="SimSun" pitchFamily="2" charset="-122"/>
              </a:rPr>
              <a:t>			interface B {</a:t>
            </a:r>
          </a:p>
          <a:p>
            <a:pPr lvl="1">
              <a:lnSpc>
                <a:spcPct val="80000"/>
              </a:lnSpc>
              <a:spcBef>
                <a:spcPct val="0"/>
              </a:spcBef>
              <a:buFont typeface="Arial" pitchFamily="34" charset="0"/>
              <a:buNone/>
            </a:pPr>
            <a:r>
              <a:rPr lang="en-US" altLang="zh-CN" sz="1800">
                <a:latin typeface="Courier New" pitchFamily="49" charset="0"/>
                <a:ea typeface="SimSun" pitchFamily="2" charset="-122"/>
              </a:rPr>
              <a:t>			    int val = 2; </a:t>
            </a:r>
          </a:p>
          <a:p>
            <a:pPr lvl="1">
              <a:lnSpc>
                <a:spcPct val="80000"/>
              </a:lnSpc>
              <a:spcBef>
                <a:spcPct val="0"/>
              </a:spcBef>
              <a:buFont typeface="Arial" pitchFamily="34" charset="0"/>
              <a:buNone/>
            </a:pPr>
            <a:r>
              <a:rPr lang="en-US" altLang="zh-CN" sz="1800">
                <a:latin typeface="Courier New" pitchFamily="49" charset="0"/>
                <a:ea typeface="SimSun" pitchFamily="2" charset="-122"/>
              </a:rPr>
              <a:t>			}</a:t>
            </a:r>
          </a:p>
          <a:p>
            <a:pPr lvl="1">
              <a:lnSpc>
                <a:spcPct val="80000"/>
              </a:lnSpc>
              <a:spcBef>
                <a:spcPct val="50000"/>
              </a:spcBef>
              <a:buFont typeface="Arial" pitchFamily="34" charset="0"/>
              <a:buNone/>
            </a:pPr>
            <a:r>
              <a:rPr lang="en-US" altLang="zh-CN" sz="1800">
                <a:latin typeface="Courier New" pitchFamily="49" charset="0"/>
                <a:ea typeface="SimSun" pitchFamily="2" charset="-122"/>
              </a:rPr>
              <a:t>			interface C extends A, B {</a:t>
            </a:r>
          </a:p>
          <a:p>
            <a:pPr lvl="1">
              <a:lnSpc>
                <a:spcPct val="80000"/>
              </a:lnSpc>
              <a:spcBef>
                <a:spcPct val="0"/>
              </a:spcBef>
              <a:buFont typeface="Arial" pitchFamily="34" charset="0"/>
              <a:buNone/>
            </a:pPr>
            <a:r>
              <a:rPr lang="en-US" altLang="zh-CN" sz="1800">
                <a:latin typeface="Courier New" pitchFamily="49" charset="0"/>
                <a:ea typeface="SimSun" pitchFamily="2" charset="-122"/>
              </a:rPr>
              <a:t>			    System.out.println(“A.val = “+ A.val); 			    System.out.println(“B.val = “+ B.val);</a:t>
            </a:r>
          </a:p>
          <a:p>
            <a:pPr lvl="1">
              <a:lnSpc>
                <a:spcPct val="80000"/>
              </a:lnSpc>
              <a:spcBef>
                <a:spcPct val="0"/>
              </a:spcBef>
              <a:buFont typeface="Arial" pitchFamily="34" charset="0"/>
              <a:buNone/>
            </a:pPr>
            <a:r>
              <a:rPr lang="en-US" altLang="zh-CN" sz="1800">
                <a:latin typeface="Courier New" pitchFamily="49" charset="0"/>
                <a:ea typeface="SimSun" pitchFamily="2" charset="-122"/>
              </a:rPr>
              <a:t>			}</a:t>
            </a:r>
          </a:p>
          <a:p>
            <a:pPr>
              <a:lnSpc>
                <a:spcPct val="90000"/>
              </a:lnSpc>
            </a:pPr>
            <a:endParaRPr lang="zh-CN" altLang="en-US" sz="2400">
              <a:ea typeface="SimSun" pitchFamily="2" charset="-122"/>
            </a:endParaRPr>
          </a:p>
        </p:txBody>
      </p:sp>
      <p:sp>
        <p:nvSpPr>
          <p:cNvPr id="29698" name="Rectangle 2"/>
          <p:cNvSpPr>
            <a:spLocks noGrp="1" noChangeArrowheads="1"/>
          </p:cNvSpPr>
          <p:nvPr>
            <p:ph type="title"/>
          </p:nvPr>
        </p:nvSpPr>
        <p:spPr/>
        <p:txBody>
          <a:bodyPr/>
          <a:lstStyle/>
          <a:p>
            <a:r>
              <a:rPr lang="en-US" altLang="zh-CN" sz="3200">
                <a:ea typeface="SimSun" pitchFamily="2" charset="-122"/>
              </a:rPr>
              <a:t>Tedious Details (1)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219200"/>
            <a:ext cx="8382000" cy="4713288"/>
          </a:xfrm>
          <a:noFill/>
        </p:spPr>
        <p:txBody>
          <a:bodyPr>
            <a:spAutoFit/>
          </a:bodyPr>
          <a:lstStyle/>
          <a:p>
            <a:pPr marL="381000" indent="-381000">
              <a:lnSpc>
                <a:spcPct val="80000"/>
              </a:lnSpc>
            </a:pPr>
            <a:r>
              <a:rPr lang="en-US" altLang="zh-CN" sz="2200">
                <a:latin typeface="Arial" pitchFamily="34" charset="0"/>
                <a:ea typeface="SimSun" pitchFamily="2" charset="-122"/>
              </a:rPr>
              <a:t>If a superinterface and a subinterface contain two constants with the same name, then the one belonging to the superinterface is </a:t>
            </a:r>
            <a:r>
              <a:rPr lang="en-US" altLang="zh-CN" sz="2200" b="1">
                <a:solidFill>
                  <a:srgbClr val="FF0000"/>
                </a:solidFill>
                <a:latin typeface="Arial" pitchFamily="34" charset="0"/>
                <a:ea typeface="SimSun" pitchFamily="2" charset="-122"/>
              </a:rPr>
              <a:t>hidden</a:t>
            </a:r>
          </a:p>
          <a:p>
            <a:pPr marL="800100" lvl="1" indent="-342900">
              <a:lnSpc>
                <a:spcPct val="80000"/>
              </a:lnSpc>
              <a:spcBef>
                <a:spcPct val="50000"/>
              </a:spcBef>
              <a:buFontTx/>
              <a:buAutoNum type="arabicPeriod"/>
            </a:pPr>
            <a:r>
              <a:rPr lang="en-US" altLang="zh-CN" sz="2000">
                <a:latin typeface="Arial" pitchFamily="34" charset="0"/>
                <a:ea typeface="SimSun" pitchFamily="2" charset="-122"/>
              </a:rPr>
              <a:t> in the subinterface</a:t>
            </a:r>
          </a:p>
          <a:p>
            <a:pPr marL="1219200" lvl="2" indent="-304800">
              <a:lnSpc>
                <a:spcPct val="80000"/>
              </a:lnSpc>
              <a:spcBef>
                <a:spcPct val="35000"/>
              </a:spcBef>
              <a:buFont typeface="Arial" pitchFamily="34" charset="0"/>
              <a:buChar char="–"/>
            </a:pPr>
            <a:r>
              <a:rPr lang="en-US" altLang="zh-CN" sz="1800">
                <a:latin typeface="Arial" pitchFamily="34" charset="0"/>
                <a:ea typeface="SimSun" pitchFamily="2" charset="-122"/>
              </a:rPr>
              <a:t>access the subinterface-version constants by directly using its name</a:t>
            </a:r>
          </a:p>
          <a:p>
            <a:pPr marL="1219200" lvl="2" indent="-304800">
              <a:lnSpc>
                <a:spcPct val="80000"/>
              </a:lnSpc>
              <a:spcBef>
                <a:spcPct val="35000"/>
              </a:spcBef>
              <a:buFont typeface="Arial" pitchFamily="34" charset="0"/>
              <a:buChar char="–"/>
            </a:pPr>
            <a:r>
              <a:rPr lang="en-US" altLang="zh-CN" sz="1800">
                <a:latin typeface="Arial" pitchFamily="34" charset="0"/>
                <a:ea typeface="SimSun" pitchFamily="2" charset="-122"/>
              </a:rPr>
              <a:t>access the superinterface-version constants by using the superinterface name followed by a dot and then the constant name</a:t>
            </a:r>
          </a:p>
          <a:p>
            <a:pPr marL="1219200" lvl="2" indent="-304800">
              <a:lnSpc>
                <a:spcPct val="80000"/>
              </a:lnSpc>
              <a:spcBef>
                <a:spcPct val="35000"/>
              </a:spcBef>
              <a:buFont typeface="Arial" pitchFamily="34" charset="0"/>
              <a:buNone/>
            </a:pPr>
            <a:r>
              <a:rPr lang="en-US" altLang="zh-CN" sz="1600">
                <a:latin typeface="Arial" pitchFamily="34" charset="0"/>
                <a:ea typeface="SimSun" pitchFamily="2" charset="-122"/>
              </a:rPr>
              <a:t>		</a:t>
            </a:r>
            <a:r>
              <a:rPr lang="en-US" altLang="zh-CN" sz="1600" u="sng">
                <a:latin typeface="Arial" pitchFamily="34" charset="0"/>
                <a:ea typeface="SimSun" pitchFamily="2" charset="-122"/>
              </a:rPr>
              <a:t>E.g</a:t>
            </a:r>
            <a:r>
              <a:rPr lang="en-US" altLang="zh-CN" sz="1600">
                <a:latin typeface="Arial" pitchFamily="34" charset="0"/>
                <a:ea typeface="SimSun" pitchFamily="2" charset="-122"/>
              </a:rPr>
              <a:t>	</a:t>
            </a:r>
            <a:r>
              <a:rPr lang="en-US" altLang="zh-CN" sz="1600">
                <a:latin typeface="Courier New" pitchFamily="49" charset="0"/>
                <a:ea typeface="SimSun" pitchFamily="2" charset="-122"/>
              </a:rPr>
              <a:t>interface X {</a:t>
            </a:r>
          </a:p>
          <a:p>
            <a:pPr marL="381000" indent="-381000">
              <a:lnSpc>
                <a:spcPct val="80000"/>
              </a:lnSpc>
              <a:spcBef>
                <a:spcPct val="0"/>
              </a:spcBef>
              <a:buFontTx/>
              <a:buNone/>
            </a:pPr>
            <a:r>
              <a:rPr lang="en-US" altLang="zh-CN" sz="1600">
                <a:latin typeface="Courier New" pitchFamily="49" charset="0"/>
                <a:ea typeface="SimSun" pitchFamily="2" charset="-122"/>
              </a:rPr>
              <a:t>			    	    int val = 1; }</a:t>
            </a:r>
          </a:p>
          <a:p>
            <a:pPr marL="381000" indent="-381000">
              <a:lnSpc>
                <a:spcPct val="80000"/>
              </a:lnSpc>
              <a:spcBef>
                <a:spcPct val="0"/>
              </a:spcBef>
              <a:buFontTx/>
              <a:buNone/>
            </a:pPr>
            <a:endParaRPr lang="en-US" altLang="zh-CN" sz="800">
              <a:latin typeface="Courier New" pitchFamily="49" charset="0"/>
              <a:ea typeface="SimSun" pitchFamily="2" charset="-122"/>
            </a:endParaRPr>
          </a:p>
          <a:p>
            <a:pPr marL="381000" indent="-381000">
              <a:lnSpc>
                <a:spcPct val="80000"/>
              </a:lnSpc>
              <a:spcBef>
                <a:spcPct val="0"/>
              </a:spcBef>
              <a:buFontTx/>
              <a:buNone/>
            </a:pPr>
            <a:r>
              <a:rPr lang="en-US" altLang="zh-CN" sz="1600">
                <a:latin typeface="Courier New" pitchFamily="49" charset="0"/>
                <a:ea typeface="SimSun" pitchFamily="2" charset="-122"/>
              </a:rPr>
              <a:t>				interface Y extends X{</a:t>
            </a:r>
          </a:p>
          <a:p>
            <a:pPr marL="381000" indent="-381000">
              <a:lnSpc>
                <a:spcPct val="80000"/>
              </a:lnSpc>
              <a:spcBef>
                <a:spcPct val="0"/>
              </a:spcBef>
              <a:buFontTx/>
              <a:buNone/>
            </a:pPr>
            <a:r>
              <a:rPr lang="en-US" altLang="zh-CN" sz="1600">
                <a:latin typeface="Courier New" pitchFamily="49" charset="0"/>
                <a:ea typeface="SimSun" pitchFamily="2" charset="-122"/>
              </a:rPr>
              <a:t>			    	    int val = 2;</a:t>
            </a:r>
          </a:p>
          <a:p>
            <a:pPr marL="381000" indent="-381000">
              <a:lnSpc>
                <a:spcPct val="80000"/>
              </a:lnSpc>
              <a:spcBef>
                <a:spcPct val="0"/>
              </a:spcBef>
              <a:buFontTx/>
              <a:buNone/>
            </a:pPr>
            <a:r>
              <a:rPr lang="en-US" altLang="zh-CN" sz="1600">
                <a:latin typeface="Courier New" pitchFamily="49" charset="0"/>
                <a:ea typeface="SimSun" pitchFamily="2" charset="-122"/>
              </a:rPr>
              <a:t>			    	    int sum = val + X.val; }</a:t>
            </a:r>
          </a:p>
          <a:p>
            <a:pPr marL="800100" lvl="1" indent="-342900">
              <a:lnSpc>
                <a:spcPct val="80000"/>
              </a:lnSpc>
              <a:spcBef>
                <a:spcPct val="50000"/>
              </a:spcBef>
              <a:buFontTx/>
              <a:buAutoNum type="arabicPeriod" startAt="2"/>
            </a:pPr>
            <a:r>
              <a:rPr lang="en-US" altLang="zh-CN" sz="2000">
                <a:latin typeface="Arial" pitchFamily="34" charset="0"/>
                <a:ea typeface="SimSun" pitchFamily="2" charset="-122"/>
              </a:rPr>
              <a:t> outside the subinterface and the superinterface</a:t>
            </a:r>
          </a:p>
          <a:p>
            <a:pPr marL="1219200" lvl="2" indent="-304800">
              <a:lnSpc>
                <a:spcPct val="80000"/>
              </a:lnSpc>
              <a:spcBef>
                <a:spcPct val="35000"/>
              </a:spcBef>
              <a:buFont typeface="Arial" pitchFamily="34" charset="0"/>
              <a:buChar char="–"/>
            </a:pPr>
            <a:r>
              <a:rPr lang="en-US" altLang="zh-CN" sz="1800">
                <a:latin typeface="Arial" pitchFamily="34" charset="0"/>
                <a:ea typeface="SimSun" pitchFamily="2" charset="-122"/>
              </a:rPr>
              <a:t>you can access both of the constants by explicitly giving the interface name.</a:t>
            </a:r>
          </a:p>
          <a:p>
            <a:pPr marL="1219200" lvl="2" indent="-304800">
              <a:lnSpc>
                <a:spcPct val="80000"/>
              </a:lnSpc>
              <a:spcBef>
                <a:spcPct val="35000"/>
              </a:spcBef>
              <a:buFont typeface="Arial" pitchFamily="34" charset="0"/>
              <a:buNone/>
            </a:pPr>
            <a:r>
              <a:rPr lang="en-US" altLang="zh-CN" sz="1200">
                <a:latin typeface="Arial" pitchFamily="34" charset="0"/>
                <a:ea typeface="SimSun" pitchFamily="2" charset="-122"/>
              </a:rPr>
              <a:t>	</a:t>
            </a:r>
            <a:r>
              <a:rPr lang="en-US" altLang="zh-CN" sz="1600">
                <a:latin typeface="Arial" pitchFamily="34" charset="0"/>
                <a:ea typeface="SimSun" pitchFamily="2" charset="-122"/>
              </a:rPr>
              <a:t>E.g.   in previous example, use </a:t>
            </a:r>
            <a:r>
              <a:rPr lang="en-US" altLang="zh-CN" sz="1600">
                <a:latin typeface="Courier New" pitchFamily="49" charset="0"/>
                <a:ea typeface="SimSun" pitchFamily="2" charset="-122"/>
              </a:rPr>
              <a:t>Y.val</a:t>
            </a:r>
            <a:r>
              <a:rPr lang="en-US" altLang="zh-CN" sz="1600">
                <a:latin typeface="Arial" pitchFamily="34" charset="0"/>
                <a:ea typeface="SimSun" pitchFamily="2" charset="-122"/>
              </a:rPr>
              <a:t> and </a:t>
            </a:r>
            <a:r>
              <a:rPr lang="en-US" altLang="zh-CN" sz="1600">
                <a:latin typeface="Courier New" pitchFamily="49" charset="0"/>
                <a:ea typeface="SimSun" pitchFamily="2" charset="-122"/>
              </a:rPr>
              <a:t>Y.sum</a:t>
            </a:r>
            <a:r>
              <a:rPr lang="en-US" altLang="zh-CN" sz="1600">
                <a:latin typeface="Arial" pitchFamily="34" charset="0"/>
                <a:ea typeface="SimSun" pitchFamily="2" charset="-122"/>
              </a:rPr>
              <a:t> to access constants </a:t>
            </a:r>
            <a:r>
              <a:rPr lang="en-US" altLang="zh-CN" sz="1600">
                <a:latin typeface="Courier New" pitchFamily="49" charset="0"/>
                <a:ea typeface="SimSun" pitchFamily="2" charset="-122"/>
              </a:rPr>
              <a:t>val</a:t>
            </a:r>
            <a:r>
              <a:rPr lang="en-US" altLang="zh-CN" sz="1600">
                <a:latin typeface="Arial" pitchFamily="34" charset="0"/>
                <a:ea typeface="SimSun" pitchFamily="2" charset="-122"/>
              </a:rPr>
              <a:t> and </a:t>
            </a:r>
            <a:r>
              <a:rPr lang="en-US" altLang="zh-CN" sz="1600">
                <a:latin typeface="Courier New" pitchFamily="49" charset="0"/>
                <a:ea typeface="SimSun" pitchFamily="2" charset="-122"/>
              </a:rPr>
              <a:t>sum</a:t>
            </a:r>
            <a:r>
              <a:rPr lang="en-US" altLang="zh-CN" sz="1600">
                <a:latin typeface="Arial" pitchFamily="34" charset="0"/>
                <a:ea typeface="SimSun" pitchFamily="2" charset="-122"/>
              </a:rPr>
              <a:t> of interface </a:t>
            </a:r>
            <a:r>
              <a:rPr lang="en-US" altLang="zh-CN" sz="1600">
                <a:latin typeface="Courier New" pitchFamily="49" charset="0"/>
                <a:ea typeface="SimSun" pitchFamily="2" charset="-122"/>
              </a:rPr>
              <a:t>Y</a:t>
            </a:r>
            <a:r>
              <a:rPr lang="en-US" altLang="zh-CN" sz="1600">
                <a:latin typeface="Arial" pitchFamily="34" charset="0"/>
                <a:ea typeface="SimSun" pitchFamily="2" charset="-122"/>
              </a:rPr>
              <a:t>, and use </a:t>
            </a:r>
            <a:r>
              <a:rPr lang="en-US" altLang="zh-CN" sz="1600">
                <a:latin typeface="Courier New" pitchFamily="49" charset="0"/>
                <a:ea typeface="SimSun" pitchFamily="2" charset="-122"/>
              </a:rPr>
              <a:t>X.val</a:t>
            </a:r>
            <a:r>
              <a:rPr lang="en-US" altLang="zh-CN" sz="1600">
                <a:latin typeface="Arial" pitchFamily="34" charset="0"/>
                <a:ea typeface="SimSun" pitchFamily="2" charset="-122"/>
              </a:rPr>
              <a:t> to access constant </a:t>
            </a:r>
            <a:r>
              <a:rPr lang="en-US" altLang="zh-CN" sz="1600">
                <a:latin typeface="Courier New" pitchFamily="49" charset="0"/>
                <a:ea typeface="SimSun" pitchFamily="2" charset="-122"/>
              </a:rPr>
              <a:t>val</a:t>
            </a:r>
            <a:r>
              <a:rPr lang="en-US" altLang="zh-CN" sz="1600">
                <a:latin typeface="Arial" pitchFamily="34" charset="0"/>
                <a:ea typeface="SimSun" pitchFamily="2" charset="-122"/>
              </a:rPr>
              <a:t> of interface </a:t>
            </a:r>
            <a:r>
              <a:rPr lang="en-US" altLang="zh-CN" sz="1600">
                <a:latin typeface="Courier New" pitchFamily="49" charset="0"/>
                <a:ea typeface="SimSun" pitchFamily="2" charset="-122"/>
              </a:rPr>
              <a:t>X</a:t>
            </a:r>
            <a:r>
              <a:rPr lang="en-US" altLang="zh-CN" sz="1600">
                <a:latin typeface="Arial" pitchFamily="34" charset="0"/>
                <a:ea typeface="SimSun" pitchFamily="2" charset="-122"/>
              </a:rPr>
              <a:t>.</a:t>
            </a:r>
          </a:p>
        </p:txBody>
      </p:sp>
      <p:sp>
        <p:nvSpPr>
          <p:cNvPr id="16386" name="Rectangle 2"/>
          <p:cNvSpPr>
            <a:spLocks noGrp="1" noChangeArrowheads="1"/>
          </p:cNvSpPr>
          <p:nvPr>
            <p:ph type="title"/>
          </p:nvPr>
        </p:nvSpPr>
        <p:spPr>
          <a:xfrm>
            <a:off x="442913" y="255588"/>
            <a:ext cx="8243887" cy="1039812"/>
          </a:xfrm>
          <a:noFill/>
        </p:spPr>
        <p:txBody>
          <a:bodyPr anchor="ctr" anchorCtr="1"/>
          <a:lstStyle/>
          <a:p>
            <a:r>
              <a:rPr lang="en-US" altLang="zh-CN" sz="3200">
                <a:ea typeface="SimSun" pitchFamily="2" charset="-122"/>
              </a:rPr>
              <a:t>Tedious Details (2)</a:t>
            </a:r>
            <a:r>
              <a:rPr lang="en-US" altLang="zh-CN" sz="3200">
                <a:latin typeface="Arial" pitchFamily="34" charset="0"/>
                <a:ea typeface="SimSun" pitchFamily="2" charset="-122"/>
              </a:rPr>
              <a:t> </a:t>
            </a:r>
            <a:endParaRPr lang="zh-CN" altLang="en-US" sz="3200">
              <a:latin typeface="Arial" pitchFamily="34" charset="0"/>
              <a:ea typeface="SimSun" pitchFamily="2" charset="-122"/>
            </a:endParaRPr>
          </a:p>
        </p:txBody>
      </p:sp>
      <p:grpSp>
        <p:nvGrpSpPr>
          <p:cNvPr id="2" name="Group 4"/>
          <p:cNvGrpSpPr>
            <a:grpSpLocks/>
          </p:cNvGrpSpPr>
          <p:nvPr/>
        </p:nvGrpSpPr>
        <p:grpSpPr bwMode="auto">
          <a:xfrm>
            <a:off x="7010400" y="3429000"/>
            <a:ext cx="1143000" cy="712788"/>
            <a:chOff x="4128" y="3173"/>
            <a:chExt cx="720" cy="449"/>
          </a:xfrm>
        </p:grpSpPr>
        <p:sp>
          <p:nvSpPr>
            <p:cNvPr id="16389" name="Text Box 5"/>
            <p:cNvSpPr txBox="1">
              <a:spLocks noChangeArrowheads="1"/>
            </p:cNvSpPr>
            <p:nvPr/>
          </p:nvSpPr>
          <p:spPr bwMode="auto">
            <a:xfrm>
              <a:off x="4128" y="3173"/>
              <a:ext cx="720" cy="449"/>
            </a:xfrm>
            <a:prstGeom prst="rect">
              <a:avLst/>
            </a:prstGeom>
            <a:noFill/>
            <a:ln w="9525">
              <a:solidFill>
                <a:srgbClr val="000000"/>
              </a:solidFill>
              <a:miter lim="800000"/>
              <a:headEnd/>
              <a:tailEnd/>
            </a:ln>
            <a:effectLst/>
          </p:spPr>
          <p:txBody>
            <a:bodyPr anchor="ctr" anchorCtr="1">
              <a:spAutoFit/>
            </a:bodyPr>
            <a:lstStyle/>
            <a:p>
              <a:pPr>
                <a:spcBef>
                  <a:spcPct val="50000"/>
                </a:spcBef>
              </a:pPr>
              <a:r>
                <a:rPr lang="en-US" altLang="zh-CN" sz="1600">
                  <a:ea typeface="SimSun" pitchFamily="2" charset="-122"/>
                </a:rPr>
                <a:t>Y‘s </a:t>
              </a:r>
              <a:r>
                <a:rPr lang="en-US" altLang="zh-CN" sz="1600">
                  <a:latin typeface="Courier New" pitchFamily="49" charset="0"/>
                  <a:ea typeface="SimSun" pitchFamily="2" charset="-122"/>
                </a:rPr>
                <a:t>val</a:t>
              </a:r>
            </a:p>
            <a:p>
              <a:pPr>
                <a:spcBef>
                  <a:spcPct val="50000"/>
                </a:spcBef>
              </a:pPr>
              <a:r>
                <a:rPr lang="en-US" altLang="zh-CN" sz="1600">
                  <a:ea typeface="SimSun" pitchFamily="2" charset="-122"/>
                </a:rPr>
                <a:t>X’s </a:t>
              </a:r>
              <a:r>
                <a:rPr lang="en-US" altLang="zh-CN" sz="1600">
                  <a:latin typeface="Courier New" pitchFamily="49" charset="0"/>
                  <a:ea typeface="SimSun" pitchFamily="2" charset="-122"/>
                </a:rPr>
                <a:t>val</a:t>
              </a:r>
            </a:p>
          </p:txBody>
        </p:sp>
        <p:sp>
          <p:nvSpPr>
            <p:cNvPr id="16390" name="Line 6"/>
            <p:cNvSpPr>
              <a:spLocks noChangeShapeType="1"/>
            </p:cNvSpPr>
            <p:nvPr/>
          </p:nvSpPr>
          <p:spPr bwMode="auto">
            <a:xfrm>
              <a:off x="4128" y="3408"/>
              <a:ext cx="720" cy="0"/>
            </a:xfrm>
            <a:prstGeom prst="line">
              <a:avLst/>
            </a:prstGeom>
            <a:noFill/>
            <a:ln w="9525">
              <a:solidFill>
                <a:srgbClr val="000000"/>
              </a:solidFill>
              <a:round/>
              <a:headEnd/>
              <a:tailEnd/>
            </a:ln>
            <a:effectLst/>
          </p:spPr>
          <p:txBody>
            <a:bodyPr anchor="ctr">
              <a:spAutoFit/>
            </a:bodyPr>
            <a:lstStyle/>
            <a:p>
              <a:endParaRPr lang="en-US"/>
            </a:p>
          </p:txBody>
        </p:sp>
      </p:grpSp>
      <p:sp>
        <p:nvSpPr>
          <p:cNvPr id="16391" name="Line 7"/>
          <p:cNvSpPr>
            <a:spLocks noChangeShapeType="1"/>
          </p:cNvSpPr>
          <p:nvPr/>
        </p:nvSpPr>
        <p:spPr bwMode="auto">
          <a:xfrm flipV="1">
            <a:off x="5105400" y="3657600"/>
            <a:ext cx="1905000" cy="60960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16392" name="Line 8"/>
          <p:cNvSpPr>
            <a:spLocks noChangeShapeType="1"/>
          </p:cNvSpPr>
          <p:nvPr/>
        </p:nvSpPr>
        <p:spPr bwMode="auto">
          <a:xfrm flipV="1">
            <a:off x="5943600" y="3962400"/>
            <a:ext cx="1066800" cy="304800"/>
          </a:xfrm>
          <a:prstGeom prst="line">
            <a:avLst/>
          </a:prstGeom>
          <a:noFill/>
          <a:ln w="9525">
            <a:solidFill>
              <a:srgbClr val="000000"/>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1131888"/>
            <a:ext cx="8686800" cy="5151437"/>
          </a:xfrm>
          <a:noFill/>
        </p:spPr>
        <p:txBody>
          <a:bodyPr>
            <a:spAutoFit/>
          </a:bodyPr>
          <a:lstStyle/>
          <a:p>
            <a:pPr marL="457200" indent="-457200">
              <a:lnSpc>
                <a:spcPct val="80000"/>
              </a:lnSpc>
              <a:spcBef>
                <a:spcPct val="50000"/>
              </a:spcBef>
            </a:pPr>
            <a:r>
              <a:rPr lang="en-US" altLang="zh-CN" sz="2200">
                <a:latin typeface="Arial" pitchFamily="34" charset="0"/>
                <a:ea typeface="SimSun" pitchFamily="2" charset="-122"/>
              </a:rPr>
              <a:t>When a superinterface and a subinterface contain two constants with the same name, and a class implements the subinterface</a:t>
            </a:r>
          </a:p>
          <a:p>
            <a:pPr marL="838200" lvl="1" indent="-381000">
              <a:lnSpc>
                <a:spcPct val="80000"/>
              </a:lnSpc>
              <a:spcBef>
                <a:spcPct val="50000"/>
              </a:spcBef>
              <a:buFont typeface="Arial" pitchFamily="34" charset="0"/>
              <a:buChar char="–"/>
            </a:pPr>
            <a:r>
              <a:rPr lang="en-US" altLang="zh-CN" sz="2000">
                <a:latin typeface="Arial" pitchFamily="34" charset="0"/>
                <a:ea typeface="SimSun" pitchFamily="2" charset="-122"/>
              </a:rPr>
              <a:t>the class inherits the subinterface-version constants as its static fields. Their access follow the rule of class’s static fields access.</a:t>
            </a:r>
          </a:p>
          <a:p>
            <a:pPr marL="1257300" lvl="2" indent="-342900">
              <a:lnSpc>
                <a:spcPct val="80000"/>
              </a:lnSpc>
              <a:spcBef>
                <a:spcPct val="50000"/>
              </a:spcBef>
              <a:buFontTx/>
              <a:buNone/>
            </a:pPr>
            <a:r>
              <a:rPr lang="en-US" altLang="zh-CN" sz="1800">
                <a:latin typeface="Courier New" pitchFamily="49" charset="0"/>
                <a:ea typeface="SimSun" pitchFamily="2" charset="-122"/>
              </a:rPr>
              <a:t>E.g	</a:t>
            </a:r>
            <a:r>
              <a:rPr lang="en-US" altLang="zh-CN" sz="1600">
                <a:latin typeface="Courier New" pitchFamily="49" charset="0"/>
                <a:ea typeface="SimSun" pitchFamily="2" charset="-122"/>
              </a:rPr>
              <a:t>class Z implements Y { }</a:t>
            </a:r>
          </a:p>
          <a:p>
            <a:pPr marL="1257300" lvl="2" indent="-342900">
              <a:lnSpc>
                <a:spcPct val="80000"/>
              </a:lnSpc>
              <a:spcBef>
                <a:spcPct val="50000"/>
              </a:spcBef>
              <a:buFontTx/>
              <a:buNone/>
            </a:pPr>
            <a:r>
              <a:rPr lang="en-US" altLang="zh-CN" sz="1600">
                <a:latin typeface="Courier New" pitchFamily="49" charset="0"/>
                <a:ea typeface="SimSun" pitchFamily="2" charset="-122"/>
              </a:rPr>
              <a:t>		//inside the class		 </a:t>
            </a:r>
          </a:p>
          <a:p>
            <a:pPr marL="1257300" lvl="2" indent="-342900">
              <a:lnSpc>
                <a:spcPct val="80000"/>
              </a:lnSpc>
              <a:spcBef>
                <a:spcPct val="0"/>
              </a:spcBef>
              <a:buFontTx/>
              <a:buNone/>
            </a:pPr>
            <a:r>
              <a:rPr lang="en-US" altLang="zh-CN" sz="1600">
                <a:latin typeface="Courier New" pitchFamily="49" charset="0"/>
                <a:ea typeface="SimSun" pitchFamily="2" charset="-122"/>
              </a:rPr>
              <a:t>		System.out.println(“Z.val:“+val);   //Z.val = 2</a:t>
            </a:r>
          </a:p>
          <a:p>
            <a:pPr marL="1257300" lvl="2" indent="-342900">
              <a:lnSpc>
                <a:spcPct val="80000"/>
              </a:lnSpc>
              <a:buFontTx/>
              <a:buNone/>
            </a:pPr>
            <a:r>
              <a:rPr lang="en-US" altLang="zh-CN" sz="1600">
                <a:latin typeface="Courier New" pitchFamily="49" charset="0"/>
                <a:ea typeface="SimSun" pitchFamily="2" charset="-122"/>
              </a:rPr>
              <a:t>		//outside the class</a:t>
            </a:r>
          </a:p>
          <a:p>
            <a:pPr marL="1257300" lvl="2" indent="-342900">
              <a:lnSpc>
                <a:spcPct val="80000"/>
              </a:lnSpc>
              <a:spcBef>
                <a:spcPct val="0"/>
              </a:spcBef>
              <a:buFontTx/>
              <a:buNone/>
            </a:pPr>
            <a:r>
              <a:rPr lang="en-US" altLang="zh-CN" sz="1600">
                <a:latin typeface="Courier New" pitchFamily="49" charset="0"/>
                <a:ea typeface="SimSun" pitchFamily="2" charset="-122"/>
              </a:rPr>
              <a:t>		System.out.println(“Z.val:“+Z.val); //Z.val = 2</a:t>
            </a:r>
          </a:p>
          <a:p>
            <a:pPr marL="838200" lvl="1" indent="-381000">
              <a:lnSpc>
                <a:spcPct val="80000"/>
              </a:lnSpc>
              <a:spcBef>
                <a:spcPct val="80000"/>
              </a:spcBef>
              <a:buFont typeface="Courier New" pitchFamily="49" charset="0"/>
              <a:buChar char="—"/>
            </a:pPr>
            <a:r>
              <a:rPr lang="en-US" altLang="zh-CN" sz="2000">
                <a:latin typeface="Arial" pitchFamily="34" charset="0"/>
                <a:ea typeface="SimSun" pitchFamily="2" charset="-122"/>
              </a:rPr>
              <a:t>object reference can be used to access the constants</a:t>
            </a:r>
          </a:p>
          <a:p>
            <a:pPr marL="1257300" lvl="2" indent="-342900">
              <a:lnSpc>
                <a:spcPct val="80000"/>
              </a:lnSpc>
              <a:spcBef>
                <a:spcPct val="30000"/>
              </a:spcBef>
              <a:buFont typeface="Wingdings" pitchFamily="2" charset="2"/>
              <a:buChar char="§"/>
            </a:pPr>
            <a:r>
              <a:rPr lang="en-US" altLang="zh-CN" sz="1800">
                <a:latin typeface="Arial" pitchFamily="34" charset="0"/>
                <a:ea typeface="SimSun" pitchFamily="2" charset="-122"/>
              </a:rPr>
              <a:t>subinterface-version constants are accessed by using the object reference followed by a dot followed by the constant name</a:t>
            </a:r>
          </a:p>
          <a:p>
            <a:pPr marL="1257300" lvl="2" indent="-342900">
              <a:lnSpc>
                <a:spcPct val="80000"/>
              </a:lnSpc>
              <a:spcBef>
                <a:spcPct val="30000"/>
              </a:spcBef>
              <a:buFont typeface="Wingdings" pitchFamily="2" charset="2"/>
              <a:buChar char="§"/>
            </a:pPr>
            <a:r>
              <a:rPr lang="en-US" altLang="zh-CN" sz="1800">
                <a:latin typeface="Arial" pitchFamily="34" charset="0"/>
                <a:ea typeface="SimSun" pitchFamily="2" charset="-122"/>
              </a:rPr>
              <a:t>superinterface-version constants are accessed by explicit casting</a:t>
            </a:r>
          </a:p>
          <a:p>
            <a:pPr marL="1257300" lvl="2" indent="-342900">
              <a:lnSpc>
                <a:spcPct val="80000"/>
              </a:lnSpc>
              <a:spcBef>
                <a:spcPct val="50000"/>
              </a:spcBef>
              <a:buFont typeface="Wingdings" pitchFamily="2" charset="2"/>
              <a:buNone/>
            </a:pPr>
            <a:r>
              <a:rPr lang="en-US" altLang="zh-CN" sz="1800">
                <a:latin typeface="Courier New" pitchFamily="49" charset="0"/>
                <a:ea typeface="SimSun" pitchFamily="2" charset="-122"/>
              </a:rPr>
              <a:t>	</a:t>
            </a:r>
            <a:r>
              <a:rPr lang="en-US" altLang="zh-CN" sz="1600" i="1" u="sng">
                <a:latin typeface="Courier New" pitchFamily="49" charset="0"/>
                <a:ea typeface="SimSun" pitchFamily="2" charset="-122"/>
              </a:rPr>
              <a:t>E.g.</a:t>
            </a:r>
            <a:r>
              <a:rPr lang="en-US" altLang="zh-CN" sz="1600">
                <a:latin typeface="Courier New" pitchFamily="49" charset="0"/>
                <a:ea typeface="SimSun" pitchFamily="2" charset="-122"/>
              </a:rPr>
              <a:t>	 Z v = new Z( );</a:t>
            </a:r>
          </a:p>
          <a:p>
            <a:pPr marL="1257300" lvl="2" indent="-342900">
              <a:lnSpc>
                <a:spcPct val="80000"/>
              </a:lnSpc>
              <a:spcBef>
                <a:spcPct val="0"/>
              </a:spcBef>
              <a:buFont typeface="Wingdings" pitchFamily="2" charset="2"/>
              <a:buNone/>
            </a:pPr>
            <a:r>
              <a:rPr lang="en-US" altLang="zh-CN" sz="1600">
                <a:latin typeface="Courier New" pitchFamily="49" charset="0"/>
                <a:ea typeface="SimSun" pitchFamily="2" charset="-122"/>
              </a:rPr>
              <a:t>		 System.out.print( “v.val = “ + v.val 	</a:t>
            </a:r>
          </a:p>
          <a:p>
            <a:pPr marL="1257300" lvl="2" indent="-342900">
              <a:lnSpc>
                <a:spcPct val="80000"/>
              </a:lnSpc>
              <a:spcBef>
                <a:spcPct val="0"/>
              </a:spcBef>
              <a:buFont typeface="Wingdings" pitchFamily="2" charset="2"/>
              <a:buNone/>
            </a:pPr>
            <a:r>
              <a:rPr lang="en-US" altLang="zh-CN" sz="1600">
                <a:latin typeface="Courier New" pitchFamily="49" charset="0"/>
                <a:ea typeface="SimSun" pitchFamily="2" charset="-122"/>
              </a:rPr>
              <a:t>				    +“, ((Y)v).val = “ + ((Y)v).val	         </a:t>
            </a:r>
          </a:p>
          <a:p>
            <a:pPr marL="1676400" lvl="3" indent="-304800">
              <a:lnSpc>
                <a:spcPct val="80000"/>
              </a:lnSpc>
              <a:spcBef>
                <a:spcPct val="0"/>
              </a:spcBef>
              <a:buFont typeface="Arial" pitchFamily="34" charset="0"/>
              <a:buNone/>
            </a:pPr>
            <a:r>
              <a:rPr lang="en-US" altLang="zh-CN" sz="1600">
                <a:latin typeface="Courier New" pitchFamily="49" charset="0"/>
                <a:ea typeface="SimSun" pitchFamily="2" charset="-122"/>
              </a:rPr>
              <a:t>				    +“, ((X)v).val = “ + ((X)v).val );</a:t>
            </a:r>
          </a:p>
          <a:p>
            <a:pPr marL="1676400" lvl="3" indent="-304800">
              <a:lnSpc>
                <a:spcPct val="80000"/>
              </a:lnSpc>
              <a:spcBef>
                <a:spcPct val="0"/>
              </a:spcBef>
              <a:buFont typeface="Arial" pitchFamily="34" charset="0"/>
              <a:buNone/>
            </a:pPr>
            <a:endParaRPr lang="en-US" altLang="zh-CN" sz="800">
              <a:latin typeface="Courier New" pitchFamily="49" charset="0"/>
              <a:ea typeface="SimSun" pitchFamily="2" charset="-122"/>
            </a:endParaRPr>
          </a:p>
          <a:p>
            <a:pPr marL="1257300" lvl="2" indent="-342900">
              <a:lnSpc>
                <a:spcPct val="80000"/>
              </a:lnSpc>
              <a:spcBef>
                <a:spcPct val="0"/>
              </a:spcBef>
              <a:buFont typeface="Arial" pitchFamily="34" charset="0"/>
              <a:buNone/>
            </a:pPr>
            <a:r>
              <a:rPr lang="en-US" altLang="zh-CN" sz="1800" b="1">
                <a:latin typeface="Courier New" pitchFamily="49" charset="0"/>
                <a:ea typeface="SimSun" pitchFamily="2" charset="-122"/>
              </a:rPr>
              <a:t>  </a:t>
            </a:r>
            <a:r>
              <a:rPr lang="en-US" altLang="zh-CN" sz="1600" b="1">
                <a:latin typeface="Arial" pitchFamily="34" charset="0"/>
                <a:ea typeface="SimSun" pitchFamily="2" charset="-122"/>
              </a:rPr>
              <a:t>output:</a:t>
            </a:r>
            <a:r>
              <a:rPr lang="en-US" altLang="zh-CN" sz="1600">
                <a:latin typeface="Arial" pitchFamily="34" charset="0"/>
                <a:ea typeface="SimSun" pitchFamily="2" charset="-122"/>
              </a:rPr>
              <a:t> v.val = 2, ((Y)v).val = 2, ((X)v).val = 1</a:t>
            </a:r>
          </a:p>
        </p:txBody>
      </p:sp>
      <p:sp>
        <p:nvSpPr>
          <p:cNvPr id="15362" name="Rectangle 2"/>
          <p:cNvSpPr>
            <a:spLocks noGrp="1" noChangeArrowheads="1"/>
          </p:cNvSpPr>
          <p:nvPr>
            <p:ph type="title"/>
          </p:nvPr>
        </p:nvSpPr>
        <p:spPr>
          <a:xfrm>
            <a:off x="457200" y="228600"/>
            <a:ext cx="8243888" cy="990600"/>
          </a:xfrm>
          <a:noFill/>
        </p:spPr>
        <p:txBody>
          <a:bodyPr anchor="ctr" anchorCtr="1"/>
          <a:lstStyle/>
          <a:p>
            <a:r>
              <a:rPr lang="en-US" altLang="zh-CN" sz="3200">
                <a:ea typeface="SimSun" pitchFamily="2" charset="-122"/>
              </a:rPr>
              <a:t>Tedious Details (3)</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295400"/>
            <a:ext cx="8229600" cy="5121275"/>
          </a:xfrm>
          <a:noFill/>
        </p:spPr>
        <p:txBody>
          <a:bodyPr>
            <a:spAutoFit/>
          </a:bodyPr>
          <a:lstStyle/>
          <a:p>
            <a:pPr>
              <a:spcBef>
                <a:spcPct val="50000"/>
              </a:spcBef>
            </a:pPr>
            <a:r>
              <a:rPr lang="en-US" altLang="zh-CN" sz="2000">
                <a:latin typeface="Arial" pitchFamily="34" charset="0"/>
                <a:ea typeface="SimSun" pitchFamily="2" charset="-122"/>
              </a:rPr>
              <a:t>If a declared method in a subinterface has the same signature as an inherited method and the same return type, then the new declaration </a:t>
            </a:r>
            <a:r>
              <a:rPr lang="en-US" altLang="zh-CN" sz="2000" i="1">
                <a:latin typeface="Arial" pitchFamily="34" charset="0"/>
                <a:ea typeface="SimSun" pitchFamily="2" charset="-122"/>
              </a:rPr>
              <a:t>overrides</a:t>
            </a:r>
            <a:r>
              <a:rPr lang="en-US" altLang="zh-CN" sz="2000">
                <a:latin typeface="Arial" pitchFamily="34" charset="0"/>
                <a:ea typeface="SimSun" pitchFamily="2" charset="-122"/>
              </a:rPr>
              <a:t> the inherited method in its superinterface. If the only difference is in the return type, then there will be a compile-time error </a:t>
            </a:r>
          </a:p>
          <a:p>
            <a:pPr>
              <a:spcBef>
                <a:spcPct val="50000"/>
              </a:spcBef>
            </a:pPr>
            <a:r>
              <a:rPr lang="en-US" altLang="zh-CN" sz="2000">
                <a:latin typeface="Arial" pitchFamily="34" charset="0"/>
                <a:ea typeface="SimSun" pitchFamily="2" charset="-122"/>
              </a:rPr>
              <a:t>An interface can inherit more than one methods with the same signature and return type. A class can implement different interfaces containing methods with the same signature and return type.</a:t>
            </a:r>
          </a:p>
          <a:p>
            <a:pPr>
              <a:spcBef>
                <a:spcPct val="50000"/>
              </a:spcBef>
            </a:pPr>
            <a:r>
              <a:rPr lang="en-US" altLang="zh-CN" sz="2000">
                <a:latin typeface="Arial" pitchFamily="34" charset="0"/>
                <a:ea typeface="SimSun" pitchFamily="2" charset="-122"/>
              </a:rPr>
              <a:t>Overriding in interfaces has </a:t>
            </a:r>
            <a:r>
              <a:rPr lang="en-US" altLang="zh-CN" sz="2000" b="1">
                <a:latin typeface="Arial" pitchFamily="34" charset="0"/>
                <a:ea typeface="SimSun" pitchFamily="2" charset="-122"/>
              </a:rPr>
              <a:t>NO</a:t>
            </a:r>
            <a:r>
              <a:rPr lang="en-US" altLang="zh-CN" sz="2000">
                <a:latin typeface="Arial" pitchFamily="34" charset="0"/>
                <a:ea typeface="SimSun" pitchFamily="2" charset="-122"/>
              </a:rPr>
              <a:t> question of ambiguity. The real behavior is ultimately decided by the implementation in the class implementing them. The real issue is whether a single implementation can honor all the contracts implied by that method in different interfaces</a:t>
            </a:r>
          </a:p>
          <a:p>
            <a:pPr>
              <a:spcBef>
                <a:spcPct val="50000"/>
              </a:spcBef>
            </a:pPr>
            <a:r>
              <a:rPr lang="en-US" altLang="zh-CN" sz="2000">
                <a:latin typeface="Arial" pitchFamily="34" charset="0"/>
                <a:ea typeface="SimSun" pitchFamily="2" charset="-122"/>
              </a:rPr>
              <a:t>Methods with same name but different parameter lists are </a:t>
            </a:r>
            <a:r>
              <a:rPr lang="en-US" altLang="zh-CN" sz="2000">
                <a:latin typeface="Courier New" pitchFamily="49" charset="0"/>
                <a:ea typeface="SimSun" pitchFamily="2" charset="-122"/>
              </a:rPr>
              <a:t>overloaded</a:t>
            </a:r>
            <a:endParaRPr lang="en-US" altLang="zh-CN" sz="2000">
              <a:latin typeface="Arial" pitchFamily="34" charset="0"/>
              <a:ea typeface="SimSun" pitchFamily="2" charset="-122"/>
            </a:endParaRPr>
          </a:p>
        </p:txBody>
      </p:sp>
      <p:sp>
        <p:nvSpPr>
          <p:cNvPr id="18434" name="Rectangle 2"/>
          <p:cNvSpPr>
            <a:spLocks noGrp="1" noChangeArrowheads="1"/>
          </p:cNvSpPr>
          <p:nvPr>
            <p:ph type="title"/>
          </p:nvPr>
        </p:nvSpPr>
        <p:spPr>
          <a:xfrm>
            <a:off x="442913" y="466725"/>
            <a:ext cx="8243887" cy="585788"/>
          </a:xfrm>
          <a:noFill/>
        </p:spPr>
        <p:txBody>
          <a:bodyPr anchor="ctr" anchorCtr="1">
            <a:spAutoFit/>
          </a:bodyPr>
          <a:lstStyle/>
          <a:p>
            <a:r>
              <a:rPr lang="en-US" altLang="zh-CN" sz="3600">
                <a:latin typeface="Arial" pitchFamily="34" charset="0"/>
                <a:ea typeface="SimSun" pitchFamily="2" charset="-122"/>
              </a:rPr>
              <a:t>Extending interfaces – about methods</a:t>
            </a:r>
            <a:endParaRPr lang="zh-CN" altLang="en-US" sz="36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600200"/>
            <a:ext cx="8229600" cy="1857375"/>
          </a:xfrm>
          <a:noFill/>
        </p:spPr>
        <p:txBody>
          <a:bodyPr>
            <a:spAutoFit/>
          </a:bodyPr>
          <a:lstStyle/>
          <a:p>
            <a:pPr>
              <a:buFontTx/>
              <a:buNone/>
            </a:pPr>
            <a:r>
              <a:rPr lang="en-US" altLang="zh-CN" sz="2000" i="1">
                <a:latin typeface="Arial" pitchFamily="34" charset="0"/>
                <a:ea typeface="SimSun" pitchFamily="2" charset="-122"/>
              </a:rPr>
              <a:t>See the examples</a:t>
            </a:r>
            <a:r>
              <a:rPr lang="en-US" altLang="zh-CN" sz="2000">
                <a:latin typeface="Arial" pitchFamily="34" charset="0"/>
                <a:ea typeface="SimSun" pitchFamily="2" charset="-122"/>
              </a:rPr>
              <a:t>:</a:t>
            </a:r>
          </a:p>
          <a:p>
            <a:pPr>
              <a:buFontTx/>
              <a:buNone/>
            </a:pPr>
            <a:r>
              <a:rPr lang="en-US" altLang="zh-CN" sz="2000">
                <a:latin typeface="Arial" pitchFamily="34" charset="0"/>
                <a:ea typeface="SimSun" pitchFamily="2" charset="-122"/>
              </a:rPr>
              <a:t>Interface: </a:t>
            </a:r>
            <a:r>
              <a:rPr lang="en-US" altLang="zh-CN" sz="2000">
                <a:latin typeface="Courier New" pitchFamily="49" charset="0"/>
                <a:ea typeface="SimSun" pitchFamily="2" charset="-122"/>
              </a:rPr>
              <a:t>Shape</a:t>
            </a:r>
            <a:r>
              <a:rPr lang="en-US" altLang="zh-CN" sz="2000">
                <a:latin typeface="Arial" pitchFamily="34" charset="0"/>
                <a:ea typeface="SimSun" pitchFamily="2" charset="-122"/>
              </a:rPr>
              <a:t> (</a:t>
            </a:r>
            <a:r>
              <a:rPr lang="en-US" altLang="zh-CN" sz="2000" u="sng">
                <a:latin typeface="Arial" pitchFamily="34" charset="0"/>
                <a:ea typeface="SimSun" pitchFamily="2" charset="-122"/>
              </a:rPr>
              <a:t>Shape.java</a:t>
            </a:r>
            <a:r>
              <a:rPr lang="en-US" altLang="zh-CN" sz="2000">
                <a:latin typeface="Arial" pitchFamily="34" charset="0"/>
                <a:ea typeface="SimSun" pitchFamily="2" charset="-122"/>
              </a:rPr>
              <a:t>)</a:t>
            </a:r>
          </a:p>
          <a:p>
            <a:pPr>
              <a:buFontTx/>
              <a:buNone/>
            </a:pPr>
            <a:r>
              <a:rPr lang="en-US" altLang="zh-CN" sz="2000">
                <a:latin typeface="Arial" pitchFamily="34" charset="0"/>
                <a:ea typeface="SimSun" pitchFamily="2" charset="-122"/>
              </a:rPr>
              <a:t>Class implementing this interface: </a:t>
            </a:r>
            <a:r>
              <a:rPr lang="en-US" altLang="zh-CN" sz="2000">
                <a:latin typeface="Courier New" pitchFamily="49" charset="0"/>
                <a:ea typeface="SimSun" pitchFamily="2" charset="-122"/>
              </a:rPr>
              <a:t>Point</a:t>
            </a:r>
            <a:r>
              <a:rPr lang="en-US" altLang="zh-CN" sz="2000">
                <a:latin typeface="Arial" pitchFamily="34" charset="0"/>
                <a:ea typeface="SimSun" pitchFamily="2" charset="-122"/>
              </a:rPr>
              <a:t> (</a:t>
            </a:r>
            <a:r>
              <a:rPr lang="en-US" altLang="zh-CN" sz="2000" u="sng">
                <a:latin typeface="Arial" pitchFamily="34" charset="0"/>
                <a:ea typeface="SimSun" pitchFamily="2" charset="-122"/>
              </a:rPr>
              <a:t>Point.java</a:t>
            </a:r>
            <a:r>
              <a:rPr lang="en-US" altLang="zh-CN" sz="2000">
                <a:latin typeface="Arial" pitchFamily="34" charset="0"/>
                <a:ea typeface="SimSun" pitchFamily="2" charset="-122"/>
              </a:rPr>
              <a:t>)</a:t>
            </a:r>
          </a:p>
          <a:p>
            <a:pPr>
              <a:buFontTx/>
              <a:buNone/>
            </a:pPr>
            <a:r>
              <a:rPr lang="en-US" altLang="zh-CN" sz="2000">
                <a:latin typeface="Arial" pitchFamily="34" charset="0"/>
                <a:ea typeface="SimSun" pitchFamily="2" charset="-122"/>
              </a:rPr>
              <a:t>Subclasses of </a:t>
            </a:r>
            <a:r>
              <a:rPr lang="en-US" altLang="zh-CN" sz="2000">
                <a:latin typeface="Courier New" pitchFamily="49" charset="0"/>
                <a:ea typeface="SimSun" pitchFamily="2" charset="-122"/>
              </a:rPr>
              <a:t>Point</a:t>
            </a:r>
            <a:r>
              <a:rPr lang="en-US" altLang="zh-CN" sz="2000">
                <a:latin typeface="Arial" pitchFamily="34" charset="0"/>
                <a:ea typeface="SimSun" pitchFamily="2" charset="-122"/>
              </a:rPr>
              <a:t>: </a:t>
            </a:r>
            <a:r>
              <a:rPr lang="en-US" altLang="zh-CN" sz="2000">
                <a:latin typeface="Courier New" pitchFamily="49" charset="0"/>
                <a:ea typeface="SimSun" pitchFamily="2" charset="-122"/>
              </a:rPr>
              <a:t>Circle</a:t>
            </a:r>
            <a:r>
              <a:rPr lang="en-US" altLang="zh-CN" sz="2000">
                <a:latin typeface="Arial" pitchFamily="34" charset="0"/>
                <a:ea typeface="SimSun" pitchFamily="2" charset="-122"/>
              </a:rPr>
              <a:t> (</a:t>
            </a:r>
            <a:r>
              <a:rPr lang="en-US" altLang="zh-CN" sz="2000" u="sng">
                <a:latin typeface="Arial" pitchFamily="34" charset="0"/>
                <a:ea typeface="SimSun" pitchFamily="2" charset="-122"/>
              </a:rPr>
              <a:t>Circle.java</a:t>
            </a:r>
            <a:r>
              <a:rPr lang="en-US" altLang="zh-CN" sz="2000">
                <a:latin typeface="Arial" pitchFamily="34" charset="0"/>
                <a:ea typeface="SimSun" pitchFamily="2" charset="-122"/>
              </a:rPr>
              <a:t>), </a:t>
            </a:r>
            <a:r>
              <a:rPr lang="en-US" altLang="zh-CN" sz="2000">
                <a:latin typeface="Courier New" pitchFamily="49" charset="0"/>
                <a:ea typeface="SimSun" pitchFamily="2" charset="-122"/>
              </a:rPr>
              <a:t>Cylinder</a:t>
            </a:r>
            <a:r>
              <a:rPr lang="en-US" altLang="zh-CN" sz="2000">
                <a:latin typeface="Arial" pitchFamily="34" charset="0"/>
                <a:ea typeface="SimSun" pitchFamily="2" charset="-122"/>
              </a:rPr>
              <a:t> </a:t>
            </a:r>
            <a:r>
              <a:rPr lang="en-US" altLang="zh-CN" sz="2000" u="sng">
                <a:latin typeface="Arial" pitchFamily="34" charset="0"/>
                <a:ea typeface="SimSun" pitchFamily="2" charset="-122"/>
              </a:rPr>
              <a:t>(Cylinder.java</a:t>
            </a:r>
            <a:r>
              <a:rPr lang="en-US" altLang="zh-CN" sz="2000">
                <a:latin typeface="Arial" pitchFamily="34" charset="0"/>
                <a:ea typeface="SimSun" pitchFamily="2" charset="-122"/>
              </a:rPr>
              <a:t>)</a:t>
            </a:r>
          </a:p>
          <a:p>
            <a:pPr>
              <a:buFontTx/>
              <a:buNone/>
            </a:pPr>
            <a:r>
              <a:rPr lang="en-US" altLang="zh-CN" sz="2000">
                <a:latin typeface="Arial" pitchFamily="34" charset="0"/>
                <a:ea typeface="SimSun" pitchFamily="2" charset="-122"/>
              </a:rPr>
              <a:t>Test class: </a:t>
            </a:r>
            <a:r>
              <a:rPr lang="en-US" altLang="zh-CN" sz="2000" u="sng">
                <a:latin typeface="Arial" pitchFamily="34" charset="0"/>
                <a:ea typeface="SimSun" pitchFamily="2" charset="-122"/>
              </a:rPr>
              <a:t>Test.java</a:t>
            </a:r>
          </a:p>
        </p:txBody>
      </p:sp>
      <p:sp>
        <p:nvSpPr>
          <p:cNvPr id="30722" name="Rectangle 2"/>
          <p:cNvSpPr>
            <a:spLocks noGrp="1" noChangeArrowheads="1"/>
          </p:cNvSpPr>
          <p:nvPr>
            <p:ph type="title"/>
          </p:nvPr>
        </p:nvSpPr>
        <p:spPr>
          <a:xfrm>
            <a:off x="442913" y="762000"/>
            <a:ext cx="8243887" cy="530225"/>
          </a:xfrm>
          <a:noFill/>
        </p:spPr>
        <p:txBody>
          <a:bodyPr>
            <a:spAutoFit/>
          </a:bodyPr>
          <a:lstStyle/>
          <a:p>
            <a:r>
              <a:rPr lang="en-US" altLang="zh-CN" sz="3200">
                <a:latin typeface="Arial Unicode MS" pitchFamily="34" charset="-128"/>
                <a:ea typeface="SimSun" pitchFamily="2" charset="-122"/>
              </a:rPr>
              <a:t>Why using interfaces?</a:t>
            </a:r>
          </a:p>
        </p:txBody>
      </p:sp>
      <p:grpSp>
        <p:nvGrpSpPr>
          <p:cNvPr id="2" name="Group 6"/>
          <p:cNvGrpSpPr>
            <a:grpSpLocks/>
          </p:cNvGrpSpPr>
          <p:nvPr/>
        </p:nvGrpSpPr>
        <p:grpSpPr bwMode="auto">
          <a:xfrm>
            <a:off x="457200" y="3657600"/>
            <a:ext cx="7924800" cy="1936750"/>
            <a:chOff x="288" y="2544"/>
            <a:chExt cx="4992" cy="1220"/>
          </a:xfrm>
        </p:grpSpPr>
        <p:sp>
          <p:nvSpPr>
            <p:cNvPr id="30725" name="Rectangle 5"/>
            <p:cNvSpPr>
              <a:spLocks noChangeArrowheads="1"/>
            </p:cNvSpPr>
            <p:nvPr/>
          </p:nvSpPr>
          <p:spPr bwMode="auto">
            <a:xfrm>
              <a:off x="288" y="2544"/>
              <a:ext cx="904" cy="826"/>
            </a:xfrm>
            <a:prstGeom prst="rect">
              <a:avLst/>
            </a:prstGeom>
            <a:noFill/>
            <a:ln w="9525">
              <a:noFill/>
              <a:miter lim="800000"/>
              <a:headEnd/>
              <a:tailEnd/>
            </a:ln>
            <a:effectLst/>
          </p:spPr>
          <p:txBody>
            <a:bodyPr wrap="none" anchor="ctr">
              <a:spAutoFit/>
            </a:bodyPr>
            <a:lstStyle/>
            <a:p>
              <a:pPr algn="ctr">
                <a:buClr>
                  <a:srgbClr val="FF0000"/>
                </a:buClr>
                <a:buFont typeface="Wingdings" pitchFamily="2" charset="2"/>
                <a:buChar char="C"/>
              </a:pPr>
              <a:r>
                <a:rPr lang="en-US" altLang="zh-CN" sz="8000">
                  <a:solidFill>
                    <a:schemeClr val="bg1"/>
                  </a:solidFill>
                  <a:ea typeface="SimSun" pitchFamily="2" charset="-122"/>
                </a:rPr>
                <a:t>a</a:t>
              </a:r>
            </a:p>
          </p:txBody>
        </p:sp>
        <p:sp>
          <p:nvSpPr>
            <p:cNvPr id="30724" name="Text Box 4"/>
            <p:cNvSpPr txBox="1">
              <a:spLocks noChangeArrowheads="1"/>
            </p:cNvSpPr>
            <p:nvPr/>
          </p:nvSpPr>
          <p:spPr bwMode="auto">
            <a:xfrm>
              <a:off x="384" y="2592"/>
              <a:ext cx="4896" cy="1172"/>
            </a:xfrm>
            <a:prstGeom prst="rect">
              <a:avLst/>
            </a:prstGeom>
            <a:noFill/>
            <a:ln w="19050">
              <a:noFill/>
              <a:miter lim="800000"/>
              <a:headEnd/>
              <a:tailEnd/>
            </a:ln>
            <a:effectLst/>
          </p:spPr>
          <p:txBody>
            <a:bodyPr tIns="548640" bIns="91440">
              <a:spAutoFit/>
            </a:bodyPr>
            <a:lstStyle/>
            <a:p>
              <a:pPr algn="just" eaLnBrk="1" hangingPunct="1">
                <a:spcBef>
                  <a:spcPct val="50000"/>
                </a:spcBef>
                <a:buClr>
                  <a:schemeClr val="tx1"/>
                </a:buClr>
                <a:buSzPct val="400000"/>
                <a:buFont typeface="Wingdings" pitchFamily="2" charset="2"/>
                <a:buNone/>
              </a:pPr>
              <a:r>
                <a:rPr lang="en-US" altLang="zh-CN">
                  <a:ea typeface="SimSun" pitchFamily="2" charset="-122"/>
                </a:rPr>
                <a:t>         The usefulness of interfaces goes far beyond simply publishing protocols for other programmers. Any function can have parameters that are of interface type. Any object of a class that implements the interface may be passed as an argument. </a:t>
              </a:r>
              <a:endParaRPr lang="zh-CN" altLang="en-US">
                <a:ea typeface="SimSun"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600200"/>
            <a:ext cx="8229600" cy="4465638"/>
          </a:xfrm>
          <a:noFill/>
        </p:spPr>
        <p:txBody>
          <a:bodyPr>
            <a:spAutoFit/>
          </a:bodyPr>
          <a:lstStyle/>
          <a:p>
            <a:r>
              <a:rPr lang="en-US" altLang="zh-CN" sz="2000">
                <a:latin typeface="Arial" pitchFamily="34" charset="0"/>
                <a:ea typeface="SimSun" pitchFamily="2" charset="-122"/>
              </a:rPr>
              <a:t>A marker (tagging)  interface has neither methods nor constants, its only purpose is to allow the use of </a:t>
            </a:r>
            <a:r>
              <a:rPr lang="en-US" altLang="zh-CN" sz="2000">
                <a:latin typeface="Courier New" pitchFamily="49" charset="0"/>
                <a:ea typeface="SimSun" pitchFamily="2" charset="-122"/>
              </a:rPr>
              <a:t>instanceof</a:t>
            </a:r>
            <a:r>
              <a:rPr lang="en-US" altLang="zh-CN" sz="2000">
                <a:latin typeface="Arial" pitchFamily="34" charset="0"/>
                <a:ea typeface="SimSun" pitchFamily="2" charset="-122"/>
              </a:rPr>
              <a:t> in a type inquiry. </a:t>
            </a:r>
            <a:r>
              <a:rPr lang="en-US" altLang="zh-CN" sz="2000">
                <a:latin typeface="Courier New" pitchFamily="49" charset="0"/>
                <a:ea typeface="SimSun" pitchFamily="2" charset="-122"/>
              </a:rPr>
              <a:t>Cloneable</a:t>
            </a:r>
            <a:r>
              <a:rPr lang="en-US" altLang="zh-CN" sz="2000">
                <a:latin typeface="Arial" pitchFamily="34" charset="0"/>
                <a:ea typeface="SimSun" pitchFamily="2" charset="-122"/>
              </a:rPr>
              <a:t> interface is such an example.</a:t>
            </a:r>
          </a:p>
          <a:p>
            <a:r>
              <a:rPr lang="en-US" altLang="zh-CN" sz="2000">
                <a:latin typeface="Arial" pitchFamily="34" charset="0"/>
                <a:ea typeface="SimSun" pitchFamily="2" charset="-122"/>
              </a:rPr>
              <a:t>Object clone: a clone method returns a new object whose initial state is a copy of the current state of the object on which </a:t>
            </a:r>
            <a:r>
              <a:rPr lang="en-US" altLang="zh-CN" sz="2000">
                <a:latin typeface="Courier New" pitchFamily="49" charset="0"/>
                <a:ea typeface="SimSun" pitchFamily="2" charset="-122"/>
              </a:rPr>
              <a:t>clone</a:t>
            </a:r>
            <a:r>
              <a:rPr lang="en-US" altLang="zh-CN" sz="2000">
                <a:latin typeface="Arial" pitchFamily="34" charset="0"/>
                <a:ea typeface="SimSun" pitchFamily="2" charset="-122"/>
              </a:rPr>
              <a:t> was invoked. Subsequent changes to the new clone object should not affect the state of the original object.</a:t>
            </a:r>
          </a:p>
          <a:p>
            <a:r>
              <a:rPr lang="en-US" altLang="zh-CN" sz="2000">
                <a:latin typeface="Arial" pitchFamily="34" charset="0"/>
                <a:ea typeface="SimSun" pitchFamily="2" charset="-122"/>
              </a:rPr>
              <a:t>Three factors in writing a </a:t>
            </a:r>
            <a:r>
              <a:rPr lang="en-US" altLang="zh-CN" sz="2000">
                <a:latin typeface="Courier New" pitchFamily="49" charset="0"/>
                <a:ea typeface="SimSun" pitchFamily="2" charset="-122"/>
              </a:rPr>
              <a:t>clone</a:t>
            </a:r>
            <a:r>
              <a:rPr lang="en-US" altLang="zh-CN" sz="2000">
                <a:latin typeface="Arial" pitchFamily="34" charset="0"/>
                <a:ea typeface="SimSun" pitchFamily="2" charset="-122"/>
              </a:rPr>
              <a:t> method</a:t>
            </a:r>
          </a:p>
          <a:p>
            <a:pPr lvl="1"/>
            <a:r>
              <a:rPr lang="en-US" altLang="zh-CN" sz="1800">
                <a:latin typeface="Arial" pitchFamily="34" charset="0"/>
                <a:ea typeface="SimSun" pitchFamily="2" charset="-122"/>
              </a:rPr>
              <a:t>The empty Cloneable interface. You must implement it to provide a clone method that can be used to clone an object</a:t>
            </a:r>
          </a:p>
          <a:p>
            <a:pPr lvl="1"/>
            <a:r>
              <a:rPr lang="en-US" altLang="zh-CN" sz="1800">
                <a:latin typeface="Arial" pitchFamily="34" charset="0"/>
                <a:ea typeface="SimSun" pitchFamily="2" charset="-122"/>
              </a:rPr>
              <a:t>The clone method implemented by the Object class performs a simple clone by copying all fields of the original object to the new object</a:t>
            </a:r>
          </a:p>
          <a:p>
            <a:pPr lvl="1"/>
            <a:r>
              <a:rPr lang="en-US" altLang="zh-CN" sz="1800">
                <a:latin typeface="Arial" pitchFamily="34" charset="0"/>
                <a:ea typeface="SimSun" pitchFamily="2" charset="-122"/>
              </a:rPr>
              <a:t>The CloneNotSupportedException, which can be used to signal that a class’s clone method shouldn’t have been invoked</a:t>
            </a:r>
          </a:p>
        </p:txBody>
      </p:sp>
      <p:sp>
        <p:nvSpPr>
          <p:cNvPr id="26626" name="Rectangle 2"/>
          <p:cNvSpPr>
            <a:spLocks noGrp="1" noChangeArrowheads="1"/>
          </p:cNvSpPr>
          <p:nvPr>
            <p:ph type="title"/>
          </p:nvPr>
        </p:nvSpPr>
        <p:spPr>
          <a:xfrm>
            <a:off x="442913" y="765175"/>
            <a:ext cx="8243887" cy="530225"/>
          </a:xfrm>
          <a:noFill/>
        </p:spPr>
        <p:txBody>
          <a:bodyPr>
            <a:spAutoFit/>
          </a:bodyPr>
          <a:lstStyle/>
          <a:p>
            <a:r>
              <a:rPr lang="en-US" altLang="zh-CN" sz="3200">
                <a:latin typeface="Arial" pitchFamily="34" charset="0"/>
                <a:ea typeface="SimSun" pitchFamily="2" charset="-122"/>
              </a:rPr>
              <a:t>Marker interfaces and object cloning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28600" y="1066800"/>
            <a:ext cx="8686800" cy="4021138"/>
          </a:xfrm>
          <a:noFill/>
        </p:spPr>
        <p:txBody>
          <a:bodyPr>
            <a:spAutoFit/>
          </a:bodyPr>
          <a:lstStyle/>
          <a:p>
            <a:r>
              <a:rPr lang="en-US" altLang="zh-CN" sz="2000">
                <a:latin typeface="Arial" pitchFamily="34" charset="0"/>
                <a:ea typeface="SimSun" pitchFamily="2" charset="-122"/>
              </a:rPr>
              <a:t>The </a:t>
            </a:r>
            <a:r>
              <a:rPr lang="en-US" altLang="zh-CN" sz="2000">
                <a:latin typeface="Courier New" pitchFamily="49" charset="0"/>
                <a:ea typeface="SimSun" pitchFamily="2" charset="-122"/>
              </a:rPr>
              <a:t>Object</a:t>
            </a:r>
            <a:r>
              <a:rPr lang="en-US" altLang="zh-CN" sz="2000">
                <a:latin typeface="Arial" pitchFamily="34" charset="0"/>
                <a:ea typeface="SimSun" pitchFamily="2" charset="-122"/>
              </a:rPr>
              <a:t> class provides a method named </a:t>
            </a:r>
            <a:r>
              <a:rPr lang="en-US" altLang="zh-CN" sz="2000">
                <a:latin typeface="Courier New" pitchFamily="49" charset="0"/>
                <a:ea typeface="SimSun" pitchFamily="2" charset="-122"/>
              </a:rPr>
              <a:t>clone</a:t>
            </a:r>
            <a:r>
              <a:rPr lang="en-US" altLang="zh-CN" sz="2000">
                <a:latin typeface="Arial" pitchFamily="34" charset="0"/>
                <a:ea typeface="SimSun" pitchFamily="2" charset="-122"/>
              </a:rPr>
              <a:t>, which performs a simple clone by copying all fields of the original object to the new object. It works for many classes but may need to be overridden for special purpose.</a:t>
            </a:r>
          </a:p>
          <a:p>
            <a:r>
              <a:rPr lang="en-US" altLang="zh-CN" sz="2000">
                <a:latin typeface="Arial" pitchFamily="34" charset="0"/>
                <a:ea typeface="SimSun" pitchFamily="2" charset="-122"/>
              </a:rPr>
              <a:t>Shallow versus deep cloning</a:t>
            </a:r>
          </a:p>
          <a:p>
            <a:pPr lvl="1">
              <a:buFontTx/>
              <a:buNone/>
            </a:pPr>
            <a:r>
              <a:rPr lang="en-US" altLang="zh-CN" sz="1800">
                <a:latin typeface="Arial" pitchFamily="34" charset="0"/>
                <a:ea typeface="SimSun" pitchFamily="2" charset="-122"/>
              </a:rPr>
              <a:t>1)	Shallow cloning: a simple field by field copy. This might be wrong if it duplicates a reference to an object that shouldn’t be shared.</a:t>
            </a:r>
          </a:p>
          <a:p>
            <a:pPr lvl="2">
              <a:lnSpc>
                <a:spcPct val="90000"/>
              </a:lnSpc>
              <a:spcBef>
                <a:spcPct val="50000"/>
              </a:spcBef>
              <a:buFontTx/>
              <a:buNone/>
            </a:pPr>
            <a:r>
              <a:rPr lang="en-US" altLang="zh-CN" sz="1600">
                <a:latin typeface="Courier New" pitchFamily="49" charset="0"/>
                <a:ea typeface="SimSun" pitchFamily="2" charset="-122"/>
              </a:rPr>
              <a:t>public class IntegerStack implements Cloneable {</a:t>
            </a:r>
          </a:p>
          <a:p>
            <a:pPr lvl="2">
              <a:lnSpc>
                <a:spcPct val="90000"/>
              </a:lnSpc>
              <a:spcBef>
                <a:spcPct val="0"/>
              </a:spcBef>
              <a:buFontTx/>
              <a:buNone/>
            </a:pPr>
            <a:r>
              <a:rPr lang="en-US" altLang="zh-CN" sz="1600">
                <a:latin typeface="Courier New" pitchFamily="49" charset="0"/>
                <a:ea typeface="SimSun" pitchFamily="2" charset="-122"/>
              </a:rPr>
              <a:t>	private int[] buffer; // a stacker of integers</a:t>
            </a:r>
          </a:p>
          <a:p>
            <a:pPr lvl="2">
              <a:lnSpc>
                <a:spcPct val="90000"/>
              </a:lnSpc>
              <a:spcBef>
                <a:spcPct val="0"/>
              </a:spcBef>
              <a:buFontTx/>
              <a:buNone/>
            </a:pPr>
            <a:r>
              <a:rPr lang="en-US" altLang="zh-CN" sz="1600">
                <a:latin typeface="Courier New" pitchFamily="49" charset="0"/>
                <a:ea typeface="SimSun" pitchFamily="2" charset="-122"/>
              </a:rPr>
              <a:t>	private int top;	// largest index in the stacker 				// (starting from 0)</a:t>
            </a:r>
          </a:p>
          <a:p>
            <a:pPr lvl="2">
              <a:lnSpc>
                <a:spcPct val="90000"/>
              </a:lnSpc>
              <a:spcBef>
                <a:spcPct val="0"/>
              </a:spcBef>
              <a:buFontTx/>
              <a:buNone/>
            </a:pPr>
            <a:r>
              <a:rPr lang="en-US" altLang="zh-CN" sz="1600">
                <a:latin typeface="Courier New" pitchFamily="49" charset="0"/>
                <a:ea typeface="SimSun" pitchFamily="2" charset="-122"/>
              </a:rPr>
              <a:t>	. . . </a:t>
            </a:r>
          </a:p>
          <a:p>
            <a:pPr lvl="2">
              <a:lnSpc>
                <a:spcPct val="90000"/>
              </a:lnSpc>
              <a:spcBef>
                <a:spcPct val="0"/>
              </a:spcBef>
              <a:buFontTx/>
              <a:buNone/>
            </a:pPr>
            <a:r>
              <a:rPr lang="en-US" altLang="zh-CN" sz="1600">
                <a:latin typeface="Courier New" pitchFamily="49" charset="0"/>
                <a:ea typeface="SimSun" pitchFamily="2" charset="-122"/>
              </a:rPr>
              <a:t>}</a:t>
            </a:r>
          </a:p>
          <a:p>
            <a:pPr lvl="1"/>
            <a:endParaRPr lang="zh-CN" altLang="en-US" sz="1600">
              <a:latin typeface="Courier New" pitchFamily="49" charset="0"/>
              <a:ea typeface="SimSun" pitchFamily="2" charset="-122"/>
            </a:endParaRPr>
          </a:p>
        </p:txBody>
      </p:sp>
      <p:sp>
        <p:nvSpPr>
          <p:cNvPr id="27650" name="Rectangle 2"/>
          <p:cNvSpPr>
            <a:spLocks noGrp="1" noChangeArrowheads="1"/>
          </p:cNvSpPr>
          <p:nvPr>
            <p:ph type="title"/>
          </p:nvPr>
        </p:nvSpPr>
        <p:spPr>
          <a:xfrm>
            <a:off x="442913" y="381000"/>
            <a:ext cx="8243887" cy="530225"/>
          </a:xfrm>
          <a:noFill/>
        </p:spPr>
        <p:txBody>
          <a:bodyPr>
            <a:spAutoFit/>
          </a:bodyPr>
          <a:lstStyle/>
          <a:p>
            <a:r>
              <a:rPr lang="en-US" altLang="zh-CN" sz="3200">
                <a:latin typeface="Arial" pitchFamily="34" charset="0"/>
                <a:ea typeface="SimSun" pitchFamily="2" charset="-122"/>
              </a:rPr>
              <a:t>Object cloning (1)</a:t>
            </a:r>
          </a:p>
        </p:txBody>
      </p:sp>
      <p:grpSp>
        <p:nvGrpSpPr>
          <p:cNvPr id="2" name="Group 32"/>
          <p:cNvGrpSpPr>
            <a:grpSpLocks/>
          </p:cNvGrpSpPr>
          <p:nvPr/>
        </p:nvGrpSpPr>
        <p:grpSpPr bwMode="auto">
          <a:xfrm>
            <a:off x="1295400" y="4572000"/>
            <a:ext cx="5638800" cy="1981200"/>
            <a:chOff x="912" y="2640"/>
            <a:chExt cx="3552" cy="1248"/>
          </a:xfrm>
        </p:grpSpPr>
        <p:sp>
          <p:nvSpPr>
            <p:cNvPr id="27669" name="Text Box 21"/>
            <p:cNvSpPr txBox="1">
              <a:spLocks noChangeArrowheads="1"/>
            </p:cNvSpPr>
            <p:nvPr/>
          </p:nvSpPr>
          <p:spPr bwMode="auto">
            <a:xfrm>
              <a:off x="912" y="2860"/>
              <a:ext cx="1008" cy="212"/>
            </a:xfrm>
            <a:prstGeom prst="rect">
              <a:avLst/>
            </a:prstGeom>
            <a:noFill/>
            <a:ln w="9525">
              <a:no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original</a:t>
              </a:r>
            </a:p>
          </p:txBody>
        </p:sp>
        <p:sp>
          <p:nvSpPr>
            <p:cNvPr id="27671" name="Text Box 23"/>
            <p:cNvSpPr txBox="1">
              <a:spLocks noChangeArrowheads="1"/>
            </p:cNvSpPr>
            <p:nvPr/>
          </p:nvSpPr>
          <p:spPr bwMode="auto">
            <a:xfrm>
              <a:off x="1200" y="3532"/>
              <a:ext cx="672" cy="212"/>
            </a:xfrm>
            <a:prstGeom prst="rect">
              <a:avLst/>
            </a:prstGeom>
            <a:noFill/>
            <a:ln w="9525">
              <a:no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copy</a:t>
              </a:r>
            </a:p>
          </p:txBody>
        </p:sp>
        <p:grpSp>
          <p:nvGrpSpPr>
            <p:cNvPr id="3" name="Group 13"/>
            <p:cNvGrpSpPr>
              <a:grpSpLocks/>
            </p:cNvGrpSpPr>
            <p:nvPr/>
          </p:nvGrpSpPr>
          <p:grpSpPr bwMode="auto">
            <a:xfrm>
              <a:off x="2256" y="2640"/>
              <a:ext cx="1200" cy="556"/>
              <a:chOff x="1488" y="2256"/>
              <a:chExt cx="1056" cy="644"/>
            </a:xfrm>
          </p:grpSpPr>
          <p:sp>
            <p:nvSpPr>
              <p:cNvPr id="27652" name="Text Box 4"/>
              <p:cNvSpPr txBox="1">
                <a:spLocks noChangeArrowheads="1"/>
              </p:cNvSpPr>
              <p:nvPr/>
            </p:nvSpPr>
            <p:spPr bwMode="auto">
              <a:xfrm>
                <a:off x="1488" y="2256"/>
                <a:ext cx="1056" cy="644"/>
              </a:xfrm>
              <a:prstGeom prst="rect">
                <a:avLst/>
              </a:prstGeom>
              <a:noFill/>
              <a:ln w="9525">
                <a:solidFill>
                  <a:srgbClr val="000000"/>
                </a:solid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7658" name="Line 10"/>
              <p:cNvSpPr>
                <a:spLocks noChangeShapeType="1"/>
              </p:cNvSpPr>
              <p:nvPr/>
            </p:nvSpPr>
            <p:spPr bwMode="auto">
              <a:xfrm>
                <a:off x="1488" y="2496"/>
                <a:ext cx="1056" cy="0"/>
              </a:xfrm>
              <a:prstGeom prst="line">
                <a:avLst/>
              </a:prstGeom>
              <a:noFill/>
              <a:ln w="9525">
                <a:solidFill>
                  <a:srgbClr val="000000"/>
                </a:solidFill>
                <a:round/>
                <a:headEnd/>
                <a:tailEnd/>
              </a:ln>
              <a:effectLst/>
            </p:spPr>
            <p:txBody>
              <a:bodyPr anchor="ctr">
                <a:spAutoFit/>
              </a:bodyPr>
              <a:lstStyle/>
              <a:p>
                <a:endParaRPr lang="en-US"/>
              </a:p>
            </p:txBody>
          </p:sp>
        </p:grpSp>
        <p:sp>
          <p:nvSpPr>
            <p:cNvPr id="27657" name="Text Box 9"/>
            <p:cNvSpPr txBox="1">
              <a:spLocks noChangeArrowheads="1"/>
            </p:cNvSpPr>
            <p:nvPr/>
          </p:nvSpPr>
          <p:spPr bwMode="auto">
            <a:xfrm>
              <a:off x="4080" y="2870"/>
              <a:ext cx="384" cy="218"/>
            </a:xfrm>
            <a:prstGeom prst="rect">
              <a:avLst/>
            </a:prstGeom>
            <a:noFill/>
            <a:ln w="9525">
              <a:solidFill>
                <a:srgbClr val="000000"/>
              </a:solidFill>
              <a:miter lim="800000"/>
              <a:headEnd/>
              <a:tailEnd/>
            </a:ln>
            <a:effectLst/>
          </p:spPr>
          <p:txBody>
            <a:bodyPr>
              <a:spAutoFit/>
            </a:bodyPr>
            <a:lstStyle/>
            <a:p>
              <a:pPr>
                <a:spcBef>
                  <a:spcPct val="50000"/>
                </a:spcBef>
              </a:pPr>
              <a:r>
                <a:rPr lang="en-US" altLang="zh-CN" sz="1600">
                  <a:ea typeface="SimSun" pitchFamily="2" charset="-122"/>
                </a:rPr>
                <a:t>2   9</a:t>
              </a:r>
            </a:p>
          </p:txBody>
        </p:sp>
        <p:sp>
          <p:nvSpPr>
            <p:cNvPr id="27660" name="Line 12"/>
            <p:cNvSpPr>
              <a:spLocks noChangeShapeType="1"/>
            </p:cNvSpPr>
            <p:nvPr/>
          </p:nvSpPr>
          <p:spPr bwMode="auto">
            <a:xfrm>
              <a:off x="4272" y="2870"/>
              <a:ext cx="0" cy="207"/>
            </a:xfrm>
            <a:prstGeom prst="line">
              <a:avLst/>
            </a:prstGeom>
            <a:noFill/>
            <a:ln w="9525">
              <a:solidFill>
                <a:srgbClr val="000000"/>
              </a:solidFill>
              <a:round/>
              <a:headEnd/>
              <a:tailEnd/>
            </a:ln>
            <a:effectLst/>
          </p:spPr>
          <p:txBody>
            <a:bodyPr anchor="ctr">
              <a:spAutoFit/>
            </a:bodyPr>
            <a:lstStyle/>
            <a:p>
              <a:endParaRPr lang="en-US"/>
            </a:p>
          </p:txBody>
        </p:sp>
        <p:sp>
          <p:nvSpPr>
            <p:cNvPr id="27664" name="Line 16"/>
            <p:cNvSpPr>
              <a:spLocks noChangeShapeType="1"/>
            </p:cNvSpPr>
            <p:nvPr/>
          </p:nvSpPr>
          <p:spPr bwMode="auto">
            <a:xfrm>
              <a:off x="3216" y="2928"/>
              <a:ext cx="864" cy="6"/>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27666" name="Line 18"/>
            <p:cNvSpPr>
              <a:spLocks noChangeShapeType="1"/>
            </p:cNvSpPr>
            <p:nvPr/>
          </p:nvSpPr>
          <p:spPr bwMode="auto">
            <a:xfrm>
              <a:off x="3216" y="3627"/>
              <a:ext cx="518" cy="0"/>
            </a:xfrm>
            <a:prstGeom prst="line">
              <a:avLst/>
            </a:prstGeom>
            <a:noFill/>
            <a:ln w="9525">
              <a:solidFill>
                <a:srgbClr val="000000"/>
              </a:solidFill>
              <a:round/>
              <a:headEnd/>
              <a:tailEnd/>
            </a:ln>
            <a:effectLst/>
          </p:spPr>
          <p:txBody>
            <a:bodyPr anchor="ctr">
              <a:spAutoFit/>
            </a:bodyPr>
            <a:lstStyle/>
            <a:p>
              <a:endParaRPr lang="en-US"/>
            </a:p>
          </p:txBody>
        </p:sp>
        <p:sp>
          <p:nvSpPr>
            <p:cNvPr id="27667" name="Line 19"/>
            <p:cNvSpPr>
              <a:spLocks noChangeShapeType="1"/>
            </p:cNvSpPr>
            <p:nvPr/>
          </p:nvSpPr>
          <p:spPr bwMode="auto">
            <a:xfrm flipH="1" flipV="1">
              <a:off x="3744" y="3024"/>
              <a:ext cx="0" cy="605"/>
            </a:xfrm>
            <a:prstGeom prst="line">
              <a:avLst/>
            </a:prstGeom>
            <a:noFill/>
            <a:ln w="9525">
              <a:solidFill>
                <a:srgbClr val="000000"/>
              </a:solidFill>
              <a:round/>
              <a:headEnd/>
              <a:tailEnd/>
            </a:ln>
            <a:effectLst/>
          </p:spPr>
          <p:txBody>
            <a:bodyPr anchor="ctr">
              <a:spAutoFit/>
            </a:bodyPr>
            <a:lstStyle/>
            <a:p>
              <a:endParaRPr lang="en-US"/>
            </a:p>
          </p:txBody>
        </p:sp>
        <p:sp>
          <p:nvSpPr>
            <p:cNvPr id="27668" name="Line 20"/>
            <p:cNvSpPr>
              <a:spLocks noChangeShapeType="1"/>
            </p:cNvSpPr>
            <p:nvPr/>
          </p:nvSpPr>
          <p:spPr bwMode="auto">
            <a:xfrm>
              <a:off x="3744" y="3019"/>
              <a:ext cx="336" cy="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27672" name="Line 24"/>
            <p:cNvSpPr>
              <a:spLocks noChangeShapeType="1"/>
            </p:cNvSpPr>
            <p:nvPr/>
          </p:nvSpPr>
          <p:spPr bwMode="auto">
            <a:xfrm>
              <a:off x="1776" y="2976"/>
              <a:ext cx="480" cy="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27673" name="Line 25"/>
            <p:cNvSpPr>
              <a:spLocks noChangeShapeType="1"/>
            </p:cNvSpPr>
            <p:nvPr/>
          </p:nvSpPr>
          <p:spPr bwMode="auto">
            <a:xfrm>
              <a:off x="1728" y="3648"/>
              <a:ext cx="528" cy="0"/>
            </a:xfrm>
            <a:prstGeom prst="line">
              <a:avLst/>
            </a:prstGeom>
            <a:noFill/>
            <a:ln w="9525">
              <a:solidFill>
                <a:srgbClr val="000000"/>
              </a:solidFill>
              <a:round/>
              <a:headEnd/>
              <a:tailEnd type="triangle" w="med" len="med"/>
            </a:ln>
            <a:effectLst/>
          </p:spPr>
          <p:txBody>
            <a:bodyPr anchor="ctr">
              <a:spAutoFit/>
            </a:bodyPr>
            <a:lstStyle/>
            <a:p>
              <a:endParaRPr lang="en-US"/>
            </a:p>
          </p:txBody>
        </p:sp>
        <p:grpSp>
          <p:nvGrpSpPr>
            <p:cNvPr id="4" name="Group 29"/>
            <p:cNvGrpSpPr>
              <a:grpSpLocks/>
            </p:cNvGrpSpPr>
            <p:nvPr/>
          </p:nvGrpSpPr>
          <p:grpSpPr bwMode="auto">
            <a:xfrm>
              <a:off x="2256" y="3332"/>
              <a:ext cx="1200" cy="556"/>
              <a:chOff x="1488" y="2256"/>
              <a:chExt cx="1056" cy="644"/>
            </a:xfrm>
          </p:grpSpPr>
          <p:sp>
            <p:nvSpPr>
              <p:cNvPr id="27678" name="Text Box 30"/>
              <p:cNvSpPr txBox="1">
                <a:spLocks noChangeArrowheads="1"/>
              </p:cNvSpPr>
              <p:nvPr/>
            </p:nvSpPr>
            <p:spPr bwMode="auto">
              <a:xfrm>
                <a:off x="1488" y="2256"/>
                <a:ext cx="1056" cy="644"/>
              </a:xfrm>
              <a:prstGeom prst="rect">
                <a:avLst/>
              </a:prstGeom>
              <a:noFill/>
              <a:ln w="9525">
                <a:solidFill>
                  <a:srgbClr val="000000"/>
                </a:solid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7679" name="Line 31"/>
              <p:cNvSpPr>
                <a:spLocks noChangeShapeType="1"/>
              </p:cNvSpPr>
              <p:nvPr/>
            </p:nvSpPr>
            <p:spPr bwMode="auto">
              <a:xfrm>
                <a:off x="1488" y="2496"/>
                <a:ext cx="1056" cy="0"/>
              </a:xfrm>
              <a:prstGeom prst="line">
                <a:avLst/>
              </a:prstGeom>
              <a:noFill/>
              <a:ln w="9525">
                <a:solidFill>
                  <a:srgbClr val="000000"/>
                </a:solidFill>
                <a:round/>
                <a:headEnd/>
                <a:tailEnd/>
              </a:ln>
              <a:effectLst/>
            </p:spPr>
            <p:txBody>
              <a:bodyPr anchor="ctr">
                <a:spAutoFit/>
              </a:bodyPr>
              <a:lstStyle/>
              <a:p>
                <a:endParaRPr lang="en-US"/>
              </a:p>
            </p:txBody>
          </p:sp>
        </p:gr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idx="1"/>
          </p:nvPr>
        </p:nvSpPr>
        <p:spPr>
          <a:xfrm>
            <a:off x="228600" y="914400"/>
            <a:ext cx="8686800" cy="5262563"/>
          </a:xfrm>
          <a:noFill/>
          <a:ln/>
        </p:spPr>
        <p:txBody>
          <a:bodyPr>
            <a:spAutoFit/>
          </a:bodyPr>
          <a:lstStyle/>
          <a:p>
            <a:pPr lvl="1">
              <a:buFontTx/>
              <a:buNone/>
            </a:pPr>
            <a:r>
              <a:rPr lang="en-US" altLang="zh-CN" sz="1800">
                <a:latin typeface="Arial" pitchFamily="34" charset="0"/>
                <a:ea typeface="SimSun" pitchFamily="2" charset="-122"/>
              </a:rPr>
              <a:t>2)	Deep cloning: cloning all of the objects reachable from the object on which clone is invoked</a:t>
            </a:r>
          </a:p>
          <a:p>
            <a:pPr lvl="1">
              <a:buFontTx/>
              <a:buNone/>
            </a:pPr>
            <a:endParaRPr lang="en-US" altLang="zh-CN" sz="1800">
              <a:latin typeface="Arial" pitchFamily="34" charset="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a:spcBef>
                <a:spcPct val="50000"/>
              </a:spcBef>
              <a:buFont typeface="Arial" pitchFamily="34" charset="0"/>
              <a:buChar char="•"/>
            </a:pPr>
            <a:r>
              <a:rPr lang="en-US" altLang="zh-CN" sz="2000">
                <a:latin typeface="Arial" pitchFamily="34" charset="0"/>
                <a:ea typeface="SimSun" pitchFamily="2" charset="-122"/>
              </a:rPr>
              <a:t>If you decide that a class needs deep cloning, not the default shallow cloning, then the class must</a:t>
            </a:r>
          </a:p>
          <a:p>
            <a:pPr lvl="1">
              <a:buFontTx/>
              <a:buNone/>
            </a:pPr>
            <a:r>
              <a:rPr lang="en-US" altLang="zh-CN" sz="1800">
                <a:latin typeface="Arial" pitchFamily="34" charset="0"/>
                <a:ea typeface="SimSun" pitchFamily="2" charset="-122"/>
              </a:rPr>
              <a:t>1.		Implement the</a:t>
            </a:r>
            <a:r>
              <a:rPr lang="en-US" altLang="zh-CN" sz="1800">
                <a:ea typeface="SimSun" pitchFamily="2" charset="-122"/>
              </a:rPr>
              <a:t> </a:t>
            </a:r>
            <a:r>
              <a:rPr lang="en-US" altLang="zh-CN" sz="1800">
                <a:latin typeface="Courier New" pitchFamily="49" charset="0"/>
                <a:ea typeface="SimSun" pitchFamily="2" charset="-122"/>
              </a:rPr>
              <a:t>Cloneable</a:t>
            </a:r>
            <a:r>
              <a:rPr lang="en-US" altLang="zh-CN" sz="1800">
                <a:ea typeface="SimSun" pitchFamily="2" charset="-122"/>
              </a:rPr>
              <a:t> </a:t>
            </a:r>
            <a:r>
              <a:rPr lang="en-US" altLang="zh-CN" sz="1800">
                <a:latin typeface="Arial" pitchFamily="34" charset="0"/>
                <a:ea typeface="SimSun" pitchFamily="2" charset="-122"/>
              </a:rPr>
              <a:t>interface</a:t>
            </a:r>
          </a:p>
          <a:p>
            <a:pPr lvl="2"/>
            <a:r>
              <a:rPr lang="en-US" altLang="zh-CN" sz="1600">
                <a:latin typeface="Courier New" pitchFamily="49" charset="0"/>
                <a:ea typeface="SimSun" pitchFamily="2" charset="-122"/>
              </a:rPr>
              <a:t>Cloneable</a:t>
            </a:r>
            <a:r>
              <a:rPr lang="en-US" altLang="zh-CN" sz="1600">
                <a:ea typeface="SimSun" pitchFamily="2" charset="-122"/>
              </a:rPr>
              <a:t> </a:t>
            </a:r>
            <a:r>
              <a:rPr lang="en-US" altLang="zh-CN" sz="1600">
                <a:latin typeface="Arial" pitchFamily="34" charset="0"/>
                <a:ea typeface="SimSun" pitchFamily="2" charset="-122"/>
              </a:rPr>
              <a:t>interface has neither methods nor constants, but marks a class as partaking in the cloning mechanism</a:t>
            </a:r>
          </a:p>
          <a:p>
            <a:pPr lvl="1">
              <a:buFontTx/>
              <a:buNone/>
            </a:pPr>
            <a:r>
              <a:rPr lang="en-US" altLang="zh-CN" sz="1800">
                <a:latin typeface="Arial" pitchFamily="34" charset="0"/>
                <a:ea typeface="SimSun" pitchFamily="2" charset="-122"/>
              </a:rPr>
              <a:t>2.		Redefine the </a:t>
            </a:r>
            <a:r>
              <a:rPr lang="en-US" altLang="zh-CN" sz="2000">
                <a:latin typeface="Courier New" pitchFamily="49" charset="0"/>
                <a:ea typeface="SimSun" pitchFamily="2" charset="-122"/>
              </a:rPr>
              <a:t>clone</a:t>
            </a:r>
            <a:r>
              <a:rPr lang="en-US" altLang="zh-CN" sz="1800">
                <a:latin typeface="Arial" pitchFamily="34" charset="0"/>
                <a:ea typeface="SimSun" pitchFamily="2" charset="-122"/>
              </a:rPr>
              <a:t> method with the </a:t>
            </a:r>
            <a:r>
              <a:rPr lang="en-US" altLang="zh-CN" sz="2000">
                <a:latin typeface="Courier New" pitchFamily="49" charset="0"/>
                <a:ea typeface="SimSun" pitchFamily="2" charset="-122"/>
              </a:rPr>
              <a:t>public</a:t>
            </a:r>
            <a:r>
              <a:rPr lang="en-US" altLang="zh-CN" sz="1800">
                <a:latin typeface="Arial" pitchFamily="34" charset="0"/>
                <a:ea typeface="SimSun" pitchFamily="2" charset="-122"/>
              </a:rPr>
              <a:t> access modifier</a:t>
            </a:r>
          </a:p>
          <a:p>
            <a:r>
              <a:rPr lang="en-US" altLang="zh-CN" sz="2000">
                <a:latin typeface="Arial" pitchFamily="34" charset="0"/>
                <a:ea typeface="SimSun" pitchFamily="2" charset="-122"/>
              </a:rPr>
              <a:t>If you decide that a class just needs shallow cloning, you still need to implement the </a:t>
            </a:r>
            <a:r>
              <a:rPr lang="en-US" altLang="zh-CN" sz="2000">
                <a:latin typeface="Courier New" pitchFamily="49" charset="0"/>
                <a:ea typeface="SimSun" pitchFamily="2" charset="-122"/>
              </a:rPr>
              <a:t>Cloneable</a:t>
            </a:r>
            <a:r>
              <a:rPr lang="en-US" altLang="zh-CN" sz="2000">
                <a:latin typeface="Arial" pitchFamily="34" charset="0"/>
                <a:ea typeface="SimSun" pitchFamily="2" charset="-122"/>
              </a:rPr>
              <a:t> interface, redefine </a:t>
            </a:r>
            <a:r>
              <a:rPr lang="en-US" altLang="zh-CN" sz="2000">
                <a:latin typeface="Courier New" pitchFamily="49" charset="0"/>
                <a:ea typeface="SimSun" pitchFamily="2" charset="-122"/>
              </a:rPr>
              <a:t>clone</a:t>
            </a:r>
            <a:r>
              <a:rPr lang="en-US" altLang="zh-CN" sz="2000">
                <a:latin typeface="Arial" pitchFamily="34" charset="0"/>
                <a:ea typeface="SimSun" pitchFamily="2" charset="-122"/>
              </a:rPr>
              <a:t> to be </a:t>
            </a:r>
            <a:r>
              <a:rPr lang="en-US" altLang="zh-CN" sz="2000">
                <a:latin typeface="Courier New" pitchFamily="49" charset="0"/>
                <a:ea typeface="SimSun" pitchFamily="2" charset="-122"/>
              </a:rPr>
              <a:t>public</a:t>
            </a:r>
            <a:r>
              <a:rPr lang="en-US" altLang="zh-CN" sz="2000">
                <a:latin typeface="Arial" pitchFamily="34" charset="0"/>
                <a:ea typeface="SimSun" pitchFamily="2" charset="-122"/>
              </a:rPr>
              <a:t>, and call </a:t>
            </a:r>
            <a:r>
              <a:rPr lang="en-US" altLang="zh-CN" sz="2000">
                <a:latin typeface="Courier New" pitchFamily="49" charset="0"/>
                <a:ea typeface="SimSun" pitchFamily="2" charset="-122"/>
              </a:rPr>
              <a:t>super.clone()</a:t>
            </a:r>
          </a:p>
        </p:txBody>
      </p:sp>
      <p:sp>
        <p:nvSpPr>
          <p:cNvPr id="28676" name="Rectangle 4"/>
          <p:cNvSpPr>
            <a:spLocks noGrp="1" noChangeArrowheads="1"/>
          </p:cNvSpPr>
          <p:nvPr>
            <p:ph type="title"/>
          </p:nvPr>
        </p:nvSpPr>
        <p:spPr>
          <a:xfrm>
            <a:off x="442913" y="228600"/>
            <a:ext cx="8243887" cy="530225"/>
          </a:xfrm>
          <a:noFill/>
          <a:ln/>
        </p:spPr>
        <p:txBody>
          <a:bodyPr>
            <a:spAutoFit/>
          </a:bodyPr>
          <a:lstStyle/>
          <a:p>
            <a:r>
              <a:rPr lang="en-US" altLang="zh-CN" sz="3200">
                <a:latin typeface="Arial" pitchFamily="34" charset="0"/>
                <a:ea typeface="SimSun" pitchFamily="2" charset="-122"/>
              </a:rPr>
              <a:t>Object cloning (2)</a:t>
            </a:r>
          </a:p>
        </p:txBody>
      </p:sp>
      <p:grpSp>
        <p:nvGrpSpPr>
          <p:cNvPr id="2" name="Group 27"/>
          <p:cNvGrpSpPr>
            <a:grpSpLocks/>
          </p:cNvGrpSpPr>
          <p:nvPr/>
        </p:nvGrpSpPr>
        <p:grpSpPr bwMode="auto">
          <a:xfrm>
            <a:off x="1066800" y="1371600"/>
            <a:ext cx="5638800" cy="1855788"/>
            <a:chOff x="816" y="1200"/>
            <a:chExt cx="3552" cy="1321"/>
          </a:xfrm>
        </p:grpSpPr>
        <p:sp>
          <p:nvSpPr>
            <p:cNvPr id="28679" name="Text Box 7"/>
            <p:cNvSpPr txBox="1">
              <a:spLocks noChangeArrowheads="1"/>
            </p:cNvSpPr>
            <p:nvPr/>
          </p:nvSpPr>
          <p:spPr bwMode="auto">
            <a:xfrm>
              <a:off x="816" y="1420"/>
              <a:ext cx="1008" cy="240"/>
            </a:xfrm>
            <a:prstGeom prst="rect">
              <a:avLst/>
            </a:prstGeom>
            <a:noFill/>
            <a:ln w="9525">
              <a:no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original</a:t>
              </a:r>
            </a:p>
          </p:txBody>
        </p:sp>
        <p:sp>
          <p:nvSpPr>
            <p:cNvPr id="28680" name="Text Box 8"/>
            <p:cNvSpPr txBox="1">
              <a:spLocks noChangeArrowheads="1"/>
            </p:cNvSpPr>
            <p:nvPr/>
          </p:nvSpPr>
          <p:spPr bwMode="auto">
            <a:xfrm>
              <a:off x="1104" y="2092"/>
              <a:ext cx="672" cy="239"/>
            </a:xfrm>
            <a:prstGeom prst="rect">
              <a:avLst/>
            </a:prstGeom>
            <a:noFill/>
            <a:ln w="9525">
              <a:no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copy</a:t>
              </a:r>
            </a:p>
          </p:txBody>
        </p:sp>
        <p:grpSp>
          <p:nvGrpSpPr>
            <p:cNvPr id="3" name="Group 9"/>
            <p:cNvGrpSpPr>
              <a:grpSpLocks/>
            </p:cNvGrpSpPr>
            <p:nvPr/>
          </p:nvGrpSpPr>
          <p:grpSpPr bwMode="auto">
            <a:xfrm>
              <a:off x="2160" y="1200"/>
              <a:ext cx="1200" cy="629"/>
              <a:chOff x="1488" y="2256"/>
              <a:chExt cx="1056" cy="728"/>
            </a:xfrm>
          </p:grpSpPr>
          <p:sp>
            <p:nvSpPr>
              <p:cNvPr id="28682" name="Text Box 10"/>
              <p:cNvSpPr txBox="1">
                <a:spLocks noChangeArrowheads="1"/>
              </p:cNvSpPr>
              <p:nvPr/>
            </p:nvSpPr>
            <p:spPr bwMode="auto">
              <a:xfrm>
                <a:off x="1488" y="2256"/>
                <a:ext cx="1056" cy="728"/>
              </a:xfrm>
              <a:prstGeom prst="rect">
                <a:avLst/>
              </a:prstGeom>
              <a:noFill/>
              <a:ln w="9525">
                <a:solidFill>
                  <a:srgbClr val="000000"/>
                </a:solid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8683" name="Line 11"/>
              <p:cNvSpPr>
                <a:spLocks noChangeShapeType="1"/>
              </p:cNvSpPr>
              <p:nvPr/>
            </p:nvSpPr>
            <p:spPr bwMode="auto">
              <a:xfrm>
                <a:off x="1488" y="2496"/>
                <a:ext cx="1056" cy="0"/>
              </a:xfrm>
              <a:prstGeom prst="line">
                <a:avLst/>
              </a:prstGeom>
              <a:noFill/>
              <a:ln w="9525">
                <a:solidFill>
                  <a:srgbClr val="000000"/>
                </a:solidFill>
                <a:round/>
                <a:headEnd/>
                <a:tailEnd/>
              </a:ln>
              <a:effectLst/>
            </p:spPr>
            <p:txBody>
              <a:bodyPr anchor="ctr">
                <a:spAutoFit/>
              </a:bodyPr>
              <a:lstStyle/>
              <a:p>
                <a:endParaRPr lang="en-US"/>
              </a:p>
            </p:txBody>
          </p:sp>
        </p:grpSp>
        <p:sp>
          <p:nvSpPr>
            <p:cNvPr id="28684" name="Text Box 12"/>
            <p:cNvSpPr txBox="1">
              <a:spLocks noChangeArrowheads="1"/>
            </p:cNvSpPr>
            <p:nvPr/>
          </p:nvSpPr>
          <p:spPr bwMode="auto">
            <a:xfrm>
              <a:off x="3984" y="1431"/>
              <a:ext cx="384" cy="246"/>
            </a:xfrm>
            <a:prstGeom prst="rect">
              <a:avLst/>
            </a:prstGeom>
            <a:noFill/>
            <a:ln w="9525">
              <a:solidFill>
                <a:srgbClr val="000000"/>
              </a:solidFill>
              <a:miter lim="800000"/>
              <a:headEnd/>
              <a:tailEnd/>
            </a:ln>
            <a:effectLst/>
          </p:spPr>
          <p:txBody>
            <a:bodyPr>
              <a:spAutoFit/>
            </a:bodyPr>
            <a:lstStyle/>
            <a:p>
              <a:pPr>
                <a:spcBef>
                  <a:spcPct val="50000"/>
                </a:spcBef>
              </a:pPr>
              <a:r>
                <a:rPr lang="en-US" altLang="zh-CN" sz="1600">
                  <a:ea typeface="SimSun" pitchFamily="2" charset="-122"/>
                </a:rPr>
                <a:t>2   9</a:t>
              </a:r>
            </a:p>
          </p:txBody>
        </p:sp>
        <p:sp>
          <p:nvSpPr>
            <p:cNvPr id="28685" name="Line 13"/>
            <p:cNvSpPr>
              <a:spLocks noChangeShapeType="1"/>
            </p:cNvSpPr>
            <p:nvPr/>
          </p:nvSpPr>
          <p:spPr bwMode="auto">
            <a:xfrm>
              <a:off x="4176" y="1430"/>
              <a:ext cx="0" cy="207"/>
            </a:xfrm>
            <a:prstGeom prst="line">
              <a:avLst/>
            </a:prstGeom>
            <a:noFill/>
            <a:ln w="9525">
              <a:solidFill>
                <a:srgbClr val="000000"/>
              </a:solidFill>
              <a:round/>
              <a:headEnd/>
              <a:tailEnd/>
            </a:ln>
            <a:effectLst/>
          </p:spPr>
          <p:txBody>
            <a:bodyPr anchor="ctr">
              <a:spAutoFit/>
            </a:bodyPr>
            <a:lstStyle/>
            <a:p>
              <a:endParaRPr lang="en-US"/>
            </a:p>
          </p:txBody>
        </p:sp>
        <p:sp>
          <p:nvSpPr>
            <p:cNvPr id="28686" name="Line 14"/>
            <p:cNvSpPr>
              <a:spLocks noChangeShapeType="1"/>
            </p:cNvSpPr>
            <p:nvPr/>
          </p:nvSpPr>
          <p:spPr bwMode="auto">
            <a:xfrm>
              <a:off x="3120" y="1497"/>
              <a:ext cx="864" cy="6"/>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28690" name="Line 18"/>
            <p:cNvSpPr>
              <a:spLocks noChangeShapeType="1"/>
            </p:cNvSpPr>
            <p:nvPr/>
          </p:nvSpPr>
          <p:spPr bwMode="auto">
            <a:xfrm>
              <a:off x="1680" y="1536"/>
              <a:ext cx="480" cy="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28691" name="Line 19"/>
            <p:cNvSpPr>
              <a:spLocks noChangeShapeType="1"/>
            </p:cNvSpPr>
            <p:nvPr/>
          </p:nvSpPr>
          <p:spPr bwMode="auto">
            <a:xfrm>
              <a:off x="1632" y="2208"/>
              <a:ext cx="528" cy="0"/>
            </a:xfrm>
            <a:prstGeom prst="line">
              <a:avLst/>
            </a:prstGeom>
            <a:noFill/>
            <a:ln w="9525">
              <a:solidFill>
                <a:srgbClr val="000000"/>
              </a:solidFill>
              <a:round/>
              <a:headEnd/>
              <a:tailEnd type="triangle" w="med" len="med"/>
            </a:ln>
            <a:effectLst/>
          </p:spPr>
          <p:txBody>
            <a:bodyPr anchor="ctr">
              <a:spAutoFit/>
            </a:bodyPr>
            <a:lstStyle/>
            <a:p>
              <a:endParaRPr lang="en-US"/>
            </a:p>
          </p:txBody>
        </p:sp>
        <p:grpSp>
          <p:nvGrpSpPr>
            <p:cNvPr id="4" name="Group 20"/>
            <p:cNvGrpSpPr>
              <a:grpSpLocks/>
            </p:cNvGrpSpPr>
            <p:nvPr/>
          </p:nvGrpSpPr>
          <p:grpSpPr bwMode="auto">
            <a:xfrm>
              <a:off x="2160" y="1892"/>
              <a:ext cx="1200" cy="629"/>
              <a:chOff x="1488" y="2256"/>
              <a:chExt cx="1056" cy="728"/>
            </a:xfrm>
          </p:grpSpPr>
          <p:sp>
            <p:nvSpPr>
              <p:cNvPr id="28693" name="Text Box 21"/>
              <p:cNvSpPr txBox="1">
                <a:spLocks noChangeArrowheads="1"/>
              </p:cNvSpPr>
              <p:nvPr/>
            </p:nvSpPr>
            <p:spPr bwMode="auto">
              <a:xfrm>
                <a:off x="1488" y="2256"/>
                <a:ext cx="1056" cy="728"/>
              </a:xfrm>
              <a:prstGeom prst="rect">
                <a:avLst/>
              </a:prstGeom>
              <a:noFill/>
              <a:ln w="9525">
                <a:solidFill>
                  <a:srgbClr val="000000"/>
                </a:solidFill>
                <a:miter lim="800000"/>
                <a:headEnd/>
                <a:tailEnd/>
              </a:ln>
              <a:effec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8694" name="Line 22"/>
              <p:cNvSpPr>
                <a:spLocks noChangeShapeType="1"/>
              </p:cNvSpPr>
              <p:nvPr/>
            </p:nvSpPr>
            <p:spPr bwMode="auto">
              <a:xfrm>
                <a:off x="1488" y="2496"/>
                <a:ext cx="1056" cy="0"/>
              </a:xfrm>
              <a:prstGeom prst="line">
                <a:avLst/>
              </a:prstGeom>
              <a:noFill/>
              <a:ln w="9525">
                <a:solidFill>
                  <a:srgbClr val="000000"/>
                </a:solidFill>
                <a:round/>
                <a:headEnd/>
                <a:tailEnd/>
              </a:ln>
              <a:effectLst/>
            </p:spPr>
            <p:txBody>
              <a:bodyPr anchor="ctr">
                <a:spAutoFit/>
              </a:bodyPr>
              <a:lstStyle/>
              <a:p>
                <a:endParaRPr lang="en-US"/>
              </a:p>
            </p:txBody>
          </p:sp>
        </p:grpSp>
        <p:sp>
          <p:nvSpPr>
            <p:cNvPr id="28696" name="Text Box 24"/>
            <p:cNvSpPr txBox="1">
              <a:spLocks noChangeArrowheads="1"/>
            </p:cNvSpPr>
            <p:nvPr/>
          </p:nvSpPr>
          <p:spPr bwMode="auto">
            <a:xfrm>
              <a:off x="3984" y="2086"/>
              <a:ext cx="384" cy="247"/>
            </a:xfrm>
            <a:prstGeom prst="rect">
              <a:avLst/>
            </a:prstGeom>
            <a:noFill/>
            <a:ln w="9525">
              <a:solidFill>
                <a:srgbClr val="000000"/>
              </a:solidFill>
              <a:miter lim="800000"/>
              <a:headEnd/>
              <a:tailEnd/>
            </a:ln>
            <a:effectLst/>
          </p:spPr>
          <p:txBody>
            <a:bodyPr>
              <a:spAutoFit/>
            </a:bodyPr>
            <a:lstStyle/>
            <a:p>
              <a:pPr>
                <a:spcBef>
                  <a:spcPct val="50000"/>
                </a:spcBef>
              </a:pPr>
              <a:r>
                <a:rPr lang="en-US" altLang="zh-CN" sz="1600">
                  <a:ea typeface="SimSun" pitchFamily="2" charset="-122"/>
                </a:rPr>
                <a:t>2   9</a:t>
              </a:r>
            </a:p>
          </p:txBody>
        </p:sp>
        <p:sp>
          <p:nvSpPr>
            <p:cNvPr id="28697" name="Line 25"/>
            <p:cNvSpPr>
              <a:spLocks noChangeShapeType="1"/>
            </p:cNvSpPr>
            <p:nvPr/>
          </p:nvSpPr>
          <p:spPr bwMode="auto">
            <a:xfrm>
              <a:off x="4176" y="2086"/>
              <a:ext cx="0" cy="207"/>
            </a:xfrm>
            <a:prstGeom prst="line">
              <a:avLst/>
            </a:prstGeom>
            <a:noFill/>
            <a:ln w="9525">
              <a:solidFill>
                <a:srgbClr val="000000"/>
              </a:solidFill>
              <a:round/>
              <a:headEnd/>
              <a:tailEnd/>
            </a:ln>
            <a:effectLst/>
          </p:spPr>
          <p:txBody>
            <a:bodyPr anchor="ctr">
              <a:spAutoFit/>
            </a:bodyPr>
            <a:lstStyle/>
            <a:p>
              <a:endParaRPr lang="en-US"/>
            </a:p>
          </p:txBody>
        </p:sp>
        <p:sp>
          <p:nvSpPr>
            <p:cNvPr id="28698" name="Line 26"/>
            <p:cNvSpPr>
              <a:spLocks noChangeShapeType="1"/>
            </p:cNvSpPr>
            <p:nvPr/>
          </p:nvSpPr>
          <p:spPr bwMode="auto">
            <a:xfrm>
              <a:off x="3120" y="2202"/>
              <a:ext cx="864" cy="6"/>
            </a:xfrm>
            <a:prstGeom prst="line">
              <a:avLst/>
            </a:prstGeom>
            <a:noFill/>
            <a:ln w="9525">
              <a:solidFill>
                <a:srgbClr val="000000"/>
              </a:solidFill>
              <a:round/>
              <a:headEnd/>
              <a:tailEnd type="triangle" w="med" len="me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447800"/>
            <a:ext cx="8229600" cy="4749800"/>
          </a:xfrm>
          <a:noFill/>
        </p:spPr>
        <p:txBody>
          <a:bodyPr>
            <a:spAutoFit/>
          </a:bodyPr>
          <a:lstStyle/>
          <a:p>
            <a:pPr>
              <a:lnSpc>
                <a:spcPct val="80000"/>
              </a:lnSpc>
              <a:spcBef>
                <a:spcPct val="50000"/>
              </a:spcBef>
            </a:pPr>
            <a:r>
              <a:rPr lang="en-US" altLang="zh-CN" sz="2000">
                <a:latin typeface="Arial" pitchFamily="34" charset="0"/>
                <a:ea typeface="SimSun" pitchFamily="2" charset="-122"/>
              </a:rPr>
              <a:t>Why bother introducing two concepts: abstract class and interface?</a:t>
            </a:r>
          </a:p>
          <a:p>
            <a:pPr lvl="1">
              <a:lnSpc>
                <a:spcPct val="85000"/>
              </a:lnSpc>
              <a:spcBef>
                <a:spcPct val="50000"/>
              </a:spcBef>
              <a:buFontTx/>
              <a:buNone/>
            </a:pPr>
            <a:r>
              <a:rPr lang="en-US" altLang="zh-CN" sz="1600">
                <a:latin typeface="Courier New" pitchFamily="49" charset="0"/>
                <a:ea typeface="SimSun" pitchFamily="2" charset="-122"/>
              </a:rPr>
              <a:t>abstract class Comparable  {</a:t>
            </a:r>
          </a:p>
          <a:p>
            <a:pPr lvl="1">
              <a:lnSpc>
                <a:spcPct val="85000"/>
              </a:lnSpc>
              <a:spcBef>
                <a:spcPct val="0"/>
              </a:spcBef>
              <a:buFontTx/>
              <a:buNone/>
            </a:pPr>
            <a:r>
              <a:rPr lang="en-US" altLang="zh-CN" sz="1600">
                <a:latin typeface="Courier New" pitchFamily="49" charset="0"/>
                <a:ea typeface="SimSun" pitchFamily="2" charset="-122"/>
              </a:rPr>
              <a:t>	public abstract int compareTo (Object otherObject);</a:t>
            </a:r>
          </a:p>
          <a:p>
            <a:pPr lvl="1">
              <a:lnSpc>
                <a:spcPct val="85000"/>
              </a:lnSpc>
              <a:spcBef>
                <a:spcPct val="0"/>
              </a:spcBef>
              <a:buFontTx/>
              <a:buNone/>
            </a:pPr>
            <a:r>
              <a:rPr lang="en-US" altLang="zh-CN" sz="1600">
                <a:latin typeface="Courier New" pitchFamily="49" charset="0"/>
                <a:ea typeface="SimSun" pitchFamily="2" charset="-122"/>
              </a:rPr>
              <a:t>}</a:t>
            </a:r>
          </a:p>
          <a:p>
            <a:pPr lvl="1">
              <a:lnSpc>
                <a:spcPct val="85000"/>
              </a:lnSpc>
              <a:spcBef>
                <a:spcPct val="0"/>
              </a:spcBef>
              <a:buFontTx/>
              <a:buNone/>
            </a:pPr>
            <a:r>
              <a:rPr lang="en-US" altLang="zh-CN" sz="1600">
                <a:latin typeface="Courier New" pitchFamily="49" charset="0"/>
                <a:ea typeface="SimSun" pitchFamily="2" charset="-122"/>
              </a:rPr>
              <a:t>class Employee extends Comparable  {</a:t>
            </a:r>
          </a:p>
          <a:p>
            <a:pPr lvl="1">
              <a:lnSpc>
                <a:spcPct val="85000"/>
              </a:lnSpc>
              <a:spcBef>
                <a:spcPct val="0"/>
              </a:spcBef>
              <a:buFontTx/>
              <a:buNone/>
            </a:pPr>
            <a:r>
              <a:rPr lang="en-US" altLang="zh-CN" sz="1600">
                <a:latin typeface="Courier New" pitchFamily="49" charset="0"/>
                <a:ea typeface="SimSun" pitchFamily="2" charset="-122"/>
              </a:rPr>
              <a:t>    pulibc int compareTo(Object otherObject) { . . . }</a:t>
            </a:r>
          </a:p>
          <a:p>
            <a:pPr lvl="1">
              <a:lnSpc>
                <a:spcPct val="85000"/>
              </a:lnSpc>
              <a:spcBef>
                <a:spcPct val="0"/>
              </a:spcBef>
              <a:buFontTx/>
              <a:buNone/>
            </a:pPr>
            <a:r>
              <a:rPr lang="en-US" altLang="zh-CN" sz="1600">
                <a:latin typeface="Courier New" pitchFamily="49" charset="0"/>
                <a:ea typeface="SimSun" pitchFamily="2" charset="-122"/>
              </a:rPr>
              <a:t>}</a:t>
            </a:r>
          </a:p>
          <a:p>
            <a:pPr lvl="1">
              <a:lnSpc>
                <a:spcPct val="85000"/>
              </a:lnSpc>
              <a:spcBef>
                <a:spcPct val="0"/>
              </a:spcBef>
              <a:buFontTx/>
              <a:buNone/>
            </a:pPr>
            <a:endParaRPr lang="en-US" altLang="zh-CN" sz="1600">
              <a:latin typeface="Courier New" pitchFamily="49" charset="0"/>
              <a:ea typeface="SimSun" pitchFamily="2" charset="-122"/>
            </a:endParaRPr>
          </a:p>
          <a:p>
            <a:pPr lvl="1">
              <a:lnSpc>
                <a:spcPct val="85000"/>
              </a:lnSpc>
              <a:spcBef>
                <a:spcPct val="0"/>
              </a:spcBef>
              <a:buFontTx/>
              <a:buNone/>
            </a:pPr>
            <a:r>
              <a:rPr lang="en-US" altLang="zh-CN" sz="1600">
                <a:latin typeface="Courier New" pitchFamily="49" charset="0"/>
                <a:ea typeface="SimSun" pitchFamily="2" charset="-122"/>
              </a:rPr>
              <a:t>public interface Comparable {</a:t>
            </a:r>
          </a:p>
          <a:p>
            <a:pPr lvl="1">
              <a:lnSpc>
                <a:spcPct val="85000"/>
              </a:lnSpc>
              <a:spcBef>
                <a:spcPct val="0"/>
              </a:spcBef>
              <a:buFontTx/>
              <a:buNone/>
            </a:pPr>
            <a:r>
              <a:rPr lang="en-US" altLang="zh-CN" sz="1600">
                <a:latin typeface="Courier New" pitchFamily="49" charset="0"/>
                <a:ea typeface="SimSun" pitchFamily="2" charset="-122"/>
              </a:rPr>
              <a:t>    int compareTo (Object otherObject)</a:t>
            </a:r>
          </a:p>
          <a:p>
            <a:pPr lvl="1">
              <a:lnSpc>
                <a:spcPct val="85000"/>
              </a:lnSpc>
              <a:spcBef>
                <a:spcPct val="0"/>
              </a:spcBef>
              <a:buFontTx/>
              <a:buNone/>
            </a:pPr>
            <a:r>
              <a:rPr lang="en-US" altLang="zh-CN" sz="1600">
                <a:latin typeface="Courier New" pitchFamily="49" charset="0"/>
                <a:ea typeface="SimSun" pitchFamily="2" charset="-122"/>
              </a:rPr>
              <a:t>}</a:t>
            </a:r>
          </a:p>
          <a:p>
            <a:pPr lvl="1">
              <a:lnSpc>
                <a:spcPct val="85000"/>
              </a:lnSpc>
              <a:spcBef>
                <a:spcPct val="0"/>
              </a:spcBef>
              <a:buFontTx/>
              <a:buNone/>
            </a:pPr>
            <a:r>
              <a:rPr lang="en-US" altLang="zh-CN" sz="1600">
                <a:latin typeface="Courier New" pitchFamily="49" charset="0"/>
                <a:ea typeface="SimSun" pitchFamily="2" charset="-122"/>
              </a:rPr>
              <a:t>class Employee implements Comparable  {</a:t>
            </a:r>
          </a:p>
          <a:p>
            <a:pPr lvl="1">
              <a:lnSpc>
                <a:spcPct val="85000"/>
              </a:lnSpc>
              <a:spcBef>
                <a:spcPct val="0"/>
              </a:spcBef>
              <a:buFontTx/>
              <a:buNone/>
            </a:pPr>
            <a:r>
              <a:rPr lang="en-US" altLang="zh-CN" sz="1600">
                <a:latin typeface="Courier New" pitchFamily="49" charset="0"/>
                <a:ea typeface="SimSun" pitchFamily="2" charset="-122"/>
              </a:rPr>
              <a:t>    public int compareTo (Object otherObject) { . . . }</a:t>
            </a:r>
          </a:p>
          <a:p>
            <a:pPr lvl="1">
              <a:lnSpc>
                <a:spcPct val="85000"/>
              </a:lnSpc>
              <a:spcBef>
                <a:spcPct val="0"/>
              </a:spcBef>
              <a:buFontTx/>
              <a:buNone/>
            </a:pPr>
            <a:r>
              <a:rPr lang="en-US" altLang="zh-CN" sz="1600">
                <a:latin typeface="Courier New" pitchFamily="49" charset="0"/>
                <a:ea typeface="SimSun" pitchFamily="2" charset="-122"/>
              </a:rPr>
              <a:t>}</a:t>
            </a:r>
            <a:endParaRPr lang="en-US" altLang="zh-CN" sz="1600">
              <a:latin typeface="Arial" pitchFamily="34" charset="0"/>
              <a:ea typeface="SimSun" pitchFamily="2" charset="-122"/>
            </a:endParaRPr>
          </a:p>
          <a:p>
            <a:pPr>
              <a:lnSpc>
                <a:spcPct val="90000"/>
              </a:lnSpc>
              <a:spcBef>
                <a:spcPct val="50000"/>
              </a:spcBef>
            </a:pPr>
            <a:r>
              <a:rPr lang="en-US" altLang="zh-CN" sz="2000">
                <a:latin typeface="Arial" pitchFamily="34" charset="0"/>
                <a:ea typeface="SimSun" pitchFamily="2" charset="-122"/>
              </a:rPr>
              <a:t>A class can only extend a single abstract class, but it can implement as many interfaces as it wants</a:t>
            </a:r>
          </a:p>
          <a:p>
            <a:pPr>
              <a:lnSpc>
                <a:spcPct val="80000"/>
              </a:lnSpc>
              <a:spcBef>
                <a:spcPct val="50000"/>
              </a:spcBef>
            </a:pPr>
            <a:r>
              <a:rPr lang="en-US" altLang="zh-CN" sz="2000">
                <a:latin typeface="Arial" pitchFamily="34" charset="0"/>
                <a:ea typeface="SimSun" pitchFamily="2" charset="-122"/>
              </a:rPr>
              <a:t>An abstract class can have a partial implementation, protected parts, static methods and so on, while interfaces are limited to public constants and public methods with no implementation</a:t>
            </a:r>
          </a:p>
        </p:txBody>
      </p:sp>
      <p:sp>
        <p:nvSpPr>
          <p:cNvPr id="19458" name="Rectangle 2"/>
          <p:cNvSpPr>
            <a:spLocks noGrp="1" noChangeArrowheads="1"/>
          </p:cNvSpPr>
          <p:nvPr>
            <p:ph type="title"/>
          </p:nvPr>
        </p:nvSpPr>
        <p:spPr>
          <a:xfrm>
            <a:off x="442913" y="495300"/>
            <a:ext cx="8243887" cy="530225"/>
          </a:xfrm>
          <a:noFill/>
        </p:spPr>
        <p:txBody>
          <a:bodyPr anchor="ctr" anchorCtr="1">
            <a:spAutoFit/>
          </a:bodyPr>
          <a:lstStyle/>
          <a:p>
            <a:r>
              <a:rPr lang="en-US" altLang="zh-CN" sz="3200">
                <a:latin typeface="Arial" pitchFamily="34" charset="0"/>
                <a:ea typeface="SimSun" pitchFamily="2" charset="-122"/>
              </a:rPr>
              <a:t>Interfaces and abstract classes</a:t>
            </a:r>
          </a:p>
        </p:txBody>
      </p:sp>
      <p:sp>
        <p:nvSpPr>
          <p:cNvPr id="19462" name="Line 6"/>
          <p:cNvSpPr>
            <a:spLocks noChangeShapeType="1"/>
          </p:cNvSpPr>
          <p:nvPr/>
        </p:nvSpPr>
        <p:spPr bwMode="auto">
          <a:xfrm>
            <a:off x="990600" y="3200400"/>
            <a:ext cx="6781800" cy="0"/>
          </a:xfrm>
          <a:prstGeom prst="line">
            <a:avLst/>
          </a:prstGeom>
          <a:noFill/>
          <a:ln w="9525">
            <a:solidFill>
              <a:schemeClr val="tx1"/>
            </a:solidFill>
            <a:prstDash val="lgDash"/>
            <a:round/>
            <a:headEnd/>
            <a:tailEn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Inheritance Basics :- </a:t>
            </a:r>
            <a:r>
              <a:rPr lang="en-US" dirty="0" err="1" smtClean="0"/>
              <a:t>SimpleInheritance</a:t>
            </a:r>
            <a:endParaRPr lang="en-US" dirty="0" smtClean="0"/>
          </a:p>
          <a:p>
            <a:r>
              <a:rPr lang="en-US" dirty="0" smtClean="0"/>
              <a:t>Member Access :-Access</a:t>
            </a:r>
          </a:p>
          <a:p>
            <a:r>
              <a:rPr lang="en-US" dirty="0" smtClean="0"/>
              <a:t>Example : </a:t>
            </a:r>
            <a:r>
              <a:rPr lang="en-US" dirty="0" err="1" smtClean="0"/>
              <a:t>DemoBoxWeight</a:t>
            </a:r>
            <a:endParaRPr lang="en-US" dirty="0" smtClean="0"/>
          </a:p>
          <a:p>
            <a:r>
              <a:rPr lang="en-US" dirty="0" smtClean="0"/>
              <a:t>Using super to Call </a:t>
            </a:r>
            <a:r>
              <a:rPr lang="en-US" dirty="0" err="1" smtClean="0"/>
              <a:t>Superclass</a:t>
            </a:r>
            <a:r>
              <a:rPr lang="en-US" dirty="0" smtClean="0"/>
              <a:t> Constructors:-</a:t>
            </a:r>
            <a:r>
              <a:rPr lang="en-US" dirty="0" err="1" smtClean="0"/>
              <a:t>DemoSuper</a:t>
            </a:r>
            <a:endParaRPr lang="en-US" dirty="0" smtClean="0"/>
          </a:p>
          <a:p>
            <a:r>
              <a:rPr lang="en-US" dirty="0" err="1" smtClean="0"/>
              <a:t>super.</a:t>
            </a:r>
            <a:r>
              <a:rPr lang="en-US" i="1" dirty="0" err="1" smtClean="0"/>
              <a:t>member</a:t>
            </a:r>
            <a:r>
              <a:rPr lang="en-US" i="1" dirty="0" smtClean="0"/>
              <a:t> :- </a:t>
            </a:r>
            <a:r>
              <a:rPr lang="en-US" dirty="0" smtClean="0"/>
              <a:t>UseSuper.java</a:t>
            </a:r>
          </a:p>
          <a:p>
            <a:r>
              <a:rPr lang="en-US" dirty="0" smtClean="0"/>
              <a:t>When Constructors Are Called:- </a:t>
            </a:r>
            <a:r>
              <a:rPr lang="en-US" dirty="0" err="1" smtClean="0"/>
              <a:t>CallingCons</a:t>
            </a:r>
            <a:endParaRPr lang="en-US" dirty="0" smtClean="0"/>
          </a:p>
          <a:p>
            <a:r>
              <a:rPr lang="en-US" dirty="0" smtClean="0"/>
              <a:t>If </a:t>
            </a:r>
            <a:r>
              <a:rPr lang="en-US" b="1" dirty="0" smtClean="0"/>
              <a:t>super( ) is not used, then the </a:t>
            </a:r>
            <a:r>
              <a:rPr lang="en-US" dirty="0" smtClean="0"/>
              <a:t>default or </a:t>
            </a:r>
            <a:r>
              <a:rPr lang="en-US" dirty="0" err="1" smtClean="0"/>
              <a:t>parameterless</a:t>
            </a:r>
            <a:r>
              <a:rPr lang="en-US" dirty="0" smtClean="0"/>
              <a:t> constructor of each </a:t>
            </a:r>
            <a:r>
              <a:rPr lang="en-US" dirty="0" err="1" smtClean="0"/>
              <a:t>superclass</a:t>
            </a:r>
            <a:r>
              <a:rPr lang="en-US" dirty="0" smtClean="0"/>
              <a:t> will be executed.</a:t>
            </a:r>
          </a:p>
          <a:p>
            <a:r>
              <a:rPr lang="en-US" dirty="0" smtClean="0"/>
              <a:t>Method Overriding</a:t>
            </a:r>
          </a:p>
          <a:p>
            <a:endParaRPr lang="en-US" dirty="0" smtClean="0"/>
          </a:p>
          <a:p>
            <a:endParaRPr lang="en-US" dirty="0"/>
          </a:p>
        </p:txBody>
      </p:sp>
      <p:sp>
        <p:nvSpPr>
          <p:cNvPr id="2" name="Title 1"/>
          <p:cNvSpPr>
            <a:spLocks noGrp="1"/>
          </p:cNvSpPr>
          <p:nvPr>
            <p:ph type="title"/>
          </p:nvPr>
        </p:nvSpPr>
        <p:spPr/>
        <p:txBody>
          <a:bodyPr/>
          <a:lstStyle/>
          <a:p>
            <a:r>
              <a:rPr lang="en-US" dirty="0" smtClean="0"/>
              <a:t>Inheritance Basics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Line 1"/>
          <p:cNvSpPr>
            <a:spLocks noChangeShapeType="1"/>
          </p:cNvSpPr>
          <p:nvPr/>
        </p:nvSpPr>
        <p:spPr bwMode="auto">
          <a:xfrm>
            <a:off x="473760" y="879933"/>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16386" name="Text Box 2"/>
          <p:cNvSpPr txBox="1">
            <a:spLocks noChangeArrowheads="1"/>
          </p:cNvSpPr>
          <p:nvPr/>
        </p:nvSpPr>
        <p:spPr bwMode="auto">
          <a:xfrm>
            <a:off x="3522240" y="409003"/>
            <a:ext cx="248832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Lst>
            </a:pPr>
            <a:r>
              <a:rPr lang="en-GB" sz="2500" dirty="0">
                <a:latin typeface="Helvetica" charset="0"/>
              </a:rPr>
              <a:t>Nested Classes</a:t>
            </a:r>
          </a:p>
        </p:txBody>
      </p:sp>
      <p:sp>
        <p:nvSpPr>
          <p:cNvPr id="16387" name="Text Box 3"/>
          <p:cNvSpPr txBox="1">
            <a:spLocks noChangeArrowheads="1"/>
          </p:cNvSpPr>
          <p:nvPr/>
        </p:nvSpPr>
        <p:spPr bwMode="auto">
          <a:xfrm>
            <a:off x="349921" y="983624"/>
            <a:ext cx="8245440" cy="132343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Nested classes are defined WITHIN another class</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They are defined using the static keyword</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nested class is defined as part of the outer class.  It can only be referenced through the outer class.</a:t>
            </a:r>
          </a:p>
        </p:txBody>
      </p:sp>
      <p:sp>
        <p:nvSpPr>
          <p:cNvPr id="16388" name="AutoShape 4"/>
          <p:cNvSpPr>
            <a:spLocks noChangeArrowheads="1"/>
          </p:cNvSpPr>
          <p:nvPr/>
        </p:nvSpPr>
        <p:spPr bwMode="auto">
          <a:xfrm>
            <a:off x="479520" y="2518825"/>
            <a:ext cx="7820640" cy="2285519"/>
          </a:xfrm>
          <a:prstGeom prst="roundRect">
            <a:avLst>
              <a:gd name="adj" fmla="val 60"/>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6389" name="Text Box 5"/>
          <p:cNvSpPr txBox="1">
            <a:spLocks noChangeArrowheads="1"/>
          </p:cNvSpPr>
          <p:nvPr/>
        </p:nvSpPr>
        <p:spPr bwMode="auto">
          <a:xfrm>
            <a:off x="927360" y="2638357"/>
            <a:ext cx="7107840" cy="228267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public class </a:t>
            </a:r>
            <a:r>
              <a:rPr lang="en-GB" sz="1300" dirty="0" err="1">
                <a:latin typeface="Courier" charset="0"/>
              </a:rPr>
              <a:t>LinkedList</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private static class </a:t>
            </a:r>
            <a:r>
              <a:rPr lang="en-GB" sz="1300" dirty="0" err="1">
                <a:latin typeface="Courier" charset="0"/>
              </a:rPr>
              <a:t>LinkedListNode</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public static class </a:t>
            </a:r>
            <a:r>
              <a:rPr lang="en-GB" sz="1300" dirty="0" err="1">
                <a:latin typeface="Courier" charset="0"/>
              </a:rPr>
              <a:t>LinkedListStats</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p:txBody>
      </p:sp>
      <p:sp>
        <p:nvSpPr>
          <p:cNvPr id="16390" name="AutoShape 6"/>
          <p:cNvSpPr>
            <a:spLocks noChangeArrowheads="1"/>
          </p:cNvSpPr>
          <p:nvPr/>
        </p:nvSpPr>
        <p:spPr bwMode="auto">
          <a:xfrm>
            <a:off x="658080" y="4596963"/>
            <a:ext cx="7820640" cy="2039254"/>
          </a:xfrm>
          <a:prstGeom prst="roundRect">
            <a:avLst>
              <a:gd name="adj" fmla="val 7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6391" name="Text Box 7"/>
          <p:cNvSpPr txBox="1">
            <a:spLocks noChangeArrowheads="1"/>
          </p:cNvSpPr>
          <p:nvPr/>
        </p:nvSpPr>
        <p:spPr bwMode="auto">
          <a:xfrm>
            <a:off x="1105920" y="4716496"/>
            <a:ext cx="7107840" cy="228267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Create an instance of the nested class </a:t>
            </a:r>
            <a:r>
              <a:rPr lang="en-GB" sz="1300" dirty="0" err="1">
                <a:latin typeface="Courier" charset="0"/>
              </a:rPr>
              <a:t>LinkedListStats</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err="1">
                <a:latin typeface="Courier" charset="0"/>
              </a:rPr>
              <a:t>LinkedList.LinkedListStats</a:t>
            </a:r>
            <a:r>
              <a:rPr lang="en-GB" sz="1300" dirty="0">
                <a:latin typeface="Courier" charset="0"/>
              </a:rPr>
              <a:t> x = new </a:t>
            </a:r>
            <a:r>
              <a:rPr lang="en-GB" sz="1300" dirty="0" err="1">
                <a:latin typeface="Courier" charset="0"/>
              </a:rPr>
              <a:t>LinkedList.LinkedListStats</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Illegal access to private nested class -- compiler error</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err="1">
                <a:latin typeface="Courier" charset="0"/>
              </a:rPr>
              <a:t>LinkedList.LinkedListNode</a:t>
            </a:r>
            <a:r>
              <a:rPr lang="en-GB" sz="1300" dirty="0">
                <a:latin typeface="Courier" charset="0"/>
              </a:rPr>
              <a:t> y = new </a:t>
            </a:r>
            <a:r>
              <a:rPr lang="en-GB" sz="1300" dirty="0" err="1">
                <a:latin typeface="Courier" charset="0"/>
              </a:rPr>
              <a:t>LinkedList.LinkedListNode</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Line 1"/>
          <p:cNvSpPr>
            <a:spLocks noChangeShapeType="1"/>
          </p:cNvSpPr>
          <p:nvPr/>
        </p:nvSpPr>
        <p:spPr bwMode="auto">
          <a:xfrm>
            <a:off x="473760" y="879933"/>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17410" name="Text Box 2"/>
          <p:cNvSpPr txBox="1">
            <a:spLocks noChangeArrowheads="1"/>
          </p:cNvSpPr>
          <p:nvPr/>
        </p:nvSpPr>
        <p:spPr bwMode="auto">
          <a:xfrm>
            <a:off x="3350880" y="409003"/>
            <a:ext cx="265968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Member Classes</a:t>
            </a:r>
          </a:p>
        </p:txBody>
      </p:sp>
      <p:sp>
        <p:nvSpPr>
          <p:cNvPr id="17411" name="Text Box 3"/>
          <p:cNvSpPr txBox="1">
            <a:spLocks noChangeArrowheads="1"/>
          </p:cNvSpPr>
          <p:nvPr/>
        </p:nvSpPr>
        <p:spPr bwMode="auto">
          <a:xfrm>
            <a:off x="349921" y="983624"/>
            <a:ext cx="8245440" cy="592470"/>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Member classes are similar to nested classes, except they are not static.</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They are used in the same manner as instance variables.</a:t>
            </a:r>
          </a:p>
        </p:txBody>
      </p:sp>
      <p:sp>
        <p:nvSpPr>
          <p:cNvPr id="17412" name="AutoShape 4"/>
          <p:cNvSpPr>
            <a:spLocks noChangeArrowheads="1"/>
          </p:cNvSpPr>
          <p:nvPr/>
        </p:nvSpPr>
        <p:spPr bwMode="auto">
          <a:xfrm>
            <a:off x="394561" y="2111261"/>
            <a:ext cx="7820640" cy="1491997"/>
          </a:xfrm>
          <a:prstGeom prst="roundRect">
            <a:avLst>
              <a:gd name="adj" fmla="val 93"/>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7413" name="Text Box 5"/>
          <p:cNvSpPr txBox="1">
            <a:spLocks noChangeArrowheads="1"/>
          </p:cNvSpPr>
          <p:nvPr/>
        </p:nvSpPr>
        <p:spPr bwMode="auto">
          <a:xfrm>
            <a:off x="842400" y="2232235"/>
            <a:ext cx="7107840" cy="134139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public class </a:t>
            </a:r>
            <a:r>
              <a:rPr lang="en-GB" sz="1300" dirty="0" err="1">
                <a:latin typeface="Courier" charset="0"/>
              </a:rPr>
              <a:t>LinkedList</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public class </a:t>
            </a:r>
            <a:r>
              <a:rPr lang="en-GB" sz="1300" dirty="0" err="1">
                <a:latin typeface="Courier" charset="0"/>
              </a:rPr>
              <a:t>LinkedListStats</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p:txBody>
      </p:sp>
      <p:sp>
        <p:nvSpPr>
          <p:cNvPr id="17414" name="AutoShape 6"/>
          <p:cNvSpPr>
            <a:spLocks noChangeArrowheads="1"/>
          </p:cNvSpPr>
          <p:nvPr/>
        </p:nvSpPr>
        <p:spPr bwMode="auto">
          <a:xfrm>
            <a:off x="650881" y="3476525"/>
            <a:ext cx="7820640" cy="1860675"/>
          </a:xfrm>
          <a:prstGeom prst="roundRect">
            <a:avLst>
              <a:gd name="adj" fmla="val 7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7415" name="Text Box 7"/>
          <p:cNvSpPr txBox="1">
            <a:spLocks noChangeArrowheads="1"/>
          </p:cNvSpPr>
          <p:nvPr/>
        </p:nvSpPr>
        <p:spPr bwMode="auto">
          <a:xfrm>
            <a:off x="1098720" y="3596059"/>
            <a:ext cx="7107840" cy="67710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err="1">
                <a:latin typeface="Courier" charset="0"/>
              </a:rPr>
              <a:t>LinkedList</a:t>
            </a:r>
            <a:r>
              <a:rPr lang="en-GB" sz="1300" dirty="0">
                <a:latin typeface="Courier" charset="0"/>
              </a:rPr>
              <a:t> </a:t>
            </a:r>
            <a:r>
              <a:rPr lang="en-GB" sz="1300" dirty="0" err="1">
                <a:latin typeface="Courier" charset="0"/>
              </a:rPr>
              <a:t>aList</a:t>
            </a:r>
            <a:r>
              <a:rPr lang="en-GB" sz="1300" dirty="0">
                <a:latin typeface="Courier" charset="0"/>
              </a:rPr>
              <a:t> = new </a:t>
            </a:r>
            <a:r>
              <a:rPr lang="en-GB" sz="1300" dirty="0" err="1">
                <a:latin typeface="Courier" charset="0"/>
              </a:rPr>
              <a:t>LinkedList</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err="1">
                <a:latin typeface="Courier" charset="0"/>
              </a:rPr>
              <a:t>LinkedList.LinkedListStats</a:t>
            </a:r>
            <a:r>
              <a:rPr lang="en-GB" sz="1300" dirty="0">
                <a:latin typeface="Courier" charset="0"/>
              </a:rPr>
              <a:t> </a:t>
            </a:r>
            <a:r>
              <a:rPr lang="en-GB" sz="1300" dirty="0" err="1">
                <a:latin typeface="Courier" charset="0"/>
              </a:rPr>
              <a:t>aStat</a:t>
            </a:r>
            <a:r>
              <a:rPr lang="en-GB" sz="1300" dirty="0">
                <a:latin typeface="Courier" charset="0"/>
              </a:rPr>
              <a:t> = new </a:t>
            </a:r>
            <a:r>
              <a:rPr lang="en-GB" sz="1300" dirty="0" err="1">
                <a:latin typeface="Courier" charset="0"/>
              </a:rPr>
              <a:t>aList.LinkedListStats</a:t>
            </a:r>
            <a:r>
              <a:rPr lang="en-GB" sz="1300" dirty="0">
                <a:latin typeface="Courier"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Line 1"/>
          <p:cNvSpPr>
            <a:spLocks noChangeShapeType="1"/>
          </p:cNvSpPr>
          <p:nvPr/>
        </p:nvSpPr>
        <p:spPr bwMode="auto">
          <a:xfrm>
            <a:off x="473760" y="879933"/>
            <a:ext cx="7966080" cy="0"/>
          </a:xfrm>
          <a:prstGeom prst="line">
            <a:avLst/>
          </a:prstGeom>
          <a:noFill/>
          <a:ln w="54720">
            <a:solidFill>
              <a:srgbClr val="000000"/>
            </a:solidFill>
            <a:round/>
            <a:headEnd/>
            <a:tailEnd/>
          </a:ln>
        </p:spPr>
        <p:txBody>
          <a:bodyPr lIns="82945" tIns="41473" rIns="82945" bIns="41473"/>
          <a:lstStyle/>
          <a:p>
            <a:endParaRPr lang="en-US"/>
          </a:p>
        </p:txBody>
      </p:sp>
      <p:sp>
        <p:nvSpPr>
          <p:cNvPr id="18434" name="Text Box 2"/>
          <p:cNvSpPr txBox="1">
            <a:spLocks noChangeArrowheads="1"/>
          </p:cNvSpPr>
          <p:nvPr/>
        </p:nvSpPr>
        <p:spPr bwMode="auto">
          <a:xfrm>
            <a:off x="3568321" y="409003"/>
            <a:ext cx="265968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Local Classes</a:t>
            </a:r>
          </a:p>
        </p:txBody>
      </p:sp>
      <p:sp>
        <p:nvSpPr>
          <p:cNvPr id="18435" name="Text Box 3"/>
          <p:cNvSpPr txBox="1">
            <a:spLocks noChangeArrowheads="1"/>
          </p:cNvSpPr>
          <p:nvPr/>
        </p:nvSpPr>
        <p:spPr bwMode="auto">
          <a:xfrm>
            <a:off x="349921" y="983624"/>
            <a:ext cx="8245440" cy="90794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Local classes are defined within a method</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scope is limited to the method</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Used for small helper classes whose applicability is within the method only</a:t>
            </a:r>
          </a:p>
        </p:txBody>
      </p:sp>
      <p:sp>
        <p:nvSpPr>
          <p:cNvPr id="18436" name="AutoShape 4"/>
          <p:cNvSpPr>
            <a:spLocks noChangeArrowheads="1"/>
          </p:cNvSpPr>
          <p:nvPr/>
        </p:nvSpPr>
        <p:spPr bwMode="auto">
          <a:xfrm>
            <a:off x="550080" y="2111262"/>
            <a:ext cx="7663680" cy="3938814"/>
          </a:xfrm>
          <a:prstGeom prst="roundRect">
            <a:avLst>
              <a:gd name="adj" fmla="val 3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8437" name="Text Box 5"/>
          <p:cNvSpPr txBox="1">
            <a:spLocks noChangeArrowheads="1"/>
          </p:cNvSpPr>
          <p:nvPr/>
        </p:nvSpPr>
        <p:spPr bwMode="auto">
          <a:xfrm>
            <a:off x="757440" y="2333045"/>
            <a:ext cx="7107840" cy="370101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public class </a:t>
            </a:r>
            <a:r>
              <a:rPr lang="en-GB" sz="1300" dirty="0" err="1">
                <a:latin typeface="Courier" charset="0"/>
              </a:rPr>
              <a:t>LinkedList</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public void traverse()</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class </a:t>
            </a:r>
            <a:r>
              <a:rPr lang="en-GB" sz="1300" dirty="0" err="1">
                <a:latin typeface="Courier" charset="0"/>
              </a:rPr>
              <a:t>MyIterator</a:t>
            </a:r>
            <a:r>
              <a:rPr lang="en-GB" sz="1300" dirty="0">
                <a:latin typeface="Courier" charset="0"/>
              </a:rPr>
              <a:t> extends </a:t>
            </a:r>
            <a:r>
              <a:rPr lang="en-GB" sz="1300" dirty="0" err="1">
                <a:latin typeface="Courier" charset="0"/>
              </a:rPr>
              <a:t>Iterator</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public void </a:t>
            </a:r>
            <a:r>
              <a:rPr lang="en-GB" sz="1300" dirty="0" err="1">
                <a:latin typeface="Courier" charset="0"/>
              </a:rPr>
              <a:t>doTraversal</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r>
              <a:rPr lang="en-GB" sz="1300" dirty="0" err="1">
                <a:latin typeface="Courier" charset="0"/>
              </a:rPr>
              <a:t>MyIterator</a:t>
            </a:r>
            <a:r>
              <a:rPr lang="en-GB" sz="1300" dirty="0">
                <a:latin typeface="Courier" charset="0"/>
              </a:rPr>
              <a:t> </a:t>
            </a:r>
            <a:r>
              <a:rPr lang="en-GB" sz="1300" dirty="0" err="1">
                <a:latin typeface="Courier" charset="0"/>
              </a:rPr>
              <a:t>anIterator</a:t>
            </a:r>
            <a:r>
              <a:rPr lang="en-GB" sz="1300" dirty="0">
                <a:latin typeface="Courier" charset="0"/>
              </a:rPr>
              <a:t> = new </a:t>
            </a:r>
            <a:r>
              <a:rPr lang="en-GB" sz="1300" dirty="0" err="1">
                <a:latin typeface="Courier" charset="0"/>
              </a:rPr>
              <a:t>MyIterator</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1"/>
          <p:cNvSpPr>
            <a:spLocks noChangeShapeType="1"/>
          </p:cNvSpPr>
          <p:nvPr/>
        </p:nvSpPr>
        <p:spPr bwMode="auto">
          <a:xfrm>
            <a:off x="475201" y="879933"/>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19458" name="Text Box 2"/>
          <p:cNvSpPr txBox="1">
            <a:spLocks noChangeArrowheads="1"/>
          </p:cNvSpPr>
          <p:nvPr/>
        </p:nvSpPr>
        <p:spPr bwMode="auto">
          <a:xfrm>
            <a:off x="2576161" y="401803"/>
            <a:ext cx="410256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Lst>
            </a:pPr>
            <a:r>
              <a:rPr lang="en-GB" sz="2500" dirty="0">
                <a:latin typeface="Helvetica" charset="0"/>
              </a:rPr>
              <a:t>Anonymous inner  Classes</a:t>
            </a:r>
          </a:p>
        </p:txBody>
      </p:sp>
      <p:sp>
        <p:nvSpPr>
          <p:cNvPr id="19459" name="Text Box 3"/>
          <p:cNvSpPr txBox="1">
            <a:spLocks noChangeArrowheads="1"/>
          </p:cNvSpPr>
          <p:nvPr/>
        </p:nvSpPr>
        <p:spPr bwMode="auto">
          <a:xfrm>
            <a:off x="351360" y="983624"/>
            <a:ext cx="8245440" cy="1184940"/>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Anonymous classes have no name</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They are declared and instantiated in one step.</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Used to create a quick subclass of an existing class where one or more method is overridden.</a:t>
            </a:r>
          </a:p>
        </p:txBody>
      </p:sp>
      <p:sp>
        <p:nvSpPr>
          <p:cNvPr id="19460" name="AutoShape 4"/>
          <p:cNvSpPr>
            <a:spLocks noChangeArrowheads="1"/>
          </p:cNvSpPr>
          <p:nvPr/>
        </p:nvSpPr>
        <p:spPr bwMode="auto">
          <a:xfrm>
            <a:off x="551521" y="2292721"/>
            <a:ext cx="7663680" cy="3938814"/>
          </a:xfrm>
          <a:prstGeom prst="roundRect">
            <a:avLst>
              <a:gd name="adj" fmla="val 3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9461" name="Text Box 5"/>
          <p:cNvSpPr txBox="1">
            <a:spLocks noChangeArrowheads="1"/>
          </p:cNvSpPr>
          <p:nvPr/>
        </p:nvSpPr>
        <p:spPr bwMode="auto">
          <a:xfrm>
            <a:off x="711360" y="2428095"/>
            <a:ext cx="7107840" cy="252120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public class </a:t>
            </a:r>
            <a:r>
              <a:rPr lang="en-GB" sz="1300" dirty="0" err="1">
                <a:latin typeface="Courier" charset="0"/>
              </a:rPr>
              <a:t>LinkedList</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private </a:t>
            </a:r>
            <a:r>
              <a:rPr lang="en-GB" sz="1300" dirty="0" err="1">
                <a:latin typeface="Courier" charset="0"/>
              </a:rPr>
              <a:t>ListChangeDelegate</a:t>
            </a:r>
            <a:r>
              <a:rPr lang="en-GB" sz="1300" dirty="0">
                <a:latin typeface="Courier" charset="0"/>
              </a:rPr>
              <a:t> </a:t>
            </a:r>
            <a:r>
              <a:rPr lang="en-GB" sz="1300" dirty="0" err="1">
                <a:latin typeface="Courier" charset="0"/>
              </a:rPr>
              <a:t>aDelegate</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public </a:t>
            </a:r>
            <a:r>
              <a:rPr lang="en-GB" sz="1300" dirty="0" err="1">
                <a:latin typeface="Courier" charset="0"/>
              </a:rPr>
              <a:t>LinkedList</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r>
              <a:rPr lang="en-GB" sz="1300" dirty="0" err="1">
                <a:latin typeface="Courier" charset="0"/>
              </a:rPr>
              <a:t>aDelegate</a:t>
            </a:r>
            <a:r>
              <a:rPr lang="en-GB" sz="1300" dirty="0">
                <a:latin typeface="Courier" charset="0"/>
              </a:rPr>
              <a:t> = new </a:t>
            </a:r>
            <a:r>
              <a:rPr lang="en-GB" sz="1300" dirty="0" err="1">
                <a:latin typeface="Courier" charset="0"/>
              </a:rPr>
              <a:t>ListChangeDelegate</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 override methods here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Line 1"/>
          <p:cNvSpPr>
            <a:spLocks noChangeShapeType="1"/>
          </p:cNvSpPr>
          <p:nvPr/>
        </p:nvSpPr>
        <p:spPr bwMode="auto">
          <a:xfrm>
            <a:off x="381600" y="879933"/>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20482" name="Text Box 2"/>
          <p:cNvSpPr txBox="1">
            <a:spLocks noChangeArrowheads="1"/>
          </p:cNvSpPr>
          <p:nvPr/>
        </p:nvSpPr>
        <p:spPr bwMode="auto">
          <a:xfrm>
            <a:off x="2203200" y="424846"/>
            <a:ext cx="494784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Lst>
            </a:pPr>
            <a:r>
              <a:rPr lang="en-GB" sz="2500" dirty="0">
                <a:latin typeface="Helvetica" charset="0"/>
              </a:rPr>
              <a:t>Inner classes -- .class file names</a:t>
            </a:r>
          </a:p>
        </p:txBody>
      </p:sp>
      <p:sp>
        <p:nvSpPr>
          <p:cNvPr id="20483" name="Text Box 3"/>
          <p:cNvSpPr txBox="1">
            <a:spLocks noChangeArrowheads="1"/>
          </p:cNvSpPr>
          <p:nvPr/>
        </p:nvSpPr>
        <p:spPr bwMode="auto">
          <a:xfrm>
            <a:off x="257761" y="983624"/>
            <a:ext cx="8245440" cy="336758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All Java classes are compiled to their own .class file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compiler gives special names to inner class .class files</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For nested, member and local classes</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Outer$Inner.class</a:t>
            </a:r>
            <a:endParaRPr lang="en-GB" dirty="0">
              <a:latin typeface="Helvetica" charset="0"/>
            </a:endParaRP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For anonymous classes</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Outer$1.class</a:t>
            </a:r>
          </a:p>
          <a:p>
            <a:pPr marL="587529" lvl="2"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Outer$2.class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9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All inner class .class files contain the $ character.</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To avoid confusion, it is recommended that one avoids naming classes using the $ character.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1"/>
          <p:cNvSpPr>
            <a:spLocks noChangeShapeType="1"/>
          </p:cNvSpPr>
          <p:nvPr/>
        </p:nvSpPr>
        <p:spPr bwMode="auto">
          <a:xfrm>
            <a:off x="436320" y="871292"/>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21506" name="Text Box 2"/>
          <p:cNvSpPr txBox="1">
            <a:spLocks noChangeArrowheads="1"/>
          </p:cNvSpPr>
          <p:nvPr/>
        </p:nvSpPr>
        <p:spPr bwMode="auto">
          <a:xfrm>
            <a:off x="3150721" y="416205"/>
            <a:ext cx="310896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Non-public classes</a:t>
            </a:r>
          </a:p>
        </p:txBody>
      </p:sp>
      <p:sp>
        <p:nvSpPr>
          <p:cNvPr id="21507" name="Text Box 3"/>
          <p:cNvSpPr txBox="1">
            <a:spLocks noChangeArrowheads="1"/>
          </p:cNvSpPr>
          <p:nvPr/>
        </p:nvSpPr>
        <p:spPr bwMode="auto">
          <a:xfrm>
            <a:off x="311040" y="974983"/>
            <a:ext cx="8245440" cy="592470"/>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Non-public classes do not need to be defined within another class.</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They can be defined externally to a class, but within the same .java file.</a:t>
            </a:r>
          </a:p>
        </p:txBody>
      </p:sp>
      <p:sp>
        <p:nvSpPr>
          <p:cNvPr id="21508" name="AutoShape 4"/>
          <p:cNvSpPr>
            <a:spLocks noChangeArrowheads="1"/>
          </p:cNvSpPr>
          <p:nvPr/>
        </p:nvSpPr>
        <p:spPr bwMode="auto">
          <a:xfrm>
            <a:off x="542881" y="2236555"/>
            <a:ext cx="7663680" cy="3938813"/>
          </a:xfrm>
          <a:prstGeom prst="roundRect">
            <a:avLst>
              <a:gd name="adj" fmla="val 3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21509" name="Text Box 5"/>
          <p:cNvSpPr txBox="1">
            <a:spLocks noChangeArrowheads="1"/>
          </p:cNvSpPr>
          <p:nvPr/>
        </p:nvSpPr>
        <p:spPr bwMode="auto">
          <a:xfrm>
            <a:off x="757440" y="2333045"/>
            <a:ext cx="7107840" cy="346248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public class </a:t>
            </a:r>
            <a:r>
              <a:rPr lang="en-GB" sz="1300" dirty="0" err="1">
                <a:latin typeface="Courier" charset="0"/>
              </a:rPr>
              <a:t>LinkedList</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 ... Linked List class definition and Methods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class </a:t>
            </a:r>
            <a:r>
              <a:rPr lang="en-GB" sz="1300" dirty="0" err="1">
                <a:latin typeface="Courier" charset="0"/>
              </a:rPr>
              <a:t>LinkedListNode</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 ... helper class definition ...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class </a:t>
            </a:r>
            <a:r>
              <a:rPr lang="en-GB" sz="1300" dirty="0" err="1">
                <a:latin typeface="Courier" charset="0"/>
              </a:rPr>
              <a:t>LinkedListStats</a:t>
            </a:r>
            <a:endParaRPr lang="en-GB" sz="1300" dirty="0">
              <a:latin typeface="Courier" charset="0"/>
            </a:endParaRP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	[ ... another helper class definition ... ]</a:t>
            </a:r>
          </a:p>
          <a:p>
            <a:pPr marL="191523" indent="-191523">
              <a:spcBef>
                <a:spcPts val="249"/>
              </a:spcBef>
              <a:buClr>
                <a:srgbClr val="000000"/>
              </a:buClr>
              <a:buSzPct val="174000"/>
              <a:tabLst>
                <a:tab pos="656650" algn="l"/>
                <a:tab pos="1313299" algn="l"/>
                <a:tab pos="1969949" algn="l"/>
                <a:tab pos="2626599" algn="l"/>
                <a:tab pos="3283248" algn="l"/>
                <a:tab pos="3939898" algn="l"/>
                <a:tab pos="4596548" algn="l"/>
                <a:tab pos="5253198" algn="l"/>
                <a:tab pos="5909847" algn="l"/>
                <a:tab pos="6566497" algn="l"/>
              </a:tabLst>
            </a:pPr>
            <a:r>
              <a:rPr lang="en-GB" sz="1300" dirty="0">
                <a:latin typeface="Courier" charset="0"/>
              </a:rPr>
              <a:t>}</a:t>
            </a:r>
          </a:p>
        </p:txBody>
      </p:sp>
      <p:sp>
        <p:nvSpPr>
          <p:cNvPr id="21510" name="Text Box 6"/>
          <p:cNvSpPr txBox="1">
            <a:spLocks noChangeArrowheads="1"/>
          </p:cNvSpPr>
          <p:nvPr/>
        </p:nvSpPr>
        <p:spPr bwMode="auto">
          <a:xfrm>
            <a:off x="558720" y="2014772"/>
            <a:ext cx="1832233"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 pos="1313299" algn="l"/>
              </a:tabLst>
            </a:pPr>
            <a:r>
              <a:rPr lang="en-GB" sz="1500" dirty="0">
                <a:latin typeface="Times" charset="0"/>
              </a:rPr>
              <a:t>in file LinkedList.java: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04800" y="1600200"/>
            <a:ext cx="8229600" cy="4953000"/>
          </a:xfrm>
        </p:spPr>
        <p:txBody>
          <a:bodyPr/>
          <a:lstStyle/>
          <a:p>
            <a:pPr marL="609600" indent="-609600"/>
            <a:r>
              <a:rPr lang="en-US" altLang="zh-CN" sz="2600">
                <a:latin typeface="Arial" pitchFamily="34" charset="0"/>
                <a:ea typeface="SimSun" pitchFamily="2" charset="-122"/>
              </a:rPr>
              <a:t>An object of an extended class contains two sets of variables and methods</a:t>
            </a:r>
          </a:p>
          <a:p>
            <a:pPr marL="990600" lvl="1" indent="-533400">
              <a:spcBef>
                <a:spcPct val="40000"/>
              </a:spcBef>
              <a:buFontTx/>
              <a:buAutoNum type="arabicPeriod"/>
            </a:pPr>
            <a:r>
              <a:rPr lang="en-US" altLang="zh-CN" sz="2400">
                <a:latin typeface="Arial" pitchFamily="34" charset="0"/>
                <a:ea typeface="SimSun" pitchFamily="2" charset="-122"/>
              </a:rPr>
              <a:t>fields/methods which are defined locally in the extended class</a:t>
            </a:r>
          </a:p>
          <a:p>
            <a:pPr marL="990600" lvl="1" indent="-533400">
              <a:spcBef>
                <a:spcPct val="40000"/>
              </a:spcBef>
              <a:buFontTx/>
              <a:buAutoNum type="arabicPeriod" startAt="2"/>
            </a:pPr>
            <a:r>
              <a:rPr lang="en-US" altLang="zh-CN" sz="2400">
                <a:latin typeface="Arial" pitchFamily="34" charset="0"/>
                <a:ea typeface="SimSun" pitchFamily="2" charset="-122"/>
              </a:rPr>
              <a:t>fields/methods which are inherited from the superclass</a:t>
            </a:r>
            <a:endParaRPr lang="en-US" altLang="zh-CN">
              <a:latin typeface="Arial" pitchFamily="34" charset="0"/>
              <a:ea typeface="SimSun" pitchFamily="2" charset="-122"/>
            </a:endParaRPr>
          </a:p>
          <a:p>
            <a:pPr marL="1371600" lvl="2" indent="-457200"/>
            <a:endParaRPr lang="en-US" altLang="zh-CN">
              <a:latin typeface="Arial" pitchFamily="34" charset="0"/>
              <a:ea typeface="SimSun" pitchFamily="2" charset="-122"/>
            </a:endParaRPr>
          </a:p>
          <a:p>
            <a:pPr marL="609600" indent="-609600">
              <a:buSzPct val="200000"/>
              <a:buFont typeface="Wingdings" pitchFamily="2" charset="2"/>
              <a:buChar char="F"/>
            </a:pPr>
            <a:r>
              <a:rPr lang="en-US" altLang="zh-CN" sz="2000">
                <a:latin typeface="Arial" pitchFamily="34" charset="0"/>
                <a:ea typeface="SimSun" pitchFamily="2" charset="-122"/>
              </a:rPr>
              <a:t>What are the fields for a </a:t>
            </a:r>
            <a:r>
              <a:rPr lang="en-US" altLang="zh-CN" sz="2000">
                <a:latin typeface="Courier New" pitchFamily="49" charset="0"/>
                <a:ea typeface="SimSun" pitchFamily="2" charset="-122"/>
              </a:rPr>
              <a:t>Student</a:t>
            </a:r>
            <a:r>
              <a:rPr lang="en-US" altLang="zh-CN" sz="2000">
                <a:latin typeface="Arial" pitchFamily="34" charset="0"/>
                <a:ea typeface="SimSun" pitchFamily="2" charset="-122"/>
              </a:rPr>
              <a:t> object in the previous example </a:t>
            </a:r>
          </a:p>
        </p:txBody>
      </p:sp>
      <p:sp>
        <p:nvSpPr>
          <p:cNvPr id="66562" name="Rectangle 2"/>
          <p:cNvSpPr>
            <a:spLocks noGrp="1" noChangeArrowheads="1"/>
          </p:cNvSpPr>
          <p:nvPr>
            <p:ph type="title"/>
          </p:nvPr>
        </p:nvSpPr>
        <p:spPr>
          <a:xfrm>
            <a:off x="442913" y="407988"/>
            <a:ext cx="8243887" cy="963612"/>
          </a:xfrm>
          <a:noFill/>
        </p:spPr>
        <p:txBody>
          <a:bodyPr anchor="ctr"/>
          <a:lstStyle/>
          <a:p>
            <a:r>
              <a:rPr lang="en-US" altLang="zh-CN" sz="3600">
                <a:latin typeface="Arial" pitchFamily="34" charset="0"/>
                <a:ea typeface="SimSun" pitchFamily="2" charset="-122"/>
              </a:rPr>
              <a:t>Fields/Methods in Extended Classes</a:t>
            </a:r>
          </a:p>
        </p:txBody>
      </p:sp>
      <p:sp>
        <p:nvSpPr>
          <p:cNvPr id="66564" name="Rectangle 4"/>
          <p:cNvSpPr>
            <a:spLocks noChangeArrowheads="1"/>
          </p:cNvSpPr>
          <p:nvPr/>
        </p:nvSpPr>
        <p:spPr bwMode="auto">
          <a:xfrm>
            <a:off x="8305800" y="4495800"/>
            <a:ext cx="304800" cy="609600"/>
          </a:xfrm>
          <a:prstGeom prst="rect">
            <a:avLst/>
          </a:prstGeom>
          <a:noFill/>
          <a:ln w="9525">
            <a:noFill/>
            <a:miter lim="800000"/>
            <a:headEnd/>
            <a:tailEnd/>
          </a:ln>
          <a:effectLst/>
        </p:spPr>
        <p:txBody>
          <a:bodyPr wrap="none" anchor="ctr"/>
          <a:lstStyle/>
          <a:p>
            <a:pPr algn="ctr"/>
            <a:r>
              <a:rPr lang="en-US" altLang="zh-CN" sz="2800">
                <a:solidFill>
                  <a:srgbClr val="FF0000"/>
                </a:solidFill>
                <a:ea typeface="SimSun"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4" end="4"/>
                                            </p:txEl>
                                          </p:spTgt>
                                        </p:tgtEl>
                                        <p:attrNameLst>
                                          <p:attrName>style.visibility</p:attrName>
                                        </p:attrNameLst>
                                      </p:cBhvr>
                                      <p:to>
                                        <p:strVal val="visible"/>
                                      </p:to>
                                    </p:set>
                                    <p:anim calcmode="lin" valueType="num">
                                      <p:cBhvr additive="base">
                                        <p:cTn id="7"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9" presetID="19" presetClass="entr" presetSubtype="10" fill="hold" nodeType="withEffect">
                                  <p:stCondLst>
                                    <p:cond delay="0"/>
                                  </p:stCondLst>
                                  <p:childTnLst>
                                    <p:set>
                                      <p:cBhvr>
                                        <p:cTn id="10" dur="1" fill="hold">
                                          <p:stCondLst>
                                            <p:cond delay="0"/>
                                          </p:stCondLst>
                                        </p:cTn>
                                        <p:tgtEl>
                                          <p:spTgt spid="66564">
                                            <p:txEl>
                                              <p:pRg st="0" end="0"/>
                                            </p:txEl>
                                          </p:spTgt>
                                        </p:tgtEl>
                                        <p:attrNameLst>
                                          <p:attrName>style.visibility</p:attrName>
                                        </p:attrNameLst>
                                      </p:cBhvr>
                                      <p:to>
                                        <p:strVal val="visible"/>
                                      </p:to>
                                    </p:set>
                                    <p:anim calcmode="lin" valueType="num">
                                      <p:cBhvr>
                                        <p:cTn id="11" dur="5000" fill="hold"/>
                                        <p:tgtEl>
                                          <p:spTgt spid="66564">
                                            <p:txEl>
                                              <p:pRg st="0" end="0"/>
                                            </p:txEl>
                                          </p:spTgt>
                                        </p:tgtEl>
                                        <p:attrNameLst>
                                          <p:attrName>ppt_w</p:attrName>
                                        </p:attrNameLst>
                                      </p:cBhvr>
                                      <p:tavLst>
                                        <p:tav tm="0" fmla="#ppt_w*sin(2.5*pi*$)">
                                          <p:val>
                                            <p:fltVal val="0"/>
                                          </p:val>
                                        </p:tav>
                                        <p:tav tm="100000">
                                          <p:val>
                                            <p:fltVal val="1"/>
                                          </p:val>
                                        </p:tav>
                                      </p:tavLst>
                                    </p:anim>
                                    <p:anim calcmode="lin" valueType="num">
                                      <p:cBhvr>
                                        <p:cTn id="12" dur="5000" fill="hold"/>
                                        <p:tgtEl>
                                          <p:spTgt spid="6656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524000"/>
            <a:ext cx="8229600" cy="4724400"/>
          </a:xfrm>
        </p:spPr>
        <p:txBody>
          <a:bodyPr/>
          <a:lstStyle/>
          <a:p>
            <a:r>
              <a:rPr lang="en-US" altLang="zh-CN" sz="2400">
                <a:latin typeface="Arial" pitchFamily="34" charset="0"/>
                <a:ea typeface="SimSun" pitchFamily="2" charset="-122"/>
              </a:rPr>
              <a:t>A constructor of the extended class can invoke one of the superclass’s constructors by using the </a:t>
            </a:r>
            <a:r>
              <a:rPr lang="en-US" altLang="zh-CN" sz="2400" i="1">
                <a:solidFill>
                  <a:srgbClr val="FF0000"/>
                </a:solidFill>
                <a:latin typeface="Courier New" pitchFamily="49" charset="0"/>
                <a:ea typeface="SimSun" pitchFamily="2" charset="-122"/>
              </a:rPr>
              <a:t>super</a:t>
            </a:r>
            <a:r>
              <a:rPr lang="en-US" altLang="zh-CN" sz="2400">
                <a:latin typeface="Arial" pitchFamily="34" charset="0"/>
                <a:ea typeface="SimSun" pitchFamily="2" charset="-122"/>
              </a:rPr>
              <a:t> method.</a:t>
            </a:r>
          </a:p>
          <a:p>
            <a:pPr>
              <a:spcBef>
                <a:spcPct val="50000"/>
              </a:spcBef>
            </a:pPr>
            <a:r>
              <a:rPr lang="en-US" altLang="zh-CN" sz="2400">
                <a:latin typeface="Arial" pitchFamily="34" charset="0"/>
                <a:ea typeface="SimSun" pitchFamily="2" charset="-122"/>
              </a:rPr>
              <a:t>If no superclass constructor is invoked explicitly, then the superclass’s no-arg constructor </a:t>
            </a:r>
          </a:p>
          <a:p>
            <a:pPr>
              <a:buFontTx/>
              <a:buNone/>
            </a:pPr>
            <a:r>
              <a:rPr lang="en-US" altLang="zh-CN" sz="2400">
                <a:latin typeface="Arial" pitchFamily="34" charset="0"/>
                <a:ea typeface="SimSun" pitchFamily="2" charset="-122"/>
              </a:rPr>
              <a:t>			 </a:t>
            </a:r>
            <a:r>
              <a:rPr lang="en-US" altLang="zh-CN" sz="2400">
                <a:latin typeface="Courier New" pitchFamily="49" charset="0"/>
                <a:ea typeface="SimSun" pitchFamily="2" charset="-122"/>
              </a:rPr>
              <a:t>super( )</a:t>
            </a:r>
            <a:r>
              <a:rPr lang="en-US" altLang="zh-CN" sz="2400">
                <a:latin typeface="Arial" pitchFamily="34" charset="0"/>
                <a:ea typeface="SimSun" pitchFamily="2" charset="-122"/>
              </a:rPr>
              <a:t> </a:t>
            </a:r>
          </a:p>
          <a:p>
            <a:pPr>
              <a:buFontTx/>
              <a:buNone/>
            </a:pPr>
            <a:r>
              <a:rPr lang="en-US" altLang="zh-CN" sz="2400">
                <a:latin typeface="Arial" pitchFamily="34" charset="0"/>
                <a:ea typeface="SimSun" pitchFamily="2" charset="-122"/>
              </a:rPr>
              <a:t>	is invoked automatically as the first statement of the extended class’s constructor. </a:t>
            </a:r>
          </a:p>
          <a:p>
            <a:pPr>
              <a:spcBef>
                <a:spcPct val="50000"/>
              </a:spcBef>
              <a:buFont typeface="Arial" pitchFamily="34" charset="0"/>
              <a:buChar char="•"/>
            </a:pPr>
            <a:r>
              <a:rPr lang="en-US" altLang="zh-CN" sz="2400">
                <a:latin typeface="Arial" pitchFamily="34" charset="0"/>
                <a:ea typeface="SimSun" pitchFamily="2" charset="-122"/>
              </a:rPr>
              <a:t>Constructors are not methods and are NOT inherited. </a:t>
            </a:r>
          </a:p>
        </p:txBody>
      </p:sp>
      <p:sp>
        <p:nvSpPr>
          <p:cNvPr id="67586" name="Rectangle 2"/>
          <p:cNvSpPr>
            <a:spLocks noGrp="1" noChangeArrowheads="1"/>
          </p:cNvSpPr>
          <p:nvPr>
            <p:ph type="title"/>
          </p:nvPr>
        </p:nvSpPr>
        <p:spPr>
          <a:xfrm>
            <a:off x="442913" y="209550"/>
            <a:ext cx="8243887" cy="1314450"/>
          </a:xfrm>
          <a:noFill/>
        </p:spPr>
        <p:txBody>
          <a:bodyPr anchor="ctr"/>
          <a:lstStyle/>
          <a:p>
            <a:r>
              <a:rPr lang="en-US" altLang="zh-CN" sz="3600">
                <a:latin typeface="Arial" pitchFamily="34" charset="0"/>
                <a:ea typeface="SimSun" pitchFamily="2" charset="-122"/>
              </a:rPr>
              <a:t>Constructors in extended classes</a:t>
            </a:r>
            <a:endParaRPr lang="zh-CN" altLang="en-US" sz="36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pPr>
              <a:lnSpc>
                <a:spcPct val="90000"/>
              </a:lnSpc>
            </a:pPr>
            <a:r>
              <a:rPr lang="en-US" altLang="zh-CN" sz="2400">
                <a:latin typeface="Arial" pitchFamily="34" charset="0"/>
                <a:ea typeface="SimSun" pitchFamily="2" charset="-122"/>
              </a:rPr>
              <a:t>When an object is created, memory is allocated for all its fields, which are initially set to be their default values. It is then followed by a three-phase construction:</a:t>
            </a:r>
          </a:p>
          <a:p>
            <a:pPr lvl="1">
              <a:lnSpc>
                <a:spcPct val="90000"/>
              </a:lnSpc>
            </a:pPr>
            <a:r>
              <a:rPr lang="en-US" altLang="zh-CN" sz="2000">
                <a:latin typeface="Arial" pitchFamily="34" charset="0"/>
                <a:ea typeface="SimSun" pitchFamily="2" charset="-122"/>
              </a:rPr>
              <a:t> invoke a superclass’s constructor</a:t>
            </a:r>
          </a:p>
          <a:p>
            <a:pPr lvl="1">
              <a:lnSpc>
                <a:spcPct val="90000"/>
              </a:lnSpc>
            </a:pPr>
            <a:r>
              <a:rPr lang="en-US" altLang="zh-CN" sz="2000">
                <a:latin typeface="Arial" pitchFamily="34" charset="0"/>
                <a:ea typeface="SimSun" pitchFamily="2" charset="-122"/>
              </a:rPr>
              <a:t> initialize the fields by using their initializers and initialization blocks</a:t>
            </a:r>
          </a:p>
          <a:p>
            <a:pPr lvl="1">
              <a:lnSpc>
                <a:spcPct val="90000"/>
              </a:lnSpc>
            </a:pPr>
            <a:r>
              <a:rPr lang="en-US" altLang="zh-CN" sz="2000">
                <a:latin typeface="Arial" pitchFamily="34" charset="0"/>
                <a:ea typeface="SimSun" pitchFamily="2" charset="-122"/>
              </a:rPr>
              <a:t> execute the body of the constructor</a:t>
            </a:r>
          </a:p>
          <a:p>
            <a:pPr>
              <a:lnSpc>
                <a:spcPct val="90000"/>
              </a:lnSpc>
            </a:pPr>
            <a:endParaRPr lang="en-US" altLang="zh-CN" sz="2400">
              <a:latin typeface="Arial" pitchFamily="34" charset="0"/>
              <a:ea typeface="SimSun" pitchFamily="2" charset="-122"/>
            </a:endParaRPr>
          </a:p>
          <a:p>
            <a:pPr>
              <a:lnSpc>
                <a:spcPct val="90000"/>
              </a:lnSpc>
            </a:pPr>
            <a:r>
              <a:rPr lang="en-US" altLang="zh-CN" sz="2400">
                <a:latin typeface="Arial" pitchFamily="34" charset="0"/>
                <a:ea typeface="SimSun" pitchFamily="2" charset="-122"/>
              </a:rPr>
              <a:t>The invoked superclass’s constructor is executed using the same three-phase constructor. This process is executed recursively until the </a:t>
            </a:r>
            <a:r>
              <a:rPr lang="en-US" altLang="zh-CN" sz="2400">
                <a:latin typeface="Courier New" pitchFamily="49" charset="0"/>
                <a:ea typeface="SimSun" pitchFamily="2" charset="-122"/>
              </a:rPr>
              <a:t>Object</a:t>
            </a:r>
            <a:r>
              <a:rPr lang="en-US" altLang="zh-CN" sz="2400">
                <a:latin typeface="Arial" pitchFamily="34" charset="0"/>
                <a:ea typeface="SimSun" pitchFamily="2" charset="-122"/>
              </a:rPr>
              <a:t> class is reached</a:t>
            </a:r>
          </a:p>
        </p:txBody>
      </p:sp>
      <p:sp>
        <p:nvSpPr>
          <p:cNvPr id="68612" name="Rectangle 4"/>
          <p:cNvSpPr>
            <a:spLocks noGrp="1" noChangeArrowheads="1"/>
          </p:cNvSpPr>
          <p:nvPr>
            <p:ph type="title"/>
          </p:nvPr>
        </p:nvSpPr>
        <p:spPr>
          <a:xfrm>
            <a:off x="381000" y="209550"/>
            <a:ext cx="8458200" cy="1314450"/>
          </a:xfrm>
          <a:noFill/>
          <a:ln/>
        </p:spPr>
        <p:txBody>
          <a:bodyPr anchor="ctr"/>
          <a:lstStyle/>
          <a:p>
            <a:r>
              <a:rPr lang="en-US" altLang="zh-CN" sz="3600">
                <a:latin typeface="Arial" pitchFamily="34" charset="0"/>
                <a:ea typeface="SimSun" pitchFamily="2" charset="-122"/>
              </a:rPr>
              <a:t>Three phases of an object’s construction</a:t>
            </a:r>
            <a:endParaRPr lang="zh-CN" altLang="en-US" sz="36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1219200" y="3348038"/>
            <a:ext cx="6477000" cy="3370262"/>
          </a:xfrm>
          <a:noFill/>
        </p:spPr>
        <p:txBody>
          <a:bodyPr lIns="0" tIns="0" rIns="0" bIns="0" anchor="ctr">
            <a:spAutoFit/>
          </a:bodyPr>
          <a:lstStyle/>
          <a:p>
            <a:pPr marL="381000" indent="-381000">
              <a:spcBef>
                <a:spcPct val="0"/>
              </a:spcBef>
              <a:buFontTx/>
              <a:buNone/>
            </a:pPr>
            <a:r>
              <a:rPr lang="en-US" altLang="zh-CN" sz="2000" b="1">
                <a:latin typeface="Courier New" pitchFamily="49" charset="0"/>
                <a:ea typeface="SimSun" pitchFamily="2" charset="-122"/>
              </a:rPr>
              <a:t>Y objectY = new Y();</a:t>
            </a:r>
          </a:p>
          <a:p>
            <a:pPr marL="381000" indent="-381000">
              <a:spcBef>
                <a:spcPct val="0"/>
              </a:spcBef>
              <a:buFontTx/>
              <a:buNone/>
            </a:pPr>
            <a:endParaRPr lang="en-US" altLang="zh-CN" sz="1800" b="1">
              <a:latin typeface="Arial" pitchFamily="34" charset="0"/>
              <a:ea typeface="SimSun" pitchFamily="2" charset="-122"/>
            </a:endParaRPr>
          </a:p>
          <a:p>
            <a:pPr marL="381000" indent="-381000">
              <a:spcBef>
                <a:spcPct val="0"/>
              </a:spcBef>
              <a:buFontTx/>
              <a:buNone/>
            </a:pPr>
            <a:r>
              <a:rPr lang="en-US" altLang="zh-CN" sz="1800" b="1">
                <a:latin typeface="Arial" pitchFamily="34" charset="0"/>
                <a:ea typeface="SimSun" pitchFamily="2" charset="-122"/>
              </a:rPr>
              <a:t>Step   what happens		xOri    yOri    whichOri</a:t>
            </a:r>
          </a:p>
          <a:p>
            <a:pPr marL="381000" indent="-381000">
              <a:spcBef>
                <a:spcPct val="30000"/>
              </a:spcBef>
              <a:buFontTx/>
              <a:buNone/>
            </a:pPr>
            <a:r>
              <a:rPr lang="en-US" altLang="zh-CN" sz="1600">
                <a:latin typeface="Arial" pitchFamily="34" charset="0"/>
                <a:ea typeface="SimSun" pitchFamily="2" charset="-122"/>
              </a:rPr>
              <a:t>0	    fields set to default values	  </a:t>
            </a:r>
          </a:p>
          <a:p>
            <a:pPr marL="381000" indent="-381000">
              <a:spcBef>
                <a:spcPct val="0"/>
              </a:spcBef>
              <a:buFontTx/>
              <a:buAutoNum type="arabicPlain"/>
            </a:pPr>
            <a:r>
              <a:rPr lang="en-US" altLang="zh-CN" sz="1600">
                <a:latin typeface="Arial" pitchFamily="34" charset="0"/>
                <a:ea typeface="SimSun" pitchFamily="2" charset="-122"/>
              </a:rPr>
              <a:t>    Y constructor invoked		  </a:t>
            </a:r>
          </a:p>
          <a:p>
            <a:pPr marL="381000" indent="-381000">
              <a:spcBef>
                <a:spcPct val="0"/>
              </a:spcBef>
              <a:buFontTx/>
              <a:buAutoNum type="arabicPlain"/>
            </a:pPr>
            <a:r>
              <a:rPr lang="en-US" altLang="zh-CN" sz="1600">
                <a:latin typeface="Arial" pitchFamily="34" charset="0"/>
                <a:ea typeface="SimSun" pitchFamily="2" charset="-122"/>
              </a:rPr>
              <a:t>    X constructor invoked		  </a:t>
            </a:r>
          </a:p>
          <a:p>
            <a:pPr marL="381000" indent="-381000">
              <a:spcBef>
                <a:spcPct val="0"/>
              </a:spcBef>
              <a:buFontTx/>
              <a:buAutoNum type="arabicPlain"/>
            </a:pPr>
            <a:r>
              <a:rPr lang="en-US" altLang="zh-CN" sz="1600">
                <a:latin typeface="Arial" pitchFamily="34" charset="0"/>
                <a:ea typeface="SimSun" pitchFamily="2" charset="-122"/>
              </a:rPr>
              <a:t>    Object constructor invoked	  </a:t>
            </a:r>
          </a:p>
          <a:p>
            <a:pPr marL="381000" indent="-381000">
              <a:spcBef>
                <a:spcPct val="0"/>
              </a:spcBef>
              <a:buFontTx/>
              <a:buAutoNum type="arabicPlain"/>
            </a:pPr>
            <a:r>
              <a:rPr lang="en-US" altLang="zh-CN" sz="1600">
                <a:latin typeface="Arial" pitchFamily="34" charset="0"/>
                <a:ea typeface="SimSun" pitchFamily="2" charset="-122"/>
              </a:rPr>
              <a:t>    X field initialization		  </a:t>
            </a:r>
          </a:p>
          <a:p>
            <a:pPr marL="381000" indent="-381000">
              <a:spcBef>
                <a:spcPct val="0"/>
              </a:spcBef>
              <a:buFontTx/>
              <a:buAutoNum type="arabicPlain"/>
            </a:pPr>
            <a:r>
              <a:rPr lang="en-US" altLang="zh-CN" sz="1600">
                <a:latin typeface="Arial" pitchFamily="34" charset="0"/>
                <a:ea typeface="SimSun" pitchFamily="2" charset="-122"/>
              </a:rPr>
              <a:t>    X constructor executed		  </a:t>
            </a:r>
          </a:p>
          <a:p>
            <a:pPr marL="381000" indent="-381000">
              <a:spcBef>
                <a:spcPct val="0"/>
              </a:spcBef>
              <a:buFontTx/>
              <a:buAutoNum type="arabicPlain"/>
            </a:pPr>
            <a:r>
              <a:rPr lang="en-US" altLang="zh-CN" sz="1600">
                <a:latin typeface="Arial" pitchFamily="34" charset="0"/>
                <a:ea typeface="SimSun" pitchFamily="2" charset="-122"/>
              </a:rPr>
              <a:t>    Y field initialization</a:t>
            </a:r>
          </a:p>
          <a:p>
            <a:pPr marL="381000" indent="-381000">
              <a:spcBef>
                <a:spcPct val="0"/>
              </a:spcBef>
              <a:buFontTx/>
              <a:buAutoNum type="arabicPlain"/>
            </a:pPr>
            <a:r>
              <a:rPr lang="en-US" altLang="zh-CN" sz="1600">
                <a:latin typeface="Arial" pitchFamily="34" charset="0"/>
                <a:ea typeface="SimSun" pitchFamily="2" charset="-122"/>
              </a:rPr>
              <a:t>    Y constructor executed	</a:t>
            </a:r>
          </a:p>
          <a:p>
            <a:pPr marL="381000" indent="-381000">
              <a:spcBef>
                <a:spcPct val="0"/>
              </a:spcBef>
              <a:buFontTx/>
              <a:buNone/>
            </a:pPr>
            <a:r>
              <a:rPr lang="en-US" altLang="zh-CN">
                <a:latin typeface="Arial" pitchFamily="34" charset="0"/>
                <a:ea typeface="SimSun" pitchFamily="2" charset="-122"/>
              </a:rPr>
              <a:t>  </a:t>
            </a:r>
          </a:p>
        </p:txBody>
      </p:sp>
      <p:sp>
        <p:nvSpPr>
          <p:cNvPr id="69634" name="Rectangle 2"/>
          <p:cNvSpPr>
            <a:spLocks noGrp="1" noChangeArrowheads="1"/>
          </p:cNvSpPr>
          <p:nvPr>
            <p:ph type="title"/>
          </p:nvPr>
        </p:nvSpPr>
        <p:spPr>
          <a:xfrm>
            <a:off x="442913" y="285750"/>
            <a:ext cx="8243887" cy="1009650"/>
          </a:xfrm>
          <a:noFill/>
        </p:spPr>
        <p:txBody>
          <a:bodyPr anchor="ctr">
            <a:normAutofit fontScale="90000"/>
          </a:bodyPr>
          <a:lstStyle/>
          <a:p>
            <a:r>
              <a:rPr lang="en-US" altLang="zh-CN" sz="3600">
                <a:latin typeface="Arial" pitchFamily="34" charset="0"/>
                <a:ea typeface="SimSun" pitchFamily="2" charset="-122"/>
              </a:rPr>
              <a:t>To Illustrate the Construction Order. . .</a:t>
            </a:r>
          </a:p>
        </p:txBody>
      </p:sp>
      <p:sp>
        <p:nvSpPr>
          <p:cNvPr id="69642" name="Line 10"/>
          <p:cNvSpPr>
            <a:spLocks noChangeShapeType="1"/>
          </p:cNvSpPr>
          <p:nvPr/>
        </p:nvSpPr>
        <p:spPr bwMode="auto">
          <a:xfrm>
            <a:off x="1219200" y="4267200"/>
            <a:ext cx="6172200" cy="0"/>
          </a:xfrm>
          <a:prstGeom prst="line">
            <a:avLst/>
          </a:prstGeom>
          <a:noFill/>
          <a:ln w="9525">
            <a:solidFill>
              <a:schemeClr val="tx1"/>
            </a:solidFill>
            <a:round/>
            <a:headEnd/>
            <a:tailEnd/>
          </a:ln>
          <a:effectLst/>
        </p:spPr>
        <p:txBody>
          <a:bodyPr/>
          <a:lstStyle/>
          <a:p>
            <a:endParaRPr lang="en-US"/>
          </a:p>
        </p:txBody>
      </p:sp>
      <p:sp>
        <p:nvSpPr>
          <p:cNvPr id="69644" name="Line 12"/>
          <p:cNvSpPr>
            <a:spLocks noChangeShapeType="1"/>
          </p:cNvSpPr>
          <p:nvPr/>
        </p:nvSpPr>
        <p:spPr bwMode="auto">
          <a:xfrm>
            <a:off x="1752600" y="3962400"/>
            <a:ext cx="0" cy="2286000"/>
          </a:xfrm>
          <a:prstGeom prst="line">
            <a:avLst/>
          </a:prstGeom>
          <a:noFill/>
          <a:ln w="9525">
            <a:solidFill>
              <a:schemeClr val="tx1"/>
            </a:solidFill>
            <a:round/>
            <a:headEnd/>
            <a:tailEnd/>
          </a:ln>
          <a:effectLst/>
        </p:spPr>
        <p:txBody>
          <a:bodyPr/>
          <a:lstStyle/>
          <a:p>
            <a:endParaRPr lang="en-US"/>
          </a:p>
        </p:txBody>
      </p:sp>
      <p:sp>
        <p:nvSpPr>
          <p:cNvPr id="69645" name="Text Box 13"/>
          <p:cNvSpPr txBox="1">
            <a:spLocks noChangeArrowheads="1"/>
          </p:cNvSpPr>
          <p:nvPr/>
        </p:nvSpPr>
        <p:spPr bwMode="auto">
          <a:xfrm>
            <a:off x="5105400" y="4286250"/>
            <a:ext cx="2057400" cy="1955800"/>
          </a:xfrm>
          <a:prstGeom prst="rect">
            <a:avLst/>
          </a:prstGeom>
          <a:noFill/>
          <a:ln w="9525">
            <a:noFill/>
            <a:miter lim="800000"/>
            <a:headEnd/>
            <a:tailEnd/>
          </a:ln>
          <a:effectLst/>
        </p:spPr>
        <p:txBody>
          <a:bodyPr lIns="0" tIns="0" rIns="0" bIns="0">
            <a:spAutoFit/>
          </a:bodyPr>
          <a:lstStyle/>
          <a:p>
            <a:r>
              <a:rPr lang="en-US" altLang="zh-CN" sz="1600">
                <a:latin typeface="Arial" pitchFamily="34" charset="0"/>
                <a:ea typeface="SimSun" pitchFamily="2" charset="-122"/>
              </a:rPr>
              <a:t>0          0            0</a:t>
            </a:r>
          </a:p>
          <a:p>
            <a:r>
              <a:rPr lang="en-US" altLang="zh-CN" sz="1600">
                <a:latin typeface="Arial" pitchFamily="34" charset="0"/>
                <a:ea typeface="SimSun" pitchFamily="2" charset="-122"/>
              </a:rPr>
              <a:t>0          0            0</a:t>
            </a:r>
          </a:p>
          <a:p>
            <a:r>
              <a:rPr lang="en-US" altLang="zh-CN" sz="1600">
                <a:latin typeface="Arial" pitchFamily="34" charset="0"/>
                <a:ea typeface="SimSun" pitchFamily="2" charset="-122"/>
              </a:rPr>
              <a:t>0          0            0 </a:t>
            </a:r>
          </a:p>
          <a:p>
            <a:r>
              <a:rPr lang="en-US" altLang="zh-CN" sz="1600">
                <a:latin typeface="Arial" pitchFamily="34" charset="0"/>
                <a:ea typeface="SimSun" pitchFamily="2" charset="-122"/>
              </a:rPr>
              <a:t>0          0            0 </a:t>
            </a:r>
          </a:p>
          <a:p>
            <a:r>
              <a:rPr lang="en-US" altLang="zh-CN" sz="1600">
                <a:latin typeface="Arial" pitchFamily="34" charset="0"/>
                <a:ea typeface="SimSun" pitchFamily="2" charset="-122"/>
              </a:rPr>
              <a:t>1          0            0 </a:t>
            </a:r>
          </a:p>
          <a:p>
            <a:r>
              <a:rPr lang="en-US" altLang="zh-CN" sz="1600">
                <a:latin typeface="Arial" pitchFamily="34" charset="0"/>
                <a:ea typeface="SimSun" pitchFamily="2" charset="-122"/>
              </a:rPr>
              <a:t>1          0            1</a:t>
            </a:r>
          </a:p>
          <a:p>
            <a:r>
              <a:rPr lang="en-US" altLang="zh-CN" sz="1600">
                <a:latin typeface="Arial" pitchFamily="34" charset="0"/>
                <a:ea typeface="SimSun" pitchFamily="2" charset="-122"/>
              </a:rPr>
              <a:t>1          2            1</a:t>
            </a:r>
          </a:p>
          <a:p>
            <a:r>
              <a:rPr lang="en-US" altLang="zh-CN" sz="1600">
                <a:latin typeface="Arial" pitchFamily="34" charset="0"/>
                <a:ea typeface="SimSun" pitchFamily="2" charset="-122"/>
              </a:rPr>
              <a:t>1          2            2</a:t>
            </a:r>
          </a:p>
        </p:txBody>
      </p:sp>
      <p:sp>
        <p:nvSpPr>
          <p:cNvPr id="69646" name="Rectangle 14"/>
          <p:cNvSpPr>
            <a:spLocks noChangeArrowheads="1"/>
          </p:cNvSpPr>
          <p:nvPr/>
        </p:nvSpPr>
        <p:spPr bwMode="auto">
          <a:xfrm>
            <a:off x="4800600" y="1411288"/>
            <a:ext cx="3422650" cy="1539875"/>
          </a:xfrm>
          <a:prstGeom prst="rect">
            <a:avLst/>
          </a:prstGeom>
          <a:noFill/>
          <a:ln w="9525">
            <a:noFill/>
            <a:miter lim="800000"/>
            <a:headEnd/>
            <a:tailEnd/>
          </a:ln>
          <a:effectLst/>
        </p:spPr>
        <p:txBody>
          <a:bodyPr wrap="none" lIns="0" tIns="0" rIns="0" bIns="0" anchor="ctr">
            <a:spAutoFit/>
          </a:bodyPr>
          <a:lstStyle/>
          <a:p>
            <a:r>
              <a:rPr lang="en-US" altLang="zh-CN" sz="1600">
                <a:latin typeface="Courier New" pitchFamily="49" charset="0"/>
                <a:ea typeface="SimSun" pitchFamily="2" charset="-122"/>
              </a:rPr>
              <a:t>class Y extends X {</a:t>
            </a:r>
          </a:p>
          <a:p>
            <a:r>
              <a:rPr lang="en-US" altLang="zh-CN" sz="1600">
                <a:latin typeface="Courier New" pitchFamily="49" charset="0"/>
                <a:ea typeface="SimSun" pitchFamily="2" charset="-122"/>
              </a:rPr>
              <a:t>     protected int yOri = 2;</a:t>
            </a:r>
          </a:p>
          <a:p>
            <a:pPr>
              <a:spcBef>
                <a:spcPct val="30000"/>
              </a:spcBef>
            </a:pPr>
            <a:r>
              <a:rPr lang="en-US" altLang="zh-CN" sz="1600">
                <a:latin typeface="Courier New" pitchFamily="49" charset="0"/>
                <a:ea typeface="SimSun" pitchFamily="2" charset="-122"/>
              </a:rPr>
              <a:t>     public Y() {</a:t>
            </a:r>
          </a:p>
          <a:p>
            <a:r>
              <a:rPr lang="en-US" altLang="zh-CN" sz="1600">
                <a:latin typeface="Courier New" pitchFamily="49" charset="0"/>
                <a:ea typeface="SimSun" pitchFamily="2" charset="-122"/>
              </a:rPr>
              <a:t>           whichOri = yOri;</a:t>
            </a:r>
          </a:p>
          <a:p>
            <a:r>
              <a:rPr lang="en-US" altLang="zh-CN" sz="1600">
                <a:latin typeface="Courier New" pitchFamily="49" charset="0"/>
                <a:ea typeface="SimSun" pitchFamily="2" charset="-122"/>
              </a:rPr>
              <a:t>     }</a:t>
            </a:r>
          </a:p>
          <a:p>
            <a:r>
              <a:rPr lang="en-US" altLang="zh-CN" sz="1600">
                <a:latin typeface="Courier New" pitchFamily="49" charset="0"/>
                <a:ea typeface="SimSun" pitchFamily="2" charset="-122"/>
              </a:rPr>
              <a:t>}</a:t>
            </a:r>
          </a:p>
        </p:txBody>
      </p:sp>
      <p:sp>
        <p:nvSpPr>
          <p:cNvPr id="69647" name="Rectangle 15"/>
          <p:cNvSpPr>
            <a:spLocks noChangeArrowheads="1"/>
          </p:cNvSpPr>
          <p:nvPr/>
        </p:nvSpPr>
        <p:spPr bwMode="auto">
          <a:xfrm>
            <a:off x="762000" y="1411288"/>
            <a:ext cx="3422650" cy="1784350"/>
          </a:xfrm>
          <a:prstGeom prst="rect">
            <a:avLst/>
          </a:prstGeom>
          <a:noFill/>
          <a:ln w="9525">
            <a:noFill/>
            <a:miter lim="800000"/>
            <a:headEnd/>
            <a:tailEnd/>
          </a:ln>
          <a:effectLst/>
        </p:spPr>
        <p:txBody>
          <a:bodyPr wrap="none" lIns="0" tIns="0" rIns="0" bIns="0" anchor="ctr">
            <a:spAutoFit/>
          </a:bodyPr>
          <a:lstStyle/>
          <a:p>
            <a:r>
              <a:rPr lang="en-US" altLang="zh-CN" sz="1600">
                <a:latin typeface="Courier New" pitchFamily="49" charset="0"/>
                <a:ea typeface="SimSun" pitchFamily="2" charset="-122"/>
              </a:rPr>
              <a:t>class X {</a:t>
            </a:r>
          </a:p>
          <a:p>
            <a:r>
              <a:rPr lang="en-US" altLang="zh-CN" sz="1600">
                <a:latin typeface="Courier New" pitchFamily="49" charset="0"/>
                <a:ea typeface="SimSun" pitchFamily="2" charset="-122"/>
              </a:rPr>
              <a:t>     protected int xOri = 1;</a:t>
            </a:r>
          </a:p>
          <a:p>
            <a:r>
              <a:rPr lang="en-US" altLang="zh-CN" sz="1600">
                <a:latin typeface="Courier New" pitchFamily="49" charset="0"/>
                <a:ea typeface="SimSun" pitchFamily="2" charset="-122"/>
              </a:rPr>
              <a:t>     protected int whichOri;</a:t>
            </a:r>
          </a:p>
          <a:p>
            <a:pPr>
              <a:spcBef>
                <a:spcPct val="30000"/>
              </a:spcBef>
            </a:pPr>
            <a:r>
              <a:rPr lang="en-US" altLang="zh-CN" sz="1600">
                <a:latin typeface="Courier New" pitchFamily="49" charset="0"/>
                <a:ea typeface="SimSun" pitchFamily="2" charset="-122"/>
              </a:rPr>
              <a:t>     public X() {</a:t>
            </a:r>
          </a:p>
          <a:p>
            <a:r>
              <a:rPr lang="en-US" altLang="zh-CN" sz="1600">
                <a:latin typeface="Courier New" pitchFamily="49" charset="0"/>
                <a:ea typeface="SimSun" pitchFamily="2" charset="-122"/>
              </a:rPr>
              <a:t>          whichOri = xOri;</a:t>
            </a:r>
          </a:p>
          <a:p>
            <a:r>
              <a:rPr lang="en-US" altLang="zh-CN" sz="1600">
                <a:latin typeface="Courier New" pitchFamily="49" charset="0"/>
                <a:ea typeface="SimSun" pitchFamily="2" charset="-122"/>
              </a:rPr>
              <a:t>     }</a:t>
            </a:r>
          </a:p>
          <a:p>
            <a:r>
              <a:rPr lang="en-US" altLang="zh-CN" sz="1600">
                <a:latin typeface="Courier New" pitchFamily="49" charset="0"/>
                <a:ea typeface="SimSun" pitchFamily="2" charset="-122"/>
              </a:rPr>
              <a:t>}</a:t>
            </a:r>
          </a:p>
        </p:txBody>
      </p:sp>
      <p:sp>
        <p:nvSpPr>
          <p:cNvPr id="69648" name="Rectangle 16"/>
          <p:cNvSpPr>
            <a:spLocks noChangeArrowheads="1"/>
          </p:cNvSpPr>
          <p:nvPr/>
        </p:nvSpPr>
        <p:spPr bwMode="auto">
          <a:xfrm>
            <a:off x="609600" y="1295400"/>
            <a:ext cx="7772400" cy="1981200"/>
          </a:xfrm>
          <a:prstGeom prst="rect">
            <a:avLst/>
          </a:prstGeom>
          <a:noFill/>
          <a:ln w="9525">
            <a:solidFill>
              <a:schemeClr val="tx1"/>
            </a:solidFill>
            <a:miter lim="800000"/>
            <a:headEnd/>
            <a:tailEnd/>
          </a:ln>
          <a:effectLst/>
        </p:spPr>
        <p:txBody>
          <a:bodyPr wrap="none" anchor="ctr"/>
          <a:lstStyle/>
          <a:p>
            <a:endParaRPr lang="en-US"/>
          </a:p>
        </p:txBody>
      </p:sp>
      <p:sp>
        <p:nvSpPr>
          <p:cNvPr id="69649" name="Line 17"/>
          <p:cNvSpPr>
            <a:spLocks noChangeShapeType="1"/>
          </p:cNvSpPr>
          <p:nvPr/>
        </p:nvSpPr>
        <p:spPr bwMode="auto">
          <a:xfrm>
            <a:off x="4495800" y="1295400"/>
            <a:ext cx="0" cy="1981200"/>
          </a:xfrm>
          <a:prstGeom prst="line">
            <a:avLst/>
          </a:prstGeom>
          <a:noFill/>
          <a:ln w="9525">
            <a:solidFill>
              <a:schemeClr val="tx1"/>
            </a:solidFill>
            <a:round/>
            <a:headEnd/>
            <a:tailEnd/>
          </a:ln>
          <a:effectLst/>
        </p:spPr>
        <p:txBody>
          <a:bodyPr/>
          <a:lstStyle/>
          <a:p>
            <a:endParaRPr lang="en-US"/>
          </a:p>
        </p:txBody>
      </p:sp>
      <p:sp>
        <p:nvSpPr>
          <p:cNvPr id="69650" name="Line 18"/>
          <p:cNvSpPr>
            <a:spLocks noChangeShapeType="1"/>
          </p:cNvSpPr>
          <p:nvPr/>
        </p:nvSpPr>
        <p:spPr bwMode="auto">
          <a:xfrm>
            <a:off x="1219200" y="6248400"/>
            <a:ext cx="6172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5">
                                            <p:txEl>
                                              <p:pRg st="0" end="0"/>
                                            </p:txEl>
                                          </p:spTgt>
                                        </p:tgtEl>
                                        <p:attrNameLst>
                                          <p:attrName>style.visibility</p:attrName>
                                        </p:attrNameLst>
                                      </p:cBhvr>
                                      <p:to>
                                        <p:strVal val="visible"/>
                                      </p:to>
                                    </p:set>
                                    <p:animEffect transition="in" filter="blinds(horizontal)">
                                      <p:cBhvr>
                                        <p:cTn id="7" dur="500"/>
                                        <p:tgtEl>
                                          <p:spTgt spid="696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45">
                                            <p:txEl>
                                              <p:pRg st="1" end="1"/>
                                            </p:txEl>
                                          </p:spTgt>
                                        </p:tgtEl>
                                        <p:attrNameLst>
                                          <p:attrName>style.visibility</p:attrName>
                                        </p:attrNameLst>
                                      </p:cBhvr>
                                      <p:to>
                                        <p:strVal val="visible"/>
                                      </p:to>
                                    </p:set>
                                    <p:animEffect transition="in" filter="blinds(horizontal)">
                                      <p:cBhvr>
                                        <p:cTn id="12" dur="500"/>
                                        <p:tgtEl>
                                          <p:spTgt spid="696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45">
                                            <p:txEl>
                                              <p:pRg st="2" end="2"/>
                                            </p:txEl>
                                          </p:spTgt>
                                        </p:tgtEl>
                                        <p:attrNameLst>
                                          <p:attrName>style.visibility</p:attrName>
                                        </p:attrNameLst>
                                      </p:cBhvr>
                                      <p:to>
                                        <p:strVal val="visible"/>
                                      </p:to>
                                    </p:set>
                                    <p:animEffect transition="in" filter="blinds(horizontal)">
                                      <p:cBhvr>
                                        <p:cTn id="17" dur="500"/>
                                        <p:tgtEl>
                                          <p:spTgt spid="696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45">
                                            <p:txEl>
                                              <p:pRg st="3" end="3"/>
                                            </p:txEl>
                                          </p:spTgt>
                                        </p:tgtEl>
                                        <p:attrNameLst>
                                          <p:attrName>style.visibility</p:attrName>
                                        </p:attrNameLst>
                                      </p:cBhvr>
                                      <p:to>
                                        <p:strVal val="visible"/>
                                      </p:to>
                                    </p:set>
                                    <p:animEffect transition="in" filter="blinds(horizontal)">
                                      <p:cBhvr>
                                        <p:cTn id="22" dur="500"/>
                                        <p:tgtEl>
                                          <p:spTgt spid="696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45">
                                            <p:txEl>
                                              <p:pRg st="4" end="4"/>
                                            </p:txEl>
                                          </p:spTgt>
                                        </p:tgtEl>
                                        <p:attrNameLst>
                                          <p:attrName>style.visibility</p:attrName>
                                        </p:attrNameLst>
                                      </p:cBhvr>
                                      <p:to>
                                        <p:strVal val="visible"/>
                                      </p:to>
                                    </p:set>
                                    <p:animEffect transition="in" filter="blinds(horizontal)">
                                      <p:cBhvr>
                                        <p:cTn id="27" dur="500"/>
                                        <p:tgtEl>
                                          <p:spTgt spid="696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645">
                                            <p:txEl>
                                              <p:pRg st="5" end="5"/>
                                            </p:txEl>
                                          </p:spTgt>
                                        </p:tgtEl>
                                        <p:attrNameLst>
                                          <p:attrName>style.visibility</p:attrName>
                                        </p:attrNameLst>
                                      </p:cBhvr>
                                      <p:to>
                                        <p:strVal val="visible"/>
                                      </p:to>
                                    </p:set>
                                    <p:animEffect transition="in" filter="blinds(horizontal)">
                                      <p:cBhvr>
                                        <p:cTn id="32" dur="500"/>
                                        <p:tgtEl>
                                          <p:spTgt spid="696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645">
                                            <p:txEl>
                                              <p:pRg st="6" end="6"/>
                                            </p:txEl>
                                          </p:spTgt>
                                        </p:tgtEl>
                                        <p:attrNameLst>
                                          <p:attrName>style.visibility</p:attrName>
                                        </p:attrNameLst>
                                      </p:cBhvr>
                                      <p:to>
                                        <p:strVal val="visible"/>
                                      </p:to>
                                    </p:set>
                                    <p:animEffect transition="in" filter="blinds(horizontal)">
                                      <p:cBhvr>
                                        <p:cTn id="37" dur="500"/>
                                        <p:tgtEl>
                                          <p:spTgt spid="6964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645">
                                            <p:txEl>
                                              <p:pRg st="7" end="7"/>
                                            </p:txEl>
                                          </p:spTgt>
                                        </p:tgtEl>
                                        <p:attrNameLst>
                                          <p:attrName>style.visibility</p:attrName>
                                        </p:attrNameLst>
                                      </p:cBhvr>
                                      <p:to>
                                        <p:strVal val="visible"/>
                                      </p:to>
                                    </p:set>
                                    <p:animEffect transition="in" filter="blinds(horizontal)">
                                      <p:cBhvr>
                                        <p:cTn id="42" dur="500"/>
                                        <p:tgtEl>
                                          <p:spTgt spid="696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62500" lnSpcReduction="20000"/>
          </a:bodyPr>
          <a:lstStyle/>
          <a:p>
            <a:pPr>
              <a:buNone/>
            </a:pPr>
            <a:r>
              <a:rPr lang="en-US" dirty="0" smtClean="0"/>
              <a:t>// A simple example of inheritance.</a:t>
            </a:r>
          </a:p>
          <a:p>
            <a:pPr>
              <a:buNone/>
            </a:pPr>
            <a:r>
              <a:rPr lang="en-US" dirty="0" smtClean="0"/>
              <a:t>// Create a </a:t>
            </a:r>
            <a:r>
              <a:rPr lang="en-US" dirty="0" err="1" smtClean="0"/>
              <a:t>superclass</a:t>
            </a:r>
            <a:r>
              <a:rPr lang="en-US" dirty="0" smtClean="0"/>
              <a:t>.</a:t>
            </a:r>
          </a:p>
          <a:p>
            <a:pPr>
              <a:buNone/>
            </a:pPr>
            <a:r>
              <a:rPr lang="en-US" dirty="0" smtClean="0"/>
              <a:t>class A {</a:t>
            </a:r>
          </a:p>
          <a:p>
            <a:pPr>
              <a:buNone/>
            </a:pPr>
            <a:r>
              <a:rPr lang="en-US" dirty="0" err="1" smtClean="0"/>
              <a:t>int</a:t>
            </a:r>
            <a:r>
              <a:rPr lang="en-US" dirty="0" smtClean="0"/>
              <a:t> </a:t>
            </a:r>
            <a:r>
              <a:rPr lang="en-US" dirty="0" err="1" smtClean="0"/>
              <a:t>i</a:t>
            </a:r>
            <a:r>
              <a:rPr lang="en-US" dirty="0" smtClean="0"/>
              <a:t>, j;</a:t>
            </a:r>
          </a:p>
          <a:p>
            <a:pPr>
              <a:buNone/>
            </a:pPr>
            <a:r>
              <a:rPr lang="en-US" dirty="0" smtClean="0"/>
              <a:t>void </a:t>
            </a:r>
            <a:r>
              <a:rPr lang="en-US" dirty="0" err="1" smtClean="0"/>
              <a:t>showij</a:t>
            </a:r>
            <a:r>
              <a:rPr lang="en-US" dirty="0" smtClean="0"/>
              <a:t>() {</a:t>
            </a:r>
          </a:p>
          <a:p>
            <a:pPr>
              <a:buNone/>
            </a:pPr>
            <a:r>
              <a:rPr lang="en-US" dirty="0" err="1" smtClean="0"/>
              <a:t>System.out.println</a:t>
            </a:r>
            <a:r>
              <a:rPr lang="en-US" dirty="0" smtClean="0"/>
              <a:t>("</a:t>
            </a:r>
            <a:r>
              <a:rPr lang="en-US" dirty="0" err="1" smtClean="0"/>
              <a:t>i</a:t>
            </a:r>
            <a:r>
              <a:rPr lang="en-US" dirty="0" smtClean="0"/>
              <a:t> and j: " + </a:t>
            </a:r>
            <a:r>
              <a:rPr lang="en-US" dirty="0" err="1" smtClean="0"/>
              <a:t>i</a:t>
            </a:r>
            <a:r>
              <a:rPr lang="en-US" dirty="0" smtClean="0"/>
              <a:t> + " " + j);</a:t>
            </a:r>
          </a:p>
          <a:p>
            <a:pPr>
              <a:buNone/>
            </a:pPr>
            <a:r>
              <a:rPr lang="en-US" dirty="0" smtClean="0"/>
              <a:t>}</a:t>
            </a:r>
          </a:p>
          <a:p>
            <a:pPr>
              <a:buNone/>
            </a:pP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Create a subclass by extending class A.</a:t>
            </a:r>
          </a:p>
          <a:p>
            <a:pPr>
              <a:buNone/>
            </a:pPr>
            <a:r>
              <a:rPr lang="en-US" dirty="0" smtClean="0"/>
              <a:t>class B extends A {</a:t>
            </a:r>
          </a:p>
          <a:p>
            <a:pPr>
              <a:buNone/>
            </a:pPr>
            <a:r>
              <a:rPr lang="en-US" dirty="0" err="1" smtClean="0"/>
              <a:t>int</a:t>
            </a:r>
            <a:r>
              <a:rPr lang="en-US" dirty="0" smtClean="0"/>
              <a:t> k;</a:t>
            </a:r>
          </a:p>
          <a:p>
            <a:pPr>
              <a:buNone/>
            </a:pPr>
            <a:r>
              <a:rPr lang="en-US" dirty="0" smtClean="0"/>
              <a:t>void </a:t>
            </a:r>
            <a:r>
              <a:rPr lang="en-US" dirty="0" err="1" smtClean="0"/>
              <a:t>showk</a:t>
            </a:r>
            <a:r>
              <a:rPr lang="en-US" dirty="0" smtClean="0"/>
              <a:t>() {</a:t>
            </a:r>
          </a:p>
          <a:p>
            <a:pPr>
              <a:buNone/>
            </a:pPr>
            <a:r>
              <a:rPr lang="en-US" dirty="0" err="1" smtClean="0"/>
              <a:t>System.out.println</a:t>
            </a:r>
            <a:r>
              <a:rPr lang="en-US" dirty="0" smtClean="0"/>
              <a:t>("k: " + k);</a:t>
            </a:r>
          </a:p>
          <a:p>
            <a:pPr>
              <a:buNone/>
            </a:pPr>
            <a:r>
              <a:rPr lang="en-US" dirty="0" smtClean="0"/>
              <a:t>}</a:t>
            </a:r>
          </a:p>
          <a:p>
            <a:pPr>
              <a:buNone/>
            </a:pPr>
            <a:r>
              <a:rPr lang="en-US" dirty="0" smtClean="0"/>
              <a:t>void sum() {</a:t>
            </a:r>
          </a:p>
          <a:p>
            <a:pPr>
              <a:buNone/>
            </a:pPr>
            <a:r>
              <a:rPr lang="en-US" dirty="0" err="1" smtClean="0"/>
              <a:t>System.out.println</a:t>
            </a:r>
            <a:r>
              <a:rPr lang="en-US" dirty="0" smtClean="0"/>
              <a:t>("</a:t>
            </a:r>
            <a:r>
              <a:rPr lang="en-US" dirty="0" err="1" smtClean="0"/>
              <a:t>i+j+k</a:t>
            </a:r>
            <a:r>
              <a:rPr lang="en-US" dirty="0" smtClean="0"/>
              <a:t>: " + (</a:t>
            </a:r>
            <a:r>
              <a:rPr lang="en-US" dirty="0" err="1" smtClean="0"/>
              <a:t>i+j+k</a:t>
            </a:r>
            <a:r>
              <a:rPr lang="en-US" dirty="0" smtClean="0"/>
              <a:t>));</a:t>
            </a:r>
          </a:p>
          <a:p>
            <a:pPr>
              <a:buNone/>
            </a:pPr>
            <a:r>
              <a:rPr lang="en-US" dirty="0" smtClean="0"/>
              <a:t>}</a:t>
            </a:r>
          </a:p>
          <a:p>
            <a:pPr>
              <a:buNone/>
            </a:pP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lang="en-US" dirty="0" err="1" smtClean="0"/>
              <a:t>SimpleInheritance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57200" y="1447800"/>
            <a:ext cx="8229600" cy="4572000"/>
          </a:xfrm>
        </p:spPr>
        <p:txBody>
          <a:bodyPr/>
          <a:lstStyle/>
          <a:p>
            <a:pPr>
              <a:lnSpc>
                <a:spcPct val="85000"/>
              </a:lnSpc>
            </a:pPr>
            <a:r>
              <a:rPr lang="en-US" altLang="zh-CN" sz="2000" i="1">
                <a:latin typeface="Arial" pitchFamily="34" charset="0"/>
                <a:ea typeface="SimSun" pitchFamily="2" charset="-122"/>
              </a:rPr>
              <a:t>Overloading</a:t>
            </a:r>
            <a:r>
              <a:rPr lang="en-US" altLang="zh-CN" sz="2000">
                <a:latin typeface="Arial" pitchFamily="34" charset="0"/>
                <a:ea typeface="SimSun" pitchFamily="2" charset="-122"/>
              </a:rPr>
              <a:t>: providing more than one method with the same name but different parameter list</a:t>
            </a:r>
          </a:p>
          <a:p>
            <a:pPr lvl="1">
              <a:lnSpc>
                <a:spcPct val="95000"/>
              </a:lnSpc>
              <a:spcBef>
                <a:spcPct val="40000"/>
              </a:spcBef>
            </a:pPr>
            <a:r>
              <a:rPr lang="en-US" altLang="zh-CN" sz="1800">
                <a:latin typeface="Arial" pitchFamily="34" charset="0"/>
                <a:ea typeface="SimSun" pitchFamily="2" charset="-122"/>
              </a:rPr>
              <a:t> overloading an inherited method means simply adding new method with the same name and different signature</a:t>
            </a:r>
          </a:p>
          <a:p>
            <a:pPr lvl="1">
              <a:lnSpc>
                <a:spcPct val="85000"/>
              </a:lnSpc>
            </a:pPr>
            <a:endParaRPr lang="en-US" altLang="zh-CN" sz="1800">
              <a:latin typeface="Arial" pitchFamily="34" charset="0"/>
              <a:ea typeface="SimSun" pitchFamily="2" charset="-122"/>
            </a:endParaRPr>
          </a:p>
          <a:p>
            <a:pPr>
              <a:lnSpc>
                <a:spcPct val="85000"/>
              </a:lnSpc>
            </a:pPr>
            <a:r>
              <a:rPr lang="en-US" altLang="zh-CN" sz="2000">
                <a:latin typeface="Arial" pitchFamily="34" charset="0"/>
                <a:ea typeface="SimSun" pitchFamily="2" charset="-122"/>
              </a:rPr>
              <a:t>O</a:t>
            </a:r>
            <a:r>
              <a:rPr lang="en-US" altLang="zh-CN" sz="2000" i="1">
                <a:latin typeface="Arial" pitchFamily="34" charset="0"/>
                <a:ea typeface="SimSun" pitchFamily="2" charset="-122"/>
              </a:rPr>
              <a:t>verriding</a:t>
            </a:r>
            <a:r>
              <a:rPr lang="en-US" altLang="zh-CN" sz="2000">
                <a:latin typeface="Arial" pitchFamily="34" charset="0"/>
                <a:ea typeface="SimSun" pitchFamily="2" charset="-122"/>
              </a:rPr>
              <a:t>: replacing the superclass’s implementation of a method with your own design. </a:t>
            </a:r>
          </a:p>
          <a:p>
            <a:pPr lvl="1">
              <a:lnSpc>
                <a:spcPct val="95000"/>
              </a:lnSpc>
              <a:spcBef>
                <a:spcPct val="40000"/>
              </a:spcBef>
            </a:pPr>
            <a:r>
              <a:rPr lang="en-US" altLang="zh-CN" sz="1800">
                <a:latin typeface="Arial" pitchFamily="34" charset="0"/>
                <a:ea typeface="SimSun" pitchFamily="2" charset="-122"/>
              </a:rPr>
              <a:t>both the parameter lists and the return types must be exactly the same</a:t>
            </a:r>
          </a:p>
          <a:p>
            <a:pPr lvl="1">
              <a:lnSpc>
                <a:spcPct val="95000"/>
              </a:lnSpc>
              <a:spcBef>
                <a:spcPct val="40000"/>
              </a:spcBef>
            </a:pPr>
            <a:r>
              <a:rPr lang="en-US" altLang="zh-CN" sz="1800">
                <a:latin typeface="Arial" pitchFamily="34" charset="0"/>
                <a:ea typeface="SimSun" pitchFamily="2" charset="-122"/>
              </a:rPr>
              <a:t>if an overriding method is invoked on an object of the subclass, then it’s the subclass’s version of this method that gets implemented </a:t>
            </a:r>
          </a:p>
          <a:p>
            <a:pPr lvl="1">
              <a:lnSpc>
                <a:spcPct val="95000"/>
              </a:lnSpc>
              <a:spcBef>
                <a:spcPct val="40000"/>
              </a:spcBef>
            </a:pPr>
            <a:r>
              <a:rPr lang="en-US" altLang="zh-CN" sz="1800">
                <a:latin typeface="Arial" pitchFamily="34" charset="0"/>
                <a:ea typeface="SimSun" pitchFamily="2" charset="-122"/>
              </a:rPr>
              <a:t>an overriding method can have different access specifier from its superclass’s version, but only wider accessibility is allowed</a:t>
            </a:r>
          </a:p>
          <a:p>
            <a:pPr lvl="1">
              <a:lnSpc>
                <a:spcPct val="95000"/>
              </a:lnSpc>
              <a:spcBef>
                <a:spcPct val="40000"/>
              </a:spcBef>
            </a:pPr>
            <a:r>
              <a:rPr lang="en-US" altLang="zh-CN" sz="1800">
                <a:latin typeface="Arial" pitchFamily="34" charset="0"/>
                <a:ea typeface="SimSun" pitchFamily="2" charset="-122"/>
              </a:rPr>
              <a:t>the overriding method’s </a:t>
            </a:r>
            <a:r>
              <a:rPr lang="en-US" altLang="zh-CN" sz="1800">
                <a:latin typeface="Courier New" pitchFamily="49" charset="0"/>
                <a:ea typeface="SimSun" pitchFamily="2" charset="-122"/>
              </a:rPr>
              <a:t>throws</a:t>
            </a:r>
            <a:r>
              <a:rPr lang="en-US" altLang="zh-CN" sz="1800">
                <a:latin typeface="Arial" pitchFamily="34" charset="0"/>
                <a:ea typeface="SimSun" pitchFamily="2" charset="-122"/>
              </a:rPr>
              <a:t> clause can have fewer types listed than the method in the superclass, or more specific types</a:t>
            </a:r>
          </a:p>
        </p:txBody>
      </p:sp>
      <p:sp>
        <p:nvSpPr>
          <p:cNvPr id="70658" name="Rectangle 2"/>
          <p:cNvSpPr>
            <a:spLocks noGrp="1" noChangeArrowheads="1"/>
          </p:cNvSpPr>
          <p:nvPr>
            <p:ph type="title"/>
          </p:nvPr>
        </p:nvSpPr>
        <p:spPr>
          <a:noFill/>
        </p:spPr>
        <p:txBody>
          <a:bodyPr anchor="ctr">
            <a:normAutofit fontScale="90000"/>
          </a:bodyPr>
          <a:lstStyle/>
          <a:p>
            <a:r>
              <a:rPr lang="en-US" altLang="zh-CN" sz="3600">
                <a:latin typeface="Arial" pitchFamily="34" charset="0"/>
                <a:ea typeface="SimSun" pitchFamily="2" charset="-122"/>
              </a:rPr>
              <a:t>Overloading and Overriding Methods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381000" y="1219200"/>
            <a:ext cx="8382000" cy="5192713"/>
          </a:xfrm>
          <a:noFill/>
        </p:spPr>
        <p:txBody>
          <a:bodyPr>
            <a:spAutoFit/>
          </a:bodyPr>
          <a:lstStyle/>
          <a:p>
            <a:pPr>
              <a:spcBef>
                <a:spcPct val="30000"/>
              </a:spcBef>
            </a:pPr>
            <a:r>
              <a:rPr lang="en-US" altLang="zh-CN" sz="2800">
                <a:latin typeface="Arial" pitchFamily="34" charset="0"/>
                <a:ea typeface="SimSun" pitchFamily="2" charset="-122"/>
              </a:rPr>
              <a:t>a method can be overridden only if it’s accessible in the subclass</a:t>
            </a:r>
          </a:p>
          <a:p>
            <a:pPr lvl="1">
              <a:spcBef>
                <a:spcPct val="40000"/>
              </a:spcBef>
            </a:pPr>
            <a:r>
              <a:rPr lang="en-US" altLang="zh-CN" sz="2400">
                <a:latin typeface="Courier New" pitchFamily="49" charset="0"/>
                <a:ea typeface="SimSun" pitchFamily="2" charset="-122"/>
              </a:rPr>
              <a:t>private</a:t>
            </a:r>
            <a:r>
              <a:rPr lang="en-US" altLang="zh-CN" sz="2400">
                <a:latin typeface="Arial" pitchFamily="34" charset="0"/>
                <a:ea typeface="SimSun" pitchFamily="2" charset="-122"/>
              </a:rPr>
              <a:t> methods in the superclass</a:t>
            </a:r>
          </a:p>
          <a:p>
            <a:pPr lvl="2"/>
            <a:r>
              <a:rPr lang="en-US" altLang="zh-CN" sz="2000">
                <a:latin typeface="Arial" pitchFamily="34" charset="0"/>
                <a:ea typeface="SimSun" pitchFamily="2" charset="-122"/>
              </a:rPr>
              <a:t>cannot be overridden</a:t>
            </a:r>
          </a:p>
          <a:p>
            <a:pPr lvl="2"/>
            <a:r>
              <a:rPr lang="en-US" altLang="zh-CN" sz="2000">
                <a:latin typeface="Arial" pitchFamily="34" charset="0"/>
                <a:ea typeface="SimSun" pitchFamily="2" charset="-122"/>
              </a:rPr>
              <a:t>if a subclass contains a method which has the same signature as one in its superclass, these methods are totally unrelated</a:t>
            </a:r>
          </a:p>
          <a:p>
            <a:pPr lvl="1">
              <a:spcBef>
                <a:spcPct val="40000"/>
              </a:spcBef>
            </a:pPr>
            <a:r>
              <a:rPr lang="en-US" altLang="zh-CN" sz="2400">
                <a:latin typeface="Courier New" pitchFamily="49" charset="0"/>
                <a:ea typeface="SimSun" pitchFamily="2" charset="-122"/>
              </a:rPr>
              <a:t>package </a:t>
            </a:r>
            <a:r>
              <a:rPr lang="en-US" altLang="zh-CN" sz="2400">
                <a:latin typeface="Arial" pitchFamily="34" charset="0"/>
                <a:ea typeface="SimSun" pitchFamily="2" charset="-122"/>
              </a:rPr>
              <a:t>methods in the superclass</a:t>
            </a:r>
          </a:p>
          <a:p>
            <a:pPr lvl="2"/>
            <a:r>
              <a:rPr lang="en-US" altLang="zh-CN" sz="2000">
                <a:latin typeface="Arial" pitchFamily="34" charset="0"/>
                <a:ea typeface="SimSun" pitchFamily="2" charset="-122"/>
              </a:rPr>
              <a:t>can be overridden if the subclass is in the same package as the superclass</a:t>
            </a:r>
          </a:p>
          <a:p>
            <a:pPr lvl="1">
              <a:spcBef>
                <a:spcPct val="40000"/>
              </a:spcBef>
            </a:pPr>
            <a:r>
              <a:rPr lang="en-US" altLang="zh-CN">
                <a:latin typeface="Courier New" pitchFamily="49" charset="0"/>
                <a:ea typeface="SimSun" pitchFamily="2" charset="-122"/>
              </a:rPr>
              <a:t>protected</a:t>
            </a:r>
            <a:r>
              <a:rPr lang="en-US" altLang="zh-CN" sz="2400">
                <a:latin typeface="Arial" pitchFamily="34" charset="0"/>
                <a:ea typeface="SimSun" pitchFamily="2" charset="-122"/>
              </a:rPr>
              <a:t>, </a:t>
            </a:r>
            <a:r>
              <a:rPr lang="en-US" altLang="zh-CN">
                <a:latin typeface="Courier New" pitchFamily="49" charset="0"/>
                <a:ea typeface="SimSun" pitchFamily="2" charset="-122"/>
              </a:rPr>
              <a:t>public</a:t>
            </a:r>
            <a:r>
              <a:rPr lang="en-US" altLang="zh-CN" sz="2400">
                <a:latin typeface="Arial" pitchFamily="34" charset="0"/>
                <a:ea typeface="SimSun" pitchFamily="2" charset="-122"/>
              </a:rPr>
              <a:t> methods</a:t>
            </a:r>
          </a:p>
          <a:p>
            <a:pPr lvl="2"/>
            <a:r>
              <a:rPr lang="en-US" altLang="zh-CN" sz="2000">
                <a:latin typeface="Arial" pitchFamily="34" charset="0"/>
                <a:ea typeface="SimSun" pitchFamily="2" charset="-122"/>
              </a:rPr>
              <a:t>always will be </a:t>
            </a:r>
          </a:p>
          <a:p>
            <a:pPr lvl="1">
              <a:spcBef>
                <a:spcPct val="30000"/>
              </a:spcBef>
              <a:buFontTx/>
              <a:buNone/>
            </a:pPr>
            <a:r>
              <a:rPr lang="en-US" altLang="zh-CN">
                <a:solidFill>
                  <a:srgbClr val="FF0000"/>
                </a:solidFill>
                <a:latin typeface="Arial" pitchFamily="34" charset="0"/>
                <a:ea typeface="SimSun" pitchFamily="2" charset="-122"/>
              </a:rPr>
              <a:t>       Not as that simple as it seems!</a:t>
            </a:r>
          </a:p>
        </p:txBody>
      </p:sp>
      <p:sp>
        <p:nvSpPr>
          <p:cNvPr id="72706"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Accessibility and Overriding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72707">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p:cNvSpPr>
            <a:spLocks noChangeArrowheads="1"/>
          </p:cNvSpPr>
          <p:nvPr/>
        </p:nvSpPr>
        <p:spPr bwMode="auto">
          <a:xfrm>
            <a:off x="609600" y="4495800"/>
            <a:ext cx="8229600" cy="2362200"/>
          </a:xfrm>
          <a:prstGeom prst="rect">
            <a:avLst/>
          </a:prstGeom>
          <a:noFill/>
          <a:ln w="9525">
            <a:noFill/>
            <a:miter lim="800000"/>
            <a:headEnd/>
            <a:tailEnd/>
          </a:ln>
        </p:spPr>
        <p:txBody>
          <a:bodyPr/>
          <a:lstStyle/>
          <a:p>
            <a:pPr marL="342900" indent="-342900" eaLnBrk="1" hangingPunct="1">
              <a:lnSpc>
                <a:spcPct val="90000"/>
              </a:lnSpc>
              <a:spcBef>
                <a:spcPct val="30000"/>
              </a:spcBef>
            </a:pPr>
            <a:endParaRPr lang="en-US" altLang="zh-CN" sz="1600">
              <a:latin typeface="Courier New" pitchFamily="49" charset="0"/>
              <a:ea typeface="SimSun" pitchFamily="2" charset="-122"/>
            </a:endParaRPr>
          </a:p>
          <a:p>
            <a:pPr marL="342900" indent="-342900" eaLnBrk="1" hangingPunct="1">
              <a:lnSpc>
                <a:spcPct val="80000"/>
              </a:lnSpc>
            </a:pPr>
            <a:r>
              <a:rPr lang="en-US" altLang="zh-CN" sz="1600">
                <a:latin typeface="Courier New" pitchFamily="49" charset="0"/>
                <a:ea typeface="SimSun" pitchFamily="2" charset="-122"/>
              </a:rPr>
              <a:t>Concrete1 c1 = new Concrete1();</a:t>
            </a:r>
          </a:p>
          <a:p>
            <a:pPr marL="342900" indent="-342900" eaLnBrk="1" hangingPunct="1">
              <a:lnSpc>
                <a:spcPct val="80000"/>
              </a:lnSpc>
            </a:pPr>
            <a:r>
              <a:rPr lang="en-US" altLang="zh-CN" sz="1600">
                <a:latin typeface="Courier New" pitchFamily="49" charset="0"/>
                <a:ea typeface="SimSun" pitchFamily="2" charset="-122"/>
              </a:rPr>
              <a:t>c1.show( );</a:t>
            </a:r>
          </a:p>
          <a:p>
            <a:pPr marL="342900" indent="-342900" eaLnBrk="1" hangingPunct="1">
              <a:lnSpc>
                <a:spcPct val="80000"/>
              </a:lnSpc>
            </a:pPr>
            <a:endParaRPr lang="en-US" altLang="zh-CN" sz="1600">
              <a:latin typeface="Courier New" pitchFamily="49" charset="0"/>
              <a:ea typeface="SimSun" pitchFamily="2" charset="-122"/>
            </a:endParaRPr>
          </a:p>
          <a:p>
            <a:pPr marL="342900" indent="-342900" eaLnBrk="1" hangingPunct="1">
              <a:lnSpc>
                <a:spcPct val="80000"/>
              </a:lnSpc>
            </a:pPr>
            <a:r>
              <a:rPr lang="en-US" altLang="zh-CN" sz="1600" b="1">
                <a:solidFill>
                  <a:srgbClr val="FF0000"/>
                </a:solidFill>
                <a:latin typeface="Arial" pitchFamily="34" charset="0"/>
                <a:ea typeface="SimSun" pitchFamily="2" charset="-122"/>
              </a:rPr>
              <a:t>Output?</a:t>
            </a:r>
            <a:r>
              <a:rPr lang="en-US" altLang="zh-CN" sz="1600">
                <a:latin typeface="Arial" pitchFamily="34" charset="0"/>
                <a:ea typeface="SimSun" pitchFamily="2" charset="-122"/>
              </a:rPr>
              <a:t>	</a:t>
            </a:r>
          </a:p>
          <a:p>
            <a:pPr marL="342900" indent="-342900" eaLnBrk="1" hangingPunct="1">
              <a:lnSpc>
                <a:spcPct val="80000"/>
              </a:lnSpc>
            </a:pPr>
            <a:r>
              <a:rPr lang="en-US" altLang="zh-CN">
                <a:latin typeface="Courier New" pitchFamily="49" charset="0"/>
                <a:ea typeface="SimSun" pitchFamily="2" charset="-122"/>
              </a:rPr>
              <a:t>Base.pri()</a:t>
            </a:r>
          </a:p>
          <a:p>
            <a:pPr marL="342900" indent="-342900" eaLnBrk="1" hangingPunct="1">
              <a:lnSpc>
                <a:spcPct val="80000"/>
              </a:lnSpc>
            </a:pPr>
            <a:r>
              <a:rPr lang="en-US" altLang="zh-CN">
                <a:latin typeface="Courier New" pitchFamily="49" charset="0"/>
                <a:ea typeface="SimSun" pitchFamily="2" charset="-122"/>
              </a:rPr>
              <a:t>Base.pac()</a:t>
            </a:r>
          </a:p>
          <a:p>
            <a:pPr marL="342900" indent="-342900" eaLnBrk="1" hangingPunct="1">
              <a:lnSpc>
                <a:spcPct val="80000"/>
              </a:lnSpc>
            </a:pPr>
            <a:r>
              <a:rPr lang="en-US" altLang="zh-CN">
                <a:latin typeface="Courier New" pitchFamily="49" charset="0"/>
                <a:ea typeface="SimSun" pitchFamily="2" charset="-122"/>
              </a:rPr>
              <a:t>Concrete1.pro()</a:t>
            </a:r>
          </a:p>
          <a:p>
            <a:pPr marL="342900" indent="-342900" eaLnBrk="1" hangingPunct="1">
              <a:lnSpc>
                <a:spcPct val="80000"/>
              </a:lnSpc>
            </a:pPr>
            <a:r>
              <a:rPr lang="en-US" altLang="zh-CN">
                <a:latin typeface="Courier New" pitchFamily="49" charset="0"/>
                <a:ea typeface="SimSun" pitchFamily="2" charset="-122"/>
              </a:rPr>
              <a:t>Concrete1.pub()</a:t>
            </a:r>
          </a:p>
        </p:txBody>
      </p:sp>
      <p:sp>
        <p:nvSpPr>
          <p:cNvPr id="73734" name="Text Box 6"/>
          <p:cNvSpPr txBox="1">
            <a:spLocks noChangeArrowheads="1"/>
          </p:cNvSpPr>
          <p:nvPr/>
        </p:nvSpPr>
        <p:spPr bwMode="auto">
          <a:xfrm>
            <a:off x="533400" y="428625"/>
            <a:ext cx="8077200" cy="3990975"/>
          </a:xfrm>
          <a:prstGeom prst="rect">
            <a:avLst/>
          </a:prstGeom>
          <a:noFill/>
          <a:ln w="9525">
            <a:solidFill>
              <a:srgbClr val="000000"/>
            </a:solidFill>
            <a:miter lim="800000"/>
            <a:headEnd/>
            <a:tailEnd/>
          </a:ln>
          <a:effectLst/>
        </p:spPr>
        <p:txBody>
          <a:bodyPr anchor="ctr">
            <a:spAutoFit/>
          </a:bodyPr>
          <a:lstStyle/>
          <a:p>
            <a:pPr>
              <a:lnSpc>
                <a:spcPct val="80000"/>
              </a:lnSpc>
            </a:pPr>
            <a:r>
              <a:rPr lang="en-US" altLang="zh-CN" i="1" u="sng">
                <a:ea typeface="SimSun" pitchFamily="2" charset="-122"/>
              </a:rPr>
              <a:t>Sample classes</a:t>
            </a:r>
            <a:endParaRPr lang="en-US" altLang="zh-CN" i="1">
              <a:ea typeface="SimSun" pitchFamily="2" charset="-122"/>
            </a:endParaRPr>
          </a:p>
          <a:p>
            <a:pPr>
              <a:lnSpc>
                <a:spcPct val="80000"/>
              </a:lnSpc>
            </a:pPr>
            <a:endParaRPr lang="en-US" altLang="zh-CN" i="1">
              <a:ea typeface="SimSun" pitchFamily="2" charset="-122"/>
            </a:endParaRPr>
          </a:p>
          <a:p>
            <a:pPr>
              <a:lnSpc>
                <a:spcPct val="80000"/>
              </a:lnSpc>
            </a:pPr>
            <a:r>
              <a:rPr lang="en-US" altLang="zh-CN" sz="1400">
                <a:latin typeface="Courier New" pitchFamily="49" charset="0"/>
                <a:ea typeface="SimSun" pitchFamily="2" charset="-122"/>
              </a:rPr>
              <a:t>package P1;</a:t>
            </a:r>
          </a:p>
          <a:p>
            <a:pPr>
              <a:lnSpc>
                <a:spcPct val="80000"/>
              </a:lnSpc>
            </a:pPr>
            <a:endParaRPr lang="en-US" altLang="zh-CN" sz="800">
              <a:latin typeface="Courier New" pitchFamily="49" charset="0"/>
              <a:ea typeface="SimSun" pitchFamily="2" charset="-122"/>
            </a:endParaRPr>
          </a:p>
          <a:p>
            <a:pPr>
              <a:lnSpc>
                <a:spcPct val="80000"/>
              </a:lnSpc>
            </a:pPr>
            <a:r>
              <a:rPr lang="en-US" altLang="zh-CN" sz="1400">
                <a:latin typeface="Courier New" pitchFamily="49" charset="0"/>
                <a:ea typeface="SimSun" pitchFamily="2" charset="-122"/>
              </a:rPr>
              <a:t>public class Base {</a:t>
            </a:r>
          </a:p>
          <a:p>
            <a:pPr>
              <a:lnSpc>
                <a:spcPct val="80000"/>
              </a:lnSpc>
            </a:pPr>
            <a:r>
              <a:rPr lang="en-US" altLang="zh-CN" sz="1400">
                <a:latin typeface="Courier New" pitchFamily="49" charset="0"/>
                <a:ea typeface="SimSun" pitchFamily="2" charset="-122"/>
              </a:rPr>
              <a:t>   private void pri( ) { System.out.println(“Base.pri()”); }</a:t>
            </a:r>
          </a:p>
          <a:p>
            <a:pPr>
              <a:lnSpc>
                <a:spcPct val="80000"/>
              </a:lnSpc>
            </a:pPr>
            <a:r>
              <a:rPr lang="en-US" altLang="zh-CN" sz="1400">
                <a:latin typeface="Courier New" pitchFamily="49" charset="0"/>
                <a:ea typeface="SimSun" pitchFamily="2" charset="-122"/>
              </a:rPr>
              <a:t>           void pac( ) { System.out.println(“Base.pac()”); }</a:t>
            </a:r>
          </a:p>
          <a:p>
            <a:pPr>
              <a:lnSpc>
                <a:spcPct val="80000"/>
              </a:lnSpc>
            </a:pPr>
            <a:r>
              <a:rPr lang="en-US" altLang="zh-CN" sz="1400">
                <a:latin typeface="Courier New" pitchFamily="49" charset="0"/>
                <a:ea typeface="SimSun" pitchFamily="2" charset="-122"/>
              </a:rPr>
              <a:t>   protected void pro( ) { System.out.println(“Base.pro()”); }</a:t>
            </a:r>
          </a:p>
          <a:p>
            <a:pPr>
              <a:lnSpc>
                <a:spcPct val="80000"/>
              </a:lnSpc>
            </a:pPr>
            <a:r>
              <a:rPr lang="en-US" altLang="zh-CN" sz="1400">
                <a:latin typeface="Courier New" pitchFamily="49" charset="0"/>
                <a:ea typeface="SimSun" pitchFamily="2" charset="-122"/>
              </a:rPr>
              <a:t>   public void pub( ) { System.out.println(“Base.pub()”); }</a:t>
            </a:r>
          </a:p>
          <a:p>
            <a:pPr>
              <a:lnSpc>
                <a:spcPct val="80000"/>
              </a:lnSpc>
            </a:pPr>
            <a:endParaRPr lang="en-US" altLang="zh-CN" sz="800">
              <a:latin typeface="Courier New" pitchFamily="49" charset="0"/>
              <a:ea typeface="SimSun" pitchFamily="2" charset="-122"/>
            </a:endParaRPr>
          </a:p>
          <a:p>
            <a:pPr>
              <a:lnSpc>
                <a:spcPct val="80000"/>
              </a:lnSpc>
            </a:pPr>
            <a:r>
              <a:rPr lang="en-US" altLang="zh-CN" sz="1400">
                <a:latin typeface="Courier New" pitchFamily="49" charset="0"/>
                <a:ea typeface="SimSun" pitchFamily="2" charset="-122"/>
              </a:rPr>
              <a:t>   public final void show( ) {</a:t>
            </a:r>
          </a:p>
          <a:p>
            <a:pPr>
              <a:lnSpc>
                <a:spcPct val="80000"/>
              </a:lnSpc>
            </a:pPr>
            <a:r>
              <a:rPr lang="en-US" altLang="zh-CN" sz="1400">
                <a:latin typeface="Courier New" pitchFamily="49" charset="0"/>
                <a:ea typeface="SimSun" pitchFamily="2" charset="-122"/>
              </a:rPr>
              <a:t>       pri();  pac();  pro();  pub(); }	</a:t>
            </a:r>
          </a:p>
          <a:p>
            <a:pPr>
              <a:lnSpc>
                <a:spcPct val="80000"/>
              </a:lnSpc>
            </a:pPr>
            <a:r>
              <a:rPr lang="en-US" altLang="zh-CN" sz="1400">
                <a:latin typeface="Courier New" pitchFamily="49" charset="0"/>
                <a:ea typeface="SimSun" pitchFamily="2" charset="-122"/>
              </a:rPr>
              <a:t>} </a:t>
            </a:r>
          </a:p>
          <a:p>
            <a:pPr>
              <a:lnSpc>
                <a:spcPct val="80000"/>
              </a:lnSpc>
            </a:pPr>
            <a:endParaRPr lang="en-US" altLang="zh-CN" sz="1400">
              <a:latin typeface="Courier New" pitchFamily="49" charset="0"/>
              <a:ea typeface="SimSun" pitchFamily="2" charset="-122"/>
            </a:endParaRPr>
          </a:p>
          <a:p>
            <a:pPr>
              <a:lnSpc>
                <a:spcPct val="80000"/>
              </a:lnSpc>
            </a:pPr>
            <a:r>
              <a:rPr lang="en-US" altLang="zh-CN" sz="1400">
                <a:latin typeface="Courier New" pitchFamily="49" charset="0"/>
                <a:ea typeface="SimSun" pitchFamily="2" charset="-122"/>
              </a:rPr>
              <a:t>package P2;</a:t>
            </a:r>
          </a:p>
          <a:p>
            <a:pPr>
              <a:lnSpc>
                <a:spcPct val="80000"/>
              </a:lnSpc>
            </a:pPr>
            <a:endParaRPr lang="en-US" altLang="zh-CN" sz="800">
              <a:latin typeface="Courier New" pitchFamily="49" charset="0"/>
              <a:ea typeface="SimSun" pitchFamily="2" charset="-122"/>
            </a:endParaRPr>
          </a:p>
          <a:p>
            <a:pPr>
              <a:lnSpc>
                <a:spcPct val="80000"/>
              </a:lnSpc>
            </a:pPr>
            <a:r>
              <a:rPr lang="en-US" altLang="zh-CN" sz="1400">
                <a:latin typeface="Courier New" pitchFamily="49" charset="0"/>
                <a:ea typeface="SimSun" pitchFamily="2" charset="-122"/>
              </a:rPr>
              <a:t>import P1.Base;</a:t>
            </a:r>
          </a:p>
          <a:p>
            <a:pPr>
              <a:lnSpc>
                <a:spcPct val="80000"/>
              </a:lnSpc>
            </a:pPr>
            <a:endParaRPr lang="en-US" altLang="zh-CN" sz="800">
              <a:latin typeface="Courier New" pitchFamily="49" charset="0"/>
              <a:ea typeface="SimSun" pitchFamily="2" charset="-122"/>
            </a:endParaRPr>
          </a:p>
          <a:p>
            <a:pPr>
              <a:lnSpc>
                <a:spcPct val="80000"/>
              </a:lnSpc>
            </a:pPr>
            <a:r>
              <a:rPr lang="en-US" altLang="zh-CN" sz="1400">
                <a:latin typeface="Courier New" pitchFamily="49" charset="0"/>
                <a:ea typeface="SimSun" pitchFamily="2" charset="-122"/>
              </a:rPr>
              <a:t>public class Concrete1 extends Base {</a:t>
            </a:r>
          </a:p>
          <a:p>
            <a:pPr>
              <a:lnSpc>
                <a:spcPct val="80000"/>
              </a:lnSpc>
            </a:pPr>
            <a:r>
              <a:rPr lang="en-US" altLang="zh-CN" sz="1400">
                <a:latin typeface="Courier New" pitchFamily="49" charset="0"/>
                <a:ea typeface="SimSun" pitchFamily="2" charset="-122"/>
              </a:rPr>
              <a:t>   public void pri( ) { System.out.println(“Concrete1.pri()”); }</a:t>
            </a:r>
          </a:p>
          <a:p>
            <a:pPr>
              <a:lnSpc>
                <a:spcPct val="80000"/>
              </a:lnSpc>
            </a:pPr>
            <a:r>
              <a:rPr lang="en-US" altLang="zh-CN" sz="1400">
                <a:latin typeface="Courier New" pitchFamily="49" charset="0"/>
                <a:ea typeface="SimSun" pitchFamily="2" charset="-122"/>
              </a:rPr>
              <a:t>   public void pac( ) { System.out.println(“Concrete1.pac()”); }</a:t>
            </a:r>
          </a:p>
          <a:p>
            <a:pPr>
              <a:lnSpc>
                <a:spcPct val="80000"/>
              </a:lnSpc>
            </a:pPr>
            <a:r>
              <a:rPr lang="en-US" altLang="zh-CN" sz="1400">
                <a:latin typeface="Courier New" pitchFamily="49" charset="0"/>
                <a:ea typeface="SimSun" pitchFamily="2" charset="-122"/>
              </a:rPr>
              <a:t>   public void pro( ) { System.out.println(“Concrete1.pro()”); }</a:t>
            </a:r>
          </a:p>
          <a:p>
            <a:pPr>
              <a:lnSpc>
                <a:spcPct val="80000"/>
              </a:lnSpc>
            </a:pPr>
            <a:r>
              <a:rPr lang="en-US" altLang="zh-CN" sz="1400">
                <a:latin typeface="Courier New" pitchFamily="49" charset="0"/>
                <a:ea typeface="SimSun" pitchFamily="2" charset="-122"/>
              </a:rPr>
              <a:t>   public void pub( ) { System.out.println(“Concrete1.pub()”); }</a:t>
            </a:r>
          </a:p>
          <a:p>
            <a:pPr>
              <a:lnSpc>
                <a:spcPct val="80000"/>
              </a:lnSpc>
            </a:pPr>
            <a:r>
              <a:rPr lang="en-US" altLang="zh-CN" sz="1400">
                <a:latin typeface="Courier New" pitchFamily="49" charset="0"/>
                <a:ea typeface="SimSun" pitchFamily="2" charset="-122"/>
              </a:rPr>
              <a:t>}</a:t>
            </a:r>
            <a:endParaRPr lang="zh-CN" altLang="en-US" sz="1400">
              <a:latin typeface="Courier New" pitchFamily="49" charset="0"/>
              <a:ea typeface="SimSun" pitchFamily="2" charset="-122"/>
            </a:endParaRPr>
          </a:p>
        </p:txBody>
      </p:sp>
      <p:sp>
        <p:nvSpPr>
          <p:cNvPr id="73736" name="Line 8"/>
          <p:cNvSpPr>
            <a:spLocks noChangeShapeType="1"/>
          </p:cNvSpPr>
          <p:nvPr/>
        </p:nvSpPr>
        <p:spPr bwMode="auto">
          <a:xfrm>
            <a:off x="533400" y="2743200"/>
            <a:ext cx="8077200" cy="0"/>
          </a:xfrm>
          <a:prstGeom prst="line">
            <a:avLst/>
          </a:prstGeom>
          <a:noFill/>
          <a:ln w="9525">
            <a:solidFill>
              <a:srgbClr val="000000"/>
            </a:solidFill>
            <a:round/>
            <a:headEnd/>
            <a:tailEnd/>
          </a:ln>
          <a:effectLst/>
        </p:spPr>
        <p:txBody>
          <a:bodyPr/>
          <a:lstStyle/>
          <a:p>
            <a:endParaRPr lang="en-US"/>
          </a:p>
        </p:txBody>
      </p:sp>
      <p:sp>
        <p:nvSpPr>
          <p:cNvPr id="73737" name="Line 9"/>
          <p:cNvSpPr>
            <a:spLocks noChangeShapeType="1"/>
          </p:cNvSpPr>
          <p:nvPr/>
        </p:nvSpPr>
        <p:spPr bwMode="auto">
          <a:xfrm>
            <a:off x="533400" y="838200"/>
            <a:ext cx="8077200" cy="0"/>
          </a:xfrm>
          <a:prstGeom prst="line">
            <a:avLst/>
          </a:prstGeom>
          <a:noFill/>
          <a:ln w="9525">
            <a:solidFill>
              <a:srgbClr val="000000"/>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733">
                                            <p:txEl>
                                              <p:pRg st="5" end="5"/>
                                            </p:txEl>
                                          </p:spTgt>
                                        </p:tgtEl>
                                        <p:attrNameLst>
                                          <p:attrName>style.visibility</p:attrName>
                                        </p:attrNameLst>
                                      </p:cBhvr>
                                      <p:to>
                                        <p:strVal val="visible"/>
                                      </p:to>
                                    </p:set>
                                    <p:animEffect transition="in" filter="box(in)">
                                      <p:cBhvr>
                                        <p:cTn id="7" dur="500"/>
                                        <p:tgtEl>
                                          <p:spTgt spid="7373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733">
                                            <p:txEl>
                                              <p:pRg st="6" end="6"/>
                                            </p:txEl>
                                          </p:spTgt>
                                        </p:tgtEl>
                                        <p:attrNameLst>
                                          <p:attrName>style.visibility</p:attrName>
                                        </p:attrNameLst>
                                      </p:cBhvr>
                                      <p:to>
                                        <p:strVal val="visible"/>
                                      </p:to>
                                    </p:set>
                                    <p:animEffect transition="in" filter="box(in)">
                                      <p:cBhvr>
                                        <p:cTn id="12" dur="500"/>
                                        <p:tgtEl>
                                          <p:spTgt spid="7373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3733">
                                            <p:txEl>
                                              <p:pRg st="7" end="7"/>
                                            </p:txEl>
                                          </p:spTgt>
                                        </p:tgtEl>
                                        <p:attrNameLst>
                                          <p:attrName>style.visibility</p:attrName>
                                        </p:attrNameLst>
                                      </p:cBhvr>
                                      <p:to>
                                        <p:strVal val="visible"/>
                                      </p:to>
                                    </p:set>
                                    <p:animEffect transition="in" filter="box(in)">
                                      <p:cBhvr>
                                        <p:cTn id="17" dur="500"/>
                                        <p:tgtEl>
                                          <p:spTgt spid="7373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733">
                                            <p:txEl>
                                              <p:pRg st="8" end="8"/>
                                            </p:txEl>
                                          </p:spTgt>
                                        </p:tgtEl>
                                        <p:attrNameLst>
                                          <p:attrName>style.visibility</p:attrName>
                                        </p:attrNameLst>
                                      </p:cBhvr>
                                      <p:to>
                                        <p:strVal val="visible"/>
                                      </p:to>
                                    </p:set>
                                    <p:animEffect transition="in" filter="box(in)">
                                      <p:cBhvr>
                                        <p:cTn id="22" dur="500"/>
                                        <p:tgtEl>
                                          <p:spTgt spid="737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533400" y="782638"/>
            <a:ext cx="8077200" cy="4832350"/>
          </a:xfrm>
          <a:prstGeom prst="rect">
            <a:avLst/>
          </a:prstGeom>
          <a:noFill/>
          <a:ln w="9525">
            <a:noFill/>
            <a:miter lim="800000"/>
            <a:headEnd/>
            <a:tailEnd/>
          </a:ln>
          <a:effectLst/>
        </p:spPr>
        <p:txBody>
          <a:bodyPr tIns="0" bIns="0" anchor="ctr">
            <a:spAutoFit/>
          </a:bodyPr>
          <a:lstStyle/>
          <a:p>
            <a:pPr>
              <a:lnSpc>
                <a:spcPct val="80000"/>
              </a:lnSpc>
            </a:pPr>
            <a:r>
              <a:rPr lang="en-US" altLang="zh-CN" sz="2400" i="1" u="sng">
                <a:ea typeface="SimSun" pitchFamily="2" charset="-122"/>
              </a:rPr>
              <a:t>Sample classes (cont.)</a:t>
            </a:r>
          </a:p>
          <a:p>
            <a:pPr>
              <a:lnSpc>
                <a:spcPct val="80000"/>
              </a:lnSpc>
            </a:pPr>
            <a:endParaRPr lang="en-US" altLang="zh-CN" sz="2400" i="1" u="sng">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package P1;</a:t>
            </a:r>
          </a:p>
          <a:p>
            <a:pPr>
              <a:lnSpc>
                <a:spcPct val="80000"/>
              </a:lnSpc>
            </a:pPr>
            <a:endParaRPr lang="en-US" altLang="zh-CN" sz="800">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import P2.Concrete1;</a:t>
            </a:r>
          </a:p>
          <a:p>
            <a:pPr>
              <a:lnSpc>
                <a:spcPct val="80000"/>
              </a:lnSpc>
            </a:pPr>
            <a:endParaRPr lang="en-US" altLang="zh-CN" sz="800">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public class Concrete2 extends Concrete1 {</a:t>
            </a:r>
          </a:p>
          <a:p>
            <a:pPr>
              <a:lnSpc>
                <a:spcPct val="80000"/>
              </a:lnSpc>
            </a:pPr>
            <a:r>
              <a:rPr lang="en-US" altLang="zh-CN" sz="1600">
                <a:latin typeface="Courier New" pitchFamily="49" charset="0"/>
                <a:ea typeface="SimSun" pitchFamily="2" charset="-122"/>
              </a:rPr>
              <a:t>   public void pri( ) { System.out.println(“Concrete2.pri()”); }</a:t>
            </a:r>
          </a:p>
          <a:p>
            <a:pPr>
              <a:lnSpc>
                <a:spcPct val="80000"/>
              </a:lnSpc>
            </a:pPr>
            <a:r>
              <a:rPr lang="en-US" altLang="zh-CN" sz="1600">
                <a:latin typeface="Courier New" pitchFamily="49" charset="0"/>
                <a:ea typeface="SimSun" pitchFamily="2" charset="-122"/>
              </a:rPr>
              <a:t>   public void pac( ) { System.out.println(“Concrete2.pac()”); }</a:t>
            </a:r>
          </a:p>
          <a:p>
            <a:pPr>
              <a:lnSpc>
                <a:spcPct val="80000"/>
              </a:lnSpc>
            </a:pPr>
            <a:r>
              <a:rPr lang="en-US" altLang="zh-CN" sz="1600">
                <a:latin typeface="Courier New" pitchFamily="49" charset="0"/>
                <a:ea typeface="SimSun" pitchFamily="2" charset="-122"/>
              </a:rPr>
              <a:t>   public void pro( ) { System.out.println(“Concrete2.pro()”); }</a:t>
            </a:r>
          </a:p>
          <a:p>
            <a:pPr>
              <a:lnSpc>
                <a:spcPct val="80000"/>
              </a:lnSpc>
            </a:pPr>
            <a:r>
              <a:rPr lang="en-US" altLang="zh-CN" sz="1600">
                <a:latin typeface="Courier New" pitchFamily="49" charset="0"/>
                <a:ea typeface="SimSun" pitchFamily="2" charset="-122"/>
              </a:rPr>
              <a:t>   public void pub( ) { System.out.println(“Concrete2.pub()”); }</a:t>
            </a:r>
          </a:p>
          <a:p>
            <a:pPr>
              <a:lnSpc>
                <a:spcPct val="80000"/>
              </a:lnSpc>
            </a:pPr>
            <a:r>
              <a:rPr lang="en-US" altLang="zh-CN" sz="1600">
                <a:latin typeface="Courier New" pitchFamily="49" charset="0"/>
                <a:ea typeface="SimSun" pitchFamily="2" charset="-122"/>
              </a:rPr>
              <a:t>}</a:t>
            </a:r>
          </a:p>
          <a:p>
            <a:pPr>
              <a:lnSpc>
                <a:spcPct val="80000"/>
              </a:lnSpc>
            </a:pPr>
            <a:endParaRPr lang="en-US" altLang="zh-CN" sz="1400">
              <a:latin typeface="Courier New" pitchFamily="49" charset="0"/>
              <a:ea typeface="SimSun" pitchFamily="2" charset="-122"/>
            </a:endParaRPr>
          </a:p>
          <a:p>
            <a:pPr>
              <a:lnSpc>
                <a:spcPct val="80000"/>
              </a:lnSpc>
            </a:pPr>
            <a:endParaRPr lang="en-US" altLang="zh-CN" sz="1400">
              <a:latin typeface="Courier New" pitchFamily="49" charset="0"/>
              <a:ea typeface="SimSun" pitchFamily="2" charset="-122"/>
            </a:endParaRPr>
          </a:p>
          <a:p>
            <a:pPr>
              <a:lnSpc>
                <a:spcPct val="80000"/>
              </a:lnSpc>
            </a:pPr>
            <a:r>
              <a:rPr lang="en-US" altLang="zh-CN">
                <a:latin typeface="Courier New" pitchFamily="49" charset="0"/>
                <a:ea typeface="SimSun" pitchFamily="2" charset="-122"/>
              </a:rPr>
              <a:t>Concrete2 c2 = new Concrete2();</a:t>
            </a:r>
          </a:p>
          <a:p>
            <a:pPr>
              <a:lnSpc>
                <a:spcPct val="80000"/>
              </a:lnSpc>
            </a:pPr>
            <a:r>
              <a:rPr lang="en-US" altLang="zh-CN">
                <a:latin typeface="Courier New" pitchFamily="49" charset="0"/>
                <a:ea typeface="SimSun" pitchFamily="2" charset="-122"/>
              </a:rPr>
              <a:t>c2.show( );</a:t>
            </a:r>
          </a:p>
          <a:p>
            <a:pPr>
              <a:lnSpc>
                <a:spcPct val="80000"/>
              </a:lnSpc>
            </a:pPr>
            <a:endParaRPr lang="en-US" altLang="zh-CN" sz="2000">
              <a:latin typeface="Courier New" pitchFamily="49" charset="0"/>
              <a:ea typeface="SimSun" pitchFamily="2" charset="-122"/>
            </a:endParaRPr>
          </a:p>
          <a:p>
            <a:pPr>
              <a:lnSpc>
                <a:spcPct val="80000"/>
              </a:lnSpc>
            </a:pPr>
            <a:r>
              <a:rPr lang="en-US" altLang="zh-CN" sz="2000" b="1">
                <a:solidFill>
                  <a:srgbClr val="FF0000"/>
                </a:solidFill>
                <a:latin typeface="Courier New" pitchFamily="49" charset="0"/>
                <a:ea typeface="SimSun" pitchFamily="2" charset="-122"/>
              </a:rPr>
              <a:t>Output?	</a:t>
            </a:r>
          </a:p>
          <a:p>
            <a:pPr>
              <a:lnSpc>
                <a:spcPct val="80000"/>
              </a:lnSpc>
            </a:pPr>
            <a:r>
              <a:rPr lang="en-US" altLang="zh-CN" sz="2000">
                <a:latin typeface="Courier New" pitchFamily="49" charset="0"/>
                <a:ea typeface="SimSun" pitchFamily="2" charset="-122"/>
              </a:rPr>
              <a:t>Base.pri()</a:t>
            </a:r>
          </a:p>
          <a:p>
            <a:pPr>
              <a:lnSpc>
                <a:spcPct val="80000"/>
              </a:lnSpc>
            </a:pPr>
            <a:r>
              <a:rPr lang="en-US" altLang="zh-CN" sz="2000">
                <a:latin typeface="Courier New" pitchFamily="49" charset="0"/>
                <a:ea typeface="SimSun" pitchFamily="2" charset="-122"/>
              </a:rPr>
              <a:t>Concrete2.pac()</a:t>
            </a:r>
          </a:p>
          <a:p>
            <a:pPr>
              <a:lnSpc>
                <a:spcPct val="80000"/>
              </a:lnSpc>
            </a:pPr>
            <a:r>
              <a:rPr lang="en-US" altLang="zh-CN" sz="2000">
                <a:latin typeface="Courier New" pitchFamily="49" charset="0"/>
                <a:ea typeface="SimSun" pitchFamily="2" charset="-122"/>
              </a:rPr>
              <a:t>Concrete2.pro()</a:t>
            </a:r>
          </a:p>
          <a:p>
            <a:pPr>
              <a:lnSpc>
                <a:spcPct val="80000"/>
              </a:lnSpc>
            </a:pPr>
            <a:r>
              <a:rPr lang="en-US" altLang="zh-CN" sz="2000">
                <a:latin typeface="Courier New" pitchFamily="49" charset="0"/>
                <a:ea typeface="SimSun" pitchFamily="2" charset="-122"/>
              </a:rPr>
              <a:t>Concrete2.pub()</a:t>
            </a:r>
          </a:p>
          <a:p>
            <a:pPr eaLnBrk="1" hangingPunct="1">
              <a:lnSpc>
                <a:spcPct val="80000"/>
              </a:lnSpc>
            </a:pPr>
            <a:endParaRPr lang="en-US" altLang="zh-CN" sz="2000">
              <a:latin typeface="Courier New" pitchFamily="49" charset="0"/>
              <a:ea typeface="SimSun" pitchFamily="2" charset="-122"/>
            </a:endParaRPr>
          </a:p>
        </p:txBody>
      </p:sp>
      <p:sp>
        <p:nvSpPr>
          <p:cNvPr id="74762" name="Line 10"/>
          <p:cNvSpPr>
            <a:spLocks noChangeShapeType="1"/>
          </p:cNvSpPr>
          <p:nvPr/>
        </p:nvSpPr>
        <p:spPr bwMode="auto">
          <a:xfrm>
            <a:off x="609600" y="3429000"/>
            <a:ext cx="79248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756">
                                            <p:txEl>
                                              <p:pRg st="18" end="18"/>
                                            </p:txEl>
                                          </p:spTgt>
                                        </p:tgtEl>
                                        <p:attrNameLst>
                                          <p:attrName>style.visibility</p:attrName>
                                        </p:attrNameLst>
                                      </p:cBhvr>
                                      <p:to>
                                        <p:strVal val="visible"/>
                                      </p:to>
                                    </p:set>
                                    <p:animEffect transition="in" filter="box(in)">
                                      <p:cBhvr>
                                        <p:cTn id="7" dur="500"/>
                                        <p:tgtEl>
                                          <p:spTgt spid="74756">
                                            <p:txEl>
                                              <p:pRg st="18"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756">
                                            <p:txEl>
                                              <p:pRg st="19" end="19"/>
                                            </p:txEl>
                                          </p:spTgt>
                                        </p:tgtEl>
                                        <p:attrNameLst>
                                          <p:attrName>style.visibility</p:attrName>
                                        </p:attrNameLst>
                                      </p:cBhvr>
                                      <p:to>
                                        <p:strVal val="visible"/>
                                      </p:to>
                                    </p:set>
                                    <p:animEffect transition="in" filter="box(in)">
                                      <p:cBhvr>
                                        <p:cTn id="12" dur="500"/>
                                        <p:tgtEl>
                                          <p:spTgt spid="74756">
                                            <p:txEl>
                                              <p:pRg st="19"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4756">
                                            <p:txEl>
                                              <p:pRg st="20" end="20"/>
                                            </p:txEl>
                                          </p:spTgt>
                                        </p:tgtEl>
                                        <p:attrNameLst>
                                          <p:attrName>style.visibility</p:attrName>
                                        </p:attrNameLst>
                                      </p:cBhvr>
                                      <p:to>
                                        <p:strVal val="visible"/>
                                      </p:to>
                                    </p:set>
                                    <p:animEffect transition="in" filter="box(in)">
                                      <p:cBhvr>
                                        <p:cTn id="17" dur="500"/>
                                        <p:tgtEl>
                                          <p:spTgt spid="74756">
                                            <p:txEl>
                                              <p:pRg st="2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4756">
                                            <p:txEl>
                                              <p:pRg st="21" end="21"/>
                                            </p:txEl>
                                          </p:spTgt>
                                        </p:tgtEl>
                                        <p:attrNameLst>
                                          <p:attrName>style.visibility</p:attrName>
                                        </p:attrNameLst>
                                      </p:cBhvr>
                                      <p:to>
                                        <p:strVal val="visible"/>
                                      </p:to>
                                    </p:set>
                                    <p:animEffect transition="in" filter="box(in)">
                                      <p:cBhvr>
                                        <p:cTn id="22" dur="500"/>
                                        <p:tgtEl>
                                          <p:spTgt spid="7475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533400" y="793750"/>
            <a:ext cx="8077200" cy="5076825"/>
          </a:xfrm>
          <a:prstGeom prst="rect">
            <a:avLst/>
          </a:prstGeom>
          <a:noFill/>
          <a:ln w="9525">
            <a:noFill/>
            <a:miter lim="800000"/>
            <a:headEnd/>
            <a:tailEnd/>
          </a:ln>
          <a:effectLst/>
        </p:spPr>
        <p:txBody>
          <a:bodyPr anchor="ctr">
            <a:spAutoFit/>
          </a:bodyPr>
          <a:lstStyle/>
          <a:p>
            <a:pPr>
              <a:lnSpc>
                <a:spcPct val="80000"/>
              </a:lnSpc>
            </a:pPr>
            <a:r>
              <a:rPr lang="en-US" altLang="zh-CN" sz="2400" i="1" u="sng">
                <a:ea typeface="SimSun" pitchFamily="2" charset="-122"/>
              </a:rPr>
              <a:t>Sample classes (cont.)</a:t>
            </a:r>
            <a:endParaRPr lang="en-US" altLang="zh-CN" sz="2400">
              <a:latin typeface="Courier New" pitchFamily="49" charset="0"/>
              <a:ea typeface="SimSun" pitchFamily="2" charset="-122"/>
            </a:endParaRPr>
          </a:p>
          <a:p>
            <a:pPr>
              <a:lnSpc>
                <a:spcPct val="80000"/>
              </a:lnSpc>
            </a:pPr>
            <a:endParaRPr lang="en-US" altLang="zh-CN" sz="2400">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package P3;</a:t>
            </a:r>
          </a:p>
          <a:p>
            <a:pPr>
              <a:lnSpc>
                <a:spcPct val="80000"/>
              </a:lnSpc>
            </a:pPr>
            <a:endParaRPr lang="en-US" altLang="zh-CN" sz="800">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import P1.Concrete2;</a:t>
            </a:r>
          </a:p>
          <a:p>
            <a:pPr>
              <a:lnSpc>
                <a:spcPct val="80000"/>
              </a:lnSpc>
            </a:pPr>
            <a:endParaRPr lang="en-US" altLang="zh-CN" sz="800">
              <a:latin typeface="Courier New" pitchFamily="49" charset="0"/>
              <a:ea typeface="SimSun" pitchFamily="2" charset="-122"/>
            </a:endParaRPr>
          </a:p>
          <a:p>
            <a:pPr>
              <a:lnSpc>
                <a:spcPct val="80000"/>
              </a:lnSpc>
            </a:pPr>
            <a:r>
              <a:rPr lang="en-US" altLang="zh-CN" sz="1600">
                <a:latin typeface="Courier New" pitchFamily="49" charset="0"/>
                <a:ea typeface="SimSun" pitchFamily="2" charset="-122"/>
              </a:rPr>
              <a:t>public class Concrete3 extends Concrete2 {</a:t>
            </a:r>
          </a:p>
          <a:p>
            <a:pPr>
              <a:lnSpc>
                <a:spcPct val="80000"/>
              </a:lnSpc>
            </a:pPr>
            <a:r>
              <a:rPr lang="en-US" altLang="zh-CN" sz="1600">
                <a:latin typeface="Courier New" pitchFamily="49" charset="0"/>
                <a:ea typeface="SimSun" pitchFamily="2" charset="-122"/>
              </a:rPr>
              <a:t>   public void pri( ) { System.out.println(“Concrete3.pri()”); }</a:t>
            </a:r>
          </a:p>
          <a:p>
            <a:pPr>
              <a:lnSpc>
                <a:spcPct val="80000"/>
              </a:lnSpc>
            </a:pPr>
            <a:r>
              <a:rPr lang="en-US" altLang="zh-CN" sz="1600">
                <a:latin typeface="Courier New" pitchFamily="49" charset="0"/>
                <a:ea typeface="SimSun" pitchFamily="2" charset="-122"/>
              </a:rPr>
              <a:t>   public void pac( ) { System.out.println(“Concrete3.pac()”); }</a:t>
            </a:r>
          </a:p>
          <a:p>
            <a:pPr>
              <a:lnSpc>
                <a:spcPct val="80000"/>
              </a:lnSpc>
            </a:pPr>
            <a:r>
              <a:rPr lang="en-US" altLang="zh-CN" sz="1600">
                <a:latin typeface="Courier New" pitchFamily="49" charset="0"/>
                <a:ea typeface="SimSun" pitchFamily="2" charset="-122"/>
              </a:rPr>
              <a:t>   public void pro( ) { System.out.println(“Concrete3.pro()”); }</a:t>
            </a:r>
          </a:p>
          <a:p>
            <a:pPr>
              <a:lnSpc>
                <a:spcPct val="80000"/>
              </a:lnSpc>
            </a:pPr>
            <a:r>
              <a:rPr lang="en-US" altLang="zh-CN" sz="1600">
                <a:latin typeface="Courier New" pitchFamily="49" charset="0"/>
                <a:ea typeface="SimSun" pitchFamily="2" charset="-122"/>
              </a:rPr>
              <a:t>   public void pub( ) { System.out.println(“Concrete3.pub()”); }</a:t>
            </a:r>
          </a:p>
          <a:p>
            <a:pPr>
              <a:lnSpc>
                <a:spcPct val="80000"/>
              </a:lnSpc>
            </a:pPr>
            <a:r>
              <a:rPr lang="en-US" altLang="zh-CN" sz="1600">
                <a:latin typeface="Courier New" pitchFamily="49" charset="0"/>
                <a:ea typeface="SimSun" pitchFamily="2" charset="-122"/>
              </a:rPr>
              <a:t>}</a:t>
            </a:r>
          </a:p>
          <a:p>
            <a:pPr>
              <a:lnSpc>
                <a:spcPct val="80000"/>
              </a:lnSpc>
            </a:pPr>
            <a:endParaRPr lang="en-US" altLang="zh-CN" sz="1600">
              <a:latin typeface="Courier New" pitchFamily="49" charset="0"/>
              <a:ea typeface="SimSun" pitchFamily="2" charset="-122"/>
            </a:endParaRPr>
          </a:p>
          <a:p>
            <a:r>
              <a:rPr lang="en-US" altLang="zh-CN">
                <a:latin typeface="Courier New" pitchFamily="49" charset="0"/>
                <a:ea typeface="SimSun" pitchFamily="2" charset="-122"/>
              </a:rPr>
              <a:t>Concrete3 c3 = new Concrete3();</a:t>
            </a:r>
          </a:p>
          <a:p>
            <a:r>
              <a:rPr lang="en-US" altLang="zh-CN">
                <a:latin typeface="Courier New" pitchFamily="49" charset="0"/>
                <a:ea typeface="SimSun" pitchFamily="2" charset="-122"/>
              </a:rPr>
              <a:t>c3.show( );</a:t>
            </a:r>
          </a:p>
          <a:p>
            <a:endParaRPr lang="en-US" altLang="zh-CN">
              <a:latin typeface="Courier New" pitchFamily="49" charset="0"/>
              <a:ea typeface="SimSun" pitchFamily="2" charset="-122"/>
            </a:endParaRPr>
          </a:p>
          <a:p>
            <a:r>
              <a:rPr lang="en-US" altLang="zh-CN" sz="2000" b="1">
                <a:solidFill>
                  <a:srgbClr val="FF0000"/>
                </a:solidFill>
                <a:latin typeface="Courier New" pitchFamily="49" charset="0"/>
                <a:ea typeface="SimSun" pitchFamily="2" charset="-122"/>
              </a:rPr>
              <a:t>Output?</a:t>
            </a:r>
            <a:r>
              <a:rPr lang="en-US" altLang="zh-CN" sz="2000">
                <a:latin typeface="Courier New" pitchFamily="49" charset="0"/>
                <a:ea typeface="SimSun" pitchFamily="2" charset="-122"/>
              </a:rPr>
              <a:t>	</a:t>
            </a:r>
          </a:p>
          <a:p>
            <a:r>
              <a:rPr lang="en-US" altLang="zh-CN">
                <a:latin typeface="Courier New" pitchFamily="49" charset="0"/>
                <a:ea typeface="SimSun" pitchFamily="2" charset="-122"/>
              </a:rPr>
              <a:t>Base.pri()</a:t>
            </a:r>
          </a:p>
          <a:p>
            <a:r>
              <a:rPr lang="en-US" altLang="zh-CN">
                <a:latin typeface="Courier New" pitchFamily="49" charset="0"/>
                <a:ea typeface="SimSun" pitchFamily="2" charset="-122"/>
              </a:rPr>
              <a:t>Concrete3.pac()</a:t>
            </a:r>
          </a:p>
          <a:p>
            <a:r>
              <a:rPr lang="en-US" altLang="zh-CN">
                <a:latin typeface="Courier New" pitchFamily="49" charset="0"/>
                <a:ea typeface="SimSun" pitchFamily="2" charset="-122"/>
              </a:rPr>
              <a:t>Concrete3.pro()</a:t>
            </a:r>
          </a:p>
          <a:p>
            <a:r>
              <a:rPr lang="en-US" altLang="zh-CN">
                <a:latin typeface="Courier New" pitchFamily="49" charset="0"/>
                <a:ea typeface="SimSun" pitchFamily="2" charset="-122"/>
              </a:rPr>
              <a:t>Concrete3.pub()</a:t>
            </a:r>
          </a:p>
          <a:p>
            <a:pPr>
              <a:lnSpc>
                <a:spcPct val="80000"/>
              </a:lnSpc>
            </a:pPr>
            <a:endParaRPr lang="zh-CN" altLang="en-US">
              <a:latin typeface="Courier New" pitchFamily="49" charset="0"/>
              <a:ea typeface="SimSun" pitchFamily="2" charset="-122"/>
            </a:endParaRPr>
          </a:p>
        </p:txBody>
      </p:sp>
      <p:sp>
        <p:nvSpPr>
          <p:cNvPr id="75782" name="Line 6"/>
          <p:cNvSpPr>
            <a:spLocks noChangeShapeType="1"/>
          </p:cNvSpPr>
          <p:nvPr/>
        </p:nvSpPr>
        <p:spPr bwMode="auto">
          <a:xfrm>
            <a:off x="533400" y="3276600"/>
            <a:ext cx="8077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0">
                                            <p:txEl>
                                              <p:pRg st="17" end="17"/>
                                            </p:txEl>
                                          </p:spTgt>
                                        </p:tgtEl>
                                        <p:attrNameLst>
                                          <p:attrName>style.visibility</p:attrName>
                                        </p:attrNameLst>
                                      </p:cBhvr>
                                      <p:to>
                                        <p:strVal val="visible"/>
                                      </p:to>
                                    </p:set>
                                    <p:animEffect transition="in" filter="blinds(horizontal)">
                                      <p:cBhvr>
                                        <p:cTn id="7" dur="500"/>
                                        <p:tgtEl>
                                          <p:spTgt spid="75780">
                                            <p:txEl>
                                              <p:pRg st="17"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80">
                                            <p:txEl>
                                              <p:pRg st="18" end="18"/>
                                            </p:txEl>
                                          </p:spTgt>
                                        </p:tgtEl>
                                        <p:attrNameLst>
                                          <p:attrName>style.visibility</p:attrName>
                                        </p:attrNameLst>
                                      </p:cBhvr>
                                      <p:to>
                                        <p:strVal val="visible"/>
                                      </p:to>
                                    </p:set>
                                    <p:animEffect transition="in" filter="blinds(horizontal)">
                                      <p:cBhvr>
                                        <p:cTn id="12" dur="500"/>
                                        <p:tgtEl>
                                          <p:spTgt spid="75780">
                                            <p:txEl>
                                              <p:pRg st="18"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80">
                                            <p:txEl>
                                              <p:pRg st="19" end="19"/>
                                            </p:txEl>
                                          </p:spTgt>
                                        </p:tgtEl>
                                        <p:attrNameLst>
                                          <p:attrName>style.visibility</p:attrName>
                                        </p:attrNameLst>
                                      </p:cBhvr>
                                      <p:to>
                                        <p:strVal val="visible"/>
                                      </p:to>
                                    </p:set>
                                    <p:animEffect transition="in" filter="blinds(horizontal)">
                                      <p:cBhvr>
                                        <p:cTn id="17" dur="500"/>
                                        <p:tgtEl>
                                          <p:spTgt spid="75780">
                                            <p:txEl>
                                              <p:pRg st="19"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80">
                                            <p:txEl>
                                              <p:pRg st="20" end="20"/>
                                            </p:txEl>
                                          </p:spTgt>
                                        </p:tgtEl>
                                        <p:attrNameLst>
                                          <p:attrName>style.visibility</p:attrName>
                                        </p:attrNameLst>
                                      </p:cBhvr>
                                      <p:to>
                                        <p:strVal val="visible"/>
                                      </p:to>
                                    </p:set>
                                    <p:animEffect transition="in" filter="blinds(horizontal)">
                                      <p:cBhvr>
                                        <p:cTn id="22" dur="500"/>
                                        <p:tgtEl>
                                          <p:spTgt spid="75780">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r>
              <a:rPr lang="en-US" altLang="zh-CN" sz="2800">
                <a:latin typeface="Arial" pitchFamily="34" charset="0"/>
                <a:ea typeface="SimSun" pitchFamily="2" charset="-122"/>
              </a:rPr>
              <a:t>Fields cannot be overridden, they can only be hidden</a:t>
            </a:r>
          </a:p>
          <a:p>
            <a:r>
              <a:rPr lang="en-US" altLang="zh-CN" sz="2800">
                <a:latin typeface="Arial" pitchFamily="34" charset="0"/>
                <a:ea typeface="SimSun" pitchFamily="2" charset="-122"/>
              </a:rPr>
              <a:t>If a field is declared in the subclass and it has the same name as one in the superclass, then the field belongs to the superclass cannot be accessed directly by its name any more</a:t>
            </a:r>
          </a:p>
        </p:txBody>
      </p:sp>
      <p:sp>
        <p:nvSpPr>
          <p:cNvPr id="71682"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Hiding fields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1295400"/>
            <a:ext cx="8229600" cy="5029200"/>
          </a:xfrm>
        </p:spPr>
        <p:txBody>
          <a:bodyPr/>
          <a:lstStyle/>
          <a:p>
            <a:r>
              <a:rPr lang="en-US" altLang="zh-CN" sz="2200">
                <a:latin typeface="Arial" pitchFamily="34" charset="0"/>
                <a:ea typeface="SimSun" pitchFamily="2" charset="-122"/>
              </a:rPr>
              <a:t>An object of a given class can have multiple forms: either as its declared class type, or as any subclass of it</a:t>
            </a:r>
          </a:p>
          <a:p>
            <a:pPr>
              <a:spcBef>
                <a:spcPct val="45000"/>
              </a:spcBef>
            </a:pPr>
            <a:r>
              <a:rPr lang="en-US" altLang="zh-CN" sz="2200">
                <a:latin typeface="Arial" pitchFamily="34" charset="0"/>
                <a:ea typeface="SimSun" pitchFamily="2" charset="-122"/>
              </a:rPr>
              <a:t>an object of an extended class can be used wherever the original class is used</a:t>
            </a:r>
          </a:p>
          <a:p>
            <a:pPr>
              <a:spcBef>
                <a:spcPct val="45000"/>
              </a:spcBef>
            </a:pPr>
            <a:r>
              <a:rPr lang="en-US" altLang="zh-CN" sz="2200" b="1" u="sng">
                <a:latin typeface="Arial" pitchFamily="34" charset="0"/>
                <a:ea typeface="SimSun" pitchFamily="2" charset="-122"/>
              </a:rPr>
              <a:t>Question</a:t>
            </a:r>
            <a:r>
              <a:rPr lang="en-US" altLang="zh-CN" sz="2200">
                <a:latin typeface="Arial" pitchFamily="34" charset="0"/>
                <a:ea typeface="SimSun" pitchFamily="2" charset="-122"/>
              </a:rPr>
              <a:t>: given the fact that an object’s actual class type may be different from its declared type, then when a method accesses an object’s member which gets redefined in a subclass, then which member the method refers to (subclass’s or superclass’s)?</a:t>
            </a:r>
          </a:p>
          <a:p>
            <a:pPr lvl="1">
              <a:spcBef>
                <a:spcPct val="30000"/>
              </a:spcBef>
            </a:pPr>
            <a:r>
              <a:rPr lang="en-US" altLang="zh-CN" sz="1900">
                <a:latin typeface="Arial" pitchFamily="34" charset="0"/>
                <a:ea typeface="SimSun" pitchFamily="2" charset="-122"/>
              </a:rPr>
              <a:t> when you invoke a method through an object reference, the </a:t>
            </a:r>
            <a:r>
              <a:rPr lang="en-US" altLang="zh-CN" sz="1900" i="1">
                <a:latin typeface="Arial" pitchFamily="34" charset="0"/>
                <a:ea typeface="SimSun" pitchFamily="2" charset="-122"/>
              </a:rPr>
              <a:t>actual class of the object</a:t>
            </a:r>
            <a:r>
              <a:rPr lang="en-US" altLang="zh-CN" sz="1900">
                <a:latin typeface="Arial" pitchFamily="34" charset="0"/>
                <a:ea typeface="SimSun" pitchFamily="2" charset="-122"/>
              </a:rPr>
              <a:t> decides which implementation is used</a:t>
            </a:r>
          </a:p>
          <a:p>
            <a:pPr lvl="1">
              <a:spcBef>
                <a:spcPct val="30000"/>
              </a:spcBef>
            </a:pPr>
            <a:r>
              <a:rPr lang="en-US" altLang="zh-CN" sz="1900">
                <a:latin typeface="Arial" pitchFamily="34" charset="0"/>
                <a:ea typeface="SimSun" pitchFamily="2" charset="-122"/>
              </a:rPr>
              <a:t> when you access a field, the declared type of the reference decides which implementation is used</a:t>
            </a:r>
          </a:p>
        </p:txBody>
      </p:sp>
      <p:sp>
        <p:nvSpPr>
          <p:cNvPr id="101378" name="Rectangle 2"/>
          <p:cNvSpPr>
            <a:spLocks noGrp="1" noChangeArrowheads="1"/>
          </p:cNvSpPr>
          <p:nvPr>
            <p:ph type="title"/>
          </p:nvPr>
        </p:nvSpPr>
        <p:spPr>
          <a:xfrm>
            <a:off x="442913" y="490538"/>
            <a:ext cx="8243887" cy="585787"/>
          </a:xfrm>
          <a:noFill/>
        </p:spPr>
        <p:txBody>
          <a:bodyPr>
            <a:spAutoFit/>
          </a:bodyPr>
          <a:lstStyle/>
          <a:p>
            <a:r>
              <a:rPr lang="en-US" altLang="zh-CN" sz="3600">
                <a:latin typeface="Arial" pitchFamily="34" charset="0"/>
                <a:ea typeface="SimSun" pitchFamily="2" charset="-122"/>
              </a:rPr>
              <a:t>Polymorphism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381000" y="228600"/>
            <a:ext cx="8382000" cy="6324600"/>
          </a:xfrm>
        </p:spPr>
        <p:txBody>
          <a:bodyPr/>
          <a:lstStyle/>
          <a:p>
            <a:pPr>
              <a:lnSpc>
                <a:spcPct val="80000"/>
              </a:lnSpc>
              <a:spcBef>
                <a:spcPct val="0"/>
              </a:spcBef>
              <a:buFontTx/>
              <a:buNone/>
            </a:pPr>
            <a:r>
              <a:rPr lang="en-US" altLang="zh-CN" sz="1800" i="1" u="sng">
                <a:latin typeface="Courier New" pitchFamily="49" charset="0"/>
                <a:ea typeface="SimSun" pitchFamily="2" charset="-122"/>
              </a:rPr>
              <a:t>Example Classes</a:t>
            </a:r>
          </a:p>
          <a:p>
            <a:pPr>
              <a:lnSpc>
                <a:spcPct val="80000"/>
              </a:lnSpc>
              <a:spcBef>
                <a:spcPct val="0"/>
              </a:spcBef>
              <a:buFontTx/>
              <a:buNone/>
            </a:pPr>
            <a:endParaRPr lang="en-US" altLang="zh-CN" sz="800" i="1" u="sng">
              <a:latin typeface="Courier New" pitchFamily="49" charset="0"/>
              <a:ea typeface="SimSun" pitchFamily="2" charset="-122"/>
            </a:endParaRPr>
          </a:p>
          <a:p>
            <a:pPr>
              <a:lnSpc>
                <a:spcPct val="80000"/>
              </a:lnSpc>
              <a:spcBef>
                <a:spcPct val="0"/>
              </a:spcBef>
              <a:buFontTx/>
              <a:buNone/>
            </a:pPr>
            <a:r>
              <a:rPr lang="en-US" altLang="zh-CN" sz="1600">
                <a:latin typeface="Courier New" pitchFamily="49" charset="0"/>
                <a:ea typeface="SimSun" pitchFamily="2" charset="-122"/>
              </a:rPr>
              <a:t>class SuperShow {</a:t>
            </a:r>
          </a:p>
          <a:p>
            <a:pPr>
              <a:lnSpc>
                <a:spcPct val="80000"/>
              </a:lnSpc>
              <a:spcBef>
                <a:spcPct val="0"/>
              </a:spcBef>
              <a:buFontTx/>
              <a:buNone/>
            </a:pPr>
            <a:r>
              <a:rPr lang="en-US" altLang="zh-CN" sz="1600">
                <a:latin typeface="Courier New" pitchFamily="49" charset="0"/>
                <a:ea typeface="SimSun" pitchFamily="2" charset="-122"/>
              </a:rPr>
              <a:t>	public String str = “SuperStr”;</a:t>
            </a:r>
          </a:p>
          <a:p>
            <a:pPr>
              <a:lnSpc>
                <a:spcPct val="80000"/>
              </a:lnSpc>
              <a:spcBef>
                <a:spcPct val="0"/>
              </a:spcBef>
              <a:buFontTx/>
              <a:buNone/>
            </a:pPr>
            <a:endParaRPr lang="en-US" altLang="zh-CN" sz="800">
              <a:latin typeface="Courier New" pitchFamily="49" charset="0"/>
              <a:ea typeface="SimSun" pitchFamily="2" charset="-122"/>
            </a:endParaRPr>
          </a:p>
          <a:p>
            <a:pPr>
              <a:lnSpc>
                <a:spcPct val="80000"/>
              </a:lnSpc>
              <a:spcBef>
                <a:spcPct val="0"/>
              </a:spcBef>
              <a:buFontTx/>
              <a:buNone/>
            </a:pPr>
            <a:r>
              <a:rPr lang="en-US" altLang="zh-CN" sz="1400">
                <a:latin typeface="Courier New" pitchFamily="49" charset="0"/>
                <a:ea typeface="SimSun" pitchFamily="2" charset="-122"/>
              </a:rPr>
              <a:t>	</a:t>
            </a:r>
            <a:r>
              <a:rPr lang="en-US" altLang="zh-CN" sz="1600">
                <a:latin typeface="Courier New" pitchFamily="49" charset="0"/>
                <a:ea typeface="SimSun" pitchFamily="2" charset="-122"/>
              </a:rPr>
              <a:t>public void show( ) {</a:t>
            </a:r>
          </a:p>
          <a:p>
            <a:pPr>
              <a:lnSpc>
                <a:spcPct val="80000"/>
              </a:lnSpc>
              <a:spcBef>
                <a:spcPct val="0"/>
              </a:spcBef>
              <a:buFontTx/>
              <a:buNone/>
            </a:pPr>
            <a:r>
              <a:rPr lang="en-US" altLang="zh-CN" sz="1600">
                <a:latin typeface="Courier New" pitchFamily="49" charset="0"/>
                <a:ea typeface="SimSun" pitchFamily="2" charset="-122"/>
              </a:rPr>
              <a:t>		System.out.println(“Super.show:” + str);</a:t>
            </a:r>
          </a:p>
          <a:p>
            <a:pPr>
              <a:lnSpc>
                <a:spcPct val="80000"/>
              </a:lnSpc>
              <a:spcBef>
                <a:spcPct val="0"/>
              </a:spcBef>
              <a:buFontTx/>
              <a:buNone/>
            </a:pPr>
            <a:r>
              <a:rPr lang="en-US" altLang="zh-CN" sz="1600">
                <a:latin typeface="Courier New" pitchFamily="49" charset="0"/>
                <a:ea typeface="SimSun" pitchFamily="2" charset="-122"/>
              </a:rPr>
              <a:t>	}</a:t>
            </a:r>
          </a:p>
          <a:p>
            <a:pPr>
              <a:lnSpc>
                <a:spcPct val="80000"/>
              </a:lnSpc>
              <a:spcBef>
                <a:spcPct val="0"/>
              </a:spcBef>
              <a:buFontTx/>
              <a:buNone/>
            </a:pPr>
            <a:r>
              <a:rPr lang="en-US" altLang="zh-CN" sz="1600">
                <a:latin typeface="Courier New" pitchFamily="49" charset="0"/>
                <a:ea typeface="SimSun" pitchFamily="2" charset="-122"/>
              </a:rPr>
              <a:t>}</a:t>
            </a:r>
          </a:p>
          <a:p>
            <a:pPr>
              <a:lnSpc>
                <a:spcPct val="80000"/>
              </a:lnSpc>
              <a:spcBef>
                <a:spcPct val="0"/>
              </a:spcBef>
              <a:buFontTx/>
              <a:buNone/>
            </a:pPr>
            <a:endParaRPr lang="en-US" altLang="zh-CN" sz="1600">
              <a:latin typeface="Courier New" pitchFamily="49" charset="0"/>
              <a:ea typeface="SimSun" pitchFamily="2" charset="-122"/>
            </a:endParaRPr>
          </a:p>
          <a:p>
            <a:pPr>
              <a:lnSpc>
                <a:spcPct val="80000"/>
              </a:lnSpc>
              <a:spcBef>
                <a:spcPct val="0"/>
              </a:spcBef>
              <a:buFontTx/>
              <a:buNone/>
            </a:pPr>
            <a:r>
              <a:rPr lang="en-US" altLang="zh-CN" sz="1600">
                <a:latin typeface="Courier New" pitchFamily="49" charset="0"/>
                <a:ea typeface="SimSun" pitchFamily="2" charset="-122"/>
              </a:rPr>
              <a:t>class ExtendShow extends SuperShow {</a:t>
            </a:r>
          </a:p>
          <a:p>
            <a:pPr>
              <a:lnSpc>
                <a:spcPct val="80000"/>
              </a:lnSpc>
              <a:spcBef>
                <a:spcPct val="0"/>
              </a:spcBef>
              <a:buFontTx/>
              <a:buNone/>
            </a:pPr>
            <a:r>
              <a:rPr lang="en-US" altLang="zh-CN" sz="1600">
                <a:latin typeface="Courier New" pitchFamily="49" charset="0"/>
                <a:ea typeface="SimSun" pitchFamily="2" charset="-122"/>
              </a:rPr>
              <a:t>	public String str = “ExtendedStr”;</a:t>
            </a:r>
          </a:p>
          <a:p>
            <a:pPr>
              <a:lnSpc>
                <a:spcPct val="80000"/>
              </a:lnSpc>
              <a:spcBef>
                <a:spcPct val="0"/>
              </a:spcBef>
              <a:buFontTx/>
              <a:buNone/>
            </a:pPr>
            <a:endParaRPr lang="en-US" altLang="zh-CN" sz="900">
              <a:latin typeface="Courier New" pitchFamily="49" charset="0"/>
              <a:ea typeface="SimSun" pitchFamily="2" charset="-122"/>
            </a:endParaRPr>
          </a:p>
          <a:p>
            <a:pPr>
              <a:lnSpc>
                <a:spcPct val="80000"/>
              </a:lnSpc>
              <a:spcBef>
                <a:spcPct val="0"/>
              </a:spcBef>
              <a:buFontTx/>
              <a:buNone/>
            </a:pPr>
            <a:r>
              <a:rPr lang="en-US" altLang="zh-CN" sz="1400">
                <a:latin typeface="Courier New" pitchFamily="49" charset="0"/>
                <a:ea typeface="SimSun" pitchFamily="2" charset="-122"/>
              </a:rPr>
              <a:t>	</a:t>
            </a:r>
            <a:r>
              <a:rPr lang="en-US" altLang="zh-CN" sz="1600">
                <a:latin typeface="Courier New" pitchFamily="49" charset="0"/>
                <a:ea typeface="SimSun" pitchFamily="2" charset="-122"/>
              </a:rPr>
              <a:t>public void show( ) {</a:t>
            </a:r>
          </a:p>
          <a:p>
            <a:pPr>
              <a:lnSpc>
                <a:spcPct val="80000"/>
              </a:lnSpc>
              <a:spcBef>
                <a:spcPct val="0"/>
              </a:spcBef>
              <a:buFontTx/>
              <a:buNone/>
            </a:pPr>
            <a:r>
              <a:rPr lang="en-US" altLang="zh-CN" sz="1600">
                <a:latin typeface="Courier New" pitchFamily="49" charset="0"/>
                <a:ea typeface="SimSun" pitchFamily="2" charset="-122"/>
              </a:rPr>
              <a:t>		System.out.println(“Extend.show:” + str);</a:t>
            </a:r>
          </a:p>
          <a:p>
            <a:pPr>
              <a:lnSpc>
                <a:spcPct val="80000"/>
              </a:lnSpc>
              <a:spcBef>
                <a:spcPct val="0"/>
              </a:spcBef>
              <a:buFontTx/>
              <a:buNone/>
            </a:pPr>
            <a:r>
              <a:rPr lang="en-US" altLang="zh-CN" sz="1600">
                <a:latin typeface="Courier New" pitchFamily="49" charset="0"/>
                <a:ea typeface="SimSun" pitchFamily="2" charset="-122"/>
              </a:rPr>
              <a:t>	}</a:t>
            </a:r>
          </a:p>
          <a:p>
            <a:pPr>
              <a:lnSpc>
                <a:spcPct val="80000"/>
              </a:lnSpc>
              <a:spcBef>
                <a:spcPct val="0"/>
              </a:spcBef>
              <a:buFontTx/>
              <a:buNone/>
            </a:pPr>
            <a:endParaRPr lang="en-US" altLang="zh-CN" sz="800">
              <a:latin typeface="Courier New" pitchFamily="49" charset="0"/>
              <a:ea typeface="SimSun" pitchFamily="2" charset="-122"/>
            </a:endParaRPr>
          </a:p>
          <a:p>
            <a:pPr>
              <a:lnSpc>
                <a:spcPct val="80000"/>
              </a:lnSpc>
              <a:spcBef>
                <a:spcPct val="0"/>
              </a:spcBef>
              <a:buFontTx/>
              <a:buNone/>
            </a:pPr>
            <a:r>
              <a:rPr lang="en-US" altLang="zh-CN" sz="1400">
                <a:latin typeface="Courier New" pitchFamily="49" charset="0"/>
                <a:ea typeface="SimSun" pitchFamily="2" charset="-122"/>
              </a:rPr>
              <a:t>	</a:t>
            </a:r>
            <a:r>
              <a:rPr lang="en-US" altLang="zh-CN" sz="1600">
                <a:latin typeface="Courier New" pitchFamily="49" charset="0"/>
                <a:ea typeface="SimSun" pitchFamily="2" charset="-122"/>
              </a:rPr>
              <a:t>public static void main (String[] args) {</a:t>
            </a:r>
          </a:p>
          <a:p>
            <a:pPr>
              <a:lnSpc>
                <a:spcPct val="80000"/>
              </a:lnSpc>
              <a:spcBef>
                <a:spcPct val="0"/>
              </a:spcBef>
              <a:buFontTx/>
              <a:buNone/>
            </a:pPr>
            <a:r>
              <a:rPr lang="en-US" altLang="zh-CN" sz="1600">
                <a:latin typeface="Courier New" pitchFamily="49" charset="0"/>
                <a:ea typeface="SimSun" pitchFamily="2" charset="-122"/>
              </a:rPr>
              <a:t>	   ExtendShow ext = new ExtendShow( );</a:t>
            </a:r>
          </a:p>
          <a:p>
            <a:pPr>
              <a:lnSpc>
                <a:spcPct val="80000"/>
              </a:lnSpc>
              <a:spcBef>
                <a:spcPct val="0"/>
              </a:spcBef>
              <a:buFontTx/>
              <a:buNone/>
            </a:pPr>
            <a:r>
              <a:rPr lang="en-US" altLang="zh-CN" sz="1600">
                <a:latin typeface="Courier New" pitchFamily="49" charset="0"/>
                <a:ea typeface="SimSun" pitchFamily="2" charset="-122"/>
              </a:rPr>
              <a:t>	   SuperShow sup = ext;</a:t>
            </a:r>
          </a:p>
          <a:p>
            <a:pPr>
              <a:lnSpc>
                <a:spcPct val="80000"/>
              </a:lnSpc>
              <a:spcBef>
                <a:spcPct val="0"/>
              </a:spcBef>
              <a:buFontTx/>
              <a:buNone/>
            </a:pPr>
            <a:r>
              <a:rPr lang="en-US" altLang="zh-CN" sz="1600">
                <a:latin typeface="Courier New" pitchFamily="49" charset="0"/>
                <a:ea typeface="SimSun" pitchFamily="2" charset="-122"/>
              </a:rPr>
              <a:t>	   sup.show( );	//1 </a:t>
            </a:r>
          </a:p>
          <a:p>
            <a:pPr>
              <a:lnSpc>
                <a:spcPct val="80000"/>
              </a:lnSpc>
              <a:spcBef>
                <a:spcPct val="0"/>
              </a:spcBef>
              <a:buFontTx/>
              <a:buNone/>
            </a:pPr>
            <a:r>
              <a:rPr lang="en-US" altLang="zh-CN" sz="1600">
                <a:latin typeface="Courier New" pitchFamily="49" charset="0"/>
                <a:ea typeface="SimSun" pitchFamily="2" charset="-122"/>
              </a:rPr>
              <a:t>	   ext.show( );	//2 	</a:t>
            </a:r>
            <a:r>
              <a:rPr lang="en-US" altLang="zh-CN" sz="1600">
                <a:latin typeface="Arial" pitchFamily="34" charset="0"/>
                <a:ea typeface="SimSun" pitchFamily="2" charset="-122"/>
              </a:rPr>
              <a:t>methods invoked through object reference</a:t>
            </a:r>
          </a:p>
          <a:p>
            <a:pPr>
              <a:lnSpc>
                <a:spcPct val="80000"/>
              </a:lnSpc>
              <a:spcBef>
                <a:spcPct val="0"/>
              </a:spcBef>
              <a:buFontTx/>
              <a:buNone/>
            </a:pPr>
            <a:r>
              <a:rPr lang="en-US" altLang="zh-CN" sz="1600">
                <a:latin typeface="Courier New" pitchFamily="49" charset="0"/>
                <a:ea typeface="SimSun" pitchFamily="2" charset="-122"/>
              </a:rPr>
              <a:t>	   System.out.println(“sup.str = “ + sup.str);	//3</a:t>
            </a:r>
          </a:p>
          <a:p>
            <a:pPr>
              <a:lnSpc>
                <a:spcPct val="80000"/>
              </a:lnSpc>
              <a:spcBef>
                <a:spcPct val="0"/>
              </a:spcBef>
              <a:buFontTx/>
              <a:buNone/>
            </a:pPr>
            <a:r>
              <a:rPr lang="en-US" altLang="zh-CN" sz="1600">
                <a:latin typeface="Courier New" pitchFamily="49" charset="0"/>
                <a:ea typeface="SimSun" pitchFamily="2" charset="-122"/>
              </a:rPr>
              <a:t>	   System.out.println(“ext.str = “ + ext.str);	//4   </a:t>
            </a:r>
            <a:r>
              <a:rPr lang="en-US" altLang="zh-CN" sz="1600">
                <a:latin typeface="Arial" pitchFamily="34" charset="0"/>
                <a:ea typeface="SimSun" pitchFamily="2" charset="-122"/>
              </a:rPr>
              <a:t>field access</a:t>
            </a:r>
            <a:endParaRPr lang="en-US" altLang="zh-CN" sz="1600">
              <a:latin typeface="Courier New" pitchFamily="49" charset="0"/>
              <a:ea typeface="SimSun" pitchFamily="2" charset="-122"/>
            </a:endParaRPr>
          </a:p>
          <a:p>
            <a:pPr>
              <a:lnSpc>
                <a:spcPct val="80000"/>
              </a:lnSpc>
              <a:spcBef>
                <a:spcPct val="0"/>
              </a:spcBef>
              <a:buFontTx/>
              <a:buNone/>
            </a:pPr>
            <a:r>
              <a:rPr lang="en-US" altLang="zh-CN" sz="1600">
                <a:latin typeface="Courier New" pitchFamily="49" charset="0"/>
                <a:ea typeface="SimSun" pitchFamily="2" charset="-122"/>
              </a:rPr>
              <a:t>	}</a:t>
            </a:r>
          </a:p>
          <a:p>
            <a:pPr>
              <a:lnSpc>
                <a:spcPct val="80000"/>
              </a:lnSpc>
              <a:spcBef>
                <a:spcPct val="0"/>
              </a:spcBef>
              <a:buFontTx/>
              <a:buNone/>
            </a:pPr>
            <a:r>
              <a:rPr lang="en-US" altLang="zh-CN" sz="1600">
                <a:latin typeface="Courier New" pitchFamily="49" charset="0"/>
                <a:ea typeface="SimSun" pitchFamily="2" charset="-122"/>
              </a:rPr>
              <a:t>}</a:t>
            </a:r>
          </a:p>
          <a:p>
            <a:pPr>
              <a:lnSpc>
                <a:spcPct val="80000"/>
              </a:lnSpc>
              <a:spcBef>
                <a:spcPct val="0"/>
              </a:spcBef>
              <a:buFontTx/>
              <a:buNone/>
            </a:pPr>
            <a:endParaRPr lang="en-US" altLang="zh-CN" sz="1600">
              <a:latin typeface="Courier New" pitchFamily="49" charset="0"/>
              <a:ea typeface="SimSun" pitchFamily="2" charset="-122"/>
            </a:endParaRPr>
          </a:p>
          <a:p>
            <a:pPr>
              <a:lnSpc>
                <a:spcPct val="80000"/>
              </a:lnSpc>
              <a:spcBef>
                <a:spcPct val="0"/>
              </a:spcBef>
              <a:buFontTx/>
              <a:buNone/>
            </a:pPr>
            <a:r>
              <a:rPr lang="en-US" altLang="zh-CN" sz="2000">
                <a:solidFill>
                  <a:srgbClr val="FF0000"/>
                </a:solidFill>
                <a:ea typeface="SimSun" pitchFamily="2" charset="-122"/>
              </a:rPr>
              <a:t>Output?</a:t>
            </a:r>
          </a:p>
          <a:p>
            <a:pPr>
              <a:lnSpc>
                <a:spcPct val="90000"/>
              </a:lnSpc>
              <a:spcBef>
                <a:spcPct val="0"/>
              </a:spcBef>
              <a:buFontTx/>
              <a:buNone/>
            </a:pPr>
            <a:r>
              <a:rPr lang="en-US" altLang="zh-CN" sz="1800">
                <a:solidFill>
                  <a:srgbClr val="000000"/>
                </a:solidFill>
                <a:latin typeface="Courier New" pitchFamily="49" charset="0"/>
                <a:ea typeface="SimSun" pitchFamily="2" charset="-122"/>
              </a:rPr>
              <a:t>Extend.show: ExtendStr</a:t>
            </a:r>
          </a:p>
          <a:p>
            <a:pPr>
              <a:lnSpc>
                <a:spcPct val="90000"/>
              </a:lnSpc>
              <a:spcBef>
                <a:spcPct val="0"/>
              </a:spcBef>
              <a:buFontTx/>
              <a:buNone/>
            </a:pPr>
            <a:r>
              <a:rPr lang="en-US" altLang="zh-CN" sz="1800">
                <a:solidFill>
                  <a:srgbClr val="000000"/>
                </a:solidFill>
                <a:latin typeface="Courier New" pitchFamily="49" charset="0"/>
                <a:ea typeface="SimSun" pitchFamily="2" charset="-122"/>
              </a:rPr>
              <a:t>Extend.show: ExtendStr</a:t>
            </a:r>
          </a:p>
          <a:p>
            <a:pPr>
              <a:lnSpc>
                <a:spcPct val="90000"/>
              </a:lnSpc>
              <a:spcBef>
                <a:spcPct val="0"/>
              </a:spcBef>
              <a:buFontTx/>
              <a:buNone/>
            </a:pPr>
            <a:r>
              <a:rPr lang="en-US" altLang="zh-CN" sz="1800">
                <a:solidFill>
                  <a:srgbClr val="000000"/>
                </a:solidFill>
                <a:latin typeface="Courier New" pitchFamily="49" charset="0"/>
                <a:ea typeface="SimSun" pitchFamily="2" charset="-122"/>
              </a:rPr>
              <a:t>sup.str = SuperStr</a:t>
            </a:r>
          </a:p>
          <a:p>
            <a:pPr>
              <a:lnSpc>
                <a:spcPct val="90000"/>
              </a:lnSpc>
              <a:spcBef>
                <a:spcPct val="0"/>
              </a:spcBef>
              <a:buFontTx/>
              <a:buNone/>
            </a:pPr>
            <a:r>
              <a:rPr lang="en-US" altLang="zh-CN" sz="1800">
                <a:solidFill>
                  <a:srgbClr val="000000"/>
                </a:solidFill>
                <a:latin typeface="Courier New" pitchFamily="49" charset="0"/>
                <a:ea typeface="SimSun" pitchFamily="2" charset="-122"/>
              </a:rPr>
              <a:t>ext.str = ExtendStr</a:t>
            </a:r>
            <a:endParaRPr lang="en-US" altLang="zh-CN" sz="1800">
              <a:latin typeface="Courier New" pitchFamily="49" charset="0"/>
              <a:ea typeface="SimSun" pitchFamily="2" charset="-122"/>
            </a:endParaRPr>
          </a:p>
        </p:txBody>
      </p:sp>
      <p:sp>
        <p:nvSpPr>
          <p:cNvPr id="77829" name="Line 5"/>
          <p:cNvSpPr>
            <a:spLocks noChangeShapeType="1"/>
          </p:cNvSpPr>
          <p:nvPr/>
        </p:nvSpPr>
        <p:spPr bwMode="auto">
          <a:xfrm>
            <a:off x="3733800" y="3886200"/>
            <a:ext cx="381000" cy="152400"/>
          </a:xfrm>
          <a:prstGeom prst="line">
            <a:avLst/>
          </a:prstGeom>
          <a:noFill/>
          <a:ln w="9525">
            <a:solidFill>
              <a:schemeClr val="tx1"/>
            </a:solidFill>
            <a:round/>
            <a:headEnd/>
            <a:tailEnd type="triangle" w="med" len="med"/>
          </a:ln>
          <a:effectLst/>
        </p:spPr>
        <p:txBody>
          <a:bodyPr/>
          <a:lstStyle/>
          <a:p>
            <a:endParaRPr lang="en-US"/>
          </a:p>
        </p:txBody>
      </p:sp>
      <p:sp>
        <p:nvSpPr>
          <p:cNvPr id="77830" name="Line 6"/>
          <p:cNvSpPr>
            <a:spLocks noChangeShapeType="1"/>
          </p:cNvSpPr>
          <p:nvPr/>
        </p:nvSpPr>
        <p:spPr bwMode="auto">
          <a:xfrm>
            <a:off x="3733800" y="4114800"/>
            <a:ext cx="381000" cy="0"/>
          </a:xfrm>
          <a:prstGeom prst="line">
            <a:avLst/>
          </a:prstGeom>
          <a:noFill/>
          <a:ln w="9525">
            <a:solidFill>
              <a:schemeClr val="tx1"/>
            </a:solidFill>
            <a:round/>
            <a:headEnd/>
            <a:tailEnd type="triangle" w="med" len="med"/>
          </a:ln>
          <a:effectLst/>
        </p:spPr>
        <p:txBody>
          <a:bodyPr/>
          <a:lstStyle/>
          <a:p>
            <a:endParaRPr lang="en-US"/>
          </a:p>
        </p:txBody>
      </p:sp>
      <p:sp>
        <p:nvSpPr>
          <p:cNvPr id="77832" name="Line 8"/>
          <p:cNvSpPr>
            <a:spLocks noChangeShapeType="1"/>
          </p:cNvSpPr>
          <p:nvPr/>
        </p:nvSpPr>
        <p:spPr bwMode="auto">
          <a:xfrm>
            <a:off x="7239000" y="4267200"/>
            <a:ext cx="304800" cy="228600"/>
          </a:xfrm>
          <a:prstGeom prst="line">
            <a:avLst/>
          </a:prstGeom>
          <a:noFill/>
          <a:ln w="9525">
            <a:solidFill>
              <a:schemeClr val="tx1"/>
            </a:solidFill>
            <a:round/>
            <a:headEnd/>
            <a:tailEnd type="triangle" w="med" len="med"/>
          </a:ln>
          <a:effectLst/>
        </p:spPr>
        <p:txBody>
          <a:bodyPr/>
          <a:lstStyle/>
          <a:p>
            <a:endParaRPr lang="en-US"/>
          </a:p>
        </p:txBody>
      </p:sp>
      <p:sp>
        <p:nvSpPr>
          <p:cNvPr id="77833" name="Line 9"/>
          <p:cNvSpPr>
            <a:spLocks noChangeShapeType="1"/>
          </p:cNvSpPr>
          <p:nvPr/>
        </p:nvSpPr>
        <p:spPr bwMode="auto">
          <a:xfrm>
            <a:off x="7239000" y="4495800"/>
            <a:ext cx="2286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827">
                                            <p:txEl>
                                              <p:pRg st="28" end="28"/>
                                            </p:txEl>
                                          </p:spTgt>
                                        </p:tgtEl>
                                        <p:attrNameLst>
                                          <p:attrName>style.visibility</p:attrName>
                                        </p:attrNameLst>
                                      </p:cBhvr>
                                      <p:to>
                                        <p:strVal val="visible"/>
                                      </p:to>
                                    </p:set>
                                    <p:animEffect transition="in" filter="box(in)">
                                      <p:cBhvr>
                                        <p:cTn id="7" dur="500"/>
                                        <p:tgtEl>
                                          <p:spTgt spid="77827">
                                            <p:txEl>
                                              <p:pRg st="28"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827">
                                            <p:txEl>
                                              <p:pRg st="29" end="29"/>
                                            </p:txEl>
                                          </p:spTgt>
                                        </p:tgtEl>
                                        <p:attrNameLst>
                                          <p:attrName>style.visibility</p:attrName>
                                        </p:attrNameLst>
                                      </p:cBhvr>
                                      <p:to>
                                        <p:strVal val="visible"/>
                                      </p:to>
                                    </p:set>
                                    <p:animEffect transition="in" filter="box(in)">
                                      <p:cBhvr>
                                        <p:cTn id="12" dur="500"/>
                                        <p:tgtEl>
                                          <p:spTgt spid="77827">
                                            <p:txEl>
                                              <p:pRg st="29"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7827">
                                            <p:txEl>
                                              <p:pRg st="30" end="30"/>
                                            </p:txEl>
                                          </p:spTgt>
                                        </p:tgtEl>
                                        <p:attrNameLst>
                                          <p:attrName>style.visibility</p:attrName>
                                        </p:attrNameLst>
                                      </p:cBhvr>
                                      <p:to>
                                        <p:strVal val="visible"/>
                                      </p:to>
                                    </p:set>
                                    <p:animEffect transition="in" filter="box(in)">
                                      <p:cBhvr>
                                        <p:cTn id="17" dur="500"/>
                                        <p:tgtEl>
                                          <p:spTgt spid="77827">
                                            <p:txEl>
                                              <p:pRg st="30"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827">
                                            <p:txEl>
                                              <p:pRg st="31" end="31"/>
                                            </p:txEl>
                                          </p:spTgt>
                                        </p:tgtEl>
                                        <p:attrNameLst>
                                          <p:attrName>style.visibility</p:attrName>
                                        </p:attrNameLst>
                                      </p:cBhvr>
                                      <p:to>
                                        <p:strVal val="visible"/>
                                      </p:to>
                                    </p:set>
                                    <p:animEffect transition="in" filter="box(in)">
                                      <p:cBhvr>
                                        <p:cTn id="22" dur="500"/>
                                        <p:tgtEl>
                                          <p:spTgt spid="77827">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a:spcBef>
                <a:spcPct val="50000"/>
              </a:spcBef>
            </a:pPr>
            <a:r>
              <a:rPr lang="en-US" altLang="zh-CN" sz="2400">
                <a:latin typeface="Arial" pitchFamily="34" charset="0"/>
                <a:ea typeface="SimSun" pitchFamily="2" charset="-122"/>
              </a:rPr>
              <a:t>Java is a </a:t>
            </a:r>
            <a:r>
              <a:rPr lang="en-US" altLang="zh-CN" sz="2400" i="1">
                <a:latin typeface="Arial" pitchFamily="34" charset="0"/>
                <a:ea typeface="SimSun" pitchFamily="2" charset="-122"/>
              </a:rPr>
              <a:t>strongly typed</a:t>
            </a:r>
            <a:r>
              <a:rPr lang="en-US" altLang="zh-CN" sz="2400">
                <a:latin typeface="Arial" pitchFamily="34" charset="0"/>
                <a:ea typeface="SimSun" pitchFamily="2" charset="-122"/>
              </a:rPr>
              <a:t> language.</a:t>
            </a:r>
            <a:r>
              <a:rPr lang="en-US" altLang="zh-CN">
                <a:latin typeface="Arial" pitchFamily="34" charset="0"/>
                <a:ea typeface="SimSun" pitchFamily="2" charset="-122"/>
              </a:rPr>
              <a:t> </a:t>
            </a:r>
          </a:p>
          <a:p>
            <a:pPr>
              <a:spcBef>
                <a:spcPct val="50000"/>
              </a:spcBef>
            </a:pPr>
            <a:r>
              <a:rPr lang="en-US" altLang="zh-CN" sz="2400">
                <a:latin typeface="Arial" pitchFamily="34" charset="0"/>
                <a:ea typeface="SimSun" pitchFamily="2" charset="-122"/>
              </a:rPr>
              <a:t>Compatibility</a:t>
            </a:r>
          </a:p>
          <a:p>
            <a:pPr lvl="1">
              <a:spcBef>
                <a:spcPct val="50000"/>
              </a:spcBef>
            </a:pPr>
            <a:r>
              <a:rPr lang="en-US" altLang="zh-CN" sz="2000">
                <a:latin typeface="Arial" pitchFamily="34" charset="0"/>
                <a:ea typeface="SimSun" pitchFamily="2" charset="-122"/>
              </a:rPr>
              <a:t>when you assign the value of an expression to a variable, the type of the expression must be compatible with the declared type of the variable: it must be the same type as, or a subtype of, the declared type</a:t>
            </a:r>
          </a:p>
          <a:p>
            <a:pPr lvl="1">
              <a:spcBef>
                <a:spcPct val="50000"/>
              </a:spcBef>
            </a:pPr>
            <a:r>
              <a:rPr lang="en-US" altLang="zh-CN" sz="2000">
                <a:latin typeface="Arial" pitchFamily="34" charset="0"/>
                <a:ea typeface="SimSun" pitchFamily="2" charset="-122"/>
              </a:rPr>
              <a:t> </a:t>
            </a:r>
            <a:r>
              <a:rPr lang="en-US" altLang="zh-CN" sz="2000">
                <a:latin typeface="Courier New" pitchFamily="49" charset="0"/>
                <a:ea typeface="SimSun" pitchFamily="2" charset="-122"/>
              </a:rPr>
              <a:t>null</a:t>
            </a:r>
            <a:r>
              <a:rPr lang="en-US" altLang="zh-CN" sz="2000">
                <a:latin typeface="Arial" pitchFamily="34" charset="0"/>
                <a:ea typeface="SimSun" pitchFamily="2" charset="-122"/>
              </a:rPr>
              <a:t> object reference is compatible with all reference types.</a:t>
            </a:r>
          </a:p>
        </p:txBody>
      </p:sp>
      <p:sp>
        <p:nvSpPr>
          <p:cNvPr id="78850"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Type compatibility</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a:spcBef>
                <a:spcPct val="50000"/>
              </a:spcBef>
            </a:pPr>
            <a:r>
              <a:rPr lang="en-US" altLang="zh-CN" sz="2400">
                <a:latin typeface="Arial" pitchFamily="34" charset="0"/>
                <a:ea typeface="SimSun" pitchFamily="2" charset="-122"/>
              </a:rPr>
              <a:t>The types higher up the type hierarchy are said to be </a:t>
            </a:r>
            <a:r>
              <a:rPr lang="en-US" altLang="zh-CN" sz="2400" i="1">
                <a:latin typeface="Arial" pitchFamily="34" charset="0"/>
                <a:ea typeface="SimSun" pitchFamily="2" charset="-122"/>
              </a:rPr>
              <a:t>wider</a:t>
            </a:r>
            <a:r>
              <a:rPr lang="en-US" altLang="zh-CN" sz="2400">
                <a:latin typeface="Arial" pitchFamily="34" charset="0"/>
                <a:ea typeface="SimSun" pitchFamily="2" charset="-122"/>
              </a:rPr>
              <a:t>, or </a:t>
            </a:r>
            <a:r>
              <a:rPr lang="en-US" altLang="zh-CN" sz="2400" i="1">
                <a:latin typeface="Arial" pitchFamily="34" charset="0"/>
                <a:ea typeface="SimSun" pitchFamily="2" charset="-122"/>
              </a:rPr>
              <a:t>less specific</a:t>
            </a:r>
            <a:r>
              <a:rPr lang="en-US" altLang="zh-CN" sz="2400">
                <a:latin typeface="Arial" pitchFamily="34" charset="0"/>
                <a:ea typeface="SimSun" pitchFamily="2" charset="-122"/>
              </a:rPr>
              <a:t> than the types lower down the hierarchy. Similarly, lower types are said to be </a:t>
            </a:r>
            <a:r>
              <a:rPr lang="en-US" altLang="zh-CN" sz="2400" i="1">
                <a:latin typeface="Arial" pitchFamily="34" charset="0"/>
                <a:ea typeface="SimSun" pitchFamily="2" charset="-122"/>
              </a:rPr>
              <a:t>narrower</a:t>
            </a:r>
            <a:r>
              <a:rPr lang="en-US" altLang="zh-CN" sz="2400">
                <a:latin typeface="Arial" pitchFamily="34" charset="0"/>
                <a:ea typeface="SimSun" pitchFamily="2" charset="-122"/>
              </a:rPr>
              <a:t>, or </a:t>
            </a:r>
            <a:r>
              <a:rPr lang="en-US" altLang="zh-CN" sz="2400" i="1">
                <a:latin typeface="Arial" pitchFamily="34" charset="0"/>
                <a:ea typeface="SimSun" pitchFamily="2" charset="-122"/>
              </a:rPr>
              <a:t>more specific</a:t>
            </a:r>
            <a:r>
              <a:rPr lang="en-US" altLang="zh-CN" sz="2400">
                <a:latin typeface="Arial" pitchFamily="34" charset="0"/>
                <a:ea typeface="SimSun" pitchFamily="2" charset="-122"/>
              </a:rPr>
              <a:t>.</a:t>
            </a:r>
          </a:p>
          <a:p>
            <a:pPr>
              <a:spcBef>
                <a:spcPct val="50000"/>
              </a:spcBef>
            </a:pPr>
            <a:r>
              <a:rPr lang="en-US" altLang="zh-CN" sz="2400" i="1">
                <a:latin typeface="Arial" pitchFamily="34" charset="0"/>
                <a:ea typeface="SimSun" pitchFamily="2" charset="-122"/>
              </a:rPr>
              <a:t>Widening conversion</a:t>
            </a:r>
            <a:r>
              <a:rPr lang="en-US" altLang="zh-CN" sz="2400">
                <a:latin typeface="Arial" pitchFamily="34" charset="0"/>
                <a:ea typeface="SimSun" pitchFamily="2" charset="-122"/>
              </a:rPr>
              <a:t>: assign a subtype to a supertype</a:t>
            </a:r>
          </a:p>
          <a:p>
            <a:pPr lvl="1">
              <a:spcBef>
                <a:spcPct val="50000"/>
              </a:spcBef>
            </a:pPr>
            <a:r>
              <a:rPr lang="en-US" altLang="zh-CN" sz="2000" i="1">
                <a:latin typeface="Arial" pitchFamily="34" charset="0"/>
                <a:ea typeface="SimSun" pitchFamily="2" charset="-122"/>
              </a:rPr>
              <a:t> </a:t>
            </a:r>
            <a:r>
              <a:rPr lang="en-US" altLang="zh-CN" sz="2000">
                <a:latin typeface="Arial" pitchFamily="34" charset="0"/>
                <a:ea typeface="SimSun" pitchFamily="2" charset="-122"/>
              </a:rPr>
              <a:t>can be checked at compile time. No action needed</a:t>
            </a:r>
          </a:p>
          <a:p>
            <a:pPr>
              <a:spcBef>
                <a:spcPct val="50000"/>
              </a:spcBef>
            </a:pPr>
            <a:r>
              <a:rPr lang="en-US" altLang="zh-CN" sz="2400" i="1">
                <a:latin typeface="Arial" pitchFamily="34" charset="0"/>
                <a:ea typeface="SimSun" pitchFamily="2" charset="-122"/>
              </a:rPr>
              <a:t>Narrowing conversion:</a:t>
            </a:r>
            <a:r>
              <a:rPr lang="en-US" altLang="zh-CN" sz="2400">
                <a:latin typeface="Arial" pitchFamily="34" charset="0"/>
                <a:ea typeface="SimSun" pitchFamily="2" charset="-122"/>
              </a:rPr>
              <a:t> convert a reference of a supertype into a reference of a subtype</a:t>
            </a:r>
          </a:p>
          <a:p>
            <a:pPr lvl="1">
              <a:spcBef>
                <a:spcPct val="50000"/>
              </a:spcBef>
            </a:pPr>
            <a:r>
              <a:rPr lang="en-US" altLang="zh-CN" sz="2000" i="1">
                <a:latin typeface="Arial" pitchFamily="34" charset="0"/>
                <a:ea typeface="SimSun" pitchFamily="2" charset="-122"/>
              </a:rPr>
              <a:t> </a:t>
            </a:r>
            <a:r>
              <a:rPr lang="en-US" altLang="zh-CN" sz="2000">
                <a:latin typeface="Arial" pitchFamily="34" charset="0"/>
                <a:ea typeface="SimSun" pitchFamily="2" charset="-122"/>
              </a:rPr>
              <a:t>must be explicitly converted by using the </a:t>
            </a:r>
            <a:r>
              <a:rPr lang="en-US" altLang="zh-CN" sz="2000" i="1">
                <a:latin typeface="Arial" pitchFamily="34" charset="0"/>
                <a:ea typeface="SimSun" pitchFamily="2" charset="-122"/>
              </a:rPr>
              <a:t>cast </a:t>
            </a:r>
            <a:r>
              <a:rPr lang="en-US" altLang="zh-CN" sz="2000">
                <a:latin typeface="Arial" pitchFamily="34" charset="0"/>
                <a:ea typeface="SimSun" pitchFamily="2" charset="-122"/>
              </a:rPr>
              <a:t>operator</a:t>
            </a:r>
          </a:p>
        </p:txBody>
      </p:sp>
      <p:sp>
        <p:nvSpPr>
          <p:cNvPr id="79874"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Type conversion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090160"/>
          </a:xfrm>
        </p:spPr>
        <p:txBody>
          <a:bodyPr numCol="2">
            <a:noAutofit/>
          </a:bodyPr>
          <a:lstStyle/>
          <a:p>
            <a:pPr>
              <a:buNone/>
            </a:pPr>
            <a:r>
              <a:rPr lang="en-US" sz="2000" dirty="0" smtClean="0"/>
              <a:t>class </a:t>
            </a:r>
            <a:r>
              <a:rPr lang="en-US" sz="2000" dirty="0" err="1" smtClean="0"/>
              <a:t>SimpleInheritance</a:t>
            </a:r>
            <a:r>
              <a:rPr lang="en-US" sz="2000" dirty="0" smtClean="0"/>
              <a:t> {</a:t>
            </a:r>
          </a:p>
          <a:p>
            <a:pPr>
              <a:buNone/>
            </a:pPr>
            <a:r>
              <a:rPr lang="en-US" sz="2000" dirty="0" smtClean="0"/>
              <a:t>public static void main(String </a:t>
            </a:r>
            <a:r>
              <a:rPr lang="en-US" sz="2000" dirty="0" err="1" smtClean="0"/>
              <a:t>args</a:t>
            </a:r>
            <a:r>
              <a:rPr lang="en-US" sz="2000" dirty="0" smtClean="0"/>
              <a:t>[]) {</a:t>
            </a:r>
          </a:p>
          <a:p>
            <a:pPr>
              <a:buNone/>
            </a:pPr>
            <a:r>
              <a:rPr lang="en-US" sz="2000" dirty="0" smtClean="0"/>
              <a:t>A </a:t>
            </a:r>
            <a:r>
              <a:rPr lang="en-US" sz="2000" dirty="0" err="1" smtClean="0"/>
              <a:t>superOb</a:t>
            </a:r>
            <a:r>
              <a:rPr lang="en-US" sz="2000" dirty="0" smtClean="0"/>
              <a:t> = new A();</a:t>
            </a:r>
          </a:p>
          <a:p>
            <a:pPr>
              <a:buNone/>
            </a:pPr>
            <a:r>
              <a:rPr lang="en-US" sz="2000" dirty="0" smtClean="0"/>
              <a:t>B </a:t>
            </a:r>
            <a:r>
              <a:rPr lang="en-US" sz="2000" dirty="0" err="1" smtClean="0"/>
              <a:t>subOb</a:t>
            </a:r>
            <a:r>
              <a:rPr lang="en-US" sz="2000" dirty="0" smtClean="0"/>
              <a:t> = new B();</a:t>
            </a:r>
          </a:p>
          <a:p>
            <a:pPr>
              <a:buNone/>
            </a:pPr>
            <a:r>
              <a:rPr lang="en-US" sz="2000" dirty="0" smtClean="0"/>
              <a:t>// The </a:t>
            </a:r>
            <a:r>
              <a:rPr lang="en-US" sz="2000" dirty="0" err="1" smtClean="0"/>
              <a:t>superclass</a:t>
            </a:r>
            <a:r>
              <a:rPr lang="en-US" sz="2000" dirty="0" smtClean="0"/>
              <a:t> may be used by itself.</a:t>
            </a:r>
          </a:p>
          <a:p>
            <a:pPr>
              <a:buNone/>
            </a:pPr>
            <a:r>
              <a:rPr lang="en-US" sz="2000" dirty="0" err="1" smtClean="0"/>
              <a:t>superOb.i</a:t>
            </a:r>
            <a:r>
              <a:rPr lang="en-US" sz="2000" dirty="0" smtClean="0"/>
              <a:t> = 10;</a:t>
            </a:r>
          </a:p>
          <a:p>
            <a:pPr>
              <a:buNone/>
            </a:pPr>
            <a:r>
              <a:rPr lang="en-US" sz="2000" dirty="0" err="1" smtClean="0"/>
              <a:t>superOb.j</a:t>
            </a:r>
            <a:r>
              <a:rPr lang="en-US" sz="2000" dirty="0" smtClean="0"/>
              <a:t> = 20;</a:t>
            </a:r>
          </a:p>
          <a:p>
            <a:pPr>
              <a:buNone/>
            </a:pPr>
            <a:r>
              <a:rPr lang="en-US" sz="2000" dirty="0" err="1" smtClean="0"/>
              <a:t>System.out.println</a:t>
            </a:r>
            <a:r>
              <a:rPr lang="en-US" sz="2000" dirty="0" smtClean="0"/>
              <a:t>("Contents of </a:t>
            </a:r>
            <a:r>
              <a:rPr lang="en-US" sz="2000" dirty="0" err="1" smtClean="0"/>
              <a:t>superOb</a:t>
            </a:r>
            <a:r>
              <a:rPr lang="en-US" sz="2000" dirty="0" smtClean="0"/>
              <a:t>: ");</a:t>
            </a:r>
          </a:p>
          <a:p>
            <a:pPr>
              <a:buNone/>
            </a:pPr>
            <a:r>
              <a:rPr lang="en-US" sz="2000" dirty="0" err="1" smtClean="0"/>
              <a:t>superOb.showij</a:t>
            </a:r>
            <a:r>
              <a:rPr lang="en-US" sz="2000" dirty="0" smtClean="0"/>
              <a:t>();</a:t>
            </a:r>
          </a:p>
          <a:p>
            <a:pPr>
              <a:buNone/>
            </a:pPr>
            <a:r>
              <a:rPr lang="en-US" sz="2000" dirty="0" err="1" smtClean="0"/>
              <a:t>System.out.println</a:t>
            </a:r>
            <a:r>
              <a:rPr lang="en-US" sz="2000" dirty="0" smtClean="0"/>
              <a:t>();</a:t>
            </a:r>
          </a:p>
          <a:p>
            <a:pPr>
              <a:buNone/>
            </a:pPr>
            <a:r>
              <a:rPr lang="en-US" sz="2000" dirty="0" smtClean="0"/>
              <a:t>/* The subclass has access to all public members of</a:t>
            </a:r>
          </a:p>
          <a:p>
            <a:pPr>
              <a:buNone/>
            </a:pPr>
            <a:r>
              <a:rPr lang="en-US" sz="2000" dirty="0" smtClean="0"/>
              <a:t>its </a:t>
            </a:r>
            <a:r>
              <a:rPr lang="en-US" sz="2000" dirty="0" err="1" smtClean="0"/>
              <a:t>superclass</a:t>
            </a:r>
            <a:r>
              <a:rPr lang="en-US" sz="2000" dirty="0" smtClean="0"/>
              <a:t>. */</a:t>
            </a:r>
          </a:p>
          <a:p>
            <a:pPr>
              <a:buNone/>
            </a:pPr>
            <a:r>
              <a:rPr lang="en-US" sz="2000" dirty="0" err="1" smtClean="0"/>
              <a:t>subOb.i</a:t>
            </a:r>
            <a:r>
              <a:rPr lang="en-US" sz="2000" dirty="0" smtClean="0"/>
              <a:t> = 7;</a:t>
            </a:r>
          </a:p>
          <a:p>
            <a:pPr>
              <a:buNone/>
            </a:pPr>
            <a:r>
              <a:rPr lang="en-US" sz="2000" dirty="0" err="1" smtClean="0"/>
              <a:t>subOb.j</a:t>
            </a:r>
            <a:r>
              <a:rPr lang="en-US" sz="2000" dirty="0" smtClean="0"/>
              <a:t> = 8;</a:t>
            </a:r>
          </a:p>
          <a:p>
            <a:pPr>
              <a:buNone/>
            </a:pPr>
            <a:r>
              <a:rPr lang="en-US" sz="2000" dirty="0" err="1" smtClean="0"/>
              <a:t>subOb.k</a:t>
            </a:r>
            <a:r>
              <a:rPr lang="en-US" sz="2000" dirty="0" smtClean="0"/>
              <a:t> = 9;</a:t>
            </a:r>
          </a:p>
          <a:p>
            <a:pPr>
              <a:buNone/>
            </a:pPr>
            <a:r>
              <a:rPr lang="en-US" sz="2000" dirty="0" err="1" smtClean="0"/>
              <a:t>System.out.println</a:t>
            </a:r>
            <a:r>
              <a:rPr lang="en-US" sz="2000" dirty="0" smtClean="0"/>
              <a:t>("Contents of </a:t>
            </a:r>
            <a:r>
              <a:rPr lang="en-US" sz="2000" dirty="0" err="1" smtClean="0"/>
              <a:t>subOb</a:t>
            </a:r>
            <a:r>
              <a:rPr lang="en-US" sz="2000" dirty="0" smtClean="0"/>
              <a:t>: ");</a:t>
            </a:r>
          </a:p>
          <a:p>
            <a:pPr>
              <a:buNone/>
            </a:pPr>
            <a:r>
              <a:rPr lang="en-US" sz="2000" dirty="0" err="1" smtClean="0"/>
              <a:t>subOb.showij</a:t>
            </a:r>
            <a:r>
              <a:rPr lang="en-US" sz="2000" dirty="0" smtClean="0"/>
              <a:t>();</a:t>
            </a:r>
          </a:p>
          <a:p>
            <a:pPr>
              <a:buNone/>
            </a:pPr>
            <a:r>
              <a:rPr lang="en-US" sz="2000" dirty="0" err="1" smtClean="0"/>
              <a:t>subOb.showk</a:t>
            </a:r>
            <a:r>
              <a:rPr lang="en-US" sz="2000" dirty="0" smtClean="0"/>
              <a:t>();</a:t>
            </a:r>
          </a:p>
          <a:p>
            <a:pPr>
              <a:buNone/>
            </a:pPr>
            <a:r>
              <a:rPr lang="en-US" sz="2000" dirty="0" err="1" smtClean="0"/>
              <a:t>System.out.println</a:t>
            </a:r>
            <a:r>
              <a:rPr lang="en-US" sz="2000" dirty="0" smtClean="0"/>
              <a:t>();</a:t>
            </a:r>
          </a:p>
          <a:p>
            <a:pPr>
              <a:buNone/>
            </a:pPr>
            <a:r>
              <a:rPr lang="en-US" sz="2000" dirty="0" err="1" smtClean="0"/>
              <a:t>System.out.println</a:t>
            </a:r>
            <a:r>
              <a:rPr lang="en-US" sz="2000" dirty="0" smtClean="0"/>
              <a:t>("Sum of </a:t>
            </a:r>
            <a:r>
              <a:rPr lang="en-US" sz="2000" dirty="0" err="1" smtClean="0"/>
              <a:t>i</a:t>
            </a:r>
            <a:r>
              <a:rPr lang="en-US" sz="2000" dirty="0" smtClean="0"/>
              <a:t>, j and k in </a:t>
            </a:r>
            <a:r>
              <a:rPr lang="en-US" sz="2000" dirty="0" err="1" smtClean="0"/>
              <a:t>subOb</a:t>
            </a:r>
            <a:r>
              <a:rPr lang="en-US" sz="2000" dirty="0" smtClean="0"/>
              <a:t>:");</a:t>
            </a:r>
          </a:p>
          <a:p>
            <a:pPr>
              <a:buNone/>
            </a:pPr>
            <a:r>
              <a:rPr lang="en-US" sz="2000" dirty="0" smtClean="0"/>
              <a:t>subOb.sum();</a:t>
            </a:r>
          </a:p>
          <a:p>
            <a:pPr>
              <a:buNone/>
            </a:pPr>
            <a:r>
              <a:rPr lang="en-US" sz="2000" dirty="0" smtClean="0"/>
              <a:t>}</a:t>
            </a:r>
          </a:p>
          <a:p>
            <a:pPr>
              <a:buNone/>
            </a:pPr>
            <a:r>
              <a:rPr lang="en-US" sz="2000" dirty="0" smtClean="0"/>
              <a:t>}</a:t>
            </a:r>
            <a:endParaRPr lang="en-US" sz="2000" dirty="0"/>
          </a:p>
        </p:txBody>
      </p:sp>
      <p:sp>
        <p:nvSpPr>
          <p:cNvPr id="2" name="Title 1"/>
          <p:cNvSpPr>
            <a:spLocks noGrp="1"/>
          </p:cNvSpPr>
          <p:nvPr>
            <p:ph type="title"/>
          </p:nvPr>
        </p:nvSpPr>
        <p:spPr>
          <a:xfrm>
            <a:off x="457200" y="152400"/>
            <a:ext cx="8229600" cy="609600"/>
          </a:xfrm>
        </p:spPr>
        <p:txBody>
          <a:bodyPr>
            <a:normAutofit fontScale="90000"/>
          </a:bodyPr>
          <a:lstStyle/>
          <a:p>
            <a:r>
              <a:rPr lang="en-US" dirty="0" err="1" smtClean="0"/>
              <a:t>SimpleInheritance</a:t>
            </a:r>
            <a:endParaRPr lang="en-US" dirty="0"/>
          </a:p>
        </p:txBody>
      </p:sp>
      <p:sp>
        <p:nvSpPr>
          <p:cNvPr id="5" name="Rectangular Callout 4"/>
          <p:cNvSpPr/>
          <p:nvPr/>
        </p:nvSpPr>
        <p:spPr>
          <a:xfrm>
            <a:off x="4876800" y="4572000"/>
            <a:ext cx="4038600" cy="2286000"/>
          </a:xfrm>
          <a:prstGeom prst="wedgeRectCallout">
            <a:avLst>
              <a:gd name="adj1" fmla="val 7571"/>
              <a:gd name="adj2" fmla="val -6550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Contents of </a:t>
            </a:r>
            <a:r>
              <a:rPr lang="en-US" dirty="0" err="1" smtClean="0">
                <a:solidFill>
                  <a:schemeClr val="tx1"/>
                </a:solidFill>
              </a:rPr>
              <a:t>superOb</a:t>
            </a:r>
            <a:r>
              <a:rPr lang="en-US" dirty="0" smtClean="0">
                <a:solidFill>
                  <a:schemeClr val="tx1"/>
                </a:solidFill>
              </a:rPr>
              <a:t>:</a:t>
            </a:r>
          </a:p>
          <a:p>
            <a:r>
              <a:rPr lang="en-US" dirty="0" err="1" smtClean="0">
                <a:solidFill>
                  <a:schemeClr val="tx1"/>
                </a:solidFill>
              </a:rPr>
              <a:t>i</a:t>
            </a:r>
            <a:r>
              <a:rPr lang="en-US" dirty="0" smtClean="0">
                <a:solidFill>
                  <a:schemeClr val="tx1"/>
                </a:solidFill>
              </a:rPr>
              <a:t> and j: 10 20</a:t>
            </a:r>
          </a:p>
          <a:p>
            <a:r>
              <a:rPr lang="en-US" dirty="0" smtClean="0">
                <a:solidFill>
                  <a:schemeClr val="tx1"/>
                </a:solidFill>
              </a:rPr>
              <a:t>Contents of </a:t>
            </a:r>
            <a:r>
              <a:rPr lang="en-US" dirty="0" err="1" smtClean="0">
                <a:solidFill>
                  <a:schemeClr val="tx1"/>
                </a:solidFill>
              </a:rPr>
              <a:t>subOb</a:t>
            </a:r>
            <a:r>
              <a:rPr lang="en-US" dirty="0" smtClean="0">
                <a:solidFill>
                  <a:schemeClr val="tx1"/>
                </a:solidFill>
              </a:rPr>
              <a:t>:</a:t>
            </a:r>
          </a:p>
          <a:p>
            <a:r>
              <a:rPr lang="en-US" dirty="0" err="1" smtClean="0">
                <a:solidFill>
                  <a:schemeClr val="tx1"/>
                </a:solidFill>
              </a:rPr>
              <a:t>i</a:t>
            </a:r>
            <a:r>
              <a:rPr lang="en-US" dirty="0" smtClean="0">
                <a:solidFill>
                  <a:schemeClr val="tx1"/>
                </a:solidFill>
              </a:rPr>
              <a:t> and j: 7 8</a:t>
            </a:r>
          </a:p>
          <a:p>
            <a:r>
              <a:rPr lang="en-US" dirty="0" smtClean="0">
                <a:solidFill>
                  <a:schemeClr val="tx1"/>
                </a:solidFill>
              </a:rPr>
              <a:t>k: 9</a:t>
            </a:r>
          </a:p>
          <a:p>
            <a:r>
              <a:rPr lang="en-US" dirty="0" smtClean="0">
                <a:solidFill>
                  <a:schemeClr val="tx1"/>
                </a:solidFill>
              </a:rPr>
              <a:t>Sum of </a:t>
            </a:r>
            <a:r>
              <a:rPr lang="en-US" dirty="0" err="1" smtClean="0">
                <a:solidFill>
                  <a:schemeClr val="tx1"/>
                </a:solidFill>
              </a:rPr>
              <a:t>i</a:t>
            </a:r>
            <a:r>
              <a:rPr lang="en-US" dirty="0" smtClean="0">
                <a:solidFill>
                  <a:schemeClr val="tx1"/>
                </a:solidFill>
              </a:rPr>
              <a:t>, j and k in </a:t>
            </a:r>
            <a:r>
              <a:rPr lang="en-US" dirty="0" err="1" smtClean="0">
                <a:solidFill>
                  <a:schemeClr val="tx1"/>
                </a:solidFill>
              </a:rPr>
              <a:t>subOb</a:t>
            </a:r>
            <a:r>
              <a:rPr lang="en-US" dirty="0" smtClean="0">
                <a:solidFill>
                  <a:schemeClr val="tx1"/>
                </a:solidFill>
              </a:rPr>
              <a:t>:</a:t>
            </a:r>
          </a:p>
          <a:p>
            <a:r>
              <a:rPr lang="en-US" dirty="0" err="1" smtClean="0">
                <a:solidFill>
                  <a:schemeClr val="tx1"/>
                </a:solidFill>
              </a:rPr>
              <a:t>i+j+k</a:t>
            </a:r>
            <a:r>
              <a:rPr lang="en-US" dirty="0" smtClean="0">
                <a:solidFill>
                  <a:schemeClr val="tx1"/>
                </a:solidFill>
              </a:rPr>
              <a:t>: 24</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pPr marL="533400" indent="-533400">
              <a:spcBef>
                <a:spcPct val="50000"/>
              </a:spcBef>
            </a:pPr>
            <a:r>
              <a:rPr lang="en-US" altLang="zh-CN" sz="2800">
                <a:latin typeface="Arial" pitchFamily="34" charset="0"/>
                <a:ea typeface="SimSun" pitchFamily="2" charset="-122"/>
              </a:rPr>
              <a:t>The types higher up the type hierarchy are said to be </a:t>
            </a:r>
            <a:r>
              <a:rPr lang="en-US" altLang="zh-CN" sz="2800" i="1">
                <a:latin typeface="Arial" pitchFamily="34" charset="0"/>
                <a:ea typeface="SimSun" pitchFamily="2" charset="-122"/>
              </a:rPr>
              <a:t>wider</a:t>
            </a:r>
            <a:r>
              <a:rPr lang="en-US" altLang="zh-CN" sz="2800">
                <a:latin typeface="Arial" pitchFamily="34" charset="0"/>
                <a:ea typeface="SimSun" pitchFamily="2" charset="-122"/>
              </a:rPr>
              <a:t>, or </a:t>
            </a:r>
            <a:r>
              <a:rPr lang="en-US" altLang="zh-CN" sz="2800" i="1">
                <a:latin typeface="Arial" pitchFamily="34" charset="0"/>
                <a:ea typeface="SimSun" pitchFamily="2" charset="-122"/>
              </a:rPr>
              <a:t>less specific</a:t>
            </a:r>
            <a:r>
              <a:rPr lang="en-US" altLang="zh-CN" sz="2800">
                <a:latin typeface="Arial" pitchFamily="34" charset="0"/>
                <a:ea typeface="SimSun" pitchFamily="2" charset="-122"/>
              </a:rPr>
              <a:t> than the types lower down the hierarchy. Similarly, lower types are said to be </a:t>
            </a:r>
            <a:r>
              <a:rPr lang="en-US" altLang="zh-CN" sz="2800" i="1">
                <a:latin typeface="Arial" pitchFamily="34" charset="0"/>
                <a:ea typeface="SimSun" pitchFamily="2" charset="-122"/>
              </a:rPr>
              <a:t>narrower</a:t>
            </a:r>
            <a:r>
              <a:rPr lang="en-US" altLang="zh-CN" sz="2800">
                <a:latin typeface="Arial" pitchFamily="34" charset="0"/>
                <a:ea typeface="SimSun" pitchFamily="2" charset="-122"/>
              </a:rPr>
              <a:t>, or </a:t>
            </a:r>
            <a:r>
              <a:rPr lang="en-US" altLang="zh-CN" sz="2800" i="1">
                <a:latin typeface="Arial" pitchFamily="34" charset="0"/>
                <a:ea typeface="SimSun" pitchFamily="2" charset="-122"/>
              </a:rPr>
              <a:t>more specific</a:t>
            </a:r>
            <a:r>
              <a:rPr lang="en-US" altLang="zh-CN" sz="2800">
                <a:latin typeface="Arial" pitchFamily="34" charset="0"/>
                <a:ea typeface="SimSun" pitchFamily="2" charset="-122"/>
              </a:rPr>
              <a:t>.</a:t>
            </a:r>
          </a:p>
          <a:p>
            <a:pPr marL="533400" indent="-533400">
              <a:spcBef>
                <a:spcPct val="50000"/>
              </a:spcBef>
            </a:pPr>
            <a:r>
              <a:rPr lang="en-US" altLang="zh-CN" sz="2800">
                <a:latin typeface="Arial" pitchFamily="34" charset="0"/>
                <a:ea typeface="SimSun" pitchFamily="2" charset="-122"/>
              </a:rPr>
              <a:t>Two kinds of type conversions:</a:t>
            </a:r>
          </a:p>
          <a:p>
            <a:pPr marL="914400" lvl="1" indent="-457200">
              <a:spcBef>
                <a:spcPct val="50000"/>
              </a:spcBef>
              <a:buFontTx/>
              <a:buAutoNum type="arabicPeriod"/>
            </a:pPr>
            <a:r>
              <a:rPr lang="en-US" altLang="zh-CN" sz="2400" i="1">
                <a:latin typeface="Arial" pitchFamily="34" charset="0"/>
                <a:ea typeface="SimSun" pitchFamily="2" charset="-122"/>
              </a:rPr>
              <a:t>Widening conversion</a:t>
            </a:r>
            <a:r>
              <a:rPr lang="en-US" altLang="zh-CN" sz="2400">
                <a:latin typeface="Arial" pitchFamily="34" charset="0"/>
                <a:ea typeface="SimSun" pitchFamily="2" charset="-122"/>
              </a:rPr>
              <a:t>: assign a subtype to a supertype</a:t>
            </a:r>
          </a:p>
          <a:p>
            <a:pPr marL="914400" lvl="1" indent="-457200">
              <a:spcBef>
                <a:spcPct val="50000"/>
              </a:spcBef>
              <a:buFontTx/>
              <a:buAutoNum type="arabicPeriod" startAt="2"/>
            </a:pPr>
            <a:r>
              <a:rPr lang="en-US" altLang="zh-CN" sz="2400" i="1">
                <a:latin typeface="Arial" pitchFamily="34" charset="0"/>
                <a:ea typeface="SimSun" pitchFamily="2" charset="-122"/>
              </a:rPr>
              <a:t>Narrowing conversion:</a:t>
            </a:r>
            <a:r>
              <a:rPr lang="en-US" altLang="zh-CN" sz="2400">
                <a:latin typeface="Arial" pitchFamily="34" charset="0"/>
                <a:ea typeface="SimSun" pitchFamily="2" charset="-122"/>
              </a:rPr>
              <a:t> convert a reference of a supertype into a reference of a subtype</a:t>
            </a:r>
          </a:p>
        </p:txBody>
      </p:sp>
      <p:sp>
        <p:nvSpPr>
          <p:cNvPr id="104450"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Type conversion (1)</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457200" y="1371600"/>
            <a:ext cx="8229600" cy="5065713"/>
          </a:xfrm>
        </p:spPr>
        <p:txBody>
          <a:bodyPr/>
          <a:lstStyle/>
          <a:p>
            <a:pPr>
              <a:lnSpc>
                <a:spcPct val="90000"/>
              </a:lnSpc>
              <a:buFont typeface="Arial" pitchFamily="34" charset="0"/>
              <a:buChar char="•"/>
            </a:pPr>
            <a:r>
              <a:rPr lang="en-US" altLang="zh-CN" sz="2400">
                <a:latin typeface="Arial" pitchFamily="34" charset="0"/>
                <a:ea typeface="SimSun" pitchFamily="2" charset="-122"/>
              </a:rPr>
              <a:t>Explicit type casting: a type name within parentheses, before an expression</a:t>
            </a:r>
          </a:p>
          <a:p>
            <a:pPr lvl="1">
              <a:lnSpc>
                <a:spcPct val="90000"/>
              </a:lnSpc>
            </a:pPr>
            <a:r>
              <a:rPr lang="en-US" altLang="zh-CN" sz="2000">
                <a:latin typeface="Arial" pitchFamily="34" charset="0"/>
                <a:ea typeface="SimSun" pitchFamily="2" charset="-122"/>
              </a:rPr>
              <a:t> for widening conversion: not necessary and it’s a safe cast</a:t>
            </a:r>
          </a:p>
          <a:p>
            <a:pPr lvl="1">
              <a:lnSpc>
                <a:spcPct val="85000"/>
              </a:lnSpc>
              <a:spcBef>
                <a:spcPct val="15000"/>
              </a:spcBef>
              <a:buFontTx/>
              <a:buNone/>
            </a:pPr>
            <a:r>
              <a:rPr lang="en-US" altLang="zh-CN" sz="1800">
                <a:latin typeface="Arial" pitchFamily="34" charset="0"/>
                <a:ea typeface="SimSun" pitchFamily="2" charset="-122"/>
              </a:rPr>
              <a:t>	  e.g.	</a:t>
            </a:r>
            <a:r>
              <a:rPr lang="en-US" altLang="zh-CN" sz="1800">
                <a:latin typeface="Courier New" pitchFamily="49" charset="0"/>
                <a:ea typeface="SimSun" pitchFamily="2" charset="-122"/>
              </a:rPr>
              <a:t>String str = “test”;</a:t>
            </a:r>
          </a:p>
          <a:p>
            <a:pPr lvl="1">
              <a:lnSpc>
                <a:spcPct val="85000"/>
              </a:lnSpc>
              <a:spcBef>
                <a:spcPct val="15000"/>
              </a:spcBef>
              <a:buFontTx/>
              <a:buNone/>
            </a:pPr>
            <a:r>
              <a:rPr lang="en-US" altLang="zh-CN" sz="1800">
                <a:latin typeface="Courier New" pitchFamily="49" charset="0"/>
                <a:ea typeface="SimSun" pitchFamily="2" charset="-122"/>
              </a:rPr>
              <a:t>			</a:t>
            </a:r>
            <a:r>
              <a:rPr lang="en-US" altLang="zh-CN" sz="1800" u="sng">
                <a:latin typeface="Courier New" pitchFamily="49" charset="0"/>
                <a:ea typeface="SimSun" pitchFamily="2" charset="-122"/>
              </a:rPr>
              <a:t>Object obj1 = (Object)str</a:t>
            </a:r>
            <a:r>
              <a:rPr lang="en-US" altLang="zh-CN" sz="1800">
                <a:latin typeface="Courier New" pitchFamily="49" charset="0"/>
                <a:ea typeface="SimSun" pitchFamily="2" charset="-122"/>
              </a:rPr>
              <a:t>;  </a:t>
            </a:r>
          </a:p>
          <a:p>
            <a:pPr lvl="1">
              <a:lnSpc>
                <a:spcPct val="85000"/>
              </a:lnSpc>
              <a:spcBef>
                <a:spcPct val="15000"/>
              </a:spcBef>
              <a:buFontTx/>
              <a:buNone/>
            </a:pPr>
            <a:r>
              <a:rPr lang="en-US" altLang="zh-CN" sz="1800">
                <a:latin typeface="Courier New" pitchFamily="49" charset="0"/>
                <a:ea typeface="SimSun" pitchFamily="2" charset="-122"/>
              </a:rPr>
              <a:t>			</a:t>
            </a:r>
            <a:r>
              <a:rPr lang="en-US" altLang="zh-CN" sz="1800" u="sng">
                <a:latin typeface="Courier New" pitchFamily="49" charset="0"/>
                <a:ea typeface="SimSun" pitchFamily="2" charset="-122"/>
              </a:rPr>
              <a:t>Object obj2 = str;</a:t>
            </a:r>
            <a:r>
              <a:rPr lang="en-US" altLang="zh-CN" sz="1800">
                <a:latin typeface="Courier New" pitchFamily="49" charset="0"/>
                <a:ea typeface="SimSun" pitchFamily="2" charset="-122"/>
              </a:rPr>
              <a:t>	</a:t>
            </a:r>
          </a:p>
          <a:p>
            <a:pPr lvl="1">
              <a:lnSpc>
                <a:spcPct val="80000"/>
              </a:lnSpc>
              <a:spcBef>
                <a:spcPct val="50000"/>
              </a:spcBef>
              <a:buFont typeface="Arial" pitchFamily="34" charset="0"/>
              <a:buChar char="–"/>
            </a:pPr>
            <a:r>
              <a:rPr lang="en-US" altLang="zh-CN" sz="2400">
                <a:latin typeface="Arial" pitchFamily="34" charset="0"/>
                <a:ea typeface="SimSun" pitchFamily="2" charset="-122"/>
              </a:rPr>
              <a:t> </a:t>
            </a:r>
            <a:r>
              <a:rPr lang="en-US" altLang="zh-CN" sz="2000">
                <a:latin typeface="Arial" pitchFamily="34" charset="0"/>
                <a:ea typeface="SimSun" pitchFamily="2" charset="-122"/>
              </a:rPr>
              <a:t>for narrowing cast: must be provided and it’s an unsafe cast</a:t>
            </a:r>
          </a:p>
          <a:p>
            <a:pPr lvl="1">
              <a:lnSpc>
                <a:spcPct val="85000"/>
              </a:lnSpc>
              <a:spcBef>
                <a:spcPct val="15000"/>
              </a:spcBef>
              <a:buFontTx/>
              <a:buNone/>
            </a:pPr>
            <a:r>
              <a:rPr lang="en-US" altLang="zh-CN" sz="1800">
                <a:latin typeface="Arial" pitchFamily="34" charset="0"/>
                <a:ea typeface="SimSun" pitchFamily="2" charset="-122"/>
              </a:rPr>
              <a:t>	  e.g.	</a:t>
            </a:r>
            <a:r>
              <a:rPr lang="en-US" altLang="zh-CN" sz="1800">
                <a:latin typeface="Courier New" pitchFamily="49" charset="0"/>
                <a:ea typeface="SimSun" pitchFamily="2" charset="-122"/>
              </a:rPr>
              <a:t>String str1 = “test”;</a:t>
            </a:r>
          </a:p>
          <a:p>
            <a:pPr lvl="1">
              <a:lnSpc>
                <a:spcPct val="85000"/>
              </a:lnSpc>
              <a:spcBef>
                <a:spcPct val="15000"/>
              </a:spcBef>
              <a:buFontTx/>
              <a:buNone/>
            </a:pPr>
            <a:r>
              <a:rPr lang="en-US" altLang="zh-CN" sz="1800">
                <a:latin typeface="Courier New" pitchFamily="49" charset="0"/>
                <a:ea typeface="SimSun" pitchFamily="2" charset="-122"/>
              </a:rPr>
              <a:t>			Object obj = str1; </a:t>
            </a:r>
          </a:p>
          <a:p>
            <a:pPr lvl="1">
              <a:lnSpc>
                <a:spcPct val="85000"/>
              </a:lnSpc>
              <a:spcBef>
                <a:spcPct val="15000"/>
              </a:spcBef>
              <a:buFontTx/>
              <a:buNone/>
            </a:pPr>
            <a:r>
              <a:rPr lang="en-US" altLang="zh-CN" sz="1800">
                <a:latin typeface="Courier New" pitchFamily="49" charset="0"/>
                <a:ea typeface="SimSun" pitchFamily="2" charset="-122"/>
              </a:rPr>
              <a:t>			</a:t>
            </a:r>
            <a:r>
              <a:rPr lang="en-US" altLang="zh-CN" sz="1800" u="sng">
                <a:latin typeface="Courier New" pitchFamily="49" charset="0"/>
                <a:ea typeface="SimSun" pitchFamily="2" charset="-122"/>
              </a:rPr>
              <a:t>String str2 = (String)obj</a:t>
            </a:r>
            <a:r>
              <a:rPr lang="en-US" altLang="zh-CN" sz="1800">
                <a:latin typeface="Courier New" pitchFamily="49" charset="0"/>
                <a:ea typeface="SimSun" pitchFamily="2" charset="-122"/>
              </a:rPr>
              <a:t>;</a:t>
            </a:r>
          </a:p>
          <a:p>
            <a:pPr lvl="1">
              <a:lnSpc>
                <a:spcPct val="85000"/>
              </a:lnSpc>
              <a:spcBef>
                <a:spcPct val="15000"/>
              </a:spcBef>
              <a:buFontTx/>
              <a:buNone/>
            </a:pPr>
            <a:r>
              <a:rPr lang="en-US" altLang="zh-CN" sz="1800">
                <a:latin typeface="Courier New" pitchFamily="49" charset="0"/>
                <a:ea typeface="SimSun" pitchFamily="2" charset="-122"/>
              </a:rPr>
              <a:t>			</a:t>
            </a:r>
            <a:r>
              <a:rPr lang="en-US" altLang="zh-CN" sz="1800" u="sng">
                <a:latin typeface="Courier New" pitchFamily="49" charset="0"/>
                <a:ea typeface="SimSun" pitchFamily="2" charset="-122"/>
              </a:rPr>
              <a:t>Double num = (Double)obj;</a:t>
            </a:r>
          </a:p>
          <a:p>
            <a:pPr lvl="3">
              <a:lnSpc>
                <a:spcPct val="90000"/>
              </a:lnSpc>
              <a:spcBef>
                <a:spcPct val="40000"/>
              </a:spcBef>
              <a:buFont typeface="Wingdings" pitchFamily="2" charset="2"/>
              <a:buChar char="l"/>
            </a:pPr>
            <a:r>
              <a:rPr lang="en-US" altLang="zh-CN" sz="1800">
                <a:latin typeface="Arial" pitchFamily="34" charset="0"/>
                <a:ea typeface="SimSun" pitchFamily="2" charset="-122"/>
              </a:rPr>
              <a:t>If the compiler can tell that a narrowing cast is incorrect, then a compile time error will occur</a:t>
            </a:r>
          </a:p>
          <a:p>
            <a:pPr lvl="3">
              <a:lnSpc>
                <a:spcPct val="90000"/>
              </a:lnSpc>
              <a:buFont typeface="Wingdings" pitchFamily="2" charset="2"/>
              <a:buChar char="l"/>
            </a:pPr>
            <a:r>
              <a:rPr lang="en-US" altLang="zh-CN" sz="1800">
                <a:latin typeface="Arial" pitchFamily="34" charset="0"/>
                <a:ea typeface="SimSun" pitchFamily="2" charset="-122"/>
              </a:rPr>
              <a:t>If the compiler cannot tell, then the run time system will check it. If the cast is incorrect, then a ClassCastException will be thrown</a:t>
            </a:r>
            <a:endParaRPr lang="en-US" altLang="zh-CN" sz="1400">
              <a:latin typeface="Arial" pitchFamily="34" charset="0"/>
              <a:ea typeface="SimSun" pitchFamily="2" charset="-122"/>
            </a:endParaRPr>
          </a:p>
        </p:txBody>
      </p:sp>
      <p:sp>
        <p:nvSpPr>
          <p:cNvPr id="80898" name="Rectangle 2"/>
          <p:cNvSpPr>
            <a:spLocks noGrp="1" noChangeArrowheads="1"/>
          </p:cNvSpPr>
          <p:nvPr>
            <p:ph type="title"/>
          </p:nvPr>
        </p:nvSpPr>
        <p:spPr>
          <a:noFill/>
        </p:spPr>
        <p:txBody>
          <a:bodyPr anchor="ctr"/>
          <a:lstStyle/>
          <a:p>
            <a:r>
              <a:rPr lang="en-US" altLang="zh-CN" sz="3600">
                <a:latin typeface="Arial" pitchFamily="34" charset="0"/>
                <a:ea typeface="SimSun" pitchFamily="2" charset="-122"/>
              </a:rPr>
              <a:t>Type conversion (2)</a:t>
            </a:r>
          </a:p>
        </p:txBody>
      </p:sp>
      <p:grpSp>
        <p:nvGrpSpPr>
          <p:cNvPr id="2" name="Group 7"/>
          <p:cNvGrpSpPr>
            <a:grpSpLocks/>
          </p:cNvGrpSpPr>
          <p:nvPr/>
        </p:nvGrpSpPr>
        <p:grpSpPr bwMode="auto">
          <a:xfrm>
            <a:off x="5029200" y="2979738"/>
            <a:ext cx="457200" cy="228600"/>
            <a:chOff x="3552" y="1488"/>
            <a:chExt cx="432" cy="192"/>
          </a:xfrm>
        </p:grpSpPr>
        <p:sp>
          <p:nvSpPr>
            <p:cNvPr id="80904" name="Line 8"/>
            <p:cNvSpPr>
              <a:spLocks noChangeShapeType="1"/>
            </p:cNvSpPr>
            <p:nvPr/>
          </p:nvSpPr>
          <p:spPr bwMode="auto">
            <a:xfrm>
              <a:off x="3552" y="1584"/>
              <a:ext cx="96" cy="96"/>
            </a:xfrm>
            <a:prstGeom prst="line">
              <a:avLst/>
            </a:prstGeom>
            <a:noFill/>
            <a:ln w="25400">
              <a:solidFill>
                <a:srgbClr val="FF0000"/>
              </a:solidFill>
              <a:round/>
              <a:headEnd/>
              <a:tailEnd/>
            </a:ln>
            <a:effectLst/>
          </p:spPr>
          <p:txBody>
            <a:bodyPr/>
            <a:lstStyle/>
            <a:p>
              <a:endParaRPr lang="en-US"/>
            </a:p>
          </p:txBody>
        </p:sp>
        <p:sp>
          <p:nvSpPr>
            <p:cNvPr id="80905" name="Line 9"/>
            <p:cNvSpPr>
              <a:spLocks noChangeShapeType="1"/>
            </p:cNvSpPr>
            <p:nvPr/>
          </p:nvSpPr>
          <p:spPr bwMode="auto">
            <a:xfrm flipV="1">
              <a:off x="3648" y="1488"/>
              <a:ext cx="336" cy="192"/>
            </a:xfrm>
            <a:prstGeom prst="line">
              <a:avLst/>
            </a:prstGeom>
            <a:noFill/>
            <a:ln w="25400">
              <a:solidFill>
                <a:srgbClr val="FF0000"/>
              </a:solidFill>
              <a:round/>
              <a:headEnd/>
              <a:tailEnd/>
            </a:ln>
            <a:effectLst/>
          </p:spPr>
          <p:txBody>
            <a:bodyPr/>
            <a:lstStyle/>
            <a:p>
              <a:endParaRPr lang="en-US"/>
            </a:p>
          </p:txBody>
        </p:sp>
      </p:grpSp>
      <p:grpSp>
        <p:nvGrpSpPr>
          <p:cNvPr id="3" name="Group 10"/>
          <p:cNvGrpSpPr>
            <a:grpSpLocks/>
          </p:cNvGrpSpPr>
          <p:nvPr/>
        </p:nvGrpSpPr>
        <p:grpSpPr bwMode="auto">
          <a:xfrm>
            <a:off x="6096000" y="2667000"/>
            <a:ext cx="457200" cy="228600"/>
            <a:chOff x="3552" y="1488"/>
            <a:chExt cx="432" cy="192"/>
          </a:xfrm>
        </p:grpSpPr>
        <p:sp>
          <p:nvSpPr>
            <p:cNvPr id="80907" name="Line 11"/>
            <p:cNvSpPr>
              <a:spLocks noChangeShapeType="1"/>
            </p:cNvSpPr>
            <p:nvPr/>
          </p:nvSpPr>
          <p:spPr bwMode="auto">
            <a:xfrm>
              <a:off x="3552" y="1584"/>
              <a:ext cx="96" cy="96"/>
            </a:xfrm>
            <a:prstGeom prst="line">
              <a:avLst/>
            </a:prstGeom>
            <a:noFill/>
            <a:ln w="25400">
              <a:solidFill>
                <a:srgbClr val="FF0000"/>
              </a:solidFill>
              <a:round/>
              <a:headEnd/>
              <a:tailEnd/>
            </a:ln>
            <a:effectLst/>
          </p:spPr>
          <p:txBody>
            <a:bodyPr/>
            <a:lstStyle/>
            <a:p>
              <a:endParaRPr lang="en-US"/>
            </a:p>
          </p:txBody>
        </p:sp>
        <p:sp>
          <p:nvSpPr>
            <p:cNvPr id="80908" name="Line 12"/>
            <p:cNvSpPr>
              <a:spLocks noChangeShapeType="1"/>
            </p:cNvSpPr>
            <p:nvPr/>
          </p:nvSpPr>
          <p:spPr bwMode="auto">
            <a:xfrm flipV="1">
              <a:off x="3648" y="1488"/>
              <a:ext cx="336" cy="192"/>
            </a:xfrm>
            <a:prstGeom prst="line">
              <a:avLst/>
            </a:prstGeom>
            <a:noFill/>
            <a:ln w="25400">
              <a:solidFill>
                <a:srgbClr val="FF0000"/>
              </a:solidFill>
              <a:round/>
              <a:headEnd/>
              <a:tailEnd/>
            </a:ln>
            <a:effectLst/>
          </p:spPr>
          <p:txBody>
            <a:bodyPr/>
            <a:lstStyle/>
            <a:p>
              <a:endParaRPr lang="en-US"/>
            </a:p>
          </p:txBody>
        </p:sp>
      </p:grpSp>
      <p:grpSp>
        <p:nvGrpSpPr>
          <p:cNvPr id="4" name="Group 13"/>
          <p:cNvGrpSpPr>
            <a:grpSpLocks/>
          </p:cNvGrpSpPr>
          <p:nvPr/>
        </p:nvGrpSpPr>
        <p:grpSpPr bwMode="auto">
          <a:xfrm>
            <a:off x="6096000" y="4267200"/>
            <a:ext cx="457200" cy="228600"/>
            <a:chOff x="3552" y="1488"/>
            <a:chExt cx="432" cy="192"/>
          </a:xfrm>
        </p:grpSpPr>
        <p:sp>
          <p:nvSpPr>
            <p:cNvPr id="80910" name="Line 14"/>
            <p:cNvSpPr>
              <a:spLocks noChangeShapeType="1"/>
            </p:cNvSpPr>
            <p:nvPr/>
          </p:nvSpPr>
          <p:spPr bwMode="auto">
            <a:xfrm>
              <a:off x="3552" y="1584"/>
              <a:ext cx="96" cy="96"/>
            </a:xfrm>
            <a:prstGeom prst="line">
              <a:avLst/>
            </a:prstGeom>
            <a:noFill/>
            <a:ln w="25400">
              <a:solidFill>
                <a:srgbClr val="FF0000"/>
              </a:solidFill>
              <a:round/>
              <a:headEnd/>
              <a:tailEnd/>
            </a:ln>
            <a:effectLst/>
          </p:spPr>
          <p:txBody>
            <a:bodyPr/>
            <a:lstStyle/>
            <a:p>
              <a:endParaRPr lang="en-US"/>
            </a:p>
          </p:txBody>
        </p:sp>
        <p:sp>
          <p:nvSpPr>
            <p:cNvPr id="80911" name="Line 15"/>
            <p:cNvSpPr>
              <a:spLocks noChangeShapeType="1"/>
            </p:cNvSpPr>
            <p:nvPr/>
          </p:nvSpPr>
          <p:spPr bwMode="auto">
            <a:xfrm flipV="1">
              <a:off x="3648" y="1488"/>
              <a:ext cx="336" cy="192"/>
            </a:xfrm>
            <a:prstGeom prst="line">
              <a:avLst/>
            </a:prstGeom>
            <a:noFill/>
            <a:ln w="25400">
              <a:solidFill>
                <a:srgbClr val="FF0000"/>
              </a:solidFill>
              <a:round/>
              <a:headEnd/>
              <a:tailEnd/>
            </a:ln>
            <a:effectLst/>
          </p:spPr>
          <p:txBody>
            <a:bodyPr/>
            <a:lstStyle/>
            <a:p>
              <a:endParaRPr lang="en-US"/>
            </a:p>
          </p:txBody>
        </p:sp>
      </p:grpSp>
      <p:grpSp>
        <p:nvGrpSpPr>
          <p:cNvPr id="5" name="Group 18"/>
          <p:cNvGrpSpPr>
            <a:grpSpLocks/>
          </p:cNvGrpSpPr>
          <p:nvPr/>
        </p:nvGrpSpPr>
        <p:grpSpPr bwMode="auto">
          <a:xfrm>
            <a:off x="5943600" y="4624388"/>
            <a:ext cx="228600" cy="152400"/>
            <a:chOff x="3552" y="2496"/>
            <a:chExt cx="144" cy="96"/>
          </a:xfrm>
        </p:grpSpPr>
        <p:sp>
          <p:nvSpPr>
            <p:cNvPr id="80912" name="Line 16"/>
            <p:cNvSpPr>
              <a:spLocks noChangeShapeType="1"/>
            </p:cNvSpPr>
            <p:nvPr/>
          </p:nvSpPr>
          <p:spPr bwMode="auto">
            <a:xfrm>
              <a:off x="3552" y="2496"/>
              <a:ext cx="144" cy="96"/>
            </a:xfrm>
            <a:prstGeom prst="line">
              <a:avLst/>
            </a:prstGeom>
            <a:noFill/>
            <a:ln w="25400">
              <a:solidFill>
                <a:srgbClr val="FF0000"/>
              </a:solidFill>
              <a:round/>
              <a:headEnd/>
              <a:tailEnd/>
            </a:ln>
            <a:effectLst/>
          </p:spPr>
          <p:txBody>
            <a:bodyPr/>
            <a:lstStyle/>
            <a:p>
              <a:endParaRPr lang="en-US"/>
            </a:p>
          </p:txBody>
        </p:sp>
        <p:sp>
          <p:nvSpPr>
            <p:cNvPr id="80913" name="Line 17"/>
            <p:cNvSpPr>
              <a:spLocks noChangeShapeType="1"/>
            </p:cNvSpPr>
            <p:nvPr/>
          </p:nvSpPr>
          <p:spPr bwMode="auto">
            <a:xfrm flipH="1">
              <a:off x="3552" y="2496"/>
              <a:ext cx="144" cy="96"/>
            </a:xfrm>
            <a:prstGeom prst="line">
              <a:avLst/>
            </a:prstGeom>
            <a:noFill/>
            <a:ln w="25400">
              <a:solidFill>
                <a:srgbClr val="FF0000"/>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0" y="609600"/>
            <a:ext cx="4495800" cy="6061075"/>
          </a:xfrm>
          <a:noFill/>
        </p:spPr>
        <p:txBody>
          <a:bodyPr>
            <a:spAutoFit/>
          </a:bodyPr>
          <a:lstStyle/>
          <a:p>
            <a:pPr>
              <a:lnSpc>
                <a:spcPct val="95000"/>
              </a:lnSpc>
              <a:spcBef>
                <a:spcPct val="0"/>
              </a:spcBef>
              <a:buFontTx/>
              <a:buNone/>
            </a:pPr>
            <a:r>
              <a:rPr lang="en-US" altLang="zh-CN" sz="1800" i="1" u="sng">
                <a:solidFill>
                  <a:srgbClr val="000000"/>
                </a:solidFill>
                <a:latin typeface="Arial" pitchFamily="34" charset="0"/>
                <a:ea typeface="SimSun" pitchFamily="2" charset="-122"/>
              </a:rPr>
              <a:t>E.g. Student is subclass of Person</a:t>
            </a:r>
          </a:p>
          <a:p>
            <a:pPr>
              <a:lnSpc>
                <a:spcPct val="95000"/>
              </a:lnSpc>
              <a:spcBef>
                <a:spcPct val="50000"/>
              </a:spcBef>
              <a:buFontTx/>
              <a:buNone/>
            </a:pPr>
            <a:r>
              <a:rPr lang="en-US" altLang="zh-CN" sz="1800">
                <a:solidFill>
                  <a:srgbClr val="000000"/>
                </a:solidFill>
                <a:latin typeface="Arial" pitchFamily="34" charset="0"/>
                <a:ea typeface="SimSun" pitchFamily="2" charset="-122"/>
              </a:rPr>
              <a:t>public class typeTest {</a:t>
            </a:r>
          </a:p>
          <a:p>
            <a:pPr>
              <a:lnSpc>
                <a:spcPct val="95000"/>
              </a:lnSpc>
              <a:spcBef>
                <a:spcPct val="0"/>
              </a:spcBef>
              <a:buFontTx/>
              <a:buNone/>
            </a:pPr>
            <a:r>
              <a:rPr lang="en-US" altLang="zh-CN" sz="1800">
                <a:solidFill>
                  <a:srgbClr val="000000"/>
                </a:solidFill>
                <a:latin typeface="Arial" pitchFamily="34" charset="0"/>
                <a:ea typeface="SimSun" pitchFamily="2" charset="-122"/>
              </a:rPr>
              <a:t>    static Person[] p = new Person[10];</a:t>
            </a:r>
          </a:p>
          <a:p>
            <a:pPr>
              <a:lnSpc>
                <a:spcPct val="80000"/>
              </a:lnSpc>
              <a:spcBef>
                <a:spcPct val="0"/>
              </a:spcBef>
              <a:buFontTx/>
              <a:buNone/>
            </a:pPr>
            <a:r>
              <a:rPr lang="en-US" altLang="zh-CN" sz="1800">
                <a:solidFill>
                  <a:srgbClr val="000000"/>
                </a:solidFill>
                <a:latin typeface="Arial" pitchFamily="34" charset="0"/>
                <a:ea typeface="SimSun" pitchFamily="2" charset="-122"/>
              </a:rPr>
              <a:t>    </a:t>
            </a:r>
          </a:p>
          <a:p>
            <a:pPr>
              <a:lnSpc>
                <a:spcPct val="80000"/>
              </a:lnSpc>
              <a:spcBef>
                <a:spcPct val="0"/>
              </a:spcBef>
              <a:buFontTx/>
              <a:buNone/>
            </a:pPr>
            <a:r>
              <a:rPr lang="en-US" altLang="zh-CN" sz="1800">
                <a:solidFill>
                  <a:srgbClr val="000000"/>
                </a:solidFill>
                <a:latin typeface="Arial" pitchFamily="34" charset="0"/>
                <a:ea typeface="SimSun" pitchFamily="2" charset="-122"/>
              </a:rPr>
              <a:t>    static </a:t>
            </a:r>
          </a:p>
          <a:p>
            <a:pPr>
              <a:lnSpc>
                <a:spcPct val="80000"/>
              </a:lnSpc>
              <a:spcBef>
                <a:spcPct val="0"/>
              </a:spcBef>
              <a:buFontTx/>
              <a:buNone/>
            </a:pPr>
            <a:r>
              <a:rPr lang="en-US" altLang="zh-CN" sz="1800">
                <a:solidFill>
                  <a:srgbClr val="000000"/>
                </a:solidFill>
                <a:latin typeface="Arial" pitchFamily="34" charset="0"/>
                <a:ea typeface="SimSun" pitchFamily="2" charset="-122"/>
              </a:rPr>
              <a:t>    {</a:t>
            </a:r>
          </a:p>
          <a:p>
            <a:pPr>
              <a:lnSpc>
                <a:spcPct val="80000"/>
              </a:lnSpc>
              <a:spcBef>
                <a:spcPct val="0"/>
              </a:spcBef>
              <a:buFontTx/>
              <a:buNone/>
            </a:pPr>
            <a:r>
              <a:rPr lang="en-US" altLang="zh-CN" sz="1800">
                <a:solidFill>
                  <a:srgbClr val="000000"/>
                </a:solidFill>
                <a:latin typeface="Arial" pitchFamily="34" charset="0"/>
                <a:ea typeface="SimSun" pitchFamily="2" charset="-122"/>
              </a:rPr>
              <a:t>		for (int i = 0; i &lt; 10; i++) {</a:t>
            </a:r>
          </a:p>
          <a:p>
            <a:pPr>
              <a:lnSpc>
                <a:spcPct val="80000"/>
              </a:lnSpc>
              <a:spcBef>
                <a:spcPct val="0"/>
              </a:spcBef>
              <a:buFontTx/>
              <a:buNone/>
            </a:pPr>
            <a:r>
              <a:rPr lang="en-US" altLang="zh-CN" sz="1800">
                <a:solidFill>
                  <a:srgbClr val="000000"/>
                </a:solidFill>
                <a:latin typeface="Arial" pitchFamily="34" charset="0"/>
                <a:ea typeface="SimSun" pitchFamily="2" charset="-122"/>
              </a:rPr>
              <a:t>	    	   if(i&lt;5)</a:t>
            </a:r>
          </a:p>
          <a:p>
            <a:pPr>
              <a:lnSpc>
                <a:spcPct val="80000"/>
              </a:lnSpc>
              <a:spcBef>
                <a:spcPct val="0"/>
              </a:spcBef>
              <a:buFontTx/>
              <a:buNone/>
            </a:pPr>
            <a:r>
              <a:rPr lang="en-US" altLang="zh-CN" sz="1800">
                <a:solidFill>
                  <a:srgbClr val="000000"/>
                </a:solidFill>
                <a:latin typeface="Arial" pitchFamily="34" charset="0"/>
                <a:ea typeface="SimSun" pitchFamily="2" charset="-122"/>
              </a:rPr>
              <a:t>		      p[i] = new Student();</a:t>
            </a:r>
          </a:p>
          <a:p>
            <a:pPr>
              <a:lnSpc>
                <a:spcPct val="80000"/>
              </a:lnSpc>
              <a:spcBef>
                <a:spcPct val="0"/>
              </a:spcBef>
              <a:buFontTx/>
              <a:buNone/>
            </a:pPr>
            <a:r>
              <a:rPr lang="en-US" altLang="zh-CN" sz="1800">
                <a:solidFill>
                  <a:srgbClr val="000000"/>
                </a:solidFill>
                <a:latin typeface="Arial" pitchFamily="34" charset="0"/>
                <a:ea typeface="SimSun" pitchFamily="2" charset="-122"/>
              </a:rPr>
              <a:t>	    	   else</a:t>
            </a:r>
          </a:p>
          <a:p>
            <a:pPr>
              <a:lnSpc>
                <a:spcPct val="80000"/>
              </a:lnSpc>
              <a:spcBef>
                <a:spcPct val="0"/>
              </a:spcBef>
              <a:buFontTx/>
              <a:buNone/>
            </a:pPr>
            <a:r>
              <a:rPr lang="en-US" altLang="zh-CN" sz="1800">
                <a:solidFill>
                  <a:srgbClr val="000000"/>
                </a:solidFill>
                <a:latin typeface="Arial" pitchFamily="34" charset="0"/>
                <a:ea typeface="SimSun" pitchFamily="2" charset="-122"/>
              </a:rPr>
              <a:t>		      p[i] = new Person();</a:t>
            </a:r>
          </a:p>
          <a:p>
            <a:pPr>
              <a:lnSpc>
                <a:spcPct val="80000"/>
              </a:lnSpc>
              <a:spcBef>
                <a:spcPct val="0"/>
              </a:spcBef>
              <a:buFontTx/>
              <a:buNone/>
            </a:pPr>
            <a:r>
              <a:rPr lang="en-US" altLang="zh-CN" sz="1800">
                <a:solidFill>
                  <a:srgbClr val="000000"/>
                </a:solidFill>
                <a:latin typeface="Arial" pitchFamily="34" charset="0"/>
                <a:ea typeface="SimSun" pitchFamily="2" charset="-122"/>
              </a:rPr>
              <a:t>	  	}</a:t>
            </a:r>
          </a:p>
          <a:p>
            <a:pPr>
              <a:lnSpc>
                <a:spcPct val="80000"/>
              </a:lnSpc>
              <a:spcBef>
                <a:spcPct val="0"/>
              </a:spcBef>
              <a:buFontTx/>
              <a:buNone/>
            </a:pPr>
            <a:r>
              <a:rPr lang="en-US" altLang="zh-CN" sz="1800">
                <a:solidFill>
                  <a:srgbClr val="000000"/>
                </a:solidFill>
                <a:latin typeface="Arial" pitchFamily="34" charset="0"/>
                <a:ea typeface="SimSun" pitchFamily="2" charset="-122"/>
              </a:rPr>
              <a:t>    }</a:t>
            </a:r>
          </a:p>
          <a:p>
            <a:pPr>
              <a:lnSpc>
                <a:spcPct val="80000"/>
              </a:lnSpc>
              <a:spcBef>
                <a:spcPct val="0"/>
              </a:spcBef>
              <a:buFontTx/>
              <a:buNone/>
            </a:pPr>
            <a:endParaRPr lang="en-US" altLang="zh-CN" sz="1800">
              <a:solidFill>
                <a:srgbClr val="000000"/>
              </a:solidFill>
              <a:latin typeface="Arial" pitchFamily="34" charset="0"/>
              <a:ea typeface="SimSun" pitchFamily="2" charset="-122"/>
            </a:endParaRPr>
          </a:p>
          <a:p>
            <a:pPr>
              <a:lnSpc>
                <a:spcPct val="80000"/>
              </a:lnSpc>
              <a:spcBef>
                <a:spcPct val="0"/>
              </a:spcBef>
              <a:buFontTx/>
              <a:buNone/>
            </a:pPr>
            <a:r>
              <a:rPr lang="en-US" altLang="zh-CN" sz="1800">
                <a:solidFill>
                  <a:srgbClr val="000000"/>
                </a:solidFill>
                <a:latin typeface="Arial" pitchFamily="34" charset="0"/>
                <a:ea typeface="SimSun" pitchFamily="2" charset="-122"/>
              </a:rPr>
              <a:t>    public static void main (String args[]) {</a:t>
            </a:r>
          </a:p>
          <a:p>
            <a:pPr>
              <a:lnSpc>
                <a:spcPct val="80000"/>
              </a:lnSpc>
              <a:spcBef>
                <a:spcPct val="10000"/>
              </a:spcBef>
              <a:buFontTx/>
              <a:buNone/>
            </a:pPr>
            <a:r>
              <a:rPr lang="en-US" altLang="zh-CN" sz="1800">
                <a:solidFill>
                  <a:srgbClr val="000000"/>
                </a:solidFill>
                <a:latin typeface="Arial" pitchFamily="34" charset="0"/>
                <a:ea typeface="SimSun" pitchFamily="2" charset="-122"/>
              </a:rPr>
              <a:t>		Person o1 = (Person)p[0];</a:t>
            </a:r>
          </a:p>
          <a:p>
            <a:pPr>
              <a:lnSpc>
                <a:spcPct val="80000"/>
              </a:lnSpc>
              <a:spcBef>
                <a:spcPct val="10000"/>
              </a:spcBef>
              <a:buFontTx/>
              <a:buNone/>
            </a:pPr>
            <a:r>
              <a:rPr lang="en-US" altLang="zh-CN" sz="1800">
                <a:solidFill>
                  <a:srgbClr val="000000"/>
                </a:solidFill>
                <a:latin typeface="Arial" pitchFamily="34" charset="0"/>
                <a:ea typeface="SimSun" pitchFamily="2" charset="-122"/>
              </a:rPr>
              <a:t>		Person o2 = p[0];</a:t>
            </a:r>
          </a:p>
          <a:p>
            <a:pPr>
              <a:lnSpc>
                <a:spcPct val="80000"/>
              </a:lnSpc>
              <a:spcBef>
                <a:spcPct val="10000"/>
              </a:spcBef>
              <a:buFontTx/>
              <a:buNone/>
            </a:pPr>
            <a:r>
              <a:rPr lang="en-US" altLang="zh-CN" sz="1800">
                <a:solidFill>
                  <a:srgbClr val="000000"/>
                </a:solidFill>
                <a:latin typeface="Arial" pitchFamily="34" charset="0"/>
                <a:ea typeface="SimSun" pitchFamily="2" charset="-122"/>
              </a:rPr>
              <a:t>		Student o3 = p[0];</a:t>
            </a:r>
          </a:p>
          <a:p>
            <a:pPr>
              <a:lnSpc>
                <a:spcPct val="80000"/>
              </a:lnSpc>
              <a:spcBef>
                <a:spcPct val="10000"/>
              </a:spcBef>
              <a:buFontTx/>
              <a:buNone/>
            </a:pPr>
            <a:r>
              <a:rPr lang="en-US" altLang="zh-CN" sz="1800">
                <a:solidFill>
                  <a:srgbClr val="000000"/>
                </a:solidFill>
                <a:latin typeface="Arial" pitchFamily="34" charset="0"/>
                <a:ea typeface="SimSun" pitchFamily="2" charset="-122"/>
              </a:rPr>
              <a:t>		Student o4 = (Student)p[0];</a:t>
            </a:r>
          </a:p>
          <a:p>
            <a:pPr>
              <a:lnSpc>
                <a:spcPct val="80000"/>
              </a:lnSpc>
              <a:spcBef>
                <a:spcPct val="10000"/>
              </a:spcBef>
              <a:buFontTx/>
              <a:buNone/>
            </a:pPr>
            <a:r>
              <a:rPr lang="en-US" altLang="zh-CN" sz="1800">
                <a:solidFill>
                  <a:srgbClr val="000000"/>
                </a:solidFill>
                <a:latin typeface="Arial" pitchFamily="34" charset="0"/>
                <a:ea typeface="SimSun" pitchFamily="2" charset="-122"/>
              </a:rPr>
              <a:t>		Student o5 = p[9];</a:t>
            </a:r>
          </a:p>
          <a:p>
            <a:pPr>
              <a:lnSpc>
                <a:spcPct val="80000"/>
              </a:lnSpc>
              <a:spcBef>
                <a:spcPct val="10000"/>
              </a:spcBef>
              <a:buFontTx/>
              <a:buNone/>
            </a:pPr>
            <a:r>
              <a:rPr lang="en-US" altLang="zh-CN" sz="1800">
                <a:solidFill>
                  <a:srgbClr val="000000"/>
                </a:solidFill>
                <a:latin typeface="Arial" pitchFamily="34" charset="0"/>
                <a:ea typeface="SimSun" pitchFamily="2" charset="-122"/>
              </a:rPr>
              <a:t>		Student o6 = (Student)p[9];</a:t>
            </a:r>
          </a:p>
          <a:p>
            <a:pPr>
              <a:lnSpc>
                <a:spcPct val="80000"/>
              </a:lnSpc>
              <a:spcBef>
                <a:spcPct val="10000"/>
              </a:spcBef>
              <a:buFontTx/>
              <a:buNone/>
            </a:pPr>
            <a:r>
              <a:rPr lang="en-US" altLang="zh-CN" sz="1800">
                <a:solidFill>
                  <a:srgbClr val="000000"/>
                </a:solidFill>
                <a:latin typeface="Arial" pitchFamily="34" charset="0"/>
                <a:ea typeface="SimSun" pitchFamily="2" charset="-122"/>
              </a:rPr>
              <a:t>               int x = p[0].getStudentNumber();</a:t>
            </a:r>
          </a:p>
          <a:p>
            <a:pPr>
              <a:lnSpc>
                <a:spcPct val="80000"/>
              </a:lnSpc>
              <a:spcBef>
                <a:spcPct val="0"/>
              </a:spcBef>
              <a:buFontTx/>
              <a:buNone/>
            </a:pPr>
            <a:r>
              <a:rPr lang="en-US" altLang="zh-CN" sz="1800">
                <a:solidFill>
                  <a:srgbClr val="000000"/>
                </a:solidFill>
                <a:latin typeface="Arial" pitchFamily="34" charset="0"/>
                <a:ea typeface="SimSun" pitchFamily="2" charset="-122"/>
              </a:rPr>
              <a:t>    }</a:t>
            </a:r>
          </a:p>
          <a:p>
            <a:pPr>
              <a:lnSpc>
                <a:spcPct val="95000"/>
              </a:lnSpc>
              <a:spcBef>
                <a:spcPct val="0"/>
              </a:spcBef>
              <a:buFontTx/>
              <a:buNone/>
            </a:pPr>
            <a:r>
              <a:rPr lang="en-US" altLang="zh-CN" sz="1800">
                <a:solidFill>
                  <a:srgbClr val="000000"/>
                </a:solidFill>
                <a:latin typeface="Arial" pitchFamily="34" charset="0"/>
                <a:ea typeface="SimSun" pitchFamily="2" charset="-122"/>
              </a:rPr>
              <a:t>}</a:t>
            </a:r>
          </a:p>
          <a:p>
            <a:pPr>
              <a:lnSpc>
                <a:spcPct val="80000"/>
              </a:lnSpc>
              <a:spcBef>
                <a:spcPct val="0"/>
              </a:spcBef>
              <a:buFontTx/>
              <a:buNone/>
            </a:pPr>
            <a:endParaRPr lang="zh-CN" altLang="en-US" sz="1800">
              <a:solidFill>
                <a:srgbClr val="000000"/>
              </a:solidFill>
              <a:latin typeface="Arial" pitchFamily="34" charset="0"/>
              <a:ea typeface="SimSun" pitchFamily="2" charset="-122"/>
            </a:endParaRPr>
          </a:p>
        </p:txBody>
      </p:sp>
      <p:grpSp>
        <p:nvGrpSpPr>
          <p:cNvPr id="2" name="Group 17"/>
          <p:cNvGrpSpPr>
            <a:grpSpLocks/>
          </p:cNvGrpSpPr>
          <p:nvPr/>
        </p:nvGrpSpPr>
        <p:grpSpPr bwMode="auto">
          <a:xfrm>
            <a:off x="2895600" y="4724400"/>
            <a:ext cx="228600" cy="228600"/>
            <a:chOff x="3264" y="2688"/>
            <a:chExt cx="192" cy="144"/>
          </a:xfrm>
        </p:grpSpPr>
        <p:sp>
          <p:nvSpPr>
            <p:cNvPr id="99346" name="Line 18"/>
            <p:cNvSpPr>
              <a:spLocks noChangeShapeType="1"/>
            </p:cNvSpPr>
            <p:nvPr/>
          </p:nvSpPr>
          <p:spPr bwMode="auto">
            <a:xfrm flipH="1">
              <a:off x="3264" y="2688"/>
              <a:ext cx="192" cy="144"/>
            </a:xfrm>
            <a:prstGeom prst="line">
              <a:avLst/>
            </a:prstGeom>
            <a:noFill/>
            <a:ln w="25400">
              <a:solidFill>
                <a:srgbClr val="FF0000"/>
              </a:solidFill>
              <a:round/>
              <a:headEnd/>
              <a:tailEnd/>
            </a:ln>
            <a:effectLst/>
          </p:spPr>
          <p:txBody>
            <a:bodyPr/>
            <a:lstStyle/>
            <a:p>
              <a:endParaRPr lang="en-US"/>
            </a:p>
          </p:txBody>
        </p:sp>
        <p:sp>
          <p:nvSpPr>
            <p:cNvPr id="99347" name="Line 19"/>
            <p:cNvSpPr>
              <a:spLocks noChangeShapeType="1"/>
            </p:cNvSpPr>
            <p:nvPr/>
          </p:nvSpPr>
          <p:spPr bwMode="auto">
            <a:xfrm>
              <a:off x="3264" y="2688"/>
              <a:ext cx="192" cy="144"/>
            </a:xfrm>
            <a:prstGeom prst="line">
              <a:avLst/>
            </a:prstGeom>
            <a:noFill/>
            <a:ln w="25400">
              <a:solidFill>
                <a:srgbClr val="FF0000"/>
              </a:solidFill>
              <a:round/>
              <a:headEnd/>
              <a:tailEnd/>
            </a:ln>
            <a:effectLst/>
          </p:spPr>
          <p:txBody>
            <a:bodyPr/>
            <a:lstStyle/>
            <a:p>
              <a:endParaRPr lang="en-US"/>
            </a:p>
          </p:txBody>
        </p:sp>
      </p:grpSp>
      <p:grpSp>
        <p:nvGrpSpPr>
          <p:cNvPr id="3" name="Group 20"/>
          <p:cNvGrpSpPr>
            <a:grpSpLocks/>
          </p:cNvGrpSpPr>
          <p:nvPr/>
        </p:nvGrpSpPr>
        <p:grpSpPr bwMode="auto">
          <a:xfrm>
            <a:off x="2895600" y="5191125"/>
            <a:ext cx="228600" cy="228600"/>
            <a:chOff x="3264" y="2688"/>
            <a:chExt cx="192" cy="144"/>
          </a:xfrm>
        </p:grpSpPr>
        <p:sp>
          <p:nvSpPr>
            <p:cNvPr id="99349" name="Line 21"/>
            <p:cNvSpPr>
              <a:spLocks noChangeShapeType="1"/>
            </p:cNvSpPr>
            <p:nvPr/>
          </p:nvSpPr>
          <p:spPr bwMode="auto">
            <a:xfrm flipH="1">
              <a:off x="3264" y="2688"/>
              <a:ext cx="192" cy="144"/>
            </a:xfrm>
            <a:prstGeom prst="line">
              <a:avLst/>
            </a:prstGeom>
            <a:noFill/>
            <a:ln w="25400">
              <a:solidFill>
                <a:srgbClr val="FF0000"/>
              </a:solidFill>
              <a:round/>
              <a:headEnd/>
              <a:tailEnd/>
            </a:ln>
            <a:effectLst/>
          </p:spPr>
          <p:txBody>
            <a:bodyPr/>
            <a:lstStyle/>
            <a:p>
              <a:endParaRPr lang="en-US"/>
            </a:p>
          </p:txBody>
        </p:sp>
        <p:sp>
          <p:nvSpPr>
            <p:cNvPr id="99350" name="Line 22"/>
            <p:cNvSpPr>
              <a:spLocks noChangeShapeType="1"/>
            </p:cNvSpPr>
            <p:nvPr/>
          </p:nvSpPr>
          <p:spPr bwMode="auto">
            <a:xfrm>
              <a:off x="3264" y="2688"/>
              <a:ext cx="192" cy="144"/>
            </a:xfrm>
            <a:prstGeom prst="line">
              <a:avLst/>
            </a:prstGeom>
            <a:noFill/>
            <a:ln w="25400">
              <a:solidFill>
                <a:srgbClr val="FF0000"/>
              </a:solidFill>
              <a:round/>
              <a:headEnd/>
              <a:tailEnd/>
            </a:ln>
            <a:effectLst/>
          </p:spPr>
          <p:txBody>
            <a:bodyPr/>
            <a:lstStyle/>
            <a:p>
              <a:endParaRPr lang="en-US"/>
            </a:p>
          </p:txBody>
        </p:sp>
      </p:grpSp>
      <p:sp>
        <p:nvSpPr>
          <p:cNvPr id="99351" name="Rectangle 23"/>
          <p:cNvSpPr>
            <a:spLocks noChangeArrowheads="1"/>
          </p:cNvSpPr>
          <p:nvPr/>
        </p:nvSpPr>
        <p:spPr bwMode="auto">
          <a:xfrm>
            <a:off x="4648200" y="669925"/>
            <a:ext cx="4114800" cy="5972175"/>
          </a:xfrm>
          <a:prstGeom prst="rect">
            <a:avLst/>
          </a:prstGeom>
          <a:noFill/>
          <a:ln w="9525">
            <a:noFill/>
            <a:miter lim="800000"/>
            <a:headEnd/>
            <a:tailEnd/>
          </a:ln>
        </p:spPr>
        <p:txBody>
          <a:bodyPr>
            <a:spAutoFit/>
          </a:bodyPr>
          <a:lstStyle/>
          <a:p>
            <a:pPr marL="342900" indent="-342900" eaLnBrk="1" hangingPunct="1">
              <a:lnSpc>
                <a:spcPct val="85000"/>
              </a:lnSpc>
            </a:pPr>
            <a:r>
              <a:rPr lang="en-US" altLang="zh-CN" sz="1600">
                <a:solidFill>
                  <a:srgbClr val="000000"/>
                </a:solidFill>
                <a:latin typeface="Times New Roman" pitchFamily="18" charset="0"/>
                <a:ea typeface="SimSun" pitchFamily="2" charset="-122"/>
              </a:rPr>
              <a:t>%&gt; javac typeTest.java</a:t>
            </a:r>
          </a:p>
          <a:p>
            <a:pPr marL="342900" indent="-342900" eaLnBrk="1" hangingPunct="1">
              <a:lnSpc>
                <a:spcPct val="95000"/>
              </a:lnSpc>
              <a:spcBef>
                <a:spcPct val="30000"/>
              </a:spcBef>
            </a:pPr>
            <a:r>
              <a:rPr lang="en-US" altLang="zh-CN" sz="1600">
                <a:solidFill>
                  <a:srgbClr val="000000"/>
                </a:solidFill>
                <a:latin typeface="Times New Roman" pitchFamily="18" charset="0"/>
                <a:ea typeface="SimSun" pitchFamily="2" charset="-122"/>
              </a:rPr>
              <a:t>typeTest.java:17 incompatible types</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found     : Person</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required : Student</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Student o3 = p[0];</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a:t>
            </a:r>
          </a:p>
          <a:p>
            <a:pPr marL="342900" indent="-342900" eaLnBrk="1" hangingPunct="1">
              <a:lnSpc>
                <a:spcPct val="95000"/>
              </a:lnSpc>
              <a:spcBef>
                <a:spcPct val="30000"/>
              </a:spcBef>
            </a:pPr>
            <a:r>
              <a:rPr lang="en-US" altLang="zh-CN" sz="1600">
                <a:solidFill>
                  <a:srgbClr val="000000"/>
                </a:solidFill>
                <a:latin typeface="Times New Roman" pitchFamily="18" charset="0"/>
                <a:ea typeface="SimSun" pitchFamily="2" charset="-122"/>
              </a:rPr>
              <a:t>typeTest.java:19 incompatible types</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found     : Person</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required : Student</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Student o5 = p[9];</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a:t>
            </a:r>
          </a:p>
          <a:p>
            <a:pPr marL="342900" indent="-342900" eaLnBrk="1" hangingPunct="1">
              <a:lnSpc>
                <a:spcPct val="95000"/>
              </a:lnSpc>
            </a:pPr>
            <a:endParaRPr lang="en-US" altLang="zh-CN" sz="1600">
              <a:solidFill>
                <a:srgbClr val="000000"/>
              </a:solidFill>
              <a:latin typeface="Times New Roman" pitchFamily="18" charset="0"/>
              <a:ea typeface="SimSun" pitchFamily="2" charset="-122"/>
            </a:endParaRPr>
          </a:p>
          <a:p>
            <a:pPr marL="342900" indent="-342900" eaLnBrk="1" hangingPunct="1">
              <a:lnSpc>
                <a:spcPct val="95000"/>
              </a:lnSpc>
            </a:pPr>
            <a:r>
              <a:rPr lang="en-US" altLang="zh-CN" sz="1600">
                <a:solidFill>
                  <a:srgbClr val="000000"/>
                </a:solidFill>
                <a:latin typeface="Times New Roman" pitchFamily="18" charset="0"/>
                <a:ea typeface="SimSun" pitchFamily="2" charset="-122"/>
              </a:rPr>
              <a:t>typeTest.java:21: cannot resolve  symbol</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symbol   : method getStudentNumber ()</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location:  class Person</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int x = p[0].getStudentNumber();</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3 errors</a:t>
            </a:r>
          </a:p>
          <a:p>
            <a:pPr marL="342900" indent="-342900" eaLnBrk="1" hangingPunct="1">
              <a:lnSpc>
                <a:spcPct val="95000"/>
              </a:lnSpc>
            </a:pPr>
            <a:endParaRPr lang="en-US" altLang="zh-CN" sz="1600">
              <a:solidFill>
                <a:srgbClr val="000000"/>
              </a:solidFill>
              <a:latin typeface="Times New Roman" pitchFamily="18" charset="0"/>
              <a:ea typeface="SimSun" pitchFamily="2" charset="-122"/>
            </a:endParaRPr>
          </a:p>
          <a:p>
            <a:pPr marL="342900" indent="-342900" eaLnBrk="1" hangingPunct="1">
              <a:lnSpc>
                <a:spcPct val="95000"/>
              </a:lnSpc>
            </a:pPr>
            <a:r>
              <a:rPr lang="en-US" altLang="zh-CN" sz="1600" u="sng">
                <a:solidFill>
                  <a:srgbClr val="000000"/>
                </a:solidFill>
                <a:latin typeface="Times New Roman" pitchFamily="18" charset="0"/>
                <a:ea typeface="SimSun" pitchFamily="2" charset="-122"/>
              </a:rPr>
              <a:t>After commenting out these three ill lines:</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%&gt; java typeTest</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Exception in thread “main”  java.lang.ClassCastException: Person</a:t>
            </a:r>
          </a:p>
          <a:p>
            <a:pPr marL="342900" indent="-342900" eaLnBrk="1" hangingPunct="1">
              <a:lnSpc>
                <a:spcPct val="95000"/>
              </a:lnSpc>
            </a:pPr>
            <a:r>
              <a:rPr lang="en-US" altLang="zh-CN" sz="1600">
                <a:solidFill>
                  <a:srgbClr val="000000"/>
                </a:solidFill>
                <a:latin typeface="Times New Roman" pitchFamily="18" charset="0"/>
                <a:ea typeface="SimSun" pitchFamily="2" charset="-122"/>
              </a:rPr>
              <a:t>              at typeTest.main(typeTest.java:20)</a:t>
            </a:r>
          </a:p>
          <a:p>
            <a:pPr marL="342900" indent="-342900" eaLnBrk="1" hangingPunct="1">
              <a:lnSpc>
                <a:spcPct val="80000"/>
              </a:lnSpc>
            </a:pPr>
            <a:endParaRPr lang="zh-CN" altLang="en-US" sz="1600">
              <a:latin typeface="Arial" pitchFamily="34" charset="0"/>
              <a:ea typeface="SimSun" pitchFamily="2" charset="-122"/>
            </a:endParaRPr>
          </a:p>
        </p:txBody>
      </p:sp>
      <p:sp>
        <p:nvSpPr>
          <p:cNvPr id="99352" name="Line 24"/>
          <p:cNvSpPr>
            <a:spLocks noChangeShapeType="1"/>
          </p:cNvSpPr>
          <p:nvPr/>
        </p:nvSpPr>
        <p:spPr bwMode="auto">
          <a:xfrm>
            <a:off x="4572000" y="609600"/>
            <a:ext cx="0" cy="5410200"/>
          </a:xfrm>
          <a:prstGeom prst="line">
            <a:avLst/>
          </a:prstGeom>
          <a:noFill/>
          <a:ln w="9525">
            <a:solidFill>
              <a:srgbClr val="000000"/>
            </a:solidFill>
            <a:round/>
            <a:headEnd/>
            <a:tailEnd/>
          </a:ln>
          <a:effectLst/>
        </p:spPr>
        <p:txBody>
          <a:bodyPr/>
          <a:lstStyle/>
          <a:p>
            <a:endParaRPr lang="en-US"/>
          </a:p>
        </p:txBody>
      </p:sp>
      <p:grpSp>
        <p:nvGrpSpPr>
          <p:cNvPr id="4" name="Group 26"/>
          <p:cNvGrpSpPr>
            <a:grpSpLocks/>
          </p:cNvGrpSpPr>
          <p:nvPr/>
        </p:nvGrpSpPr>
        <p:grpSpPr bwMode="auto">
          <a:xfrm>
            <a:off x="4267200" y="5694363"/>
            <a:ext cx="228600" cy="228600"/>
            <a:chOff x="3264" y="2688"/>
            <a:chExt cx="192" cy="144"/>
          </a:xfrm>
        </p:grpSpPr>
        <p:sp>
          <p:nvSpPr>
            <p:cNvPr id="99355" name="Line 27"/>
            <p:cNvSpPr>
              <a:spLocks noChangeShapeType="1"/>
            </p:cNvSpPr>
            <p:nvPr/>
          </p:nvSpPr>
          <p:spPr bwMode="auto">
            <a:xfrm flipH="1">
              <a:off x="3264" y="2688"/>
              <a:ext cx="192" cy="144"/>
            </a:xfrm>
            <a:prstGeom prst="line">
              <a:avLst/>
            </a:prstGeom>
            <a:noFill/>
            <a:ln w="25400">
              <a:solidFill>
                <a:srgbClr val="FF0000"/>
              </a:solidFill>
              <a:round/>
              <a:headEnd/>
              <a:tailEnd/>
            </a:ln>
            <a:effectLst/>
          </p:spPr>
          <p:txBody>
            <a:bodyPr/>
            <a:lstStyle/>
            <a:p>
              <a:endParaRPr lang="en-US"/>
            </a:p>
          </p:txBody>
        </p:sp>
        <p:sp>
          <p:nvSpPr>
            <p:cNvPr id="99356" name="Line 28"/>
            <p:cNvSpPr>
              <a:spLocks noChangeShapeType="1"/>
            </p:cNvSpPr>
            <p:nvPr/>
          </p:nvSpPr>
          <p:spPr bwMode="auto">
            <a:xfrm>
              <a:off x="3264" y="2688"/>
              <a:ext cx="192" cy="144"/>
            </a:xfrm>
            <a:prstGeom prst="line">
              <a:avLst/>
            </a:prstGeom>
            <a:noFill/>
            <a:ln w="25400">
              <a:solidFill>
                <a:srgbClr val="FF0000"/>
              </a:solidFill>
              <a:round/>
              <a:headEnd/>
              <a:tailEnd/>
            </a:ln>
            <a:effectLst/>
          </p:spPr>
          <p:txBody>
            <a:bodyPr/>
            <a:lstStyle/>
            <a:p>
              <a:endParaRPr lang="en-US"/>
            </a:p>
          </p:txBody>
        </p:sp>
      </p:grpSp>
      <p:grpSp>
        <p:nvGrpSpPr>
          <p:cNvPr id="5" name="Group 29"/>
          <p:cNvGrpSpPr>
            <a:grpSpLocks/>
          </p:cNvGrpSpPr>
          <p:nvPr/>
        </p:nvGrpSpPr>
        <p:grpSpPr bwMode="auto">
          <a:xfrm>
            <a:off x="3810000" y="5438775"/>
            <a:ext cx="228600" cy="228600"/>
            <a:chOff x="3264" y="2688"/>
            <a:chExt cx="192" cy="144"/>
          </a:xfrm>
        </p:grpSpPr>
        <p:sp>
          <p:nvSpPr>
            <p:cNvPr id="99358" name="Line 30"/>
            <p:cNvSpPr>
              <a:spLocks noChangeShapeType="1"/>
            </p:cNvSpPr>
            <p:nvPr/>
          </p:nvSpPr>
          <p:spPr bwMode="auto">
            <a:xfrm flipH="1">
              <a:off x="3264" y="2688"/>
              <a:ext cx="192" cy="144"/>
            </a:xfrm>
            <a:prstGeom prst="line">
              <a:avLst/>
            </a:prstGeom>
            <a:noFill/>
            <a:ln w="25400">
              <a:solidFill>
                <a:srgbClr val="FF0000"/>
              </a:solidFill>
              <a:round/>
              <a:headEnd/>
              <a:tailEnd/>
            </a:ln>
            <a:effectLst/>
          </p:spPr>
          <p:txBody>
            <a:bodyPr/>
            <a:lstStyle/>
            <a:p>
              <a:endParaRPr lang="en-US"/>
            </a:p>
          </p:txBody>
        </p:sp>
        <p:sp>
          <p:nvSpPr>
            <p:cNvPr id="99359" name="Line 31"/>
            <p:cNvSpPr>
              <a:spLocks noChangeShapeType="1"/>
            </p:cNvSpPr>
            <p:nvPr/>
          </p:nvSpPr>
          <p:spPr bwMode="auto">
            <a:xfrm>
              <a:off x="3264" y="2688"/>
              <a:ext cx="192" cy="144"/>
            </a:xfrm>
            <a:prstGeom prst="line">
              <a:avLst/>
            </a:prstGeom>
            <a:noFill/>
            <a:ln w="25400">
              <a:solidFill>
                <a:srgbClr val="FF0000"/>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15" end="15"/>
                                            </p:txEl>
                                          </p:spTgt>
                                        </p:tgtEl>
                                        <p:attrNameLst>
                                          <p:attrName>style.visibility</p:attrName>
                                        </p:attrNameLst>
                                      </p:cBhvr>
                                      <p:to>
                                        <p:strVal val="visible"/>
                                      </p:to>
                                    </p:set>
                                    <p:anim calcmode="lin" valueType="num">
                                      <p:cBhvr additive="base">
                                        <p:cTn id="7" dur="500" fill="hold"/>
                                        <p:tgtEl>
                                          <p:spTgt spid="99331">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16" end="16"/>
                                            </p:txEl>
                                          </p:spTgt>
                                        </p:tgtEl>
                                        <p:attrNameLst>
                                          <p:attrName>style.visibility</p:attrName>
                                        </p:attrNameLst>
                                      </p:cBhvr>
                                      <p:to>
                                        <p:strVal val="visible"/>
                                      </p:to>
                                    </p:set>
                                    <p:anim calcmode="lin" valueType="num">
                                      <p:cBhvr additive="base">
                                        <p:cTn id="13" dur="500" fill="hold"/>
                                        <p:tgtEl>
                                          <p:spTgt spid="99331">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pRg st="17" end="17"/>
                                            </p:txEl>
                                          </p:spTgt>
                                        </p:tgtEl>
                                        <p:attrNameLst>
                                          <p:attrName>style.visibility</p:attrName>
                                        </p:attrNameLst>
                                      </p:cBhvr>
                                      <p:to>
                                        <p:strVal val="visible"/>
                                      </p:to>
                                    </p:set>
                                    <p:anim calcmode="lin" valueType="num">
                                      <p:cBhvr additive="base">
                                        <p:cTn id="19" dur="500" fill="hold"/>
                                        <p:tgtEl>
                                          <p:spTgt spid="99331">
                                            <p:txEl>
                                              <p:pRg st="17"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18" end="18"/>
                                            </p:txEl>
                                          </p:spTgt>
                                        </p:tgtEl>
                                        <p:attrNameLst>
                                          <p:attrName>style.visibility</p:attrName>
                                        </p:attrNameLst>
                                      </p:cBhvr>
                                      <p:to>
                                        <p:strVal val="visible"/>
                                      </p:to>
                                    </p:set>
                                    <p:anim calcmode="lin" valueType="num">
                                      <p:cBhvr additive="base">
                                        <p:cTn id="31" dur="500" fill="hold"/>
                                        <p:tgtEl>
                                          <p:spTgt spid="99331">
                                            <p:txEl>
                                              <p:pRg st="18" end="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9331">
                                            <p:txEl>
                                              <p:pRg st="19" end="19"/>
                                            </p:txEl>
                                          </p:spTgt>
                                        </p:tgtEl>
                                        <p:attrNameLst>
                                          <p:attrName>style.visibility</p:attrName>
                                        </p:attrNameLst>
                                      </p:cBhvr>
                                      <p:to>
                                        <p:strVal val="visible"/>
                                      </p:to>
                                    </p:set>
                                    <p:anim calcmode="lin" valueType="num">
                                      <p:cBhvr additive="base">
                                        <p:cTn id="37" dur="500" fill="hold"/>
                                        <p:tgtEl>
                                          <p:spTgt spid="99331">
                                            <p:txEl>
                                              <p:pRg st="19" end="1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1">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9331">
                                            <p:txEl>
                                              <p:pRg st="20" end="20"/>
                                            </p:txEl>
                                          </p:spTgt>
                                        </p:tgtEl>
                                        <p:attrNameLst>
                                          <p:attrName>style.visibility</p:attrName>
                                        </p:attrNameLst>
                                      </p:cBhvr>
                                      <p:to>
                                        <p:strVal val="visible"/>
                                      </p:to>
                                    </p:set>
                                    <p:anim calcmode="lin" valueType="num">
                                      <p:cBhvr additive="base">
                                        <p:cTn id="49" dur="500" fill="hold"/>
                                        <p:tgtEl>
                                          <p:spTgt spid="99331">
                                            <p:txEl>
                                              <p:pRg st="20" end="2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9331">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9331">
                                            <p:txEl>
                                              <p:pRg st="21" end="21"/>
                                            </p:txEl>
                                          </p:spTgt>
                                        </p:tgtEl>
                                        <p:attrNameLst>
                                          <p:attrName>style.visibility</p:attrName>
                                        </p:attrNameLst>
                                      </p:cBhvr>
                                      <p:to>
                                        <p:strVal val="visible"/>
                                      </p:to>
                                    </p:set>
                                    <p:anim calcmode="lin" valueType="num">
                                      <p:cBhvr additive="base">
                                        <p:cTn id="55" dur="500" fill="hold"/>
                                        <p:tgtEl>
                                          <p:spTgt spid="99331">
                                            <p:txEl>
                                              <p:pRg st="21" end="2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9331">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1+#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9351">
                                            <p:txEl>
                                              <p:pRg st="0" end="0"/>
                                            </p:txEl>
                                          </p:spTgt>
                                        </p:tgtEl>
                                        <p:attrNameLst>
                                          <p:attrName>style.visibility</p:attrName>
                                        </p:attrNameLst>
                                      </p:cBhvr>
                                      <p:to>
                                        <p:strVal val="visible"/>
                                      </p:to>
                                    </p:set>
                                    <p:animEffect transition="in" filter="blinds(horizontal)">
                                      <p:cBhvr>
                                        <p:cTn id="67" dur="500"/>
                                        <p:tgtEl>
                                          <p:spTgt spid="9935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99351">
                                            <p:txEl>
                                              <p:pRg st="1" end="1"/>
                                            </p:txEl>
                                          </p:spTgt>
                                        </p:tgtEl>
                                        <p:attrNameLst>
                                          <p:attrName>style.visibility</p:attrName>
                                        </p:attrNameLst>
                                      </p:cBhvr>
                                      <p:to>
                                        <p:strVal val="visible"/>
                                      </p:to>
                                    </p:set>
                                    <p:animEffect transition="in" filter="box(in)">
                                      <p:cBhvr>
                                        <p:cTn id="72" dur="500"/>
                                        <p:tgtEl>
                                          <p:spTgt spid="99351">
                                            <p:txEl>
                                              <p:pRg st="1" end="1"/>
                                            </p:txEl>
                                          </p:spTgt>
                                        </p:tgtEl>
                                      </p:cBhvr>
                                    </p:animEffect>
                                  </p:childTnLst>
                                </p:cTn>
                              </p:par>
                              <p:par>
                                <p:cTn id="73" presetID="4" presetClass="entr" presetSubtype="16" fill="hold" nodeType="withEffect">
                                  <p:stCondLst>
                                    <p:cond delay="0"/>
                                  </p:stCondLst>
                                  <p:childTnLst>
                                    <p:set>
                                      <p:cBhvr>
                                        <p:cTn id="74" dur="1" fill="hold">
                                          <p:stCondLst>
                                            <p:cond delay="0"/>
                                          </p:stCondLst>
                                        </p:cTn>
                                        <p:tgtEl>
                                          <p:spTgt spid="99351">
                                            <p:txEl>
                                              <p:pRg st="2" end="2"/>
                                            </p:txEl>
                                          </p:spTgt>
                                        </p:tgtEl>
                                        <p:attrNameLst>
                                          <p:attrName>style.visibility</p:attrName>
                                        </p:attrNameLst>
                                      </p:cBhvr>
                                      <p:to>
                                        <p:strVal val="visible"/>
                                      </p:to>
                                    </p:set>
                                    <p:animEffect transition="in" filter="box(in)">
                                      <p:cBhvr>
                                        <p:cTn id="75" dur="500"/>
                                        <p:tgtEl>
                                          <p:spTgt spid="99351">
                                            <p:txEl>
                                              <p:pRg st="2" end="2"/>
                                            </p:txEl>
                                          </p:spTgt>
                                        </p:tgtEl>
                                      </p:cBhvr>
                                    </p:animEffect>
                                  </p:childTnLst>
                                </p:cTn>
                              </p:par>
                              <p:par>
                                <p:cTn id="76" presetID="4" presetClass="entr" presetSubtype="16" fill="hold" nodeType="withEffect">
                                  <p:stCondLst>
                                    <p:cond delay="0"/>
                                  </p:stCondLst>
                                  <p:childTnLst>
                                    <p:set>
                                      <p:cBhvr>
                                        <p:cTn id="77" dur="1" fill="hold">
                                          <p:stCondLst>
                                            <p:cond delay="0"/>
                                          </p:stCondLst>
                                        </p:cTn>
                                        <p:tgtEl>
                                          <p:spTgt spid="99351">
                                            <p:txEl>
                                              <p:pRg st="3" end="3"/>
                                            </p:txEl>
                                          </p:spTgt>
                                        </p:tgtEl>
                                        <p:attrNameLst>
                                          <p:attrName>style.visibility</p:attrName>
                                        </p:attrNameLst>
                                      </p:cBhvr>
                                      <p:to>
                                        <p:strVal val="visible"/>
                                      </p:to>
                                    </p:set>
                                    <p:animEffect transition="in" filter="box(in)">
                                      <p:cBhvr>
                                        <p:cTn id="78" dur="500"/>
                                        <p:tgtEl>
                                          <p:spTgt spid="99351">
                                            <p:txEl>
                                              <p:pRg st="3" end="3"/>
                                            </p:txEl>
                                          </p:spTgt>
                                        </p:tgtEl>
                                      </p:cBhvr>
                                    </p:animEffect>
                                  </p:childTnLst>
                                </p:cTn>
                              </p:par>
                              <p:par>
                                <p:cTn id="79" presetID="4" presetClass="entr" presetSubtype="16" fill="hold" nodeType="withEffect">
                                  <p:stCondLst>
                                    <p:cond delay="0"/>
                                  </p:stCondLst>
                                  <p:childTnLst>
                                    <p:set>
                                      <p:cBhvr>
                                        <p:cTn id="80" dur="1" fill="hold">
                                          <p:stCondLst>
                                            <p:cond delay="0"/>
                                          </p:stCondLst>
                                        </p:cTn>
                                        <p:tgtEl>
                                          <p:spTgt spid="99351">
                                            <p:txEl>
                                              <p:pRg st="4" end="4"/>
                                            </p:txEl>
                                          </p:spTgt>
                                        </p:tgtEl>
                                        <p:attrNameLst>
                                          <p:attrName>style.visibility</p:attrName>
                                        </p:attrNameLst>
                                      </p:cBhvr>
                                      <p:to>
                                        <p:strVal val="visible"/>
                                      </p:to>
                                    </p:set>
                                    <p:animEffect transition="in" filter="box(in)">
                                      <p:cBhvr>
                                        <p:cTn id="81" dur="500"/>
                                        <p:tgtEl>
                                          <p:spTgt spid="99351">
                                            <p:txEl>
                                              <p:pRg st="4" end="4"/>
                                            </p:txEl>
                                          </p:spTgt>
                                        </p:tgtEl>
                                      </p:cBhvr>
                                    </p:animEffect>
                                  </p:childTnLst>
                                </p:cTn>
                              </p:par>
                              <p:par>
                                <p:cTn id="82" presetID="4" presetClass="entr" presetSubtype="16" fill="hold" nodeType="withEffect">
                                  <p:stCondLst>
                                    <p:cond delay="0"/>
                                  </p:stCondLst>
                                  <p:childTnLst>
                                    <p:set>
                                      <p:cBhvr>
                                        <p:cTn id="83" dur="1" fill="hold">
                                          <p:stCondLst>
                                            <p:cond delay="0"/>
                                          </p:stCondLst>
                                        </p:cTn>
                                        <p:tgtEl>
                                          <p:spTgt spid="99351">
                                            <p:txEl>
                                              <p:pRg st="5" end="5"/>
                                            </p:txEl>
                                          </p:spTgt>
                                        </p:tgtEl>
                                        <p:attrNameLst>
                                          <p:attrName>style.visibility</p:attrName>
                                        </p:attrNameLst>
                                      </p:cBhvr>
                                      <p:to>
                                        <p:strVal val="visible"/>
                                      </p:to>
                                    </p:set>
                                    <p:animEffect transition="in" filter="box(in)">
                                      <p:cBhvr>
                                        <p:cTn id="84" dur="500"/>
                                        <p:tgtEl>
                                          <p:spTgt spid="99351">
                                            <p:txEl>
                                              <p:pRg st="5" end="5"/>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99351">
                                            <p:txEl>
                                              <p:pRg st="6" end="6"/>
                                            </p:txEl>
                                          </p:spTgt>
                                        </p:tgtEl>
                                        <p:attrNameLst>
                                          <p:attrName>style.visibility</p:attrName>
                                        </p:attrNameLst>
                                      </p:cBhvr>
                                      <p:to>
                                        <p:strVal val="visible"/>
                                      </p:to>
                                    </p:set>
                                    <p:animEffect transition="in" filter="box(in)">
                                      <p:cBhvr>
                                        <p:cTn id="87" dur="500"/>
                                        <p:tgtEl>
                                          <p:spTgt spid="99351">
                                            <p:txEl>
                                              <p:pRg st="6" end="6"/>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99351">
                                            <p:txEl>
                                              <p:pRg st="7" end="7"/>
                                            </p:txEl>
                                          </p:spTgt>
                                        </p:tgtEl>
                                        <p:attrNameLst>
                                          <p:attrName>style.visibility</p:attrName>
                                        </p:attrNameLst>
                                      </p:cBhvr>
                                      <p:to>
                                        <p:strVal val="visible"/>
                                      </p:to>
                                    </p:set>
                                    <p:animEffect transition="in" filter="box(in)">
                                      <p:cBhvr>
                                        <p:cTn id="90" dur="500"/>
                                        <p:tgtEl>
                                          <p:spTgt spid="99351">
                                            <p:txEl>
                                              <p:pRg st="7" end="7"/>
                                            </p:txEl>
                                          </p:spTgt>
                                        </p:tgtEl>
                                      </p:cBhvr>
                                    </p:animEffect>
                                  </p:childTnLst>
                                </p:cTn>
                              </p:par>
                              <p:par>
                                <p:cTn id="91" presetID="4" presetClass="entr" presetSubtype="16" fill="hold" nodeType="withEffect">
                                  <p:stCondLst>
                                    <p:cond delay="0"/>
                                  </p:stCondLst>
                                  <p:childTnLst>
                                    <p:set>
                                      <p:cBhvr>
                                        <p:cTn id="92" dur="1" fill="hold">
                                          <p:stCondLst>
                                            <p:cond delay="0"/>
                                          </p:stCondLst>
                                        </p:cTn>
                                        <p:tgtEl>
                                          <p:spTgt spid="99351">
                                            <p:txEl>
                                              <p:pRg st="8" end="8"/>
                                            </p:txEl>
                                          </p:spTgt>
                                        </p:tgtEl>
                                        <p:attrNameLst>
                                          <p:attrName>style.visibility</p:attrName>
                                        </p:attrNameLst>
                                      </p:cBhvr>
                                      <p:to>
                                        <p:strVal val="visible"/>
                                      </p:to>
                                    </p:set>
                                    <p:animEffect transition="in" filter="box(in)">
                                      <p:cBhvr>
                                        <p:cTn id="93" dur="500"/>
                                        <p:tgtEl>
                                          <p:spTgt spid="99351">
                                            <p:txEl>
                                              <p:pRg st="8" end="8"/>
                                            </p:txEl>
                                          </p:spTgt>
                                        </p:tgtEl>
                                      </p:cBhvr>
                                    </p:animEffect>
                                  </p:childTnLst>
                                </p:cTn>
                              </p:par>
                              <p:par>
                                <p:cTn id="94" presetID="4" presetClass="entr" presetSubtype="16" fill="hold" nodeType="withEffect">
                                  <p:stCondLst>
                                    <p:cond delay="0"/>
                                  </p:stCondLst>
                                  <p:childTnLst>
                                    <p:set>
                                      <p:cBhvr>
                                        <p:cTn id="95" dur="1" fill="hold">
                                          <p:stCondLst>
                                            <p:cond delay="0"/>
                                          </p:stCondLst>
                                        </p:cTn>
                                        <p:tgtEl>
                                          <p:spTgt spid="99351">
                                            <p:txEl>
                                              <p:pRg st="9" end="9"/>
                                            </p:txEl>
                                          </p:spTgt>
                                        </p:tgtEl>
                                        <p:attrNameLst>
                                          <p:attrName>style.visibility</p:attrName>
                                        </p:attrNameLst>
                                      </p:cBhvr>
                                      <p:to>
                                        <p:strVal val="visible"/>
                                      </p:to>
                                    </p:set>
                                    <p:animEffect transition="in" filter="box(in)">
                                      <p:cBhvr>
                                        <p:cTn id="96" dur="500"/>
                                        <p:tgtEl>
                                          <p:spTgt spid="99351">
                                            <p:txEl>
                                              <p:pRg st="9" end="9"/>
                                            </p:txEl>
                                          </p:spTgt>
                                        </p:tgtEl>
                                      </p:cBhvr>
                                    </p:animEffect>
                                  </p:childTnLst>
                                </p:cTn>
                              </p:par>
                              <p:par>
                                <p:cTn id="97" presetID="4" presetClass="entr" presetSubtype="16" fill="hold" nodeType="withEffect">
                                  <p:stCondLst>
                                    <p:cond delay="0"/>
                                  </p:stCondLst>
                                  <p:childTnLst>
                                    <p:set>
                                      <p:cBhvr>
                                        <p:cTn id="98" dur="1" fill="hold">
                                          <p:stCondLst>
                                            <p:cond delay="0"/>
                                          </p:stCondLst>
                                        </p:cTn>
                                        <p:tgtEl>
                                          <p:spTgt spid="99351">
                                            <p:txEl>
                                              <p:pRg st="10" end="10"/>
                                            </p:txEl>
                                          </p:spTgt>
                                        </p:tgtEl>
                                        <p:attrNameLst>
                                          <p:attrName>style.visibility</p:attrName>
                                        </p:attrNameLst>
                                      </p:cBhvr>
                                      <p:to>
                                        <p:strVal val="visible"/>
                                      </p:to>
                                    </p:set>
                                    <p:animEffect transition="in" filter="box(in)">
                                      <p:cBhvr>
                                        <p:cTn id="99" dur="500"/>
                                        <p:tgtEl>
                                          <p:spTgt spid="99351">
                                            <p:txEl>
                                              <p:pRg st="10" end="10"/>
                                            </p:txEl>
                                          </p:spTgt>
                                        </p:tgtEl>
                                      </p:cBhvr>
                                    </p:animEffect>
                                  </p:childTnLst>
                                </p:cTn>
                              </p:par>
                              <p:par>
                                <p:cTn id="100" presetID="4" presetClass="entr" presetSubtype="16" fill="hold" nodeType="withEffect">
                                  <p:stCondLst>
                                    <p:cond delay="0"/>
                                  </p:stCondLst>
                                  <p:childTnLst>
                                    <p:set>
                                      <p:cBhvr>
                                        <p:cTn id="101" dur="1" fill="hold">
                                          <p:stCondLst>
                                            <p:cond delay="0"/>
                                          </p:stCondLst>
                                        </p:cTn>
                                        <p:tgtEl>
                                          <p:spTgt spid="99351">
                                            <p:txEl>
                                              <p:pRg st="12" end="12"/>
                                            </p:txEl>
                                          </p:spTgt>
                                        </p:tgtEl>
                                        <p:attrNameLst>
                                          <p:attrName>style.visibility</p:attrName>
                                        </p:attrNameLst>
                                      </p:cBhvr>
                                      <p:to>
                                        <p:strVal val="visible"/>
                                      </p:to>
                                    </p:set>
                                    <p:animEffect transition="in" filter="box(in)">
                                      <p:cBhvr>
                                        <p:cTn id="102" dur="500"/>
                                        <p:tgtEl>
                                          <p:spTgt spid="99351">
                                            <p:txEl>
                                              <p:pRg st="12" end="12"/>
                                            </p:txEl>
                                          </p:spTgt>
                                        </p:tgtEl>
                                      </p:cBhvr>
                                    </p:animEffect>
                                  </p:childTnLst>
                                </p:cTn>
                              </p:par>
                              <p:par>
                                <p:cTn id="103" presetID="4" presetClass="entr" presetSubtype="16" fill="hold" nodeType="withEffect">
                                  <p:stCondLst>
                                    <p:cond delay="0"/>
                                  </p:stCondLst>
                                  <p:childTnLst>
                                    <p:set>
                                      <p:cBhvr>
                                        <p:cTn id="104" dur="1" fill="hold">
                                          <p:stCondLst>
                                            <p:cond delay="0"/>
                                          </p:stCondLst>
                                        </p:cTn>
                                        <p:tgtEl>
                                          <p:spTgt spid="99351">
                                            <p:txEl>
                                              <p:pRg st="13" end="13"/>
                                            </p:txEl>
                                          </p:spTgt>
                                        </p:tgtEl>
                                        <p:attrNameLst>
                                          <p:attrName>style.visibility</p:attrName>
                                        </p:attrNameLst>
                                      </p:cBhvr>
                                      <p:to>
                                        <p:strVal val="visible"/>
                                      </p:to>
                                    </p:set>
                                    <p:animEffect transition="in" filter="box(in)">
                                      <p:cBhvr>
                                        <p:cTn id="105" dur="500"/>
                                        <p:tgtEl>
                                          <p:spTgt spid="99351">
                                            <p:txEl>
                                              <p:pRg st="13" end="13"/>
                                            </p:txEl>
                                          </p:spTgt>
                                        </p:tgtEl>
                                      </p:cBhvr>
                                    </p:animEffect>
                                  </p:childTnLst>
                                </p:cTn>
                              </p:par>
                              <p:par>
                                <p:cTn id="106" presetID="4" presetClass="entr" presetSubtype="16" fill="hold" nodeType="withEffect">
                                  <p:stCondLst>
                                    <p:cond delay="0"/>
                                  </p:stCondLst>
                                  <p:childTnLst>
                                    <p:set>
                                      <p:cBhvr>
                                        <p:cTn id="107" dur="1" fill="hold">
                                          <p:stCondLst>
                                            <p:cond delay="0"/>
                                          </p:stCondLst>
                                        </p:cTn>
                                        <p:tgtEl>
                                          <p:spTgt spid="99351">
                                            <p:txEl>
                                              <p:pRg st="14" end="14"/>
                                            </p:txEl>
                                          </p:spTgt>
                                        </p:tgtEl>
                                        <p:attrNameLst>
                                          <p:attrName>style.visibility</p:attrName>
                                        </p:attrNameLst>
                                      </p:cBhvr>
                                      <p:to>
                                        <p:strVal val="visible"/>
                                      </p:to>
                                    </p:set>
                                    <p:animEffect transition="in" filter="box(in)">
                                      <p:cBhvr>
                                        <p:cTn id="108" dur="500"/>
                                        <p:tgtEl>
                                          <p:spTgt spid="99351">
                                            <p:txEl>
                                              <p:pRg st="14" end="14"/>
                                            </p:txEl>
                                          </p:spTgt>
                                        </p:tgtEl>
                                      </p:cBhvr>
                                    </p:animEffect>
                                  </p:childTnLst>
                                </p:cTn>
                              </p:par>
                              <p:par>
                                <p:cTn id="109" presetID="4" presetClass="entr" presetSubtype="16" fill="hold" nodeType="withEffect">
                                  <p:stCondLst>
                                    <p:cond delay="0"/>
                                  </p:stCondLst>
                                  <p:childTnLst>
                                    <p:set>
                                      <p:cBhvr>
                                        <p:cTn id="110" dur="1" fill="hold">
                                          <p:stCondLst>
                                            <p:cond delay="0"/>
                                          </p:stCondLst>
                                        </p:cTn>
                                        <p:tgtEl>
                                          <p:spTgt spid="99351">
                                            <p:txEl>
                                              <p:pRg st="15" end="15"/>
                                            </p:txEl>
                                          </p:spTgt>
                                        </p:tgtEl>
                                        <p:attrNameLst>
                                          <p:attrName>style.visibility</p:attrName>
                                        </p:attrNameLst>
                                      </p:cBhvr>
                                      <p:to>
                                        <p:strVal val="visible"/>
                                      </p:to>
                                    </p:set>
                                    <p:animEffect transition="in" filter="box(in)">
                                      <p:cBhvr>
                                        <p:cTn id="111" dur="500"/>
                                        <p:tgtEl>
                                          <p:spTgt spid="99351">
                                            <p:txEl>
                                              <p:pRg st="15" end="15"/>
                                            </p:txEl>
                                          </p:spTgt>
                                        </p:tgtEl>
                                      </p:cBhvr>
                                    </p:animEffect>
                                  </p:childTnLst>
                                </p:cTn>
                              </p:par>
                              <p:par>
                                <p:cTn id="112" presetID="4" presetClass="entr" presetSubtype="16" fill="hold" nodeType="withEffect">
                                  <p:stCondLst>
                                    <p:cond delay="0"/>
                                  </p:stCondLst>
                                  <p:childTnLst>
                                    <p:set>
                                      <p:cBhvr>
                                        <p:cTn id="113" dur="1" fill="hold">
                                          <p:stCondLst>
                                            <p:cond delay="0"/>
                                          </p:stCondLst>
                                        </p:cTn>
                                        <p:tgtEl>
                                          <p:spTgt spid="99351">
                                            <p:txEl>
                                              <p:pRg st="16" end="16"/>
                                            </p:txEl>
                                          </p:spTgt>
                                        </p:tgtEl>
                                        <p:attrNameLst>
                                          <p:attrName>style.visibility</p:attrName>
                                        </p:attrNameLst>
                                      </p:cBhvr>
                                      <p:to>
                                        <p:strVal val="visible"/>
                                      </p:to>
                                    </p:set>
                                    <p:animEffect transition="in" filter="box(in)">
                                      <p:cBhvr>
                                        <p:cTn id="114" dur="500"/>
                                        <p:tgtEl>
                                          <p:spTgt spid="99351">
                                            <p:txEl>
                                              <p:pRg st="16" end="16"/>
                                            </p:txEl>
                                          </p:spTgt>
                                        </p:tgtEl>
                                      </p:cBhvr>
                                    </p:animEffect>
                                  </p:childTnLst>
                                </p:cTn>
                              </p:par>
                              <p:par>
                                <p:cTn id="115" presetID="4" presetClass="entr" presetSubtype="16" fill="hold" nodeType="withEffect">
                                  <p:stCondLst>
                                    <p:cond delay="0"/>
                                  </p:stCondLst>
                                  <p:childTnLst>
                                    <p:set>
                                      <p:cBhvr>
                                        <p:cTn id="116" dur="1" fill="hold">
                                          <p:stCondLst>
                                            <p:cond delay="0"/>
                                          </p:stCondLst>
                                        </p:cTn>
                                        <p:tgtEl>
                                          <p:spTgt spid="99351">
                                            <p:txEl>
                                              <p:pRg st="17" end="17"/>
                                            </p:txEl>
                                          </p:spTgt>
                                        </p:tgtEl>
                                        <p:attrNameLst>
                                          <p:attrName>style.visibility</p:attrName>
                                        </p:attrNameLst>
                                      </p:cBhvr>
                                      <p:to>
                                        <p:strVal val="visible"/>
                                      </p:to>
                                    </p:set>
                                    <p:animEffect transition="in" filter="box(in)">
                                      <p:cBhvr>
                                        <p:cTn id="117" dur="500"/>
                                        <p:tgtEl>
                                          <p:spTgt spid="99351">
                                            <p:txEl>
                                              <p:pRg st="17" end="1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99351">
                                            <p:txEl>
                                              <p:pRg st="19" end="19"/>
                                            </p:txEl>
                                          </p:spTgt>
                                        </p:tgtEl>
                                        <p:attrNameLst>
                                          <p:attrName>style.visibility</p:attrName>
                                        </p:attrNameLst>
                                      </p:cBhvr>
                                      <p:to>
                                        <p:strVal val="visible"/>
                                      </p:to>
                                    </p:set>
                                    <p:animEffect transition="in" filter="blinds(horizontal)">
                                      <p:cBhvr>
                                        <p:cTn id="122" dur="500"/>
                                        <p:tgtEl>
                                          <p:spTgt spid="99351">
                                            <p:txEl>
                                              <p:pRg st="19" end="19"/>
                                            </p:txEl>
                                          </p:spTgt>
                                        </p:tgtEl>
                                      </p:cBhvr>
                                    </p:animEffect>
                                  </p:childTnLst>
                                </p:cTn>
                              </p:par>
                              <p:par>
                                <p:cTn id="123" presetID="3" presetClass="entr" presetSubtype="10" fill="hold" nodeType="withEffect">
                                  <p:stCondLst>
                                    <p:cond delay="0"/>
                                  </p:stCondLst>
                                  <p:childTnLst>
                                    <p:set>
                                      <p:cBhvr>
                                        <p:cTn id="124" dur="1" fill="hold">
                                          <p:stCondLst>
                                            <p:cond delay="0"/>
                                          </p:stCondLst>
                                        </p:cTn>
                                        <p:tgtEl>
                                          <p:spTgt spid="99351">
                                            <p:txEl>
                                              <p:pRg st="20" end="20"/>
                                            </p:txEl>
                                          </p:spTgt>
                                        </p:tgtEl>
                                        <p:attrNameLst>
                                          <p:attrName>style.visibility</p:attrName>
                                        </p:attrNameLst>
                                      </p:cBhvr>
                                      <p:to>
                                        <p:strVal val="visible"/>
                                      </p:to>
                                    </p:set>
                                    <p:animEffect transition="in" filter="blinds(horizontal)">
                                      <p:cBhvr>
                                        <p:cTn id="125" dur="500"/>
                                        <p:tgtEl>
                                          <p:spTgt spid="99351">
                                            <p:txEl>
                                              <p:pRg st="20" end="2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nodeType="clickEffect">
                                  <p:stCondLst>
                                    <p:cond delay="0"/>
                                  </p:stCondLst>
                                  <p:childTnLst>
                                    <p:set>
                                      <p:cBhvr>
                                        <p:cTn id="129" dur="1" fill="hold">
                                          <p:stCondLst>
                                            <p:cond delay="0"/>
                                          </p:stCondLst>
                                        </p:cTn>
                                        <p:tgtEl>
                                          <p:spTgt spid="99351">
                                            <p:txEl>
                                              <p:pRg st="21" end="21"/>
                                            </p:txEl>
                                          </p:spTgt>
                                        </p:tgtEl>
                                        <p:attrNameLst>
                                          <p:attrName>style.visibility</p:attrName>
                                        </p:attrNameLst>
                                      </p:cBhvr>
                                      <p:to>
                                        <p:strVal val="visible"/>
                                      </p:to>
                                    </p:set>
                                    <p:animEffect transition="in" filter="box(in)">
                                      <p:cBhvr>
                                        <p:cTn id="130" dur="500"/>
                                        <p:tgtEl>
                                          <p:spTgt spid="99351">
                                            <p:txEl>
                                              <p:pRg st="21" end="21"/>
                                            </p:txEl>
                                          </p:spTgt>
                                        </p:tgtEl>
                                      </p:cBhvr>
                                    </p:animEffect>
                                  </p:childTnLst>
                                </p:cTn>
                              </p:par>
                              <p:par>
                                <p:cTn id="131" presetID="4" presetClass="entr" presetSubtype="16" fill="hold" nodeType="withEffect">
                                  <p:stCondLst>
                                    <p:cond delay="0"/>
                                  </p:stCondLst>
                                  <p:childTnLst>
                                    <p:set>
                                      <p:cBhvr>
                                        <p:cTn id="132" dur="1" fill="hold">
                                          <p:stCondLst>
                                            <p:cond delay="0"/>
                                          </p:stCondLst>
                                        </p:cTn>
                                        <p:tgtEl>
                                          <p:spTgt spid="99351">
                                            <p:txEl>
                                              <p:pRg st="22" end="22"/>
                                            </p:txEl>
                                          </p:spTgt>
                                        </p:tgtEl>
                                        <p:attrNameLst>
                                          <p:attrName>style.visibility</p:attrName>
                                        </p:attrNameLst>
                                      </p:cBhvr>
                                      <p:to>
                                        <p:strVal val="visible"/>
                                      </p:to>
                                    </p:set>
                                    <p:animEffect transition="in" filter="box(in)">
                                      <p:cBhvr>
                                        <p:cTn id="133" dur="500"/>
                                        <p:tgtEl>
                                          <p:spTgt spid="99351">
                                            <p:txEl>
                                              <p:pRg st="22" end="22"/>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2" fill="hold" nodeType="clickEffect">
                                  <p:stCondLst>
                                    <p:cond delay="0"/>
                                  </p:stCondLst>
                                  <p:childTnLst>
                                    <p:set>
                                      <p:cBhvr>
                                        <p:cTn id="137" dur="1" fill="hold">
                                          <p:stCondLst>
                                            <p:cond delay="0"/>
                                          </p:stCondLst>
                                        </p:cTn>
                                        <p:tgtEl>
                                          <p:spTgt spid="5"/>
                                        </p:tgtEl>
                                        <p:attrNameLst>
                                          <p:attrName>style.visibility</p:attrName>
                                        </p:attrNameLst>
                                      </p:cBhvr>
                                      <p:to>
                                        <p:strVal val="visible"/>
                                      </p:to>
                                    </p:set>
                                    <p:anim calcmode="lin" valueType="num">
                                      <p:cBhvr additive="base">
                                        <p:cTn id="138" dur="500" fill="hold"/>
                                        <p:tgtEl>
                                          <p:spTgt spid="5"/>
                                        </p:tgtEl>
                                        <p:attrNameLst>
                                          <p:attrName>ppt_x</p:attrName>
                                        </p:attrNameLst>
                                      </p:cBhvr>
                                      <p:tavLst>
                                        <p:tav tm="0">
                                          <p:val>
                                            <p:strVal val="1+#ppt_w/2"/>
                                          </p:val>
                                        </p:tav>
                                        <p:tav tm="100000">
                                          <p:val>
                                            <p:strVal val="#ppt_x"/>
                                          </p:val>
                                        </p:tav>
                                      </p:tavLst>
                                    </p:anim>
                                    <p:anim calcmode="lin" valueType="num">
                                      <p:cBhvr additive="base">
                                        <p:cTn id="13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p:txBody>
          <a:bodyPr/>
          <a:lstStyle/>
          <a:p>
            <a:pPr>
              <a:spcBef>
                <a:spcPct val="50000"/>
              </a:spcBef>
              <a:spcAft>
                <a:spcPct val="20000"/>
              </a:spcAft>
            </a:pPr>
            <a:r>
              <a:rPr lang="en-US" altLang="zh-CN" sz="2400">
                <a:latin typeface="Arial" pitchFamily="34" charset="0"/>
                <a:ea typeface="SimSun" pitchFamily="2" charset="-122"/>
              </a:rPr>
              <a:t>Type testing: you can test an object’s actual class by using the </a:t>
            </a:r>
            <a:r>
              <a:rPr lang="en-US" altLang="zh-CN" sz="2400">
                <a:latin typeface="Courier New" pitchFamily="49" charset="0"/>
                <a:ea typeface="SimSun" pitchFamily="2" charset="-122"/>
              </a:rPr>
              <a:t>instanceof</a:t>
            </a:r>
            <a:r>
              <a:rPr lang="en-US" altLang="zh-CN" sz="2400">
                <a:latin typeface="Arial" pitchFamily="34" charset="0"/>
                <a:ea typeface="SimSun" pitchFamily="2" charset="-122"/>
              </a:rPr>
              <a:t> operactor</a:t>
            </a:r>
          </a:p>
          <a:p>
            <a:pPr>
              <a:spcBef>
                <a:spcPct val="35000"/>
              </a:spcBef>
              <a:buFontTx/>
              <a:buNone/>
            </a:pPr>
            <a:r>
              <a:rPr lang="en-US" altLang="zh-CN" sz="2000">
                <a:latin typeface="Arial Unicode MS" pitchFamily="34" charset="-128"/>
                <a:ea typeface="SimSun" pitchFamily="2" charset="-122"/>
              </a:rPr>
              <a:t>	e.g.</a:t>
            </a:r>
            <a:r>
              <a:rPr lang="en-US" altLang="zh-CN" sz="2000">
                <a:latin typeface="Courier New" pitchFamily="49" charset="0"/>
                <a:ea typeface="SimSun" pitchFamily="2" charset="-122"/>
              </a:rPr>
              <a:t>	</a:t>
            </a:r>
            <a:r>
              <a:rPr lang="en-US" altLang="zh-CN" sz="1800">
                <a:latin typeface="Courier New" pitchFamily="49" charset="0"/>
                <a:ea typeface="SimSun" pitchFamily="2" charset="-122"/>
              </a:rPr>
              <a:t>if ( obj </a:t>
            </a:r>
            <a:r>
              <a:rPr lang="en-US" altLang="zh-CN" sz="1800">
                <a:solidFill>
                  <a:srgbClr val="FF0000"/>
                </a:solidFill>
                <a:latin typeface="Courier New" pitchFamily="49" charset="0"/>
                <a:ea typeface="SimSun" pitchFamily="2" charset="-122"/>
              </a:rPr>
              <a:t>instanceof</a:t>
            </a:r>
            <a:r>
              <a:rPr lang="en-US" altLang="zh-CN" sz="1800">
                <a:latin typeface="Courier New" pitchFamily="49" charset="0"/>
                <a:ea typeface="SimSun" pitchFamily="2" charset="-122"/>
              </a:rPr>
              <a:t> String)</a:t>
            </a:r>
          </a:p>
          <a:p>
            <a:pPr>
              <a:spcBef>
                <a:spcPct val="5000"/>
              </a:spcBef>
              <a:buFontTx/>
              <a:buNone/>
            </a:pPr>
            <a:r>
              <a:rPr lang="en-US" altLang="zh-CN" sz="1800">
                <a:latin typeface="Courier New" pitchFamily="49" charset="0"/>
                <a:ea typeface="SimSun" pitchFamily="2" charset="-122"/>
              </a:rPr>
              <a:t>		{</a:t>
            </a:r>
          </a:p>
          <a:p>
            <a:pPr lvl="1">
              <a:spcBef>
                <a:spcPct val="5000"/>
              </a:spcBef>
              <a:buFontTx/>
              <a:buNone/>
            </a:pPr>
            <a:r>
              <a:rPr lang="en-US" altLang="zh-CN" sz="1800">
                <a:latin typeface="Courier New" pitchFamily="49" charset="0"/>
                <a:ea typeface="SimSun" pitchFamily="2" charset="-122"/>
              </a:rPr>
              <a:t>		   String str2 = (String)obj;	</a:t>
            </a:r>
          </a:p>
          <a:p>
            <a:pPr lvl="1">
              <a:spcBef>
                <a:spcPct val="5000"/>
              </a:spcBef>
              <a:buFontTx/>
              <a:buNone/>
            </a:pPr>
            <a:r>
              <a:rPr lang="en-US" altLang="zh-CN" sz="1800">
                <a:latin typeface="Courier New" pitchFamily="49" charset="0"/>
                <a:ea typeface="SimSun" pitchFamily="2" charset="-122"/>
              </a:rPr>
              <a:t>		}</a:t>
            </a:r>
            <a:endParaRPr lang="en-US" sz="1800">
              <a:latin typeface="Courier New" pitchFamily="49" charset="0"/>
              <a:ea typeface="SimSun" pitchFamily="2" charset="-122"/>
            </a:endParaRPr>
          </a:p>
        </p:txBody>
      </p:sp>
      <p:sp>
        <p:nvSpPr>
          <p:cNvPr id="105474" name="Rectangle 2"/>
          <p:cNvSpPr>
            <a:spLocks noGrp="1" noChangeArrowheads="1"/>
          </p:cNvSpPr>
          <p:nvPr>
            <p:ph type="title"/>
          </p:nvPr>
        </p:nvSpPr>
        <p:spPr>
          <a:xfrm>
            <a:off x="442913" y="776288"/>
            <a:ext cx="8243887" cy="641350"/>
          </a:xfrm>
          <a:noFill/>
        </p:spPr>
        <p:txBody>
          <a:bodyPr>
            <a:spAutoFit/>
          </a:bodyPr>
          <a:lstStyle/>
          <a:p>
            <a:r>
              <a:rPr lang="en-US" altLang="zh-CN" sz="4000">
                <a:latin typeface="Arial" pitchFamily="34" charset="0"/>
                <a:ea typeface="SimSun" pitchFamily="2" charset="-122"/>
              </a:rPr>
              <a:t>Type conversion (3)</a:t>
            </a:r>
            <a:endParaRPr lang="en-US" sz="40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java.lang Wrapper Classes</a:t>
            </a:r>
          </a:p>
        </p:txBody>
      </p:sp>
      <p:graphicFrame>
        <p:nvGraphicFramePr>
          <p:cNvPr id="27648" name="Object 0"/>
          <p:cNvGraphicFramePr>
            <a:graphicFrameLocks noChangeAspect="1"/>
          </p:cNvGraphicFramePr>
          <p:nvPr>
            <p:ph type="tbl" idx="1"/>
          </p:nvPr>
        </p:nvGraphicFramePr>
        <p:xfrm>
          <a:off x="685800" y="2019300"/>
          <a:ext cx="7772400" cy="4038600"/>
        </p:xfrm>
        <a:graphic>
          <a:graphicData uri="http://schemas.openxmlformats.org/presentationml/2006/ole">
            <p:oleObj spid="_x0000_s1026" name="Document" r:id="rId3" imgW="7918920" imgH="4114800" progId="Word.Document.8">
              <p:embed/>
            </p:oleObj>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lnSpcReduction="10000"/>
          </a:bodyPr>
          <a:lstStyle/>
          <a:p>
            <a:r>
              <a:rPr lang="en-US" sz="2800"/>
              <a:t>encapsulates a single, immutable value</a:t>
            </a:r>
          </a:p>
          <a:p>
            <a:r>
              <a:rPr lang="en-US" sz="2800"/>
              <a:t>all wrapper classes can be constructed by passing the value to be wrapper to the constructor</a:t>
            </a:r>
          </a:p>
          <a:p>
            <a:pPr lvl="1"/>
            <a:r>
              <a:rPr lang="en-US" sz="2400"/>
              <a:t>double d = 453.2344;</a:t>
            </a:r>
          </a:p>
          <a:p>
            <a:pPr lvl="1"/>
            <a:r>
              <a:rPr lang="en-US" sz="2400"/>
              <a:t>Double myDouble = new Double( d );</a:t>
            </a:r>
          </a:p>
          <a:p>
            <a:r>
              <a:rPr lang="en-US" sz="2800"/>
              <a:t>can also pass Strings that represent the value to be wrapped (doesn’t work for Character)</a:t>
            </a:r>
          </a:p>
          <a:p>
            <a:pPr lvl="1"/>
            <a:r>
              <a:rPr lang="en-US" sz="2400"/>
              <a:t>Short myShort = new Short( “2453” );</a:t>
            </a:r>
          </a:p>
          <a:p>
            <a:pPr lvl="1"/>
            <a:r>
              <a:rPr lang="en-US" sz="2400"/>
              <a:t>throws NumberFormatException</a:t>
            </a:r>
            <a:endParaRPr lang="en-US"/>
          </a:p>
        </p:txBody>
      </p:sp>
      <p:sp>
        <p:nvSpPr>
          <p:cNvPr id="18434" name="Rectangle 2"/>
          <p:cNvSpPr>
            <a:spLocks noGrp="1" noChangeArrowheads="1"/>
          </p:cNvSpPr>
          <p:nvPr>
            <p:ph type="title"/>
          </p:nvPr>
        </p:nvSpPr>
        <p:spPr/>
        <p:txBody>
          <a:bodyPr/>
          <a:lstStyle/>
          <a:p>
            <a:r>
              <a:rPr lang="en-US"/>
              <a:t>java.lang Wrapper Classes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a:t>the values can be extracted by calling XXXvalue() where XXX is the name of the primitive type.</a:t>
            </a:r>
          </a:p>
          <a:p>
            <a:r>
              <a:rPr lang="en-US"/>
              <a:t>wrapper classes useful for classes such as Vector, which only operates on Objects</a:t>
            </a:r>
          </a:p>
        </p:txBody>
      </p:sp>
      <p:sp>
        <p:nvSpPr>
          <p:cNvPr id="19458" name="Rectangle 2"/>
          <p:cNvSpPr>
            <a:spLocks noGrp="1" noChangeArrowheads="1"/>
          </p:cNvSpPr>
          <p:nvPr>
            <p:ph type="title"/>
          </p:nvPr>
        </p:nvSpPr>
        <p:spPr/>
        <p:txBody>
          <a:bodyPr/>
          <a:lstStyle/>
          <a:p>
            <a:r>
              <a:rPr lang="en-US"/>
              <a:t>java.lang Wrapper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77500" lnSpcReduction="20000"/>
          </a:bodyPr>
          <a:lstStyle/>
          <a:p>
            <a:pPr>
              <a:buNone/>
            </a:pPr>
            <a:r>
              <a:rPr lang="en-US" dirty="0" smtClean="0"/>
              <a:t>// Create a </a:t>
            </a:r>
            <a:r>
              <a:rPr lang="en-US" dirty="0" err="1" smtClean="0"/>
              <a:t>superclass</a:t>
            </a:r>
            <a:r>
              <a:rPr lang="en-US" dirty="0" smtClean="0"/>
              <a:t>.</a:t>
            </a:r>
          </a:p>
          <a:p>
            <a:pPr>
              <a:buNone/>
            </a:pPr>
            <a:r>
              <a:rPr lang="en-US" dirty="0" smtClean="0"/>
              <a:t>class A {</a:t>
            </a:r>
          </a:p>
          <a:p>
            <a:pPr>
              <a:buNone/>
            </a:pPr>
            <a:r>
              <a:rPr lang="en-US" dirty="0" err="1" smtClean="0"/>
              <a:t>int</a:t>
            </a:r>
            <a:r>
              <a:rPr lang="en-US" dirty="0" smtClean="0"/>
              <a:t> </a:t>
            </a:r>
            <a:r>
              <a:rPr lang="en-US" dirty="0" err="1" smtClean="0"/>
              <a:t>i</a:t>
            </a:r>
            <a:r>
              <a:rPr lang="en-US" dirty="0" smtClean="0"/>
              <a:t>; // public by default</a:t>
            </a:r>
          </a:p>
          <a:p>
            <a:pPr>
              <a:buNone/>
            </a:pPr>
            <a:r>
              <a:rPr lang="en-US" dirty="0" smtClean="0"/>
              <a:t>private </a:t>
            </a:r>
            <a:r>
              <a:rPr lang="en-US" dirty="0" err="1" smtClean="0"/>
              <a:t>int</a:t>
            </a:r>
            <a:r>
              <a:rPr lang="en-US" dirty="0" smtClean="0"/>
              <a:t> j; // private to A</a:t>
            </a:r>
          </a:p>
          <a:p>
            <a:pPr>
              <a:buNone/>
            </a:pPr>
            <a:r>
              <a:rPr lang="en-US" dirty="0" smtClean="0"/>
              <a:t>void </a:t>
            </a:r>
            <a:r>
              <a:rPr lang="en-US" dirty="0" err="1" smtClean="0"/>
              <a:t>setij</a:t>
            </a:r>
            <a:r>
              <a:rPr lang="en-US" dirty="0" smtClean="0"/>
              <a:t>(</a:t>
            </a:r>
            <a:r>
              <a:rPr lang="en-US" dirty="0" err="1" smtClean="0"/>
              <a:t>int</a:t>
            </a:r>
            <a:r>
              <a:rPr lang="en-US" dirty="0" smtClean="0"/>
              <a:t> x, </a:t>
            </a:r>
            <a:r>
              <a:rPr lang="en-US" dirty="0" err="1" smtClean="0"/>
              <a:t>int</a:t>
            </a:r>
            <a:r>
              <a:rPr lang="en-US" dirty="0" smtClean="0"/>
              <a:t> y) {</a:t>
            </a:r>
          </a:p>
          <a:p>
            <a:pPr>
              <a:buNone/>
            </a:pPr>
            <a:r>
              <a:rPr lang="en-US" dirty="0" err="1" smtClean="0"/>
              <a:t>i</a:t>
            </a:r>
            <a:r>
              <a:rPr lang="en-US" dirty="0" smtClean="0"/>
              <a:t> = x;</a:t>
            </a:r>
          </a:p>
          <a:p>
            <a:pPr>
              <a:buNone/>
            </a:pPr>
            <a:r>
              <a:rPr lang="en-US" dirty="0" smtClean="0"/>
              <a:t>j = y;</a:t>
            </a:r>
          </a:p>
          <a:p>
            <a:pPr>
              <a:buNone/>
            </a:pPr>
            <a:r>
              <a:rPr lang="en-US" dirty="0" smtClean="0"/>
              <a:t>}</a:t>
            </a:r>
          </a:p>
          <a:p>
            <a:pPr>
              <a:buNone/>
            </a:pPr>
            <a:r>
              <a:rPr lang="en-US" dirty="0" smtClean="0"/>
              <a:t>}</a:t>
            </a:r>
          </a:p>
          <a:p>
            <a:pPr>
              <a:buNone/>
            </a:pPr>
            <a:r>
              <a:rPr lang="en-US" dirty="0" smtClean="0"/>
              <a:t>// A's j is not accessible here.</a:t>
            </a:r>
          </a:p>
          <a:p>
            <a:pPr>
              <a:buNone/>
            </a:pPr>
            <a:r>
              <a:rPr lang="en-US" dirty="0" smtClean="0"/>
              <a:t>class B extends A {</a:t>
            </a:r>
          </a:p>
          <a:p>
            <a:pPr>
              <a:buNone/>
            </a:pPr>
            <a:r>
              <a:rPr lang="en-US" dirty="0" err="1" smtClean="0"/>
              <a:t>int</a:t>
            </a:r>
            <a:r>
              <a:rPr lang="en-US" dirty="0" smtClean="0"/>
              <a:t> total;</a:t>
            </a:r>
          </a:p>
          <a:p>
            <a:pPr>
              <a:buNone/>
            </a:pPr>
            <a:r>
              <a:rPr lang="en-US" dirty="0" smtClean="0"/>
              <a:t>void sum() {</a:t>
            </a:r>
          </a:p>
          <a:p>
            <a:pPr>
              <a:buNone/>
            </a:pPr>
            <a:r>
              <a:rPr lang="en-US" dirty="0" smtClean="0"/>
              <a:t>total = </a:t>
            </a:r>
            <a:r>
              <a:rPr lang="en-US" dirty="0" err="1" smtClean="0"/>
              <a:t>i</a:t>
            </a:r>
            <a:r>
              <a:rPr lang="en-US" dirty="0" smtClean="0"/>
              <a:t> + j; // ERROR, j is not accessible here</a:t>
            </a:r>
          </a:p>
          <a:p>
            <a:pPr>
              <a:buNone/>
            </a:pPr>
            <a:r>
              <a:rPr lang="en-US" dirty="0" smtClean="0"/>
              <a:t>}</a:t>
            </a:r>
          </a:p>
          <a:p>
            <a:pPr>
              <a:buNone/>
            </a:pPr>
            <a:r>
              <a:rPr lang="en-US" dirty="0" smtClean="0"/>
              <a:t>}</a:t>
            </a:r>
          </a:p>
          <a:p>
            <a:pPr>
              <a:buNone/>
            </a:pPr>
            <a:r>
              <a:rPr lang="en-US" dirty="0" smtClean="0"/>
              <a:t>class Access {</a:t>
            </a:r>
          </a:p>
          <a:p>
            <a:pPr>
              <a:buNone/>
            </a:pPr>
            <a:r>
              <a:rPr lang="en-US" dirty="0" smtClean="0"/>
              <a:t>public static void main(String </a:t>
            </a:r>
            <a:r>
              <a:rPr lang="en-US" dirty="0" err="1" smtClean="0"/>
              <a:t>args</a:t>
            </a:r>
            <a:r>
              <a:rPr lang="en-US" dirty="0" smtClean="0"/>
              <a:t>[]) {</a:t>
            </a:r>
          </a:p>
          <a:p>
            <a:pPr>
              <a:buNone/>
            </a:pPr>
            <a:r>
              <a:rPr lang="en-US" dirty="0" smtClean="0"/>
              <a:t>B </a:t>
            </a:r>
            <a:r>
              <a:rPr lang="en-US" dirty="0" err="1" smtClean="0"/>
              <a:t>subOb</a:t>
            </a:r>
            <a:r>
              <a:rPr lang="en-US" dirty="0" smtClean="0"/>
              <a:t> = new B();</a:t>
            </a:r>
          </a:p>
          <a:p>
            <a:pPr>
              <a:buNone/>
            </a:pPr>
            <a:r>
              <a:rPr lang="en-US" dirty="0" err="1" smtClean="0"/>
              <a:t>subOb.setij</a:t>
            </a:r>
            <a:r>
              <a:rPr lang="en-US" dirty="0" smtClean="0"/>
              <a:t>(10, 12);</a:t>
            </a:r>
          </a:p>
          <a:p>
            <a:pPr>
              <a:buNone/>
            </a:pPr>
            <a:r>
              <a:rPr lang="en-US" dirty="0" smtClean="0"/>
              <a:t>subOb.sum();</a:t>
            </a:r>
          </a:p>
          <a:p>
            <a:pPr>
              <a:buNone/>
            </a:pPr>
            <a:r>
              <a:rPr lang="en-US" dirty="0" err="1" smtClean="0"/>
              <a:t>System.out.println</a:t>
            </a:r>
            <a:r>
              <a:rPr lang="en-US" dirty="0" smtClean="0"/>
              <a:t>("Total is " + </a:t>
            </a:r>
            <a:r>
              <a:rPr lang="en-US" dirty="0" err="1" smtClean="0"/>
              <a:t>subOb.total</a:t>
            </a:r>
            <a:r>
              <a:rPr lang="en-US" dirty="0" smtClean="0"/>
              <a:t>);</a:t>
            </a:r>
          </a:p>
          <a:p>
            <a:pPr>
              <a:buNone/>
            </a:pPr>
            <a:r>
              <a:rPr lang="en-US" dirty="0" smtClean="0"/>
              <a:t>}</a:t>
            </a:r>
          </a:p>
          <a:p>
            <a:pPr>
              <a:buNone/>
            </a:pPr>
            <a:r>
              <a:rPr lang="en-US" dirty="0" smtClean="0"/>
              <a:t>}</a:t>
            </a:r>
            <a:endParaRPr lang="en-US" dirty="0"/>
          </a:p>
        </p:txBody>
      </p:sp>
      <p:sp>
        <p:nvSpPr>
          <p:cNvPr id="2" name="Title 1"/>
          <p:cNvSpPr>
            <a:spLocks noGrp="1"/>
          </p:cNvSpPr>
          <p:nvPr>
            <p:ph type="title"/>
          </p:nvPr>
        </p:nvSpPr>
        <p:spPr/>
        <p:txBody>
          <a:bodyPr>
            <a:noAutofit/>
          </a:bodyPr>
          <a:lstStyle/>
          <a:p>
            <a:r>
              <a:rPr lang="en-US" sz="2000" dirty="0" smtClean="0"/>
              <a:t>/* In a class hierarchy, private members remain private to their class. This program contains an error and will not compile.*/</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515</TotalTime>
  <Words>6097</Words>
  <Application>Microsoft Office PowerPoint</Application>
  <PresentationFormat>On-screen Show (4:3)</PresentationFormat>
  <Paragraphs>1230</Paragraphs>
  <Slides>86</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88" baseType="lpstr">
      <vt:lpstr>Concourse</vt:lpstr>
      <vt:lpstr>Document</vt:lpstr>
      <vt:lpstr>Lecture 4  Rahul Kumar Dixit</vt:lpstr>
      <vt:lpstr>Understanding static</vt:lpstr>
      <vt:lpstr>// Demonstrate static variables, methods, and blocks.</vt:lpstr>
      <vt:lpstr>Slide 4</vt:lpstr>
      <vt:lpstr>Understanding static</vt:lpstr>
      <vt:lpstr>Inheritance Basics</vt:lpstr>
      <vt:lpstr>SimpleInheritance</vt:lpstr>
      <vt:lpstr>SimpleInheritance</vt:lpstr>
      <vt:lpstr>/* In a class hierarchy, private members remain private to their class. This program contains an error and will not compile.*/</vt:lpstr>
      <vt:lpstr>Slide 10</vt:lpstr>
      <vt:lpstr>Slide 11</vt:lpstr>
      <vt:lpstr>Inheritance Basics</vt:lpstr>
      <vt:lpstr>//A complete implementation of BoxWeight.</vt:lpstr>
      <vt:lpstr>// BoxWeight now fully implements all constructors</vt:lpstr>
      <vt:lpstr>Slide 15</vt:lpstr>
      <vt:lpstr>Slide 16</vt:lpstr>
      <vt:lpstr>Slide 17</vt:lpstr>
      <vt:lpstr>Hiding fields</vt:lpstr>
      <vt:lpstr>// Using super to overcome name hiding.</vt:lpstr>
      <vt:lpstr>Demonstrate when constructors are called.</vt:lpstr>
      <vt:lpstr>Inheritance Basics</vt:lpstr>
      <vt:lpstr>Method Overriding: “NexGen”</vt:lpstr>
      <vt:lpstr>// Method overriding.</vt:lpstr>
      <vt:lpstr>More into Inheritance…Overriding</vt:lpstr>
      <vt:lpstr>Slide 25</vt:lpstr>
      <vt:lpstr>/*It is the type of the object being referred to (not the type of the reference variable) that determines which version of an overridden method will be executed.*/</vt:lpstr>
      <vt:lpstr>Using final to Prevent Overriding</vt:lpstr>
      <vt:lpstr>Using final to Prevent Inheritance</vt:lpstr>
      <vt:lpstr>Classes hierarchy</vt:lpstr>
      <vt:lpstr>java.lang.Object</vt:lpstr>
      <vt:lpstr>java.lang.Object Methods</vt:lpstr>
      <vt:lpstr>java.lang.Object Methods (con’t)</vt:lpstr>
      <vt:lpstr>Class Member Access</vt:lpstr>
      <vt:lpstr>Abstract classes and methods (1)</vt:lpstr>
      <vt:lpstr>Abstract classes and methods (2)</vt:lpstr>
      <vt:lpstr>// A Simple demonstration of abstract.</vt:lpstr>
      <vt:lpstr>protected members</vt:lpstr>
      <vt:lpstr>Slide 38</vt:lpstr>
      <vt:lpstr>Slide 39</vt:lpstr>
      <vt:lpstr>What protected really means</vt:lpstr>
      <vt:lpstr>Design hints for inheritance</vt:lpstr>
      <vt:lpstr>Interface </vt:lpstr>
      <vt:lpstr>Interface declarations</vt:lpstr>
      <vt:lpstr>Interface member – constants</vt:lpstr>
      <vt:lpstr>Interface member – methods</vt:lpstr>
      <vt:lpstr>Modifiers of interfaces itself</vt:lpstr>
      <vt:lpstr>To implement interfaces in a class</vt:lpstr>
      <vt:lpstr>Instantiation properties of interfaces</vt:lpstr>
      <vt:lpstr>Extending interfaces</vt:lpstr>
      <vt:lpstr>Extending interfaces – about constants (1)</vt:lpstr>
      <vt:lpstr>Tedious Details (1) </vt:lpstr>
      <vt:lpstr>Tedious Details (2) </vt:lpstr>
      <vt:lpstr>Tedious Details (3)</vt:lpstr>
      <vt:lpstr>Extending interfaces – about methods</vt:lpstr>
      <vt:lpstr>Why using interfaces?</vt:lpstr>
      <vt:lpstr>Marker interfaces and object cloning</vt:lpstr>
      <vt:lpstr>Object cloning (1)</vt:lpstr>
      <vt:lpstr>Object cloning (2)</vt:lpstr>
      <vt:lpstr>Interfaces and abstract classes</vt:lpstr>
      <vt:lpstr>Slide 60</vt:lpstr>
      <vt:lpstr>Slide 61</vt:lpstr>
      <vt:lpstr>Slide 62</vt:lpstr>
      <vt:lpstr>Slide 63</vt:lpstr>
      <vt:lpstr>Slide 64</vt:lpstr>
      <vt:lpstr>Slide 65</vt:lpstr>
      <vt:lpstr>Fields/Methods in Extended Classes</vt:lpstr>
      <vt:lpstr>Constructors in extended classes</vt:lpstr>
      <vt:lpstr>Three phases of an object’s construction</vt:lpstr>
      <vt:lpstr>To Illustrate the Construction Order. . .</vt:lpstr>
      <vt:lpstr>Overloading and Overriding Methods</vt:lpstr>
      <vt:lpstr>Accessibility and Overriding</vt:lpstr>
      <vt:lpstr>Slide 72</vt:lpstr>
      <vt:lpstr>Slide 73</vt:lpstr>
      <vt:lpstr>Slide 74</vt:lpstr>
      <vt:lpstr>Hiding fields</vt:lpstr>
      <vt:lpstr>Polymorphism</vt:lpstr>
      <vt:lpstr>Slide 77</vt:lpstr>
      <vt:lpstr>Type compatibility</vt:lpstr>
      <vt:lpstr>Type conversion (1)</vt:lpstr>
      <vt:lpstr>Type conversion (1)</vt:lpstr>
      <vt:lpstr>Type conversion (2)</vt:lpstr>
      <vt:lpstr>Slide 82</vt:lpstr>
      <vt:lpstr>Type conversion (3)</vt:lpstr>
      <vt:lpstr>java.lang Wrapper Classes</vt:lpstr>
      <vt:lpstr>java.lang Wrapper Classes</vt:lpstr>
      <vt:lpstr>java.lang Wrapper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PrabhaG</dc:creator>
  <cp:lastModifiedBy>RAHUL</cp:lastModifiedBy>
  <cp:revision>55</cp:revision>
  <dcterms:created xsi:type="dcterms:W3CDTF">2015-02-17T07:11:16Z</dcterms:created>
  <dcterms:modified xsi:type="dcterms:W3CDTF">2015-09-25T12:50:11Z</dcterms:modified>
</cp:coreProperties>
</file>