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0" r:id="rId5"/>
    <p:sldId id="276" r:id="rId6"/>
    <p:sldId id="277" r:id="rId7"/>
    <p:sldId id="278" r:id="rId8"/>
    <p:sldId id="279" r:id="rId9"/>
    <p:sldId id="288" r:id="rId10"/>
    <p:sldId id="281" r:id="rId11"/>
    <p:sldId id="282" r:id="rId12"/>
    <p:sldId id="283" r:id="rId13"/>
    <p:sldId id="284" r:id="rId14"/>
    <p:sldId id="285" r:id="rId15"/>
    <p:sldId id="28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262F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EE02-E82A-47A5-AA63-FCC01225C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475" y="2940049"/>
            <a:ext cx="10179050" cy="977901"/>
          </a:xfrm>
        </p:spPr>
        <p:txBody>
          <a:bodyPr anchor="t">
            <a:normAutofit/>
          </a:bodyPr>
          <a:lstStyle>
            <a:lvl1pPr algn="ctr">
              <a:defRPr lang="en-US" sz="5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E2C4C8-86B1-4A63-92C2-55A128BC6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9" y="211222"/>
            <a:ext cx="1700521" cy="1723296"/>
          </a:xfrm>
          <a:prstGeom prst="rect">
            <a:avLst/>
          </a:prstGeom>
        </p:spPr>
      </p:pic>
      <p:sp>
        <p:nvSpPr>
          <p:cNvPr id="7" name="슬라이드 번호 개체 틀 13">
            <a:extLst>
              <a:ext uri="{FF2B5EF4-FFF2-40B4-BE49-F238E27FC236}">
                <a16:creationId xmlns:a16="http://schemas.microsoft.com/office/drawing/2014/main" id="{7C543768-6C6D-4F47-9B0E-DE160B097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600" y="6570662"/>
            <a:ext cx="376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1D2D890-6154-41D5-A6BA-21982A3F46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FCBB43-B6AD-4188-B978-61AC460DD728}"/>
              </a:ext>
            </a:extLst>
          </p:cNvPr>
          <p:cNvSpPr/>
          <p:nvPr/>
        </p:nvSpPr>
        <p:spPr>
          <a:xfrm>
            <a:off x="935115" y="6602970"/>
            <a:ext cx="39868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Copyright © 2020 Brain AI Co.,Ltd. All rights reserved.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244568-9D7C-4D58-A56B-7CD6BEDAD46A}"/>
              </a:ext>
            </a:extLst>
          </p:cNvPr>
          <p:cNvSpPr/>
          <p:nvPr/>
        </p:nvSpPr>
        <p:spPr>
          <a:xfrm>
            <a:off x="7618974" y="765093"/>
            <a:ext cx="4044697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defRPr/>
            </a:pPr>
            <a:r>
              <a:rPr lang="en-US" altLang="ko-KR" sz="3400" b="1" dirty="0">
                <a:solidFill>
                  <a:schemeClr val="bg1"/>
                </a:solidFill>
                <a:effectLst>
                  <a:outerShdw blurRad="25400" dist="38100" dir="2700000" algn="tl" rotWithShape="0">
                    <a:prstClr val="black">
                      <a:alpha val="26000"/>
                    </a:prstClr>
                  </a:outerShdw>
                </a:effectLst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Intel® AI For Youth</a:t>
            </a:r>
            <a:r>
              <a:rPr lang="ko-KR" altLang="en-US" sz="3400" b="1" dirty="0">
                <a:solidFill>
                  <a:schemeClr val="bg1"/>
                </a:solidFill>
                <a:effectLst>
                  <a:outerShdw blurRad="25400" dist="38100" dir="2700000" algn="tl" rotWithShape="0">
                    <a:prstClr val="black">
                      <a:alpha val="26000"/>
                    </a:prstClr>
                  </a:outerShdw>
                </a:effectLst>
                <a:latin typeface="Intel Clear" panose="020B0604020203020204" pitchFamily="34" charset="0"/>
                <a:cs typeface="Intel Clear" panose="020B0604020203020204" pitchFamily="34" charset="0"/>
              </a:rPr>
              <a:t> </a:t>
            </a:r>
            <a:endParaRPr lang="en-US" altLang="ko-KR" sz="3400" b="1" dirty="0">
              <a:solidFill>
                <a:schemeClr val="bg1"/>
              </a:solidFill>
              <a:effectLst>
                <a:outerShdw blurRad="25400" dist="38100" dir="2700000" algn="tl" rotWithShape="0">
                  <a:prstClr val="black">
                    <a:alpha val="26000"/>
                  </a:prstClr>
                </a:outerShdw>
              </a:effectLst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26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9B1F533-F4D4-449F-83E1-CBDE0A43D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8951"/>
            <a:ext cx="12192000" cy="228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AC32F1-F9AA-4D3E-98E0-2AEE68D89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9"/>
            <a:ext cx="12192000" cy="2286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6FBD0A7-095C-472B-BBE2-016C4191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800" b="1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13">
            <a:extLst>
              <a:ext uri="{FF2B5EF4-FFF2-40B4-BE49-F238E27FC236}">
                <a16:creationId xmlns:a16="http://schemas.microsoft.com/office/drawing/2014/main" id="{C895C9CB-7BCD-4884-987E-8D843AF98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600" y="6570662"/>
            <a:ext cx="376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1D2D890-6154-41D5-A6BA-21982A3F46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AA4F55-976B-4FCA-B87A-7986E6BE8ABA}"/>
              </a:ext>
            </a:extLst>
          </p:cNvPr>
          <p:cNvSpPr/>
          <p:nvPr/>
        </p:nvSpPr>
        <p:spPr>
          <a:xfrm>
            <a:off x="935115" y="6602970"/>
            <a:ext cx="39868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Copyright © 2020 Brain AI Co.,Ltd. All rights reserved. 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A01F8C00-89F8-48BA-9BB6-E0F48B4C0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641" y="6167108"/>
            <a:ext cx="1805394" cy="555506"/>
          </a:xfrm>
          <a:prstGeom prst="rect">
            <a:avLst/>
          </a:prstGeom>
          <a:ln>
            <a:noFill/>
          </a:ln>
        </p:spPr>
      </p:pic>
      <p:sp>
        <p:nvSpPr>
          <p:cNvPr id="9" name="제목 4">
            <a:extLst>
              <a:ext uri="{FF2B5EF4-FFF2-40B4-BE49-F238E27FC236}">
                <a16:creationId xmlns:a16="http://schemas.microsoft.com/office/drawing/2014/main" id="{2190DE51-A11D-4043-877C-8728EDA77B09}"/>
              </a:ext>
            </a:extLst>
          </p:cNvPr>
          <p:cNvSpPr txBox="1">
            <a:spLocks/>
          </p:cNvSpPr>
          <p:nvPr/>
        </p:nvSpPr>
        <p:spPr>
          <a:xfrm>
            <a:off x="7231257" y="6287571"/>
            <a:ext cx="2825384" cy="314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262F7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Intel® AI For Youth</a:t>
            </a:r>
            <a:endParaRPr lang="ko-KR" altLang="en-US" sz="2200" dirty="0">
              <a:latin typeface="Intel Clear" panose="020B0604020203020204" pitchFamily="34" charset="0"/>
              <a:cs typeface="Intel Clear" panose="020B06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66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71F54E4-8C05-47A5-AFDE-DD1DB4954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8951"/>
            <a:ext cx="12192000" cy="228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E88A1B1-F586-4376-9D27-FE8E9FC23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9"/>
            <a:ext cx="12192000" cy="228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CBEE02-E82A-47A5-AA63-FCC01225C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131" y="2837834"/>
            <a:ext cx="11073737" cy="977901"/>
          </a:xfrm>
          <a:prstGeom prst="rect">
            <a:avLst/>
          </a:prstGeom>
          <a:solidFill>
            <a:srgbClr val="262F75"/>
          </a:solidFill>
        </p:spPr>
        <p:txBody>
          <a:bodyPr anchor="t"/>
          <a:lstStyle>
            <a:lvl1pPr algn="ctr">
              <a:defRPr sz="6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27C98-4EA6-4E5B-B6D6-A56B7DE8C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328" y="4398754"/>
            <a:ext cx="9758671" cy="836696"/>
          </a:xfr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69BE4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B3DD18-23D8-46A8-9CE7-E7FEF7D7B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5" y="376571"/>
            <a:ext cx="2462174" cy="2169754"/>
          </a:xfrm>
          <a:prstGeom prst="rect">
            <a:avLst/>
          </a:prstGeom>
        </p:spPr>
      </p:pic>
      <p:sp>
        <p:nvSpPr>
          <p:cNvPr id="7" name="슬라이드 번호 개체 틀 13">
            <a:extLst>
              <a:ext uri="{FF2B5EF4-FFF2-40B4-BE49-F238E27FC236}">
                <a16:creationId xmlns:a16="http://schemas.microsoft.com/office/drawing/2014/main" id="{1F61F90F-1DFF-431B-B9F9-80E70C033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600" y="6570662"/>
            <a:ext cx="376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1D2D890-6154-41D5-A6BA-21982A3F46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D6BB8A-FDEB-48B9-AB57-71FE537AFC45}"/>
              </a:ext>
            </a:extLst>
          </p:cNvPr>
          <p:cNvSpPr/>
          <p:nvPr/>
        </p:nvSpPr>
        <p:spPr>
          <a:xfrm>
            <a:off x="935115" y="6602970"/>
            <a:ext cx="39868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Copyright © 2020 Brain AI Co.,Ltd. All rights reserved. 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40C8A0CB-6453-4C09-A5B6-ADE3BFF87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641" y="6167108"/>
            <a:ext cx="1805394" cy="555506"/>
          </a:xfrm>
          <a:prstGeom prst="rect">
            <a:avLst/>
          </a:prstGeom>
          <a:ln>
            <a:noFill/>
          </a:ln>
        </p:spPr>
      </p:pic>
      <p:sp>
        <p:nvSpPr>
          <p:cNvPr id="11" name="제목 4">
            <a:extLst>
              <a:ext uri="{FF2B5EF4-FFF2-40B4-BE49-F238E27FC236}">
                <a16:creationId xmlns:a16="http://schemas.microsoft.com/office/drawing/2014/main" id="{C0E3AA2D-298D-4D63-A627-2452BF7519C9}"/>
              </a:ext>
            </a:extLst>
          </p:cNvPr>
          <p:cNvSpPr txBox="1">
            <a:spLocks/>
          </p:cNvSpPr>
          <p:nvPr/>
        </p:nvSpPr>
        <p:spPr>
          <a:xfrm>
            <a:off x="7231257" y="6287571"/>
            <a:ext cx="2825384" cy="314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262F7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Intel® AI For Youth</a:t>
            </a:r>
            <a:endParaRPr lang="ko-KR" altLang="en-US" sz="2200" dirty="0">
              <a:latin typeface="Intel Clear" panose="020B0604020203020204" pitchFamily="34" charset="0"/>
              <a:cs typeface="Intel Clear" panose="020B06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65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bg>
      <p:bgPr>
        <a:solidFill>
          <a:srgbClr val="69BE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3BA12-F894-45F5-ACC1-A0E8B577B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612" y="2947987"/>
            <a:ext cx="11026775" cy="962025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lang="en-US" sz="5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EA0D7D-A196-411C-B901-D53BBE596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9" y="211222"/>
            <a:ext cx="1700521" cy="1723296"/>
          </a:xfrm>
          <a:prstGeom prst="rect">
            <a:avLst/>
          </a:prstGeom>
        </p:spPr>
      </p:pic>
      <p:sp>
        <p:nvSpPr>
          <p:cNvPr id="6" name="슬라이드 번호 개체 틀 13">
            <a:extLst>
              <a:ext uri="{FF2B5EF4-FFF2-40B4-BE49-F238E27FC236}">
                <a16:creationId xmlns:a16="http://schemas.microsoft.com/office/drawing/2014/main" id="{160E1074-0110-4B2C-A154-CDEC3B7C5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600" y="6570662"/>
            <a:ext cx="376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1D2D890-6154-41D5-A6BA-21982A3F46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C8E947-3E11-4A39-99A0-D8DC0080E8E6}"/>
              </a:ext>
            </a:extLst>
          </p:cNvPr>
          <p:cNvSpPr/>
          <p:nvPr/>
        </p:nvSpPr>
        <p:spPr>
          <a:xfrm>
            <a:off x="935115" y="6602970"/>
            <a:ext cx="39868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Copyright © 2020 Brain AI Co.,Ltd. All rights reserved.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4E23E2-DB49-483C-B278-7627594AEDBD}"/>
              </a:ext>
            </a:extLst>
          </p:cNvPr>
          <p:cNvSpPr/>
          <p:nvPr/>
        </p:nvSpPr>
        <p:spPr>
          <a:xfrm>
            <a:off x="7618974" y="765093"/>
            <a:ext cx="4044697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defRPr/>
            </a:pPr>
            <a:r>
              <a:rPr lang="en-US" altLang="ko-KR" sz="3400" b="1" dirty="0">
                <a:solidFill>
                  <a:schemeClr val="bg1"/>
                </a:solidFill>
                <a:effectLst>
                  <a:outerShdw blurRad="25400" dist="38100" dir="2700000" algn="tl" rotWithShape="0">
                    <a:prstClr val="black">
                      <a:alpha val="26000"/>
                    </a:prstClr>
                  </a:outerShdw>
                </a:effectLst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Intel® AI For Youth</a:t>
            </a:r>
            <a:r>
              <a:rPr lang="ko-KR" altLang="en-US" sz="3400" b="1" dirty="0">
                <a:solidFill>
                  <a:schemeClr val="bg1"/>
                </a:solidFill>
                <a:effectLst>
                  <a:outerShdw blurRad="25400" dist="38100" dir="2700000" algn="tl" rotWithShape="0">
                    <a:prstClr val="black">
                      <a:alpha val="26000"/>
                    </a:prstClr>
                  </a:outerShdw>
                </a:effectLst>
                <a:latin typeface="Intel Clear" panose="020B0604020203020204" pitchFamily="34" charset="0"/>
                <a:cs typeface="Intel Clear" panose="020B0604020203020204" pitchFamily="34" charset="0"/>
              </a:rPr>
              <a:t> </a:t>
            </a:r>
            <a:endParaRPr lang="en-US" altLang="ko-KR" sz="3400" b="1" dirty="0">
              <a:solidFill>
                <a:schemeClr val="bg1"/>
              </a:solidFill>
              <a:effectLst>
                <a:outerShdw blurRad="25400" dist="38100" dir="2700000" algn="tl" rotWithShape="0">
                  <a:prstClr val="black">
                    <a:alpha val="26000"/>
                  </a:prstClr>
                </a:outerShdw>
              </a:effectLst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93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67AC08D-5837-4F85-88E1-A811FE914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8951"/>
            <a:ext cx="12192000" cy="228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20BC3B-7207-4D96-B3F9-1D2A9629D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9"/>
            <a:ext cx="12192000" cy="2286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760DB-5A23-4025-87EF-0A54C7B0AE0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0000" y="1620000"/>
            <a:ext cx="11225970" cy="4320000"/>
          </a:xfrm>
        </p:spPr>
        <p:txBody>
          <a:bodyPr/>
          <a:lstStyle>
            <a:lvl1pPr>
              <a:defRPr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휴먼편지체" panose="02030504000101010101" pitchFamily="18" charset="-127"/>
                <a:ea typeface="휴먼편지체" panose="02030504000101010101" pitchFamily="18" charset="-127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35706C-9DC8-4DAF-AAB1-449F383D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800" b="1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슬라이드 번호 개체 틀 13">
            <a:extLst>
              <a:ext uri="{FF2B5EF4-FFF2-40B4-BE49-F238E27FC236}">
                <a16:creationId xmlns:a16="http://schemas.microsoft.com/office/drawing/2014/main" id="{C9E31667-6781-47F2-AF6D-62C1DE457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600" y="6570662"/>
            <a:ext cx="376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1D2D890-6154-41D5-A6BA-21982A3F46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75B7C7-15F6-41F9-BF2A-3C48FE29A282}"/>
              </a:ext>
            </a:extLst>
          </p:cNvPr>
          <p:cNvSpPr/>
          <p:nvPr/>
        </p:nvSpPr>
        <p:spPr>
          <a:xfrm>
            <a:off x="935115" y="6602970"/>
            <a:ext cx="39868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Copyright © 2020 Brain AI Co.,Ltd. All rights reserved. 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36F9A44C-5AB7-4B8D-984E-2442A37F8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641" y="6167108"/>
            <a:ext cx="1805394" cy="555506"/>
          </a:xfrm>
          <a:prstGeom prst="rect">
            <a:avLst/>
          </a:prstGeom>
          <a:ln>
            <a:noFill/>
          </a:ln>
        </p:spPr>
      </p:pic>
      <p:sp>
        <p:nvSpPr>
          <p:cNvPr id="10" name="제목 4">
            <a:extLst>
              <a:ext uri="{FF2B5EF4-FFF2-40B4-BE49-F238E27FC236}">
                <a16:creationId xmlns:a16="http://schemas.microsoft.com/office/drawing/2014/main" id="{48C48367-E47E-45FF-8876-8E2FE39A39AB}"/>
              </a:ext>
            </a:extLst>
          </p:cNvPr>
          <p:cNvSpPr txBox="1">
            <a:spLocks/>
          </p:cNvSpPr>
          <p:nvPr/>
        </p:nvSpPr>
        <p:spPr>
          <a:xfrm>
            <a:off x="7231257" y="6287571"/>
            <a:ext cx="2825384" cy="314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262F7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Intel® AI For Youth</a:t>
            </a:r>
            <a:endParaRPr lang="ko-KR" altLang="en-US" sz="2200" dirty="0">
              <a:latin typeface="Intel Clear" panose="020B0604020203020204" pitchFamily="34" charset="0"/>
              <a:cs typeface="Intel Clear" panose="020B06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71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B5070F7-043D-4F54-B1EA-909E3C128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8951"/>
            <a:ext cx="12192000" cy="228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7E955E-BE47-4455-8155-82551E40B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9"/>
            <a:ext cx="12192000" cy="2286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C33A0-51F8-45C5-97BD-78B8958F6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4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EA0D7D-A196-411C-B901-D53BBE596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9" y="211222"/>
            <a:ext cx="1700521" cy="1723296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6C684B37-502D-48D5-9473-91148E38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800" b="1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슬라이드 번호 개체 틀 13">
            <a:extLst>
              <a:ext uri="{FF2B5EF4-FFF2-40B4-BE49-F238E27FC236}">
                <a16:creationId xmlns:a16="http://schemas.microsoft.com/office/drawing/2014/main" id="{0DC35DC3-E18D-4AE3-B4E1-CB9F4ADFA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600" y="6570662"/>
            <a:ext cx="376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1D2D890-6154-41D5-A6BA-21982A3F46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D72000-63F6-42F6-8B4C-E89DF80826EC}"/>
              </a:ext>
            </a:extLst>
          </p:cNvPr>
          <p:cNvSpPr/>
          <p:nvPr/>
        </p:nvSpPr>
        <p:spPr>
          <a:xfrm>
            <a:off x="935115" y="6602970"/>
            <a:ext cx="39868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Copyright © 2020 Brain AI Co.,Ltd. All rights reserved. </a:t>
            </a: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FB7E90A0-7A6D-46C4-93BF-7A01923D19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641" y="6167108"/>
            <a:ext cx="1805394" cy="555506"/>
          </a:xfrm>
          <a:prstGeom prst="rect">
            <a:avLst/>
          </a:prstGeom>
          <a:ln>
            <a:noFill/>
          </a:ln>
        </p:spPr>
      </p:pic>
      <p:sp>
        <p:nvSpPr>
          <p:cNvPr id="13" name="제목 4">
            <a:extLst>
              <a:ext uri="{FF2B5EF4-FFF2-40B4-BE49-F238E27FC236}">
                <a16:creationId xmlns:a16="http://schemas.microsoft.com/office/drawing/2014/main" id="{A21773A0-5970-4888-81BB-D56F500D4953}"/>
              </a:ext>
            </a:extLst>
          </p:cNvPr>
          <p:cNvSpPr txBox="1">
            <a:spLocks/>
          </p:cNvSpPr>
          <p:nvPr/>
        </p:nvSpPr>
        <p:spPr>
          <a:xfrm>
            <a:off x="7231257" y="6287571"/>
            <a:ext cx="2825384" cy="314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262F7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Intel® AI For Youth</a:t>
            </a:r>
            <a:endParaRPr lang="ko-KR" altLang="en-US" sz="2200" dirty="0">
              <a:latin typeface="Intel Clear" panose="020B0604020203020204" pitchFamily="34" charset="0"/>
              <a:cs typeface="Intel Clear" panose="020B06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49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FBF2D-53D1-40ED-A67C-F8CDFD5E1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Brain AI Slide Master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FD250-D4FB-403F-A2B2-B346829BE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8" name="슬라이드 번호 개체 틀 13">
            <a:extLst>
              <a:ext uri="{FF2B5EF4-FFF2-40B4-BE49-F238E27FC236}">
                <a16:creationId xmlns:a16="http://schemas.microsoft.com/office/drawing/2014/main" id="{65CE94E2-80AE-4137-A50E-2384D9789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600" y="6570662"/>
            <a:ext cx="376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1D2D890-6154-41D5-A6BA-21982A3F4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15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Y헤드라인M" panose="02030600000101010101" pitchFamily="18" charset="-127"/>
          <a:ea typeface="HY헤드라인M" panose="0203060000010101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BF466-7845-42D1-98FA-1682C1922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인공지능 자동 분류기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D1CC16-1B4A-4EB6-808D-4C65B04EC5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0389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9560E-2468-4E5D-BB86-1C0A28D4124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228600" y="6570662"/>
            <a:ext cx="376550" cy="365125"/>
          </a:xfrm>
        </p:spPr>
        <p:txBody>
          <a:bodyPr/>
          <a:lstStyle/>
          <a:p>
            <a:fld id="{538A9980-1B13-4B77-83B7-B2D8C0A42D8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5FB6C-7EF7-47E8-A903-39349C2BAA76}"/>
              </a:ext>
            </a:extLst>
          </p:cNvPr>
          <p:cNvSpPr/>
          <p:nvPr/>
        </p:nvSpPr>
        <p:spPr>
          <a:xfrm>
            <a:off x="228600" y="1789698"/>
            <a:ext cx="719292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/>
              <a:t> </a:t>
            </a:r>
            <a:r>
              <a:rPr lang="ko-KR" altLang="en-US" sz="3600" dirty="0">
                <a:solidFill>
                  <a:srgbClr val="69BE45"/>
                </a:solidFill>
              </a:rPr>
              <a:t>def</a:t>
            </a:r>
            <a:r>
              <a:rPr lang="ko-KR" altLang="en-US" sz="3600" dirty="0"/>
              <a:t> Main():</a:t>
            </a:r>
          </a:p>
          <a:p>
            <a:r>
              <a:rPr lang="en-US" altLang="ko-KR" sz="3600" dirty="0"/>
              <a:t>	</a:t>
            </a:r>
            <a:r>
              <a:rPr lang="en-US" altLang="ko-KR" sz="2800" dirty="0">
                <a:solidFill>
                  <a:srgbClr val="353432"/>
                </a:solidFill>
              </a:rPr>
              <a:t>…</a:t>
            </a:r>
          </a:p>
          <a:p>
            <a:r>
              <a:rPr lang="en-US" altLang="ko-KR" sz="2800" dirty="0">
                <a:solidFill>
                  <a:srgbClr val="353432"/>
                </a:solidFill>
              </a:rPr>
              <a:t>	…</a:t>
            </a:r>
          </a:p>
          <a:p>
            <a:r>
              <a:rPr lang="en-US" altLang="ko-KR" sz="2800" dirty="0">
                <a:solidFill>
                  <a:srgbClr val="353432"/>
                </a:solidFill>
              </a:rPr>
              <a:t>	grabbed, frame = </a:t>
            </a:r>
            <a:r>
              <a:rPr lang="en-US" altLang="ko-KR" sz="2800" dirty="0" err="1">
                <a:solidFill>
                  <a:srgbClr val="353432"/>
                </a:solidFill>
              </a:rPr>
              <a:t>video_capture.read</a:t>
            </a:r>
            <a:r>
              <a:rPr lang="en-US" altLang="ko-KR" sz="2800" dirty="0">
                <a:solidFill>
                  <a:srgbClr val="353432"/>
                </a:solidFill>
              </a:rPr>
              <a:t>()</a:t>
            </a:r>
          </a:p>
          <a:p>
            <a:r>
              <a:rPr lang="en-US" altLang="ko-KR" sz="2800" dirty="0">
                <a:solidFill>
                  <a:srgbClr val="353432"/>
                </a:solidFill>
              </a:rPr>
              <a:t>	…</a:t>
            </a:r>
          </a:p>
          <a:p>
            <a:r>
              <a:rPr lang="en-US" altLang="ko-KR" sz="2800" dirty="0">
                <a:solidFill>
                  <a:srgbClr val="353432"/>
                </a:solidFill>
              </a:rPr>
              <a:t>	…</a:t>
            </a:r>
          </a:p>
          <a:p>
            <a:r>
              <a:rPr lang="en-US" altLang="ko-KR" sz="2800" dirty="0">
                <a:solidFill>
                  <a:srgbClr val="353432"/>
                </a:solidFill>
              </a:rPr>
              <a:t>	cv2.imshow("Frame", frame)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78E6C1-DFA4-474F-B552-BF5CD3A45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24" y="1945039"/>
            <a:ext cx="3902280" cy="338930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6D04466-F5A4-4BD4-8C01-AA4633737268}"/>
              </a:ext>
            </a:extLst>
          </p:cNvPr>
          <p:cNvCxnSpPr>
            <a:cxnSpLocks/>
            <a:stCxn id="10" idx="2"/>
            <a:endCxn id="12" idx="2"/>
          </p:cNvCxnSpPr>
          <p:nvPr/>
        </p:nvCxnSpPr>
        <p:spPr>
          <a:xfrm rot="16200000" flipH="1">
            <a:off x="6791374" y="2178151"/>
            <a:ext cx="189879" cy="6122501"/>
          </a:xfrm>
          <a:prstGeom prst="bentConnector3">
            <a:avLst>
              <a:gd name="adj1" fmla="val 2203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E4C362-66DC-42A6-A105-2132D9989671}"/>
              </a:ext>
            </a:extLst>
          </p:cNvPr>
          <p:cNvCxnSpPr>
            <a:cxnSpLocks/>
          </p:cNvCxnSpPr>
          <p:nvPr/>
        </p:nvCxnSpPr>
        <p:spPr>
          <a:xfrm>
            <a:off x="3825062" y="3817088"/>
            <a:ext cx="0" cy="8506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62E374E7-F549-4D7F-A19E-03199180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2459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소스 코드 </a:t>
            </a:r>
            <a:r>
              <a:rPr lang="en-US" altLang="ko-KR" dirty="0"/>
              <a:t>– </a:t>
            </a:r>
            <a:r>
              <a:rPr lang="ko-KR" altLang="en-US" dirty="0"/>
              <a:t>새로운 데이터 읽어 오기 </a:t>
            </a: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619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9560E-2468-4E5D-BB86-1C0A28D4124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228600" y="6570662"/>
            <a:ext cx="376550" cy="365125"/>
          </a:xfrm>
        </p:spPr>
        <p:txBody>
          <a:bodyPr/>
          <a:lstStyle/>
          <a:p>
            <a:fld id="{538A9980-1B13-4B77-83B7-B2D8C0A42D8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27A42E-EE94-4D92-B504-C25324E4BA8E}"/>
              </a:ext>
            </a:extLst>
          </p:cNvPr>
          <p:cNvCxnSpPr>
            <a:cxnSpLocks/>
          </p:cNvCxnSpPr>
          <p:nvPr/>
        </p:nvCxnSpPr>
        <p:spPr>
          <a:xfrm flipH="1">
            <a:off x="8294884" y="4390810"/>
            <a:ext cx="1" cy="5013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7AC7980-8EBE-432D-BA37-F89CCD9F978F}"/>
              </a:ext>
            </a:extLst>
          </p:cNvPr>
          <p:cNvSpPr/>
          <p:nvPr/>
        </p:nvSpPr>
        <p:spPr>
          <a:xfrm>
            <a:off x="228600" y="2372404"/>
            <a:ext cx="76182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/>
              <a:t> </a:t>
            </a:r>
            <a:r>
              <a:rPr lang="ko-KR" altLang="en-US" sz="2800" dirty="0">
                <a:solidFill>
                  <a:srgbClr val="69BE45"/>
                </a:solidFill>
              </a:rPr>
              <a:t>def</a:t>
            </a:r>
            <a:r>
              <a:rPr lang="ko-KR" altLang="en-US" sz="2800" dirty="0"/>
              <a:t> </a:t>
            </a:r>
            <a:r>
              <a:rPr lang="en-US" altLang="ko-KR" sz="2800" dirty="0"/>
              <a:t>Main():</a:t>
            </a:r>
            <a:endParaRPr lang="ko-KR" altLang="en-US" sz="2800" dirty="0"/>
          </a:p>
          <a:p>
            <a:r>
              <a:rPr lang="en-US" altLang="ko-KR" sz="2800" dirty="0"/>
              <a:t>	</a:t>
            </a:r>
            <a:r>
              <a:rPr lang="en-US" altLang="ko-KR" sz="2800" dirty="0">
                <a:solidFill>
                  <a:srgbClr val="353432"/>
                </a:solidFill>
              </a:rPr>
              <a:t>…</a:t>
            </a:r>
          </a:p>
          <a:p>
            <a:r>
              <a:rPr lang="en-US" altLang="ko-KR" sz="2800" dirty="0">
                <a:solidFill>
                  <a:srgbClr val="353432"/>
                </a:solidFill>
              </a:rPr>
              <a:t>	…</a:t>
            </a:r>
          </a:p>
          <a:p>
            <a:r>
              <a:rPr lang="en-US" altLang="ko-KR" sz="2800" dirty="0">
                <a:solidFill>
                  <a:srgbClr val="353432"/>
                </a:solidFill>
              </a:rPr>
              <a:t>	cropped = frame[y1:y2, x1:x2]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399843-21BF-470C-AE49-8126C7AD6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411" y="4964044"/>
            <a:ext cx="1246945" cy="12469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FF79C7-A62C-4D36-9E62-E975B0CC0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332" y="1417543"/>
            <a:ext cx="3340486" cy="2901361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AA99CF14-24B7-4187-9942-B52729F2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0388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소스 코드 </a:t>
            </a:r>
            <a:r>
              <a:rPr lang="en-US" altLang="ko-KR" dirty="0"/>
              <a:t>– </a:t>
            </a:r>
            <a:r>
              <a:rPr lang="ko-KR" altLang="en-US" dirty="0"/>
              <a:t>새로운 데이터 읽어 오기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149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9560E-2468-4E5D-BB86-1C0A28D4124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228600" y="6570662"/>
            <a:ext cx="376550" cy="365125"/>
          </a:xfrm>
        </p:spPr>
        <p:txBody>
          <a:bodyPr/>
          <a:lstStyle/>
          <a:p>
            <a:fld id="{538A9980-1B13-4B77-83B7-B2D8C0A42D8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864AD5-088B-43D9-A7F1-6F60EE8A784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290" y="4523048"/>
            <a:ext cx="732282" cy="73228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27A42E-EE94-4D92-B504-C25324E4BA8E}"/>
              </a:ext>
            </a:extLst>
          </p:cNvPr>
          <p:cNvCxnSpPr>
            <a:cxnSpLocks/>
          </p:cNvCxnSpPr>
          <p:nvPr/>
        </p:nvCxnSpPr>
        <p:spPr>
          <a:xfrm>
            <a:off x="9436491" y="4356470"/>
            <a:ext cx="0" cy="4100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7AC7980-8EBE-432D-BA37-F89CCD9F978F}"/>
              </a:ext>
            </a:extLst>
          </p:cNvPr>
          <p:cNvSpPr/>
          <p:nvPr/>
        </p:nvSpPr>
        <p:spPr>
          <a:xfrm>
            <a:off x="228600" y="1789698"/>
            <a:ext cx="76182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/>
              <a:t> </a:t>
            </a:r>
            <a:r>
              <a:rPr lang="ko-KR" altLang="en-US" sz="2800" dirty="0">
                <a:solidFill>
                  <a:srgbClr val="69BE45"/>
                </a:solidFill>
              </a:rPr>
              <a:t>def</a:t>
            </a:r>
            <a:r>
              <a:rPr lang="ko-KR" altLang="en-US" sz="2800" dirty="0"/>
              <a:t> </a:t>
            </a:r>
            <a:r>
              <a:rPr lang="en-US" altLang="ko-KR" sz="2800" dirty="0" err="1"/>
              <a:t>ReadPicture</a:t>
            </a:r>
            <a:r>
              <a:rPr lang="en-US" altLang="ko-KR" sz="2800" dirty="0"/>
              <a:t>(cropped, model, frame):</a:t>
            </a:r>
            <a:endParaRPr lang="ko-KR" altLang="en-US" sz="2800" dirty="0"/>
          </a:p>
          <a:p>
            <a:r>
              <a:rPr lang="en-US" altLang="ko-KR" sz="2800" dirty="0"/>
              <a:t>	</a:t>
            </a:r>
            <a:r>
              <a:rPr lang="en-US" altLang="ko-KR" sz="2800" dirty="0">
                <a:solidFill>
                  <a:srgbClr val="353432"/>
                </a:solidFill>
              </a:rPr>
              <a:t>…</a:t>
            </a:r>
          </a:p>
          <a:p>
            <a:r>
              <a:rPr lang="en-US" altLang="ko-KR" sz="2800" dirty="0">
                <a:solidFill>
                  <a:srgbClr val="353432"/>
                </a:solidFill>
              </a:rPr>
              <a:t>	…</a:t>
            </a:r>
          </a:p>
          <a:p>
            <a:r>
              <a:rPr lang="en-US" altLang="ko-KR" sz="2800" dirty="0">
                <a:solidFill>
                  <a:srgbClr val="353432"/>
                </a:solidFill>
              </a:rPr>
              <a:t>	</a:t>
            </a:r>
          </a:p>
          <a:p>
            <a:r>
              <a:rPr lang="en-US" altLang="ko-KR" sz="2800" dirty="0">
                <a:solidFill>
                  <a:srgbClr val="353432"/>
                </a:solidFill>
              </a:rPr>
              <a:t>    </a:t>
            </a:r>
            <a:r>
              <a:rPr lang="en-US" altLang="ko-KR" sz="2800" dirty="0" err="1">
                <a:solidFill>
                  <a:srgbClr val="353432"/>
                </a:solidFill>
              </a:rPr>
              <a:t>input_width</a:t>
            </a:r>
            <a:r>
              <a:rPr lang="en-US" altLang="ko-KR" sz="2800" dirty="0">
                <a:solidFill>
                  <a:srgbClr val="353432"/>
                </a:solidFill>
              </a:rPr>
              <a:t> = 224</a:t>
            </a:r>
          </a:p>
          <a:p>
            <a:r>
              <a:rPr lang="en-US" altLang="ko-KR" sz="2800" dirty="0">
                <a:solidFill>
                  <a:srgbClr val="353432"/>
                </a:solidFill>
              </a:rPr>
              <a:t>    </a:t>
            </a:r>
            <a:r>
              <a:rPr lang="en-US" altLang="ko-KR" sz="2800" dirty="0" err="1">
                <a:solidFill>
                  <a:srgbClr val="353432"/>
                </a:solidFill>
              </a:rPr>
              <a:t>input_height</a:t>
            </a:r>
            <a:r>
              <a:rPr lang="en-US" altLang="ko-KR" sz="2800" dirty="0">
                <a:solidFill>
                  <a:srgbClr val="353432"/>
                </a:solidFill>
              </a:rPr>
              <a:t> = 224</a:t>
            </a:r>
          </a:p>
          <a:p>
            <a:r>
              <a:rPr lang="en-US" altLang="ko-KR" sz="2800" dirty="0">
                <a:solidFill>
                  <a:srgbClr val="353432"/>
                </a:solidFill>
              </a:rPr>
              <a:t>    </a:t>
            </a:r>
          </a:p>
          <a:p>
            <a:r>
              <a:rPr lang="en-US" altLang="ko-KR" sz="2800" dirty="0">
                <a:solidFill>
                  <a:srgbClr val="353432"/>
                </a:solidFill>
              </a:rPr>
              <a:t>    </a:t>
            </a:r>
            <a:r>
              <a:rPr lang="en-US" altLang="ko-KR" sz="2800" dirty="0" err="1">
                <a:solidFill>
                  <a:srgbClr val="353432"/>
                </a:solidFill>
              </a:rPr>
              <a:t>resized_image</a:t>
            </a:r>
            <a:r>
              <a:rPr lang="en-US" altLang="ko-KR" sz="2800" dirty="0">
                <a:solidFill>
                  <a:srgbClr val="353432"/>
                </a:solidFill>
              </a:rPr>
              <a:t> = cv2.resize(cropped, 		(</a:t>
            </a:r>
            <a:r>
              <a:rPr lang="en-US" altLang="ko-KR" sz="2800" dirty="0" err="1">
                <a:solidFill>
                  <a:srgbClr val="353432"/>
                </a:solidFill>
              </a:rPr>
              <a:t>input_width</a:t>
            </a:r>
            <a:r>
              <a:rPr lang="en-US" altLang="ko-KR" sz="2800" dirty="0">
                <a:solidFill>
                  <a:srgbClr val="353432"/>
                </a:solidFill>
              </a:rPr>
              <a:t>, </a:t>
            </a:r>
            <a:r>
              <a:rPr lang="en-US" altLang="ko-KR" sz="2800" dirty="0" err="1">
                <a:solidFill>
                  <a:srgbClr val="353432"/>
                </a:solidFill>
              </a:rPr>
              <a:t>input_height</a:t>
            </a:r>
            <a:r>
              <a:rPr lang="en-US" altLang="ko-KR" sz="2800" dirty="0">
                <a:solidFill>
                  <a:srgbClr val="353432"/>
                </a:solidFill>
              </a:rPr>
              <a:t>))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399843-21BF-470C-AE49-8126C7AD6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078" y="1602670"/>
            <a:ext cx="2702772" cy="270277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B71FA22-13B8-4120-B312-AD7F52C6289F}"/>
              </a:ext>
            </a:extLst>
          </p:cNvPr>
          <p:cNvSpPr/>
          <p:nvPr/>
        </p:nvSpPr>
        <p:spPr>
          <a:xfrm>
            <a:off x="7255896" y="4627579"/>
            <a:ext cx="16225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/>
              <a:t>224 </a:t>
            </a:r>
            <a:r>
              <a:rPr lang="ko-KR" altLang="en-US" sz="2800" dirty="0"/>
              <a:t>픽셀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C9413A-5F9E-4BBA-AC86-9ECD0DB28593}"/>
              </a:ext>
            </a:extLst>
          </p:cNvPr>
          <p:cNvSpPr/>
          <p:nvPr/>
        </p:nvSpPr>
        <p:spPr>
          <a:xfrm>
            <a:off x="9050290" y="5526282"/>
            <a:ext cx="16225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/>
              <a:t>224 </a:t>
            </a:r>
            <a:r>
              <a:rPr lang="ko-KR" altLang="en-US" sz="2800" dirty="0"/>
              <a:t>픽셀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86C95B-03BC-4A2B-8DA0-E7E61EAEF28E}"/>
              </a:ext>
            </a:extLst>
          </p:cNvPr>
          <p:cNvCxnSpPr>
            <a:cxnSpLocks/>
          </p:cNvCxnSpPr>
          <p:nvPr/>
        </p:nvCxnSpPr>
        <p:spPr>
          <a:xfrm>
            <a:off x="8918831" y="4523048"/>
            <a:ext cx="0" cy="7322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DCAB0D-83E0-445E-B381-3203C1B96231}"/>
              </a:ext>
            </a:extLst>
          </p:cNvPr>
          <p:cNvCxnSpPr>
            <a:cxnSpLocks/>
          </p:cNvCxnSpPr>
          <p:nvPr/>
        </p:nvCxnSpPr>
        <p:spPr>
          <a:xfrm flipH="1">
            <a:off x="9050290" y="5392825"/>
            <a:ext cx="7711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B2577363-8FD9-4323-A109-9158CFE59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82082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소스 코드 </a:t>
            </a:r>
            <a:r>
              <a:rPr lang="en-US" altLang="ko-KR" dirty="0"/>
              <a:t>– </a:t>
            </a:r>
            <a:r>
              <a:rPr lang="ko-KR" altLang="en-US" dirty="0"/>
              <a:t>새로운 데이터 읽어 오기 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110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9560E-2468-4E5D-BB86-1C0A28D4124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228600" y="6570662"/>
            <a:ext cx="376550" cy="365125"/>
          </a:xfrm>
        </p:spPr>
        <p:txBody>
          <a:bodyPr/>
          <a:lstStyle/>
          <a:p>
            <a:fld id="{538A9980-1B13-4B77-83B7-B2D8C0A42D8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864AD5-088B-43D9-A7F1-6F60EE8A784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965" y="4636353"/>
            <a:ext cx="732282" cy="732282"/>
          </a:xfrm>
          <a:prstGeom prst="rect">
            <a:avLst/>
          </a:prstGeom>
        </p:spPr>
      </p:pic>
      <p:sp>
        <p:nvSpPr>
          <p:cNvPr id="21" name="Rectangle 1">
            <a:extLst>
              <a:ext uri="{FF2B5EF4-FFF2-40B4-BE49-F238E27FC236}">
                <a16:creationId xmlns:a16="http://schemas.microsoft.com/office/drawing/2014/main" id="{CE678EC4-1FEC-44AF-B1D7-111D8230B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377" y="3616007"/>
            <a:ext cx="1824399" cy="29546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[</a:t>
            </a:r>
            <a:r>
              <a:rPr lang="en-US" altLang="en-US" sz="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[[[[ 1.007874 1.007874 1.007874 ]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[ 1.007874 1.007874 1.007874 ]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[ 1.007874 1.007874 1.007874 ] ...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[ 1.007874 1.007874 1.007874 ]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[ 1.007874 1.007874 1.007874 ]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[ 1.007874 1.007874 1.007874 ]]</a:t>
            </a:r>
            <a:endParaRPr lang="en-US" altLang="en-US" sz="8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[[[[ 1.007874 1.007874 1.007874 ]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[ 1.007874 1.007874 1.007874 ]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[ 1.007874 1.007874 1.007874 ] ...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[ 1.007874 1.007874 1.007874 ]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[ 1.007874 1.007874 1.007874 ]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[ 1.007874 1.007874 1.007874 ]]</a:t>
            </a:r>
            <a:endParaRPr lang="en-US" altLang="en-US" sz="8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[[[[ 1.007874 1.007874 1.007874 ]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[ 1.007874 1.007874 1.007874 ]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[ 1.007874 1.007874 1.007874 ] ...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[ 1.007874 1.007874 1.007874 ]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[ 1.007874 1.007874 1.007874 ]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[ 1.007874 1.007874 1.07874 ]]</a:t>
            </a:r>
            <a:endParaRPr lang="en-US" altLang="en-US" sz="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[[[ 1.007874 1.007874 1.007874 ]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[ 1.007874 1.007874 1.007874 ]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[ 1.007874 1.007874 1.007874 ]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[ 1.007874 1.007874 1.007874 ]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[ 1.007874 1.007874 1.007874 ]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[ 1.007874 1.007874 1.007874 ]]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E71A93-8E8C-4E90-9A45-CA848B1E9144}"/>
              </a:ext>
            </a:extLst>
          </p:cNvPr>
          <p:cNvCxnSpPr>
            <a:cxnSpLocks/>
          </p:cNvCxnSpPr>
          <p:nvPr/>
        </p:nvCxnSpPr>
        <p:spPr>
          <a:xfrm rot="16200000">
            <a:off x="4992812" y="4621302"/>
            <a:ext cx="0" cy="7623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680C7A8-610A-4681-95AA-DBB916448B09}"/>
              </a:ext>
            </a:extLst>
          </p:cNvPr>
          <p:cNvSpPr/>
          <p:nvPr/>
        </p:nvSpPr>
        <p:spPr>
          <a:xfrm>
            <a:off x="416875" y="1690688"/>
            <a:ext cx="127343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/>
              <a:t> </a:t>
            </a:r>
            <a:r>
              <a:rPr lang="ko-KR" altLang="en-US" sz="2800" dirty="0">
                <a:solidFill>
                  <a:srgbClr val="69BE45"/>
                </a:solidFill>
              </a:rPr>
              <a:t>def</a:t>
            </a:r>
            <a:r>
              <a:rPr lang="ko-KR" altLang="en-US" sz="2800" dirty="0"/>
              <a:t> </a:t>
            </a:r>
            <a:r>
              <a:rPr lang="en-US" altLang="ko-KR" sz="2800" dirty="0" err="1"/>
              <a:t>ReadPicture</a:t>
            </a:r>
            <a:r>
              <a:rPr lang="en-US" altLang="ko-KR" sz="2800" dirty="0"/>
              <a:t>(cropped, model, frame):</a:t>
            </a:r>
            <a:endParaRPr lang="ko-KR" altLang="en-US" sz="2800" dirty="0"/>
          </a:p>
          <a:p>
            <a:r>
              <a:rPr lang="en-US" altLang="ko-KR" sz="2800" dirty="0"/>
              <a:t>	</a:t>
            </a:r>
            <a:r>
              <a:rPr lang="en-US" altLang="ko-KR" sz="2800" dirty="0">
                <a:solidFill>
                  <a:srgbClr val="353432"/>
                </a:solidFill>
              </a:rPr>
              <a:t>…</a:t>
            </a:r>
          </a:p>
          <a:p>
            <a:r>
              <a:rPr lang="en-US" altLang="ko-KR" sz="2800" dirty="0">
                <a:solidFill>
                  <a:srgbClr val="353432"/>
                </a:solidFill>
              </a:rPr>
              <a:t>	</a:t>
            </a:r>
            <a:r>
              <a:rPr lang="en-US" altLang="ko-KR" sz="2800" dirty="0" err="1">
                <a:solidFill>
                  <a:srgbClr val="353432"/>
                </a:solidFill>
              </a:rPr>
              <a:t>normalized_image</a:t>
            </a:r>
            <a:r>
              <a:rPr lang="en-US" altLang="ko-KR" sz="2800" dirty="0">
                <a:solidFill>
                  <a:srgbClr val="353432"/>
                </a:solidFill>
              </a:rPr>
              <a:t> =(</a:t>
            </a:r>
            <a:r>
              <a:rPr lang="en-US" altLang="ko-KR" sz="2800" dirty="0" err="1">
                <a:solidFill>
                  <a:srgbClr val="353432"/>
                </a:solidFill>
              </a:rPr>
              <a:t>image_array.astype</a:t>
            </a:r>
            <a:r>
              <a:rPr lang="en-US" altLang="ko-KR" sz="2800" dirty="0">
                <a:solidFill>
                  <a:srgbClr val="353432"/>
                </a:solidFill>
              </a:rPr>
              <a:t>(np.float32) / 127.0) – 1</a:t>
            </a:r>
          </a:p>
          <a:p>
            <a:r>
              <a:rPr lang="en-US" altLang="ko-KR" sz="2800" dirty="0">
                <a:solidFill>
                  <a:srgbClr val="353432"/>
                </a:solidFill>
              </a:rPr>
              <a:t>	batch = </a:t>
            </a:r>
            <a:r>
              <a:rPr lang="en-US" altLang="ko-KR" sz="2800" dirty="0" err="1">
                <a:solidFill>
                  <a:srgbClr val="353432"/>
                </a:solidFill>
              </a:rPr>
              <a:t>normalized_image.reshape</a:t>
            </a:r>
            <a:r>
              <a:rPr lang="en-US" altLang="ko-KR" sz="2800" dirty="0">
                <a:solidFill>
                  <a:srgbClr val="353432"/>
                </a:solidFill>
              </a:rPr>
              <a:t>	(1, </a:t>
            </a:r>
            <a:r>
              <a:rPr lang="en-US" altLang="ko-KR" sz="2800" dirty="0" err="1">
                <a:solidFill>
                  <a:srgbClr val="353432"/>
                </a:solidFill>
              </a:rPr>
              <a:t>input_height</a:t>
            </a:r>
            <a:r>
              <a:rPr lang="en-US" altLang="ko-KR" sz="2800" dirty="0">
                <a:solidFill>
                  <a:srgbClr val="353432"/>
                </a:solidFill>
              </a:rPr>
              <a:t>, </a:t>
            </a:r>
            <a:r>
              <a:rPr lang="en-US" altLang="ko-KR" sz="2800" dirty="0" err="1">
                <a:solidFill>
                  <a:srgbClr val="353432"/>
                </a:solidFill>
              </a:rPr>
              <a:t>input_width</a:t>
            </a:r>
            <a:r>
              <a:rPr lang="en-US" altLang="ko-KR" sz="2800" dirty="0">
                <a:solidFill>
                  <a:srgbClr val="353432"/>
                </a:solidFill>
              </a:rPr>
              <a:t>, 3)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2EF3A64-3541-4289-8270-FF16AA01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코드 </a:t>
            </a:r>
            <a:r>
              <a:rPr lang="en-US" altLang="ko-KR" dirty="0"/>
              <a:t>- </a:t>
            </a:r>
            <a:r>
              <a:rPr lang="ko-KR" altLang="en-US" dirty="0"/>
              <a:t>정규화</a:t>
            </a:r>
          </a:p>
        </p:txBody>
      </p:sp>
    </p:spTree>
    <p:extLst>
      <p:ext uri="{BB962C8B-B14F-4D97-AF65-F5344CB8AC3E}">
        <p14:creationId xmlns:p14="http://schemas.microsoft.com/office/powerpoint/2010/main" val="2272743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8">
            <a:extLst>
              <a:ext uri="{FF2B5EF4-FFF2-40B4-BE49-F238E27FC236}">
                <a16:creationId xmlns:a16="http://schemas.microsoft.com/office/drawing/2014/main" id="{20FC4F0C-153D-4337-B32B-82B0687259CF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545635" y="4292951"/>
            <a:ext cx="1073995" cy="532684"/>
          </a:xfrm>
          <a:prstGeom prst="straightConnector1">
            <a:avLst/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8">
            <a:extLst>
              <a:ext uri="{FF2B5EF4-FFF2-40B4-BE49-F238E27FC236}">
                <a16:creationId xmlns:a16="http://schemas.microsoft.com/office/drawing/2014/main" id="{CADFF749-E185-449B-A3B5-6042214AE26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545635" y="4825635"/>
            <a:ext cx="925265" cy="485138"/>
          </a:xfrm>
          <a:prstGeom prst="straightConnector1">
            <a:avLst/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9560E-2468-4E5D-BB86-1C0A28D4124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228600" y="6570662"/>
            <a:ext cx="376550" cy="365125"/>
          </a:xfrm>
        </p:spPr>
        <p:txBody>
          <a:bodyPr/>
          <a:lstStyle/>
          <a:p>
            <a:fld id="{538A9980-1B13-4B77-83B7-B2D8C0A42D8C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CE678EC4-1FEC-44AF-B1D7-111D8230B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194" y="3418283"/>
            <a:ext cx="3177173" cy="29546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[</a:t>
            </a:r>
            <a:r>
              <a:rPr lang="en-US" altLang="en-US" sz="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[[[[ 1.007874 1.007874 1.007874 ]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[ 1.007874 1.007874 1.007874 ]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[ 1.007874 1.007874 1.007874 ] ...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[ 1.007874 1.007874 1.007874 ]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[ 1.007874 1.007874 1.007874 ]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[ 1.007874 1.007874 1.007874 ]]</a:t>
            </a:r>
            <a:endParaRPr lang="en-US" altLang="en-US" sz="8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[[[[ 1.007874 1.007874 1.007874 ]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[ 1.007874 1.007874 1.007874 ]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[ 1.007874 1.007874 1.007874 ] ...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[ 1.007874 1.007874 1.007874 ]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[ 1.007874 1.007874 1.007874 ]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[ 1.007874 1.007874 1.007874 ]]</a:t>
            </a:r>
            <a:endParaRPr lang="en-US" altLang="en-US" sz="8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[[[[ 1.007874 1.007874 1.007874 ]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[ 1.007874 1.007874 1.007874 ]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[ 1.007874 1.007874 1.007874 ] ...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[ 1.007874 1.007874 1.007874 ]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[ 1.007874 1.007874 1.007874 ]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[ 1.007874 1.007874 1.07874 ]]</a:t>
            </a:r>
            <a:endParaRPr lang="en-US" altLang="en-US" sz="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[[[ 1.007874 1.007874 1.007874 ]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[ 1.007874 1.007874 1.007874 ]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[ 1.007874 1.007874 1.007874 ]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[ 1.007874 1.007874 1.007874 ]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[ 1.007874 1.007874 1.007874 ]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[ 1.007874 1.007874 1.007874 ]]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80C7A8-610A-4681-95AA-DBB916448B09}"/>
              </a:ext>
            </a:extLst>
          </p:cNvPr>
          <p:cNvSpPr/>
          <p:nvPr/>
        </p:nvSpPr>
        <p:spPr>
          <a:xfrm>
            <a:off x="228601" y="1789698"/>
            <a:ext cx="68275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/>
              <a:t> </a:t>
            </a:r>
            <a:r>
              <a:rPr lang="ko-KR" altLang="en-US" sz="2800" dirty="0">
                <a:solidFill>
                  <a:srgbClr val="69BE45"/>
                </a:solidFill>
              </a:rPr>
              <a:t>def</a:t>
            </a:r>
            <a:r>
              <a:rPr lang="ko-KR" altLang="en-US" sz="2800" dirty="0"/>
              <a:t> </a:t>
            </a:r>
            <a:r>
              <a:rPr lang="en-US" altLang="ko-KR" sz="2800" dirty="0" err="1"/>
              <a:t>ReadPicture</a:t>
            </a:r>
            <a:r>
              <a:rPr lang="en-US" altLang="ko-KR" sz="2800" dirty="0"/>
              <a:t>(cropped, model, frame):</a:t>
            </a:r>
            <a:endParaRPr lang="ko-KR" altLang="en-US" sz="2800" dirty="0"/>
          </a:p>
          <a:p>
            <a:r>
              <a:rPr lang="en-US" altLang="ko-KR" sz="2800" dirty="0"/>
              <a:t>	</a:t>
            </a:r>
            <a:r>
              <a:rPr lang="en-US" altLang="ko-KR" sz="2800" dirty="0">
                <a:solidFill>
                  <a:srgbClr val="353432"/>
                </a:solidFill>
              </a:rPr>
              <a:t>…</a:t>
            </a:r>
          </a:p>
          <a:p>
            <a:r>
              <a:rPr lang="en-US" altLang="ko-KR" sz="2800" dirty="0">
                <a:solidFill>
                  <a:srgbClr val="353432"/>
                </a:solidFill>
              </a:rPr>
              <a:t>	prediction = </a:t>
            </a:r>
            <a:r>
              <a:rPr lang="en-US" altLang="ko-KR" sz="2800" dirty="0" err="1">
                <a:solidFill>
                  <a:srgbClr val="353432"/>
                </a:solidFill>
              </a:rPr>
              <a:t>model.predict</a:t>
            </a:r>
            <a:r>
              <a:rPr lang="en-US" altLang="ko-KR" sz="2800" dirty="0">
                <a:solidFill>
                  <a:srgbClr val="353432"/>
                </a:solidFill>
              </a:rPr>
              <a:t>(batch)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D9E18B-CC73-4A0E-8AF8-BDFD2C090B5A}"/>
              </a:ext>
            </a:extLst>
          </p:cNvPr>
          <p:cNvSpPr/>
          <p:nvPr/>
        </p:nvSpPr>
        <p:spPr>
          <a:xfrm>
            <a:off x="4878637" y="3429000"/>
            <a:ext cx="2666998" cy="2793269"/>
          </a:xfrm>
          <a:prstGeom prst="rect">
            <a:avLst/>
          </a:prstGeom>
          <a:solidFill>
            <a:srgbClr val="262F75"/>
          </a:solidFill>
          <a:ln>
            <a:solidFill>
              <a:srgbClr val="262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2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algn="ctr"/>
            <a:endParaRPr lang="en-US" altLang="ko-KR" sz="32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algn="ctr"/>
            <a:endParaRPr lang="en-US" altLang="ko-KR" sz="32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algn="ctr"/>
            <a:endParaRPr lang="en-US" altLang="ko-KR" sz="32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인공지능 모델</a:t>
            </a:r>
            <a:endParaRPr lang="en-US" sz="32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DA4F63-E355-4152-9ABB-AE0A4671B8C5}"/>
              </a:ext>
            </a:extLst>
          </p:cNvPr>
          <p:cNvCxnSpPr>
            <a:cxnSpLocks/>
          </p:cNvCxnSpPr>
          <p:nvPr/>
        </p:nvCxnSpPr>
        <p:spPr>
          <a:xfrm>
            <a:off x="3269020" y="4895610"/>
            <a:ext cx="137734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2410C49B-204E-439A-8254-0CE772F3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코드 </a:t>
            </a:r>
            <a:r>
              <a:rPr lang="en-US" altLang="ko-KR" dirty="0"/>
              <a:t>- </a:t>
            </a:r>
            <a:r>
              <a:rPr lang="ko-KR" altLang="en-US" dirty="0"/>
              <a:t>예측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D3BA48-0F6A-4F6A-B926-2547DAF690CF}"/>
              </a:ext>
            </a:extLst>
          </p:cNvPr>
          <p:cNvSpPr txBox="1"/>
          <p:nvPr/>
        </p:nvSpPr>
        <p:spPr>
          <a:xfrm>
            <a:off x="8686800" y="3902305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0 Blue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E95916-0555-46F5-BE61-EC59A1C1794A}"/>
              </a:ext>
            </a:extLst>
          </p:cNvPr>
          <p:cNvSpPr txBox="1"/>
          <p:nvPr/>
        </p:nvSpPr>
        <p:spPr>
          <a:xfrm>
            <a:off x="8686800" y="5194484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 None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395F98-CC13-46F1-BC13-3E69FF6B1D7F}"/>
              </a:ext>
            </a:extLst>
          </p:cNvPr>
          <p:cNvSpPr txBox="1"/>
          <p:nvPr/>
        </p:nvSpPr>
        <p:spPr>
          <a:xfrm>
            <a:off x="8686800" y="4584259"/>
            <a:ext cx="1402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 Green</a:t>
            </a:r>
          </a:p>
        </p:txBody>
      </p:sp>
      <p:cxnSp>
        <p:nvCxnSpPr>
          <p:cNvPr id="16" name="Straight Arrow Connector 28">
            <a:extLst>
              <a:ext uri="{FF2B5EF4-FFF2-40B4-BE49-F238E27FC236}">
                <a16:creationId xmlns:a16="http://schemas.microsoft.com/office/drawing/2014/main" id="{71C13F3E-5E33-49D8-B16B-ECDF73142704}"/>
              </a:ext>
            </a:extLst>
          </p:cNvPr>
          <p:cNvCxnSpPr>
            <a:cxnSpLocks/>
          </p:cNvCxnSpPr>
          <p:nvPr/>
        </p:nvCxnSpPr>
        <p:spPr>
          <a:xfrm flipV="1">
            <a:off x="7545635" y="4802023"/>
            <a:ext cx="1141165" cy="1"/>
          </a:xfrm>
          <a:prstGeom prst="straightConnector1">
            <a:avLst/>
          </a:prstGeom>
          <a:ln w="57150">
            <a:solidFill>
              <a:srgbClr val="262F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0E7587-60F5-45EB-9071-74FDAA26FA7C}"/>
              </a:ext>
            </a:extLst>
          </p:cNvPr>
          <p:cNvSpPr txBox="1"/>
          <p:nvPr/>
        </p:nvSpPr>
        <p:spPr>
          <a:xfrm>
            <a:off x="8686800" y="4594801"/>
            <a:ext cx="1402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62F75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 Green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BB0BA9-BF9B-4B42-894F-673D4C7A3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220" y="3582508"/>
            <a:ext cx="1201832" cy="184280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47E4792-E116-49F3-8380-BA9BD72DF2D5}"/>
              </a:ext>
            </a:extLst>
          </p:cNvPr>
          <p:cNvSpPr/>
          <p:nvPr/>
        </p:nvSpPr>
        <p:spPr>
          <a:xfrm>
            <a:off x="8686800" y="311795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>
                <a:solidFill>
                  <a:srgbClr val="262F75"/>
                </a:solidFill>
              </a:rPr>
              <a:t>예측</a:t>
            </a:r>
          </a:p>
        </p:txBody>
      </p:sp>
    </p:spTree>
    <p:extLst>
      <p:ext uri="{BB962C8B-B14F-4D97-AF65-F5344CB8AC3E}">
        <p14:creationId xmlns:p14="http://schemas.microsoft.com/office/powerpoint/2010/main" val="167240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9560E-2468-4E5D-BB86-1C0A28D4124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228600" y="6570662"/>
            <a:ext cx="376550" cy="365125"/>
          </a:xfrm>
        </p:spPr>
        <p:txBody>
          <a:bodyPr/>
          <a:lstStyle/>
          <a:p>
            <a:fld id="{538A9980-1B13-4B77-83B7-B2D8C0A42D8C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80C7A8-610A-4681-95AA-DBB916448B09}"/>
              </a:ext>
            </a:extLst>
          </p:cNvPr>
          <p:cNvSpPr/>
          <p:nvPr/>
        </p:nvSpPr>
        <p:spPr>
          <a:xfrm>
            <a:off x="195721" y="2784114"/>
            <a:ext cx="933766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 </a:t>
            </a:r>
            <a:r>
              <a:rPr lang="ko-KR" altLang="en-US" sz="2000" dirty="0">
                <a:solidFill>
                  <a:srgbClr val="69BE45"/>
                </a:solidFill>
              </a:rPr>
              <a:t>def</a:t>
            </a:r>
            <a:r>
              <a:rPr lang="ko-KR" altLang="en-US" sz="2000" dirty="0"/>
              <a:t> </a:t>
            </a:r>
            <a:r>
              <a:rPr lang="en-US" altLang="ko-KR" sz="2000" dirty="0"/>
              <a:t>Main():</a:t>
            </a:r>
            <a:endParaRPr lang="ko-KR" altLang="en-US" sz="2000" dirty="0"/>
          </a:p>
          <a:p>
            <a:r>
              <a:rPr lang="en-US" altLang="ko-KR" sz="2000" dirty="0"/>
              <a:t>	</a:t>
            </a:r>
            <a:r>
              <a:rPr lang="en-US" altLang="ko-KR" sz="2000" dirty="0">
                <a:solidFill>
                  <a:srgbClr val="353432"/>
                </a:solidFill>
              </a:rPr>
              <a:t>…</a:t>
            </a:r>
          </a:p>
          <a:p>
            <a:r>
              <a:rPr lang="en-US" altLang="ko-KR" sz="2000" dirty="0">
                <a:solidFill>
                  <a:srgbClr val="353432"/>
                </a:solidFill>
              </a:rPr>
              <a:t>	</a:t>
            </a:r>
            <a:r>
              <a:rPr lang="ko-KR" altLang="en-US" sz="2000" dirty="0">
                <a:solidFill>
                  <a:srgbClr val="353432"/>
                </a:solidFill>
              </a:rPr>
              <a:t>elif scoreLabel == 1 and score &gt; .95:</a:t>
            </a:r>
          </a:p>
          <a:p>
            <a:r>
              <a:rPr lang="ko-KR" altLang="en-US" sz="2000" dirty="0">
                <a:solidFill>
                  <a:srgbClr val="353432"/>
                </a:solidFill>
              </a:rPr>
              <a:t>                    </a:t>
            </a:r>
            <a:r>
              <a:rPr lang="ko-KR" altLang="en-US" sz="2000" b="1" dirty="0">
                <a:solidFill>
                  <a:srgbClr val="262F75"/>
                </a:solidFill>
              </a:rPr>
              <a:t>cmd = align - 75</a:t>
            </a:r>
          </a:p>
          <a:p>
            <a:r>
              <a:rPr lang="ko-KR" altLang="en-US" sz="2000" dirty="0">
                <a:solidFill>
                  <a:srgbClr val="353432"/>
                </a:solidFill>
              </a:rPr>
              <a:t>                    print('Send:', labels[scoreLabel])</a:t>
            </a:r>
          </a:p>
          <a:p>
            <a:r>
              <a:rPr lang="ko-KR" altLang="en-US" sz="2000" dirty="0">
                <a:solidFill>
                  <a:srgbClr val="353432"/>
                </a:solidFill>
              </a:rPr>
              <a:t>                    tic = int(round(time.time() * 1000)) + 1000</a:t>
            </a:r>
          </a:p>
          <a:p>
            <a:r>
              <a:rPr lang="ko-KR" altLang="en-US" sz="2000" dirty="0">
                <a:solidFill>
                  <a:srgbClr val="353432"/>
                </a:solidFill>
              </a:rPr>
              <a:t>                    SerialSendCommand(cmd)</a:t>
            </a:r>
          </a:p>
          <a:p>
            <a:endParaRPr lang="en-US" altLang="ko-KR" sz="2000" dirty="0">
              <a:solidFill>
                <a:srgbClr val="353432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169875-6C01-42ED-83E5-AAE014BECF89}"/>
              </a:ext>
            </a:extLst>
          </p:cNvPr>
          <p:cNvGrpSpPr/>
          <p:nvPr/>
        </p:nvGrpSpPr>
        <p:grpSpPr>
          <a:xfrm>
            <a:off x="297102" y="1714937"/>
            <a:ext cx="6167435" cy="1652222"/>
            <a:chOff x="1561396" y="1879062"/>
            <a:chExt cx="6167435" cy="165222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2FC766D-2983-4ACD-A5E1-D5BD4FF486EE}"/>
                </a:ext>
              </a:extLst>
            </p:cNvPr>
            <p:cNvGrpSpPr/>
            <p:nvPr/>
          </p:nvGrpSpPr>
          <p:grpSpPr>
            <a:xfrm>
              <a:off x="1561396" y="1879062"/>
              <a:ext cx="6167435" cy="716678"/>
              <a:chOff x="5795964" y="4562621"/>
              <a:chExt cx="6167435" cy="716678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43759E2-574D-494D-9DD8-8D8D950A22CB}"/>
                  </a:ext>
                </a:extLst>
              </p:cNvPr>
              <p:cNvSpPr txBox="1"/>
              <p:nvPr/>
            </p:nvSpPr>
            <p:spPr>
              <a:xfrm>
                <a:off x="5795964" y="4571413"/>
                <a:ext cx="191911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bg2">
                        <a:lumMod val="75000"/>
                      </a:schemeClr>
                    </a:solidFill>
                    <a:latin typeface="한컴 윤고딕 240" panose="02020603020101020101" pitchFamily="18" charset="-127"/>
                    <a:ea typeface="한컴 윤고딕 240" panose="02020603020101020101" pitchFamily="18" charset="-127"/>
                  </a:rPr>
                  <a:t>0 Blue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CB97AAA-5241-41F7-8AAF-822725AB6C21}"/>
                  </a:ext>
                </a:extLst>
              </p:cNvPr>
              <p:cNvSpPr txBox="1"/>
              <p:nvPr/>
            </p:nvSpPr>
            <p:spPr>
              <a:xfrm>
                <a:off x="9927264" y="4562621"/>
                <a:ext cx="203613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bg2">
                        <a:lumMod val="75000"/>
                      </a:schemeClr>
                    </a:solidFill>
                    <a:latin typeface="한컴 윤고딕 240" panose="02020603020101020101" pitchFamily="18" charset="-127"/>
                    <a:ea typeface="한컴 윤고딕 240" panose="02020603020101020101" pitchFamily="18" charset="-127"/>
                  </a:rPr>
                  <a:t>2 None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CCBD146-7F67-45FF-A6C0-D96185C61A07}"/>
                  </a:ext>
                </a:extLst>
              </p:cNvPr>
              <p:cNvSpPr txBox="1"/>
              <p:nvPr/>
            </p:nvSpPr>
            <p:spPr>
              <a:xfrm>
                <a:off x="7714798" y="4562621"/>
                <a:ext cx="221246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262F75"/>
                    </a:solidFill>
                    <a:latin typeface="한컴 윤고딕 240" panose="02020603020101020101" pitchFamily="18" charset="-127"/>
                    <a:ea typeface="한컴 윤고딕 240" panose="02020603020101020101" pitchFamily="18" charset="-127"/>
                  </a:rPr>
                  <a:t>1 Green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51082F1-9938-4D09-9D3F-E209BD2839F1}"/>
                </a:ext>
              </a:extLst>
            </p:cNvPr>
            <p:cNvCxnSpPr>
              <a:cxnSpLocks/>
            </p:cNvCxnSpPr>
            <p:nvPr/>
          </p:nvCxnSpPr>
          <p:spPr>
            <a:xfrm>
              <a:off x="4356556" y="2595740"/>
              <a:ext cx="0" cy="935544"/>
            </a:xfrm>
            <a:prstGeom prst="straightConnector1">
              <a:avLst/>
            </a:prstGeom>
            <a:ln w="57150">
              <a:solidFill>
                <a:srgbClr val="262F7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제목 5">
            <a:extLst>
              <a:ext uri="{FF2B5EF4-FFF2-40B4-BE49-F238E27FC236}">
                <a16:creationId xmlns:a16="http://schemas.microsoft.com/office/drawing/2014/main" id="{E84782C1-DF92-4945-94D8-86F039D6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소스 코드 </a:t>
            </a:r>
            <a:r>
              <a:rPr lang="en-US" altLang="ko-KR" dirty="0"/>
              <a:t>- </a:t>
            </a:r>
            <a:r>
              <a:rPr lang="ko-KR" altLang="en-US" dirty="0"/>
              <a:t>시리얼 통신으로 보낼 명령 </a:t>
            </a:r>
          </a:p>
        </p:txBody>
      </p:sp>
    </p:spTree>
    <p:extLst>
      <p:ext uri="{BB962C8B-B14F-4D97-AF65-F5344CB8AC3E}">
        <p14:creationId xmlns:p14="http://schemas.microsoft.com/office/powerpoint/2010/main" val="340997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CB76669-FF2D-4161-AF79-77EB58EB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마이크로비트</a:t>
            </a:r>
            <a:r>
              <a:rPr lang="ko-KR" altLang="en-US" dirty="0"/>
              <a:t> 소스코드</a:t>
            </a:r>
          </a:p>
        </p:txBody>
      </p:sp>
      <p:pic>
        <p:nvPicPr>
          <p:cNvPr id="6" name="그림 5" descr="스크린샷, 모니터, 화면, 휴대폰이(가) 표시된 사진&#10;&#10;자동 생성된 설명">
            <a:extLst>
              <a:ext uri="{FF2B5EF4-FFF2-40B4-BE49-F238E27FC236}">
                <a16:creationId xmlns:a16="http://schemas.microsoft.com/office/drawing/2014/main" id="{D01D6648-0DE0-4321-9F3E-1303EA9D1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242" y="1472147"/>
            <a:ext cx="8375515" cy="454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8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AC4C7-3195-4C19-A832-B28CCEF0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소스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B86EDF-BDEF-4912-B3A8-5483FCC13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695" y="1822879"/>
            <a:ext cx="8706096" cy="406337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60A1D29-E995-424F-BA9C-2AA82D21C547}"/>
              </a:ext>
            </a:extLst>
          </p:cNvPr>
          <p:cNvSpPr/>
          <p:nvPr/>
        </p:nvSpPr>
        <p:spPr>
          <a:xfrm>
            <a:off x="2752928" y="4280170"/>
            <a:ext cx="2490281" cy="78794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646A8-3EFE-4D8B-893B-19015E8410E5}"/>
              </a:ext>
            </a:extLst>
          </p:cNvPr>
          <p:cNvSpPr txBox="1"/>
          <p:nvPr/>
        </p:nvSpPr>
        <p:spPr>
          <a:xfrm>
            <a:off x="5382704" y="4489474"/>
            <a:ext cx="625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align </a:t>
            </a:r>
            <a:r>
              <a:rPr lang="ko-KR" altLang="en-US" dirty="0">
                <a:solidFill>
                  <a:srgbClr val="FF0000"/>
                </a:solidFill>
              </a:rPr>
              <a:t>값을 조정하여 </a:t>
            </a:r>
            <a:r>
              <a:rPr lang="ko-KR" altLang="en-US" dirty="0" err="1">
                <a:solidFill>
                  <a:srgbClr val="FF0000"/>
                </a:solidFill>
              </a:rPr>
              <a:t>서보</a:t>
            </a:r>
            <a:r>
              <a:rPr lang="ko-KR" altLang="en-US" dirty="0">
                <a:solidFill>
                  <a:srgbClr val="FF0000"/>
                </a:solidFill>
              </a:rPr>
              <a:t> 모터의 </a:t>
            </a:r>
            <a:r>
              <a:rPr lang="ko-KR" altLang="en-US" dirty="0" err="1">
                <a:solidFill>
                  <a:srgbClr val="FF0000"/>
                </a:solidFill>
              </a:rPr>
              <a:t>위치를를</a:t>
            </a:r>
            <a:r>
              <a:rPr lang="ko-KR" altLang="en-US" dirty="0">
                <a:solidFill>
                  <a:srgbClr val="FF0000"/>
                </a:solidFill>
              </a:rPr>
              <a:t> 중앙에 위치 시킨다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8349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B108B-9C57-4F2E-9694-0C586C6CE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AC1897-F861-43B8-A0D2-AF5DA5103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884" y="1939886"/>
            <a:ext cx="8142053" cy="418381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1BFFA67-DEDA-4D33-B7D2-6959781E908D}"/>
              </a:ext>
            </a:extLst>
          </p:cNvPr>
          <p:cNvSpPr/>
          <p:nvPr/>
        </p:nvSpPr>
        <p:spPr>
          <a:xfrm>
            <a:off x="2620652" y="4487159"/>
            <a:ext cx="1743959" cy="58095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5574BFD-DE7A-41BE-B4FC-0E1E81E3C8A5}"/>
              </a:ext>
            </a:extLst>
          </p:cNvPr>
          <p:cNvCxnSpPr/>
          <p:nvPr/>
        </p:nvCxnSpPr>
        <p:spPr>
          <a:xfrm>
            <a:off x="4534294" y="4798243"/>
            <a:ext cx="242268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3FB0841-1255-4DF6-821B-FB290AFCEA5C}"/>
              </a:ext>
            </a:extLst>
          </p:cNvPr>
          <p:cNvSpPr txBox="1"/>
          <p:nvPr/>
        </p:nvSpPr>
        <p:spPr>
          <a:xfrm>
            <a:off x="0" y="4798243"/>
            <a:ext cx="2740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새로운 이미지 데이터를 읽어 드리는 크기를 조정한다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0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6EFA0-85F4-4025-8699-ABB9C89A6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획득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9C527D-4A7E-4C4D-B80C-9DA1F2254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596" y="1992451"/>
            <a:ext cx="2299867" cy="36810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25902CB-34FC-426A-82E2-FBA7CBB6B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615" y="2084341"/>
            <a:ext cx="2301597" cy="37729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9D098D7-AFEB-4220-A830-2660C2DDE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012" y="2125771"/>
            <a:ext cx="4287161" cy="363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05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75B72-1C4F-4F24-B26B-E9F590D49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획득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DF9DF9-840B-4AD3-9208-E9E7494B2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33" y="2337648"/>
            <a:ext cx="2079842" cy="33401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562222-FAB6-4FDA-968A-DD437FA67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184" y="2221669"/>
            <a:ext cx="4012517" cy="34561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8FD680B-2360-464B-9A43-D18E181D7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1068" y="2333138"/>
            <a:ext cx="4012516" cy="334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09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FFFE9-00EC-483B-B684-CA5296088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모델링 및 평가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8DC078-3D6A-4CF0-B9BD-4150933F1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315" y="1990748"/>
            <a:ext cx="3336587" cy="39466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A230656-C4C2-496A-8329-9A7E61213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127" y="1990748"/>
            <a:ext cx="3412158" cy="39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07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6C83F-B210-49A7-86C1-5FF9BC0A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데이터 다운 받기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7FB60C-FF2B-498B-A4A6-66FAB486F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940" y="2910477"/>
            <a:ext cx="3508699" cy="25099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E03471-8400-4AEC-BAEC-FADD00E0D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816" y="2237559"/>
            <a:ext cx="6351555" cy="23828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D8B6F45-45A3-4EAF-9936-6370725FB852}"/>
              </a:ext>
            </a:extLst>
          </p:cNvPr>
          <p:cNvSpPr/>
          <p:nvPr/>
        </p:nvSpPr>
        <p:spPr>
          <a:xfrm>
            <a:off x="1561192" y="3874969"/>
            <a:ext cx="1743959" cy="58095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603FF7-9991-48E7-92A5-7FDAAEA7D22E}"/>
              </a:ext>
            </a:extLst>
          </p:cNvPr>
          <p:cNvSpPr/>
          <p:nvPr/>
        </p:nvSpPr>
        <p:spPr>
          <a:xfrm>
            <a:off x="2656272" y="3110244"/>
            <a:ext cx="1743959" cy="58095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0AC24C-EF45-46A6-A829-F62E25BE5CB6}"/>
              </a:ext>
            </a:extLst>
          </p:cNvPr>
          <p:cNvSpPr/>
          <p:nvPr/>
        </p:nvSpPr>
        <p:spPr>
          <a:xfrm>
            <a:off x="7903161" y="3818825"/>
            <a:ext cx="2202373" cy="58095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037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EAAF1A8-DFC4-4D37-AD32-62DC9EA89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주피터에서 실행 및 테스트</a:t>
            </a:r>
          </a:p>
        </p:txBody>
      </p:sp>
    </p:spTree>
    <p:extLst>
      <p:ext uri="{BB962C8B-B14F-4D97-AF65-F5344CB8AC3E}">
        <p14:creationId xmlns:p14="http://schemas.microsoft.com/office/powerpoint/2010/main" val="2523872522"/>
      </p:ext>
    </p:extLst>
  </p:cSld>
  <p:clrMapOvr>
    <a:masterClrMapping/>
  </p:clrMapOvr>
</p:sld>
</file>

<file path=ppt/theme/theme1.xml><?xml version="1.0" encoding="utf-8"?>
<a:theme xmlns:a="http://schemas.openxmlformats.org/drawingml/2006/main" name="[템플릿]1강_오리엔테이션-v1.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Gadugi"/>
        <a:ea typeface="경기천년제목 Bold"/>
        <a:cs typeface=""/>
      </a:majorFont>
      <a:minorFont>
        <a:latin typeface="Gadugi"/>
        <a:ea typeface="경기천년제목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[템플릿]1강_오리엔테이션-v1.0</Template>
  <TotalTime>124</TotalTime>
  <Words>619</Words>
  <Application>Microsoft Office PowerPoint</Application>
  <PresentationFormat>와이드스크린</PresentationFormat>
  <Paragraphs>118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Arial Unicode MS</vt:lpstr>
      <vt:lpstr>HY헤드라인M</vt:lpstr>
      <vt:lpstr>맑은 고딕</vt:lpstr>
      <vt:lpstr>한컴 윤고딕 240</vt:lpstr>
      <vt:lpstr>휴먼편지체</vt:lpstr>
      <vt:lpstr>Arial</vt:lpstr>
      <vt:lpstr>Gadugi</vt:lpstr>
      <vt:lpstr>Intel Clear</vt:lpstr>
      <vt:lpstr>[템플릿]1강_오리엔테이션-v1.0</vt:lpstr>
      <vt:lpstr>인공지능 자동 분류기</vt:lpstr>
      <vt:lpstr>마이크로비트 소스코드</vt:lpstr>
      <vt:lpstr>파이썬 소스 코드</vt:lpstr>
      <vt:lpstr>PowerPoint 프레젠테이션</vt:lpstr>
      <vt:lpstr>데이터 획득</vt:lpstr>
      <vt:lpstr>데이터 획득</vt:lpstr>
      <vt:lpstr>데이터 모델링 및 평가</vt:lpstr>
      <vt:lpstr>모델 데이터 다운 받기</vt:lpstr>
      <vt:lpstr>주피터에서 실행 및 테스트</vt:lpstr>
      <vt:lpstr>소스 코드 – 새로운 데이터 읽어 오기 1</vt:lpstr>
      <vt:lpstr>소스 코드 – 새로운 데이터 읽어 오기 2</vt:lpstr>
      <vt:lpstr>소스 코드 – 새로운 데이터 읽어 오기 3</vt:lpstr>
      <vt:lpstr>소스 코드 - 정규화</vt:lpstr>
      <vt:lpstr>소스 코드 - 예측</vt:lpstr>
      <vt:lpstr>소스 코드 - 시리얼 통신으로 보낼 명령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자동 분류기</dc:title>
  <dc:creator>Kim John</dc:creator>
  <cp:lastModifiedBy>Kim John</cp:lastModifiedBy>
  <cp:revision>18</cp:revision>
  <dcterms:created xsi:type="dcterms:W3CDTF">2020-07-26T14:22:08Z</dcterms:created>
  <dcterms:modified xsi:type="dcterms:W3CDTF">2020-07-27T08:05:47Z</dcterms:modified>
</cp:coreProperties>
</file>