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74"/>
  </p:notesMasterIdLst>
  <p:sldIdLst>
    <p:sldId id="256" r:id="rId2"/>
    <p:sldId id="308" r:id="rId3"/>
    <p:sldId id="257" r:id="rId4"/>
    <p:sldId id="301" r:id="rId5"/>
    <p:sldId id="316" r:id="rId6"/>
    <p:sldId id="267" r:id="rId7"/>
    <p:sldId id="268" r:id="rId8"/>
    <p:sldId id="305" r:id="rId9"/>
    <p:sldId id="309" r:id="rId10"/>
    <p:sldId id="281" r:id="rId11"/>
    <p:sldId id="261" r:id="rId12"/>
    <p:sldId id="269" r:id="rId13"/>
    <p:sldId id="317" r:id="rId14"/>
    <p:sldId id="282" r:id="rId15"/>
    <p:sldId id="318" r:id="rId16"/>
    <p:sldId id="283" r:id="rId17"/>
    <p:sldId id="310" r:id="rId18"/>
    <p:sldId id="270" r:id="rId19"/>
    <p:sldId id="262" r:id="rId20"/>
    <p:sldId id="306" r:id="rId21"/>
    <p:sldId id="307" r:id="rId22"/>
    <p:sldId id="311" r:id="rId23"/>
    <p:sldId id="258" r:id="rId24"/>
    <p:sldId id="319" r:id="rId25"/>
    <p:sldId id="320" r:id="rId26"/>
    <p:sldId id="321" r:id="rId27"/>
    <p:sldId id="322" r:id="rId28"/>
    <p:sldId id="265" r:id="rId29"/>
    <p:sldId id="273" r:id="rId30"/>
    <p:sldId id="284" r:id="rId31"/>
    <p:sldId id="285" r:id="rId32"/>
    <p:sldId id="286" r:id="rId33"/>
    <p:sldId id="287" r:id="rId34"/>
    <p:sldId id="312" r:id="rId35"/>
    <p:sldId id="263" r:id="rId36"/>
    <p:sldId id="323" r:id="rId37"/>
    <p:sldId id="324" r:id="rId38"/>
    <p:sldId id="325" r:id="rId39"/>
    <p:sldId id="326" r:id="rId40"/>
    <p:sldId id="266" r:id="rId41"/>
    <p:sldId id="271" r:id="rId42"/>
    <p:sldId id="272" r:id="rId43"/>
    <p:sldId id="313" r:id="rId44"/>
    <p:sldId id="264" r:id="rId45"/>
    <p:sldId id="329" r:id="rId46"/>
    <p:sldId id="328" r:id="rId47"/>
    <p:sldId id="278" r:id="rId48"/>
    <p:sldId id="314" r:id="rId49"/>
    <p:sldId id="274" r:id="rId50"/>
    <p:sldId id="276" r:id="rId51"/>
    <p:sldId id="275" r:id="rId52"/>
    <p:sldId id="298" r:id="rId53"/>
    <p:sldId id="299" r:id="rId54"/>
    <p:sldId id="304" r:id="rId55"/>
    <p:sldId id="279" r:id="rId56"/>
    <p:sldId id="300" r:id="rId57"/>
    <p:sldId id="315" r:id="rId58"/>
    <p:sldId id="277" r:id="rId59"/>
    <p:sldId id="260" r:id="rId60"/>
    <p:sldId id="292" r:id="rId61"/>
    <p:sldId id="302" r:id="rId62"/>
    <p:sldId id="294" r:id="rId63"/>
    <p:sldId id="293" r:id="rId64"/>
    <p:sldId id="303" r:id="rId65"/>
    <p:sldId id="295" r:id="rId66"/>
    <p:sldId id="296" r:id="rId67"/>
    <p:sldId id="297" r:id="rId68"/>
    <p:sldId id="259" r:id="rId69"/>
    <p:sldId id="289" r:id="rId70"/>
    <p:sldId id="290" r:id="rId71"/>
    <p:sldId id="280" r:id="rId72"/>
    <p:sldId id="291"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E1F6F0-2CD8-48A4-A8B7-AC74DDB27F3B}" v="9" dt="2019-05-07T01:25:32.04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82114" autoAdjust="0"/>
  </p:normalViewPr>
  <p:slideViewPr>
    <p:cSldViewPr snapToGrid="0">
      <p:cViewPr varScale="1">
        <p:scale>
          <a:sx n="101" d="100"/>
          <a:sy n="101" d="100"/>
        </p:scale>
        <p:origin x="642" y="72"/>
      </p:cViewPr>
      <p:guideLst/>
    </p:cSldViewPr>
  </p:slideViewPr>
  <p:outlineViewPr>
    <p:cViewPr>
      <p:scale>
        <a:sx n="33" d="100"/>
        <a:sy n="33" d="100"/>
      </p:scale>
      <p:origin x="0" y="-7410"/>
    </p:cViewPr>
    <p:sldLst>
      <p:sld r:id="rId1" collapse="1"/>
      <p:sld r:id="rId2" collapse="1"/>
      <p:sld r:id="rId3"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slide" Target="slides/slide37.xml"/><Relationship Id="rId1" Type="http://schemas.openxmlformats.org/officeDocument/2006/relationships/slide" Target="slides/slide3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wei PENG" userId="8c9d49ea30389574" providerId="LiveId" clId="{80E1F6F0-2CD8-48A4-A8B7-AC74DDB27F3B}"/>
    <pc:docChg chg="custSel modSld">
      <pc:chgData name="Siwei PENG" userId="8c9d49ea30389574" providerId="LiveId" clId="{80E1F6F0-2CD8-48A4-A8B7-AC74DDB27F3B}" dt="2019-05-07T01:28:02.903" v="22" actId="1076"/>
      <pc:docMkLst>
        <pc:docMk/>
      </pc:docMkLst>
      <pc:sldChg chg="delSp modSp">
        <pc:chgData name="Siwei PENG" userId="8c9d49ea30389574" providerId="LiveId" clId="{80E1F6F0-2CD8-48A4-A8B7-AC74DDB27F3B}" dt="2019-05-07T01:28:02.903" v="22" actId="1076"/>
        <pc:sldMkLst>
          <pc:docMk/>
          <pc:sldMk cId="598045234" sldId="256"/>
        </pc:sldMkLst>
        <pc:picChg chg="mod">
          <ac:chgData name="Siwei PENG" userId="8c9d49ea30389574" providerId="LiveId" clId="{80E1F6F0-2CD8-48A4-A8B7-AC74DDB27F3B}" dt="2019-05-07T01:28:02.903" v="22" actId="1076"/>
          <ac:picMkLst>
            <pc:docMk/>
            <pc:sldMk cId="598045234" sldId="256"/>
            <ac:picMk id="4" creationId="{00000000-0000-0000-0000-000000000000}"/>
          </ac:picMkLst>
        </pc:picChg>
        <pc:picChg chg="mod">
          <ac:chgData name="Siwei PENG" userId="8c9d49ea30389574" providerId="LiveId" clId="{80E1F6F0-2CD8-48A4-A8B7-AC74DDB27F3B}" dt="2019-05-07T01:27:16.604" v="13" actId="1076"/>
          <ac:picMkLst>
            <pc:docMk/>
            <pc:sldMk cId="598045234" sldId="256"/>
            <ac:picMk id="5" creationId="{00000000-0000-0000-0000-000000000000}"/>
          </ac:picMkLst>
        </pc:picChg>
        <pc:picChg chg="del">
          <ac:chgData name="Siwei PENG" userId="8c9d49ea30389574" providerId="LiveId" clId="{80E1F6F0-2CD8-48A4-A8B7-AC74DDB27F3B}" dt="2019-05-07T01:22:41.317" v="0" actId="478"/>
          <ac:picMkLst>
            <pc:docMk/>
            <pc:sldMk cId="598045234" sldId="256"/>
            <ac:picMk id="7" creationId="{AC9C82D1-FB55-4B29-8D32-03D9C7E9DE86}"/>
          </ac:picMkLst>
        </pc:picChg>
      </pc:sldChg>
      <pc:sldChg chg="modSp modAnim">
        <pc:chgData name="Siwei PENG" userId="8c9d49ea30389574" providerId="LiveId" clId="{80E1F6F0-2CD8-48A4-A8B7-AC74DDB27F3B}" dt="2019-05-07T01:25:32.049" v="9" actId="20577"/>
        <pc:sldMkLst>
          <pc:docMk/>
          <pc:sldMk cId="1435324185" sldId="305"/>
        </pc:sldMkLst>
        <pc:spChg chg="mod">
          <ac:chgData name="Siwei PENG" userId="8c9d49ea30389574" providerId="LiveId" clId="{80E1F6F0-2CD8-48A4-A8B7-AC74DDB27F3B}" dt="2019-05-07T01:25:32.049" v="9" actId="20577"/>
          <ac:spMkLst>
            <pc:docMk/>
            <pc:sldMk cId="1435324185" sldId="305"/>
            <ac:spMk id="2" creationId="{70FFE494-1FB4-43AE-B86D-D688CF05323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50575-635A-4A12-8D05-8F3D26EA39AC}" type="datetimeFigureOut">
              <a:rPr lang="zh-CN" altLang="en-US" smtClean="0"/>
              <a:t>2021/4/29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B2B221-7D47-474B-B7F2-9D4D45C63DD9}" type="slidenum">
              <a:rPr lang="zh-CN" altLang="en-US" smtClean="0"/>
              <a:t>‹#›</a:t>
            </a:fld>
            <a:endParaRPr lang="zh-CN" altLang="en-US"/>
          </a:p>
        </p:txBody>
      </p:sp>
    </p:spTree>
    <p:extLst>
      <p:ext uri="{BB962C8B-B14F-4D97-AF65-F5344CB8AC3E}">
        <p14:creationId xmlns:p14="http://schemas.microsoft.com/office/powerpoint/2010/main" val="3008298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1</a:t>
            </a:fld>
            <a:endParaRPr lang="zh-CN" altLang="en-US"/>
          </a:p>
        </p:txBody>
      </p:sp>
    </p:spTree>
    <p:extLst>
      <p:ext uri="{BB962C8B-B14F-4D97-AF65-F5344CB8AC3E}">
        <p14:creationId xmlns:p14="http://schemas.microsoft.com/office/powerpoint/2010/main" val="1439052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63</a:t>
            </a:fld>
            <a:endParaRPr lang="zh-CN" altLang="en-US"/>
          </a:p>
        </p:txBody>
      </p:sp>
    </p:spTree>
    <p:extLst>
      <p:ext uri="{BB962C8B-B14F-4D97-AF65-F5344CB8AC3E}">
        <p14:creationId xmlns:p14="http://schemas.microsoft.com/office/powerpoint/2010/main" val="1540707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64</a:t>
            </a:fld>
            <a:endParaRPr lang="zh-CN" altLang="en-US"/>
          </a:p>
        </p:txBody>
      </p:sp>
    </p:spTree>
    <p:extLst>
      <p:ext uri="{BB962C8B-B14F-4D97-AF65-F5344CB8AC3E}">
        <p14:creationId xmlns:p14="http://schemas.microsoft.com/office/powerpoint/2010/main" val="1699714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由于费尔马小定理是素数的必要条件，而不是充分条件，因此满足费尔马小定理，并不保证就一定是素数。</a:t>
            </a:r>
          </a:p>
        </p:txBody>
      </p:sp>
      <p:sp>
        <p:nvSpPr>
          <p:cNvPr id="4" name="灯片编号占位符 3"/>
          <p:cNvSpPr>
            <a:spLocks noGrp="1"/>
          </p:cNvSpPr>
          <p:nvPr>
            <p:ph type="sldNum" sz="quarter" idx="10"/>
          </p:nvPr>
        </p:nvSpPr>
        <p:spPr/>
        <p:txBody>
          <a:bodyPr/>
          <a:lstStyle/>
          <a:p>
            <a:fld id="{3DB2B221-7D47-474B-B7F2-9D4D45C63DD9}" type="slidenum">
              <a:rPr lang="zh-CN" altLang="en-US" smtClean="0"/>
              <a:t>67</a:t>
            </a:fld>
            <a:endParaRPr lang="zh-CN" altLang="en-US"/>
          </a:p>
        </p:txBody>
      </p:sp>
    </p:spTree>
    <p:extLst>
      <p:ext uri="{BB962C8B-B14F-4D97-AF65-F5344CB8AC3E}">
        <p14:creationId xmlns:p14="http://schemas.microsoft.com/office/powerpoint/2010/main" val="3503390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68</a:t>
            </a:fld>
            <a:endParaRPr lang="zh-CN" altLang="en-US"/>
          </a:p>
        </p:txBody>
      </p:sp>
    </p:spTree>
    <p:extLst>
      <p:ext uri="{BB962C8B-B14F-4D97-AF65-F5344CB8AC3E}">
        <p14:creationId xmlns:p14="http://schemas.microsoft.com/office/powerpoint/2010/main" val="3968926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69</a:t>
            </a:fld>
            <a:endParaRPr lang="zh-CN" altLang="en-US"/>
          </a:p>
        </p:txBody>
      </p:sp>
    </p:spTree>
    <p:extLst>
      <p:ext uri="{BB962C8B-B14F-4D97-AF65-F5344CB8AC3E}">
        <p14:creationId xmlns:p14="http://schemas.microsoft.com/office/powerpoint/2010/main" val="3211737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70</a:t>
            </a:fld>
            <a:endParaRPr lang="zh-CN" altLang="en-US"/>
          </a:p>
        </p:txBody>
      </p:sp>
    </p:spTree>
    <p:extLst>
      <p:ext uri="{BB962C8B-B14F-4D97-AF65-F5344CB8AC3E}">
        <p14:creationId xmlns:p14="http://schemas.microsoft.com/office/powerpoint/2010/main" val="4125698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71</a:t>
            </a:fld>
            <a:endParaRPr lang="zh-CN" altLang="en-US"/>
          </a:p>
        </p:txBody>
      </p:sp>
    </p:spTree>
    <p:extLst>
      <p:ext uri="{BB962C8B-B14F-4D97-AF65-F5344CB8AC3E}">
        <p14:creationId xmlns:p14="http://schemas.microsoft.com/office/powerpoint/2010/main" val="330187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MVC</a:t>
            </a:r>
            <a:r>
              <a:rPr lang="zh-CN" altLang="en-US" dirty="0"/>
              <a:t>算法的时间复杂度为</a:t>
            </a:r>
            <a:r>
              <a:rPr lang="en-US" altLang="zh-CN" dirty="0"/>
              <a:t>O(|E|)</a:t>
            </a:r>
            <a:r>
              <a:rPr lang="zh-CN" altLang="en-US" dirty="0"/>
              <a:t>，</a:t>
            </a:r>
            <a:r>
              <a:rPr lang="en-US" altLang="zh-CN" dirty="0"/>
              <a:t>|V’|=2k</a:t>
            </a:r>
            <a:r>
              <a:rPr lang="zh-CN" altLang="en-US" dirty="0"/>
              <a:t>，对应着</a:t>
            </a:r>
            <a:r>
              <a:rPr lang="en-US" altLang="zh-CN" dirty="0"/>
              <a:t>k</a:t>
            </a:r>
            <a:r>
              <a:rPr lang="zh-CN" altLang="en-US" dirty="0"/>
              <a:t>条互不关联的边，而覆盖这</a:t>
            </a:r>
            <a:r>
              <a:rPr lang="en-US" altLang="zh-CN" dirty="0"/>
              <a:t>k</a:t>
            </a:r>
            <a:r>
              <a:rPr lang="zh-CN" altLang="en-US" dirty="0"/>
              <a:t>条边只需要</a:t>
            </a:r>
            <a:r>
              <a:rPr lang="en-US" altLang="zh-CN" dirty="0"/>
              <a:t>k</a:t>
            </a:r>
            <a:r>
              <a:rPr lang="zh-CN" altLang="en-US" dirty="0"/>
              <a:t>个顶点。因此</a:t>
            </a:r>
            <a:r>
              <a:rPr lang="en-US" altLang="zh-CN" dirty="0"/>
              <a:t>OPT(I)≥k</a:t>
            </a:r>
            <a:r>
              <a:rPr lang="zh-CN" altLang="en-US" dirty="0"/>
              <a:t>，即：</a:t>
            </a:r>
            <a:endParaRPr lang="en-US" altLang="zh-CN" dirty="0"/>
          </a:p>
          <a:p>
            <a:r>
              <a:rPr lang="en-US" altLang="zh-CN" dirty="0"/>
              <a:t>MVC(I)/OPT(I)≤2k/k</a:t>
            </a:r>
            <a:r>
              <a:rPr lang="en-US" altLang="zh-CN" baseline="0" dirty="0"/>
              <a:t> = 2</a:t>
            </a:r>
          </a:p>
          <a:p>
            <a:r>
              <a:rPr lang="zh-CN" altLang="en-US" baseline="0" dirty="0"/>
              <a:t>所以，</a:t>
            </a:r>
            <a:r>
              <a:rPr lang="en-US" altLang="zh-CN" baseline="0" dirty="0"/>
              <a:t>MVC</a:t>
            </a:r>
            <a:r>
              <a:rPr lang="zh-CN" altLang="en-US" baseline="0" dirty="0"/>
              <a:t>算法是最小顶点覆盖问题的</a:t>
            </a:r>
            <a:r>
              <a:rPr lang="en-US" altLang="zh-CN" baseline="0" dirty="0"/>
              <a:t>2-</a:t>
            </a:r>
            <a:r>
              <a:rPr lang="zh-CN" altLang="en-US" baseline="0" dirty="0"/>
              <a:t>近似算法。</a:t>
            </a:r>
            <a:endParaRPr lang="en-US" altLang="zh-CN" baseline="0" dirty="0"/>
          </a:p>
          <a:p>
            <a:r>
              <a:rPr lang="zh-CN" altLang="en-US" baseline="0" dirty="0"/>
              <a:t>当</a:t>
            </a:r>
            <a:r>
              <a:rPr lang="en-US" altLang="zh-CN" baseline="0" dirty="0"/>
              <a:t>G</a:t>
            </a:r>
            <a:r>
              <a:rPr lang="zh-CN" altLang="en-US" baseline="0" dirty="0"/>
              <a:t>由</a:t>
            </a:r>
            <a:r>
              <a:rPr lang="en-US" altLang="zh-CN" baseline="0" dirty="0"/>
              <a:t>k</a:t>
            </a:r>
            <a:r>
              <a:rPr lang="zh-CN" altLang="en-US" baseline="0" dirty="0"/>
              <a:t>条互不关联的边构成，则</a:t>
            </a:r>
            <a:r>
              <a:rPr lang="en-US" altLang="zh-CN" baseline="0" dirty="0"/>
              <a:t>MVC(I)=2k</a:t>
            </a:r>
            <a:r>
              <a:rPr lang="zh-CN" altLang="en-US" baseline="0" dirty="0"/>
              <a:t>，</a:t>
            </a:r>
            <a:r>
              <a:rPr lang="en-US" altLang="zh-CN" baseline="0" dirty="0"/>
              <a:t>OPT(I)=k</a:t>
            </a:r>
            <a:r>
              <a:rPr lang="zh-CN" altLang="en-US" baseline="0" dirty="0"/>
              <a:t>，近似比达到</a:t>
            </a:r>
            <a:r>
              <a:rPr lang="en-US" altLang="zh-CN" baseline="0" dirty="0"/>
              <a:t>2</a:t>
            </a:r>
            <a:r>
              <a:rPr lang="zh-CN" altLang="en-US" baseline="0" dirty="0"/>
              <a:t>。这意味着</a:t>
            </a:r>
            <a:r>
              <a:rPr lang="en-US" altLang="zh-CN" baseline="0" dirty="0"/>
              <a:t>MVC</a:t>
            </a:r>
            <a:r>
              <a:rPr lang="zh-CN" altLang="en-US" baseline="0" dirty="0"/>
              <a:t>算法的近似比的上限就是</a:t>
            </a:r>
            <a:r>
              <a:rPr lang="en-US" altLang="zh-CN" baseline="0" dirty="0"/>
              <a:t>2</a:t>
            </a:r>
            <a:r>
              <a:rPr lang="zh-CN" altLang="en-US" baseline="0" dirty="0"/>
              <a:t>。</a:t>
            </a:r>
            <a:endParaRPr lang="en-US" altLang="zh-CN" baseline="0" dirty="0"/>
          </a:p>
          <a:p>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72</a:t>
            </a:fld>
            <a:endParaRPr lang="zh-CN" altLang="en-US"/>
          </a:p>
        </p:txBody>
      </p:sp>
    </p:spTree>
    <p:extLst>
      <p:ext uri="{BB962C8B-B14F-4D97-AF65-F5344CB8AC3E}">
        <p14:creationId xmlns:p14="http://schemas.microsoft.com/office/powerpoint/2010/main" val="3116834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可以通过将公式改造成：</a:t>
            </a:r>
            <a:r>
              <a:rPr lang="en-US" altLang="zh-CN" dirty="0"/>
              <a:t>5x</a:t>
            </a:r>
            <a:r>
              <a:rPr lang="en-US" altLang="zh-CN" baseline="-25000" dirty="0"/>
              <a:t>1</a:t>
            </a:r>
            <a:r>
              <a:rPr lang="en-US" altLang="zh-CN" dirty="0"/>
              <a:t>+4x</a:t>
            </a:r>
            <a:r>
              <a:rPr lang="en-US" altLang="zh-CN" baseline="-25000" dirty="0"/>
              <a:t>2</a:t>
            </a:r>
            <a:r>
              <a:rPr lang="en-US" altLang="zh-CN" dirty="0"/>
              <a:t>-(4-x</a:t>
            </a:r>
            <a:r>
              <a:rPr lang="en-US" altLang="zh-CN" baseline="-25000" dirty="0"/>
              <a:t>3</a:t>
            </a:r>
            <a:r>
              <a:rPr lang="en-US" altLang="zh-CN" dirty="0"/>
              <a:t>’)≤10 </a:t>
            </a:r>
            <a:r>
              <a:rPr lang="en-US" altLang="zh-CN" dirty="0">
                <a:sym typeface="Wingdings" panose="05000000000000000000" pitchFamily="2" charset="2"/>
              </a:rPr>
              <a:t> 5x</a:t>
            </a:r>
            <a:r>
              <a:rPr lang="en-US" altLang="zh-CN" baseline="-25000" dirty="0">
                <a:sym typeface="Wingdings" panose="05000000000000000000" pitchFamily="2" charset="2"/>
              </a:rPr>
              <a:t>1</a:t>
            </a:r>
            <a:r>
              <a:rPr lang="en-US" altLang="zh-CN" dirty="0">
                <a:sym typeface="Wingdings" panose="05000000000000000000" pitchFamily="2" charset="2"/>
              </a:rPr>
              <a:t>+4x</a:t>
            </a:r>
            <a:r>
              <a:rPr lang="en-US" altLang="zh-CN" baseline="-25000" dirty="0">
                <a:sym typeface="Wingdings" panose="05000000000000000000" pitchFamily="2" charset="2"/>
              </a:rPr>
              <a:t>2</a:t>
            </a:r>
            <a:r>
              <a:rPr lang="en-US" altLang="zh-CN" dirty="0">
                <a:sym typeface="Wingdings" panose="05000000000000000000" pitchFamily="2" charset="2"/>
              </a:rPr>
              <a:t>+x</a:t>
            </a:r>
            <a:r>
              <a:rPr lang="en-US" altLang="zh-CN" baseline="-25000" dirty="0">
                <a:sym typeface="Wingdings" panose="05000000000000000000" pitchFamily="2" charset="2"/>
              </a:rPr>
              <a:t>3</a:t>
            </a:r>
            <a:r>
              <a:rPr lang="en-US" altLang="zh-CN" dirty="0">
                <a:sym typeface="Wingdings" panose="05000000000000000000" pitchFamily="2" charset="2"/>
              </a:rPr>
              <a:t>’</a:t>
            </a:r>
            <a:r>
              <a:rPr lang="en-US" altLang="zh-CN" dirty="0"/>
              <a:t> ≤14</a:t>
            </a:r>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16</a:t>
            </a:fld>
            <a:endParaRPr lang="zh-CN" altLang="en-US"/>
          </a:p>
        </p:txBody>
      </p:sp>
    </p:spTree>
    <p:extLst>
      <p:ext uri="{BB962C8B-B14F-4D97-AF65-F5344CB8AC3E}">
        <p14:creationId xmlns:p14="http://schemas.microsoft.com/office/powerpoint/2010/main" val="256089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B2B221-7D47-474B-B7F2-9D4D45C63DD9}" type="slidenum">
              <a:rPr lang="zh-CN" altLang="en-US" smtClean="0"/>
              <a:t>27</a:t>
            </a:fld>
            <a:endParaRPr lang="zh-CN" altLang="en-US"/>
          </a:p>
        </p:txBody>
      </p:sp>
    </p:spTree>
    <p:extLst>
      <p:ext uri="{BB962C8B-B14F-4D97-AF65-F5344CB8AC3E}">
        <p14:creationId xmlns:p14="http://schemas.microsoft.com/office/powerpoint/2010/main" val="1846541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控制台上有四个开关和一个按钮，每个开关都可以扳到</a:t>
            </a:r>
            <a:r>
              <a:rPr lang="en-US" altLang="zh-CN" sz="1200" b="0" i="0" kern="1200" dirty="0">
                <a:solidFill>
                  <a:schemeClr val="tx1"/>
                </a:solidFill>
                <a:effectLst/>
                <a:latin typeface="+mn-lt"/>
                <a:ea typeface="+mn-ea"/>
                <a:cs typeface="+mn-cs"/>
              </a:rPr>
              <a:t>ON</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OFF</a:t>
            </a:r>
            <a:r>
              <a:rPr lang="zh-CN" altLang="en-US" sz="1200" b="0" i="0" kern="1200" dirty="0">
                <a:solidFill>
                  <a:schemeClr val="tx1"/>
                </a:solidFill>
                <a:effectLst/>
                <a:latin typeface="+mn-lt"/>
                <a:ea typeface="+mn-ea"/>
                <a:cs typeface="+mn-cs"/>
              </a:rPr>
              <a:t>中的一个，只有当四个开关的</a:t>
            </a:r>
            <a:r>
              <a:rPr lang="en-US" altLang="zh-CN" sz="1200" b="0" i="0" kern="1200" dirty="0">
                <a:solidFill>
                  <a:schemeClr val="tx1"/>
                </a:solidFill>
                <a:effectLst/>
                <a:latin typeface="+mn-lt"/>
                <a:ea typeface="+mn-ea"/>
                <a:cs typeface="+mn-cs"/>
              </a:rPr>
              <a:t>ON/OFF</a:t>
            </a:r>
            <a:r>
              <a:rPr lang="zh-CN" altLang="en-US" sz="1200" b="0" i="0" kern="1200" dirty="0">
                <a:solidFill>
                  <a:schemeClr val="tx1"/>
                </a:solidFill>
                <a:effectLst/>
                <a:latin typeface="+mn-lt"/>
                <a:ea typeface="+mn-ea"/>
                <a:cs typeface="+mn-cs"/>
              </a:rPr>
              <a:t>状态处于某个唯一的正确组合时，按动按钮之后才能打开密室的大门。为了以最快的速度逃脱密室，你打算怎么办？</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按照</a:t>
            </a:r>
            <a:r>
              <a:rPr lang="en-US" altLang="zh-CN" sz="1200" b="0" i="0" kern="1200" dirty="0">
                <a:solidFill>
                  <a:schemeClr val="tx1"/>
                </a:solidFill>
                <a:effectLst/>
                <a:latin typeface="+mn-lt"/>
                <a:ea typeface="+mn-ea"/>
                <a:cs typeface="+mn-cs"/>
              </a:rPr>
              <a:t>Gray(4)</a:t>
            </a:r>
            <a:r>
              <a:rPr lang="zh-CN" altLang="en-US" sz="1200" b="0" i="0" kern="1200" dirty="0">
                <a:solidFill>
                  <a:schemeClr val="tx1"/>
                </a:solidFill>
                <a:effectLst/>
                <a:latin typeface="+mn-lt"/>
                <a:ea typeface="+mn-ea"/>
                <a:cs typeface="+mn-cs"/>
              </a:rPr>
              <a:t>的顺序扳动开关。</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DB2B221-7D47-474B-B7F2-9D4D45C63DD9}" type="slidenum">
              <a:rPr lang="zh-CN" altLang="en-US" smtClean="0"/>
              <a:t>28</a:t>
            </a:fld>
            <a:endParaRPr lang="zh-CN" altLang="en-US"/>
          </a:p>
        </p:txBody>
      </p:sp>
    </p:spTree>
    <p:extLst>
      <p:ext uri="{BB962C8B-B14F-4D97-AF65-F5344CB8AC3E}">
        <p14:creationId xmlns:p14="http://schemas.microsoft.com/office/powerpoint/2010/main" val="3060228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行列数为不小于</a:t>
            </a:r>
            <a:r>
              <a:rPr lang="en-US" altLang="zh-CN" dirty="0"/>
              <a:t>6</a:t>
            </a:r>
            <a:r>
              <a:rPr lang="zh-CN" altLang="en-US" dirty="0"/>
              <a:t>的偶数，且行列差不超过</a:t>
            </a:r>
            <a:r>
              <a:rPr lang="en-US" altLang="zh-CN" dirty="0"/>
              <a:t>2</a:t>
            </a:r>
            <a:r>
              <a:rPr lang="zh-CN" altLang="en-US" dirty="0"/>
              <a:t>。</a:t>
            </a:r>
          </a:p>
        </p:txBody>
      </p:sp>
      <p:sp>
        <p:nvSpPr>
          <p:cNvPr id="4" name="灯片编号占位符 3"/>
          <p:cNvSpPr>
            <a:spLocks noGrp="1"/>
          </p:cNvSpPr>
          <p:nvPr>
            <p:ph type="sldNum" sz="quarter" idx="10"/>
          </p:nvPr>
        </p:nvSpPr>
        <p:spPr/>
        <p:txBody>
          <a:bodyPr/>
          <a:lstStyle/>
          <a:p>
            <a:fld id="{3DB2B221-7D47-474B-B7F2-9D4D45C63DD9}" type="slidenum">
              <a:rPr lang="zh-CN" altLang="en-US" smtClean="0"/>
              <a:t>30</a:t>
            </a:fld>
            <a:endParaRPr lang="zh-CN" altLang="en-US"/>
          </a:p>
        </p:txBody>
      </p:sp>
    </p:spTree>
    <p:extLst>
      <p:ext uri="{BB962C8B-B14F-4D97-AF65-F5344CB8AC3E}">
        <p14:creationId xmlns:p14="http://schemas.microsoft.com/office/powerpoint/2010/main" val="3679359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41</a:t>
            </a:fld>
            <a:endParaRPr lang="zh-CN" altLang="en-US"/>
          </a:p>
        </p:txBody>
      </p:sp>
    </p:spTree>
    <p:extLst>
      <p:ext uri="{BB962C8B-B14F-4D97-AF65-F5344CB8AC3E}">
        <p14:creationId xmlns:p14="http://schemas.microsoft.com/office/powerpoint/2010/main" val="992943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55</a:t>
            </a:fld>
            <a:endParaRPr lang="zh-CN" altLang="en-US"/>
          </a:p>
        </p:txBody>
      </p:sp>
    </p:spTree>
    <p:extLst>
      <p:ext uri="{BB962C8B-B14F-4D97-AF65-F5344CB8AC3E}">
        <p14:creationId xmlns:p14="http://schemas.microsoft.com/office/powerpoint/2010/main" val="4006855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如果采用两两比较的方法，比较次数不会少于</a:t>
            </a:r>
            <a:r>
              <a:rPr lang="en-US" altLang="zh-CN" dirty="0"/>
              <a:t>O(</a:t>
            </a:r>
            <a:r>
              <a:rPr lang="en-US" altLang="zh-CN" dirty="0" err="1"/>
              <a:t>nlogn</a:t>
            </a:r>
            <a:r>
              <a:rPr lang="en-US" altLang="zh-CN" dirty="0"/>
              <a:t>)</a:t>
            </a:r>
            <a:r>
              <a:rPr lang="zh-CN" altLang="en-US" dirty="0"/>
              <a:t>。是否存在</a:t>
            </a:r>
            <a:r>
              <a:rPr lang="en-US" altLang="zh-CN" dirty="0"/>
              <a:t>O(n)</a:t>
            </a:r>
            <a:r>
              <a:rPr lang="zh-CN" altLang="en-US" dirty="0"/>
              <a:t>的算法？</a:t>
            </a:r>
          </a:p>
        </p:txBody>
      </p:sp>
      <p:sp>
        <p:nvSpPr>
          <p:cNvPr id="4" name="灯片编号占位符 3"/>
          <p:cNvSpPr>
            <a:spLocks noGrp="1"/>
          </p:cNvSpPr>
          <p:nvPr>
            <p:ph type="sldNum" sz="quarter" idx="10"/>
          </p:nvPr>
        </p:nvSpPr>
        <p:spPr/>
        <p:txBody>
          <a:bodyPr/>
          <a:lstStyle/>
          <a:p>
            <a:fld id="{3DB2B221-7D47-474B-B7F2-9D4D45C63DD9}" type="slidenum">
              <a:rPr lang="zh-CN" altLang="en-US" smtClean="0"/>
              <a:t>58</a:t>
            </a:fld>
            <a:endParaRPr lang="zh-CN" altLang="en-US"/>
          </a:p>
        </p:txBody>
      </p:sp>
    </p:spTree>
    <p:extLst>
      <p:ext uri="{BB962C8B-B14F-4D97-AF65-F5344CB8AC3E}">
        <p14:creationId xmlns:p14="http://schemas.microsoft.com/office/powerpoint/2010/main" val="3361471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59</a:t>
            </a:fld>
            <a:endParaRPr lang="zh-CN" altLang="en-US"/>
          </a:p>
        </p:txBody>
      </p:sp>
    </p:spTree>
    <p:extLst>
      <p:ext uri="{BB962C8B-B14F-4D97-AF65-F5344CB8AC3E}">
        <p14:creationId xmlns:p14="http://schemas.microsoft.com/office/powerpoint/2010/main" val="1522229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D1C5279-3C01-46A7-A8D9-080B0C51CD22}" type="datetimeFigureOut">
              <a:rPr lang="zh-CN" altLang="en-US" smtClean="0"/>
              <a:t>2021/4/29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1875831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1C5279-3C01-46A7-A8D9-080B0C51CD22}" type="datetimeFigureOut">
              <a:rPr lang="zh-CN" altLang="en-US" smtClean="0"/>
              <a:t>2021/4/29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623233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1C5279-3C01-46A7-A8D9-080B0C51CD22}" type="datetimeFigureOut">
              <a:rPr lang="zh-CN" altLang="en-US" smtClean="0"/>
              <a:t>2021/4/29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29DDB12-3F19-46BA-BD42-63BD9F936A2E}" type="slidenum">
              <a:rPr lang="zh-CN" altLang="en-US" smtClean="0"/>
              <a:t>‹#›</a:t>
            </a:fld>
            <a:endParaRPr lang="zh-CN"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7316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1D1C5279-3C01-46A7-A8D9-080B0C51CD22}" type="datetimeFigureOut">
              <a:rPr lang="zh-CN" altLang="en-US" smtClean="0"/>
              <a:t>2021/4/29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285419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1D1C5279-3C01-46A7-A8D9-080B0C51CD22}" type="datetimeFigureOut">
              <a:rPr lang="zh-CN" altLang="en-US" smtClean="0"/>
              <a:t>2021/4/29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29DDB12-3F19-46BA-BD42-63BD9F936A2E}" type="slidenum">
              <a:rPr lang="zh-CN" altLang="en-US" smtClean="0"/>
              <a:t>‹#›</a:t>
            </a:fld>
            <a:endParaRPr lang="zh-CN"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6219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1D1C5279-3C01-46A7-A8D9-080B0C51CD22}" type="datetimeFigureOut">
              <a:rPr lang="zh-CN" altLang="en-US" smtClean="0"/>
              <a:t>2021/4/29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3396638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1C5279-3C01-46A7-A8D9-080B0C51CD22}" type="datetimeFigureOut">
              <a:rPr lang="zh-CN" altLang="en-US" smtClean="0"/>
              <a:t>2021/4/29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2720060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1C5279-3C01-46A7-A8D9-080B0C51CD22}" type="datetimeFigureOut">
              <a:rPr lang="zh-CN" altLang="en-US" smtClean="0"/>
              <a:t>2021/4/29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1692628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normAutofit/>
          </a:bodyPr>
          <a:lstStyle>
            <a:lvl1pPr>
              <a:lnSpc>
                <a:spcPct val="150000"/>
              </a:lnSpc>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1D1C5279-3C01-46A7-A8D9-080B0C51CD22}" type="datetimeFigureOut">
              <a:rPr lang="zh-CN" altLang="en-US" smtClean="0"/>
              <a:t>2021/4/29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2000748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1C5279-3C01-46A7-A8D9-080B0C51CD22}" type="datetimeFigureOut">
              <a:rPr lang="zh-CN" altLang="en-US" smtClean="0"/>
              <a:t>2021/4/29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3231213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D1C5279-3C01-46A7-A8D9-080B0C51CD22}" type="datetimeFigureOut">
              <a:rPr lang="zh-CN" altLang="en-US" smtClean="0"/>
              <a:t>2021/4/29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981720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D1C5279-3C01-46A7-A8D9-080B0C51CD22}" type="datetimeFigureOut">
              <a:rPr lang="zh-CN" altLang="en-US" smtClean="0"/>
              <a:t>2021/4/29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33932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D1C5279-3C01-46A7-A8D9-080B0C51CD22}" type="datetimeFigureOut">
              <a:rPr lang="zh-CN" altLang="en-US" smtClean="0"/>
              <a:t>2021/4/29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263435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C5279-3C01-46A7-A8D9-080B0C51CD22}" type="datetimeFigureOut">
              <a:rPr lang="zh-CN" altLang="en-US" smtClean="0"/>
              <a:t>2021/4/29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1829988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D1C5279-3C01-46A7-A8D9-080B0C51CD22}" type="datetimeFigureOut">
              <a:rPr lang="zh-CN" altLang="en-US" smtClean="0"/>
              <a:t>2021/4/29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3949326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D1C5279-3C01-46A7-A8D9-080B0C51CD22}" type="datetimeFigureOut">
              <a:rPr lang="zh-CN" altLang="en-US" smtClean="0"/>
              <a:t>2021/4/29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4132918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D1C5279-3C01-46A7-A8D9-080B0C51CD22}" type="datetimeFigureOut">
              <a:rPr lang="zh-CN" altLang="en-US" smtClean="0"/>
              <a:t>2021/4/29</a:t>
            </a:fld>
            <a:endParaRPr lang="zh-CN"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127062194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clrChange>
              <a:clrFrom>
                <a:srgbClr val="FFFFFF"/>
              </a:clrFrom>
              <a:clrTo>
                <a:srgbClr val="FFFFFF">
                  <a:alpha val="0"/>
                </a:srgbClr>
              </a:clrTo>
            </a:clrChange>
          </a:blip>
          <a:stretch>
            <a:fillRect/>
          </a:stretch>
        </p:blipFill>
        <p:spPr>
          <a:xfrm rot="19343143">
            <a:off x="6588216" y="4438484"/>
            <a:ext cx="3040186" cy="2655185"/>
          </a:xfrm>
          <a:prstGeom prst="rect">
            <a:avLst/>
          </a:prstGeom>
        </p:spPr>
      </p:pic>
      <p:sp>
        <p:nvSpPr>
          <p:cNvPr id="2" name="标题 1"/>
          <p:cNvSpPr>
            <a:spLocks noGrp="1"/>
          </p:cNvSpPr>
          <p:nvPr>
            <p:ph type="ctrTitle"/>
          </p:nvPr>
        </p:nvSpPr>
        <p:spPr/>
        <p:txBody>
          <a:bodyPr/>
          <a:lstStyle/>
          <a:p>
            <a:r>
              <a:rPr lang="zh-CN" altLang="en-US" dirty="0"/>
              <a:t>第</a:t>
            </a:r>
            <a:r>
              <a:rPr lang="en-US" altLang="zh-CN" dirty="0"/>
              <a:t>1</a:t>
            </a:r>
            <a:r>
              <a:rPr lang="zh-CN" altLang="en-US" dirty="0"/>
              <a:t>章 算法设计</a:t>
            </a:r>
          </a:p>
        </p:txBody>
      </p:sp>
      <p:sp>
        <p:nvSpPr>
          <p:cNvPr id="3" name="副标题 2"/>
          <p:cNvSpPr>
            <a:spLocks noGrp="1"/>
          </p:cNvSpPr>
          <p:nvPr>
            <p:ph type="subTitle" idx="1"/>
          </p:nvPr>
        </p:nvSpPr>
        <p:spPr/>
        <p:txBody>
          <a:bodyPr/>
          <a:lstStyle/>
          <a:p>
            <a:r>
              <a:rPr lang="en-US" altLang="zh-CN" dirty="0"/>
              <a:t>《</a:t>
            </a:r>
            <a:r>
              <a:rPr lang="zh-CN" altLang="en-US" dirty="0"/>
              <a:t>算法分析与复杂性理论</a:t>
            </a:r>
            <a:r>
              <a:rPr lang="en-US" altLang="zh-CN" dirty="0"/>
              <a:t>》</a:t>
            </a:r>
            <a:endParaRPr lang="zh-CN" altLang="en-US" dirty="0"/>
          </a:p>
        </p:txBody>
      </p:sp>
      <p:pic>
        <p:nvPicPr>
          <p:cNvPr id="5" name="图片 4"/>
          <p:cNvPicPr>
            <a:picLocks noChangeAspect="1"/>
          </p:cNvPicPr>
          <p:nvPr/>
        </p:nvPicPr>
        <p:blipFill rotWithShape="1">
          <a:blip r:embed="rId4">
            <a:clrChange>
              <a:clrFrom>
                <a:srgbClr val="FFFFFF"/>
              </a:clrFrom>
              <a:clrTo>
                <a:srgbClr val="FFFFFF">
                  <a:alpha val="0"/>
                </a:srgbClr>
              </a:clrTo>
            </a:clrChange>
          </a:blip>
          <a:srcRect b="12866"/>
          <a:stretch/>
        </p:blipFill>
        <p:spPr>
          <a:xfrm>
            <a:off x="362565" y="336148"/>
            <a:ext cx="4384782" cy="2812578"/>
          </a:xfrm>
          <a:prstGeom prst="rect">
            <a:avLst/>
          </a:prstGeom>
        </p:spPr>
      </p:pic>
    </p:spTree>
    <p:extLst>
      <p:ext uri="{BB962C8B-B14F-4D97-AF65-F5344CB8AC3E}">
        <p14:creationId xmlns:p14="http://schemas.microsoft.com/office/powerpoint/2010/main" val="598045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9074" name="Group 2"/>
          <p:cNvGrpSpPr>
            <a:grpSpLocks/>
          </p:cNvGrpSpPr>
          <p:nvPr/>
        </p:nvGrpSpPr>
        <p:grpSpPr bwMode="auto">
          <a:xfrm>
            <a:off x="957263" y="333375"/>
            <a:ext cx="8137525" cy="6119813"/>
            <a:chOff x="603" y="210"/>
            <a:chExt cx="5126" cy="3855"/>
          </a:xfrm>
        </p:grpSpPr>
        <p:sp>
          <p:nvSpPr>
            <p:cNvPr id="259075" name="Oval 3"/>
            <p:cNvSpPr>
              <a:spLocks noChangeArrowheads="1"/>
            </p:cNvSpPr>
            <p:nvPr/>
          </p:nvSpPr>
          <p:spPr bwMode="auto">
            <a:xfrm>
              <a:off x="2917"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76" name="Oval 4"/>
            <p:cNvSpPr>
              <a:spLocks noChangeArrowheads="1"/>
            </p:cNvSpPr>
            <p:nvPr/>
          </p:nvSpPr>
          <p:spPr bwMode="auto">
            <a:xfrm>
              <a:off x="1828" y="1207"/>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77" name="Oval 5"/>
            <p:cNvSpPr>
              <a:spLocks noChangeArrowheads="1"/>
            </p:cNvSpPr>
            <p:nvPr/>
          </p:nvSpPr>
          <p:spPr bwMode="auto">
            <a:xfrm>
              <a:off x="2645" y="1207"/>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78" name="Oval 6"/>
            <p:cNvSpPr>
              <a:spLocks noChangeArrowheads="1"/>
            </p:cNvSpPr>
            <p:nvPr/>
          </p:nvSpPr>
          <p:spPr bwMode="auto">
            <a:xfrm>
              <a:off x="3371" y="1207"/>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79" name="Oval 7"/>
            <p:cNvSpPr>
              <a:spLocks noChangeArrowheads="1"/>
            </p:cNvSpPr>
            <p:nvPr/>
          </p:nvSpPr>
          <p:spPr bwMode="auto">
            <a:xfrm>
              <a:off x="4867" y="1207"/>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80" name="Oval 8"/>
            <p:cNvSpPr>
              <a:spLocks noChangeArrowheads="1"/>
            </p:cNvSpPr>
            <p:nvPr/>
          </p:nvSpPr>
          <p:spPr bwMode="auto">
            <a:xfrm>
              <a:off x="1057"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81" name="Oval 9"/>
            <p:cNvSpPr>
              <a:spLocks noChangeArrowheads="1"/>
            </p:cNvSpPr>
            <p:nvPr/>
          </p:nvSpPr>
          <p:spPr bwMode="auto">
            <a:xfrm>
              <a:off x="1828"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82" name="Oval 10"/>
            <p:cNvSpPr>
              <a:spLocks noChangeArrowheads="1"/>
            </p:cNvSpPr>
            <p:nvPr/>
          </p:nvSpPr>
          <p:spPr bwMode="auto">
            <a:xfrm>
              <a:off x="2781"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83" name="Oval 11"/>
            <p:cNvSpPr>
              <a:spLocks noChangeArrowheads="1"/>
            </p:cNvSpPr>
            <p:nvPr/>
          </p:nvSpPr>
          <p:spPr bwMode="auto">
            <a:xfrm>
              <a:off x="3325"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84" name="Oval 12"/>
            <p:cNvSpPr>
              <a:spLocks noChangeArrowheads="1"/>
            </p:cNvSpPr>
            <p:nvPr/>
          </p:nvSpPr>
          <p:spPr bwMode="auto">
            <a:xfrm>
              <a:off x="4504"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85" name="Oval 13"/>
            <p:cNvSpPr>
              <a:spLocks noChangeArrowheads="1"/>
            </p:cNvSpPr>
            <p:nvPr/>
          </p:nvSpPr>
          <p:spPr bwMode="auto">
            <a:xfrm>
              <a:off x="5366"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86" name="Oval 14"/>
            <p:cNvSpPr>
              <a:spLocks noChangeArrowheads="1"/>
            </p:cNvSpPr>
            <p:nvPr/>
          </p:nvSpPr>
          <p:spPr bwMode="auto">
            <a:xfrm>
              <a:off x="830"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87" name="Oval 15"/>
            <p:cNvSpPr>
              <a:spLocks noChangeArrowheads="1"/>
            </p:cNvSpPr>
            <p:nvPr/>
          </p:nvSpPr>
          <p:spPr bwMode="auto">
            <a:xfrm>
              <a:off x="1284"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88" name="Oval 16"/>
            <p:cNvSpPr>
              <a:spLocks noChangeArrowheads="1"/>
            </p:cNvSpPr>
            <p:nvPr/>
          </p:nvSpPr>
          <p:spPr bwMode="auto">
            <a:xfrm>
              <a:off x="1828"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89" name="Oval 17"/>
            <p:cNvSpPr>
              <a:spLocks noChangeArrowheads="1"/>
            </p:cNvSpPr>
            <p:nvPr/>
          </p:nvSpPr>
          <p:spPr bwMode="auto">
            <a:xfrm>
              <a:off x="2418"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90" name="Oval 18"/>
            <p:cNvSpPr>
              <a:spLocks noChangeArrowheads="1"/>
            </p:cNvSpPr>
            <p:nvPr/>
          </p:nvSpPr>
          <p:spPr bwMode="auto">
            <a:xfrm>
              <a:off x="3143"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91" name="Oval 19"/>
            <p:cNvSpPr>
              <a:spLocks noChangeArrowheads="1"/>
            </p:cNvSpPr>
            <p:nvPr/>
          </p:nvSpPr>
          <p:spPr bwMode="auto">
            <a:xfrm>
              <a:off x="3733"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92" name="Oval 20"/>
            <p:cNvSpPr>
              <a:spLocks noChangeArrowheads="1"/>
            </p:cNvSpPr>
            <p:nvPr/>
          </p:nvSpPr>
          <p:spPr bwMode="auto">
            <a:xfrm>
              <a:off x="4187"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93" name="Oval 21"/>
            <p:cNvSpPr>
              <a:spLocks noChangeArrowheads="1"/>
            </p:cNvSpPr>
            <p:nvPr/>
          </p:nvSpPr>
          <p:spPr bwMode="auto">
            <a:xfrm>
              <a:off x="5094"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94" name="Oval 22"/>
            <p:cNvSpPr>
              <a:spLocks noChangeArrowheads="1"/>
            </p:cNvSpPr>
            <p:nvPr/>
          </p:nvSpPr>
          <p:spPr bwMode="auto">
            <a:xfrm>
              <a:off x="649"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95" name="Oval 23"/>
            <p:cNvSpPr>
              <a:spLocks noChangeArrowheads="1"/>
            </p:cNvSpPr>
            <p:nvPr/>
          </p:nvSpPr>
          <p:spPr bwMode="auto">
            <a:xfrm>
              <a:off x="1102"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96" name="Oval 24"/>
            <p:cNvSpPr>
              <a:spLocks noChangeArrowheads="1"/>
            </p:cNvSpPr>
            <p:nvPr/>
          </p:nvSpPr>
          <p:spPr bwMode="auto">
            <a:xfrm>
              <a:off x="1511"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97" name="Oval 25"/>
            <p:cNvSpPr>
              <a:spLocks noChangeArrowheads="1"/>
            </p:cNvSpPr>
            <p:nvPr/>
          </p:nvSpPr>
          <p:spPr bwMode="auto">
            <a:xfrm>
              <a:off x="2100"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98" name="Oval 26"/>
            <p:cNvSpPr>
              <a:spLocks noChangeArrowheads="1"/>
            </p:cNvSpPr>
            <p:nvPr/>
          </p:nvSpPr>
          <p:spPr bwMode="auto">
            <a:xfrm>
              <a:off x="2599"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99" name="Oval 27"/>
            <p:cNvSpPr>
              <a:spLocks noChangeArrowheads="1"/>
            </p:cNvSpPr>
            <p:nvPr/>
          </p:nvSpPr>
          <p:spPr bwMode="auto">
            <a:xfrm>
              <a:off x="3143"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cxnSp>
          <p:nvCxnSpPr>
            <p:cNvPr id="259100" name="AutoShape 28"/>
            <p:cNvCxnSpPr>
              <a:cxnSpLocks noChangeShapeType="1"/>
              <a:stCxn id="259075" idx="4"/>
              <a:endCxn id="259077" idx="0"/>
            </p:cNvCxnSpPr>
            <p:nvPr/>
          </p:nvCxnSpPr>
          <p:spPr bwMode="auto">
            <a:xfrm flipH="1">
              <a:off x="2782" y="618"/>
              <a:ext cx="272" cy="5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01" name="AutoShape 29"/>
            <p:cNvCxnSpPr>
              <a:cxnSpLocks noChangeShapeType="1"/>
              <a:stCxn id="259075" idx="4"/>
              <a:endCxn id="259076" idx="0"/>
            </p:cNvCxnSpPr>
            <p:nvPr/>
          </p:nvCxnSpPr>
          <p:spPr bwMode="auto">
            <a:xfrm flipH="1">
              <a:off x="1965" y="618"/>
              <a:ext cx="1089" cy="5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02" name="AutoShape 30"/>
            <p:cNvCxnSpPr>
              <a:cxnSpLocks noChangeShapeType="1"/>
              <a:stCxn id="259075" idx="4"/>
              <a:endCxn id="259078" idx="0"/>
            </p:cNvCxnSpPr>
            <p:nvPr/>
          </p:nvCxnSpPr>
          <p:spPr bwMode="auto">
            <a:xfrm>
              <a:off x="3054" y="618"/>
              <a:ext cx="454" cy="5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03" name="AutoShape 31"/>
            <p:cNvCxnSpPr>
              <a:cxnSpLocks noChangeShapeType="1"/>
              <a:stCxn id="259075" idx="4"/>
              <a:endCxn id="259079" idx="0"/>
            </p:cNvCxnSpPr>
            <p:nvPr/>
          </p:nvCxnSpPr>
          <p:spPr bwMode="auto">
            <a:xfrm>
              <a:off x="3054" y="618"/>
              <a:ext cx="1950" cy="5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04" name="AutoShape 32"/>
            <p:cNvCxnSpPr>
              <a:cxnSpLocks noChangeShapeType="1"/>
              <a:stCxn id="259076" idx="4"/>
              <a:endCxn id="259080" idx="0"/>
            </p:cNvCxnSpPr>
            <p:nvPr/>
          </p:nvCxnSpPr>
          <p:spPr bwMode="auto">
            <a:xfrm flipH="1">
              <a:off x="1194" y="1479"/>
              <a:ext cx="771"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05" name="AutoShape 33"/>
            <p:cNvCxnSpPr>
              <a:cxnSpLocks noChangeShapeType="1"/>
              <a:stCxn id="259076" idx="4"/>
              <a:endCxn id="259081" idx="0"/>
            </p:cNvCxnSpPr>
            <p:nvPr/>
          </p:nvCxnSpPr>
          <p:spPr bwMode="auto">
            <a:xfrm>
              <a:off x="1965" y="1479"/>
              <a:ext cx="0"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06" name="AutoShape 34"/>
            <p:cNvCxnSpPr>
              <a:cxnSpLocks noChangeShapeType="1"/>
              <a:stCxn id="259076" idx="4"/>
              <a:endCxn id="259082" idx="0"/>
            </p:cNvCxnSpPr>
            <p:nvPr/>
          </p:nvCxnSpPr>
          <p:spPr bwMode="auto">
            <a:xfrm>
              <a:off x="1965" y="1479"/>
              <a:ext cx="953"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07" name="AutoShape 35"/>
            <p:cNvCxnSpPr>
              <a:cxnSpLocks noChangeShapeType="1"/>
              <a:stCxn id="259078" idx="4"/>
              <a:endCxn id="259083" idx="0"/>
            </p:cNvCxnSpPr>
            <p:nvPr/>
          </p:nvCxnSpPr>
          <p:spPr bwMode="auto">
            <a:xfrm flipH="1">
              <a:off x="3462" y="1479"/>
              <a:ext cx="46"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08" name="AutoShape 36"/>
            <p:cNvCxnSpPr>
              <a:cxnSpLocks noChangeShapeType="1"/>
              <a:stCxn id="259079" idx="4"/>
              <a:endCxn id="259084" idx="0"/>
            </p:cNvCxnSpPr>
            <p:nvPr/>
          </p:nvCxnSpPr>
          <p:spPr bwMode="auto">
            <a:xfrm flipH="1">
              <a:off x="4641" y="1479"/>
              <a:ext cx="363"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09" name="AutoShape 37"/>
            <p:cNvCxnSpPr>
              <a:cxnSpLocks noChangeShapeType="1"/>
              <a:stCxn id="259079" idx="4"/>
              <a:endCxn id="259085" idx="0"/>
            </p:cNvCxnSpPr>
            <p:nvPr/>
          </p:nvCxnSpPr>
          <p:spPr bwMode="auto">
            <a:xfrm>
              <a:off x="5004" y="1479"/>
              <a:ext cx="499"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10" name="AutoShape 38"/>
            <p:cNvCxnSpPr>
              <a:cxnSpLocks noChangeShapeType="1"/>
              <a:stCxn id="259080" idx="4"/>
              <a:endCxn id="259086" idx="0"/>
            </p:cNvCxnSpPr>
            <p:nvPr/>
          </p:nvCxnSpPr>
          <p:spPr bwMode="auto">
            <a:xfrm flipH="1">
              <a:off x="967" y="2387"/>
              <a:ext cx="227"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11" name="AutoShape 39"/>
            <p:cNvCxnSpPr>
              <a:cxnSpLocks noChangeShapeType="1"/>
              <a:stCxn id="259080" idx="4"/>
              <a:endCxn id="259087" idx="0"/>
            </p:cNvCxnSpPr>
            <p:nvPr/>
          </p:nvCxnSpPr>
          <p:spPr bwMode="auto">
            <a:xfrm>
              <a:off x="1194" y="2387"/>
              <a:ext cx="227"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12" name="AutoShape 40"/>
            <p:cNvCxnSpPr>
              <a:cxnSpLocks noChangeShapeType="1"/>
              <a:stCxn id="259081" idx="4"/>
              <a:endCxn id="259088" idx="0"/>
            </p:cNvCxnSpPr>
            <p:nvPr/>
          </p:nvCxnSpPr>
          <p:spPr bwMode="auto">
            <a:xfrm>
              <a:off x="1965" y="2387"/>
              <a:ext cx="0"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13" name="AutoShape 41"/>
            <p:cNvCxnSpPr>
              <a:cxnSpLocks noChangeShapeType="1"/>
              <a:stCxn id="259082" idx="4"/>
              <a:endCxn id="259089" idx="0"/>
            </p:cNvCxnSpPr>
            <p:nvPr/>
          </p:nvCxnSpPr>
          <p:spPr bwMode="auto">
            <a:xfrm flipH="1">
              <a:off x="2555" y="2387"/>
              <a:ext cx="363"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14" name="AutoShape 42"/>
            <p:cNvCxnSpPr>
              <a:cxnSpLocks noChangeShapeType="1"/>
              <a:stCxn id="259082" idx="4"/>
              <a:endCxn id="259090" idx="0"/>
            </p:cNvCxnSpPr>
            <p:nvPr/>
          </p:nvCxnSpPr>
          <p:spPr bwMode="auto">
            <a:xfrm>
              <a:off x="2918" y="2387"/>
              <a:ext cx="362"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15" name="AutoShape 43"/>
            <p:cNvCxnSpPr>
              <a:cxnSpLocks noChangeShapeType="1"/>
              <a:stCxn id="259083" idx="4"/>
              <a:endCxn id="259091" idx="0"/>
            </p:cNvCxnSpPr>
            <p:nvPr/>
          </p:nvCxnSpPr>
          <p:spPr bwMode="auto">
            <a:xfrm>
              <a:off x="3462" y="2387"/>
              <a:ext cx="408"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16" name="AutoShape 44"/>
            <p:cNvCxnSpPr>
              <a:cxnSpLocks noChangeShapeType="1"/>
              <a:stCxn id="259084" idx="4"/>
              <a:endCxn id="259092" idx="0"/>
            </p:cNvCxnSpPr>
            <p:nvPr/>
          </p:nvCxnSpPr>
          <p:spPr bwMode="auto">
            <a:xfrm flipH="1">
              <a:off x="4324" y="2387"/>
              <a:ext cx="317"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17" name="AutoShape 45"/>
            <p:cNvCxnSpPr>
              <a:cxnSpLocks noChangeShapeType="1"/>
              <a:stCxn id="259084" idx="4"/>
              <a:endCxn id="259093" idx="0"/>
            </p:cNvCxnSpPr>
            <p:nvPr/>
          </p:nvCxnSpPr>
          <p:spPr bwMode="auto">
            <a:xfrm>
              <a:off x="4641" y="2387"/>
              <a:ext cx="590"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18" name="AutoShape 46"/>
            <p:cNvCxnSpPr>
              <a:cxnSpLocks noChangeShapeType="1"/>
              <a:stCxn id="259089" idx="4"/>
              <a:endCxn id="259097" idx="0"/>
            </p:cNvCxnSpPr>
            <p:nvPr/>
          </p:nvCxnSpPr>
          <p:spPr bwMode="auto">
            <a:xfrm flipH="1">
              <a:off x="2237" y="3112"/>
              <a:ext cx="318"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19" name="AutoShape 47"/>
            <p:cNvCxnSpPr>
              <a:cxnSpLocks noChangeShapeType="1"/>
              <a:stCxn id="259089" idx="4"/>
              <a:endCxn id="259098" idx="0"/>
            </p:cNvCxnSpPr>
            <p:nvPr/>
          </p:nvCxnSpPr>
          <p:spPr bwMode="auto">
            <a:xfrm>
              <a:off x="2555" y="3112"/>
              <a:ext cx="181"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20" name="AutoShape 48"/>
            <p:cNvCxnSpPr>
              <a:cxnSpLocks noChangeShapeType="1"/>
              <a:stCxn id="259089" idx="4"/>
              <a:endCxn id="259099" idx="0"/>
            </p:cNvCxnSpPr>
            <p:nvPr/>
          </p:nvCxnSpPr>
          <p:spPr bwMode="auto">
            <a:xfrm>
              <a:off x="2555" y="3112"/>
              <a:ext cx="725"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21" name="AutoShape 49"/>
            <p:cNvCxnSpPr>
              <a:cxnSpLocks noChangeShapeType="1"/>
              <a:stCxn id="259088" idx="4"/>
              <a:endCxn id="259096" idx="0"/>
            </p:cNvCxnSpPr>
            <p:nvPr/>
          </p:nvCxnSpPr>
          <p:spPr bwMode="auto">
            <a:xfrm flipH="1">
              <a:off x="1648" y="3112"/>
              <a:ext cx="317"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22" name="AutoShape 50"/>
            <p:cNvCxnSpPr>
              <a:cxnSpLocks noChangeShapeType="1"/>
              <a:stCxn id="259086" idx="4"/>
              <a:endCxn id="259094" idx="0"/>
            </p:cNvCxnSpPr>
            <p:nvPr/>
          </p:nvCxnSpPr>
          <p:spPr bwMode="auto">
            <a:xfrm flipH="1">
              <a:off x="786" y="3112"/>
              <a:ext cx="181"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23" name="AutoShape 51"/>
            <p:cNvCxnSpPr>
              <a:cxnSpLocks noChangeShapeType="1"/>
              <a:stCxn id="259086" idx="4"/>
              <a:endCxn id="259095" idx="0"/>
            </p:cNvCxnSpPr>
            <p:nvPr/>
          </p:nvCxnSpPr>
          <p:spPr bwMode="auto">
            <a:xfrm>
              <a:off x="967" y="3112"/>
              <a:ext cx="272"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9124" name="Rectangle 52"/>
            <p:cNvSpPr>
              <a:spLocks noChangeArrowheads="1"/>
            </p:cNvSpPr>
            <p:nvPr/>
          </p:nvSpPr>
          <p:spPr bwMode="auto">
            <a:xfrm>
              <a:off x="603" y="210"/>
              <a:ext cx="5126" cy="3855"/>
            </a:xfrm>
            <a:prstGeom prst="rect">
              <a:avLst/>
            </a:prstGeom>
            <a:solidFill>
              <a:srgbClr val="000000">
                <a:alpha val="50000"/>
              </a:srgbClr>
            </a:solidFill>
            <a:ln w="952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259125" name="Group 53"/>
          <p:cNvGrpSpPr>
            <a:grpSpLocks/>
          </p:cNvGrpSpPr>
          <p:nvPr/>
        </p:nvGrpSpPr>
        <p:grpSpPr bwMode="auto">
          <a:xfrm>
            <a:off x="4427538" y="333375"/>
            <a:ext cx="865187" cy="863600"/>
            <a:chOff x="2789" y="210"/>
            <a:chExt cx="545" cy="544"/>
          </a:xfrm>
        </p:grpSpPr>
        <p:sp>
          <p:nvSpPr>
            <p:cNvPr id="259126" name="Oval 54"/>
            <p:cNvSpPr>
              <a:spLocks noChangeArrowheads="1"/>
            </p:cNvSpPr>
            <p:nvPr/>
          </p:nvSpPr>
          <p:spPr bwMode="auto">
            <a:xfrm>
              <a:off x="2789" y="210"/>
              <a:ext cx="545" cy="544"/>
            </a:xfrm>
            <a:prstGeom prst="ellipse">
              <a:avLst/>
            </a:prstGeom>
            <a:solidFill>
              <a:srgbClr val="FFFFFF">
                <a:alpha val="30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9127" name="Oval 55"/>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59128" name="Group 56"/>
          <p:cNvGrpSpPr>
            <a:grpSpLocks/>
          </p:cNvGrpSpPr>
          <p:nvPr/>
        </p:nvGrpSpPr>
        <p:grpSpPr bwMode="auto">
          <a:xfrm>
            <a:off x="2698750" y="1700213"/>
            <a:ext cx="865188" cy="863600"/>
            <a:chOff x="2789" y="210"/>
            <a:chExt cx="545" cy="544"/>
          </a:xfrm>
        </p:grpSpPr>
        <p:sp>
          <p:nvSpPr>
            <p:cNvPr id="259129" name="Oval 57"/>
            <p:cNvSpPr>
              <a:spLocks noChangeArrowheads="1"/>
            </p:cNvSpPr>
            <p:nvPr/>
          </p:nvSpPr>
          <p:spPr bwMode="auto">
            <a:xfrm>
              <a:off x="2789" y="210"/>
              <a:ext cx="545" cy="544"/>
            </a:xfrm>
            <a:prstGeom prst="ellipse">
              <a:avLst/>
            </a:prstGeom>
            <a:solidFill>
              <a:srgbClr val="FFFFFF">
                <a:alpha val="30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9130" name="Oval 58"/>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59131" name="Group 59"/>
          <p:cNvGrpSpPr>
            <a:grpSpLocks/>
          </p:cNvGrpSpPr>
          <p:nvPr/>
        </p:nvGrpSpPr>
        <p:grpSpPr bwMode="auto">
          <a:xfrm>
            <a:off x="1476375" y="3141663"/>
            <a:ext cx="865188" cy="863600"/>
            <a:chOff x="2789" y="210"/>
            <a:chExt cx="545" cy="544"/>
          </a:xfrm>
        </p:grpSpPr>
        <p:sp>
          <p:nvSpPr>
            <p:cNvPr id="259132" name="Oval 60"/>
            <p:cNvSpPr>
              <a:spLocks noChangeArrowheads="1"/>
            </p:cNvSpPr>
            <p:nvPr/>
          </p:nvSpPr>
          <p:spPr bwMode="auto">
            <a:xfrm>
              <a:off x="2789" y="210"/>
              <a:ext cx="545" cy="544"/>
            </a:xfrm>
            <a:prstGeom prst="ellipse">
              <a:avLst/>
            </a:prstGeom>
            <a:solidFill>
              <a:srgbClr val="FFFFFF">
                <a:alpha val="30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9133" name="Oval 61"/>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59134" name="Group 62"/>
          <p:cNvGrpSpPr>
            <a:grpSpLocks/>
          </p:cNvGrpSpPr>
          <p:nvPr/>
        </p:nvGrpSpPr>
        <p:grpSpPr bwMode="auto">
          <a:xfrm>
            <a:off x="1116013" y="4292600"/>
            <a:ext cx="865187" cy="863600"/>
            <a:chOff x="2789" y="210"/>
            <a:chExt cx="545" cy="544"/>
          </a:xfrm>
        </p:grpSpPr>
        <p:sp>
          <p:nvSpPr>
            <p:cNvPr id="259135" name="Oval 63"/>
            <p:cNvSpPr>
              <a:spLocks noChangeArrowheads="1"/>
            </p:cNvSpPr>
            <p:nvPr/>
          </p:nvSpPr>
          <p:spPr bwMode="auto">
            <a:xfrm>
              <a:off x="2789" y="210"/>
              <a:ext cx="545" cy="544"/>
            </a:xfrm>
            <a:prstGeom prst="ellipse">
              <a:avLst/>
            </a:prstGeom>
            <a:solidFill>
              <a:srgbClr val="FFFFFF">
                <a:alpha val="30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9136" name="Oval 64"/>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59137" name="Group 65"/>
          <p:cNvGrpSpPr>
            <a:grpSpLocks/>
          </p:cNvGrpSpPr>
          <p:nvPr/>
        </p:nvGrpSpPr>
        <p:grpSpPr bwMode="auto">
          <a:xfrm>
            <a:off x="1476375" y="3141663"/>
            <a:ext cx="865188" cy="863600"/>
            <a:chOff x="2789" y="210"/>
            <a:chExt cx="545" cy="544"/>
          </a:xfrm>
        </p:grpSpPr>
        <p:sp>
          <p:nvSpPr>
            <p:cNvPr id="259138" name="Oval 66"/>
            <p:cNvSpPr>
              <a:spLocks noChangeArrowheads="1"/>
            </p:cNvSpPr>
            <p:nvPr/>
          </p:nvSpPr>
          <p:spPr bwMode="auto">
            <a:xfrm>
              <a:off x="2789" y="210"/>
              <a:ext cx="545" cy="544"/>
            </a:xfrm>
            <a:prstGeom prst="ellipse">
              <a:avLst/>
            </a:prstGeom>
            <a:solidFill>
              <a:srgbClr val="FFFFFF">
                <a:alpha val="30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9139" name="Oval 67"/>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59140" name="Group 68"/>
          <p:cNvGrpSpPr>
            <a:grpSpLocks/>
          </p:cNvGrpSpPr>
          <p:nvPr/>
        </p:nvGrpSpPr>
        <p:grpSpPr bwMode="auto">
          <a:xfrm>
            <a:off x="1835150" y="4292600"/>
            <a:ext cx="865188" cy="863600"/>
            <a:chOff x="2789" y="210"/>
            <a:chExt cx="545" cy="544"/>
          </a:xfrm>
        </p:grpSpPr>
        <p:sp>
          <p:nvSpPr>
            <p:cNvPr id="259141" name="Oval 69"/>
            <p:cNvSpPr>
              <a:spLocks noChangeArrowheads="1"/>
            </p:cNvSpPr>
            <p:nvPr/>
          </p:nvSpPr>
          <p:spPr bwMode="auto">
            <a:xfrm>
              <a:off x="2789" y="210"/>
              <a:ext cx="545" cy="544"/>
            </a:xfrm>
            <a:prstGeom prst="ellipse">
              <a:avLst/>
            </a:prstGeom>
            <a:solidFill>
              <a:srgbClr val="FFFFFF">
                <a:alpha val="30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9142" name="Oval 70"/>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59143" name="Group 71"/>
          <p:cNvGrpSpPr>
            <a:grpSpLocks/>
          </p:cNvGrpSpPr>
          <p:nvPr/>
        </p:nvGrpSpPr>
        <p:grpSpPr bwMode="auto">
          <a:xfrm>
            <a:off x="1476375" y="3141663"/>
            <a:ext cx="865188" cy="863600"/>
            <a:chOff x="2789" y="210"/>
            <a:chExt cx="545" cy="544"/>
          </a:xfrm>
        </p:grpSpPr>
        <p:sp>
          <p:nvSpPr>
            <p:cNvPr id="259144" name="Oval 72"/>
            <p:cNvSpPr>
              <a:spLocks noChangeArrowheads="1"/>
            </p:cNvSpPr>
            <p:nvPr/>
          </p:nvSpPr>
          <p:spPr bwMode="auto">
            <a:xfrm>
              <a:off x="2789" y="210"/>
              <a:ext cx="545" cy="544"/>
            </a:xfrm>
            <a:prstGeom prst="ellipse">
              <a:avLst/>
            </a:prstGeom>
            <a:solidFill>
              <a:srgbClr val="FFFFFF">
                <a:alpha val="30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9145" name="Oval 73"/>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59146" name="Group 74"/>
          <p:cNvGrpSpPr>
            <a:grpSpLocks/>
          </p:cNvGrpSpPr>
          <p:nvPr/>
        </p:nvGrpSpPr>
        <p:grpSpPr bwMode="auto">
          <a:xfrm>
            <a:off x="2700338" y="1700213"/>
            <a:ext cx="865187" cy="863600"/>
            <a:chOff x="2789" y="210"/>
            <a:chExt cx="545" cy="544"/>
          </a:xfrm>
        </p:grpSpPr>
        <p:sp>
          <p:nvSpPr>
            <p:cNvPr id="259147" name="Oval 75"/>
            <p:cNvSpPr>
              <a:spLocks noChangeArrowheads="1"/>
            </p:cNvSpPr>
            <p:nvPr/>
          </p:nvSpPr>
          <p:spPr bwMode="auto">
            <a:xfrm>
              <a:off x="2789" y="210"/>
              <a:ext cx="545" cy="544"/>
            </a:xfrm>
            <a:prstGeom prst="ellipse">
              <a:avLst/>
            </a:prstGeom>
            <a:solidFill>
              <a:srgbClr val="FFFFFF">
                <a:alpha val="30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9148" name="Oval 76"/>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59149" name="Group 77"/>
          <p:cNvGrpSpPr>
            <a:grpSpLocks/>
          </p:cNvGrpSpPr>
          <p:nvPr/>
        </p:nvGrpSpPr>
        <p:grpSpPr bwMode="auto">
          <a:xfrm>
            <a:off x="2700338" y="3141663"/>
            <a:ext cx="865187" cy="863600"/>
            <a:chOff x="2789" y="210"/>
            <a:chExt cx="545" cy="544"/>
          </a:xfrm>
        </p:grpSpPr>
        <p:sp>
          <p:nvSpPr>
            <p:cNvPr id="259150" name="Oval 78"/>
            <p:cNvSpPr>
              <a:spLocks noChangeArrowheads="1"/>
            </p:cNvSpPr>
            <p:nvPr/>
          </p:nvSpPr>
          <p:spPr bwMode="auto">
            <a:xfrm>
              <a:off x="2789" y="210"/>
              <a:ext cx="545" cy="544"/>
            </a:xfrm>
            <a:prstGeom prst="ellipse">
              <a:avLst/>
            </a:prstGeom>
            <a:solidFill>
              <a:srgbClr val="FFFFFF">
                <a:alpha val="30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9151" name="Oval 79"/>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59152" name="Group 80"/>
          <p:cNvGrpSpPr>
            <a:grpSpLocks/>
          </p:cNvGrpSpPr>
          <p:nvPr/>
        </p:nvGrpSpPr>
        <p:grpSpPr bwMode="auto">
          <a:xfrm>
            <a:off x="2700338" y="4292600"/>
            <a:ext cx="865187" cy="863600"/>
            <a:chOff x="2789" y="210"/>
            <a:chExt cx="545" cy="544"/>
          </a:xfrm>
        </p:grpSpPr>
        <p:sp>
          <p:nvSpPr>
            <p:cNvPr id="259153" name="Oval 81"/>
            <p:cNvSpPr>
              <a:spLocks noChangeArrowheads="1"/>
            </p:cNvSpPr>
            <p:nvPr/>
          </p:nvSpPr>
          <p:spPr bwMode="auto">
            <a:xfrm>
              <a:off x="2789" y="210"/>
              <a:ext cx="545" cy="544"/>
            </a:xfrm>
            <a:prstGeom prst="ellipse">
              <a:avLst/>
            </a:prstGeom>
            <a:solidFill>
              <a:srgbClr val="FFFFFF">
                <a:alpha val="30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9154" name="Oval 82"/>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59155" name="Group 83"/>
          <p:cNvGrpSpPr>
            <a:grpSpLocks/>
          </p:cNvGrpSpPr>
          <p:nvPr/>
        </p:nvGrpSpPr>
        <p:grpSpPr bwMode="auto">
          <a:xfrm>
            <a:off x="2181225" y="5373688"/>
            <a:ext cx="865188" cy="863600"/>
            <a:chOff x="2789" y="210"/>
            <a:chExt cx="545" cy="544"/>
          </a:xfrm>
        </p:grpSpPr>
        <p:sp>
          <p:nvSpPr>
            <p:cNvPr id="259156" name="Oval 84"/>
            <p:cNvSpPr>
              <a:spLocks noChangeArrowheads="1"/>
            </p:cNvSpPr>
            <p:nvPr/>
          </p:nvSpPr>
          <p:spPr bwMode="auto">
            <a:xfrm>
              <a:off x="2789" y="210"/>
              <a:ext cx="545" cy="544"/>
            </a:xfrm>
            <a:prstGeom prst="ellipse">
              <a:avLst/>
            </a:prstGeom>
            <a:solidFill>
              <a:srgbClr val="FFFFFF">
                <a:alpha val="30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9157" name="Oval 85"/>
            <p:cNvSpPr>
              <a:spLocks noChangeArrowheads="1"/>
            </p:cNvSpPr>
            <p:nvPr/>
          </p:nvSpPr>
          <p:spPr bwMode="auto">
            <a:xfrm>
              <a:off x="2925" y="346"/>
              <a:ext cx="273" cy="272"/>
            </a:xfrm>
            <a:prstGeom prst="ellipse">
              <a:avLst/>
            </a:prstGeom>
            <a:solidFill>
              <a:srgbClr val="92D05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Tree>
    <p:extLst>
      <p:ext uri="{BB962C8B-B14F-4D97-AF65-F5344CB8AC3E}">
        <p14:creationId xmlns:p14="http://schemas.microsoft.com/office/powerpoint/2010/main" val="3222203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1000"/>
                                  </p:stCondLst>
                                  <p:childTnLst>
                                    <p:set>
                                      <p:cBhvr>
                                        <p:cTn id="6" dur="1" fill="hold">
                                          <p:stCondLst>
                                            <p:cond delay="0"/>
                                          </p:stCondLst>
                                        </p:cTn>
                                        <p:tgtEl>
                                          <p:spTgt spid="259125"/>
                                        </p:tgtEl>
                                        <p:attrNameLst>
                                          <p:attrName>style.visibility</p:attrName>
                                        </p:attrNameLst>
                                      </p:cBhvr>
                                      <p:to>
                                        <p:strVal val="visible"/>
                                      </p:to>
                                    </p:set>
                                  </p:childTnLst>
                                  <p:subTnLst>
                                    <p:set>
                                      <p:cBhvr override="childStyle">
                                        <p:cTn dur="1" fill="hold" display="0" masterRel="nextClick" afterEffect="1"/>
                                        <p:tgtEl>
                                          <p:spTgt spid="259125"/>
                                        </p:tgtEl>
                                        <p:attrNameLst>
                                          <p:attrName>style.visibility</p:attrName>
                                        </p:attrNameLst>
                                      </p:cBhvr>
                                      <p:to>
                                        <p:strVal val="hidden"/>
                                      </p:to>
                                    </p:set>
                                  </p:subTnLst>
                                </p:cTn>
                              </p:par>
                            </p:childTnLst>
                          </p:cTn>
                        </p:par>
                        <p:par>
                          <p:cTn id="7" fill="hold" nodeType="afterGroup">
                            <p:stCondLst>
                              <p:cond delay="1000"/>
                            </p:stCondLst>
                            <p:childTnLst>
                              <p:par>
                                <p:cTn id="8" presetID="1" presetClass="entr" presetSubtype="0" fill="hold" nodeType="afterEffect">
                                  <p:stCondLst>
                                    <p:cond delay="1000"/>
                                  </p:stCondLst>
                                  <p:childTnLst>
                                    <p:set>
                                      <p:cBhvr>
                                        <p:cTn id="9" dur="1" fill="hold">
                                          <p:stCondLst>
                                            <p:cond delay="0"/>
                                          </p:stCondLst>
                                        </p:cTn>
                                        <p:tgtEl>
                                          <p:spTgt spid="259128"/>
                                        </p:tgtEl>
                                        <p:attrNameLst>
                                          <p:attrName>style.visibility</p:attrName>
                                        </p:attrNameLst>
                                      </p:cBhvr>
                                      <p:to>
                                        <p:strVal val="visible"/>
                                      </p:to>
                                    </p:set>
                                  </p:childTnLst>
                                  <p:subTnLst>
                                    <p:set>
                                      <p:cBhvr override="childStyle">
                                        <p:cTn dur="1" fill="hold" display="0" masterRel="nextClick" afterEffect="1"/>
                                        <p:tgtEl>
                                          <p:spTgt spid="259128"/>
                                        </p:tgtEl>
                                        <p:attrNameLst>
                                          <p:attrName>style.visibility</p:attrName>
                                        </p:attrNameLst>
                                      </p:cBhvr>
                                      <p:to>
                                        <p:strVal val="hidden"/>
                                      </p:to>
                                    </p:set>
                                  </p:subTnLst>
                                </p:cTn>
                              </p:par>
                            </p:childTnLst>
                          </p:cTn>
                        </p:par>
                        <p:par>
                          <p:cTn id="10" fill="hold" nodeType="afterGroup">
                            <p:stCondLst>
                              <p:cond delay="2000"/>
                            </p:stCondLst>
                            <p:childTnLst>
                              <p:par>
                                <p:cTn id="11" presetID="1" presetClass="entr" presetSubtype="0" fill="hold" nodeType="afterEffect">
                                  <p:stCondLst>
                                    <p:cond delay="1000"/>
                                  </p:stCondLst>
                                  <p:childTnLst>
                                    <p:set>
                                      <p:cBhvr>
                                        <p:cTn id="12" dur="1" fill="hold">
                                          <p:stCondLst>
                                            <p:cond delay="0"/>
                                          </p:stCondLst>
                                        </p:cTn>
                                        <p:tgtEl>
                                          <p:spTgt spid="259131"/>
                                        </p:tgtEl>
                                        <p:attrNameLst>
                                          <p:attrName>style.visibility</p:attrName>
                                        </p:attrNameLst>
                                      </p:cBhvr>
                                      <p:to>
                                        <p:strVal val="visible"/>
                                      </p:to>
                                    </p:set>
                                  </p:childTnLst>
                                  <p:subTnLst>
                                    <p:set>
                                      <p:cBhvr override="childStyle">
                                        <p:cTn dur="1" fill="hold" display="0" masterRel="nextClick" afterEffect="1"/>
                                        <p:tgtEl>
                                          <p:spTgt spid="259131"/>
                                        </p:tgtEl>
                                        <p:attrNameLst>
                                          <p:attrName>style.visibility</p:attrName>
                                        </p:attrNameLst>
                                      </p:cBhvr>
                                      <p:to>
                                        <p:strVal val="hidden"/>
                                      </p:to>
                                    </p:set>
                                  </p:subTnLst>
                                </p:cTn>
                              </p:par>
                            </p:childTnLst>
                          </p:cTn>
                        </p:par>
                        <p:par>
                          <p:cTn id="13" fill="hold" nodeType="afterGroup">
                            <p:stCondLst>
                              <p:cond delay="3000"/>
                            </p:stCondLst>
                            <p:childTnLst>
                              <p:par>
                                <p:cTn id="14" presetID="1" presetClass="entr" presetSubtype="0" fill="hold" nodeType="afterEffect">
                                  <p:stCondLst>
                                    <p:cond delay="1000"/>
                                  </p:stCondLst>
                                  <p:childTnLst>
                                    <p:set>
                                      <p:cBhvr>
                                        <p:cTn id="15" dur="1" fill="hold">
                                          <p:stCondLst>
                                            <p:cond delay="0"/>
                                          </p:stCondLst>
                                        </p:cTn>
                                        <p:tgtEl>
                                          <p:spTgt spid="259134"/>
                                        </p:tgtEl>
                                        <p:attrNameLst>
                                          <p:attrName>style.visibility</p:attrName>
                                        </p:attrNameLst>
                                      </p:cBhvr>
                                      <p:to>
                                        <p:strVal val="visible"/>
                                      </p:to>
                                    </p:set>
                                  </p:childTnLst>
                                  <p:subTnLst>
                                    <p:set>
                                      <p:cBhvr override="childStyle">
                                        <p:cTn dur="1" fill="hold" display="0" masterRel="nextClick" afterEffect="1"/>
                                        <p:tgtEl>
                                          <p:spTgt spid="259134"/>
                                        </p:tgtEl>
                                        <p:attrNameLst>
                                          <p:attrName>style.visibility</p:attrName>
                                        </p:attrNameLst>
                                      </p:cBhvr>
                                      <p:to>
                                        <p:strVal val="hidden"/>
                                      </p:to>
                                    </p:set>
                                  </p:subTnLst>
                                </p:cTn>
                              </p:par>
                            </p:childTnLst>
                          </p:cTn>
                        </p:par>
                        <p:par>
                          <p:cTn id="16" fill="hold" nodeType="afterGroup">
                            <p:stCondLst>
                              <p:cond delay="4000"/>
                            </p:stCondLst>
                            <p:childTnLst>
                              <p:par>
                                <p:cTn id="17" presetID="1" presetClass="entr" presetSubtype="0" fill="hold" nodeType="afterEffect">
                                  <p:stCondLst>
                                    <p:cond delay="1000"/>
                                  </p:stCondLst>
                                  <p:childTnLst>
                                    <p:set>
                                      <p:cBhvr>
                                        <p:cTn id="18" dur="1" fill="hold">
                                          <p:stCondLst>
                                            <p:cond delay="0"/>
                                          </p:stCondLst>
                                        </p:cTn>
                                        <p:tgtEl>
                                          <p:spTgt spid="259137"/>
                                        </p:tgtEl>
                                        <p:attrNameLst>
                                          <p:attrName>style.visibility</p:attrName>
                                        </p:attrNameLst>
                                      </p:cBhvr>
                                      <p:to>
                                        <p:strVal val="visible"/>
                                      </p:to>
                                    </p:set>
                                  </p:childTnLst>
                                  <p:subTnLst>
                                    <p:set>
                                      <p:cBhvr override="childStyle">
                                        <p:cTn dur="1" fill="hold" display="0" masterRel="nextClick" afterEffect="1"/>
                                        <p:tgtEl>
                                          <p:spTgt spid="259137"/>
                                        </p:tgtEl>
                                        <p:attrNameLst>
                                          <p:attrName>style.visibility</p:attrName>
                                        </p:attrNameLst>
                                      </p:cBhvr>
                                      <p:to>
                                        <p:strVal val="hidden"/>
                                      </p:to>
                                    </p:set>
                                  </p:subTnLst>
                                </p:cTn>
                              </p:par>
                            </p:childTnLst>
                          </p:cTn>
                        </p:par>
                        <p:par>
                          <p:cTn id="19" fill="hold" nodeType="afterGroup">
                            <p:stCondLst>
                              <p:cond delay="5000"/>
                            </p:stCondLst>
                            <p:childTnLst>
                              <p:par>
                                <p:cTn id="20" presetID="1" presetClass="entr" presetSubtype="0" fill="hold" nodeType="afterEffect">
                                  <p:stCondLst>
                                    <p:cond delay="1000"/>
                                  </p:stCondLst>
                                  <p:childTnLst>
                                    <p:set>
                                      <p:cBhvr>
                                        <p:cTn id="21" dur="1" fill="hold">
                                          <p:stCondLst>
                                            <p:cond delay="0"/>
                                          </p:stCondLst>
                                        </p:cTn>
                                        <p:tgtEl>
                                          <p:spTgt spid="259140"/>
                                        </p:tgtEl>
                                        <p:attrNameLst>
                                          <p:attrName>style.visibility</p:attrName>
                                        </p:attrNameLst>
                                      </p:cBhvr>
                                      <p:to>
                                        <p:strVal val="visible"/>
                                      </p:to>
                                    </p:set>
                                  </p:childTnLst>
                                  <p:subTnLst>
                                    <p:set>
                                      <p:cBhvr override="childStyle">
                                        <p:cTn dur="1" fill="hold" display="0" masterRel="nextClick" afterEffect="1"/>
                                        <p:tgtEl>
                                          <p:spTgt spid="259140"/>
                                        </p:tgtEl>
                                        <p:attrNameLst>
                                          <p:attrName>style.visibility</p:attrName>
                                        </p:attrNameLst>
                                      </p:cBhvr>
                                      <p:to>
                                        <p:strVal val="hidden"/>
                                      </p:to>
                                    </p:set>
                                  </p:subTnLst>
                                </p:cTn>
                              </p:par>
                            </p:childTnLst>
                          </p:cTn>
                        </p:par>
                        <p:par>
                          <p:cTn id="22" fill="hold" nodeType="afterGroup">
                            <p:stCondLst>
                              <p:cond delay="6000"/>
                            </p:stCondLst>
                            <p:childTnLst>
                              <p:par>
                                <p:cTn id="23" presetID="1" presetClass="entr" presetSubtype="0" fill="hold" nodeType="afterEffect">
                                  <p:stCondLst>
                                    <p:cond delay="1000"/>
                                  </p:stCondLst>
                                  <p:childTnLst>
                                    <p:set>
                                      <p:cBhvr>
                                        <p:cTn id="24" dur="1" fill="hold">
                                          <p:stCondLst>
                                            <p:cond delay="0"/>
                                          </p:stCondLst>
                                        </p:cTn>
                                        <p:tgtEl>
                                          <p:spTgt spid="259143"/>
                                        </p:tgtEl>
                                        <p:attrNameLst>
                                          <p:attrName>style.visibility</p:attrName>
                                        </p:attrNameLst>
                                      </p:cBhvr>
                                      <p:to>
                                        <p:strVal val="visible"/>
                                      </p:to>
                                    </p:set>
                                  </p:childTnLst>
                                  <p:subTnLst>
                                    <p:set>
                                      <p:cBhvr override="childStyle">
                                        <p:cTn dur="1" fill="hold" display="0" masterRel="nextClick" afterEffect="1"/>
                                        <p:tgtEl>
                                          <p:spTgt spid="259143"/>
                                        </p:tgtEl>
                                        <p:attrNameLst>
                                          <p:attrName>style.visibility</p:attrName>
                                        </p:attrNameLst>
                                      </p:cBhvr>
                                      <p:to>
                                        <p:strVal val="hidden"/>
                                      </p:to>
                                    </p:set>
                                  </p:subTnLst>
                                </p:cTn>
                              </p:par>
                            </p:childTnLst>
                          </p:cTn>
                        </p:par>
                        <p:par>
                          <p:cTn id="25" fill="hold" nodeType="afterGroup">
                            <p:stCondLst>
                              <p:cond delay="7000"/>
                            </p:stCondLst>
                            <p:childTnLst>
                              <p:par>
                                <p:cTn id="26" presetID="1" presetClass="entr" presetSubtype="0" fill="hold" nodeType="afterEffect">
                                  <p:stCondLst>
                                    <p:cond delay="1000"/>
                                  </p:stCondLst>
                                  <p:childTnLst>
                                    <p:set>
                                      <p:cBhvr>
                                        <p:cTn id="27" dur="1" fill="hold">
                                          <p:stCondLst>
                                            <p:cond delay="0"/>
                                          </p:stCondLst>
                                        </p:cTn>
                                        <p:tgtEl>
                                          <p:spTgt spid="259146"/>
                                        </p:tgtEl>
                                        <p:attrNameLst>
                                          <p:attrName>style.visibility</p:attrName>
                                        </p:attrNameLst>
                                      </p:cBhvr>
                                      <p:to>
                                        <p:strVal val="visible"/>
                                      </p:to>
                                    </p:set>
                                  </p:childTnLst>
                                  <p:subTnLst>
                                    <p:set>
                                      <p:cBhvr override="childStyle">
                                        <p:cTn dur="1" fill="hold" display="0" masterRel="nextClick" afterEffect="1"/>
                                        <p:tgtEl>
                                          <p:spTgt spid="259146"/>
                                        </p:tgtEl>
                                        <p:attrNameLst>
                                          <p:attrName>style.visibility</p:attrName>
                                        </p:attrNameLst>
                                      </p:cBhvr>
                                      <p:to>
                                        <p:strVal val="hidden"/>
                                      </p:to>
                                    </p:set>
                                  </p:subTnLst>
                                </p:cTn>
                              </p:par>
                            </p:childTnLst>
                          </p:cTn>
                        </p:par>
                        <p:par>
                          <p:cTn id="28" fill="hold" nodeType="afterGroup">
                            <p:stCondLst>
                              <p:cond delay="8000"/>
                            </p:stCondLst>
                            <p:childTnLst>
                              <p:par>
                                <p:cTn id="29" presetID="1" presetClass="entr" presetSubtype="0" fill="hold" nodeType="afterEffect">
                                  <p:stCondLst>
                                    <p:cond delay="1000"/>
                                  </p:stCondLst>
                                  <p:childTnLst>
                                    <p:set>
                                      <p:cBhvr>
                                        <p:cTn id="30" dur="1" fill="hold">
                                          <p:stCondLst>
                                            <p:cond delay="0"/>
                                          </p:stCondLst>
                                        </p:cTn>
                                        <p:tgtEl>
                                          <p:spTgt spid="259149"/>
                                        </p:tgtEl>
                                        <p:attrNameLst>
                                          <p:attrName>style.visibility</p:attrName>
                                        </p:attrNameLst>
                                      </p:cBhvr>
                                      <p:to>
                                        <p:strVal val="visible"/>
                                      </p:to>
                                    </p:set>
                                  </p:childTnLst>
                                  <p:subTnLst>
                                    <p:set>
                                      <p:cBhvr override="childStyle">
                                        <p:cTn dur="1" fill="hold" display="0" masterRel="nextClick" afterEffect="1"/>
                                        <p:tgtEl>
                                          <p:spTgt spid="259149"/>
                                        </p:tgtEl>
                                        <p:attrNameLst>
                                          <p:attrName>style.visibility</p:attrName>
                                        </p:attrNameLst>
                                      </p:cBhvr>
                                      <p:to>
                                        <p:strVal val="hidden"/>
                                      </p:to>
                                    </p:set>
                                  </p:subTnLst>
                                </p:cTn>
                              </p:par>
                            </p:childTnLst>
                          </p:cTn>
                        </p:par>
                        <p:par>
                          <p:cTn id="31" fill="hold" nodeType="afterGroup">
                            <p:stCondLst>
                              <p:cond delay="9000"/>
                            </p:stCondLst>
                            <p:childTnLst>
                              <p:par>
                                <p:cTn id="32" presetID="1" presetClass="entr" presetSubtype="0" fill="hold" nodeType="afterEffect">
                                  <p:stCondLst>
                                    <p:cond delay="1000"/>
                                  </p:stCondLst>
                                  <p:childTnLst>
                                    <p:set>
                                      <p:cBhvr>
                                        <p:cTn id="33" dur="1" fill="hold">
                                          <p:stCondLst>
                                            <p:cond delay="0"/>
                                          </p:stCondLst>
                                        </p:cTn>
                                        <p:tgtEl>
                                          <p:spTgt spid="259152"/>
                                        </p:tgtEl>
                                        <p:attrNameLst>
                                          <p:attrName>style.visibility</p:attrName>
                                        </p:attrNameLst>
                                      </p:cBhvr>
                                      <p:to>
                                        <p:strVal val="visible"/>
                                      </p:to>
                                    </p:set>
                                  </p:childTnLst>
                                  <p:subTnLst>
                                    <p:set>
                                      <p:cBhvr override="childStyle">
                                        <p:cTn dur="1" fill="hold" display="0" masterRel="nextClick" afterEffect="1"/>
                                        <p:tgtEl>
                                          <p:spTgt spid="259152"/>
                                        </p:tgtEl>
                                        <p:attrNameLst>
                                          <p:attrName>style.visibility</p:attrName>
                                        </p:attrNameLst>
                                      </p:cBhvr>
                                      <p:to>
                                        <p:strVal val="hidden"/>
                                      </p:to>
                                    </p:set>
                                  </p:subTnLst>
                                </p:cTn>
                              </p:par>
                            </p:childTnLst>
                          </p:cTn>
                        </p:par>
                        <p:par>
                          <p:cTn id="34" fill="hold" nodeType="afterGroup">
                            <p:stCondLst>
                              <p:cond delay="10000"/>
                            </p:stCondLst>
                            <p:childTnLst>
                              <p:par>
                                <p:cTn id="35" presetID="1" presetClass="entr" presetSubtype="0" fill="hold" nodeType="afterEffect">
                                  <p:stCondLst>
                                    <p:cond delay="1000"/>
                                  </p:stCondLst>
                                  <p:childTnLst>
                                    <p:set>
                                      <p:cBhvr>
                                        <p:cTn id="36" dur="1" fill="hold">
                                          <p:stCondLst>
                                            <p:cond delay="0"/>
                                          </p:stCondLst>
                                        </p:cTn>
                                        <p:tgtEl>
                                          <p:spTgt spid="259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79300" y="326227"/>
            <a:ext cx="6385399" cy="620554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50000"/>
              </a:lnSpc>
            </a:pPr>
            <a:r>
              <a:rPr lang="en-US" altLang="zh-CN" sz="1400" b="1" dirty="0" err="1">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BackTrack</a:t>
            </a:r>
            <a:r>
              <a:rPr lang="en-US" altLang="zh-CN" sz="1400" b="1" dirty="0">
                <a:latin typeface="Courier New" panose="02070309020205020404" pitchFamily="49" charset="0"/>
                <a:cs typeface="Courier New" panose="02070309020205020404" pitchFamily="49" charset="0"/>
              </a:rPr>
              <a:t>()</a:t>
            </a:r>
          </a:p>
          <a:p>
            <a:pPr>
              <a:lnSpc>
                <a:spcPct val="150000"/>
              </a:lnSpc>
            </a:pPr>
            <a:r>
              <a:rPr lang="en-US" altLang="zh-CN" sz="1400" b="1" dirty="0">
                <a:latin typeface="Courier New" panose="02070309020205020404" pitchFamily="49" charset="0"/>
                <a:cs typeface="Courier New" panose="02070309020205020404" pitchFamily="49" charset="0"/>
              </a:rPr>
              <a:t>{</a:t>
            </a:r>
          </a:p>
          <a:p>
            <a:pPr>
              <a:lnSpc>
                <a:spcPct val="150000"/>
              </a:lnSpc>
            </a:pPr>
            <a:r>
              <a:rPr lang="en-US" altLang="zh-CN" sz="1400" b="1" dirty="0">
                <a:latin typeface="Courier New" panose="02070309020205020404" pitchFamily="49" charset="0"/>
                <a:cs typeface="Courier New" panose="02070309020205020404" pitchFamily="49" charset="0"/>
              </a:rPr>
              <a:t>    Node = </a:t>
            </a:r>
            <a:r>
              <a:rPr lang="zh-CN" altLang="en-US" sz="1400" b="1" dirty="0">
                <a:latin typeface="Courier New" panose="02070309020205020404" pitchFamily="49" charset="0"/>
                <a:cs typeface="Courier New" panose="02070309020205020404" pitchFamily="49" charset="0"/>
              </a:rPr>
              <a:t>初始问题状态结点</a:t>
            </a:r>
            <a:r>
              <a:rPr lang="en-US" altLang="zh-CN" sz="1400" b="1" dirty="0">
                <a:latin typeface="Courier New" panose="02070309020205020404" pitchFamily="49" charset="0"/>
                <a:cs typeface="Courier New" panose="02070309020205020404" pitchFamily="49" charset="0"/>
              </a:rPr>
              <a:t>;</a:t>
            </a:r>
          </a:p>
          <a:p>
            <a:pPr>
              <a:lnSpc>
                <a:spcPct val="150000"/>
              </a:lnSpc>
            </a:pPr>
            <a:r>
              <a:rPr lang="en-US" altLang="zh-CN" sz="1400" b="1" dirty="0">
                <a:latin typeface="Courier New" panose="02070309020205020404" pitchFamily="49" charset="0"/>
                <a:cs typeface="Courier New" panose="02070309020205020404" pitchFamily="49" charset="0"/>
              </a:rPr>
              <a:t>    while (</a:t>
            </a:r>
            <a:r>
              <a:rPr lang="zh-CN" altLang="en-US" sz="1400" b="1" dirty="0">
                <a:latin typeface="Courier New" panose="02070309020205020404" pitchFamily="49" charset="0"/>
                <a:cs typeface="Courier New" panose="02070309020205020404" pitchFamily="49" charset="0"/>
              </a:rPr>
              <a:t>尚未从根结点回溯</a:t>
            </a:r>
            <a:r>
              <a:rPr lang="en-US" altLang="zh-CN" sz="1400" b="1" dirty="0">
                <a:latin typeface="Courier New" panose="02070309020205020404" pitchFamily="49" charset="0"/>
                <a:cs typeface="Courier New" panose="02070309020205020404" pitchFamily="49" charset="0"/>
              </a:rPr>
              <a:t>) {</a:t>
            </a:r>
          </a:p>
          <a:p>
            <a:pPr>
              <a:lnSpc>
                <a:spcPct val="150000"/>
              </a:lnSpc>
            </a:pPr>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ChildNode</a:t>
            </a:r>
            <a:r>
              <a:rPr lang="en-US" altLang="zh-CN" sz="1400" b="1" dirty="0">
                <a:latin typeface="Courier New" panose="02070309020205020404" pitchFamily="49" charset="0"/>
                <a:cs typeface="Courier New" panose="02070309020205020404" pitchFamily="49" charset="0"/>
              </a:rPr>
              <a:t> = Node</a:t>
            </a:r>
            <a:r>
              <a:rPr lang="zh-CN" altLang="en-US" sz="1400" b="1" dirty="0">
                <a:latin typeface="Courier New" panose="02070309020205020404" pitchFamily="49" charset="0"/>
                <a:cs typeface="Courier New" panose="02070309020205020404" pitchFamily="49" charset="0"/>
              </a:rPr>
              <a:t>的下一个满足约束条件的子结点</a:t>
            </a:r>
            <a:r>
              <a:rPr lang="en-US" altLang="zh-CN" sz="1400" b="1" dirty="0">
                <a:latin typeface="Courier New" panose="02070309020205020404" pitchFamily="49" charset="0"/>
                <a:cs typeface="Courier New" panose="02070309020205020404" pitchFamily="49" charset="0"/>
              </a:rPr>
              <a:t>;</a:t>
            </a:r>
          </a:p>
          <a:p>
            <a:pPr>
              <a:lnSpc>
                <a:spcPct val="150000"/>
              </a:lnSpc>
            </a:pPr>
            <a:r>
              <a:rPr lang="en-US" altLang="zh-CN" sz="1400" b="1" dirty="0">
                <a:latin typeface="Courier New" panose="02070309020205020404" pitchFamily="49" charset="0"/>
                <a:cs typeface="Courier New" panose="02070309020205020404" pitchFamily="49" charset="0"/>
              </a:rPr>
              <a:t>        if (</a:t>
            </a:r>
            <a:r>
              <a:rPr lang="en-US" altLang="zh-CN" sz="1400" b="1" dirty="0" err="1">
                <a:latin typeface="Courier New" panose="02070309020205020404" pitchFamily="49" charset="0"/>
                <a:cs typeface="Courier New" panose="02070309020205020404" pitchFamily="49" charset="0"/>
              </a:rPr>
              <a:t>ChildNode</a:t>
            </a:r>
            <a:r>
              <a:rPr lang="en-US" altLang="zh-CN" sz="1400" b="1" dirty="0">
                <a:latin typeface="Courier New" panose="02070309020205020404" pitchFamily="49" charset="0"/>
                <a:cs typeface="Courier New" panose="02070309020205020404" pitchFamily="49" charset="0"/>
              </a:rPr>
              <a:t> != null) {</a:t>
            </a:r>
          </a:p>
          <a:p>
            <a:pPr>
              <a:lnSpc>
                <a:spcPct val="150000"/>
              </a:lnSpc>
            </a:pPr>
            <a:r>
              <a:rPr lang="en-US" altLang="zh-CN" sz="1400" b="1" dirty="0">
                <a:latin typeface="Courier New" panose="02070309020205020404" pitchFamily="49" charset="0"/>
                <a:cs typeface="Courier New" panose="02070309020205020404" pitchFamily="49" charset="0"/>
              </a:rPr>
              <a:t>            Node = </a:t>
            </a:r>
            <a:r>
              <a:rPr lang="en-US" altLang="zh-CN" sz="1400" b="1" dirty="0" err="1">
                <a:latin typeface="Courier New" panose="02070309020205020404" pitchFamily="49" charset="0"/>
                <a:cs typeface="Courier New" panose="02070309020205020404" pitchFamily="49" charset="0"/>
              </a:rPr>
              <a:t>ChildNode</a:t>
            </a:r>
            <a:r>
              <a:rPr lang="en-US" altLang="zh-CN" sz="1400" b="1" dirty="0">
                <a:latin typeface="Courier New" panose="02070309020205020404" pitchFamily="49" charset="0"/>
                <a:cs typeface="Courier New" panose="02070309020205020404" pitchFamily="49" charset="0"/>
              </a:rPr>
              <a:t>;</a:t>
            </a:r>
          </a:p>
          <a:p>
            <a:pPr>
              <a:lnSpc>
                <a:spcPct val="150000"/>
              </a:lnSpc>
            </a:pPr>
            <a:r>
              <a:rPr lang="en-US" altLang="zh-CN" sz="1400" b="1" dirty="0">
                <a:latin typeface="Courier New" panose="02070309020205020404" pitchFamily="49" charset="0"/>
                <a:cs typeface="Courier New" panose="02070309020205020404" pitchFamily="49" charset="0"/>
              </a:rPr>
              <a:t>            if (Node</a:t>
            </a:r>
            <a:r>
              <a:rPr lang="zh-CN" altLang="en-US" sz="1400" b="1" dirty="0">
                <a:latin typeface="Courier New" panose="02070309020205020404" pitchFamily="49" charset="0"/>
                <a:cs typeface="Courier New" panose="02070309020205020404" pitchFamily="49" charset="0"/>
              </a:rPr>
              <a:t>是解结点</a:t>
            </a:r>
            <a:r>
              <a:rPr lang="en-US" altLang="zh-CN" sz="1400" b="1" dirty="0">
                <a:latin typeface="Courier New" panose="02070309020205020404" pitchFamily="49" charset="0"/>
                <a:cs typeface="Courier New" panose="02070309020205020404" pitchFamily="49" charset="0"/>
              </a:rPr>
              <a:t>) {</a:t>
            </a:r>
          </a:p>
          <a:p>
            <a:pPr>
              <a:lnSpc>
                <a:spcPct val="150000"/>
              </a:lnSpc>
            </a:pPr>
            <a:r>
              <a:rPr lang="en-US" altLang="zh-CN" sz="1400" b="1" dirty="0">
                <a:latin typeface="Courier New" panose="02070309020205020404" pitchFamily="49" charset="0"/>
                <a:cs typeface="Courier New" panose="02070309020205020404" pitchFamily="49" charset="0"/>
              </a:rPr>
              <a:t>                </a:t>
            </a:r>
            <a:r>
              <a:rPr lang="zh-CN" altLang="en-US" sz="1400" b="1" dirty="0">
                <a:latin typeface="Courier New" panose="02070309020205020404" pitchFamily="49" charset="0"/>
                <a:cs typeface="Courier New" panose="02070309020205020404" pitchFamily="49" charset="0"/>
              </a:rPr>
              <a:t>输出解结点</a:t>
            </a:r>
            <a:r>
              <a:rPr lang="en-US" altLang="zh-CN" sz="1400" b="1" dirty="0">
                <a:latin typeface="Courier New" panose="02070309020205020404" pitchFamily="49" charset="0"/>
                <a:cs typeface="Courier New" panose="02070309020205020404" pitchFamily="49" charset="0"/>
              </a:rPr>
              <a:t>Node;</a:t>
            </a:r>
          </a:p>
          <a:p>
            <a:pPr>
              <a:lnSpc>
                <a:spcPct val="150000"/>
              </a:lnSpc>
            </a:pPr>
            <a:r>
              <a:rPr lang="en-US" altLang="zh-CN" sz="1400" b="1" dirty="0">
                <a:latin typeface="Courier New" panose="02070309020205020404" pitchFamily="49" charset="0"/>
                <a:cs typeface="Courier New" panose="02070309020205020404" pitchFamily="49" charset="0"/>
              </a:rPr>
              <a:t>                Node</a:t>
            </a:r>
            <a:r>
              <a:rPr lang="zh-CN" altLang="en-US" sz="1400" b="1" dirty="0">
                <a:latin typeface="Courier New" panose="02070309020205020404" pitchFamily="49" charset="0"/>
                <a:cs typeface="Courier New" panose="02070309020205020404" pitchFamily="49" charset="0"/>
              </a:rPr>
              <a:t>退回父结点（回溯）</a:t>
            </a:r>
            <a:r>
              <a:rPr lang="en-US" altLang="zh-CN" sz="1400" b="1" dirty="0">
                <a:latin typeface="Courier New" panose="02070309020205020404" pitchFamily="49" charset="0"/>
                <a:cs typeface="Courier New" panose="02070309020205020404" pitchFamily="49" charset="0"/>
              </a:rPr>
              <a:t>;</a:t>
            </a:r>
          </a:p>
          <a:p>
            <a:pPr>
              <a:lnSpc>
                <a:spcPct val="150000"/>
              </a:lnSpc>
            </a:pPr>
            <a:r>
              <a:rPr lang="en-US" altLang="zh-CN" sz="1400" b="1" dirty="0">
                <a:latin typeface="Courier New" panose="02070309020205020404" pitchFamily="49" charset="0"/>
                <a:cs typeface="Courier New" panose="02070309020205020404" pitchFamily="49" charset="0"/>
              </a:rPr>
              <a:t>            } else {</a:t>
            </a:r>
          </a:p>
          <a:p>
            <a:pPr>
              <a:lnSpc>
                <a:spcPct val="150000"/>
              </a:lnSpc>
            </a:pPr>
            <a:r>
              <a:rPr lang="en-US" altLang="zh-CN" sz="1400" b="1" dirty="0">
                <a:latin typeface="Courier New" panose="02070309020205020404" pitchFamily="49" charset="0"/>
                <a:cs typeface="Courier New" panose="02070309020205020404" pitchFamily="49" charset="0"/>
              </a:rPr>
              <a:t>                </a:t>
            </a:r>
            <a:r>
              <a:rPr lang="zh-CN" altLang="en-US" sz="1400" b="1" dirty="0">
                <a:latin typeface="Courier New" panose="02070309020205020404" pitchFamily="49" charset="0"/>
                <a:cs typeface="Courier New" panose="02070309020205020404" pitchFamily="49" charset="0"/>
              </a:rPr>
              <a:t>为搜索</a:t>
            </a:r>
            <a:r>
              <a:rPr lang="en-US" altLang="zh-CN" sz="1400" b="1" dirty="0">
                <a:latin typeface="Courier New" panose="02070309020205020404" pitchFamily="49" charset="0"/>
                <a:cs typeface="Courier New" panose="02070309020205020404" pitchFamily="49" charset="0"/>
              </a:rPr>
              <a:t>Node</a:t>
            </a:r>
            <a:r>
              <a:rPr lang="zh-CN" altLang="en-US" sz="1400" b="1" dirty="0">
                <a:latin typeface="Courier New" panose="02070309020205020404" pitchFamily="49" charset="0"/>
                <a:cs typeface="Courier New" panose="02070309020205020404" pitchFamily="49" charset="0"/>
              </a:rPr>
              <a:t>的子结点做准备；</a:t>
            </a:r>
          </a:p>
          <a:p>
            <a:pPr>
              <a:lnSpc>
                <a:spcPct val="150000"/>
              </a:lnSpc>
            </a:pPr>
            <a:r>
              <a:rPr lang="zh-CN" altLang="en-US" sz="1400" b="1" dirty="0">
                <a:latin typeface="Courier New" panose="02070309020205020404" pitchFamily="49" charset="0"/>
                <a:cs typeface="Courier New" panose="02070309020205020404" pitchFamily="49" charset="0"/>
              </a:rPr>
              <a:t>            </a:t>
            </a:r>
            <a:r>
              <a:rPr lang="en-US" altLang="zh-CN" sz="1400" b="1" dirty="0">
                <a:latin typeface="Courier New" panose="02070309020205020404" pitchFamily="49" charset="0"/>
                <a:cs typeface="Courier New" panose="02070309020205020404" pitchFamily="49" charset="0"/>
              </a:rPr>
              <a:t>}</a:t>
            </a:r>
          </a:p>
          <a:p>
            <a:pPr>
              <a:lnSpc>
                <a:spcPct val="150000"/>
              </a:lnSpc>
            </a:pPr>
            <a:r>
              <a:rPr lang="en-US" altLang="zh-CN" sz="1400" b="1" dirty="0">
                <a:latin typeface="Courier New" panose="02070309020205020404" pitchFamily="49" charset="0"/>
                <a:cs typeface="Courier New" panose="02070309020205020404" pitchFamily="49" charset="0"/>
              </a:rPr>
              <a:t>        } else {</a:t>
            </a:r>
          </a:p>
          <a:p>
            <a:pPr>
              <a:lnSpc>
                <a:spcPct val="150000"/>
              </a:lnSpc>
            </a:pPr>
            <a:r>
              <a:rPr lang="en-US" altLang="zh-CN" sz="1400" b="1" dirty="0">
                <a:latin typeface="Courier New" panose="02070309020205020404" pitchFamily="49" charset="0"/>
                <a:cs typeface="Courier New" panose="02070309020205020404" pitchFamily="49" charset="0"/>
              </a:rPr>
              <a:t>            Node</a:t>
            </a:r>
            <a:r>
              <a:rPr lang="zh-CN" altLang="en-US" sz="1400" b="1" dirty="0">
                <a:latin typeface="Courier New" panose="02070309020205020404" pitchFamily="49" charset="0"/>
                <a:cs typeface="Courier New" panose="02070309020205020404" pitchFamily="49" charset="0"/>
              </a:rPr>
              <a:t>退回父结点（回溯）</a:t>
            </a:r>
            <a:r>
              <a:rPr lang="en-US" altLang="zh-CN" sz="1400" b="1" dirty="0">
                <a:latin typeface="Courier New" panose="02070309020205020404" pitchFamily="49" charset="0"/>
                <a:cs typeface="Courier New" panose="02070309020205020404" pitchFamily="49" charset="0"/>
              </a:rPr>
              <a:t>;</a:t>
            </a:r>
          </a:p>
          <a:p>
            <a:pPr>
              <a:lnSpc>
                <a:spcPct val="150000"/>
              </a:lnSpc>
            </a:pPr>
            <a:r>
              <a:rPr lang="en-US" altLang="zh-CN" sz="1400" b="1" dirty="0">
                <a:latin typeface="Courier New" panose="02070309020205020404" pitchFamily="49" charset="0"/>
                <a:cs typeface="Courier New" panose="02070309020205020404" pitchFamily="49" charset="0"/>
              </a:rPr>
              <a:t>        }</a:t>
            </a:r>
          </a:p>
          <a:p>
            <a:pPr>
              <a:lnSpc>
                <a:spcPct val="150000"/>
              </a:lnSpc>
            </a:pPr>
            <a:r>
              <a:rPr lang="en-US" altLang="zh-CN" sz="1400" b="1" dirty="0">
                <a:latin typeface="Courier New" panose="02070309020205020404" pitchFamily="49" charset="0"/>
                <a:cs typeface="Courier New" panose="02070309020205020404" pitchFamily="49" charset="0"/>
              </a:rPr>
              <a:t>    }</a:t>
            </a:r>
          </a:p>
          <a:p>
            <a:pPr>
              <a:lnSpc>
                <a:spcPct val="150000"/>
              </a:lnSpc>
            </a:pPr>
            <a:r>
              <a:rPr lang="en-US" altLang="zh-CN" sz="1400" b="1" dirty="0">
                <a:latin typeface="Courier New" panose="02070309020205020404" pitchFamily="49" charset="0"/>
                <a:cs typeface="Courier New" panose="02070309020205020404" pitchFamily="49" charset="0"/>
              </a:rPr>
              <a:t>    return 0;</a:t>
            </a:r>
          </a:p>
          <a:p>
            <a:pPr>
              <a:lnSpc>
                <a:spcPct val="150000"/>
              </a:lnSpc>
            </a:pPr>
            <a:r>
              <a:rPr lang="en-US" altLang="zh-CN"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69550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4294967295"/>
          </p:nvPr>
        </p:nvSpPr>
        <p:spPr/>
        <p:txBody>
          <a:bodyPr/>
          <a:lstStyle/>
          <a:p>
            <a:r>
              <a:rPr lang="zh-CN" altLang="en-US" dirty="0"/>
              <a:t>N后问题</a:t>
            </a:r>
          </a:p>
        </p:txBody>
      </p:sp>
      <p:grpSp>
        <p:nvGrpSpPr>
          <p:cNvPr id="6" name="Group 4"/>
          <p:cNvGrpSpPr>
            <a:grpSpLocks/>
          </p:cNvGrpSpPr>
          <p:nvPr/>
        </p:nvGrpSpPr>
        <p:grpSpPr bwMode="auto">
          <a:xfrm>
            <a:off x="2537668" y="4648359"/>
            <a:ext cx="4537075" cy="1704975"/>
            <a:chOff x="930" y="2523"/>
            <a:chExt cx="3984" cy="1664"/>
          </a:xfrm>
        </p:grpSpPr>
        <p:grpSp>
          <p:nvGrpSpPr>
            <p:cNvPr id="7" name="Group 5"/>
            <p:cNvGrpSpPr>
              <a:grpSpLocks/>
            </p:cNvGrpSpPr>
            <p:nvPr/>
          </p:nvGrpSpPr>
          <p:grpSpPr bwMode="auto">
            <a:xfrm>
              <a:off x="2562" y="2523"/>
              <a:ext cx="768" cy="704"/>
              <a:chOff x="2562" y="2523"/>
              <a:chExt cx="768" cy="704"/>
            </a:xfrm>
          </p:grpSpPr>
          <p:sp>
            <p:nvSpPr>
              <p:cNvPr id="120" name="Rectangle 6"/>
              <p:cNvSpPr>
                <a:spLocks noChangeArrowheads="1"/>
              </p:cNvSpPr>
              <p:nvPr/>
            </p:nvSpPr>
            <p:spPr bwMode="auto">
              <a:xfrm>
                <a:off x="3138" y="305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21" name="Rectangle 7"/>
              <p:cNvSpPr>
                <a:spLocks noChangeArrowheads="1"/>
              </p:cNvSpPr>
              <p:nvPr/>
            </p:nvSpPr>
            <p:spPr bwMode="auto">
              <a:xfrm>
                <a:off x="2946" y="305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22" name="Rectangle 8"/>
              <p:cNvSpPr>
                <a:spLocks noChangeArrowheads="1"/>
              </p:cNvSpPr>
              <p:nvPr/>
            </p:nvSpPr>
            <p:spPr bwMode="auto">
              <a:xfrm>
                <a:off x="2754" y="305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23" name="Rectangle 9"/>
              <p:cNvSpPr>
                <a:spLocks noChangeArrowheads="1"/>
              </p:cNvSpPr>
              <p:nvPr/>
            </p:nvSpPr>
            <p:spPr bwMode="auto">
              <a:xfrm>
                <a:off x="2562" y="305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24" name="Rectangle 10"/>
              <p:cNvSpPr>
                <a:spLocks noChangeArrowheads="1"/>
              </p:cNvSpPr>
              <p:nvPr/>
            </p:nvSpPr>
            <p:spPr bwMode="auto">
              <a:xfrm>
                <a:off x="3138" y="287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25" name="Rectangle 11"/>
              <p:cNvSpPr>
                <a:spLocks noChangeArrowheads="1"/>
              </p:cNvSpPr>
              <p:nvPr/>
            </p:nvSpPr>
            <p:spPr bwMode="auto">
              <a:xfrm>
                <a:off x="2946" y="287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26" name="Rectangle 12"/>
              <p:cNvSpPr>
                <a:spLocks noChangeArrowheads="1"/>
              </p:cNvSpPr>
              <p:nvPr/>
            </p:nvSpPr>
            <p:spPr bwMode="auto">
              <a:xfrm>
                <a:off x="2754" y="287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27" name="Rectangle 13"/>
              <p:cNvSpPr>
                <a:spLocks noChangeArrowheads="1"/>
              </p:cNvSpPr>
              <p:nvPr/>
            </p:nvSpPr>
            <p:spPr bwMode="auto">
              <a:xfrm>
                <a:off x="2562" y="287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28" name="Rectangle 14"/>
              <p:cNvSpPr>
                <a:spLocks noChangeArrowheads="1"/>
              </p:cNvSpPr>
              <p:nvPr/>
            </p:nvSpPr>
            <p:spPr bwMode="auto">
              <a:xfrm>
                <a:off x="3138" y="269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29" name="Rectangle 15"/>
              <p:cNvSpPr>
                <a:spLocks noChangeArrowheads="1"/>
              </p:cNvSpPr>
              <p:nvPr/>
            </p:nvSpPr>
            <p:spPr bwMode="auto">
              <a:xfrm>
                <a:off x="2946" y="269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30" name="Rectangle 16"/>
              <p:cNvSpPr>
                <a:spLocks noChangeArrowheads="1"/>
              </p:cNvSpPr>
              <p:nvPr/>
            </p:nvSpPr>
            <p:spPr bwMode="auto">
              <a:xfrm>
                <a:off x="2754" y="269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31" name="Rectangle 17"/>
              <p:cNvSpPr>
                <a:spLocks noChangeArrowheads="1"/>
              </p:cNvSpPr>
              <p:nvPr/>
            </p:nvSpPr>
            <p:spPr bwMode="auto">
              <a:xfrm>
                <a:off x="2562" y="269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32" name="Rectangle 18"/>
              <p:cNvSpPr>
                <a:spLocks noChangeArrowheads="1"/>
              </p:cNvSpPr>
              <p:nvPr/>
            </p:nvSpPr>
            <p:spPr bwMode="auto">
              <a:xfrm>
                <a:off x="3138" y="252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33" name="Rectangle 19"/>
              <p:cNvSpPr>
                <a:spLocks noChangeArrowheads="1"/>
              </p:cNvSpPr>
              <p:nvPr/>
            </p:nvSpPr>
            <p:spPr bwMode="auto">
              <a:xfrm>
                <a:off x="2946" y="252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34" name="Rectangle 20"/>
              <p:cNvSpPr>
                <a:spLocks noChangeArrowheads="1"/>
              </p:cNvSpPr>
              <p:nvPr/>
            </p:nvSpPr>
            <p:spPr bwMode="auto">
              <a:xfrm>
                <a:off x="2754" y="252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35" name="Rectangle 21"/>
              <p:cNvSpPr>
                <a:spLocks noChangeArrowheads="1"/>
              </p:cNvSpPr>
              <p:nvPr/>
            </p:nvSpPr>
            <p:spPr bwMode="auto">
              <a:xfrm>
                <a:off x="2562" y="252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36" name="Line 22"/>
              <p:cNvSpPr>
                <a:spLocks noChangeShapeType="1"/>
              </p:cNvSpPr>
              <p:nvPr/>
            </p:nvSpPr>
            <p:spPr bwMode="auto">
              <a:xfrm>
                <a:off x="2562" y="252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7" name="Line 23"/>
              <p:cNvSpPr>
                <a:spLocks noChangeShapeType="1"/>
              </p:cNvSpPr>
              <p:nvPr/>
            </p:nvSpPr>
            <p:spPr bwMode="auto">
              <a:xfrm>
                <a:off x="2562" y="269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8" name="Line 24"/>
              <p:cNvSpPr>
                <a:spLocks noChangeShapeType="1"/>
              </p:cNvSpPr>
              <p:nvPr/>
            </p:nvSpPr>
            <p:spPr bwMode="auto">
              <a:xfrm>
                <a:off x="2562" y="287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9" name="Line 25"/>
              <p:cNvSpPr>
                <a:spLocks noChangeShapeType="1"/>
              </p:cNvSpPr>
              <p:nvPr/>
            </p:nvSpPr>
            <p:spPr bwMode="auto">
              <a:xfrm>
                <a:off x="2562" y="305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0" name="Line 26"/>
              <p:cNvSpPr>
                <a:spLocks noChangeShapeType="1"/>
              </p:cNvSpPr>
              <p:nvPr/>
            </p:nvSpPr>
            <p:spPr bwMode="auto">
              <a:xfrm>
                <a:off x="2562" y="322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1" name="Line 27"/>
              <p:cNvSpPr>
                <a:spLocks noChangeShapeType="1"/>
              </p:cNvSpPr>
              <p:nvPr/>
            </p:nvSpPr>
            <p:spPr bwMode="auto">
              <a:xfrm>
                <a:off x="2562" y="252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2" name="Line 28"/>
              <p:cNvSpPr>
                <a:spLocks noChangeShapeType="1"/>
              </p:cNvSpPr>
              <p:nvPr/>
            </p:nvSpPr>
            <p:spPr bwMode="auto">
              <a:xfrm>
                <a:off x="2754" y="252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 name="Line 29"/>
              <p:cNvSpPr>
                <a:spLocks noChangeShapeType="1"/>
              </p:cNvSpPr>
              <p:nvPr/>
            </p:nvSpPr>
            <p:spPr bwMode="auto">
              <a:xfrm>
                <a:off x="2946" y="252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 name="Line 30"/>
              <p:cNvSpPr>
                <a:spLocks noChangeShapeType="1"/>
              </p:cNvSpPr>
              <p:nvPr/>
            </p:nvSpPr>
            <p:spPr bwMode="auto">
              <a:xfrm>
                <a:off x="3138" y="252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5" name="Line 31"/>
              <p:cNvSpPr>
                <a:spLocks noChangeShapeType="1"/>
              </p:cNvSpPr>
              <p:nvPr/>
            </p:nvSpPr>
            <p:spPr bwMode="auto">
              <a:xfrm>
                <a:off x="3330" y="252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8" name="Group 32"/>
            <p:cNvGrpSpPr>
              <a:grpSpLocks/>
            </p:cNvGrpSpPr>
            <p:nvPr/>
          </p:nvGrpSpPr>
          <p:grpSpPr bwMode="auto">
            <a:xfrm>
              <a:off x="930" y="3483"/>
              <a:ext cx="768" cy="704"/>
              <a:chOff x="930" y="3483"/>
              <a:chExt cx="768" cy="704"/>
            </a:xfrm>
          </p:grpSpPr>
          <p:sp>
            <p:nvSpPr>
              <p:cNvPr id="94" name="Rectangle 33"/>
              <p:cNvSpPr>
                <a:spLocks noChangeArrowheads="1"/>
              </p:cNvSpPr>
              <p:nvPr/>
            </p:nvSpPr>
            <p:spPr bwMode="auto">
              <a:xfrm>
                <a:off x="1506"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95" name="Rectangle 34"/>
              <p:cNvSpPr>
                <a:spLocks noChangeArrowheads="1"/>
              </p:cNvSpPr>
              <p:nvPr/>
            </p:nvSpPr>
            <p:spPr bwMode="auto">
              <a:xfrm>
                <a:off x="1314"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96" name="Rectangle 35"/>
              <p:cNvSpPr>
                <a:spLocks noChangeArrowheads="1"/>
              </p:cNvSpPr>
              <p:nvPr/>
            </p:nvSpPr>
            <p:spPr bwMode="auto">
              <a:xfrm>
                <a:off x="1122"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97" name="Rectangle 36"/>
              <p:cNvSpPr>
                <a:spLocks noChangeArrowheads="1"/>
              </p:cNvSpPr>
              <p:nvPr/>
            </p:nvSpPr>
            <p:spPr bwMode="auto">
              <a:xfrm>
                <a:off x="930"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98" name="Rectangle 37"/>
              <p:cNvSpPr>
                <a:spLocks noChangeArrowheads="1"/>
              </p:cNvSpPr>
              <p:nvPr/>
            </p:nvSpPr>
            <p:spPr bwMode="auto">
              <a:xfrm>
                <a:off x="1506"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99" name="Rectangle 38"/>
              <p:cNvSpPr>
                <a:spLocks noChangeArrowheads="1"/>
              </p:cNvSpPr>
              <p:nvPr/>
            </p:nvSpPr>
            <p:spPr bwMode="auto">
              <a:xfrm>
                <a:off x="1314"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00" name="Rectangle 39"/>
              <p:cNvSpPr>
                <a:spLocks noChangeArrowheads="1"/>
              </p:cNvSpPr>
              <p:nvPr/>
            </p:nvSpPr>
            <p:spPr bwMode="auto">
              <a:xfrm>
                <a:off x="1122"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01" name="Rectangle 40"/>
              <p:cNvSpPr>
                <a:spLocks noChangeArrowheads="1"/>
              </p:cNvSpPr>
              <p:nvPr/>
            </p:nvSpPr>
            <p:spPr bwMode="auto">
              <a:xfrm>
                <a:off x="930"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02" name="Rectangle 41"/>
              <p:cNvSpPr>
                <a:spLocks noChangeArrowheads="1"/>
              </p:cNvSpPr>
              <p:nvPr/>
            </p:nvSpPr>
            <p:spPr bwMode="auto">
              <a:xfrm>
                <a:off x="1506"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03" name="Rectangle 42"/>
              <p:cNvSpPr>
                <a:spLocks noChangeArrowheads="1"/>
              </p:cNvSpPr>
              <p:nvPr/>
            </p:nvSpPr>
            <p:spPr bwMode="auto">
              <a:xfrm>
                <a:off x="1314"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04" name="Rectangle 43"/>
              <p:cNvSpPr>
                <a:spLocks noChangeArrowheads="1"/>
              </p:cNvSpPr>
              <p:nvPr/>
            </p:nvSpPr>
            <p:spPr bwMode="auto">
              <a:xfrm>
                <a:off x="1122"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05" name="Rectangle 44"/>
              <p:cNvSpPr>
                <a:spLocks noChangeArrowheads="1"/>
              </p:cNvSpPr>
              <p:nvPr/>
            </p:nvSpPr>
            <p:spPr bwMode="auto">
              <a:xfrm>
                <a:off x="930"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06" name="Rectangle 45"/>
              <p:cNvSpPr>
                <a:spLocks noChangeArrowheads="1"/>
              </p:cNvSpPr>
              <p:nvPr/>
            </p:nvSpPr>
            <p:spPr bwMode="auto">
              <a:xfrm>
                <a:off x="1506"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07" name="Rectangle 46"/>
              <p:cNvSpPr>
                <a:spLocks noChangeArrowheads="1"/>
              </p:cNvSpPr>
              <p:nvPr/>
            </p:nvSpPr>
            <p:spPr bwMode="auto">
              <a:xfrm>
                <a:off x="1314"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08" name="Rectangle 47"/>
              <p:cNvSpPr>
                <a:spLocks noChangeArrowheads="1"/>
              </p:cNvSpPr>
              <p:nvPr/>
            </p:nvSpPr>
            <p:spPr bwMode="auto">
              <a:xfrm>
                <a:off x="1122"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09" name="Rectangle 48"/>
              <p:cNvSpPr>
                <a:spLocks noChangeArrowheads="1"/>
              </p:cNvSpPr>
              <p:nvPr/>
            </p:nvSpPr>
            <p:spPr bwMode="auto">
              <a:xfrm>
                <a:off x="930" y="3483"/>
                <a:ext cx="192" cy="17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10" name="Line 49"/>
              <p:cNvSpPr>
                <a:spLocks noChangeShapeType="1"/>
              </p:cNvSpPr>
              <p:nvPr/>
            </p:nvSpPr>
            <p:spPr bwMode="auto">
              <a:xfrm>
                <a:off x="930" y="348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1" name="Line 50"/>
              <p:cNvSpPr>
                <a:spLocks noChangeShapeType="1"/>
              </p:cNvSpPr>
              <p:nvPr/>
            </p:nvSpPr>
            <p:spPr bwMode="auto">
              <a:xfrm>
                <a:off x="930" y="365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2" name="Line 51"/>
              <p:cNvSpPr>
                <a:spLocks noChangeShapeType="1"/>
              </p:cNvSpPr>
              <p:nvPr/>
            </p:nvSpPr>
            <p:spPr bwMode="auto">
              <a:xfrm>
                <a:off x="930" y="383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 name="Line 52"/>
              <p:cNvSpPr>
                <a:spLocks noChangeShapeType="1"/>
              </p:cNvSpPr>
              <p:nvPr/>
            </p:nvSpPr>
            <p:spPr bwMode="auto">
              <a:xfrm>
                <a:off x="930" y="401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4" name="Line 53"/>
              <p:cNvSpPr>
                <a:spLocks noChangeShapeType="1"/>
              </p:cNvSpPr>
              <p:nvPr/>
            </p:nvSpPr>
            <p:spPr bwMode="auto">
              <a:xfrm>
                <a:off x="930" y="418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5" name="Line 54"/>
              <p:cNvSpPr>
                <a:spLocks noChangeShapeType="1"/>
              </p:cNvSpPr>
              <p:nvPr/>
            </p:nvSpPr>
            <p:spPr bwMode="auto">
              <a:xfrm>
                <a:off x="930"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6" name="Line 55"/>
              <p:cNvSpPr>
                <a:spLocks noChangeShapeType="1"/>
              </p:cNvSpPr>
              <p:nvPr/>
            </p:nvSpPr>
            <p:spPr bwMode="auto">
              <a:xfrm>
                <a:off x="1122"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7" name="Line 56"/>
              <p:cNvSpPr>
                <a:spLocks noChangeShapeType="1"/>
              </p:cNvSpPr>
              <p:nvPr/>
            </p:nvSpPr>
            <p:spPr bwMode="auto">
              <a:xfrm>
                <a:off x="1314"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8" name="Line 57"/>
              <p:cNvSpPr>
                <a:spLocks noChangeShapeType="1"/>
              </p:cNvSpPr>
              <p:nvPr/>
            </p:nvSpPr>
            <p:spPr bwMode="auto">
              <a:xfrm>
                <a:off x="1506"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 name="Line 58"/>
              <p:cNvSpPr>
                <a:spLocks noChangeShapeType="1"/>
              </p:cNvSpPr>
              <p:nvPr/>
            </p:nvSpPr>
            <p:spPr bwMode="auto">
              <a:xfrm>
                <a:off x="1698"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9" name="Group 59"/>
            <p:cNvGrpSpPr>
              <a:grpSpLocks/>
            </p:cNvGrpSpPr>
            <p:nvPr/>
          </p:nvGrpSpPr>
          <p:grpSpPr bwMode="auto">
            <a:xfrm>
              <a:off x="1986" y="3483"/>
              <a:ext cx="768" cy="704"/>
              <a:chOff x="1986" y="3483"/>
              <a:chExt cx="768" cy="704"/>
            </a:xfrm>
          </p:grpSpPr>
          <p:sp>
            <p:nvSpPr>
              <p:cNvPr id="68" name="Rectangle 60"/>
              <p:cNvSpPr>
                <a:spLocks noChangeArrowheads="1"/>
              </p:cNvSpPr>
              <p:nvPr/>
            </p:nvSpPr>
            <p:spPr bwMode="auto">
              <a:xfrm>
                <a:off x="2562"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69" name="Rectangle 61"/>
              <p:cNvSpPr>
                <a:spLocks noChangeArrowheads="1"/>
              </p:cNvSpPr>
              <p:nvPr/>
            </p:nvSpPr>
            <p:spPr bwMode="auto">
              <a:xfrm>
                <a:off x="2370"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70" name="Rectangle 62"/>
              <p:cNvSpPr>
                <a:spLocks noChangeArrowheads="1"/>
              </p:cNvSpPr>
              <p:nvPr/>
            </p:nvSpPr>
            <p:spPr bwMode="auto">
              <a:xfrm>
                <a:off x="2178"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71" name="Rectangle 63"/>
              <p:cNvSpPr>
                <a:spLocks noChangeArrowheads="1"/>
              </p:cNvSpPr>
              <p:nvPr/>
            </p:nvSpPr>
            <p:spPr bwMode="auto">
              <a:xfrm>
                <a:off x="1986"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72" name="Rectangle 64"/>
              <p:cNvSpPr>
                <a:spLocks noChangeArrowheads="1"/>
              </p:cNvSpPr>
              <p:nvPr/>
            </p:nvSpPr>
            <p:spPr bwMode="auto">
              <a:xfrm>
                <a:off x="2562"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73" name="Rectangle 65"/>
              <p:cNvSpPr>
                <a:spLocks noChangeArrowheads="1"/>
              </p:cNvSpPr>
              <p:nvPr/>
            </p:nvSpPr>
            <p:spPr bwMode="auto">
              <a:xfrm>
                <a:off x="2370"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74" name="Rectangle 66"/>
              <p:cNvSpPr>
                <a:spLocks noChangeArrowheads="1"/>
              </p:cNvSpPr>
              <p:nvPr/>
            </p:nvSpPr>
            <p:spPr bwMode="auto">
              <a:xfrm>
                <a:off x="2178"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75" name="Rectangle 67"/>
              <p:cNvSpPr>
                <a:spLocks noChangeArrowheads="1"/>
              </p:cNvSpPr>
              <p:nvPr/>
            </p:nvSpPr>
            <p:spPr bwMode="auto">
              <a:xfrm>
                <a:off x="1986"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76" name="Rectangle 68"/>
              <p:cNvSpPr>
                <a:spLocks noChangeArrowheads="1"/>
              </p:cNvSpPr>
              <p:nvPr/>
            </p:nvSpPr>
            <p:spPr bwMode="auto">
              <a:xfrm>
                <a:off x="2562"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77" name="Rectangle 69"/>
              <p:cNvSpPr>
                <a:spLocks noChangeArrowheads="1"/>
              </p:cNvSpPr>
              <p:nvPr/>
            </p:nvSpPr>
            <p:spPr bwMode="auto">
              <a:xfrm>
                <a:off x="2370"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78" name="Rectangle 70"/>
              <p:cNvSpPr>
                <a:spLocks noChangeArrowheads="1"/>
              </p:cNvSpPr>
              <p:nvPr/>
            </p:nvSpPr>
            <p:spPr bwMode="auto">
              <a:xfrm>
                <a:off x="2178"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79" name="Rectangle 71"/>
              <p:cNvSpPr>
                <a:spLocks noChangeArrowheads="1"/>
              </p:cNvSpPr>
              <p:nvPr/>
            </p:nvSpPr>
            <p:spPr bwMode="auto">
              <a:xfrm>
                <a:off x="1986"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80" name="Rectangle 72"/>
              <p:cNvSpPr>
                <a:spLocks noChangeArrowheads="1"/>
              </p:cNvSpPr>
              <p:nvPr/>
            </p:nvSpPr>
            <p:spPr bwMode="auto">
              <a:xfrm>
                <a:off x="2562"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81" name="Rectangle 73"/>
              <p:cNvSpPr>
                <a:spLocks noChangeArrowheads="1"/>
              </p:cNvSpPr>
              <p:nvPr/>
            </p:nvSpPr>
            <p:spPr bwMode="auto">
              <a:xfrm>
                <a:off x="2370"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82" name="Rectangle 74"/>
              <p:cNvSpPr>
                <a:spLocks noChangeArrowheads="1"/>
              </p:cNvSpPr>
              <p:nvPr/>
            </p:nvSpPr>
            <p:spPr bwMode="auto">
              <a:xfrm>
                <a:off x="2178" y="3483"/>
                <a:ext cx="192" cy="17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83" name="Rectangle 75"/>
              <p:cNvSpPr>
                <a:spLocks noChangeArrowheads="1"/>
              </p:cNvSpPr>
              <p:nvPr/>
            </p:nvSpPr>
            <p:spPr bwMode="auto">
              <a:xfrm>
                <a:off x="1986"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84" name="Line 76"/>
              <p:cNvSpPr>
                <a:spLocks noChangeShapeType="1"/>
              </p:cNvSpPr>
              <p:nvPr/>
            </p:nvSpPr>
            <p:spPr bwMode="auto">
              <a:xfrm>
                <a:off x="1986" y="348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5" name="Line 77"/>
              <p:cNvSpPr>
                <a:spLocks noChangeShapeType="1"/>
              </p:cNvSpPr>
              <p:nvPr/>
            </p:nvSpPr>
            <p:spPr bwMode="auto">
              <a:xfrm>
                <a:off x="1986" y="365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6" name="Line 78"/>
              <p:cNvSpPr>
                <a:spLocks noChangeShapeType="1"/>
              </p:cNvSpPr>
              <p:nvPr/>
            </p:nvSpPr>
            <p:spPr bwMode="auto">
              <a:xfrm>
                <a:off x="1986" y="383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7" name="Line 79"/>
              <p:cNvSpPr>
                <a:spLocks noChangeShapeType="1"/>
              </p:cNvSpPr>
              <p:nvPr/>
            </p:nvSpPr>
            <p:spPr bwMode="auto">
              <a:xfrm>
                <a:off x="1986" y="401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8" name="Line 80"/>
              <p:cNvSpPr>
                <a:spLocks noChangeShapeType="1"/>
              </p:cNvSpPr>
              <p:nvPr/>
            </p:nvSpPr>
            <p:spPr bwMode="auto">
              <a:xfrm>
                <a:off x="1986" y="418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9" name="Line 81"/>
              <p:cNvSpPr>
                <a:spLocks noChangeShapeType="1"/>
              </p:cNvSpPr>
              <p:nvPr/>
            </p:nvSpPr>
            <p:spPr bwMode="auto">
              <a:xfrm>
                <a:off x="1986"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0" name="Line 82"/>
              <p:cNvSpPr>
                <a:spLocks noChangeShapeType="1"/>
              </p:cNvSpPr>
              <p:nvPr/>
            </p:nvSpPr>
            <p:spPr bwMode="auto">
              <a:xfrm>
                <a:off x="2178"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1" name="Line 83"/>
              <p:cNvSpPr>
                <a:spLocks noChangeShapeType="1"/>
              </p:cNvSpPr>
              <p:nvPr/>
            </p:nvSpPr>
            <p:spPr bwMode="auto">
              <a:xfrm>
                <a:off x="2370"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2" name="Line 84"/>
              <p:cNvSpPr>
                <a:spLocks noChangeShapeType="1"/>
              </p:cNvSpPr>
              <p:nvPr/>
            </p:nvSpPr>
            <p:spPr bwMode="auto">
              <a:xfrm>
                <a:off x="2562"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3" name="Line 85"/>
              <p:cNvSpPr>
                <a:spLocks noChangeShapeType="1"/>
              </p:cNvSpPr>
              <p:nvPr/>
            </p:nvSpPr>
            <p:spPr bwMode="auto">
              <a:xfrm>
                <a:off x="2754"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0" name="Group 86"/>
            <p:cNvGrpSpPr>
              <a:grpSpLocks/>
            </p:cNvGrpSpPr>
            <p:nvPr/>
          </p:nvGrpSpPr>
          <p:grpSpPr bwMode="auto">
            <a:xfrm>
              <a:off x="2994" y="3483"/>
              <a:ext cx="768" cy="704"/>
              <a:chOff x="2994" y="3483"/>
              <a:chExt cx="768" cy="704"/>
            </a:xfrm>
          </p:grpSpPr>
          <p:sp>
            <p:nvSpPr>
              <p:cNvPr id="42" name="Rectangle 87"/>
              <p:cNvSpPr>
                <a:spLocks noChangeArrowheads="1"/>
              </p:cNvSpPr>
              <p:nvPr/>
            </p:nvSpPr>
            <p:spPr bwMode="auto">
              <a:xfrm>
                <a:off x="3570"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43" name="Rectangle 88"/>
              <p:cNvSpPr>
                <a:spLocks noChangeArrowheads="1"/>
              </p:cNvSpPr>
              <p:nvPr/>
            </p:nvSpPr>
            <p:spPr bwMode="auto">
              <a:xfrm>
                <a:off x="3378"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44" name="Rectangle 89"/>
              <p:cNvSpPr>
                <a:spLocks noChangeArrowheads="1"/>
              </p:cNvSpPr>
              <p:nvPr/>
            </p:nvSpPr>
            <p:spPr bwMode="auto">
              <a:xfrm>
                <a:off x="3186"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45" name="Rectangle 90"/>
              <p:cNvSpPr>
                <a:spLocks noChangeArrowheads="1"/>
              </p:cNvSpPr>
              <p:nvPr/>
            </p:nvSpPr>
            <p:spPr bwMode="auto">
              <a:xfrm>
                <a:off x="2994"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46" name="Rectangle 91"/>
              <p:cNvSpPr>
                <a:spLocks noChangeArrowheads="1"/>
              </p:cNvSpPr>
              <p:nvPr/>
            </p:nvSpPr>
            <p:spPr bwMode="auto">
              <a:xfrm>
                <a:off x="3570"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47" name="Rectangle 92"/>
              <p:cNvSpPr>
                <a:spLocks noChangeArrowheads="1"/>
              </p:cNvSpPr>
              <p:nvPr/>
            </p:nvSpPr>
            <p:spPr bwMode="auto">
              <a:xfrm>
                <a:off x="3378"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48" name="Rectangle 93"/>
              <p:cNvSpPr>
                <a:spLocks noChangeArrowheads="1"/>
              </p:cNvSpPr>
              <p:nvPr/>
            </p:nvSpPr>
            <p:spPr bwMode="auto">
              <a:xfrm>
                <a:off x="3186"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49" name="Rectangle 94"/>
              <p:cNvSpPr>
                <a:spLocks noChangeArrowheads="1"/>
              </p:cNvSpPr>
              <p:nvPr/>
            </p:nvSpPr>
            <p:spPr bwMode="auto">
              <a:xfrm>
                <a:off x="2994"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50" name="Rectangle 95"/>
              <p:cNvSpPr>
                <a:spLocks noChangeArrowheads="1"/>
              </p:cNvSpPr>
              <p:nvPr/>
            </p:nvSpPr>
            <p:spPr bwMode="auto">
              <a:xfrm>
                <a:off x="3570"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51" name="Rectangle 96"/>
              <p:cNvSpPr>
                <a:spLocks noChangeArrowheads="1"/>
              </p:cNvSpPr>
              <p:nvPr/>
            </p:nvSpPr>
            <p:spPr bwMode="auto">
              <a:xfrm>
                <a:off x="3378"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52" name="Rectangle 97"/>
              <p:cNvSpPr>
                <a:spLocks noChangeArrowheads="1"/>
              </p:cNvSpPr>
              <p:nvPr/>
            </p:nvSpPr>
            <p:spPr bwMode="auto">
              <a:xfrm>
                <a:off x="3186"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53" name="Rectangle 98"/>
              <p:cNvSpPr>
                <a:spLocks noChangeArrowheads="1"/>
              </p:cNvSpPr>
              <p:nvPr/>
            </p:nvSpPr>
            <p:spPr bwMode="auto">
              <a:xfrm>
                <a:off x="2994"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54" name="Rectangle 99"/>
              <p:cNvSpPr>
                <a:spLocks noChangeArrowheads="1"/>
              </p:cNvSpPr>
              <p:nvPr/>
            </p:nvSpPr>
            <p:spPr bwMode="auto">
              <a:xfrm>
                <a:off x="3570"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55" name="Rectangle 100"/>
              <p:cNvSpPr>
                <a:spLocks noChangeArrowheads="1"/>
              </p:cNvSpPr>
              <p:nvPr/>
            </p:nvSpPr>
            <p:spPr bwMode="auto">
              <a:xfrm>
                <a:off x="3378" y="3483"/>
                <a:ext cx="192" cy="17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56" name="Rectangle 101"/>
              <p:cNvSpPr>
                <a:spLocks noChangeArrowheads="1"/>
              </p:cNvSpPr>
              <p:nvPr/>
            </p:nvSpPr>
            <p:spPr bwMode="auto">
              <a:xfrm>
                <a:off x="3186"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57" name="Rectangle 102"/>
              <p:cNvSpPr>
                <a:spLocks noChangeArrowheads="1"/>
              </p:cNvSpPr>
              <p:nvPr/>
            </p:nvSpPr>
            <p:spPr bwMode="auto">
              <a:xfrm>
                <a:off x="2994"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58" name="Line 103"/>
              <p:cNvSpPr>
                <a:spLocks noChangeShapeType="1"/>
              </p:cNvSpPr>
              <p:nvPr/>
            </p:nvSpPr>
            <p:spPr bwMode="auto">
              <a:xfrm>
                <a:off x="2994" y="348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9" name="Line 104"/>
              <p:cNvSpPr>
                <a:spLocks noChangeShapeType="1"/>
              </p:cNvSpPr>
              <p:nvPr/>
            </p:nvSpPr>
            <p:spPr bwMode="auto">
              <a:xfrm>
                <a:off x="2994" y="365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 name="Line 105"/>
              <p:cNvSpPr>
                <a:spLocks noChangeShapeType="1"/>
              </p:cNvSpPr>
              <p:nvPr/>
            </p:nvSpPr>
            <p:spPr bwMode="auto">
              <a:xfrm>
                <a:off x="2994" y="383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1" name="Line 106"/>
              <p:cNvSpPr>
                <a:spLocks noChangeShapeType="1"/>
              </p:cNvSpPr>
              <p:nvPr/>
            </p:nvSpPr>
            <p:spPr bwMode="auto">
              <a:xfrm>
                <a:off x="2994" y="401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2" name="Line 107"/>
              <p:cNvSpPr>
                <a:spLocks noChangeShapeType="1"/>
              </p:cNvSpPr>
              <p:nvPr/>
            </p:nvSpPr>
            <p:spPr bwMode="auto">
              <a:xfrm>
                <a:off x="2994" y="418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3" name="Line 108"/>
              <p:cNvSpPr>
                <a:spLocks noChangeShapeType="1"/>
              </p:cNvSpPr>
              <p:nvPr/>
            </p:nvSpPr>
            <p:spPr bwMode="auto">
              <a:xfrm>
                <a:off x="2994"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4" name="Line 109"/>
              <p:cNvSpPr>
                <a:spLocks noChangeShapeType="1"/>
              </p:cNvSpPr>
              <p:nvPr/>
            </p:nvSpPr>
            <p:spPr bwMode="auto">
              <a:xfrm>
                <a:off x="3186"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5" name="Line 110"/>
              <p:cNvSpPr>
                <a:spLocks noChangeShapeType="1"/>
              </p:cNvSpPr>
              <p:nvPr/>
            </p:nvSpPr>
            <p:spPr bwMode="auto">
              <a:xfrm>
                <a:off x="3378"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6" name="Line 111"/>
              <p:cNvSpPr>
                <a:spLocks noChangeShapeType="1"/>
              </p:cNvSpPr>
              <p:nvPr/>
            </p:nvSpPr>
            <p:spPr bwMode="auto">
              <a:xfrm>
                <a:off x="3570"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7" name="Line 112"/>
              <p:cNvSpPr>
                <a:spLocks noChangeShapeType="1"/>
              </p:cNvSpPr>
              <p:nvPr/>
            </p:nvSpPr>
            <p:spPr bwMode="auto">
              <a:xfrm>
                <a:off x="3762"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1" name="Group 113"/>
            <p:cNvGrpSpPr>
              <a:grpSpLocks/>
            </p:cNvGrpSpPr>
            <p:nvPr/>
          </p:nvGrpSpPr>
          <p:grpSpPr bwMode="auto">
            <a:xfrm>
              <a:off x="4146" y="3483"/>
              <a:ext cx="768" cy="704"/>
              <a:chOff x="4146" y="3483"/>
              <a:chExt cx="768" cy="704"/>
            </a:xfrm>
          </p:grpSpPr>
          <p:sp>
            <p:nvSpPr>
              <p:cNvPr id="16" name="Rectangle 114"/>
              <p:cNvSpPr>
                <a:spLocks noChangeArrowheads="1"/>
              </p:cNvSpPr>
              <p:nvPr/>
            </p:nvSpPr>
            <p:spPr bwMode="auto">
              <a:xfrm>
                <a:off x="4722"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7" name="Rectangle 115"/>
              <p:cNvSpPr>
                <a:spLocks noChangeArrowheads="1"/>
              </p:cNvSpPr>
              <p:nvPr/>
            </p:nvSpPr>
            <p:spPr bwMode="auto">
              <a:xfrm>
                <a:off x="4530"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8" name="Rectangle 116"/>
              <p:cNvSpPr>
                <a:spLocks noChangeArrowheads="1"/>
              </p:cNvSpPr>
              <p:nvPr/>
            </p:nvSpPr>
            <p:spPr bwMode="auto">
              <a:xfrm>
                <a:off x="4338"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9" name="Rectangle 117"/>
              <p:cNvSpPr>
                <a:spLocks noChangeArrowheads="1"/>
              </p:cNvSpPr>
              <p:nvPr/>
            </p:nvSpPr>
            <p:spPr bwMode="auto">
              <a:xfrm>
                <a:off x="4146"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20" name="Rectangle 118"/>
              <p:cNvSpPr>
                <a:spLocks noChangeArrowheads="1"/>
              </p:cNvSpPr>
              <p:nvPr/>
            </p:nvSpPr>
            <p:spPr bwMode="auto">
              <a:xfrm>
                <a:off x="4722"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21" name="Rectangle 119"/>
              <p:cNvSpPr>
                <a:spLocks noChangeArrowheads="1"/>
              </p:cNvSpPr>
              <p:nvPr/>
            </p:nvSpPr>
            <p:spPr bwMode="auto">
              <a:xfrm>
                <a:off x="4530"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22" name="Rectangle 120"/>
              <p:cNvSpPr>
                <a:spLocks noChangeArrowheads="1"/>
              </p:cNvSpPr>
              <p:nvPr/>
            </p:nvSpPr>
            <p:spPr bwMode="auto">
              <a:xfrm>
                <a:off x="4338"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23" name="Rectangle 121"/>
              <p:cNvSpPr>
                <a:spLocks noChangeArrowheads="1"/>
              </p:cNvSpPr>
              <p:nvPr/>
            </p:nvSpPr>
            <p:spPr bwMode="auto">
              <a:xfrm>
                <a:off x="4146"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24" name="Rectangle 122"/>
              <p:cNvSpPr>
                <a:spLocks noChangeArrowheads="1"/>
              </p:cNvSpPr>
              <p:nvPr/>
            </p:nvSpPr>
            <p:spPr bwMode="auto">
              <a:xfrm>
                <a:off x="4722"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25" name="Rectangle 123"/>
              <p:cNvSpPr>
                <a:spLocks noChangeArrowheads="1"/>
              </p:cNvSpPr>
              <p:nvPr/>
            </p:nvSpPr>
            <p:spPr bwMode="auto">
              <a:xfrm>
                <a:off x="4530"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26" name="Rectangle 124"/>
              <p:cNvSpPr>
                <a:spLocks noChangeArrowheads="1"/>
              </p:cNvSpPr>
              <p:nvPr/>
            </p:nvSpPr>
            <p:spPr bwMode="auto">
              <a:xfrm>
                <a:off x="4338"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27" name="Rectangle 125"/>
              <p:cNvSpPr>
                <a:spLocks noChangeArrowheads="1"/>
              </p:cNvSpPr>
              <p:nvPr/>
            </p:nvSpPr>
            <p:spPr bwMode="auto">
              <a:xfrm>
                <a:off x="4146"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28" name="Rectangle 126"/>
              <p:cNvSpPr>
                <a:spLocks noChangeArrowheads="1"/>
              </p:cNvSpPr>
              <p:nvPr/>
            </p:nvSpPr>
            <p:spPr bwMode="auto">
              <a:xfrm>
                <a:off x="4722" y="3483"/>
                <a:ext cx="192" cy="17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29" name="Rectangle 127"/>
              <p:cNvSpPr>
                <a:spLocks noChangeArrowheads="1"/>
              </p:cNvSpPr>
              <p:nvPr/>
            </p:nvSpPr>
            <p:spPr bwMode="auto">
              <a:xfrm>
                <a:off x="4530"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30" name="Rectangle 128"/>
              <p:cNvSpPr>
                <a:spLocks noChangeArrowheads="1"/>
              </p:cNvSpPr>
              <p:nvPr/>
            </p:nvSpPr>
            <p:spPr bwMode="auto">
              <a:xfrm>
                <a:off x="4338"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31" name="Rectangle 129"/>
              <p:cNvSpPr>
                <a:spLocks noChangeArrowheads="1"/>
              </p:cNvSpPr>
              <p:nvPr/>
            </p:nvSpPr>
            <p:spPr bwMode="auto">
              <a:xfrm>
                <a:off x="4146"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32" name="Line 130"/>
              <p:cNvSpPr>
                <a:spLocks noChangeShapeType="1"/>
              </p:cNvSpPr>
              <p:nvPr/>
            </p:nvSpPr>
            <p:spPr bwMode="auto">
              <a:xfrm>
                <a:off x="4146" y="348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3" name="Line 131"/>
              <p:cNvSpPr>
                <a:spLocks noChangeShapeType="1"/>
              </p:cNvSpPr>
              <p:nvPr/>
            </p:nvSpPr>
            <p:spPr bwMode="auto">
              <a:xfrm>
                <a:off x="4146" y="365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4" name="Line 132"/>
              <p:cNvSpPr>
                <a:spLocks noChangeShapeType="1"/>
              </p:cNvSpPr>
              <p:nvPr/>
            </p:nvSpPr>
            <p:spPr bwMode="auto">
              <a:xfrm>
                <a:off x="4146" y="383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 name="Line 133"/>
              <p:cNvSpPr>
                <a:spLocks noChangeShapeType="1"/>
              </p:cNvSpPr>
              <p:nvPr/>
            </p:nvSpPr>
            <p:spPr bwMode="auto">
              <a:xfrm>
                <a:off x="4146" y="401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6" name="Line 134"/>
              <p:cNvSpPr>
                <a:spLocks noChangeShapeType="1"/>
              </p:cNvSpPr>
              <p:nvPr/>
            </p:nvSpPr>
            <p:spPr bwMode="auto">
              <a:xfrm>
                <a:off x="4146" y="418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7" name="Line 135"/>
              <p:cNvSpPr>
                <a:spLocks noChangeShapeType="1"/>
              </p:cNvSpPr>
              <p:nvPr/>
            </p:nvSpPr>
            <p:spPr bwMode="auto">
              <a:xfrm>
                <a:off x="4146"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 name="Line 136"/>
              <p:cNvSpPr>
                <a:spLocks noChangeShapeType="1"/>
              </p:cNvSpPr>
              <p:nvPr/>
            </p:nvSpPr>
            <p:spPr bwMode="auto">
              <a:xfrm>
                <a:off x="4338"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9" name="Line 137"/>
              <p:cNvSpPr>
                <a:spLocks noChangeShapeType="1"/>
              </p:cNvSpPr>
              <p:nvPr/>
            </p:nvSpPr>
            <p:spPr bwMode="auto">
              <a:xfrm>
                <a:off x="4530"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 name="Line 138"/>
              <p:cNvSpPr>
                <a:spLocks noChangeShapeType="1"/>
              </p:cNvSpPr>
              <p:nvPr/>
            </p:nvSpPr>
            <p:spPr bwMode="auto">
              <a:xfrm>
                <a:off x="4722"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1" name="Line 139"/>
              <p:cNvSpPr>
                <a:spLocks noChangeShapeType="1"/>
              </p:cNvSpPr>
              <p:nvPr/>
            </p:nvSpPr>
            <p:spPr bwMode="auto">
              <a:xfrm>
                <a:off x="4914"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cxnSp>
          <p:nvCxnSpPr>
            <p:cNvPr id="12" name="AutoShape 140"/>
            <p:cNvCxnSpPr>
              <a:cxnSpLocks noChangeShapeType="1"/>
              <a:stCxn id="141" idx="1"/>
              <a:endCxn id="107" idx="0"/>
            </p:cNvCxnSpPr>
            <p:nvPr/>
          </p:nvCxnSpPr>
          <p:spPr bwMode="auto">
            <a:xfrm flipH="1">
              <a:off x="1410" y="3236"/>
              <a:ext cx="1152" cy="24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41"/>
            <p:cNvCxnSpPr>
              <a:cxnSpLocks noChangeShapeType="1"/>
              <a:stCxn id="122" idx="2"/>
              <a:endCxn id="82" idx="0"/>
            </p:cNvCxnSpPr>
            <p:nvPr/>
          </p:nvCxnSpPr>
          <p:spPr bwMode="auto">
            <a:xfrm flipH="1">
              <a:off x="2274" y="3227"/>
              <a:ext cx="576" cy="2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42"/>
            <p:cNvCxnSpPr>
              <a:cxnSpLocks noChangeShapeType="1"/>
              <a:stCxn id="121" idx="2"/>
              <a:endCxn id="55" idx="0"/>
            </p:cNvCxnSpPr>
            <p:nvPr/>
          </p:nvCxnSpPr>
          <p:spPr bwMode="auto">
            <a:xfrm>
              <a:off x="3042" y="3227"/>
              <a:ext cx="432" cy="2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3"/>
            <p:cNvCxnSpPr>
              <a:cxnSpLocks noChangeShapeType="1"/>
              <a:stCxn id="145" idx="1"/>
              <a:endCxn id="31" idx="0"/>
            </p:cNvCxnSpPr>
            <p:nvPr/>
          </p:nvCxnSpPr>
          <p:spPr bwMode="auto">
            <a:xfrm>
              <a:off x="3330" y="3236"/>
              <a:ext cx="912" cy="24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6" name="Group 2"/>
          <p:cNvGrpSpPr>
            <a:grpSpLocks/>
          </p:cNvGrpSpPr>
          <p:nvPr/>
        </p:nvGrpSpPr>
        <p:grpSpPr bwMode="auto">
          <a:xfrm>
            <a:off x="3210386" y="1699679"/>
            <a:ext cx="3191640" cy="2623922"/>
            <a:chOff x="1066" y="799"/>
            <a:chExt cx="3598" cy="2958"/>
          </a:xfrm>
          <a:solidFill>
            <a:schemeClr val="bg1"/>
          </a:solidFill>
        </p:grpSpPr>
        <p:sp>
          <p:nvSpPr>
            <p:cNvPr id="147" name="Rectangle 3"/>
            <p:cNvSpPr>
              <a:spLocks noChangeArrowheads="1"/>
            </p:cNvSpPr>
            <p:nvPr/>
          </p:nvSpPr>
          <p:spPr bwMode="auto">
            <a:xfrm>
              <a:off x="3765" y="3018"/>
              <a:ext cx="899" cy="739"/>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48" name="Rectangle 4"/>
            <p:cNvSpPr>
              <a:spLocks noChangeArrowheads="1"/>
            </p:cNvSpPr>
            <p:nvPr/>
          </p:nvSpPr>
          <p:spPr bwMode="auto">
            <a:xfrm>
              <a:off x="2865" y="3018"/>
              <a:ext cx="900" cy="739"/>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49" name="Rectangle 5"/>
            <p:cNvSpPr>
              <a:spLocks noChangeArrowheads="1"/>
            </p:cNvSpPr>
            <p:nvPr/>
          </p:nvSpPr>
          <p:spPr bwMode="auto">
            <a:xfrm>
              <a:off x="1966" y="3018"/>
              <a:ext cx="899" cy="739"/>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50" name="Rectangle 6"/>
            <p:cNvSpPr>
              <a:spLocks noChangeArrowheads="1"/>
            </p:cNvSpPr>
            <p:nvPr/>
          </p:nvSpPr>
          <p:spPr bwMode="auto">
            <a:xfrm>
              <a:off x="1066" y="3018"/>
              <a:ext cx="900" cy="739"/>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51" name="Rectangle 7"/>
            <p:cNvSpPr>
              <a:spLocks noChangeArrowheads="1"/>
            </p:cNvSpPr>
            <p:nvPr/>
          </p:nvSpPr>
          <p:spPr bwMode="auto">
            <a:xfrm>
              <a:off x="3765" y="2278"/>
              <a:ext cx="899" cy="740"/>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52" name="Rectangle 8"/>
            <p:cNvSpPr>
              <a:spLocks noChangeArrowheads="1"/>
            </p:cNvSpPr>
            <p:nvPr/>
          </p:nvSpPr>
          <p:spPr bwMode="auto">
            <a:xfrm>
              <a:off x="2865" y="2278"/>
              <a:ext cx="900" cy="740"/>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53" name="Rectangle 9"/>
            <p:cNvSpPr>
              <a:spLocks noChangeArrowheads="1"/>
            </p:cNvSpPr>
            <p:nvPr/>
          </p:nvSpPr>
          <p:spPr bwMode="auto">
            <a:xfrm>
              <a:off x="1966" y="2278"/>
              <a:ext cx="899" cy="740"/>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54" name="Rectangle 10"/>
            <p:cNvSpPr>
              <a:spLocks noChangeArrowheads="1"/>
            </p:cNvSpPr>
            <p:nvPr/>
          </p:nvSpPr>
          <p:spPr bwMode="auto">
            <a:xfrm>
              <a:off x="1066" y="2278"/>
              <a:ext cx="900" cy="740"/>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55" name="Rectangle 11"/>
            <p:cNvSpPr>
              <a:spLocks noChangeArrowheads="1"/>
            </p:cNvSpPr>
            <p:nvPr/>
          </p:nvSpPr>
          <p:spPr bwMode="auto">
            <a:xfrm>
              <a:off x="3765" y="1539"/>
              <a:ext cx="899" cy="739"/>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56" name="Rectangle 12"/>
            <p:cNvSpPr>
              <a:spLocks noChangeArrowheads="1"/>
            </p:cNvSpPr>
            <p:nvPr/>
          </p:nvSpPr>
          <p:spPr bwMode="auto">
            <a:xfrm>
              <a:off x="2865" y="1539"/>
              <a:ext cx="900" cy="739"/>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57" name="Rectangle 13"/>
            <p:cNvSpPr>
              <a:spLocks noChangeArrowheads="1"/>
            </p:cNvSpPr>
            <p:nvPr/>
          </p:nvSpPr>
          <p:spPr bwMode="auto">
            <a:xfrm>
              <a:off x="1966" y="1539"/>
              <a:ext cx="899" cy="739"/>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58" name="Rectangle 14"/>
            <p:cNvSpPr>
              <a:spLocks noChangeArrowheads="1"/>
            </p:cNvSpPr>
            <p:nvPr/>
          </p:nvSpPr>
          <p:spPr bwMode="auto">
            <a:xfrm>
              <a:off x="1066" y="1539"/>
              <a:ext cx="900" cy="739"/>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59" name="Rectangle 15"/>
            <p:cNvSpPr>
              <a:spLocks noChangeArrowheads="1"/>
            </p:cNvSpPr>
            <p:nvPr/>
          </p:nvSpPr>
          <p:spPr bwMode="auto">
            <a:xfrm>
              <a:off x="3765" y="799"/>
              <a:ext cx="899" cy="740"/>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60" name="Rectangle 16"/>
            <p:cNvSpPr>
              <a:spLocks noChangeArrowheads="1"/>
            </p:cNvSpPr>
            <p:nvPr/>
          </p:nvSpPr>
          <p:spPr bwMode="auto">
            <a:xfrm>
              <a:off x="2865" y="799"/>
              <a:ext cx="900" cy="740"/>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61" name="Rectangle 17"/>
            <p:cNvSpPr>
              <a:spLocks noChangeArrowheads="1"/>
            </p:cNvSpPr>
            <p:nvPr/>
          </p:nvSpPr>
          <p:spPr bwMode="auto">
            <a:xfrm>
              <a:off x="1966" y="799"/>
              <a:ext cx="899" cy="740"/>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62" name="Rectangle 18"/>
            <p:cNvSpPr>
              <a:spLocks noChangeArrowheads="1"/>
            </p:cNvSpPr>
            <p:nvPr/>
          </p:nvSpPr>
          <p:spPr bwMode="auto">
            <a:xfrm>
              <a:off x="1066" y="799"/>
              <a:ext cx="900" cy="740"/>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63" name="Line 19"/>
            <p:cNvSpPr>
              <a:spLocks noChangeShapeType="1"/>
            </p:cNvSpPr>
            <p:nvPr/>
          </p:nvSpPr>
          <p:spPr bwMode="auto">
            <a:xfrm>
              <a:off x="1066" y="1539"/>
              <a:ext cx="3598" cy="0"/>
            </a:xfrm>
            <a:prstGeom prst="line">
              <a:avLst/>
            </a:prstGeom>
            <a:grpFill/>
            <a:ln w="2857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64" name="Line 20"/>
            <p:cNvSpPr>
              <a:spLocks noChangeShapeType="1"/>
            </p:cNvSpPr>
            <p:nvPr/>
          </p:nvSpPr>
          <p:spPr bwMode="auto">
            <a:xfrm>
              <a:off x="1066" y="2278"/>
              <a:ext cx="3598" cy="0"/>
            </a:xfrm>
            <a:prstGeom prst="line">
              <a:avLst/>
            </a:prstGeom>
            <a:grpFill/>
            <a:ln w="2857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65" name="Line 21"/>
            <p:cNvSpPr>
              <a:spLocks noChangeShapeType="1"/>
            </p:cNvSpPr>
            <p:nvPr/>
          </p:nvSpPr>
          <p:spPr bwMode="auto">
            <a:xfrm>
              <a:off x="1066" y="3018"/>
              <a:ext cx="3598" cy="0"/>
            </a:xfrm>
            <a:prstGeom prst="line">
              <a:avLst/>
            </a:prstGeom>
            <a:grpFill/>
            <a:ln w="2857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66" name="Line 22"/>
            <p:cNvSpPr>
              <a:spLocks noChangeShapeType="1"/>
            </p:cNvSpPr>
            <p:nvPr/>
          </p:nvSpPr>
          <p:spPr bwMode="auto">
            <a:xfrm>
              <a:off x="1966" y="799"/>
              <a:ext cx="0" cy="2958"/>
            </a:xfrm>
            <a:prstGeom prst="line">
              <a:avLst/>
            </a:prstGeom>
            <a:grpFill/>
            <a:ln w="2857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67" name="Line 23"/>
            <p:cNvSpPr>
              <a:spLocks noChangeShapeType="1"/>
            </p:cNvSpPr>
            <p:nvPr/>
          </p:nvSpPr>
          <p:spPr bwMode="auto">
            <a:xfrm>
              <a:off x="2865" y="799"/>
              <a:ext cx="0" cy="2958"/>
            </a:xfrm>
            <a:prstGeom prst="line">
              <a:avLst/>
            </a:prstGeom>
            <a:grpFill/>
            <a:ln w="2857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68" name="Line 24"/>
            <p:cNvSpPr>
              <a:spLocks noChangeShapeType="1"/>
            </p:cNvSpPr>
            <p:nvPr/>
          </p:nvSpPr>
          <p:spPr bwMode="auto">
            <a:xfrm>
              <a:off x="3765" y="799"/>
              <a:ext cx="0" cy="2958"/>
            </a:xfrm>
            <a:prstGeom prst="line">
              <a:avLst/>
            </a:prstGeom>
            <a:grpFill/>
            <a:ln w="2857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69" name="Line 25"/>
            <p:cNvSpPr>
              <a:spLocks noChangeShapeType="1"/>
            </p:cNvSpPr>
            <p:nvPr/>
          </p:nvSpPr>
          <p:spPr bwMode="auto">
            <a:xfrm>
              <a:off x="1066" y="799"/>
              <a:ext cx="3598" cy="0"/>
            </a:xfrm>
            <a:prstGeom prst="line">
              <a:avLst/>
            </a:prstGeom>
            <a:grpFill/>
            <a:ln w="57150" cap="sq">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70" name="Line 26"/>
            <p:cNvSpPr>
              <a:spLocks noChangeShapeType="1"/>
            </p:cNvSpPr>
            <p:nvPr/>
          </p:nvSpPr>
          <p:spPr bwMode="auto">
            <a:xfrm>
              <a:off x="1066" y="799"/>
              <a:ext cx="0" cy="2958"/>
            </a:xfrm>
            <a:prstGeom prst="line">
              <a:avLst/>
            </a:prstGeom>
            <a:grpFill/>
            <a:ln w="57150" cap="sq">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71" name="Line 27"/>
            <p:cNvSpPr>
              <a:spLocks noChangeShapeType="1"/>
            </p:cNvSpPr>
            <p:nvPr/>
          </p:nvSpPr>
          <p:spPr bwMode="auto">
            <a:xfrm>
              <a:off x="4664" y="799"/>
              <a:ext cx="0" cy="2958"/>
            </a:xfrm>
            <a:prstGeom prst="line">
              <a:avLst/>
            </a:prstGeom>
            <a:grpFill/>
            <a:ln w="57150" cap="sq">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72" name="Line 28"/>
            <p:cNvSpPr>
              <a:spLocks noChangeShapeType="1"/>
            </p:cNvSpPr>
            <p:nvPr/>
          </p:nvSpPr>
          <p:spPr bwMode="auto">
            <a:xfrm>
              <a:off x="1066" y="3757"/>
              <a:ext cx="3598" cy="0"/>
            </a:xfrm>
            <a:prstGeom prst="line">
              <a:avLst/>
            </a:prstGeom>
            <a:grpFill/>
            <a:ln w="57150" cap="sq">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pic>
        <p:nvPicPr>
          <p:cNvPr id="1026" name="Picture 2" descr="Chess piece - white queen"/>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b="4795"/>
          <a:stretch/>
        </p:blipFill>
        <p:spPr bwMode="auto">
          <a:xfrm>
            <a:off x="4200719" y="1733133"/>
            <a:ext cx="394989" cy="575360"/>
          </a:xfrm>
          <a:prstGeom prst="rect">
            <a:avLst/>
          </a:prstGeom>
          <a:noFill/>
          <a:extLst>
            <a:ext uri="{909E8E84-426E-40DD-AFC4-6F175D3DCCD1}">
              <a14:hiddenFill xmlns:a14="http://schemas.microsoft.com/office/drawing/2010/main">
                <a:solidFill>
                  <a:srgbClr val="FFFFFF"/>
                </a:solidFill>
              </a14:hiddenFill>
            </a:ext>
          </a:extLst>
        </p:spPr>
      </p:pic>
      <p:pic>
        <p:nvPicPr>
          <p:cNvPr id="175" name="Picture 2" descr="Chess piece - white queen"/>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b="4795"/>
          <a:stretch/>
        </p:blipFill>
        <p:spPr bwMode="auto">
          <a:xfrm>
            <a:off x="5785963" y="2388348"/>
            <a:ext cx="394989" cy="575360"/>
          </a:xfrm>
          <a:prstGeom prst="rect">
            <a:avLst/>
          </a:prstGeom>
          <a:noFill/>
          <a:extLst>
            <a:ext uri="{909E8E84-426E-40DD-AFC4-6F175D3DCCD1}">
              <a14:hiddenFill xmlns:a14="http://schemas.microsoft.com/office/drawing/2010/main">
                <a:solidFill>
                  <a:srgbClr val="FFFFFF"/>
                </a:solidFill>
              </a14:hiddenFill>
            </a:ext>
          </a:extLst>
        </p:spPr>
      </p:pic>
      <p:pic>
        <p:nvPicPr>
          <p:cNvPr id="176" name="Picture 2" descr="Chess piece - white queen"/>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b="4795"/>
          <a:stretch/>
        </p:blipFill>
        <p:spPr bwMode="auto">
          <a:xfrm>
            <a:off x="3410998" y="3037016"/>
            <a:ext cx="394989" cy="575360"/>
          </a:xfrm>
          <a:prstGeom prst="rect">
            <a:avLst/>
          </a:prstGeom>
          <a:noFill/>
          <a:extLst>
            <a:ext uri="{909E8E84-426E-40DD-AFC4-6F175D3DCCD1}">
              <a14:hiddenFill xmlns:a14="http://schemas.microsoft.com/office/drawing/2010/main">
                <a:solidFill>
                  <a:srgbClr val="FFFFFF"/>
                </a:solidFill>
              </a14:hiddenFill>
            </a:ext>
          </a:extLst>
        </p:spPr>
      </p:pic>
      <p:pic>
        <p:nvPicPr>
          <p:cNvPr id="177" name="Picture 2" descr="Chess piece - white queen"/>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b="4795"/>
          <a:stretch/>
        </p:blipFill>
        <p:spPr bwMode="auto">
          <a:xfrm>
            <a:off x="5016704" y="3668707"/>
            <a:ext cx="394989" cy="575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004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0483542-A8FE-49BC-879D-2BE139A193DA}"/>
              </a:ext>
            </a:extLst>
          </p:cNvPr>
          <p:cNvSpPr/>
          <p:nvPr/>
        </p:nvSpPr>
        <p:spPr>
          <a:xfrm>
            <a:off x="66501" y="903016"/>
            <a:ext cx="9003757" cy="540192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numCol="2">
            <a:spAutoFit/>
          </a:bodyPr>
          <a:lstStyle/>
          <a:p>
            <a:r>
              <a:rPr lang="en-US" altLang="zh-CN" sz="788" dirty="0">
                <a:solidFill>
                  <a:srgbClr val="0000FF"/>
                </a:solidFill>
                <a:latin typeface="Consolas" panose="020B0609020204030204" pitchFamily="49" charset="0"/>
              </a:rPr>
              <a:t>class</a:t>
            </a:r>
            <a:r>
              <a:rPr lang="en-US" altLang="zh-CN" sz="788" dirty="0">
                <a:solidFill>
                  <a:srgbClr val="000000"/>
                </a:solidFill>
                <a:latin typeface="Consolas" panose="020B0609020204030204" pitchFamily="49" charset="0"/>
              </a:rPr>
              <a:t> </a:t>
            </a:r>
            <a:r>
              <a:rPr lang="en-US" altLang="zh-CN" sz="788" dirty="0" err="1">
                <a:solidFill>
                  <a:srgbClr val="000000"/>
                </a:solidFill>
                <a:latin typeface="Consolas" panose="020B0609020204030204" pitchFamily="49" charset="0"/>
              </a:rPr>
              <a:t>NQueenQuestion</a:t>
            </a:r>
            <a:endParaRPr lang="en-US" altLang="zh-CN" sz="788" dirty="0">
              <a:solidFill>
                <a:srgbClr val="000000"/>
              </a:solidFill>
              <a:latin typeface="Consolas" panose="020B0609020204030204" pitchFamily="49" charset="0"/>
            </a:endParaRPr>
          </a:p>
          <a:p>
            <a:r>
              <a:rPr lang="en-US" altLang="zh-CN" sz="788" dirty="0">
                <a:solidFill>
                  <a:srgbClr val="000000"/>
                </a:solidFill>
                <a:latin typeface="Consolas" panose="020B0609020204030204" pitchFamily="49" charset="0"/>
              </a:rPr>
              <a:t>{</a:t>
            </a:r>
          </a:p>
          <a:p>
            <a:r>
              <a:rPr lang="en-US" altLang="zh-CN" sz="788" dirty="0">
                <a:solidFill>
                  <a:srgbClr val="0000FF"/>
                </a:solidFill>
                <a:latin typeface="Consolas" panose="020B0609020204030204" pitchFamily="49" charset="0"/>
              </a:rPr>
              <a:t>public:</a:t>
            </a:r>
            <a:endParaRPr lang="en-US" altLang="zh-CN" sz="788" dirty="0">
              <a:solidFill>
                <a:srgbClr val="000000"/>
              </a:solidFill>
              <a:latin typeface="Consolas" panose="020B0609020204030204" pitchFamily="49" charset="0"/>
            </a:endParaRPr>
          </a:p>
          <a:p>
            <a:pPr lvl="1"/>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初始化状态结点，开始遍历状态空间树</a:t>
            </a:r>
            <a:endParaRPr lang="zh-CN" altLang="en-US" sz="788" dirty="0">
              <a:solidFill>
                <a:srgbClr val="000000"/>
              </a:solidFill>
              <a:latin typeface="Consolas" panose="020B0609020204030204" pitchFamily="49" charset="0"/>
            </a:endParaRPr>
          </a:p>
          <a:p>
            <a:pPr lvl="1"/>
            <a:r>
              <a:rPr lang="en-US" altLang="zh-CN" sz="788" dirty="0" err="1">
                <a:solidFill>
                  <a:srgbClr val="000000"/>
                </a:solidFill>
                <a:latin typeface="Consolas" panose="020B0609020204030204" pitchFamily="49" charset="0"/>
              </a:rPr>
              <a:t>NQueenQuestion</a:t>
            </a:r>
            <a:r>
              <a:rPr lang="en-US" altLang="zh-CN" sz="788" dirty="0">
                <a:solidFill>
                  <a:srgbClr val="000000"/>
                </a:solidFill>
                <a:latin typeface="Consolas" panose="020B0609020204030204" pitchFamily="49" charset="0"/>
              </a:rPr>
              <a:t>(</a:t>
            </a:r>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n, </a:t>
            </a:r>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(*F)(</a:t>
            </a:r>
            <a:r>
              <a:rPr lang="en-US" altLang="zh-CN" sz="788" dirty="0">
                <a:solidFill>
                  <a:srgbClr val="0000FF"/>
                </a:solidFill>
                <a:latin typeface="Consolas" panose="020B0609020204030204" pitchFamily="49" charset="0"/>
              </a:rPr>
              <a:t>const</a:t>
            </a:r>
            <a:r>
              <a:rPr lang="en-US" altLang="zh-CN" sz="788" dirty="0">
                <a:solidFill>
                  <a:srgbClr val="000000"/>
                </a:solidFill>
                <a:latin typeface="Consolas" panose="020B0609020204030204" pitchFamily="49" charset="0"/>
              </a:rPr>
              <a:t> vector&lt;</a:t>
            </a:r>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&gt; &amp;))</a:t>
            </a:r>
          </a:p>
          <a:p>
            <a:pPr lvl="1"/>
            <a:r>
              <a:rPr lang="en-US" altLang="zh-CN" sz="788" dirty="0">
                <a:solidFill>
                  <a:srgbClr val="000000"/>
                </a:solidFill>
                <a:latin typeface="Consolas" panose="020B0609020204030204" pitchFamily="49" charset="0"/>
              </a:rPr>
              <a:t>: _board(n), _col(n), _L1(n + n - </a:t>
            </a:r>
            <a:r>
              <a:rPr lang="en-US" altLang="zh-CN" sz="788" dirty="0">
                <a:solidFill>
                  <a:srgbClr val="09885A"/>
                </a:solidFill>
                <a:latin typeface="Consolas" panose="020B0609020204030204" pitchFamily="49" charset="0"/>
              </a:rPr>
              <a:t>1</a:t>
            </a:r>
            <a:r>
              <a:rPr lang="en-US" altLang="zh-CN" sz="788" dirty="0">
                <a:solidFill>
                  <a:srgbClr val="000000"/>
                </a:solidFill>
                <a:latin typeface="Consolas" panose="020B0609020204030204" pitchFamily="49" charset="0"/>
              </a:rPr>
              <a:t>), _L2(n + n - </a:t>
            </a:r>
            <a:r>
              <a:rPr lang="en-US" altLang="zh-CN" sz="788" dirty="0">
                <a:solidFill>
                  <a:srgbClr val="09885A"/>
                </a:solidFill>
                <a:latin typeface="Consolas" panose="020B0609020204030204" pitchFamily="49" charset="0"/>
              </a:rPr>
              <a:t>1</a:t>
            </a:r>
            <a:r>
              <a:rPr lang="en-US" altLang="zh-CN" sz="788" dirty="0">
                <a:solidFill>
                  <a:srgbClr val="000000"/>
                </a:solidFill>
                <a:latin typeface="Consolas" panose="020B0609020204030204" pitchFamily="49" charset="0"/>
              </a:rPr>
              <a:t>), _row(</a:t>
            </a:r>
            <a:r>
              <a:rPr lang="en-US" altLang="zh-CN" sz="788" dirty="0">
                <a:solidFill>
                  <a:srgbClr val="09885A"/>
                </a:solidFill>
                <a:latin typeface="Consolas" panose="020B0609020204030204" pitchFamily="49" charset="0"/>
              </a:rPr>
              <a:t>0</a:t>
            </a:r>
            <a:r>
              <a:rPr lang="en-US" altLang="zh-CN" sz="788" dirty="0">
                <a:solidFill>
                  <a:srgbClr val="000000"/>
                </a:solidFill>
                <a:latin typeface="Consolas" panose="020B0609020204030204" pitchFamily="49" charset="0"/>
              </a:rPr>
              <a:t>), N(n), _F(F)</a:t>
            </a:r>
          </a:p>
          <a:p>
            <a:pPr lvl="1"/>
            <a:r>
              <a:rPr lang="en-US" altLang="zh-CN" sz="788" dirty="0">
                <a:solidFill>
                  <a:srgbClr val="000000"/>
                </a:solidFill>
                <a:latin typeface="Consolas" panose="020B0609020204030204" pitchFamily="49" charset="0"/>
              </a:rPr>
              <a:t>{</a:t>
            </a:r>
          </a:p>
          <a:p>
            <a:pPr lvl="2"/>
            <a:r>
              <a:rPr lang="en-US" altLang="zh-CN" sz="788" dirty="0">
                <a:solidFill>
                  <a:srgbClr val="000000"/>
                </a:solidFill>
                <a:latin typeface="Consolas" panose="020B0609020204030204" pitchFamily="49" charset="0"/>
              </a:rPr>
              <a:t>_board[</a:t>
            </a:r>
            <a:r>
              <a:rPr lang="en-US" altLang="zh-CN" sz="788" dirty="0">
                <a:solidFill>
                  <a:srgbClr val="09885A"/>
                </a:solidFill>
                <a:latin typeface="Consolas" panose="020B0609020204030204" pitchFamily="49" charset="0"/>
              </a:rPr>
              <a:t>0</a:t>
            </a:r>
            <a:r>
              <a:rPr lang="en-US" altLang="zh-CN" sz="788" dirty="0">
                <a:solidFill>
                  <a:srgbClr val="000000"/>
                </a:solidFill>
                <a:latin typeface="Consolas" panose="020B0609020204030204" pitchFamily="49" charset="0"/>
              </a:rPr>
              <a:t>] = -</a:t>
            </a:r>
            <a:r>
              <a:rPr lang="en-US" altLang="zh-CN" sz="788" dirty="0">
                <a:solidFill>
                  <a:srgbClr val="09885A"/>
                </a:solidFill>
                <a:latin typeface="Consolas" panose="020B0609020204030204" pitchFamily="49" charset="0"/>
              </a:rPr>
              <a:t>1</a:t>
            </a:r>
            <a:r>
              <a:rPr lang="en-US" altLang="zh-CN" sz="788" dirty="0">
                <a:solidFill>
                  <a:srgbClr val="000000"/>
                </a:solidFill>
                <a:latin typeface="Consolas" panose="020B0609020204030204" pitchFamily="49" charset="0"/>
              </a:rPr>
              <a:t>;</a:t>
            </a:r>
          </a:p>
          <a:p>
            <a:pPr lvl="2"/>
            <a:r>
              <a:rPr lang="en-US" altLang="zh-CN" sz="788" dirty="0">
                <a:solidFill>
                  <a:srgbClr val="000000"/>
                </a:solidFill>
                <a:latin typeface="Consolas" panose="020B0609020204030204" pitchFamily="49" charset="0"/>
              </a:rPr>
              <a:t>Solve();</a:t>
            </a:r>
          </a:p>
          <a:p>
            <a:pPr lvl="1"/>
            <a:r>
              <a:rPr lang="en-US" altLang="zh-CN" sz="788" dirty="0">
                <a:solidFill>
                  <a:srgbClr val="000000"/>
                </a:solidFill>
                <a:latin typeface="Consolas" panose="020B0609020204030204" pitchFamily="49" charset="0"/>
              </a:rPr>
              <a:t>}</a:t>
            </a:r>
          </a:p>
          <a:p>
            <a:pPr marL="0" lvl="1"/>
            <a:r>
              <a:rPr lang="en-US" altLang="zh-CN" sz="788" dirty="0">
                <a:solidFill>
                  <a:srgbClr val="0000FF"/>
                </a:solidFill>
                <a:latin typeface="Consolas" panose="020B0609020204030204" pitchFamily="49" charset="0"/>
              </a:rPr>
              <a:t>private:</a:t>
            </a:r>
            <a:endParaRPr lang="en-US" altLang="zh-CN" sz="788" dirty="0">
              <a:solidFill>
                <a:srgbClr val="000000"/>
              </a:solidFill>
              <a:latin typeface="Consolas" panose="020B0609020204030204" pitchFamily="49" charset="0"/>
            </a:endParaRPr>
          </a:p>
          <a:p>
            <a:pPr lvl="1"/>
            <a:r>
              <a:rPr lang="en-US" altLang="zh-CN" sz="788" dirty="0">
                <a:solidFill>
                  <a:srgbClr val="0000FF"/>
                </a:solidFill>
                <a:latin typeface="Consolas" panose="020B0609020204030204" pitchFamily="49" charset="0"/>
              </a:rPr>
              <a:t>bool</a:t>
            </a:r>
            <a:r>
              <a:rPr lang="en-US" altLang="zh-CN" sz="788" dirty="0">
                <a:solidFill>
                  <a:srgbClr val="000000"/>
                </a:solidFill>
                <a:latin typeface="Consolas" panose="020B0609020204030204" pitchFamily="49" charset="0"/>
              </a:rPr>
              <a:t> </a:t>
            </a:r>
            <a:r>
              <a:rPr lang="en-US" altLang="zh-CN" sz="788" dirty="0" err="1">
                <a:solidFill>
                  <a:srgbClr val="000000"/>
                </a:solidFill>
                <a:latin typeface="Consolas" panose="020B0609020204030204" pitchFamily="49" charset="0"/>
              </a:rPr>
              <a:t>CanPut</a:t>
            </a:r>
            <a:r>
              <a:rPr lang="en-US" altLang="zh-CN" sz="788" dirty="0">
                <a:solidFill>
                  <a:srgbClr val="000000"/>
                </a:solidFill>
                <a:latin typeface="Consolas" panose="020B0609020204030204" pitchFamily="49" charset="0"/>
              </a:rPr>
              <a:t>(</a:t>
            </a:r>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row, </a:t>
            </a:r>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col)</a:t>
            </a:r>
          </a:p>
          <a:p>
            <a:pPr lvl="1"/>
            <a:r>
              <a:rPr lang="en-US" altLang="zh-CN" sz="788" dirty="0">
                <a:solidFill>
                  <a:srgbClr val="000000"/>
                </a:solidFill>
                <a:latin typeface="Consolas" panose="020B0609020204030204" pitchFamily="49" charset="0"/>
              </a:rPr>
              <a:t>{</a:t>
            </a:r>
          </a:p>
          <a:p>
            <a:pPr lvl="1"/>
            <a:r>
              <a:rPr lang="en-US" altLang="zh-CN" sz="788" dirty="0">
                <a:solidFill>
                  <a:srgbClr val="0000FF"/>
                </a:solidFill>
                <a:latin typeface="Consolas" panose="020B0609020204030204" pitchFamily="49" charset="0"/>
              </a:rPr>
              <a:t>	return</a:t>
            </a:r>
            <a:r>
              <a:rPr lang="en-US" altLang="zh-CN" sz="788" dirty="0">
                <a:solidFill>
                  <a:srgbClr val="000000"/>
                </a:solidFill>
                <a:latin typeface="Consolas" panose="020B0609020204030204" pitchFamily="49" charset="0"/>
              </a:rPr>
              <a:t> !_col[col] &amp;&amp; !_L1[row + col] &amp;&amp; !_L2[row-col+N-</a:t>
            </a:r>
            <a:r>
              <a:rPr lang="en-US" altLang="zh-CN" sz="788" dirty="0">
                <a:solidFill>
                  <a:srgbClr val="09885A"/>
                </a:solidFill>
                <a:latin typeface="Consolas" panose="020B0609020204030204" pitchFamily="49" charset="0"/>
              </a:rPr>
              <a:t>1</a:t>
            </a:r>
            <a:r>
              <a:rPr lang="en-US" altLang="zh-CN" sz="788" dirty="0">
                <a:solidFill>
                  <a:srgbClr val="000000"/>
                </a:solidFill>
                <a:latin typeface="Consolas" panose="020B0609020204030204" pitchFamily="49" charset="0"/>
              </a:rPr>
              <a:t>];</a:t>
            </a:r>
          </a:p>
          <a:p>
            <a:pPr lvl="1"/>
            <a:r>
              <a:rPr lang="en-US" altLang="zh-CN" sz="788" dirty="0">
                <a:solidFill>
                  <a:srgbClr val="000000"/>
                </a:solidFill>
                <a:latin typeface="Consolas" panose="020B0609020204030204" pitchFamily="49" charset="0"/>
              </a:rPr>
              <a:t>}</a:t>
            </a:r>
          </a:p>
          <a:p>
            <a:pPr lvl="1"/>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Put(</a:t>
            </a:r>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row, </a:t>
            </a:r>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col)</a:t>
            </a:r>
          </a:p>
          <a:p>
            <a:pPr lvl="1"/>
            <a:r>
              <a:rPr lang="en-US" altLang="zh-CN" sz="788" dirty="0">
                <a:solidFill>
                  <a:srgbClr val="000000"/>
                </a:solidFill>
                <a:latin typeface="Consolas" panose="020B0609020204030204" pitchFamily="49" charset="0"/>
              </a:rPr>
              <a:t>{</a:t>
            </a:r>
          </a:p>
          <a:p>
            <a:pPr lvl="2"/>
            <a:r>
              <a:rPr lang="en-US" altLang="zh-CN" sz="788" dirty="0">
                <a:solidFill>
                  <a:srgbClr val="000000"/>
                </a:solidFill>
                <a:latin typeface="Consolas" panose="020B0609020204030204" pitchFamily="49" charset="0"/>
              </a:rPr>
              <a:t>_board[row] = col;</a:t>
            </a:r>
          </a:p>
          <a:p>
            <a:pPr lvl="2"/>
            <a:r>
              <a:rPr lang="en-US" altLang="zh-CN" sz="788" dirty="0">
                <a:solidFill>
                  <a:srgbClr val="000000"/>
                </a:solidFill>
                <a:latin typeface="Consolas" panose="020B0609020204030204" pitchFamily="49" charset="0"/>
              </a:rPr>
              <a:t>_col[col] = </a:t>
            </a:r>
            <a:r>
              <a:rPr lang="en-US" altLang="zh-CN" sz="788" dirty="0">
                <a:solidFill>
                  <a:srgbClr val="0000FF"/>
                </a:solidFill>
                <a:latin typeface="Consolas" panose="020B0609020204030204" pitchFamily="49" charset="0"/>
              </a:rPr>
              <a:t>true</a:t>
            </a:r>
            <a:r>
              <a:rPr lang="en-US" altLang="zh-CN" sz="788" dirty="0">
                <a:solidFill>
                  <a:srgbClr val="000000"/>
                </a:solidFill>
                <a:latin typeface="Consolas" panose="020B0609020204030204" pitchFamily="49" charset="0"/>
              </a:rPr>
              <a:t>;</a:t>
            </a:r>
          </a:p>
          <a:p>
            <a:pPr lvl="2"/>
            <a:r>
              <a:rPr lang="en-US" altLang="zh-CN" sz="788" dirty="0">
                <a:solidFill>
                  <a:srgbClr val="000000"/>
                </a:solidFill>
                <a:latin typeface="Consolas" panose="020B0609020204030204" pitchFamily="49" charset="0"/>
              </a:rPr>
              <a:t>_L1[row + col] = </a:t>
            </a:r>
            <a:r>
              <a:rPr lang="en-US" altLang="zh-CN" sz="788" dirty="0">
                <a:solidFill>
                  <a:srgbClr val="0000FF"/>
                </a:solidFill>
                <a:latin typeface="Consolas" panose="020B0609020204030204" pitchFamily="49" charset="0"/>
              </a:rPr>
              <a:t>true</a:t>
            </a:r>
            <a:r>
              <a:rPr lang="en-US" altLang="zh-CN" sz="788" dirty="0">
                <a:solidFill>
                  <a:srgbClr val="000000"/>
                </a:solidFill>
                <a:latin typeface="Consolas" panose="020B0609020204030204" pitchFamily="49" charset="0"/>
              </a:rPr>
              <a:t>;</a:t>
            </a:r>
          </a:p>
          <a:p>
            <a:pPr lvl="2"/>
            <a:r>
              <a:rPr lang="en-US" altLang="zh-CN" sz="788" dirty="0">
                <a:solidFill>
                  <a:srgbClr val="000000"/>
                </a:solidFill>
                <a:latin typeface="Consolas" panose="020B0609020204030204" pitchFamily="49" charset="0"/>
              </a:rPr>
              <a:t>_L2[row - col + N - </a:t>
            </a:r>
            <a:r>
              <a:rPr lang="en-US" altLang="zh-CN" sz="788" dirty="0">
                <a:solidFill>
                  <a:srgbClr val="09885A"/>
                </a:solidFill>
                <a:latin typeface="Consolas" panose="020B0609020204030204" pitchFamily="49" charset="0"/>
              </a:rPr>
              <a:t>1</a:t>
            </a:r>
            <a:r>
              <a:rPr lang="en-US" altLang="zh-CN" sz="788" dirty="0">
                <a:solidFill>
                  <a:srgbClr val="000000"/>
                </a:solidFill>
                <a:latin typeface="Consolas" panose="020B0609020204030204" pitchFamily="49" charset="0"/>
              </a:rPr>
              <a:t>] = </a:t>
            </a:r>
            <a:r>
              <a:rPr lang="en-US" altLang="zh-CN" sz="788" dirty="0">
                <a:solidFill>
                  <a:srgbClr val="0000FF"/>
                </a:solidFill>
                <a:latin typeface="Consolas" panose="020B0609020204030204" pitchFamily="49" charset="0"/>
              </a:rPr>
              <a:t>true</a:t>
            </a:r>
            <a:r>
              <a:rPr lang="en-US" altLang="zh-CN" sz="788" dirty="0">
                <a:solidFill>
                  <a:srgbClr val="000000"/>
                </a:solidFill>
                <a:latin typeface="Consolas" panose="020B0609020204030204" pitchFamily="49" charset="0"/>
              </a:rPr>
              <a:t>;</a:t>
            </a:r>
          </a:p>
          <a:p>
            <a:pPr lvl="2"/>
            <a:r>
              <a:rPr lang="en-US" altLang="zh-CN" sz="788" dirty="0">
                <a:solidFill>
                  <a:srgbClr val="0000FF"/>
                </a:solidFill>
                <a:latin typeface="Consolas" panose="020B0609020204030204" pitchFamily="49" charset="0"/>
              </a:rPr>
              <a:t>return</a:t>
            </a:r>
            <a:r>
              <a:rPr lang="en-US" altLang="zh-CN" sz="788" dirty="0">
                <a:solidFill>
                  <a:srgbClr val="000000"/>
                </a:solidFill>
                <a:latin typeface="Consolas" panose="020B0609020204030204" pitchFamily="49" charset="0"/>
              </a:rPr>
              <a:t> </a:t>
            </a:r>
            <a:r>
              <a:rPr lang="en-US" altLang="zh-CN" sz="788" dirty="0">
                <a:solidFill>
                  <a:srgbClr val="09885A"/>
                </a:solidFill>
                <a:latin typeface="Consolas" panose="020B0609020204030204" pitchFamily="49" charset="0"/>
              </a:rPr>
              <a:t>0</a:t>
            </a:r>
            <a:r>
              <a:rPr lang="en-US" altLang="zh-CN" sz="788" dirty="0">
                <a:solidFill>
                  <a:srgbClr val="000000"/>
                </a:solidFill>
                <a:latin typeface="Consolas" panose="020B0609020204030204" pitchFamily="49" charset="0"/>
              </a:rPr>
              <a:t>;</a:t>
            </a:r>
          </a:p>
          <a:p>
            <a:pPr lvl="1"/>
            <a:r>
              <a:rPr lang="en-US" altLang="zh-CN" sz="788" dirty="0">
                <a:solidFill>
                  <a:srgbClr val="000000"/>
                </a:solidFill>
                <a:latin typeface="Consolas" panose="020B0609020204030204" pitchFamily="49" charset="0"/>
              </a:rPr>
              <a:t>}</a:t>
            </a:r>
          </a:p>
          <a:p>
            <a:pPr lvl="1"/>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Remove(</a:t>
            </a:r>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row)</a:t>
            </a:r>
          </a:p>
          <a:p>
            <a:pPr lvl="1"/>
            <a:r>
              <a:rPr lang="en-US" altLang="zh-CN" sz="788" dirty="0">
                <a:solidFill>
                  <a:srgbClr val="000000"/>
                </a:solidFill>
                <a:latin typeface="Consolas" panose="020B0609020204030204" pitchFamily="49" charset="0"/>
              </a:rPr>
              <a:t>{</a:t>
            </a:r>
          </a:p>
          <a:p>
            <a:pPr lvl="2"/>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col = _board[row];</a:t>
            </a:r>
          </a:p>
          <a:p>
            <a:pPr lvl="2"/>
            <a:r>
              <a:rPr lang="en-US" altLang="zh-CN" sz="788" dirty="0">
                <a:solidFill>
                  <a:srgbClr val="000000"/>
                </a:solidFill>
                <a:latin typeface="Consolas" panose="020B0609020204030204" pitchFamily="49" charset="0"/>
              </a:rPr>
              <a:t>_col[col] = </a:t>
            </a:r>
            <a:r>
              <a:rPr lang="en-US" altLang="zh-CN" sz="788" dirty="0">
                <a:solidFill>
                  <a:srgbClr val="0000FF"/>
                </a:solidFill>
                <a:latin typeface="Consolas" panose="020B0609020204030204" pitchFamily="49" charset="0"/>
              </a:rPr>
              <a:t>false</a:t>
            </a:r>
            <a:r>
              <a:rPr lang="en-US" altLang="zh-CN" sz="788" dirty="0">
                <a:solidFill>
                  <a:srgbClr val="000000"/>
                </a:solidFill>
                <a:latin typeface="Consolas" panose="020B0609020204030204" pitchFamily="49" charset="0"/>
              </a:rPr>
              <a:t>;</a:t>
            </a:r>
          </a:p>
          <a:p>
            <a:pPr lvl="2"/>
            <a:r>
              <a:rPr lang="en-US" altLang="zh-CN" sz="788" dirty="0">
                <a:solidFill>
                  <a:srgbClr val="000000"/>
                </a:solidFill>
                <a:latin typeface="Consolas" panose="020B0609020204030204" pitchFamily="49" charset="0"/>
              </a:rPr>
              <a:t>_L1[row + col] = </a:t>
            </a:r>
            <a:r>
              <a:rPr lang="en-US" altLang="zh-CN" sz="788" dirty="0">
                <a:solidFill>
                  <a:srgbClr val="0000FF"/>
                </a:solidFill>
                <a:latin typeface="Consolas" panose="020B0609020204030204" pitchFamily="49" charset="0"/>
              </a:rPr>
              <a:t>false</a:t>
            </a:r>
            <a:r>
              <a:rPr lang="en-US" altLang="zh-CN" sz="788" dirty="0">
                <a:solidFill>
                  <a:srgbClr val="000000"/>
                </a:solidFill>
                <a:latin typeface="Consolas" panose="020B0609020204030204" pitchFamily="49" charset="0"/>
              </a:rPr>
              <a:t>;</a:t>
            </a:r>
          </a:p>
          <a:p>
            <a:pPr lvl="2"/>
            <a:r>
              <a:rPr lang="en-US" altLang="zh-CN" sz="788" dirty="0">
                <a:solidFill>
                  <a:srgbClr val="000000"/>
                </a:solidFill>
                <a:latin typeface="Consolas" panose="020B0609020204030204" pitchFamily="49" charset="0"/>
              </a:rPr>
              <a:t>_L2[row - col + N - </a:t>
            </a:r>
            <a:r>
              <a:rPr lang="en-US" altLang="zh-CN" sz="788" dirty="0">
                <a:solidFill>
                  <a:srgbClr val="09885A"/>
                </a:solidFill>
                <a:latin typeface="Consolas" panose="020B0609020204030204" pitchFamily="49" charset="0"/>
              </a:rPr>
              <a:t>1</a:t>
            </a:r>
            <a:r>
              <a:rPr lang="en-US" altLang="zh-CN" sz="788" dirty="0">
                <a:solidFill>
                  <a:srgbClr val="000000"/>
                </a:solidFill>
                <a:latin typeface="Consolas" panose="020B0609020204030204" pitchFamily="49" charset="0"/>
              </a:rPr>
              <a:t>] = </a:t>
            </a:r>
            <a:r>
              <a:rPr lang="en-US" altLang="zh-CN" sz="788" dirty="0">
                <a:solidFill>
                  <a:srgbClr val="0000FF"/>
                </a:solidFill>
                <a:latin typeface="Consolas" panose="020B0609020204030204" pitchFamily="49" charset="0"/>
              </a:rPr>
              <a:t>false</a:t>
            </a:r>
            <a:r>
              <a:rPr lang="en-US" altLang="zh-CN" sz="788" dirty="0">
                <a:solidFill>
                  <a:srgbClr val="000000"/>
                </a:solidFill>
                <a:latin typeface="Consolas" panose="020B0609020204030204" pitchFamily="49" charset="0"/>
              </a:rPr>
              <a:t>;</a:t>
            </a:r>
          </a:p>
          <a:p>
            <a:pPr lvl="2"/>
            <a:r>
              <a:rPr lang="en-US" altLang="zh-CN" sz="788" dirty="0">
                <a:solidFill>
                  <a:srgbClr val="0000FF"/>
                </a:solidFill>
                <a:latin typeface="Consolas" panose="020B0609020204030204" pitchFamily="49" charset="0"/>
              </a:rPr>
              <a:t>return</a:t>
            </a:r>
            <a:r>
              <a:rPr lang="en-US" altLang="zh-CN" sz="788" dirty="0">
                <a:solidFill>
                  <a:srgbClr val="000000"/>
                </a:solidFill>
                <a:latin typeface="Consolas" panose="020B0609020204030204" pitchFamily="49" charset="0"/>
              </a:rPr>
              <a:t> </a:t>
            </a:r>
            <a:r>
              <a:rPr lang="en-US" altLang="zh-CN" sz="788" dirty="0">
                <a:solidFill>
                  <a:srgbClr val="09885A"/>
                </a:solidFill>
                <a:latin typeface="Consolas" panose="020B0609020204030204" pitchFamily="49" charset="0"/>
              </a:rPr>
              <a:t>0</a:t>
            </a:r>
            <a:r>
              <a:rPr lang="en-US" altLang="zh-CN" sz="788" dirty="0">
                <a:solidFill>
                  <a:srgbClr val="000000"/>
                </a:solidFill>
                <a:latin typeface="Consolas" panose="020B0609020204030204" pitchFamily="49" charset="0"/>
              </a:rPr>
              <a:t>;</a:t>
            </a:r>
          </a:p>
          <a:p>
            <a:pPr lvl="1"/>
            <a:r>
              <a:rPr lang="en-US" altLang="zh-CN" sz="788" dirty="0">
                <a:solidFill>
                  <a:srgbClr val="000000"/>
                </a:solidFill>
                <a:latin typeface="Consolas" panose="020B0609020204030204" pitchFamily="49" charset="0"/>
              </a:rPr>
              <a:t>}</a:t>
            </a:r>
          </a:p>
          <a:p>
            <a:pPr lvl="1"/>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a:t>
            </a:r>
            <a:r>
              <a:rPr lang="en-US" altLang="zh-CN" sz="788" dirty="0" err="1">
                <a:solidFill>
                  <a:srgbClr val="000000"/>
                </a:solidFill>
                <a:latin typeface="Consolas" panose="020B0609020204030204" pitchFamily="49" charset="0"/>
              </a:rPr>
              <a:t>GetNextCol</a:t>
            </a:r>
            <a:r>
              <a:rPr lang="en-US" altLang="zh-CN" sz="788" dirty="0">
                <a:solidFill>
                  <a:srgbClr val="000000"/>
                </a:solidFill>
                <a:latin typeface="Consolas" panose="020B0609020204030204" pitchFamily="49" charset="0"/>
              </a:rPr>
              <a:t>(</a:t>
            </a:r>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row)</a:t>
            </a:r>
          </a:p>
          <a:p>
            <a:pPr lvl="1"/>
            <a:r>
              <a:rPr lang="en-US" altLang="zh-CN" sz="788" dirty="0">
                <a:solidFill>
                  <a:srgbClr val="000000"/>
                </a:solidFill>
                <a:latin typeface="Consolas" panose="020B0609020204030204" pitchFamily="49" charset="0"/>
              </a:rPr>
              <a:t>{</a:t>
            </a:r>
          </a:p>
          <a:p>
            <a:pPr lvl="2"/>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col;</a:t>
            </a:r>
          </a:p>
          <a:p>
            <a:pPr lvl="2"/>
            <a:r>
              <a:rPr lang="en-US" altLang="zh-CN" sz="788" dirty="0">
                <a:solidFill>
                  <a:srgbClr val="0000FF"/>
                </a:solidFill>
                <a:latin typeface="Consolas" panose="020B0609020204030204" pitchFamily="49" charset="0"/>
              </a:rPr>
              <a:t>for</a:t>
            </a:r>
            <a:r>
              <a:rPr lang="en-US" altLang="zh-CN" sz="788" dirty="0">
                <a:solidFill>
                  <a:srgbClr val="000000"/>
                </a:solidFill>
                <a:latin typeface="Consolas" panose="020B0609020204030204" pitchFamily="49" charset="0"/>
              </a:rPr>
              <a:t> (col = _board[row] + </a:t>
            </a:r>
            <a:r>
              <a:rPr lang="en-US" altLang="zh-CN" sz="788" dirty="0">
                <a:solidFill>
                  <a:srgbClr val="09885A"/>
                </a:solidFill>
                <a:latin typeface="Consolas" panose="020B0609020204030204" pitchFamily="49" charset="0"/>
              </a:rPr>
              <a:t>1</a:t>
            </a:r>
            <a:r>
              <a:rPr lang="en-US" altLang="zh-CN" sz="788" dirty="0">
                <a:solidFill>
                  <a:srgbClr val="000000"/>
                </a:solidFill>
                <a:latin typeface="Consolas" panose="020B0609020204030204" pitchFamily="49" charset="0"/>
              </a:rPr>
              <a:t>; col &lt; N &amp;&amp; !</a:t>
            </a:r>
            <a:r>
              <a:rPr lang="en-US" altLang="zh-CN" sz="788" dirty="0" err="1">
                <a:solidFill>
                  <a:srgbClr val="000000"/>
                </a:solidFill>
                <a:latin typeface="Consolas" panose="020B0609020204030204" pitchFamily="49" charset="0"/>
              </a:rPr>
              <a:t>CanPut</a:t>
            </a:r>
            <a:r>
              <a:rPr lang="en-US" altLang="zh-CN" sz="788" dirty="0">
                <a:solidFill>
                  <a:srgbClr val="000000"/>
                </a:solidFill>
                <a:latin typeface="Consolas" panose="020B0609020204030204" pitchFamily="49" charset="0"/>
              </a:rPr>
              <a:t>(row, col); col++) ;</a:t>
            </a:r>
          </a:p>
          <a:p>
            <a:pPr lvl="2"/>
            <a:r>
              <a:rPr lang="en-US" altLang="zh-CN" sz="788" dirty="0">
                <a:solidFill>
                  <a:srgbClr val="0000FF"/>
                </a:solidFill>
                <a:latin typeface="Consolas" panose="020B0609020204030204" pitchFamily="49" charset="0"/>
              </a:rPr>
              <a:t>return</a:t>
            </a:r>
            <a:r>
              <a:rPr lang="en-US" altLang="zh-CN" sz="788" dirty="0">
                <a:solidFill>
                  <a:srgbClr val="000000"/>
                </a:solidFill>
                <a:latin typeface="Consolas" panose="020B0609020204030204" pitchFamily="49" charset="0"/>
              </a:rPr>
              <a:t> col;</a:t>
            </a:r>
          </a:p>
          <a:p>
            <a:pPr lvl="1"/>
            <a:r>
              <a:rPr lang="en-US" altLang="zh-CN" sz="788" dirty="0">
                <a:solidFill>
                  <a:srgbClr val="000000"/>
                </a:solidFill>
                <a:latin typeface="Consolas" panose="020B0609020204030204" pitchFamily="49" charset="0"/>
              </a:rPr>
              <a:t>}</a:t>
            </a:r>
          </a:p>
          <a:p>
            <a:pPr lvl="1"/>
            <a:r>
              <a:rPr lang="en-US" altLang="zh-CN" sz="788" dirty="0">
                <a:solidFill>
                  <a:srgbClr val="000000"/>
                </a:solidFill>
                <a:latin typeface="Consolas" panose="020B0609020204030204" pitchFamily="49" charset="0"/>
              </a:rPr>
              <a:t>vector&lt;</a:t>
            </a:r>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&gt; _board; 	</a:t>
            </a:r>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棋盘布局，记录每行王后所在的列</a:t>
            </a:r>
            <a:endParaRPr lang="zh-CN" altLang="en-US" sz="788" dirty="0">
              <a:solidFill>
                <a:srgbClr val="000000"/>
              </a:solidFill>
              <a:latin typeface="Consolas" panose="020B0609020204030204" pitchFamily="49" charset="0"/>
            </a:endParaRPr>
          </a:p>
          <a:p>
            <a:pPr lvl="1"/>
            <a:r>
              <a:rPr lang="en-US" altLang="zh-CN" sz="788" dirty="0">
                <a:solidFill>
                  <a:srgbClr val="000000"/>
                </a:solidFill>
                <a:latin typeface="Consolas" panose="020B0609020204030204" pitchFamily="49" charset="0"/>
              </a:rPr>
              <a:t>vector&lt;</a:t>
            </a:r>
            <a:r>
              <a:rPr lang="en-US" altLang="zh-CN" sz="788" dirty="0">
                <a:solidFill>
                  <a:srgbClr val="0000FF"/>
                </a:solidFill>
                <a:latin typeface="Consolas" panose="020B0609020204030204" pitchFamily="49" charset="0"/>
              </a:rPr>
              <a:t>bool</a:t>
            </a:r>
            <a:r>
              <a:rPr lang="en-US" altLang="zh-CN" sz="788" dirty="0">
                <a:solidFill>
                  <a:srgbClr val="000000"/>
                </a:solidFill>
                <a:latin typeface="Consolas" panose="020B0609020204030204" pitchFamily="49" charset="0"/>
              </a:rPr>
              <a:t>&gt; _col, _L1, _L2; </a:t>
            </a:r>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记录三组直线上是否有王后</a:t>
            </a:r>
            <a:endParaRPr lang="zh-CN" altLang="en-US" sz="788" dirty="0">
              <a:solidFill>
                <a:srgbClr val="000000"/>
              </a:solidFill>
              <a:latin typeface="Consolas" panose="020B0609020204030204" pitchFamily="49" charset="0"/>
            </a:endParaRPr>
          </a:p>
          <a:p>
            <a:pPr lvl="1"/>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_row, N; 	</a:t>
            </a:r>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当前行，行数</a:t>
            </a:r>
            <a:endParaRPr lang="zh-CN" altLang="en-US" sz="788" dirty="0">
              <a:solidFill>
                <a:srgbClr val="000000"/>
              </a:solidFill>
              <a:latin typeface="Consolas" panose="020B0609020204030204" pitchFamily="49" charset="0"/>
            </a:endParaRPr>
          </a:p>
          <a:p>
            <a:pPr lvl="1"/>
            <a:r>
              <a:rPr lang="en-US" altLang="zh-CN" sz="788" dirty="0">
                <a:solidFill>
                  <a:srgbClr val="000000"/>
                </a:solidFill>
                <a:latin typeface="Consolas" panose="020B0609020204030204" pitchFamily="49" charset="0"/>
              </a:rPr>
              <a:t>int (*_F)(</a:t>
            </a:r>
            <a:r>
              <a:rPr lang="en-US" altLang="zh-CN" sz="788" dirty="0">
                <a:solidFill>
                  <a:srgbClr val="0000FF"/>
                </a:solidFill>
                <a:latin typeface="Consolas" panose="020B0609020204030204" pitchFamily="49" charset="0"/>
              </a:rPr>
              <a:t>const</a:t>
            </a:r>
            <a:r>
              <a:rPr lang="en-US" altLang="zh-CN" sz="788" dirty="0">
                <a:solidFill>
                  <a:srgbClr val="000000"/>
                </a:solidFill>
                <a:latin typeface="Consolas" panose="020B0609020204030204" pitchFamily="49" charset="0"/>
              </a:rPr>
              <a:t> vector&lt;</a:t>
            </a:r>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&gt; &amp;);</a:t>
            </a:r>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棋局输出方法</a:t>
            </a:r>
            <a:endParaRPr lang="zh-CN" altLang="en-US" sz="788" dirty="0">
              <a:solidFill>
                <a:srgbClr val="000000"/>
              </a:solidFill>
              <a:latin typeface="Consolas" panose="020B0609020204030204" pitchFamily="49" charset="0"/>
            </a:endParaRPr>
          </a:p>
          <a:p>
            <a:pPr lvl="1"/>
            <a:endParaRPr lang="en-US" altLang="zh-CN" sz="788" dirty="0">
              <a:solidFill>
                <a:srgbClr val="000000"/>
              </a:solidFill>
              <a:latin typeface="Consolas" panose="020B0609020204030204" pitchFamily="49" charset="0"/>
            </a:endParaRPr>
          </a:p>
          <a:p>
            <a:pPr lvl="1"/>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a:t>
            </a:r>
            <a:r>
              <a:rPr lang="en-US" altLang="zh-CN" sz="788" dirty="0" err="1">
                <a:solidFill>
                  <a:srgbClr val="000000"/>
                </a:solidFill>
                <a:latin typeface="Consolas" panose="020B0609020204030204" pitchFamily="49" charset="0"/>
              </a:rPr>
              <a:t>BackTracking</a:t>
            </a:r>
            <a:r>
              <a:rPr lang="en-US" altLang="zh-CN" sz="788" dirty="0">
                <a:solidFill>
                  <a:srgbClr val="000000"/>
                </a:solidFill>
                <a:latin typeface="Consolas" panose="020B0609020204030204" pitchFamily="49" charset="0"/>
              </a:rPr>
              <a:t>() </a:t>
            </a:r>
          </a:p>
          <a:p>
            <a:pPr lvl="1"/>
            <a:r>
              <a:rPr lang="en-US" altLang="zh-CN" sz="788" dirty="0">
                <a:solidFill>
                  <a:srgbClr val="000000"/>
                </a:solidFill>
                <a:latin typeface="Consolas" panose="020B0609020204030204" pitchFamily="49" charset="0"/>
              </a:rPr>
              <a:t>{ </a:t>
            </a:r>
          </a:p>
          <a:p>
            <a:pPr lvl="1"/>
            <a:r>
              <a:rPr lang="en-US" altLang="zh-CN" sz="788" dirty="0">
                <a:solidFill>
                  <a:srgbClr val="000000"/>
                </a:solidFill>
                <a:latin typeface="Consolas" panose="020B0609020204030204" pitchFamily="49" charset="0"/>
              </a:rPr>
              <a:t>	_row--;</a:t>
            </a:r>
            <a:r>
              <a:rPr lang="en-US" altLang="zh-CN" sz="788" dirty="0">
                <a:solidFill>
                  <a:srgbClr val="0000FF"/>
                </a:solidFill>
                <a:latin typeface="Consolas" panose="020B0609020204030204" pitchFamily="49" charset="0"/>
              </a:rPr>
              <a:t> if</a:t>
            </a:r>
            <a:r>
              <a:rPr lang="en-US" altLang="zh-CN" sz="788" dirty="0">
                <a:solidFill>
                  <a:srgbClr val="000000"/>
                </a:solidFill>
                <a:latin typeface="Consolas" panose="020B0609020204030204" pitchFamily="49" charset="0"/>
              </a:rPr>
              <a:t> (_row &gt;= </a:t>
            </a:r>
            <a:r>
              <a:rPr lang="en-US" altLang="zh-CN" sz="788" dirty="0">
                <a:solidFill>
                  <a:srgbClr val="09885A"/>
                </a:solidFill>
                <a:latin typeface="Consolas" panose="020B0609020204030204" pitchFamily="49" charset="0"/>
              </a:rPr>
              <a:t>0</a:t>
            </a:r>
            <a:r>
              <a:rPr lang="en-US" altLang="zh-CN" sz="788" dirty="0">
                <a:solidFill>
                  <a:srgbClr val="000000"/>
                </a:solidFill>
                <a:latin typeface="Consolas" panose="020B0609020204030204" pitchFamily="49" charset="0"/>
              </a:rPr>
              <a:t>) Remove(_row); </a:t>
            </a:r>
            <a:r>
              <a:rPr lang="en-US" altLang="zh-CN" sz="788" dirty="0">
                <a:solidFill>
                  <a:srgbClr val="0000FF"/>
                </a:solidFill>
                <a:latin typeface="Consolas" panose="020B0609020204030204" pitchFamily="49" charset="0"/>
              </a:rPr>
              <a:t>return</a:t>
            </a:r>
            <a:r>
              <a:rPr lang="en-US" altLang="zh-CN" sz="788" dirty="0">
                <a:solidFill>
                  <a:srgbClr val="000000"/>
                </a:solidFill>
                <a:latin typeface="Consolas" panose="020B0609020204030204" pitchFamily="49" charset="0"/>
              </a:rPr>
              <a:t> </a:t>
            </a:r>
            <a:r>
              <a:rPr lang="en-US" altLang="zh-CN" sz="788" dirty="0">
                <a:solidFill>
                  <a:srgbClr val="09885A"/>
                </a:solidFill>
                <a:latin typeface="Consolas" panose="020B0609020204030204" pitchFamily="49" charset="0"/>
              </a:rPr>
              <a:t>0</a:t>
            </a:r>
            <a:r>
              <a:rPr lang="en-US" altLang="zh-CN" sz="788" dirty="0">
                <a:solidFill>
                  <a:srgbClr val="000000"/>
                </a:solidFill>
                <a:latin typeface="Consolas" panose="020B0609020204030204" pitchFamily="49" charset="0"/>
              </a:rPr>
              <a:t>; </a:t>
            </a:r>
          </a:p>
          <a:p>
            <a:pPr lvl="1"/>
            <a:r>
              <a:rPr lang="en-US" altLang="zh-CN" sz="788" dirty="0">
                <a:solidFill>
                  <a:srgbClr val="000000"/>
                </a:solidFill>
                <a:latin typeface="Consolas" panose="020B0609020204030204" pitchFamily="49" charset="0"/>
              </a:rPr>
              <a:t>}</a:t>
            </a:r>
            <a:endParaRPr lang="en-US" altLang="zh-CN" sz="788" dirty="0">
              <a:solidFill>
                <a:srgbClr val="0000FF"/>
              </a:solidFill>
              <a:latin typeface="Consolas" panose="020B0609020204030204" pitchFamily="49" charset="0"/>
            </a:endParaRPr>
          </a:p>
          <a:p>
            <a:pPr lvl="1"/>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Solve()</a:t>
            </a:r>
          </a:p>
          <a:p>
            <a:pPr lvl="1"/>
            <a:r>
              <a:rPr lang="en-US" altLang="zh-CN" sz="788" dirty="0">
                <a:solidFill>
                  <a:srgbClr val="000000"/>
                </a:solidFill>
                <a:latin typeface="Consolas" panose="020B0609020204030204" pitchFamily="49" charset="0"/>
              </a:rPr>
              <a:t>{</a:t>
            </a:r>
          </a:p>
          <a:p>
            <a:pPr lvl="2"/>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遍历状态空间树</a:t>
            </a:r>
            <a:endParaRPr lang="zh-CN" altLang="en-US" sz="788" dirty="0">
              <a:solidFill>
                <a:srgbClr val="000000"/>
              </a:solidFill>
              <a:latin typeface="Consolas" panose="020B0609020204030204" pitchFamily="49" charset="0"/>
            </a:endParaRPr>
          </a:p>
          <a:p>
            <a:pPr lvl="2"/>
            <a:r>
              <a:rPr lang="en-US" altLang="zh-CN" sz="788" dirty="0">
                <a:solidFill>
                  <a:srgbClr val="0000FF"/>
                </a:solidFill>
                <a:latin typeface="Consolas" panose="020B0609020204030204" pitchFamily="49" charset="0"/>
              </a:rPr>
              <a:t>while</a:t>
            </a:r>
            <a:r>
              <a:rPr lang="en-US" altLang="zh-CN" sz="788" dirty="0">
                <a:solidFill>
                  <a:srgbClr val="000000"/>
                </a:solidFill>
                <a:latin typeface="Consolas" panose="020B0609020204030204" pitchFamily="49" charset="0"/>
              </a:rPr>
              <a:t> (_row &gt;= </a:t>
            </a:r>
            <a:r>
              <a:rPr lang="en-US" altLang="zh-CN" sz="788" dirty="0">
                <a:solidFill>
                  <a:srgbClr val="09885A"/>
                </a:solidFill>
                <a:latin typeface="Consolas" panose="020B0609020204030204" pitchFamily="49" charset="0"/>
              </a:rPr>
              <a:t>0</a:t>
            </a:r>
            <a:r>
              <a:rPr lang="en-US" altLang="zh-CN" sz="788" dirty="0">
                <a:solidFill>
                  <a:srgbClr val="000000"/>
                </a:solidFill>
                <a:latin typeface="Consolas" panose="020B0609020204030204" pitchFamily="49" charset="0"/>
              </a:rPr>
              <a:t>)</a:t>
            </a:r>
          </a:p>
          <a:p>
            <a:pPr lvl="2"/>
            <a:r>
              <a:rPr lang="en-US" altLang="zh-CN" sz="788" dirty="0">
                <a:solidFill>
                  <a:srgbClr val="000000"/>
                </a:solidFill>
                <a:latin typeface="Consolas" panose="020B0609020204030204" pitchFamily="49" charset="0"/>
              </a:rPr>
              <a:t>{</a:t>
            </a:r>
          </a:p>
          <a:p>
            <a:pPr lvl="3"/>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在当前行查找下一个可摆放王后的位置</a:t>
            </a:r>
            <a:endParaRPr lang="zh-CN" altLang="en-US" sz="788" dirty="0">
              <a:solidFill>
                <a:srgbClr val="000000"/>
              </a:solidFill>
              <a:latin typeface="Consolas" panose="020B0609020204030204" pitchFamily="49" charset="0"/>
            </a:endParaRPr>
          </a:p>
          <a:p>
            <a:pPr lvl="3"/>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col = </a:t>
            </a:r>
            <a:r>
              <a:rPr lang="en-US" altLang="zh-CN" sz="788" dirty="0" err="1">
                <a:solidFill>
                  <a:srgbClr val="000000"/>
                </a:solidFill>
                <a:latin typeface="Consolas" panose="020B0609020204030204" pitchFamily="49" charset="0"/>
              </a:rPr>
              <a:t>GetNextCol</a:t>
            </a:r>
            <a:r>
              <a:rPr lang="en-US" altLang="zh-CN" sz="788" dirty="0">
                <a:solidFill>
                  <a:srgbClr val="000000"/>
                </a:solidFill>
                <a:latin typeface="Consolas" panose="020B0609020204030204" pitchFamily="49" charset="0"/>
              </a:rPr>
              <a:t>(_row);</a:t>
            </a:r>
          </a:p>
          <a:p>
            <a:pPr lvl="3"/>
            <a:r>
              <a:rPr lang="en-US" altLang="zh-CN" sz="788" dirty="0">
                <a:solidFill>
                  <a:srgbClr val="0000FF"/>
                </a:solidFill>
                <a:latin typeface="Consolas" panose="020B0609020204030204" pitchFamily="49" charset="0"/>
              </a:rPr>
              <a:t>if</a:t>
            </a:r>
            <a:r>
              <a:rPr lang="en-US" altLang="zh-CN" sz="788" dirty="0">
                <a:solidFill>
                  <a:srgbClr val="000000"/>
                </a:solidFill>
                <a:latin typeface="Consolas" panose="020B0609020204030204" pitchFamily="49" charset="0"/>
              </a:rPr>
              <a:t> (col &lt; N)</a:t>
            </a:r>
          </a:p>
          <a:p>
            <a:pPr lvl="3"/>
            <a:r>
              <a:rPr lang="en-US" altLang="zh-CN" sz="788" dirty="0">
                <a:solidFill>
                  <a:srgbClr val="000000"/>
                </a:solidFill>
                <a:latin typeface="Consolas" panose="020B0609020204030204" pitchFamily="49" charset="0"/>
              </a:rPr>
              <a:t>{</a:t>
            </a:r>
          </a:p>
          <a:p>
            <a:pPr lvl="4"/>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找到一个可摆放王后的位置，放王后</a:t>
            </a:r>
            <a:endParaRPr lang="zh-CN" altLang="en-US" sz="788" dirty="0">
              <a:solidFill>
                <a:srgbClr val="000000"/>
              </a:solidFill>
              <a:latin typeface="Consolas" panose="020B0609020204030204" pitchFamily="49" charset="0"/>
            </a:endParaRPr>
          </a:p>
          <a:p>
            <a:pPr lvl="4"/>
            <a:r>
              <a:rPr lang="en-US" altLang="zh-CN" sz="788" dirty="0">
                <a:solidFill>
                  <a:srgbClr val="000000"/>
                </a:solidFill>
                <a:latin typeface="Consolas" panose="020B0609020204030204" pitchFamily="49" charset="0"/>
              </a:rPr>
              <a:t>Put(_row, col);</a:t>
            </a:r>
          </a:p>
          <a:p>
            <a:pPr lvl="4"/>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准备开始摆下一行的王后</a:t>
            </a:r>
            <a:endParaRPr lang="zh-CN" altLang="en-US" sz="788" dirty="0">
              <a:solidFill>
                <a:srgbClr val="000000"/>
              </a:solidFill>
              <a:latin typeface="Consolas" panose="020B0609020204030204" pitchFamily="49" charset="0"/>
            </a:endParaRPr>
          </a:p>
          <a:p>
            <a:pPr lvl="4"/>
            <a:r>
              <a:rPr lang="en-US" altLang="zh-CN" sz="788" dirty="0">
                <a:solidFill>
                  <a:srgbClr val="000000"/>
                </a:solidFill>
                <a:latin typeface="Consolas" panose="020B0609020204030204" pitchFamily="49" charset="0"/>
              </a:rPr>
              <a:t>_row++;</a:t>
            </a:r>
          </a:p>
          <a:p>
            <a:pPr lvl="4"/>
            <a:r>
              <a:rPr lang="en-US" altLang="zh-CN" sz="788" dirty="0">
                <a:solidFill>
                  <a:srgbClr val="0000FF"/>
                </a:solidFill>
                <a:latin typeface="Consolas" panose="020B0609020204030204" pitchFamily="49" charset="0"/>
              </a:rPr>
              <a:t>if</a:t>
            </a:r>
            <a:r>
              <a:rPr lang="en-US" altLang="zh-CN" sz="788" dirty="0">
                <a:solidFill>
                  <a:srgbClr val="000000"/>
                </a:solidFill>
                <a:latin typeface="Consolas" panose="020B0609020204030204" pitchFamily="49" charset="0"/>
              </a:rPr>
              <a:t> (_row == N)</a:t>
            </a:r>
          </a:p>
          <a:p>
            <a:pPr lvl="4"/>
            <a:r>
              <a:rPr lang="en-US" altLang="zh-CN" sz="788" dirty="0">
                <a:solidFill>
                  <a:srgbClr val="000000"/>
                </a:solidFill>
                <a:latin typeface="Consolas" panose="020B0609020204030204" pitchFamily="49" charset="0"/>
              </a:rPr>
              <a:t>{</a:t>
            </a:r>
          </a:p>
          <a:p>
            <a:pPr lvl="5"/>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已经摆完所有的王后，输出结果</a:t>
            </a:r>
            <a:endParaRPr lang="zh-CN" altLang="en-US" sz="788" dirty="0">
              <a:solidFill>
                <a:srgbClr val="000000"/>
              </a:solidFill>
              <a:latin typeface="Consolas" panose="020B0609020204030204" pitchFamily="49" charset="0"/>
            </a:endParaRPr>
          </a:p>
          <a:p>
            <a:pPr lvl="5"/>
            <a:r>
              <a:rPr lang="en-US" altLang="zh-CN" sz="788" dirty="0">
                <a:solidFill>
                  <a:srgbClr val="000000"/>
                </a:solidFill>
                <a:latin typeface="Consolas" panose="020B0609020204030204" pitchFamily="49" charset="0"/>
              </a:rPr>
              <a:t>_F(_board);</a:t>
            </a:r>
          </a:p>
          <a:p>
            <a:pPr lvl="5"/>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回溯</a:t>
            </a:r>
            <a:endParaRPr lang="zh-CN" altLang="en-US" sz="788" dirty="0">
              <a:solidFill>
                <a:srgbClr val="000000"/>
              </a:solidFill>
              <a:latin typeface="Consolas" panose="020B0609020204030204" pitchFamily="49" charset="0"/>
            </a:endParaRPr>
          </a:p>
          <a:p>
            <a:pPr lvl="5"/>
            <a:r>
              <a:rPr lang="en-US" altLang="zh-CN" sz="788" dirty="0" err="1">
                <a:solidFill>
                  <a:srgbClr val="000000"/>
                </a:solidFill>
                <a:latin typeface="Consolas" panose="020B0609020204030204" pitchFamily="49" charset="0"/>
              </a:rPr>
              <a:t>BackTracking</a:t>
            </a:r>
            <a:r>
              <a:rPr lang="en-US" altLang="zh-CN" sz="788" dirty="0">
                <a:solidFill>
                  <a:srgbClr val="000000"/>
                </a:solidFill>
                <a:latin typeface="Consolas" panose="020B0609020204030204" pitchFamily="49" charset="0"/>
              </a:rPr>
              <a:t>();</a:t>
            </a:r>
          </a:p>
          <a:p>
            <a:pPr lvl="4"/>
            <a:r>
              <a:rPr lang="en-US" altLang="zh-CN" sz="788" dirty="0">
                <a:solidFill>
                  <a:srgbClr val="000000"/>
                </a:solidFill>
                <a:latin typeface="Consolas" panose="020B0609020204030204" pitchFamily="49" charset="0"/>
              </a:rPr>
              <a:t>}</a:t>
            </a:r>
          </a:p>
          <a:p>
            <a:pPr lvl="4"/>
            <a:r>
              <a:rPr lang="en-US" altLang="zh-CN" sz="788" dirty="0">
                <a:solidFill>
                  <a:srgbClr val="0000FF"/>
                </a:solidFill>
                <a:latin typeface="Consolas" panose="020B0609020204030204" pitchFamily="49" charset="0"/>
              </a:rPr>
              <a:t>else</a:t>
            </a:r>
            <a:endParaRPr lang="en-US" altLang="zh-CN" sz="788" dirty="0">
              <a:solidFill>
                <a:srgbClr val="000000"/>
              </a:solidFill>
              <a:latin typeface="Consolas" panose="020B0609020204030204" pitchFamily="49" charset="0"/>
            </a:endParaRPr>
          </a:p>
          <a:p>
            <a:pPr lvl="4"/>
            <a:r>
              <a:rPr lang="en-US" altLang="zh-CN" sz="788" dirty="0">
                <a:solidFill>
                  <a:srgbClr val="000000"/>
                </a:solidFill>
                <a:latin typeface="Consolas" panose="020B0609020204030204" pitchFamily="49" charset="0"/>
              </a:rPr>
              <a:t>{</a:t>
            </a:r>
          </a:p>
          <a:p>
            <a:pPr lvl="5"/>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为下一行开始摆王后做准备</a:t>
            </a:r>
            <a:endParaRPr lang="zh-CN" altLang="en-US" sz="788" dirty="0">
              <a:solidFill>
                <a:srgbClr val="000000"/>
              </a:solidFill>
              <a:latin typeface="Consolas" panose="020B0609020204030204" pitchFamily="49" charset="0"/>
            </a:endParaRPr>
          </a:p>
          <a:p>
            <a:pPr lvl="5"/>
            <a:r>
              <a:rPr lang="en-US" altLang="zh-CN" sz="788" dirty="0">
                <a:solidFill>
                  <a:srgbClr val="000000"/>
                </a:solidFill>
                <a:latin typeface="Consolas" panose="020B0609020204030204" pitchFamily="49" charset="0"/>
              </a:rPr>
              <a:t>_board[_row] = -</a:t>
            </a:r>
            <a:r>
              <a:rPr lang="en-US" altLang="zh-CN" sz="788" dirty="0">
                <a:solidFill>
                  <a:srgbClr val="09885A"/>
                </a:solidFill>
                <a:latin typeface="Consolas" panose="020B0609020204030204" pitchFamily="49" charset="0"/>
              </a:rPr>
              <a:t>1</a:t>
            </a:r>
            <a:r>
              <a:rPr lang="en-US" altLang="zh-CN" sz="788" dirty="0">
                <a:solidFill>
                  <a:srgbClr val="000000"/>
                </a:solidFill>
                <a:latin typeface="Consolas" panose="020B0609020204030204" pitchFamily="49" charset="0"/>
              </a:rPr>
              <a:t>;</a:t>
            </a:r>
          </a:p>
          <a:p>
            <a:pPr lvl="4"/>
            <a:r>
              <a:rPr lang="en-US" altLang="zh-CN" sz="788" dirty="0">
                <a:solidFill>
                  <a:srgbClr val="000000"/>
                </a:solidFill>
                <a:latin typeface="Consolas" panose="020B0609020204030204" pitchFamily="49" charset="0"/>
              </a:rPr>
              <a:t>}</a:t>
            </a:r>
          </a:p>
          <a:p>
            <a:pPr lvl="3"/>
            <a:r>
              <a:rPr lang="en-US" altLang="zh-CN" sz="788" dirty="0">
                <a:solidFill>
                  <a:srgbClr val="000000"/>
                </a:solidFill>
                <a:latin typeface="Consolas" panose="020B0609020204030204" pitchFamily="49" charset="0"/>
              </a:rPr>
              <a:t>}</a:t>
            </a:r>
          </a:p>
          <a:p>
            <a:pPr lvl="3"/>
            <a:r>
              <a:rPr lang="en-US" altLang="zh-CN" sz="788" dirty="0">
                <a:solidFill>
                  <a:srgbClr val="0000FF"/>
                </a:solidFill>
                <a:latin typeface="Consolas" panose="020B0609020204030204" pitchFamily="49" charset="0"/>
              </a:rPr>
              <a:t>else</a:t>
            </a:r>
            <a:endParaRPr lang="en-US" altLang="zh-CN" sz="788" dirty="0">
              <a:solidFill>
                <a:srgbClr val="000000"/>
              </a:solidFill>
              <a:latin typeface="Consolas" panose="020B0609020204030204" pitchFamily="49" charset="0"/>
            </a:endParaRPr>
          </a:p>
          <a:p>
            <a:pPr lvl="3"/>
            <a:r>
              <a:rPr lang="en-US" altLang="zh-CN" sz="788" dirty="0">
                <a:solidFill>
                  <a:srgbClr val="000000"/>
                </a:solidFill>
                <a:latin typeface="Consolas" panose="020B0609020204030204" pitchFamily="49" charset="0"/>
              </a:rPr>
              <a:t>{</a:t>
            </a:r>
          </a:p>
          <a:p>
            <a:pPr lvl="4"/>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回溯</a:t>
            </a:r>
            <a:endParaRPr lang="zh-CN" altLang="en-US" sz="788" dirty="0">
              <a:solidFill>
                <a:srgbClr val="000000"/>
              </a:solidFill>
              <a:latin typeface="Consolas" panose="020B0609020204030204" pitchFamily="49" charset="0"/>
            </a:endParaRPr>
          </a:p>
          <a:p>
            <a:pPr lvl="4"/>
            <a:r>
              <a:rPr lang="en-US" altLang="zh-CN" sz="788" dirty="0" err="1">
                <a:solidFill>
                  <a:srgbClr val="000000"/>
                </a:solidFill>
                <a:latin typeface="Consolas" panose="020B0609020204030204" pitchFamily="49" charset="0"/>
              </a:rPr>
              <a:t>BackTracking</a:t>
            </a:r>
            <a:r>
              <a:rPr lang="en-US" altLang="zh-CN" sz="788" dirty="0">
                <a:solidFill>
                  <a:srgbClr val="000000"/>
                </a:solidFill>
                <a:latin typeface="Consolas" panose="020B0609020204030204" pitchFamily="49" charset="0"/>
              </a:rPr>
              <a:t>();</a:t>
            </a:r>
          </a:p>
          <a:p>
            <a:pPr lvl="3"/>
            <a:r>
              <a:rPr lang="en-US" altLang="zh-CN" sz="788" dirty="0">
                <a:solidFill>
                  <a:srgbClr val="000000"/>
                </a:solidFill>
                <a:latin typeface="Consolas" panose="020B0609020204030204" pitchFamily="49" charset="0"/>
              </a:rPr>
              <a:t>}</a:t>
            </a:r>
          </a:p>
          <a:p>
            <a:pPr lvl="2"/>
            <a:r>
              <a:rPr lang="en-US" altLang="zh-CN" sz="788" dirty="0">
                <a:solidFill>
                  <a:srgbClr val="000000"/>
                </a:solidFill>
                <a:latin typeface="Consolas" panose="020B0609020204030204" pitchFamily="49" charset="0"/>
              </a:rPr>
              <a:t>}</a:t>
            </a:r>
          </a:p>
          <a:p>
            <a:pPr lvl="2"/>
            <a:r>
              <a:rPr lang="en-US" altLang="zh-CN" sz="788" dirty="0">
                <a:solidFill>
                  <a:srgbClr val="0000FF"/>
                </a:solidFill>
                <a:latin typeface="Consolas" panose="020B0609020204030204" pitchFamily="49" charset="0"/>
              </a:rPr>
              <a:t>return</a:t>
            </a:r>
            <a:r>
              <a:rPr lang="en-US" altLang="zh-CN" sz="788" dirty="0">
                <a:solidFill>
                  <a:srgbClr val="000000"/>
                </a:solidFill>
                <a:latin typeface="Consolas" panose="020B0609020204030204" pitchFamily="49" charset="0"/>
              </a:rPr>
              <a:t> </a:t>
            </a:r>
            <a:r>
              <a:rPr lang="en-US" altLang="zh-CN" sz="788" dirty="0">
                <a:solidFill>
                  <a:srgbClr val="09885A"/>
                </a:solidFill>
                <a:latin typeface="Consolas" panose="020B0609020204030204" pitchFamily="49" charset="0"/>
              </a:rPr>
              <a:t>0</a:t>
            </a:r>
            <a:r>
              <a:rPr lang="en-US" altLang="zh-CN" sz="788" dirty="0">
                <a:solidFill>
                  <a:srgbClr val="000000"/>
                </a:solidFill>
                <a:latin typeface="Consolas" panose="020B0609020204030204" pitchFamily="49" charset="0"/>
              </a:rPr>
              <a:t>;</a:t>
            </a:r>
          </a:p>
          <a:p>
            <a:pPr lvl="1"/>
            <a:r>
              <a:rPr lang="en-US" altLang="zh-CN" sz="788" dirty="0">
                <a:solidFill>
                  <a:srgbClr val="000000"/>
                </a:solidFill>
                <a:latin typeface="Consolas" panose="020B0609020204030204" pitchFamily="49" charset="0"/>
              </a:rPr>
              <a:t>}</a:t>
            </a:r>
          </a:p>
          <a:p>
            <a:r>
              <a:rPr lang="en-US" altLang="zh-CN" sz="788" dirty="0">
                <a:solidFill>
                  <a:srgbClr val="000000"/>
                </a:solidFill>
                <a:latin typeface="Consolas" panose="020B0609020204030204" pitchFamily="49" charset="0"/>
              </a:rPr>
              <a:t>};</a:t>
            </a:r>
          </a:p>
        </p:txBody>
      </p:sp>
      <p:graphicFrame>
        <p:nvGraphicFramePr>
          <p:cNvPr id="3" name="Group 4">
            <a:extLst>
              <a:ext uri="{FF2B5EF4-FFF2-40B4-BE49-F238E27FC236}">
                <a16:creationId xmlns:a16="http://schemas.microsoft.com/office/drawing/2014/main" id="{556FB21A-4A60-4A7B-84CC-324C548A2A63}"/>
              </a:ext>
            </a:extLst>
          </p:cNvPr>
          <p:cNvGraphicFramePr>
            <a:graphicFrameLocks noGrp="1"/>
          </p:cNvGraphicFramePr>
          <p:nvPr/>
        </p:nvGraphicFramePr>
        <p:xfrm>
          <a:off x="3272712" y="3063533"/>
          <a:ext cx="1028702" cy="1028700"/>
        </p:xfrm>
        <a:graphic>
          <a:graphicData uri="http://schemas.openxmlformats.org/drawingml/2006/table">
            <a:tbl>
              <a:tblPr/>
              <a:tblGrid>
                <a:gridCol w="205979">
                  <a:extLst>
                    <a:ext uri="{9D8B030D-6E8A-4147-A177-3AD203B41FA5}">
                      <a16:colId xmlns:a16="http://schemas.microsoft.com/office/drawing/2014/main" val="20000"/>
                    </a:ext>
                  </a:extLst>
                </a:gridCol>
                <a:gridCol w="205978">
                  <a:extLst>
                    <a:ext uri="{9D8B030D-6E8A-4147-A177-3AD203B41FA5}">
                      <a16:colId xmlns:a16="http://schemas.microsoft.com/office/drawing/2014/main" val="20001"/>
                    </a:ext>
                  </a:extLst>
                </a:gridCol>
                <a:gridCol w="204788">
                  <a:extLst>
                    <a:ext uri="{9D8B030D-6E8A-4147-A177-3AD203B41FA5}">
                      <a16:colId xmlns:a16="http://schemas.microsoft.com/office/drawing/2014/main" val="20002"/>
                    </a:ext>
                  </a:extLst>
                </a:gridCol>
                <a:gridCol w="205979">
                  <a:extLst>
                    <a:ext uri="{9D8B030D-6E8A-4147-A177-3AD203B41FA5}">
                      <a16:colId xmlns:a16="http://schemas.microsoft.com/office/drawing/2014/main" val="20003"/>
                    </a:ext>
                  </a:extLst>
                </a:gridCol>
                <a:gridCol w="205978">
                  <a:extLst>
                    <a:ext uri="{9D8B030D-6E8A-4147-A177-3AD203B41FA5}">
                      <a16:colId xmlns:a16="http://schemas.microsoft.com/office/drawing/2014/main" val="20004"/>
                    </a:ext>
                  </a:extLst>
                </a:gridCol>
              </a:tblGrid>
              <a:tr h="20574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574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574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574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574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dirty="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Line 42">
            <a:extLst>
              <a:ext uri="{FF2B5EF4-FFF2-40B4-BE49-F238E27FC236}">
                <a16:creationId xmlns:a16="http://schemas.microsoft.com/office/drawing/2014/main" id="{FD2DB67C-CF0B-4AF0-A702-C0597D304669}"/>
              </a:ext>
            </a:extLst>
          </p:cNvPr>
          <p:cNvSpPr>
            <a:spLocks noChangeShapeType="1"/>
          </p:cNvSpPr>
          <p:nvPr/>
        </p:nvSpPr>
        <p:spPr bwMode="auto">
          <a:xfrm>
            <a:off x="4129962" y="3063533"/>
            <a:ext cx="400050" cy="4572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5" name="Line 43">
            <a:extLst>
              <a:ext uri="{FF2B5EF4-FFF2-40B4-BE49-F238E27FC236}">
                <a16:creationId xmlns:a16="http://schemas.microsoft.com/office/drawing/2014/main" id="{E39B4933-1D8F-43A5-AD0C-7EC905070AF3}"/>
              </a:ext>
            </a:extLst>
          </p:cNvPr>
          <p:cNvSpPr>
            <a:spLocks noChangeShapeType="1"/>
          </p:cNvSpPr>
          <p:nvPr/>
        </p:nvSpPr>
        <p:spPr bwMode="auto">
          <a:xfrm>
            <a:off x="3901362" y="3063533"/>
            <a:ext cx="628650" cy="6858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6" name="Line 44">
            <a:extLst>
              <a:ext uri="{FF2B5EF4-FFF2-40B4-BE49-F238E27FC236}">
                <a16:creationId xmlns:a16="http://schemas.microsoft.com/office/drawing/2014/main" id="{CC071ADB-7C8B-4127-A253-0267415BE982}"/>
              </a:ext>
            </a:extLst>
          </p:cNvPr>
          <p:cNvSpPr>
            <a:spLocks noChangeShapeType="1"/>
          </p:cNvSpPr>
          <p:nvPr/>
        </p:nvSpPr>
        <p:spPr bwMode="auto">
          <a:xfrm>
            <a:off x="3672762" y="3063533"/>
            <a:ext cx="857250" cy="85725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7" name="Line 45">
            <a:extLst>
              <a:ext uri="{FF2B5EF4-FFF2-40B4-BE49-F238E27FC236}">
                <a16:creationId xmlns:a16="http://schemas.microsoft.com/office/drawing/2014/main" id="{F5E17C75-42B0-4D9D-B7EF-31E9B940D55D}"/>
              </a:ext>
            </a:extLst>
          </p:cNvPr>
          <p:cNvSpPr>
            <a:spLocks noChangeShapeType="1"/>
          </p:cNvSpPr>
          <p:nvPr/>
        </p:nvSpPr>
        <p:spPr bwMode="auto">
          <a:xfrm>
            <a:off x="3501312" y="3063533"/>
            <a:ext cx="1085850" cy="108585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8" name="Text Box 46">
            <a:extLst>
              <a:ext uri="{FF2B5EF4-FFF2-40B4-BE49-F238E27FC236}">
                <a16:creationId xmlns:a16="http://schemas.microsoft.com/office/drawing/2014/main" id="{AA1225C5-ED77-4782-95D1-BCFE594E5480}"/>
              </a:ext>
            </a:extLst>
          </p:cNvPr>
          <p:cNvSpPr txBox="1">
            <a:spLocks noChangeArrowheads="1"/>
          </p:cNvSpPr>
          <p:nvPr/>
        </p:nvSpPr>
        <p:spPr bwMode="auto">
          <a:xfrm>
            <a:off x="4463837" y="3236614"/>
            <a:ext cx="3561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1200" dirty="0">
                <a:latin typeface="Times New Roman" panose="02020603050405020304" pitchFamily="18" charset="0"/>
              </a:rPr>
              <a:t>L2</a:t>
            </a:r>
          </a:p>
        </p:txBody>
      </p:sp>
      <p:sp>
        <p:nvSpPr>
          <p:cNvPr id="9" name="Line 47">
            <a:extLst>
              <a:ext uri="{FF2B5EF4-FFF2-40B4-BE49-F238E27FC236}">
                <a16:creationId xmlns:a16="http://schemas.microsoft.com/office/drawing/2014/main" id="{647E4485-9EA9-4D3D-91EC-C2BAE6878825}"/>
              </a:ext>
            </a:extLst>
          </p:cNvPr>
          <p:cNvSpPr>
            <a:spLocks noChangeShapeType="1"/>
          </p:cNvSpPr>
          <p:nvPr/>
        </p:nvSpPr>
        <p:spPr bwMode="auto">
          <a:xfrm flipH="1">
            <a:off x="3101262" y="3063533"/>
            <a:ext cx="342900" cy="40005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10" name="Line 48">
            <a:extLst>
              <a:ext uri="{FF2B5EF4-FFF2-40B4-BE49-F238E27FC236}">
                <a16:creationId xmlns:a16="http://schemas.microsoft.com/office/drawing/2014/main" id="{D8A5538A-BD43-4AA6-B81D-6E561E2BEDFF}"/>
              </a:ext>
            </a:extLst>
          </p:cNvPr>
          <p:cNvSpPr>
            <a:spLocks noChangeShapeType="1"/>
          </p:cNvSpPr>
          <p:nvPr/>
        </p:nvSpPr>
        <p:spPr bwMode="auto">
          <a:xfrm flipH="1">
            <a:off x="3101262" y="3063533"/>
            <a:ext cx="571500" cy="5715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11" name="Line 49">
            <a:extLst>
              <a:ext uri="{FF2B5EF4-FFF2-40B4-BE49-F238E27FC236}">
                <a16:creationId xmlns:a16="http://schemas.microsoft.com/office/drawing/2014/main" id="{DB4E6FB6-0B4D-41D8-8560-48CC821C8BD2}"/>
              </a:ext>
            </a:extLst>
          </p:cNvPr>
          <p:cNvSpPr>
            <a:spLocks noChangeShapeType="1"/>
          </p:cNvSpPr>
          <p:nvPr/>
        </p:nvSpPr>
        <p:spPr bwMode="auto">
          <a:xfrm flipH="1">
            <a:off x="3044112" y="3063533"/>
            <a:ext cx="800100" cy="8001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12" name="Line 50">
            <a:extLst>
              <a:ext uri="{FF2B5EF4-FFF2-40B4-BE49-F238E27FC236}">
                <a16:creationId xmlns:a16="http://schemas.microsoft.com/office/drawing/2014/main" id="{0B2ADEC8-F042-48DA-A217-D361000FB82A}"/>
              </a:ext>
            </a:extLst>
          </p:cNvPr>
          <p:cNvSpPr>
            <a:spLocks noChangeShapeType="1"/>
          </p:cNvSpPr>
          <p:nvPr/>
        </p:nvSpPr>
        <p:spPr bwMode="auto">
          <a:xfrm flipH="1">
            <a:off x="3044112" y="3063533"/>
            <a:ext cx="1028700" cy="10287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13" name="Text Box 51">
            <a:extLst>
              <a:ext uri="{FF2B5EF4-FFF2-40B4-BE49-F238E27FC236}">
                <a16:creationId xmlns:a16="http://schemas.microsoft.com/office/drawing/2014/main" id="{8EC25735-81D3-43A4-84D9-DD6047DE8A7C}"/>
              </a:ext>
            </a:extLst>
          </p:cNvPr>
          <p:cNvSpPr txBox="1">
            <a:spLocks noChangeArrowheads="1"/>
          </p:cNvSpPr>
          <p:nvPr/>
        </p:nvSpPr>
        <p:spPr bwMode="auto">
          <a:xfrm>
            <a:off x="2820947" y="3253666"/>
            <a:ext cx="3561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1200" dirty="0">
                <a:latin typeface="Times New Roman" panose="02020603050405020304" pitchFamily="18" charset="0"/>
              </a:rPr>
              <a:t>L1</a:t>
            </a:r>
          </a:p>
        </p:txBody>
      </p:sp>
      <p:sp>
        <p:nvSpPr>
          <p:cNvPr id="14" name="Text Box 52">
            <a:extLst>
              <a:ext uri="{FF2B5EF4-FFF2-40B4-BE49-F238E27FC236}">
                <a16:creationId xmlns:a16="http://schemas.microsoft.com/office/drawing/2014/main" id="{04E34BC0-CD2E-47E6-8887-7DBEEAC82A6D}"/>
              </a:ext>
            </a:extLst>
          </p:cNvPr>
          <p:cNvSpPr txBox="1">
            <a:spLocks noChangeArrowheads="1"/>
          </p:cNvSpPr>
          <p:nvPr/>
        </p:nvSpPr>
        <p:spPr bwMode="auto">
          <a:xfrm>
            <a:off x="3302609" y="2834934"/>
            <a:ext cx="1007007"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1350">
                <a:latin typeface="Times New Roman" panose="02020603050405020304" pitchFamily="18" charset="0"/>
              </a:rPr>
              <a:t>0  1  2  3   4</a:t>
            </a:r>
          </a:p>
        </p:txBody>
      </p:sp>
      <p:sp>
        <p:nvSpPr>
          <p:cNvPr id="15" name="Text Box 53">
            <a:extLst>
              <a:ext uri="{FF2B5EF4-FFF2-40B4-BE49-F238E27FC236}">
                <a16:creationId xmlns:a16="http://schemas.microsoft.com/office/drawing/2014/main" id="{78396F19-0BD5-4F64-AB53-C7C85A0E427A}"/>
              </a:ext>
            </a:extLst>
          </p:cNvPr>
          <p:cNvSpPr txBox="1">
            <a:spLocks noChangeArrowheads="1"/>
          </p:cNvSpPr>
          <p:nvPr/>
        </p:nvSpPr>
        <p:spPr bwMode="auto">
          <a:xfrm>
            <a:off x="2848966" y="3427865"/>
            <a:ext cx="27122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1350">
                <a:latin typeface="Times New Roman" panose="02020603050405020304" pitchFamily="18" charset="0"/>
              </a:rPr>
              <a:t>0</a:t>
            </a:r>
          </a:p>
          <a:p>
            <a:pPr algn="ctr" eaLnBrk="1" hangingPunct="1"/>
            <a:r>
              <a:rPr kumimoji="1" lang="en-US" altLang="zh-CN" sz="1350">
                <a:latin typeface="Times New Roman" panose="02020603050405020304" pitchFamily="18" charset="0"/>
              </a:rPr>
              <a:t>1</a:t>
            </a:r>
          </a:p>
          <a:p>
            <a:pPr algn="ctr" eaLnBrk="1" hangingPunct="1"/>
            <a:r>
              <a:rPr kumimoji="1" lang="en-US" altLang="zh-CN" sz="1350">
                <a:latin typeface="Times New Roman" panose="02020603050405020304" pitchFamily="18" charset="0"/>
              </a:rPr>
              <a:t>2</a:t>
            </a:r>
          </a:p>
          <a:p>
            <a:pPr algn="ctr" eaLnBrk="1" hangingPunct="1"/>
            <a:r>
              <a:rPr kumimoji="1" lang="en-US" altLang="zh-CN" sz="1350">
                <a:latin typeface="Times New Roman" panose="02020603050405020304" pitchFamily="18" charset="0"/>
              </a:rPr>
              <a:t>3</a:t>
            </a:r>
          </a:p>
        </p:txBody>
      </p:sp>
      <p:sp>
        <p:nvSpPr>
          <p:cNvPr id="16" name="Text Box 54">
            <a:extLst>
              <a:ext uri="{FF2B5EF4-FFF2-40B4-BE49-F238E27FC236}">
                <a16:creationId xmlns:a16="http://schemas.microsoft.com/office/drawing/2014/main" id="{8EF951D5-6FA2-4A41-9667-52EF95D2352A}"/>
              </a:ext>
            </a:extLst>
          </p:cNvPr>
          <p:cNvSpPr txBox="1">
            <a:spLocks noChangeArrowheads="1"/>
          </p:cNvSpPr>
          <p:nvPr/>
        </p:nvSpPr>
        <p:spPr bwMode="auto">
          <a:xfrm>
            <a:off x="3077566" y="3063535"/>
            <a:ext cx="271229"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1350">
                <a:latin typeface="Times New Roman" panose="02020603050405020304" pitchFamily="18" charset="0"/>
              </a:rPr>
              <a:t>0</a:t>
            </a:r>
          </a:p>
          <a:p>
            <a:pPr algn="ctr" eaLnBrk="1" hangingPunct="1"/>
            <a:r>
              <a:rPr kumimoji="1" lang="en-US" altLang="zh-CN" sz="1350">
                <a:latin typeface="Times New Roman" panose="02020603050405020304" pitchFamily="18" charset="0"/>
              </a:rPr>
              <a:t>1</a:t>
            </a:r>
          </a:p>
          <a:p>
            <a:pPr algn="ctr" eaLnBrk="1" hangingPunct="1"/>
            <a:r>
              <a:rPr kumimoji="1" lang="en-US" altLang="zh-CN" sz="1350">
                <a:latin typeface="Times New Roman" panose="02020603050405020304" pitchFamily="18" charset="0"/>
              </a:rPr>
              <a:t>2</a:t>
            </a:r>
          </a:p>
          <a:p>
            <a:pPr algn="ctr" eaLnBrk="1" hangingPunct="1"/>
            <a:r>
              <a:rPr kumimoji="1" lang="en-US" altLang="zh-CN" sz="1350">
                <a:latin typeface="Times New Roman" panose="02020603050405020304" pitchFamily="18" charset="0"/>
              </a:rPr>
              <a:t>3</a:t>
            </a:r>
          </a:p>
          <a:p>
            <a:pPr algn="ctr" eaLnBrk="1" hangingPunct="1"/>
            <a:r>
              <a:rPr kumimoji="1" lang="en-US" altLang="zh-CN" sz="1350">
                <a:latin typeface="Times New Roman" panose="02020603050405020304" pitchFamily="18" charset="0"/>
              </a:rPr>
              <a:t>4</a:t>
            </a:r>
          </a:p>
        </p:txBody>
      </p:sp>
      <p:sp>
        <p:nvSpPr>
          <p:cNvPr id="17" name="Text Box 55">
            <a:extLst>
              <a:ext uri="{FF2B5EF4-FFF2-40B4-BE49-F238E27FC236}">
                <a16:creationId xmlns:a16="http://schemas.microsoft.com/office/drawing/2014/main" id="{F7C7EE4A-6035-46CB-B8ED-18038B899BF2}"/>
              </a:ext>
            </a:extLst>
          </p:cNvPr>
          <p:cNvSpPr txBox="1">
            <a:spLocks noChangeArrowheads="1"/>
          </p:cNvSpPr>
          <p:nvPr/>
        </p:nvSpPr>
        <p:spPr bwMode="auto">
          <a:xfrm>
            <a:off x="4506316" y="3427865"/>
            <a:ext cx="27122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1350">
                <a:latin typeface="Times New Roman" panose="02020603050405020304" pitchFamily="18" charset="0"/>
              </a:rPr>
              <a:t>0</a:t>
            </a:r>
          </a:p>
          <a:p>
            <a:pPr algn="ctr" eaLnBrk="1" hangingPunct="1"/>
            <a:r>
              <a:rPr kumimoji="1" lang="en-US" altLang="zh-CN" sz="1350">
                <a:latin typeface="Times New Roman" panose="02020603050405020304" pitchFamily="18" charset="0"/>
              </a:rPr>
              <a:t>1</a:t>
            </a:r>
          </a:p>
          <a:p>
            <a:pPr algn="ctr" eaLnBrk="1" hangingPunct="1"/>
            <a:r>
              <a:rPr kumimoji="1" lang="en-US" altLang="zh-CN" sz="1350">
                <a:latin typeface="Times New Roman" panose="02020603050405020304" pitchFamily="18" charset="0"/>
              </a:rPr>
              <a:t>2</a:t>
            </a:r>
          </a:p>
          <a:p>
            <a:pPr algn="ctr" eaLnBrk="1" hangingPunct="1"/>
            <a:r>
              <a:rPr kumimoji="1" lang="en-US" altLang="zh-CN" sz="1350">
                <a:latin typeface="Times New Roman" panose="02020603050405020304" pitchFamily="18" charset="0"/>
              </a:rPr>
              <a:t>3</a:t>
            </a:r>
          </a:p>
        </p:txBody>
      </p:sp>
      <p:sp>
        <p:nvSpPr>
          <p:cNvPr id="18" name="Oval 56">
            <a:extLst>
              <a:ext uri="{FF2B5EF4-FFF2-40B4-BE49-F238E27FC236}">
                <a16:creationId xmlns:a16="http://schemas.microsoft.com/office/drawing/2014/main" id="{7065F8D7-A50A-4091-B20E-EF733CC8504C}"/>
              </a:ext>
            </a:extLst>
          </p:cNvPr>
          <p:cNvSpPr>
            <a:spLocks noChangeArrowheads="1"/>
          </p:cNvSpPr>
          <p:nvPr/>
        </p:nvSpPr>
        <p:spPr bwMode="auto">
          <a:xfrm>
            <a:off x="3701337" y="3277846"/>
            <a:ext cx="171450" cy="171450"/>
          </a:xfrm>
          <a:prstGeom prst="ellipse">
            <a:avLst/>
          </a:prstGeom>
          <a:solidFill>
            <a:srgbClr val="FFFF00"/>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1350"/>
          </a:p>
        </p:txBody>
      </p:sp>
    </p:spTree>
    <p:extLst>
      <p:ext uri="{BB962C8B-B14F-4D97-AF65-F5344CB8AC3E}">
        <p14:creationId xmlns:p14="http://schemas.microsoft.com/office/powerpoint/2010/main" val="119977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7" end="3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8" end="3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9" end="3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0" end="4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46" end="4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47" end="4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78" end="7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79" end="7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4" end="1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5" end="1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6" end="1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22" end="2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
                                            <p:txEl>
                                              <p:pRg st="23" end="2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
                                            <p:txEl>
                                              <p:pRg st="24" end="2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30" end="3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
                                            <p:txEl>
                                              <p:pRg st="31" end="3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
                                            <p:txEl>
                                              <p:pRg st="32" end="3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
                                            <p:txEl>
                                              <p:pRg st="36" end="36"/>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
                                            <p:txEl>
                                              <p:pRg st="42" end="42"/>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
                                            <p:txEl>
                                              <p:pRg st="43" end="43"/>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
                                            <p:txEl>
                                              <p:pRg st="45" end="4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
                                            <p:txEl>
                                              <p:pRg st="18" end="18"/>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
                                            <p:txEl>
                                              <p:pRg st="19" end="19"/>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
                                            <p:txEl>
                                              <p:pRg st="25" end="25"/>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
                                            <p:txEl>
                                              <p:pRg st="26" end="26"/>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
                                            <p:txEl>
                                              <p:pRg st="27" end="27"/>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
                                            <p:txEl>
                                              <p:pRg st="28" end="28"/>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
                                            <p:txEl>
                                              <p:pRg st="29" end="29"/>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2">
                                            <p:txEl>
                                              <p:pRg st="33" end="33"/>
                                            </p:txEl>
                                          </p:spTgt>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
                                            <p:txEl>
                                              <p:pRg st="34" end="34"/>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2">
                                            <p:txEl>
                                              <p:pRg st="35" end="35"/>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
                                            <p:txEl>
                                              <p:pRg st="44" end="44"/>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2">
                                            <p:txEl>
                                              <p:pRg st="48" end="48"/>
                                            </p:txEl>
                                          </p:spTgt>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
                                            <p:txEl>
                                              <p:pRg st="49" end="49"/>
                                            </p:txEl>
                                          </p:spTgt>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
                                            <p:txEl>
                                              <p:pRg st="50" end="50"/>
                                            </p:txEl>
                                          </p:spTgt>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
                                            <p:txEl>
                                              <p:pRg st="77" end="77"/>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2">
                                            <p:txEl>
                                              <p:pRg st="51" end="51"/>
                                            </p:txEl>
                                          </p:spTgt>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
                                            <p:txEl>
                                              <p:pRg st="52" end="52"/>
                                            </p:txEl>
                                          </p:spTgt>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2">
                                            <p:txEl>
                                              <p:pRg st="53" end="53"/>
                                            </p:txEl>
                                          </p:spTgt>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
                                            <p:txEl>
                                              <p:pRg st="54" end="54"/>
                                            </p:txEl>
                                          </p:spTgt>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
                                            <p:txEl>
                                              <p:pRg st="71" end="71"/>
                                            </p:txEl>
                                          </p:spTgt>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
                                            <p:txEl>
                                              <p:pRg st="72" end="72"/>
                                            </p:txEl>
                                          </p:spTgt>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
                                            <p:txEl>
                                              <p:pRg st="73" end="73"/>
                                            </p:txEl>
                                          </p:spTgt>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
                                            <p:txEl>
                                              <p:pRg st="76" end="76"/>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2">
                                            <p:txEl>
                                              <p:pRg st="55" end="55"/>
                                            </p:txEl>
                                          </p:spTgt>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
                                            <p:txEl>
                                              <p:pRg st="57" end="57"/>
                                            </p:txEl>
                                          </p:spTgt>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
                                            <p:txEl>
                                              <p:pRg st="74" end="74"/>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2">
                                            <p:txEl>
                                              <p:pRg st="56" end="56"/>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2">
                                            <p:txEl>
                                              <p:pRg st="58" end="58"/>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2">
                                            <p:txEl>
                                              <p:pRg st="59" end="59"/>
                                            </p:txEl>
                                          </p:spTgt>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
                                            <p:txEl>
                                              <p:pRg st="60" end="60"/>
                                            </p:txEl>
                                          </p:spTgt>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
                                            <p:txEl>
                                              <p:pRg st="65" end="65"/>
                                            </p:txEl>
                                          </p:spTgt>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
                                            <p:txEl>
                                              <p:pRg st="66" end="66"/>
                                            </p:txEl>
                                          </p:spTgt>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
                                            <p:txEl>
                                              <p:pRg st="67" end="67"/>
                                            </p:txEl>
                                          </p:spTgt>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
                                            <p:txEl>
                                              <p:pRg st="70" end="70"/>
                                            </p:txEl>
                                          </p:spTgt>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2">
                                            <p:txEl>
                                              <p:pRg st="61" end="61"/>
                                            </p:txEl>
                                          </p:spTgt>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
                                            <p:txEl>
                                              <p:pRg st="63" end="63"/>
                                            </p:txEl>
                                          </p:spTgt>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
                                            <p:txEl>
                                              <p:pRg st="68" end="68"/>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nodeType="clickEffect">
                                  <p:stCondLst>
                                    <p:cond delay="0"/>
                                  </p:stCondLst>
                                  <p:childTnLst>
                                    <p:set>
                                      <p:cBhvr>
                                        <p:cTn id="192" dur="1" fill="hold">
                                          <p:stCondLst>
                                            <p:cond delay="0"/>
                                          </p:stCondLst>
                                        </p:cTn>
                                        <p:tgtEl>
                                          <p:spTgt spid="2">
                                            <p:txEl>
                                              <p:pRg st="62" end="62"/>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2">
                                            <p:txEl>
                                              <p:pRg st="64" end="64"/>
                                            </p:txEl>
                                          </p:spTgt>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nodeType="clickEffect">
                                  <p:stCondLst>
                                    <p:cond delay="0"/>
                                  </p:stCondLst>
                                  <p:childTnLst>
                                    <p:set>
                                      <p:cBhvr>
                                        <p:cTn id="200" dur="1" fill="hold">
                                          <p:stCondLst>
                                            <p:cond delay="0"/>
                                          </p:stCondLst>
                                        </p:cTn>
                                        <p:tgtEl>
                                          <p:spTgt spid="2">
                                            <p:txEl>
                                              <p:pRg st="69" end="69"/>
                                            </p:txEl>
                                          </p:spTgt>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2">
                                            <p:txEl>
                                              <p:pRg st="75" end="7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lang="zh-CN" altLang="en-US" dirty="0"/>
              <a:t>子集和问题</a:t>
            </a:r>
          </a:p>
        </p:txBody>
      </p:sp>
      <p:grpSp>
        <p:nvGrpSpPr>
          <p:cNvPr id="3" name="Group 2"/>
          <p:cNvGrpSpPr>
            <a:grpSpLocks/>
          </p:cNvGrpSpPr>
          <p:nvPr/>
        </p:nvGrpSpPr>
        <p:grpSpPr bwMode="auto">
          <a:xfrm>
            <a:off x="110533" y="3150696"/>
            <a:ext cx="9121066" cy="2773237"/>
            <a:chOff x="144" y="2626"/>
            <a:chExt cx="5546" cy="1546"/>
          </a:xfrm>
        </p:grpSpPr>
        <p:sp>
          <p:nvSpPr>
            <p:cNvPr id="4" name="Text Box 3"/>
            <p:cNvSpPr txBox="1">
              <a:spLocks noChangeArrowheads="1"/>
            </p:cNvSpPr>
            <p:nvPr/>
          </p:nvSpPr>
          <p:spPr bwMode="auto">
            <a:xfrm>
              <a:off x="2496" y="2626"/>
              <a:ext cx="202"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a:t>
              </a:r>
            </a:p>
          </p:txBody>
        </p:sp>
        <p:sp>
          <p:nvSpPr>
            <p:cNvPr id="5" name="Text Box 4"/>
            <p:cNvSpPr txBox="1">
              <a:spLocks noChangeArrowheads="1"/>
            </p:cNvSpPr>
            <p:nvPr/>
          </p:nvSpPr>
          <p:spPr bwMode="auto">
            <a:xfrm>
              <a:off x="1152" y="3010"/>
              <a:ext cx="202"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a:t>
              </a:r>
            </a:p>
          </p:txBody>
        </p:sp>
        <p:sp>
          <p:nvSpPr>
            <p:cNvPr id="6" name="Text Box 5"/>
            <p:cNvSpPr txBox="1">
              <a:spLocks noChangeArrowheads="1"/>
            </p:cNvSpPr>
            <p:nvPr/>
          </p:nvSpPr>
          <p:spPr bwMode="auto">
            <a:xfrm>
              <a:off x="3936" y="3010"/>
              <a:ext cx="249"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a:t>
              </a:r>
            </a:p>
          </p:txBody>
        </p:sp>
        <p:sp>
          <p:nvSpPr>
            <p:cNvPr id="7" name="Text Box 6"/>
            <p:cNvSpPr txBox="1">
              <a:spLocks noChangeArrowheads="1"/>
            </p:cNvSpPr>
            <p:nvPr/>
          </p:nvSpPr>
          <p:spPr bwMode="auto">
            <a:xfrm>
              <a:off x="576" y="3394"/>
              <a:ext cx="202"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a:t>
              </a:r>
            </a:p>
          </p:txBody>
        </p:sp>
        <p:sp>
          <p:nvSpPr>
            <p:cNvPr id="8" name="Text Box 7"/>
            <p:cNvSpPr txBox="1">
              <a:spLocks noChangeArrowheads="1"/>
            </p:cNvSpPr>
            <p:nvPr/>
          </p:nvSpPr>
          <p:spPr bwMode="auto">
            <a:xfrm>
              <a:off x="1728" y="3394"/>
              <a:ext cx="249"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{5}</a:t>
              </a:r>
            </a:p>
          </p:txBody>
        </p:sp>
        <p:sp>
          <p:nvSpPr>
            <p:cNvPr id="9" name="Text Box 8"/>
            <p:cNvSpPr txBox="1">
              <a:spLocks noChangeArrowheads="1"/>
            </p:cNvSpPr>
            <p:nvPr/>
          </p:nvSpPr>
          <p:spPr bwMode="auto">
            <a:xfrm>
              <a:off x="2976" y="3394"/>
              <a:ext cx="249"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a:t>
              </a:r>
            </a:p>
          </p:txBody>
        </p:sp>
        <p:sp>
          <p:nvSpPr>
            <p:cNvPr id="10" name="Text Box 9"/>
            <p:cNvSpPr txBox="1">
              <a:spLocks noChangeArrowheads="1"/>
            </p:cNvSpPr>
            <p:nvPr/>
          </p:nvSpPr>
          <p:spPr bwMode="auto">
            <a:xfrm>
              <a:off x="4464" y="3394"/>
              <a:ext cx="319"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{1,5}</a:t>
              </a:r>
            </a:p>
          </p:txBody>
        </p:sp>
        <p:sp>
          <p:nvSpPr>
            <p:cNvPr id="11" name="Text Box 10"/>
            <p:cNvSpPr txBox="1">
              <a:spLocks noChangeArrowheads="1"/>
            </p:cNvSpPr>
            <p:nvPr/>
          </p:nvSpPr>
          <p:spPr bwMode="auto">
            <a:xfrm>
              <a:off x="288" y="3730"/>
              <a:ext cx="202"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a:t>
              </a:r>
            </a:p>
          </p:txBody>
        </p:sp>
        <p:sp>
          <p:nvSpPr>
            <p:cNvPr id="12" name="Text Box 11"/>
            <p:cNvSpPr txBox="1">
              <a:spLocks noChangeArrowheads="1"/>
            </p:cNvSpPr>
            <p:nvPr/>
          </p:nvSpPr>
          <p:spPr bwMode="auto">
            <a:xfrm>
              <a:off x="768" y="3730"/>
              <a:ext cx="29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{12}</a:t>
              </a:r>
            </a:p>
          </p:txBody>
        </p:sp>
        <p:sp>
          <p:nvSpPr>
            <p:cNvPr id="13" name="Text Box 12"/>
            <p:cNvSpPr txBox="1">
              <a:spLocks noChangeArrowheads="1"/>
            </p:cNvSpPr>
            <p:nvPr/>
          </p:nvSpPr>
          <p:spPr bwMode="auto">
            <a:xfrm>
              <a:off x="1392" y="3730"/>
              <a:ext cx="249"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{5}</a:t>
              </a:r>
            </a:p>
          </p:txBody>
        </p:sp>
        <p:sp>
          <p:nvSpPr>
            <p:cNvPr id="14" name="Text Box 13"/>
            <p:cNvSpPr txBox="1">
              <a:spLocks noChangeArrowheads="1"/>
            </p:cNvSpPr>
            <p:nvPr/>
          </p:nvSpPr>
          <p:spPr bwMode="auto">
            <a:xfrm>
              <a:off x="1968" y="3730"/>
              <a:ext cx="36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{5,12}</a:t>
              </a:r>
            </a:p>
          </p:txBody>
        </p:sp>
        <p:sp>
          <p:nvSpPr>
            <p:cNvPr id="15" name="Text Box 14"/>
            <p:cNvSpPr txBox="1">
              <a:spLocks noChangeArrowheads="1"/>
            </p:cNvSpPr>
            <p:nvPr/>
          </p:nvSpPr>
          <p:spPr bwMode="auto">
            <a:xfrm>
              <a:off x="2736" y="3730"/>
              <a:ext cx="249"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a:t>
              </a:r>
            </a:p>
          </p:txBody>
        </p:sp>
        <p:sp>
          <p:nvSpPr>
            <p:cNvPr id="16" name="Text Box 15"/>
            <p:cNvSpPr txBox="1">
              <a:spLocks noChangeArrowheads="1"/>
            </p:cNvSpPr>
            <p:nvPr/>
          </p:nvSpPr>
          <p:spPr bwMode="auto">
            <a:xfrm>
              <a:off x="3264" y="3730"/>
              <a:ext cx="36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{1,12}</a:t>
              </a:r>
            </a:p>
          </p:txBody>
        </p:sp>
        <p:sp>
          <p:nvSpPr>
            <p:cNvPr id="17" name="Text Box 16"/>
            <p:cNvSpPr txBox="1">
              <a:spLocks noChangeArrowheads="1"/>
            </p:cNvSpPr>
            <p:nvPr/>
          </p:nvSpPr>
          <p:spPr bwMode="auto">
            <a:xfrm>
              <a:off x="4032" y="3730"/>
              <a:ext cx="319"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{1,5}</a:t>
              </a:r>
            </a:p>
          </p:txBody>
        </p:sp>
        <p:sp>
          <p:nvSpPr>
            <p:cNvPr id="18" name="Text Box 17"/>
            <p:cNvSpPr txBox="1">
              <a:spLocks noChangeArrowheads="1"/>
            </p:cNvSpPr>
            <p:nvPr/>
          </p:nvSpPr>
          <p:spPr bwMode="auto">
            <a:xfrm>
              <a:off x="4896" y="3730"/>
              <a:ext cx="43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{1,5,12}</a:t>
              </a:r>
            </a:p>
          </p:txBody>
        </p:sp>
        <p:sp>
          <p:nvSpPr>
            <p:cNvPr id="19" name="Text Box 18"/>
            <p:cNvSpPr txBox="1">
              <a:spLocks noChangeArrowheads="1"/>
            </p:cNvSpPr>
            <p:nvPr/>
          </p:nvSpPr>
          <p:spPr bwMode="auto">
            <a:xfrm>
              <a:off x="144" y="4018"/>
              <a:ext cx="202"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a:t>
              </a:r>
            </a:p>
          </p:txBody>
        </p:sp>
        <p:sp>
          <p:nvSpPr>
            <p:cNvPr id="20" name="Text Box 19"/>
            <p:cNvSpPr txBox="1">
              <a:spLocks noChangeArrowheads="1"/>
            </p:cNvSpPr>
            <p:nvPr/>
          </p:nvSpPr>
          <p:spPr bwMode="auto">
            <a:xfrm>
              <a:off x="336" y="4018"/>
              <a:ext cx="29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{14}</a:t>
              </a:r>
            </a:p>
          </p:txBody>
        </p:sp>
        <p:sp>
          <p:nvSpPr>
            <p:cNvPr id="21" name="Text Box 20"/>
            <p:cNvSpPr txBox="1">
              <a:spLocks noChangeArrowheads="1"/>
            </p:cNvSpPr>
            <p:nvPr/>
          </p:nvSpPr>
          <p:spPr bwMode="auto">
            <a:xfrm>
              <a:off x="576" y="4018"/>
              <a:ext cx="29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{12}</a:t>
              </a:r>
            </a:p>
          </p:txBody>
        </p:sp>
        <p:sp>
          <p:nvSpPr>
            <p:cNvPr id="22" name="Text Box 21"/>
            <p:cNvSpPr txBox="1">
              <a:spLocks noChangeArrowheads="1"/>
            </p:cNvSpPr>
            <p:nvPr/>
          </p:nvSpPr>
          <p:spPr bwMode="auto">
            <a:xfrm>
              <a:off x="864" y="4018"/>
              <a:ext cx="412"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{12,14}</a:t>
              </a:r>
            </a:p>
          </p:txBody>
        </p:sp>
        <p:sp>
          <p:nvSpPr>
            <p:cNvPr id="23" name="Text Box 22"/>
            <p:cNvSpPr txBox="1">
              <a:spLocks noChangeArrowheads="1"/>
            </p:cNvSpPr>
            <p:nvPr/>
          </p:nvSpPr>
          <p:spPr bwMode="auto">
            <a:xfrm>
              <a:off x="1200" y="4018"/>
              <a:ext cx="249"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{5}</a:t>
              </a:r>
            </a:p>
          </p:txBody>
        </p:sp>
        <p:sp>
          <p:nvSpPr>
            <p:cNvPr id="24" name="Text Box 23"/>
            <p:cNvSpPr txBox="1">
              <a:spLocks noChangeArrowheads="1"/>
            </p:cNvSpPr>
            <p:nvPr/>
          </p:nvSpPr>
          <p:spPr bwMode="auto">
            <a:xfrm>
              <a:off x="1392" y="4018"/>
              <a:ext cx="36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{5,14}</a:t>
              </a:r>
            </a:p>
          </p:txBody>
        </p:sp>
        <p:sp>
          <p:nvSpPr>
            <p:cNvPr id="25" name="Text Box 24"/>
            <p:cNvSpPr txBox="1">
              <a:spLocks noChangeArrowheads="1"/>
            </p:cNvSpPr>
            <p:nvPr/>
          </p:nvSpPr>
          <p:spPr bwMode="auto">
            <a:xfrm>
              <a:off x="1728" y="4018"/>
              <a:ext cx="36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{5,12}</a:t>
              </a:r>
            </a:p>
          </p:txBody>
        </p:sp>
        <p:sp>
          <p:nvSpPr>
            <p:cNvPr id="26" name="Text Box 25"/>
            <p:cNvSpPr txBox="1">
              <a:spLocks noChangeArrowheads="1"/>
            </p:cNvSpPr>
            <p:nvPr/>
          </p:nvSpPr>
          <p:spPr bwMode="auto">
            <a:xfrm>
              <a:off x="2112" y="4018"/>
              <a:ext cx="483"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{5,12,14}</a:t>
              </a:r>
            </a:p>
          </p:txBody>
        </p:sp>
        <p:sp>
          <p:nvSpPr>
            <p:cNvPr id="27" name="Text Box 26"/>
            <p:cNvSpPr txBox="1">
              <a:spLocks noChangeArrowheads="1"/>
            </p:cNvSpPr>
            <p:nvPr/>
          </p:nvSpPr>
          <p:spPr bwMode="auto">
            <a:xfrm>
              <a:off x="2544" y="4018"/>
              <a:ext cx="249"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a:t>
              </a:r>
            </a:p>
          </p:txBody>
        </p:sp>
        <p:sp>
          <p:nvSpPr>
            <p:cNvPr id="28" name="Text Box 27"/>
            <p:cNvSpPr txBox="1">
              <a:spLocks noChangeArrowheads="1"/>
            </p:cNvSpPr>
            <p:nvPr/>
          </p:nvSpPr>
          <p:spPr bwMode="auto">
            <a:xfrm>
              <a:off x="2784" y="4018"/>
              <a:ext cx="36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{1,14}</a:t>
              </a:r>
            </a:p>
          </p:txBody>
        </p:sp>
        <p:sp>
          <p:nvSpPr>
            <p:cNvPr id="29" name="Text Box 28"/>
            <p:cNvSpPr txBox="1">
              <a:spLocks noChangeArrowheads="1"/>
            </p:cNvSpPr>
            <p:nvPr/>
          </p:nvSpPr>
          <p:spPr bwMode="auto">
            <a:xfrm>
              <a:off x="3072" y="4018"/>
              <a:ext cx="36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{1,12}</a:t>
              </a:r>
            </a:p>
          </p:txBody>
        </p:sp>
        <p:sp>
          <p:nvSpPr>
            <p:cNvPr id="30" name="Text Box 29"/>
            <p:cNvSpPr txBox="1">
              <a:spLocks noChangeArrowheads="1"/>
            </p:cNvSpPr>
            <p:nvPr/>
          </p:nvSpPr>
          <p:spPr bwMode="auto">
            <a:xfrm>
              <a:off x="3456" y="4018"/>
              <a:ext cx="483"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{1,12,14}</a:t>
              </a:r>
            </a:p>
          </p:txBody>
        </p:sp>
        <p:sp>
          <p:nvSpPr>
            <p:cNvPr id="31" name="Text Box 30"/>
            <p:cNvSpPr txBox="1">
              <a:spLocks noChangeArrowheads="1"/>
            </p:cNvSpPr>
            <p:nvPr/>
          </p:nvSpPr>
          <p:spPr bwMode="auto">
            <a:xfrm>
              <a:off x="3888" y="4018"/>
              <a:ext cx="319"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{1,5}</a:t>
              </a:r>
            </a:p>
          </p:txBody>
        </p:sp>
        <p:sp>
          <p:nvSpPr>
            <p:cNvPr id="32" name="Text Box 31"/>
            <p:cNvSpPr txBox="1">
              <a:spLocks noChangeArrowheads="1"/>
            </p:cNvSpPr>
            <p:nvPr/>
          </p:nvSpPr>
          <p:spPr bwMode="auto">
            <a:xfrm>
              <a:off x="4224" y="4018"/>
              <a:ext cx="43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{1,5,14}</a:t>
              </a:r>
            </a:p>
          </p:txBody>
        </p:sp>
        <p:sp>
          <p:nvSpPr>
            <p:cNvPr id="33" name="Text Box 32"/>
            <p:cNvSpPr txBox="1">
              <a:spLocks noChangeArrowheads="1"/>
            </p:cNvSpPr>
            <p:nvPr/>
          </p:nvSpPr>
          <p:spPr bwMode="auto">
            <a:xfrm>
              <a:off x="4751" y="4018"/>
              <a:ext cx="43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{1,5,12}</a:t>
              </a:r>
            </a:p>
          </p:txBody>
        </p:sp>
        <p:sp>
          <p:nvSpPr>
            <p:cNvPr id="34" name="Text Box 33"/>
            <p:cNvSpPr txBox="1">
              <a:spLocks noChangeArrowheads="1"/>
            </p:cNvSpPr>
            <p:nvPr/>
          </p:nvSpPr>
          <p:spPr bwMode="auto">
            <a:xfrm>
              <a:off x="5137" y="4018"/>
              <a:ext cx="553"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{1,5,12,14}</a:t>
              </a:r>
            </a:p>
          </p:txBody>
        </p:sp>
        <p:sp>
          <p:nvSpPr>
            <p:cNvPr id="35" name="Line 34"/>
            <p:cNvSpPr>
              <a:spLocks noChangeShapeType="1"/>
            </p:cNvSpPr>
            <p:nvPr/>
          </p:nvSpPr>
          <p:spPr bwMode="auto">
            <a:xfrm flipH="1">
              <a:off x="1296" y="2784"/>
              <a:ext cx="1296"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36" name="Line 35"/>
            <p:cNvSpPr>
              <a:spLocks noChangeShapeType="1"/>
            </p:cNvSpPr>
            <p:nvPr/>
          </p:nvSpPr>
          <p:spPr bwMode="auto">
            <a:xfrm>
              <a:off x="2592" y="2784"/>
              <a:ext cx="13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37" name="Line 36"/>
            <p:cNvSpPr>
              <a:spLocks noChangeShapeType="1"/>
            </p:cNvSpPr>
            <p:nvPr/>
          </p:nvSpPr>
          <p:spPr bwMode="auto">
            <a:xfrm flipH="1">
              <a:off x="768" y="3168"/>
              <a:ext cx="43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38" name="Line 37"/>
            <p:cNvSpPr>
              <a:spLocks noChangeShapeType="1"/>
            </p:cNvSpPr>
            <p:nvPr/>
          </p:nvSpPr>
          <p:spPr bwMode="auto">
            <a:xfrm>
              <a:off x="1248" y="3168"/>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39" name="Line 38"/>
            <p:cNvSpPr>
              <a:spLocks noChangeShapeType="1"/>
            </p:cNvSpPr>
            <p:nvPr/>
          </p:nvSpPr>
          <p:spPr bwMode="auto">
            <a:xfrm flipH="1">
              <a:off x="3168" y="3168"/>
              <a:ext cx="86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40" name="Line 39"/>
            <p:cNvSpPr>
              <a:spLocks noChangeShapeType="1"/>
            </p:cNvSpPr>
            <p:nvPr/>
          </p:nvSpPr>
          <p:spPr bwMode="auto">
            <a:xfrm>
              <a:off x="4080" y="3216"/>
              <a:ext cx="52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41" name="Line 40"/>
            <p:cNvSpPr>
              <a:spLocks noChangeShapeType="1"/>
            </p:cNvSpPr>
            <p:nvPr/>
          </p:nvSpPr>
          <p:spPr bwMode="auto">
            <a:xfrm flipH="1">
              <a:off x="432" y="3552"/>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42" name="Line 41"/>
            <p:cNvSpPr>
              <a:spLocks noChangeShapeType="1"/>
            </p:cNvSpPr>
            <p:nvPr/>
          </p:nvSpPr>
          <p:spPr bwMode="auto">
            <a:xfrm>
              <a:off x="672" y="3552"/>
              <a:ext cx="28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43" name="Line 42"/>
            <p:cNvSpPr>
              <a:spLocks noChangeShapeType="1"/>
            </p:cNvSpPr>
            <p:nvPr/>
          </p:nvSpPr>
          <p:spPr bwMode="auto">
            <a:xfrm flipH="1">
              <a:off x="1584" y="3552"/>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44" name="Line 43"/>
            <p:cNvSpPr>
              <a:spLocks noChangeShapeType="1"/>
            </p:cNvSpPr>
            <p:nvPr/>
          </p:nvSpPr>
          <p:spPr bwMode="auto">
            <a:xfrm>
              <a:off x="1872" y="3552"/>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45" name="Line 44"/>
            <p:cNvSpPr>
              <a:spLocks noChangeShapeType="1"/>
            </p:cNvSpPr>
            <p:nvPr/>
          </p:nvSpPr>
          <p:spPr bwMode="auto">
            <a:xfrm flipH="1">
              <a:off x="2832" y="3552"/>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46" name="Line 45"/>
            <p:cNvSpPr>
              <a:spLocks noChangeShapeType="1"/>
            </p:cNvSpPr>
            <p:nvPr/>
          </p:nvSpPr>
          <p:spPr bwMode="auto">
            <a:xfrm>
              <a:off x="3072" y="3552"/>
              <a:ext cx="33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47" name="Line 46"/>
            <p:cNvSpPr>
              <a:spLocks noChangeShapeType="1"/>
            </p:cNvSpPr>
            <p:nvPr/>
          </p:nvSpPr>
          <p:spPr bwMode="auto">
            <a:xfrm flipH="1">
              <a:off x="4224" y="3552"/>
              <a:ext cx="43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48" name="Line 47"/>
            <p:cNvSpPr>
              <a:spLocks noChangeShapeType="1"/>
            </p:cNvSpPr>
            <p:nvPr/>
          </p:nvSpPr>
          <p:spPr bwMode="auto">
            <a:xfrm>
              <a:off x="4656" y="3552"/>
              <a:ext cx="43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49" name="Line 48"/>
            <p:cNvSpPr>
              <a:spLocks noChangeShapeType="1"/>
            </p:cNvSpPr>
            <p:nvPr/>
          </p:nvSpPr>
          <p:spPr bwMode="auto">
            <a:xfrm flipH="1">
              <a:off x="240"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50" name="Line 49"/>
            <p:cNvSpPr>
              <a:spLocks noChangeShapeType="1"/>
            </p:cNvSpPr>
            <p:nvPr/>
          </p:nvSpPr>
          <p:spPr bwMode="auto">
            <a:xfrm>
              <a:off x="384" y="3888"/>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51" name="Line 50"/>
            <p:cNvSpPr>
              <a:spLocks noChangeShapeType="1"/>
            </p:cNvSpPr>
            <p:nvPr/>
          </p:nvSpPr>
          <p:spPr bwMode="auto">
            <a:xfrm flipH="1">
              <a:off x="768"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52" name="Line 51"/>
            <p:cNvSpPr>
              <a:spLocks noChangeShapeType="1"/>
            </p:cNvSpPr>
            <p:nvPr/>
          </p:nvSpPr>
          <p:spPr bwMode="auto">
            <a:xfrm>
              <a:off x="960"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53" name="Line 52"/>
            <p:cNvSpPr>
              <a:spLocks noChangeShapeType="1"/>
            </p:cNvSpPr>
            <p:nvPr/>
          </p:nvSpPr>
          <p:spPr bwMode="auto">
            <a:xfrm flipH="1">
              <a:off x="1344"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54" name="Line 53"/>
            <p:cNvSpPr>
              <a:spLocks noChangeShapeType="1"/>
            </p:cNvSpPr>
            <p:nvPr/>
          </p:nvSpPr>
          <p:spPr bwMode="auto">
            <a:xfrm>
              <a:off x="1488" y="3888"/>
              <a:ext cx="4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55" name="Line 54"/>
            <p:cNvSpPr>
              <a:spLocks noChangeShapeType="1"/>
            </p:cNvSpPr>
            <p:nvPr/>
          </p:nvSpPr>
          <p:spPr bwMode="auto">
            <a:xfrm flipH="1">
              <a:off x="1920"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56" name="Line 55"/>
            <p:cNvSpPr>
              <a:spLocks noChangeShapeType="1"/>
            </p:cNvSpPr>
            <p:nvPr/>
          </p:nvSpPr>
          <p:spPr bwMode="auto">
            <a:xfrm>
              <a:off x="2160"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57" name="Line 56"/>
            <p:cNvSpPr>
              <a:spLocks noChangeShapeType="1"/>
            </p:cNvSpPr>
            <p:nvPr/>
          </p:nvSpPr>
          <p:spPr bwMode="auto">
            <a:xfrm flipH="1">
              <a:off x="2640"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58" name="Line 57"/>
            <p:cNvSpPr>
              <a:spLocks noChangeShapeType="1"/>
            </p:cNvSpPr>
            <p:nvPr/>
          </p:nvSpPr>
          <p:spPr bwMode="auto">
            <a:xfrm>
              <a:off x="2832" y="3888"/>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59" name="Line 58"/>
            <p:cNvSpPr>
              <a:spLocks noChangeShapeType="1"/>
            </p:cNvSpPr>
            <p:nvPr/>
          </p:nvSpPr>
          <p:spPr bwMode="auto">
            <a:xfrm flipH="1">
              <a:off x="3264"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60" name="Line 59"/>
            <p:cNvSpPr>
              <a:spLocks noChangeShapeType="1"/>
            </p:cNvSpPr>
            <p:nvPr/>
          </p:nvSpPr>
          <p:spPr bwMode="auto">
            <a:xfrm>
              <a:off x="3408"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61" name="Line 60"/>
            <p:cNvSpPr>
              <a:spLocks noChangeShapeType="1"/>
            </p:cNvSpPr>
            <p:nvPr/>
          </p:nvSpPr>
          <p:spPr bwMode="auto">
            <a:xfrm flipH="1">
              <a:off x="4032"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62" name="Line 61"/>
            <p:cNvSpPr>
              <a:spLocks noChangeShapeType="1"/>
            </p:cNvSpPr>
            <p:nvPr/>
          </p:nvSpPr>
          <p:spPr bwMode="auto">
            <a:xfrm>
              <a:off x="4224"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63" name="Line 62"/>
            <p:cNvSpPr>
              <a:spLocks noChangeShapeType="1"/>
            </p:cNvSpPr>
            <p:nvPr/>
          </p:nvSpPr>
          <p:spPr bwMode="auto">
            <a:xfrm flipH="1">
              <a:off x="4992" y="3888"/>
              <a:ext cx="4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64" name="Line 63"/>
            <p:cNvSpPr>
              <a:spLocks noChangeShapeType="1"/>
            </p:cNvSpPr>
            <p:nvPr/>
          </p:nvSpPr>
          <p:spPr bwMode="auto">
            <a:xfrm>
              <a:off x="5040" y="3888"/>
              <a:ext cx="28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grpSp>
      <p:sp>
        <p:nvSpPr>
          <p:cNvPr id="67" name="矩形 66"/>
          <p:cNvSpPr/>
          <p:nvPr/>
        </p:nvSpPr>
        <p:spPr>
          <a:xfrm>
            <a:off x="2994622" y="2784747"/>
            <a:ext cx="2207656" cy="369332"/>
          </a:xfrm>
          <a:prstGeom prst="rect">
            <a:avLst/>
          </a:prstGeom>
        </p:spPr>
        <p:txBody>
          <a:bodyPr wrap="none">
            <a:spAutoFit/>
          </a:bodyPr>
          <a:lstStyle/>
          <a:p>
            <a:r>
              <a:rPr lang="zh-CN" altLang="en-US" dirty="0">
                <a:effectLst>
                  <a:outerShdw blurRad="38100" dist="38100" dir="2700000" algn="tl">
                    <a:srgbClr val="C0C0C0"/>
                  </a:outerShdw>
                </a:effectLst>
                <a:latin typeface="Courier New" panose="02070309020205020404" pitchFamily="49" charset="0"/>
                <a:ea typeface="华文新魏" panose="02010800040101010101" pitchFamily="2" charset="-122"/>
              </a:rPr>
              <a:t>设</a:t>
            </a:r>
            <a:r>
              <a:rPr lang="en-US" altLang="zh-CN" dirty="0">
                <a:effectLst>
                  <a:outerShdw blurRad="38100" dist="38100" dir="2700000" algn="tl">
                    <a:srgbClr val="C0C0C0"/>
                  </a:outerShdw>
                </a:effectLst>
                <a:latin typeface="Courier New" panose="02070309020205020404" pitchFamily="49" charset="0"/>
                <a:ea typeface="华文新魏" panose="02010800040101010101" pitchFamily="2" charset="-122"/>
              </a:rPr>
              <a:t>W={1,5,12,14}</a:t>
            </a:r>
            <a:endParaRPr lang="zh-CN" altLang="en-US" dirty="0"/>
          </a:p>
        </p:txBody>
      </p:sp>
    </p:spTree>
    <p:extLst>
      <p:ext uri="{BB962C8B-B14F-4D97-AF65-F5344CB8AC3E}">
        <p14:creationId xmlns:p14="http://schemas.microsoft.com/office/powerpoint/2010/main" val="603032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A164E20-0F52-4464-AF19-D564B8EB07B8}"/>
              </a:ext>
            </a:extLst>
          </p:cNvPr>
          <p:cNvSpPr/>
          <p:nvPr/>
        </p:nvSpPr>
        <p:spPr>
          <a:xfrm>
            <a:off x="143508" y="980245"/>
            <a:ext cx="8910990" cy="5078313"/>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numCol="2">
            <a:spAutoFit/>
          </a:bodyPr>
          <a:lstStyle/>
          <a:p>
            <a:r>
              <a:rPr lang="en-US" altLang="zh-CN" sz="675" dirty="0">
                <a:solidFill>
                  <a:srgbClr val="0000FF"/>
                </a:solidFill>
                <a:latin typeface="Consolas" panose="020B0609020204030204" pitchFamily="49" charset="0"/>
              </a:rPr>
              <a:t>class</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SubsetSumSolver</a:t>
            </a:r>
            <a:endParaRPr lang="en-US" altLang="zh-CN" sz="675" dirty="0">
              <a:solidFill>
                <a:srgbClr val="000000"/>
              </a:solidFill>
              <a:latin typeface="Consolas" panose="020B0609020204030204" pitchFamily="49" charset="0"/>
            </a:endParaRPr>
          </a:p>
          <a:p>
            <a:r>
              <a:rPr lang="en-US" altLang="zh-CN" sz="675" dirty="0">
                <a:solidFill>
                  <a:srgbClr val="000000"/>
                </a:solidFill>
                <a:latin typeface="Consolas" panose="020B0609020204030204" pitchFamily="49" charset="0"/>
              </a:rPr>
              <a:t>{</a:t>
            </a:r>
          </a:p>
          <a:p>
            <a:r>
              <a:rPr lang="en-US" altLang="zh-CN" sz="675" dirty="0">
                <a:solidFill>
                  <a:srgbClr val="0000FF"/>
                </a:solidFill>
                <a:latin typeface="Consolas" panose="020B0609020204030204" pitchFamily="49" charset="0"/>
              </a:rPr>
              <a:t>public:</a:t>
            </a:r>
            <a:endParaRPr lang="en-US" altLang="zh-CN" sz="675" dirty="0">
              <a:solidFill>
                <a:srgbClr val="000000"/>
              </a:solidFill>
              <a:latin typeface="Consolas" panose="020B0609020204030204" pitchFamily="49" charset="0"/>
            </a:endParaRPr>
          </a:p>
          <a:p>
            <a:pPr lvl="1"/>
            <a:r>
              <a:rPr lang="en-US" altLang="zh-CN" sz="675" dirty="0" err="1">
                <a:solidFill>
                  <a:srgbClr val="000000"/>
                </a:solidFill>
                <a:latin typeface="Consolas" panose="020B0609020204030204" pitchFamily="49" charset="0"/>
              </a:rPr>
              <a:t>SubsetSumSolver</a:t>
            </a:r>
            <a:r>
              <a:rPr lang="en-US" altLang="zh-CN" sz="675" dirty="0">
                <a:solidFill>
                  <a:srgbClr val="000000"/>
                </a:solidFill>
                <a:latin typeface="Consolas" panose="020B0609020204030204" pitchFamily="49" charset="0"/>
              </a:rPr>
              <a:t>(vector&lt;</a:t>
            </a:r>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&gt; </a:t>
            </a:r>
            <a:r>
              <a:rPr lang="en-US" altLang="zh-CN" sz="675" dirty="0" err="1">
                <a:solidFill>
                  <a:srgbClr val="000000"/>
                </a:solidFill>
                <a:latin typeface="Consolas" panose="020B0609020204030204" pitchFamily="49" charset="0"/>
              </a:rPr>
              <a:t>aW</a:t>
            </a:r>
            <a:r>
              <a:rPr lang="en-US" altLang="zh-CN" sz="675" dirty="0">
                <a:solidFill>
                  <a:srgbClr val="000000"/>
                </a:solidFill>
                <a:latin typeface="Consolas" panose="020B0609020204030204" pitchFamily="49" charset="0"/>
              </a:rPr>
              <a:t>, </a:t>
            </a:r>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aM</a:t>
            </a:r>
            <a:r>
              <a:rPr lang="en-US" altLang="zh-CN" sz="675" dirty="0">
                <a:solidFill>
                  <a:srgbClr val="000000"/>
                </a:solidFill>
                <a:latin typeface="Consolas" panose="020B0609020204030204" pitchFamily="49" charset="0"/>
              </a:rPr>
              <a:t>, </a:t>
            </a:r>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aF</a:t>
            </a:r>
            <a:r>
              <a:rPr lang="en-US" altLang="zh-CN" sz="675" dirty="0">
                <a:solidFill>
                  <a:srgbClr val="000000"/>
                </a:solidFill>
                <a:latin typeface="Consolas" panose="020B0609020204030204" pitchFamily="49" charset="0"/>
              </a:rPr>
              <a:t>)(</a:t>
            </a:r>
            <a:r>
              <a:rPr lang="en-US" altLang="zh-CN" sz="675" dirty="0">
                <a:solidFill>
                  <a:srgbClr val="0000FF"/>
                </a:solidFill>
                <a:latin typeface="Consolas" panose="020B0609020204030204" pitchFamily="49" charset="0"/>
              </a:rPr>
              <a:t>const</a:t>
            </a:r>
            <a:r>
              <a:rPr lang="en-US" altLang="zh-CN" sz="675" dirty="0">
                <a:solidFill>
                  <a:srgbClr val="000000"/>
                </a:solidFill>
                <a:latin typeface="Consolas" panose="020B0609020204030204" pitchFamily="49" charset="0"/>
              </a:rPr>
              <a:t> vector&lt;</a:t>
            </a:r>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&gt; &amp;))</a:t>
            </a:r>
          </a:p>
          <a:p>
            <a:pPr lvl="1"/>
            <a:r>
              <a:rPr lang="en-US" altLang="zh-CN" sz="675" dirty="0">
                <a:solidFill>
                  <a:srgbClr val="000000"/>
                </a:solidFill>
                <a:latin typeface="Consolas" panose="020B0609020204030204" pitchFamily="49" charset="0"/>
              </a:rPr>
              <a:t>	: W(</a:t>
            </a:r>
            <a:r>
              <a:rPr lang="en-US" altLang="zh-CN" sz="675" dirty="0" err="1">
                <a:solidFill>
                  <a:srgbClr val="000000"/>
                </a:solidFill>
                <a:latin typeface="Consolas" panose="020B0609020204030204" pitchFamily="49" charset="0"/>
              </a:rPr>
              <a:t>aW</a:t>
            </a:r>
            <a:r>
              <a:rPr lang="en-US" altLang="zh-CN" sz="675" dirty="0">
                <a:solidFill>
                  <a:srgbClr val="000000"/>
                </a:solidFill>
                <a:latin typeface="Consolas" panose="020B0609020204030204" pitchFamily="49" charset="0"/>
              </a:rPr>
              <a:t>), M(</a:t>
            </a:r>
            <a:r>
              <a:rPr lang="en-US" altLang="zh-CN" sz="675" dirty="0" err="1">
                <a:solidFill>
                  <a:srgbClr val="000000"/>
                </a:solidFill>
                <a:latin typeface="Consolas" panose="020B0609020204030204" pitchFamily="49" charset="0"/>
              </a:rPr>
              <a:t>aM</a:t>
            </a:r>
            <a:r>
              <a:rPr lang="en-US" altLang="zh-CN" sz="675" dirty="0">
                <a:solidFill>
                  <a:srgbClr val="000000"/>
                </a:solidFill>
                <a:latin typeface="Consolas" panose="020B0609020204030204" pitchFamily="49" charset="0"/>
              </a:rPr>
              <a:t>), A(</a:t>
            </a:r>
            <a:r>
              <a:rPr lang="en-US" altLang="zh-CN" sz="675" dirty="0" err="1">
                <a:solidFill>
                  <a:srgbClr val="000000"/>
                </a:solidFill>
                <a:latin typeface="Consolas" panose="020B0609020204030204" pitchFamily="49" charset="0"/>
              </a:rPr>
              <a:t>aW.size</a:t>
            </a:r>
            <a:r>
              <a:rPr lang="en-US" altLang="zh-CN" sz="675" dirty="0">
                <a:solidFill>
                  <a:srgbClr val="000000"/>
                </a:solidFill>
                <a:latin typeface="Consolas" panose="020B0609020204030204" pitchFamily="49" charset="0"/>
              </a:rPr>
              <a:t>()), F(</a:t>
            </a:r>
            <a:r>
              <a:rPr lang="en-US" altLang="zh-CN" sz="675" dirty="0" err="1">
                <a:solidFill>
                  <a:srgbClr val="000000"/>
                </a:solidFill>
                <a:latin typeface="Consolas" panose="020B0609020204030204" pitchFamily="49" charset="0"/>
              </a:rPr>
              <a:t>aF</a:t>
            </a:r>
            <a:r>
              <a:rPr lang="en-US" altLang="zh-CN" sz="675" dirty="0">
                <a:solidFill>
                  <a:srgbClr val="000000"/>
                </a:solidFill>
                <a:latin typeface="Consolas" panose="020B0609020204030204" pitchFamily="49" charset="0"/>
              </a:rPr>
              <a:t>)</a:t>
            </a:r>
          </a:p>
          <a:p>
            <a:pPr lvl="1"/>
            <a:r>
              <a:rPr lang="en-US" altLang="zh-CN" sz="675" dirty="0">
                <a:solidFill>
                  <a:srgbClr val="000000"/>
                </a:solidFill>
                <a:latin typeface="Consolas" panose="020B0609020204030204" pitchFamily="49" charset="0"/>
              </a:rPr>
              <a:t>{</a:t>
            </a:r>
          </a:p>
          <a:p>
            <a:pPr lvl="1"/>
            <a:r>
              <a:rPr lang="en-US" altLang="zh-CN" sz="675" dirty="0">
                <a:solidFill>
                  <a:srgbClr val="000000"/>
                </a:solidFill>
                <a:latin typeface="Consolas" panose="020B0609020204030204" pitchFamily="49" charset="0"/>
              </a:rPr>
              <a:t>	Solve();</a:t>
            </a:r>
          </a:p>
          <a:p>
            <a:pPr lvl="1"/>
            <a:r>
              <a:rPr lang="en-US" altLang="zh-CN" sz="675" dirty="0">
                <a:solidFill>
                  <a:srgbClr val="000000"/>
                </a:solidFill>
                <a:latin typeface="Consolas" panose="020B0609020204030204" pitchFamily="49" charset="0"/>
              </a:rPr>
              <a:t>}</a:t>
            </a:r>
          </a:p>
          <a:p>
            <a:br>
              <a:rPr lang="en-US" altLang="zh-CN" sz="675" dirty="0">
                <a:solidFill>
                  <a:srgbClr val="000000"/>
                </a:solidFill>
                <a:latin typeface="Consolas" panose="020B0609020204030204" pitchFamily="49" charset="0"/>
              </a:rPr>
            </a:br>
            <a:r>
              <a:rPr lang="en-US" altLang="zh-CN" sz="675" dirty="0">
                <a:solidFill>
                  <a:srgbClr val="0000FF"/>
                </a:solidFill>
                <a:latin typeface="Consolas" panose="020B0609020204030204" pitchFamily="49" charset="0"/>
              </a:rPr>
              <a:t>private:</a:t>
            </a:r>
            <a:endParaRPr lang="en-US" altLang="zh-CN" sz="675" dirty="0">
              <a:solidFill>
                <a:srgbClr val="000000"/>
              </a:solidFill>
              <a:latin typeface="Consolas" panose="020B0609020204030204" pitchFamily="49" charset="0"/>
            </a:endParaRPr>
          </a:p>
          <a:p>
            <a:pPr lvl="1"/>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BackTracking</a:t>
            </a:r>
            <a:r>
              <a:rPr lang="en-US" altLang="zh-CN" sz="675" dirty="0">
                <a:solidFill>
                  <a:srgbClr val="000000"/>
                </a:solidFill>
                <a:latin typeface="Consolas" panose="020B0609020204030204" pitchFamily="49" charset="0"/>
              </a:rPr>
              <a:t>()</a:t>
            </a:r>
          </a:p>
          <a:p>
            <a:pPr lvl="1"/>
            <a:r>
              <a:rPr lang="en-US" altLang="zh-CN" sz="675" dirty="0">
                <a:solidFill>
                  <a:srgbClr val="000000"/>
                </a:solidFill>
                <a:latin typeface="Consolas" panose="020B0609020204030204" pitchFamily="49" charset="0"/>
              </a:rPr>
              <a:t>{</a:t>
            </a:r>
          </a:p>
          <a:p>
            <a:pPr lvl="2"/>
            <a:r>
              <a:rPr lang="en-US" altLang="zh-CN" sz="675" dirty="0">
                <a:solidFill>
                  <a:srgbClr val="000000"/>
                </a:solidFill>
                <a:latin typeface="Consolas" panose="020B0609020204030204" pitchFamily="49" charset="0"/>
              </a:rPr>
              <a:t>Index--;</a:t>
            </a:r>
          </a:p>
          <a:p>
            <a:pPr lvl="2"/>
            <a:r>
              <a:rPr lang="en-US" altLang="zh-CN" sz="675" dirty="0">
                <a:solidFill>
                  <a:srgbClr val="0000FF"/>
                </a:solidFill>
                <a:latin typeface="Consolas" panose="020B0609020204030204" pitchFamily="49" charset="0"/>
              </a:rPr>
              <a:t>if</a:t>
            </a:r>
            <a:r>
              <a:rPr lang="en-US" altLang="zh-CN" sz="675" dirty="0">
                <a:solidFill>
                  <a:srgbClr val="000000"/>
                </a:solidFill>
                <a:latin typeface="Consolas" panose="020B0609020204030204" pitchFamily="49" charset="0"/>
              </a:rPr>
              <a:t> (Index &gt;= </a:t>
            </a:r>
            <a:r>
              <a:rPr lang="en-US" altLang="zh-CN" sz="675" dirty="0">
                <a:solidFill>
                  <a:srgbClr val="09885A"/>
                </a:solidFill>
                <a:latin typeface="Consolas" panose="020B0609020204030204" pitchFamily="49" charset="0"/>
              </a:rPr>
              <a:t>0</a:t>
            </a:r>
            <a:r>
              <a:rPr lang="en-US" altLang="zh-CN" sz="675" dirty="0">
                <a:solidFill>
                  <a:srgbClr val="000000"/>
                </a:solidFill>
                <a:latin typeface="Consolas" panose="020B0609020204030204" pitchFamily="49" charset="0"/>
              </a:rPr>
              <a:t>)</a:t>
            </a:r>
          </a:p>
          <a:p>
            <a:pPr lvl="2"/>
            <a:r>
              <a:rPr lang="en-US" altLang="zh-CN" sz="675" dirty="0">
                <a:solidFill>
                  <a:srgbClr val="000000"/>
                </a:solidFill>
                <a:latin typeface="Consolas" panose="020B0609020204030204" pitchFamily="49" charset="0"/>
              </a:rPr>
              <a:t>{</a:t>
            </a:r>
          </a:p>
          <a:p>
            <a:pPr lvl="3"/>
            <a:r>
              <a:rPr lang="en-US" altLang="zh-CN" sz="675" dirty="0">
                <a:solidFill>
                  <a:srgbClr val="000000"/>
                </a:solidFill>
                <a:latin typeface="Consolas" panose="020B0609020204030204" pitchFamily="49" charset="0"/>
              </a:rPr>
              <a:t>SW += W[Index];</a:t>
            </a:r>
          </a:p>
          <a:p>
            <a:pPr lvl="3"/>
            <a:r>
              <a:rPr lang="en-US" altLang="zh-CN" sz="675" dirty="0">
                <a:solidFill>
                  <a:srgbClr val="0000FF"/>
                </a:solidFill>
                <a:latin typeface="Consolas" panose="020B0609020204030204" pitchFamily="49" charset="0"/>
              </a:rPr>
              <a:t>if</a:t>
            </a:r>
            <a:r>
              <a:rPr lang="en-US" altLang="zh-CN" sz="675" dirty="0">
                <a:solidFill>
                  <a:srgbClr val="000000"/>
                </a:solidFill>
                <a:latin typeface="Consolas" panose="020B0609020204030204" pitchFamily="49" charset="0"/>
              </a:rPr>
              <a:t> (A[Index] == </a:t>
            </a:r>
            <a:r>
              <a:rPr lang="en-US" altLang="zh-CN" sz="675" dirty="0" err="1">
                <a:solidFill>
                  <a:srgbClr val="000000"/>
                </a:solidFill>
                <a:latin typeface="Consolas" panose="020B0609020204030204" pitchFamily="49" charset="0"/>
              </a:rPr>
              <a:t>ProcessingStatusEnum</a:t>
            </a:r>
            <a:r>
              <a:rPr lang="en-US" altLang="zh-CN" sz="675" dirty="0">
                <a:solidFill>
                  <a:srgbClr val="000000"/>
                </a:solidFill>
                <a:latin typeface="Consolas" panose="020B0609020204030204" pitchFamily="49" charset="0"/>
              </a:rPr>
              <a:t>::select) SA -= W[Index];</a:t>
            </a:r>
          </a:p>
          <a:p>
            <a:pPr lvl="2"/>
            <a:r>
              <a:rPr lang="en-US" altLang="zh-CN" sz="675" dirty="0">
                <a:solidFill>
                  <a:srgbClr val="000000"/>
                </a:solidFill>
                <a:latin typeface="Consolas" panose="020B0609020204030204" pitchFamily="49" charset="0"/>
              </a:rPr>
              <a:t>}</a:t>
            </a:r>
          </a:p>
          <a:p>
            <a:pPr lvl="2"/>
            <a:r>
              <a:rPr lang="en-US" altLang="zh-CN" sz="675" dirty="0">
                <a:solidFill>
                  <a:srgbClr val="0000FF"/>
                </a:solidFill>
                <a:latin typeface="Consolas" panose="020B0609020204030204" pitchFamily="49" charset="0"/>
              </a:rPr>
              <a:t>return</a:t>
            </a:r>
            <a:r>
              <a:rPr lang="en-US" altLang="zh-CN" sz="675" dirty="0">
                <a:solidFill>
                  <a:srgbClr val="000000"/>
                </a:solidFill>
                <a:latin typeface="Consolas" panose="020B0609020204030204" pitchFamily="49" charset="0"/>
              </a:rPr>
              <a:t> </a:t>
            </a:r>
            <a:r>
              <a:rPr lang="en-US" altLang="zh-CN" sz="675" dirty="0">
                <a:solidFill>
                  <a:srgbClr val="09885A"/>
                </a:solidFill>
                <a:latin typeface="Consolas" panose="020B0609020204030204" pitchFamily="49" charset="0"/>
              </a:rPr>
              <a:t>0</a:t>
            </a:r>
            <a:r>
              <a:rPr lang="en-US" altLang="zh-CN" sz="675" dirty="0">
                <a:solidFill>
                  <a:srgbClr val="000000"/>
                </a:solidFill>
                <a:latin typeface="Consolas" panose="020B0609020204030204" pitchFamily="49" charset="0"/>
              </a:rPr>
              <a:t>;</a:t>
            </a:r>
          </a:p>
          <a:p>
            <a:pPr lvl="1"/>
            <a:r>
              <a:rPr lang="en-US" altLang="zh-CN" sz="675" dirty="0">
                <a:solidFill>
                  <a:srgbClr val="000000"/>
                </a:solidFill>
                <a:latin typeface="Consolas" panose="020B0609020204030204" pitchFamily="49" charset="0"/>
              </a:rPr>
              <a:t>}</a:t>
            </a:r>
          </a:p>
          <a:p>
            <a:pPr lvl="1"/>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GoForward</a:t>
            </a:r>
            <a:r>
              <a:rPr lang="en-US" altLang="zh-CN" sz="675" dirty="0">
                <a:solidFill>
                  <a:srgbClr val="000000"/>
                </a:solidFill>
                <a:latin typeface="Consolas" panose="020B0609020204030204" pitchFamily="49" charset="0"/>
              </a:rPr>
              <a:t>()</a:t>
            </a:r>
          </a:p>
          <a:p>
            <a:pPr lvl="1"/>
            <a:r>
              <a:rPr lang="en-US" altLang="zh-CN" sz="675" dirty="0">
                <a:solidFill>
                  <a:srgbClr val="000000"/>
                </a:solidFill>
                <a:latin typeface="Consolas" panose="020B0609020204030204" pitchFamily="49" charset="0"/>
              </a:rPr>
              <a:t>{</a:t>
            </a:r>
          </a:p>
          <a:p>
            <a:pPr lvl="2"/>
            <a:r>
              <a:rPr lang="en-US" altLang="zh-CN" sz="675" dirty="0">
                <a:solidFill>
                  <a:srgbClr val="000000"/>
                </a:solidFill>
                <a:latin typeface="Consolas" panose="020B0609020204030204" pitchFamily="49" charset="0"/>
              </a:rPr>
              <a:t>Index++;</a:t>
            </a:r>
          </a:p>
          <a:p>
            <a:pPr lvl="2"/>
            <a:r>
              <a:rPr lang="en-US" altLang="zh-CN" sz="675" dirty="0">
                <a:solidFill>
                  <a:srgbClr val="0000FF"/>
                </a:solidFill>
                <a:latin typeface="Consolas" panose="020B0609020204030204" pitchFamily="49" charset="0"/>
              </a:rPr>
              <a:t>if</a:t>
            </a:r>
            <a:r>
              <a:rPr lang="en-US" altLang="zh-CN" sz="675" dirty="0">
                <a:solidFill>
                  <a:srgbClr val="000000"/>
                </a:solidFill>
                <a:latin typeface="Consolas" panose="020B0609020204030204" pitchFamily="49" charset="0"/>
              </a:rPr>
              <a:t> (Index &gt;= </a:t>
            </a:r>
            <a:r>
              <a:rPr lang="en-US" altLang="zh-CN" sz="675" dirty="0" err="1">
                <a:solidFill>
                  <a:srgbClr val="000000"/>
                </a:solidFill>
                <a:latin typeface="Consolas" panose="020B0609020204030204" pitchFamily="49" charset="0"/>
              </a:rPr>
              <a:t>A.size</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BackTracking</a:t>
            </a:r>
            <a:r>
              <a:rPr lang="en-US" altLang="zh-CN" sz="675" dirty="0">
                <a:solidFill>
                  <a:srgbClr val="000000"/>
                </a:solidFill>
                <a:latin typeface="Consolas" panose="020B0609020204030204" pitchFamily="49" charset="0"/>
              </a:rPr>
              <a:t>();</a:t>
            </a:r>
          </a:p>
          <a:p>
            <a:pPr lvl="2"/>
            <a:r>
              <a:rPr lang="en-US" altLang="zh-CN" sz="675" dirty="0">
                <a:solidFill>
                  <a:srgbClr val="0000FF"/>
                </a:solidFill>
                <a:latin typeface="Consolas" panose="020B0609020204030204" pitchFamily="49" charset="0"/>
              </a:rPr>
              <a:t>else </a:t>
            </a:r>
            <a:r>
              <a:rPr lang="en-US" altLang="zh-CN" sz="675" dirty="0">
                <a:solidFill>
                  <a:srgbClr val="000000"/>
                </a:solidFill>
                <a:latin typeface="Consolas" panose="020B0609020204030204" pitchFamily="49" charset="0"/>
              </a:rPr>
              <a:t>A[Index] = </a:t>
            </a:r>
            <a:r>
              <a:rPr lang="en-US" altLang="zh-CN" sz="675" dirty="0" err="1">
                <a:solidFill>
                  <a:srgbClr val="000000"/>
                </a:solidFill>
                <a:latin typeface="Consolas" panose="020B0609020204030204" pitchFamily="49" charset="0"/>
              </a:rPr>
              <a:t>ProcessingStatusEnum</a:t>
            </a:r>
            <a:r>
              <a:rPr lang="en-US" altLang="zh-CN" sz="675" dirty="0">
                <a:solidFill>
                  <a:srgbClr val="000000"/>
                </a:solidFill>
                <a:latin typeface="Consolas" panose="020B0609020204030204" pitchFamily="49" charset="0"/>
              </a:rPr>
              <a:t>::unknown;</a:t>
            </a:r>
          </a:p>
          <a:p>
            <a:pPr lvl="2"/>
            <a:r>
              <a:rPr lang="en-US" altLang="zh-CN" sz="675" dirty="0">
                <a:solidFill>
                  <a:srgbClr val="0000FF"/>
                </a:solidFill>
                <a:latin typeface="Consolas" panose="020B0609020204030204" pitchFamily="49" charset="0"/>
              </a:rPr>
              <a:t>return</a:t>
            </a:r>
            <a:r>
              <a:rPr lang="en-US" altLang="zh-CN" sz="675" dirty="0">
                <a:solidFill>
                  <a:srgbClr val="000000"/>
                </a:solidFill>
                <a:latin typeface="Consolas" panose="020B0609020204030204" pitchFamily="49" charset="0"/>
              </a:rPr>
              <a:t> </a:t>
            </a:r>
            <a:r>
              <a:rPr lang="en-US" altLang="zh-CN" sz="675" dirty="0">
                <a:solidFill>
                  <a:srgbClr val="09885A"/>
                </a:solidFill>
                <a:latin typeface="Consolas" panose="020B0609020204030204" pitchFamily="49" charset="0"/>
              </a:rPr>
              <a:t>0</a:t>
            </a:r>
            <a:r>
              <a:rPr lang="en-US" altLang="zh-CN" sz="675" dirty="0">
                <a:solidFill>
                  <a:srgbClr val="000000"/>
                </a:solidFill>
                <a:latin typeface="Consolas" panose="020B0609020204030204" pitchFamily="49" charset="0"/>
              </a:rPr>
              <a:t>;</a:t>
            </a:r>
          </a:p>
          <a:p>
            <a:pPr lvl="1"/>
            <a:r>
              <a:rPr lang="en-US" altLang="zh-CN" sz="675" dirty="0">
                <a:solidFill>
                  <a:srgbClr val="000000"/>
                </a:solidFill>
                <a:latin typeface="Consolas" panose="020B0609020204030204" pitchFamily="49" charset="0"/>
              </a:rPr>
              <a:t>}</a:t>
            </a:r>
          </a:p>
          <a:p>
            <a:pPr lvl="1"/>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CheckResult</a:t>
            </a:r>
            <a:r>
              <a:rPr lang="en-US" altLang="zh-CN" sz="675" dirty="0">
                <a:solidFill>
                  <a:srgbClr val="000000"/>
                </a:solidFill>
                <a:latin typeface="Consolas" panose="020B0609020204030204" pitchFamily="49" charset="0"/>
              </a:rPr>
              <a:t>()</a:t>
            </a:r>
          </a:p>
          <a:p>
            <a:pPr lvl="1"/>
            <a:r>
              <a:rPr lang="en-US" altLang="zh-CN" sz="675" dirty="0">
                <a:solidFill>
                  <a:srgbClr val="000000"/>
                </a:solidFill>
                <a:latin typeface="Consolas" panose="020B0609020204030204" pitchFamily="49" charset="0"/>
              </a:rPr>
              <a:t>{</a:t>
            </a:r>
          </a:p>
          <a:p>
            <a:pPr lvl="2"/>
            <a:r>
              <a:rPr lang="en-US" altLang="zh-CN" sz="675" dirty="0">
                <a:solidFill>
                  <a:srgbClr val="0000FF"/>
                </a:solidFill>
                <a:latin typeface="Consolas" panose="020B0609020204030204" pitchFamily="49" charset="0"/>
              </a:rPr>
              <a:t>if</a:t>
            </a:r>
            <a:r>
              <a:rPr lang="en-US" altLang="zh-CN" sz="675" dirty="0">
                <a:solidFill>
                  <a:srgbClr val="000000"/>
                </a:solidFill>
                <a:latin typeface="Consolas" panose="020B0609020204030204" pitchFamily="49" charset="0"/>
              </a:rPr>
              <a:t> (SA != M) </a:t>
            </a:r>
            <a:r>
              <a:rPr lang="en-US" altLang="zh-CN" sz="675" dirty="0">
                <a:solidFill>
                  <a:srgbClr val="0000FF"/>
                </a:solidFill>
                <a:latin typeface="Consolas" panose="020B0609020204030204" pitchFamily="49" charset="0"/>
              </a:rPr>
              <a:t>return</a:t>
            </a:r>
            <a:r>
              <a:rPr lang="en-US" altLang="zh-CN" sz="675" dirty="0">
                <a:solidFill>
                  <a:srgbClr val="000000"/>
                </a:solidFill>
                <a:latin typeface="Consolas" panose="020B0609020204030204" pitchFamily="49" charset="0"/>
              </a:rPr>
              <a:t> </a:t>
            </a:r>
            <a:r>
              <a:rPr lang="en-US" altLang="zh-CN" sz="675" dirty="0">
                <a:solidFill>
                  <a:srgbClr val="09885A"/>
                </a:solidFill>
                <a:latin typeface="Consolas" panose="020B0609020204030204" pitchFamily="49" charset="0"/>
              </a:rPr>
              <a:t>0</a:t>
            </a:r>
            <a:r>
              <a:rPr lang="en-US" altLang="zh-CN" sz="675" dirty="0">
                <a:solidFill>
                  <a:srgbClr val="000000"/>
                </a:solidFill>
                <a:latin typeface="Consolas" panose="020B0609020204030204" pitchFamily="49" charset="0"/>
              </a:rPr>
              <a:t>;</a:t>
            </a:r>
          </a:p>
          <a:p>
            <a:pPr lvl="2"/>
            <a:br>
              <a:rPr lang="en-US" altLang="zh-CN" sz="675" dirty="0">
                <a:solidFill>
                  <a:srgbClr val="000000"/>
                </a:solidFill>
                <a:latin typeface="Consolas" panose="020B0609020204030204" pitchFamily="49" charset="0"/>
              </a:rPr>
            </a:br>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收集计算结果并返回结果</a:t>
            </a:r>
            <a:endParaRPr lang="zh-CN" altLang="en-US" sz="675" dirty="0">
              <a:solidFill>
                <a:srgbClr val="000000"/>
              </a:solidFill>
              <a:latin typeface="Consolas" panose="020B0609020204030204" pitchFamily="49" charset="0"/>
            </a:endParaRPr>
          </a:p>
          <a:p>
            <a:pPr lvl="2"/>
            <a:r>
              <a:rPr lang="en-US" altLang="zh-CN" sz="675" dirty="0">
                <a:solidFill>
                  <a:srgbClr val="000000"/>
                </a:solidFill>
                <a:latin typeface="Consolas" panose="020B0609020204030204" pitchFamily="49" charset="0"/>
              </a:rPr>
              <a:t>vector&lt;</a:t>
            </a:r>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&gt; </a:t>
            </a:r>
            <a:r>
              <a:rPr lang="en-US" altLang="zh-CN" sz="675" dirty="0" err="1">
                <a:solidFill>
                  <a:srgbClr val="000000"/>
                </a:solidFill>
                <a:latin typeface="Consolas" panose="020B0609020204030204" pitchFamily="49" charset="0"/>
              </a:rPr>
              <a:t>aSubset</a:t>
            </a:r>
            <a:r>
              <a:rPr lang="en-US" altLang="zh-CN" sz="675" dirty="0">
                <a:solidFill>
                  <a:srgbClr val="000000"/>
                </a:solidFill>
                <a:latin typeface="Consolas" panose="020B0609020204030204" pitchFamily="49" charset="0"/>
              </a:rPr>
              <a:t>;</a:t>
            </a:r>
          </a:p>
          <a:p>
            <a:pPr lvl="2"/>
            <a:r>
              <a:rPr lang="en-US" altLang="zh-CN" sz="675" dirty="0">
                <a:solidFill>
                  <a:srgbClr val="0000FF"/>
                </a:solidFill>
                <a:latin typeface="Consolas" panose="020B0609020204030204" pitchFamily="49" charset="0"/>
              </a:rPr>
              <a:t>for</a:t>
            </a:r>
            <a:r>
              <a:rPr lang="en-US" altLang="zh-CN" sz="675" dirty="0">
                <a:solidFill>
                  <a:srgbClr val="000000"/>
                </a:solidFill>
                <a:latin typeface="Consolas" panose="020B0609020204030204" pitchFamily="49" charset="0"/>
              </a:rPr>
              <a:t> (</a:t>
            </a:r>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 j = </a:t>
            </a:r>
            <a:r>
              <a:rPr lang="en-US" altLang="zh-CN" sz="675" dirty="0">
                <a:solidFill>
                  <a:srgbClr val="09885A"/>
                </a:solidFill>
                <a:latin typeface="Consolas" panose="020B0609020204030204" pitchFamily="49" charset="0"/>
              </a:rPr>
              <a:t>0</a:t>
            </a:r>
            <a:r>
              <a:rPr lang="en-US" altLang="zh-CN" sz="675" dirty="0">
                <a:solidFill>
                  <a:srgbClr val="000000"/>
                </a:solidFill>
                <a:latin typeface="Consolas" panose="020B0609020204030204" pitchFamily="49" charset="0"/>
              </a:rPr>
              <a:t>; j &lt;= Index; </a:t>
            </a:r>
            <a:r>
              <a:rPr lang="en-US" altLang="zh-CN" sz="675" dirty="0" err="1">
                <a:solidFill>
                  <a:srgbClr val="000000"/>
                </a:solidFill>
                <a:latin typeface="Consolas" panose="020B0609020204030204" pitchFamily="49" charset="0"/>
              </a:rPr>
              <a:t>j++</a:t>
            </a:r>
            <a:r>
              <a:rPr lang="en-US" altLang="zh-CN" sz="675" dirty="0">
                <a:solidFill>
                  <a:srgbClr val="000000"/>
                </a:solidFill>
                <a:latin typeface="Consolas" panose="020B0609020204030204" pitchFamily="49" charset="0"/>
              </a:rPr>
              <a:t>)</a:t>
            </a:r>
          </a:p>
          <a:p>
            <a:pPr lvl="2"/>
            <a:r>
              <a:rPr lang="en-US" altLang="zh-CN" sz="675" dirty="0">
                <a:solidFill>
                  <a:srgbClr val="000000"/>
                </a:solidFill>
                <a:latin typeface="Consolas" panose="020B0609020204030204" pitchFamily="49" charset="0"/>
              </a:rPr>
              <a:t>{</a:t>
            </a:r>
          </a:p>
          <a:p>
            <a:pPr lvl="2"/>
            <a:r>
              <a:rPr lang="en-US" altLang="zh-CN" sz="675" dirty="0">
                <a:solidFill>
                  <a:srgbClr val="0000FF"/>
                </a:solidFill>
                <a:latin typeface="Consolas" panose="020B0609020204030204" pitchFamily="49" charset="0"/>
              </a:rPr>
              <a:t>	if</a:t>
            </a:r>
            <a:r>
              <a:rPr lang="en-US" altLang="zh-CN" sz="675" dirty="0">
                <a:solidFill>
                  <a:srgbClr val="000000"/>
                </a:solidFill>
                <a:latin typeface="Consolas" panose="020B0609020204030204" pitchFamily="49" charset="0"/>
              </a:rPr>
              <a:t> (A[j] == </a:t>
            </a:r>
            <a:r>
              <a:rPr lang="en-US" altLang="zh-CN" sz="675" dirty="0" err="1">
                <a:solidFill>
                  <a:srgbClr val="000000"/>
                </a:solidFill>
                <a:latin typeface="Consolas" panose="020B0609020204030204" pitchFamily="49" charset="0"/>
              </a:rPr>
              <a:t>ProcessingStatusEnum</a:t>
            </a:r>
            <a:r>
              <a:rPr lang="en-US" altLang="zh-CN" sz="675" dirty="0">
                <a:solidFill>
                  <a:srgbClr val="000000"/>
                </a:solidFill>
                <a:latin typeface="Consolas" panose="020B0609020204030204" pitchFamily="49" charset="0"/>
              </a:rPr>
              <a:t>::select) </a:t>
            </a:r>
            <a:r>
              <a:rPr lang="en-US" altLang="zh-CN" sz="675" dirty="0" err="1">
                <a:solidFill>
                  <a:srgbClr val="000000"/>
                </a:solidFill>
                <a:latin typeface="Consolas" panose="020B0609020204030204" pitchFamily="49" charset="0"/>
              </a:rPr>
              <a:t>aSubset.push_back</a:t>
            </a:r>
            <a:r>
              <a:rPr lang="en-US" altLang="zh-CN" sz="675" dirty="0">
                <a:solidFill>
                  <a:srgbClr val="000000"/>
                </a:solidFill>
                <a:latin typeface="Consolas" panose="020B0609020204030204" pitchFamily="49" charset="0"/>
              </a:rPr>
              <a:t>(W[j]);</a:t>
            </a:r>
          </a:p>
          <a:p>
            <a:pPr lvl="2"/>
            <a:r>
              <a:rPr lang="en-US" altLang="zh-CN" sz="675" dirty="0">
                <a:solidFill>
                  <a:srgbClr val="000000"/>
                </a:solidFill>
                <a:latin typeface="Consolas" panose="020B0609020204030204" pitchFamily="49" charset="0"/>
              </a:rPr>
              <a:t>}		</a:t>
            </a:r>
          </a:p>
          <a:p>
            <a:pPr lvl="2"/>
            <a:r>
              <a:rPr lang="en-US" altLang="zh-CN" sz="675" dirty="0">
                <a:solidFill>
                  <a:srgbClr val="000000"/>
                </a:solidFill>
                <a:latin typeface="Consolas" panose="020B0609020204030204" pitchFamily="49" charset="0"/>
              </a:rPr>
              <a:t>F(</a:t>
            </a:r>
            <a:r>
              <a:rPr lang="en-US" altLang="zh-CN" sz="675" dirty="0" err="1">
                <a:solidFill>
                  <a:srgbClr val="000000"/>
                </a:solidFill>
                <a:latin typeface="Consolas" panose="020B0609020204030204" pitchFamily="49" charset="0"/>
              </a:rPr>
              <a:t>aSubset</a:t>
            </a:r>
            <a:r>
              <a:rPr lang="en-US" altLang="zh-CN" sz="675" dirty="0">
                <a:solidFill>
                  <a:srgbClr val="000000"/>
                </a:solidFill>
                <a:latin typeface="Consolas" panose="020B0609020204030204" pitchFamily="49" charset="0"/>
              </a:rPr>
              <a:t>);</a:t>
            </a:r>
          </a:p>
          <a:p>
            <a:pPr lvl="2"/>
            <a:r>
              <a:rPr lang="en-US" altLang="zh-CN" sz="675" dirty="0">
                <a:solidFill>
                  <a:srgbClr val="0000FF"/>
                </a:solidFill>
                <a:latin typeface="Consolas" panose="020B0609020204030204" pitchFamily="49" charset="0"/>
              </a:rPr>
              <a:t>return</a:t>
            </a:r>
            <a:r>
              <a:rPr lang="en-US" altLang="zh-CN" sz="675" dirty="0">
                <a:solidFill>
                  <a:srgbClr val="000000"/>
                </a:solidFill>
                <a:latin typeface="Consolas" panose="020B0609020204030204" pitchFamily="49" charset="0"/>
              </a:rPr>
              <a:t> </a:t>
            </a:r>
            <a:r>
              <a:rPr lang="en-US" altLang="zh-CN" sz="675" dirty="0">
                <a:solidFill>
                  <a:srgbClr val="09885A"/>
                </a:solidFill>
                <a:latin typeface="Consolas" panose="020B0609020204030204" pitchFamily="49" charset="0"/>
              </a:rPr>
              <a:t>0</a:t>
            </a:r>
            <a:r>
              <a:rPr lang="en-US" altLang="zh-CN" sz="675" dirty="0">
                <a:solidFill>
                  <a:srgbClr val="000000"/>
                </a:solidFill>
                <a:latin typeface="Consolas" panose="020B0609020204030204" pitchFamily="49" charset="0"/>
              </a:rPr>
              <a:t>;</a:t>
            </a:r>
          </a:p>
          <a:p>
            <a:pPr lvl="1"/>
            <a:r>
              <a:rPr lang="en-US" altLang="zh-CN" sz="675" dirty="0">
                <a:solidFill>
                  <a:srgbClr val="000000"/>
                </a:solidFill>
                <a:latin typeface="Consolas" panose="020B0609020204030204" pitchFamily="49" charset="0"/>
              </a:rPr>
              <a:t>}</a:t>
            </a:r>
          </a:p>
          <a:p>
            <a:pPr lvl="1"/>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 Solve()</a:t>
            </a:r>
          </a:p>
          <a:p>
            <a:pPr lvl="1"/>
            <a:r>
              <a:rPr lang="en-US" altLang="zh-CN" sz="675" dirty="0">
                <a:solidFill>
                  <a:srgbClr val="000000"/>
                </a:solidFill>
                <a:latin typeface="Consolas" panose="020B0609020204030204" pitchFamily="49" charset="0"/>
              </a:rPr>
              <a:t>{</a:t>
            </a:r>
          </a:p>
          <a:p>
            <a:pPr lvl="2"/>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初始化遍历结点</a:t>
            </a:r>
            <a:endParaRPr lang="zh-CN" altLang="en-US" sz="675" dirty="0">
              <a:solidFill>
                <a:srgbClr val="000000"/>
              </a:solidFill>
              <a:latin typeface="Consolas" panose="020B0609020204030204" pitchFamily="49" charset="0"/>
            </a:endParaRPr>
          </a:p>
          <a:p>
            <a:pPr lvl="2"/>
            <a:r>
              <a:rPr lang="en-US" altLang="zh-CN" sz="675" dirty="0">
                <a:solidFill>
                  <a:srgbClr val="000000"/>
                </a:solidFill>
                <a:latin typeface="Consolas" panose="020B0609020204030204" pitchFamily="49" charset="0"/>
              </a:rPr>
              <a:t>sort(</a:t>
            </a:r>
            <a:r>
              <a:rPr lang="en-US" altLang="zh-CN" sz="675" dirty="0" err="1">
                <a:solidFill>
                  <a:srgbClr val="000000"/>
                </a:solidFill>
                <a:latin typeface="Consolas" panose="020B0609020204030204" pitchFamily="49" charset="0"/>
              </a:rPr>
              <a:t>W.begin</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W.end</a:t>
            </a:r>
            <a:r>
              <a:rPr lang="en-US" altLang="zh-CN" sz="675" dirty="0">
                <a:solidFill>
                  <a:srgbClr val="000000"/>
                </a:solidFill>
                <a:latin typeface="Consolas" panose="020B0609020204030204" pitchFamily="49" charset="0"/>
              </a:rPr>
              <a:t>());</a:t>
            </a:r>
          </a:p>
          <a:p>
            <a:pPr lvl="2"/>
            <a:r>
              <a:rPr lang="en-US" altLang="zh-CN" sz="675" dirty="0">
                <a:solidFill>
                  <a:srgbClr val="000000"/>
                </a:solidFill>
                <a:latin typeface="Consolas" panose="020B0609020204030204" pitchFamily="49" charset="0"/>
              </a:rPr>
              <a:t>SW = accumulate(</a:t>
            </a:r>
            <a:r>
              <a:rPr lang="en-US" altLang="zh-CN" sz="675" dirty="0" err="1">
                <a:solidFill>
                  <a:srgbClr val="000000"/>
                </a:solidFill>
                <a:latin typeface="Consolas" panose="020B0609020204030204" pitchFamily="49" charset="0"/>
              </a:rPr>
              <a:t>W.begin</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W.end</a:t>
            </a:r>
            <a:r>
              <a:rPr lang="en-US" altLang="zh-CN" sz="675" dirty="0">
                <a:solidFill>
                  <a:srgbClr val="000000"/>
                </a:solidFill>
                <a:latin typeface="Consolas" panose="020B0609020204030204" pitchFamily="49" charset="0"/>
              </a:rPr>
              <a:t>(), </a:t>
            </a:r>
            <a:r>
              <a:rPr lang="en-US" altLang="zh-CN" sz="675" dirty="0">
                <a:solidFill>
                  <a:srgbClr val="09885A"/>
                </a:solidFill>
                <a:latin typeface="Consolas" panose="020B0609020204030204" pitchFamily="49" charset="0"/>
              </a:rPr>
              <a:t>0</a:t>
            </a:r>
            <a:r>
              <a:rPr lang="en-US" altLang="zh-CN" sz="675" dirty="0">
                <a:solidFill>
                  <a:srgbClr val="000000"/>
                </a:solidFill>
                <a:latin typeface="Consolas" panose="020B0609020204030204" pitchFamily="49" charset="0"/>
              </a:rPr>
              <a:t>);</a:t>
            </a:r>
          </a:p>
          <a:p>
            <a:pPr lvl="2"/>
            <a:r>
              <a:rPr lang="en-US" altLang="zh-CN" sz="675" dirty="0">
                <a:solidFill>
                  <a:srgbClr val="000000"/>
                </a:solidFill>
                <a:latin typeface="Consolas" panose="020B0609020204030204" pitchFamily="49" charset="0"/>
              </a:rPr>
              <a:t>SA = </a:t>
            </a:r>
            <a:r>
              <a:rPr lang="en-US" altLang="zh-CN" sz="675" dirty="0">
                <a:solidFill>
                  <a:srgbClr val="09885A"/>
                </a:solidFill>
                <a:latin typeface="Consolas" panose="020B0609020204030204" pitchFamily="49" charset="0"/>
              </a:rPr>
              <a:t>0</a:t>
            </a:r>
            <a:r>
              <a:rPr lang="en-US" altLang="zh-CN" sz="675" dirty="0">
                <a:solidFill>
                  <a:srgbClr val="000000"/>
                </a:solidFill>
                <a:latin typeface="Consolas" panose="020B0609020204030204" pitchFamily="49" charset="0"/>
              </a:rPr>
              <a:t>; Index = </a:t>
            </a:r>
            <a:r>
              <a:rPr lang="en-US" altLang="zh-CN" sz="675" dirty="0">
                <a:solidFill>
                  <a:srgbClr val="09885A"/>
                </a:solidFill>
                <a:latin typeface="Consolas" panose="020B0609020204030204" pitchFamily="49" charset="0"/>
              </a:rPr>
              <a:t>0</a:t>
            </a:r>
            <a:r>
              <a:rPr lang="en-US" altLang="zh-CN" sz="675" dirty="0">
                <a:solidFill>
                  <a:srgbClr val="000000"/>
                </a:solidFill>
                <a:latin typeface="Consolas" panose="020B0609020204030204" pitchFamily="49" charset="0"/>
              </a:rPr>
              <a:t>;</a:t>
            </a:r>
          </a:p>
          <a:p>
            <a:pPr lvl="2"/>
            <a:r>
              <a:rPr lang="en-US" altLang="zh-CN" sz="675" dirty="0">
                <a:solidFill>
                  <a:srgbClr val="000000"/>
                </a:solidFill>
                <a:latin typeface="Consolas" panose="020B0609020204030204" pitchFamily="49" charset="0"/>
              </a:rPr>
              <a:t>A[Index] = </a:t>
            </a:r>
            <a:r>
              <a:rPr lang="en-US" altLang="zh-CN" sz="675" dirty="0" err="1">
                <a:solidFill>
                  <a:srgbClr val="000000"/>
                </a:solidFill>
                <a:latin typeface="Consolas" panose="020B0609020204030204" pitchFamily="49" charset="0"/>
              </a:rPr>
              <a:t>ProcessingStatusEnum</a:t>
            </a:r>
            <a:r>
              <a:rPr lang="en-US" altLang="zh-CN" sz="675" dirty="0">
                <a:solidFill>
                  <a:srgbClr val="000000"/>
                </a:solidFill>
                <a:latin typeface="Consolas" panose="020B0609020204030204" pitchFamily="49" charset="0"/>
              </a:rPr>
              <a:t>::unknown;</a:t>
            </a:r>
          </a:p>
          <a:p>
            <a:pPr lvl="2"/>
            <a:br>
              <a:rPr lang="en-US" altLang="zh-CN" sz="675" dirty="0">
                <a:solidFill>
                  <a:srgbClr val="000000"/>
                </a:solidFill>
                <a:latin typeface="Consolas" panose="020B0609020204030204" pitchFamily="49" charset="0"/>
              </a:rPr>
            </a:br>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遍历状态空间树</a:t>
            </a:r>
            <a:endParaRPr lang="zh-CN" altLang="en-US" sz="675" dirty="0">
              <a:solidFill>
                <a:srgbClr val="000000"/>
              </a:solidFill>
              <a:latin typeface="Consolas" panose="020B0609020204030204" pitchFamily="49" charset="0"/>
            </a:endParaRPr>
          </a:p>
          <a:p>
            <a:pPr lvl="2"/>
            <a:r>
              <a:rPr lang="en-US" altLang="zh-CN" sz="675" dirty="0">
                <a:solidFill>
                  <a:srgbClr val="0000FF"/>
                </a:solidFill>
                <a:latin typeface="Consolas" panose="020B0609020204030204" pitchFamily="49" charset="0"/>
              </a:rPr>
              <a:t>while</a:t>
            </a:r>
            <a:r>
              <a:rPr lang="en-US" altLang="zh-CN" sz="675" dirty="0">
                <a:solidFill>
                  <a:srgbClr val="000000"/>
                </a:solidFill>
                <a:latin typeface="Consolas" panose="020B0609020204030204" pitchFamily="49" charset="0"/>
              </a:rPr>
              <a:t> (Index &gt;= </a:t>
            </a:r>
            <a:r>
              <a:rPr lang="en-US" altLang="zh-CN" sz="675" dirty="0">
                <a:solidFill>
                  <a:srgbClr val="09885A"/>
                </a:solidFill>
                <a:latin typeface="Consolas" panose="020B0609020204030204" pitchFamily="49" charset="0"/>
              </a:rPr>
              <a:t>0</a:t>
            </a:r>
            <a:r>
              <a:rPr lang="en-US" altLang="zh-CN" sz="675" dirty="0">
                <a:solidFill>
                  <a:srgbClr val="000000"/>
                </a:solidFill>
                <a:latin typeface="Consolas" panose="020B0609020204030204" pitchFamily="49" charset="0"/>
              </a:rPr>
              <a:t>)</a:t>
            </a:r>
          </a:p>
          <a:p>
            <a:pPr lvl="2"/>
            <a:r>
              <a:rPr lang="en-US" altLang="zh-CN" sz="675" dirty="0">
                <a:solidFill>
                  <a:srgbClr val="000000"/>
                </a:solidFill>
                <a:latin typeface="Consolas" panose="020B0609020204030204" pitchFamily="49" charset="0"/>
              </a:rPr>
              <a:t>{</a:t>
            </a:r>
          </a:p>
          <a:p>
            <a:pPr lvl="3"/>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处理当前元素</a:t>
            </a:r>
            <a:r>
              <a:rPr lang="en-US" altLang="zh-CN" sz="675" dirty="0">
                <a:solidFill>
                  <a:srgbClr val="008000"/>
                </a:solidFill>
                <a:latin typeface="Consolas" panose="020B0609020204030204" pitchFamily="49" charset="0"/>
              </a:rPr>
              <a:t>W[Index]</a:t>
            </a:r>
            <a:endParaRPr lang="en-US" altLang="zh-CN" sz="675" dirty="0">
              <a:solidFill>
                <a:srgbClr val="000000"/>
              </a:solidFill>
              <a:latin typeface="Consolas" panose="020B0609020204030204" pitchFamily="49" charset="0"/>
            </a:endParaRPr>
          </a:p>
          <a:p>
            <a:pPr lvl="3"/>
            <a:r>
              <a:rPr lang="en-US" altLang="zh-CN" sz="675" dirty="0">
                <a:solidFill>
                  <a:srgbClr val="0000FF"/>
                </a:solidFill>
                <a:latin typeface="Consolas" panose="020B0609020204030204" pitchFamily="49" charset="0"/>
              </a:rPr>
              <a:t>switch</a:t>
            </a:r>
            <a:r>
              <a:rPr lang="en-US" altLang="zh-CN" sz="675" dirty="0">
                <a:solidFill>
                  <a:srgbClr val="000000"/>
                </a:solidFill>
                <a:latin typeface="Consolas" panose="020B0609020204030204" pitchFamily="49" charset="0"/>
              </a:rPr>
              <a:t> (A[Index])</a:t>
            </a:r>
          </a:p>
          <a:p>
            <a:pPr lvl="3"/>
            <a:r>
              <a:rPr lang="en-US" altLang="zh-CN" sz="675" dirty="0">
                <a:solidFill>
                  <a:srgbClr val="000000"/>
                </a:solidFill>
                <a:latin typeface="Consolas" panose="020B0609020204030204" pitchFamily="49" charset="0"/>
              </a:rPr>
              <a:t>{</a:t>
            </a:r>
          </a:p>
          <a:p>
            <a:pPr lvl="3"/>
            <a:r>
              <a:rPr lang="en-US" altLang="zh-CN" sz="675" dirty="0">
                <a:solidFill>
                  <a:srgbClr val="0000FF"/>
                </a:solidFill>
                <a:latin typeface="Consolas" panose="020B0609020204030204" pitchFamily="49" charset="0"/>
              </a:rPr>
              <a:t>case</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ProcessingStatusEnum</a:t>
            </a:r>
            <a:r>
              <a:rPr lang="en-US" altLang="zh-CN" sz="675" dirty="0">
                <a:solidFill>
                  <a:srgbClr val="000000"/>
                </a:solidFill>
                <a:latin typeface="Consolas" panose="020B0609020204030204" pitchFamily="49" charset="0"/>
              </a:rPr>
              <a:t>::unknown:</a:t>
            </a:r>
          </a:p>
          <a:p>
            <a:pPr lvl="4"/>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检查必要遍历条件</a:t>
            </a:r>
            <a:endParaRPr lang="zh-CN" altLang="en-US" sz="675" dirty="0">
              <a:solidFill>
                <a:srgbClr val="000000"/>
              </a:solidFill>
              <a:latin typeface="Consolas" panose="020B0609020204030204" pitchFamily="49" charset="0"/>
            </a:endParaRPr>
          </a:p>
          <a:p>
            <a:pPr lvl="4"/>
            <a:r>
              <a:rPr lang="en-US" altLang="zh-CN" sz="675" dirty="0">
                <a:solidFill>
                  <a:srgbClr val="0000FF"/>
                </a:solidFill>
                <a:latin typeface="Consolas" panose="020B0609020204030204" pitchFamily="49" charset="0"/>
              </a:rPr>
              <a:t>if</a:t>
            </a:r>
            <a:r>
              <a:rPr lang="en-US" altLang="zh-CN" sz="675" dirty="0">
                <a:solidFill>
                  <a:srgbClr val="000000"/>
                </a:solidFill>
                <a:latin typeface="Consolas" panose="020B0609020204030204" pitchFamily="49" charset="0"/>
              </a:rPr>
              <a:t> (SA + W[Index] &gt; M || SA + SW &lt; M)</a:t>
            </a:r>
          </a:p>
          <a:p>
            <a:pPr lvl="4"/>
            <a:r>
              <a:rPr lang="en-US" altLang="zh-CN" sz="675" dirty="0">
                <a:solidFill>
                  <a:srgbClr val="000000"/>
                </a:solidFill>
                <a:latin typeface="Consolas" panose="020B0609020204030204" pitchFamily="49" charset="0"/>
              </a:rPr>
              <a:t>{</a:t>
            </a:r>
          </a:p>
          <a:p>
            <a:pPr lvl="5"/>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已经不满足必要遍历条件，回溯</a:t>
            </a:r>
            <a:endParaRPr lang="zh-CN" altLang="en-US" sz="675" dirty="0">
              <a:solidFill>
                <a:srgbClr val="000000"/>
              </a:solidFill>
              <a:latin typeface="Consolas" panose="020B0609020204030204" pitchFamily="49" charset="0"/>
            </a:endParaRPr>
          </a:p>
          <a:p>
            <a:pPr lvl="5"/>
            <a:r>
              <a:rPr lang="en-US" altLang="zh-CN" sz="675" dirty="0" err="1">
                <a:solidFill>
                  <a:srgbClr val="000000"/>
                </a:solidFill>
                <a:latin typeface="Consolas" panose="020B0609020204030204" pitchFamily="49" charset="0"/>
              </a:rPr>
              <a:t>BackTracking</a:t>
            </a:r>
            <a:r>
              <a:rPr lang="en-US" altLang="zh-CN" sz="675" dirty="0">
                <a:solidFill>
                  <a:srgbClr val="000000"/>
                </a:solidFill>
                <a:latin typeface="Consolas" panose="020B0609020204030204" pitchFamily="49" charset="0"/>
              </a:rPr>
              <a:t>(); </a:t>
            </a:r>
            <a:r>
              <a:rPr lang="en-US" altLang="zh-CN" sz="675" dirty="0">
                <a:solidFill>
                  <a:srgbClr val="0000FF"/>
                </a:solidFill>
                <a:latin typeface="Consolas" panose="020B0609020204030204" pitchFamily="49" charset="0"/>
              </a:rPr>
              <a:t>continue</a:t>
            </a:r>
            <a:r>
              <a:rPr lang="en-US" altLang="zh-CN" sz="675" dirty="0">
                <a:solidFill>
                  <a:srgbClr val="000000"/>
                </a:solidFill>
                <a:latin typeface="Consolas" panose="020B0609020204030204" pitchFamily="49" charset="0"/>
              </a:rPr>
              <a:t>;</a:t>
            </a:r>
          </a:p>
          <a:p>
            <a:pPr lvl="4"/>
            <a:r>
              <a:rPr lang="en-US" altLang="zh-CN" sz="675" dirty="0">
                <a:solidFill>
                  <a:srgbClr val="000000"/>
                </a:solidFill>
                <a:latin typeface="Consolas" panose="020B0609020204030204" pitchFamily="49" charset="0"/>
              </a:rPr>
              <a:t>}</a:t>
            </a:r>
          </a:p>
          <a:p>
            <a:pPr lvl="4"/>
            <a:br>
              <a:rPr lang="en-US" altLang="zh-CN" sz="675" dirty="0">
                <a:solidFill>
                  <a:srgbClr val="000000"/>
                </a:solidFill>
                <a:latin typeface="Consolas" panose="020B0609020204030204" pitchFamily="49" charset="0"/>
              </a:rPr>
            </a:br>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当前元素还未被处理过，尝试选中该元素</a:t>
            </a:r>
            <a:endParaRPr lang="zh-CN" altLang="en-US" sz="675" dirty="0">
              <a:solidFill>
                <a:srgbClr val="000000"/>
              </a:solidFill>
              <a:latin typeface="Consolas" panose="020B0609020204030204" pitchFamily="49" charset="0"/>
            </a:endParaRPr>
          </a:p>
          <a:p>
            <a:pPr lvl="4"/>
            <a:r>
              <a:rPr lang="en-US" altLang="zh-CN" sz="675" dirty="0">
                <a:solidFill>
                  <a:srgbClr val="000000"/>
                </a:solidFill>
                <a:latin typeface="Consolas" panose="020B0609020204030204" pitchFamily="49" charset="0"/>
              </a:rPr>
              <a:t>A[Index] = </a:t>
            </a:r>
            <a:r>
              <a:rPr lang="en-US" altLang="zh-CN" sz="675" dirty="0" err="1">
                <a:solidFill>
                  <a:srgbClr val="000000"/>
                </a:solidFill>
                <a:latin typeface="Consolas" panose="020B0609020204030204" pitchFamily="49" charset="0"/>
              </a:rPr>
              <a:t>ProcessingStatusEnum</a:t>
            </a:r>
            <a:r>
              <a:rPr lang="en-US" altLang="zh-CN" sz="675" dirty="0">
                <a:solidFill>
                  <a:srgbClr val="000000"/>
                </a:solidFill>
                <a:latin typeface="Consolas" panose="020B0609020204030204" pitchFamily="49" charset="0"/>
              </a:rPr>
              <a:t>::select;</a:t>
            </a:r>
          </a:p>
          <a:p>
            <a:pPr lvl="4"/>
            <a:r>
              <a:rPr lang="en-US" altLang="zh-CN" sz="675" dirty="0">
                <a:solidFill>
                  <a:srgbClr val="000000"/>
                </a:solidFill>
                <a:latin typeface="Consolas" panose="020B0609020204030204" pitchFamily="49" charset="0"/>
              </a:rPr>
              <a:t>SW -= W[Index]; SA += W[Index];</a:t>
            </a:r>
          </a:p>
          <a:p>
            <a:pPr lvl="4"/>
            <a:r>
              <a:rPr lang="en-US" altLang="zh-CN" sz="675" dirty="0" err="1">
                <a:solidFill>
                  <a:srgbClr val="000000"/>
                </a:solidFill>
                <a:latin typeface="Consolas" panose="020B0609020204030204" pitchFamily="49" charset="0"/>
              </a:rPr>
              <a:t>CheckResult</a:t>
            </a:r>
            <a:r>
              <a:rPr lang="en-US" altLang="zh-CN" sz="675" dirty="0">
                <a:solidFill>
                  <a:srgbClr val="000000"/>
                </a:solidFill>
                <a:latin typeface="Consolas" panose="020B0609020204030204" pitchFamily="49" charset="0"/>
              </a:rPr>
              <a:t>();</a:t>
            </a:r>
          </a:p>
          <a:p>
            <a:pPr lvl="4"/>
            <a:r>
              <a:rPr lang="en-US" altLang="zh-CN" sz="675" dirty="0" err="1">
                <a:solidFill>
                  <a:srgbClr val="000000"/>
                </a:solidFill>
                <a:latin typeface="Consolas" panose="020B0609020204030204" pitchFamily="49" charset="0"/>
              </a:rPr>
              <a:t>GoForward</a:t>
            </a:r>
            <a:r>
              <a:rPr lang="en-US" altLang="zh-CN" sz="675" dirty="0">
                <a:solidFill>
                  <a:srgbClr val="000000"/>
                </a:solidFill>
                <a:latin typeface="Consolas" panose="020B0609020204030204" pitchFamily="49" charset="0"/>
              </a:rPr>
              <a:t>();</a:t>
            </a:r>
          </a:p>
          <a:p>
            <a:pPr lvl="3"/>
            <a:r>
              <a:rPr lang="en-US" altLang="zh-CN" sz="675" dirty="0">
                <a:solidFill>
                  <a:srgbClr val="0000FF"/>
                </a:solidFill>
                <a:latin typeface="Consolas" panose="020B0609020204030204" pitchFamily="49" charset="0"/>
              </a:rPr>
              <a:t>	break</a:t>
            </a:r>
            <a:r>
              <a:rPr lang="en-US" altLang="zh-CN" sz="675" dirty="0">
                <a:solidFill>
                  <a:srgbClr val="000000"/>
                </a:solidFill>
                <a:latin typeface="Consolas" panose="020B0609020204030204" pitchFamily="49" charset="0"/>
              </a:rPr>
              <a:t>;</a:t>
            </a:r>
          </a:p>
          <a:p>
            <a:pPr lvl="3"/>
            <a:r>
              <a:rPr lang="en-US" altLang="zh-CN" sz="675" dirty="0">
                <a:solidFill>
                  <a:srgbClr val="0000FF"/>
                </a:solidFill>
                <a:latin typeface="Consolas" panose="020B0609020204030204" pitchFamily="49" charset="0"/>
              </a:rPr>
              <a:t>case</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ProcessingStatusEnum</a:t>
            </a:r>
            <a:r>
              <a:rPr lang="en-US" altLang="zh-CN" sz="675" dirty="0">
                <a:solidFill>
                  <a:srgbClr val="000000"/>
                </a:solidFill>
                <a:latin typeface="Consolas" panose="020B0609020204030204" pitchFamily="49" charset="0"/>
              </a:rPr>
              <a:t>::select:</a:t>
            </a:r>
          </a:p>
          <a:p>
            <a:pPr lvl="4"/>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当前元素已被选中过，尝试放弃该元素</a:t>
            </a:r>
            <a:endParaRPr lang="zh-CN" altLang="en-US" sz="675" dirty="0">
              <a:solidFill>
                <a:srgbClr val="000000"/>
              </a:solidFill>
              <a:latin typeface="Consolas" panose="020B0609020204030204" pitchFamily="49" charset="0"/>
            </a:endParaRPr>
          </a:p>
          <a:p>
            <a:pPr lvl="4"/>
            <a:r>
              <a:rPr lang="en-US" altLang="zh-CN" sz="675" dirty="0">
                <a:solidFill>
                  <a:srgbClr val="000000"/>
                </a:solidFill>
                <a:latin typeface="Consolas" panose="020B0609020204030204" pitchFamily="49" charset="0"/>
              </a:rPr>
              <a:t>A[Index] = </a:t>
            </a:r>
            <a:r>
              <a:rPr lang="en-US" altLang="zh-CN" sz="675" dirty="0" err="1">
                <a:solidFill>
                  <a:srgbClr val="000000"/>
                </a:solidFill>
                <a:latin typeface="Consolas" panose="020B0609020204030204" pitchFamily="49" charset="0"/>
              </a:rPr>
              <a:t>ProcessingStatusEnum</a:t>
            </a:r>
            <a:r>
              <a:rPr lang="en-US" altLang="zh-CN" sz="675" dirty="0">
                <a:solidFill>
                  <a:srgbClr val="000000"/>
                </a:solidFill>
                <a:latin typeface="Consolas" panose="020B0609020204030204" pitchFamily="49" charset="0"/>
              </a:rPr>
              <a:t>::discard;</a:t>
            </a:r>
          </a:p>
          <a:p>
            <a:pPr lvl="4"/>
            <a:r>
              <a:rPr lang="en-US" altLang="zh-CN" sz="675" dirty="0">
                <a:solidFill>
                  <a:srgbClr val="000000"/>
                </a:solidFill>
                <a:latin typeface="Consolas" panose="020B0609020204030204" pitchFamily="49" charset="0"/>
              </a:rPr>
              <a:t>SW -= W[Index];</a:t>
            </a:r>
          </a:p>
          <a:p>
            <a:pPr lvl="4"/>
            <a:r>
              <a:rPr lang="en-US" altLang="zh-CN" sz="675" dirty="0" err="1">
                <a:solidFill>
                  <a:srgbClr val="000000"/>
                </a:solidFill>
                <a:latin typeface="Consolas" panose="020B0609020204030204" pitchFamily="49" charset="0"/>
              </a:rPr>
              <a:t>CheckResult</a:t>
            </a:r>
            <a:r>
              <a:rPr lang="en-US" altLang="zh-CN" sz="675" dirty="0">
                <a:solidFill>
                  <a:srgbClr val="000000"/>
                </a:solidFill>
                <a:latin typeface="Consolas" panose="020B0609020204030204" pitchFamily="49" charset="0"/>
              </a:rPr>
              <a:t>();</a:t>
            </a:r>
          </a:p>
          <a:p>
            <a:pPr lvl="4"/>
            <a:r>
              <a:rPr lang="en-US" altLang="zh-CN" sz="675" dirty="0" err="1">
                <a:solidFill>
                  <a:srgbClr val="000000"/>
                </a:solidFill>
                <a:latin typeface="Consolas" panose="020B0609020204030204" pitchFamily="49" charset="0"/>
              </a:rPr>
              <a:t>GoForward</a:t>
            </a:r>
            <a:r>
              <a:rPr lang="en-US" altLang="zh-CN" sz="675" dirty="0">
                <a:solidFill>
                  <a:srgbClr val="000000"/>
                </a:solidFill>
                <a:latin typeface="Consolas" panose="020B0609020204030204" pitchFamily="49" charset="0"/>
              </a:rPr>
              <a:t>();</a:t>
            </a:r>
          </a:p>
          <a:p>
            <a:pPr lvl="4"/>
            <a:r>
              <a:rPr lang="en-US" altLang="zh-CN" sz="675" dirty="0">
                <a:solidFill>
                  <a:srgbClr val="0000FF"/>
                </a:solidFill>
                <a:latin typeface="Consolas" panose="020B0609020204030204" pitchFamily="49" charset="0"/>
              </a:rPr>
              <a:t>break</a:t>
            </a:r>
            <a:r>
              <a:rPr lang="en-US" altLang="zh-CN" sz="675" dirty="0">
                <a:solidFill>
                  <a:srgbClr val="000000"/>
                </a:solidFill>
                <a:latin typeface="Consolas" panose="020B0609020204030204" pitchFamily="49" charset="0"/>
              </a:rPr>
              <a:t>;</a:t>
            </a:r>
          </a:p>
          <a:p>
            <a:pPr lvl="3"/>
            <a:r>
              <a:rPr lang="en-US" altLang="zh-CN" sz="675" dirty="0">
                <a:solidFill>
                  <a:srgbClr val="0000FF"/>
                </a:solidFill>
                <a:latin typeface="Consolas" panose="020B0609020204030204" pitchFamily="49" charset="0"/>
              </a:rPr>
              <a:t>case</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ProcessingStatusEnum</a:t>
            </a:r>
            <a:r>
              <a:rPr lang="en-US" altLang="zh-CN" sz="675" dirty="0">
                <a:solidFill>
                  <a:srgbClr val="000000"/>
                </a:solidFill>
                <a:latin typeface="Consolas" panose="020B0609020204030204" pitchFamily="49" charset="0"/>
              </a:rPr>
              <a:t>::discard:</a:t>
            </a:r>
          </a:p>
          <a:p>
            <a:pPr lvl="4"/>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当前元素已被选中和放弃过，回溯</a:t>
            </a:r>
            <a:endParaRPr lang="zh-CN" altLang="en-US" sz="675" dirty="0">
              <a:solidFill>
                <a:srgbClr val="000000"/>
              </a:solidFill>
              <a:latin typeface="Consolas" panose="020B0609020204030204" pitchFamily="49" charset="0"/>
            </a:endParaRPr>
          </a:p>
          <a:p>
            <a:pPr lvl="4"/>
            <a:r>
              <a:rPr lang="en-US" altLang="zh-CN" sz="675" dirty="0" err="1">
                <a:solidFill>
                  <a:srgbClr val="000000"/>
                </a:solidFill>
                <a:latin typeface="Consolas" panose="020B0609020204030204" pitchFamily="49" charset="0"/>
              </a:rPr>
              <a:t>BackTracking</a:t>
            </a:r>
            <a:r>
              <a:rPr lang="en-US" altLang="zh-CN" sz="675" dirty="0">
                <a:solidFill>
                  <a:srgbClr val="000000"/>
                </a:solidFill>
                <a:latin typeface="Consolas" panose="020B0609020204030204" pitchFamily="49" charset="0"/>
              </a:rPr>
              <a:t>();</a:t>
            </a:r>
          </a:p>
          <a:p>
            <a:pPr lvl="4"/>
            <a:r>
              <a:rPr lang="en-US" altLang="zh-CN" sz="675" dirty="0">
                <a:solidFill>
                  <a:srgbClr val="0000FF"/>
                </a:solidFill>
                <a:latin typeface="Consolas" panose="020B0609020204030204" pitchFamily="49" charset="0"/>
              </a:rPr>
              <a:t>break</a:t>
            </a:r>
            <a:r>
              <a:rPr lang="en-US" altLang="zh-CN" sz="675" dirty="0">
                <a:solidFill>
                  <a:srgbClr val="000000"/>
                </a:solidFill>
                <a:latin typeface="Consolas" panose="020B0609020204030204" pitchFamily="49" charset="0"/>
              </a:rPr>
              <a:t>;</a:t>
            </a:r>
          </a:p>
          <a:p>
            <a:pPr lvl="3"/>
            <a:r>
              <a:rPr lang="en-US" altLang="zh-CN" sz="675" dirty="0">
                <a:solidFill>
                  <a:srgbClr val="000000"/>
                </a:solidFill>
                <a:latin typeface="Consolas" panose="020B0609020204030204" pitchFamily="49" charset="0"/>
              </a:rPr>
              <a:t>}</a:t>
            </a:r>
          </a:p>
          <a:p>
            <a:pPr lvl="2"/>
            <a:r>
              <a:rPr lang="en-US" altLang="zh-CN" sz="675" dirty="0">
                <a:solidFill>
                  <a:srgbClr val="000000"/>
                </a:solidFill>
                <a:latin typeface="Consolas" panose="020B0609020204030204" pitchFamily="49" charset="0"/>
              </a:rPr>
              <a:t>}</a:t>
            </a:r>
          </a:p>
          <a:p>
            <a:pPr lvl="2"/>
            <a:br>
              <a:rPr lang="en-US" altLang="zh-CN" sz="675" dirty="0">
                <a:solidFill>
                  <a:srgbClr val="000000"/>
                </a:solidFill>
                <a:latin typeface="Consolas" panose="020B0609020204030204" pitchFamily="49" charset="0"/>
              </a:rPr>
            </a:br>
            <a:r>
              <a:rPr lang="en-US" altLang="zh-CN" sz="675" dirty="0">
                <a:solidFill>
                  <a:srgbClr val="0000FF"/>
                </a:solidFill>
                <a:latin typeface="Consolas" panose="020B0609020204030204" pitchFamily="49" charset="0"/>
              </a:rPr>
              <a:t>return</a:t>
            </a:r>
            <a:r>
              <a:rPr lang="en-US" altLang="zh-CN" sz="675" dirty="0">
                <a:solidFill>
                  <a:srgbClr val="000000"/>
                </a:solidFill>
                <a:latin typeface="Consolas" panose="020B0609020204030204" pitchFamily="49" charset="0"/>
              </a:rPr>
              <a:t> </a:t>
            </a:r>
            <a:r>
              <a:rPr lang="en-US" altLang="zh-CN" sz="675" dirty="0">
                <a:solidFill>
                  <a:srgbClr val="09885A"/>
                </a:solidFill>
                <a:latin typeface="Consolas" panose="020B0609020204030204" pitchFamily="49" charset="0"/>
              </a:rPr>
              <a:t>0</a:t>
            </a:r>
            <a:r>
              <a:rPr lang="en-US" altLang="zh-CN" sz="675" dirty="0">
                <a:solidFill>
                  <a:srgbClr val="000000"/>
                </a:solidFill>
                <a:latin typeface="Consolas" panose="020B0609020204030204" pitchFamily="49" charset="0"/>
              </a:rPr>
              <a:t>;</a:t>
            </a:r>
          </a:p>
          <a:p>
            <a:r>
              <a:rPr lang="en-US" altLang="zh-CN" sz="675" dirty="0">
                <a:solidFill>
                  <a:srgbClr val="000000"/>
                </a:solidFill>
                <a:latin typeface="Consolas" panose="020B0609020204030204" pitchFamily="49" charset="0"/>
              </a:rPr>
              <a:t>	}</a:t>
            </a:r>
          </a:p>
          <a:p>
            <a:br>
              <a:rPr lang="en-US" altLang="zh-CN" sz="675" dirty="0">
                <a:solidFill>
                  <a:srgbClr val="000000"/>
                </a:solidFill>
                <a:latin typeface="Consolas" panose="020B0609020204030204" pitchFamily="49" charset="0"/>
              </a:rPr>
            </a:br>
            <a:r>
              <a:rPr lang="en-US" altLang="zh-CN" sz="675" dirty="0">
                <a:solidFill>
                  <a:srgbClr val="0000FF"/>
                </a:solidFill>
                <a:latin typeface="Consolas" panose="020B0609020204030204" pitchFamily="49" charset="0"/>
              </a:rPr>
              <a:t>private:</a:t>
            </a:r>
            <a:endParaRPr lang="en-US" altLang="zh-CN" sz="675" dirty="0">
              <a:solidFill>
                <a:srgbClr val="000000"/>
              </a:solidFill>
              <a:latin typeface="Consolas" panose="020B0609020204030204" pitchFamily="49" charset="0"/>
            </a:endParaRPr>
          </a:p>
          <a:p>
            <a:pPr lvl="1"/>
            <a:r>
              <a:rPr lang="en-US" altLang="zh-CN" sz="675" dirty="0">
                <a:solidFill>
                  <a:srgbClr val="000000"/>
                </a:solidFill>
                <a:latin typeface="Consolas" panose="020B0609020204030204" pitchFamily="49" charset="0"/>
              </a:rPr>
              <a:t>vector&lt;</a:t>
            </a:r>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&gt; W; </a:t>
            </a:r>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输入正整数集合</a:t>
            </a:r>
            <a:endParaRPr lang="zh-CN" altLang="en-US" sz="675" dirty="0">
              <a:solidFill>
                <a:srgbClr val="000000"/>
              </a:solidFill>
              <a:latin typeface="Consolas" panose="020B0609020204030204" pitchFamily="49" charset="0"/>
            </a:endParaRPr>
          </a:p>
          <a:p>
            <a:pPr lvl="1"/>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 M; </a:t>
            </a:r>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目标值</a:t>
            </a:r>
            <a:endParaRPr lang="zh-CN" altLang="en-US" sz="675" dirty="0">
              <a:solidFill>
                <a:srgbClr val="000000"/>
              </a:solidFill>
              <a:latin typeface="Consolas" panose="020B0609020204030204" pitchFamily="49" charset="0"/>
            </a:endParaRPr>
          </a:p>
          <a:p>
            <a:pPr lvl="1"/>
            <a:r>
              <a:rPr lang="en-US" altLang="zh-CN" sz="675" dirty="0">
                <a:solidFill>
                  <a:srgbClr val="000000"/>
                </a:solidFill>
                <a:latin typeface="Consolas" panose="020B0609020204030204" pitchFamily="49" charset="0"/>
              </a:rPr>
              <a:t>vector&lt;</a:t>
            </a:r>
            <a:r>
              <a:rPr lang="en-US" altLang="zh-CN" sz="675" dirty="0" err="1">
                <a:solidFill>
                  <a:srgbClr val="000000"/>
                </a:solidFill>
                <a:latin typeface="Consolas" panose="020B0609020204030204" pitchFamily="49" charset="0"/>
              </a:rPr>
              <a:t>ProcessingStatusEnum</a:t>
            </a:r>
            <a:r>
              <a:rPr lang="en-US" altLang="zh-CN" sz="675" dirty="0">
                <a:solidFill>
                  <a:srgbClr val="000000"/>
                </a:solidFill>
                <a:latin typeface="Consolas" panose="020B0609020204030204" pitchFamily="49" charset="0"/>
              </a:rPr>
              <a:t>&gt; A; </a:t>
            </a:r>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记录每个元素的处理状态</a:t>
            </a:r>
            <a:endParaRPr lang="zh-CN" altLang="en-US" sz="675" dirty="0">
              <a:solidFill>
                <a:srgbClr val="000000"/>
              </a:solidFill>
              <a:latin typeface="Consolas" panose="020B0609020204030204" pitchFamily="49" charset="0"/>
            </a:endParaRPr>
          </a:p>
          <a:p>
            <a:pPr lvl="1"/>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 SW; </a:t>
            </a:r>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剩余和</a:t>
            </a:r>
            <a:endParaRPr lang="zh-CN" altLang="en-US" sz="675" dirty="0">
              <a:solidFill>
                <a:srgbClr val="000000"/>
              </a:solidFill>
              <a:latin typeface="Consolas" panose="020B0609020204030204" pitchFamily="49" charset="0"/>
            </a:endParaRPr>
          </a:p>
          <a:p>
            <a:pPr lvl="1"/>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 SA; </a:t>
            </a:r>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选入和</a:t>
            </a:r>
            <a:endParaRPr lang="zh-CN" altLang="en-US" sz="675" dirty="0">
              <a:solidFill>
                <a:srgbClr val="000000"/>
              </a:solidFill>
              <a:latin typeface="Consolas" panose="020B0609020204030204" pitchFamily="49" charset="0"/>
            </a:endParaRPr>
          </a:p>
          <a:p>
            <a:pPr lvl="1"/>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 Index; </a:t>
            </a:r>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待处理元素的下标</a:t>
            </a:r>
            <a:endParaRPr lang="zh-CN" altLang="en-US" sz="675" dirty="0">
              <a:solidFill>
                <a:srgbClr val="000000"/>
              </a:solidFill>
              <a:latin typeface="Consolas" panose="020B0609020204030204" pitchFamily="49" charset="0"/>
            </a:endParaRPr>
          </a:p>
          <a:p>
            <a:pPr lvl="1"/>
            <a:r>
              <a:rPr lang="en-US" altLang="zh-CN" sz="675" dirty="0">
                <a:solidFill>
                  <a:srgbClr val="000000"/>
                </a:solidFill>
                <a:latin typeface="Consolas" panose="020B0609020204030204" pitchFamily="49" charset="0"/>
              </a:rPr>
              <a:t>int (*F)(</a:t>
            </a:r>
            <a:r>
              <a:rPr lang="en-US" altLang="zh-CN" sz="675" dirty="0">
                <a:solidFill>
                  <a:srgbClr val="0000FF"/>
                </a:solidFill>
                <a:latin typeface="Consolas" panose="020B0609020204030204" pitchFamily="49" charset="0"/>
              </a:rPr>
              <a:t>const</a:t>
            </a:r>
            <a:r>
              <a:rPr lang="en-US" altLang="zh-CN" sz="675" dirty="0">
                <a:solidFill>
                  <a:srgbClr val="000000"/>
                </a:solidFill>
                <a:latin typeface="Consolas" panose="020B0609020204030204" pitchFamily="49" charset="0"/>
              </a:rPr>
              <a:t> vector&lt;</a:t>
            </a:r>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&gt; &amp;); </a:t>
            </a:r>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接收结果的回调函数</a:t>
            </a:r>
            <a:endParaRPr lang="zh-CN" altLang="en-US" sz="675" dirty="0">
              <a:solidFill>
                <a:srgbClr val="000000"/>
              </a:solidFill>
              <a:latin typeface="Consolas" panose="020B0609020204030204" pitchFamily="49" charset="0"/>
            </a:endParaRPr>
          </a:p>
          <a:p>
            <a:r>
              <a:rPr lang="en-US" altLang="zh-CN" sz="675"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8180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9" end="7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0" end="8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81" end="8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2" end="8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3" end="8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4" end="8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5" end="8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6" end="8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7" end="1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8" end="1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24" end="2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
                                            <p:txEl>
                                              <p:pRg st="25" end="2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
                                            <p:txEl>
                                              <p:pRg st="26" end="2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27" end="2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
                                            <p:txEl>
                                              <p:pRg st="36" end="36"/>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
                                            <p:txEl>
                                              <p:pRg st="37" end="3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xEl>
                                              <p:pRg st="12" end="12"/>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
                                            <p:txEl>
                                              <p:pRg st="13" end="13"/>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
                                            <p:txEl>
                                              <p:pRg st="22" end="22"/>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
                                            <p:txEl>
                                              <p:pRg st="23" end="23"/>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
                                            <p:txEl>
                                              <p:pRg st="28" end="28"/>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
                                            <p:txEl>
                                              <p:pRg st="29" end="29"/>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
                                            <p:txEl>
                                              <p:pRg st="30" end="30"/>
                                            </p:txEl>
                                          </p:spTgt>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
                                            <p:txEl>
                                              <p:pRg st="31" end="31"/>
                                            </p:txEl>
                                          </p:spTgt>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
                                            <p:txEl>
                                              <p:pRg st="32" end="32"/>
                                            </p:txEl>
                                          </p:spTgt>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
                                            <p:txEl>
                                              <p:pRg st="33" end="33"/>
                                            </p:txEl>
                                          </p:spTgt>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
                                            <p:txEl>
                                              <p:pRg st="34" end="34"/>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2">
                                            <p:txEl>
                                              <p:pRg st="35" end="35"/>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2">
                                            <p:txEl>
                                              <p:pRg st="38" end="38"/>
                                            </p:txEl>
                                          </p:spTgt>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
                                            <p:txEl>
                                              <p:pRg st="39" end="39"/>
                                            </p:txEl>
                                          </p:spTgt>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
                                            <p:txEl>
                                              <p:pRg st="77" end="77"/>
                                            </p:txEl>
                                          </p:spTgt>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
                                            <p:txEl>
                                              <p:pRg st="78" end="78"/>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2">
                                            <p:txEl>
                                              <p:pRg st="40" end="40"/>
                                            </p:txEl>
                                          </p:spTgt>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
                                            <p:txEl>
                                              <p:pRg st="45" end="45"/>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2">
                                            <p:txEl>
                                              <p:pRg st="41" end="41"/>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2">
                                            <p:txEl>
                                              <p:pRg st="42" end="42"/>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2">
                                            <p:txEl>
                                              <p:pRg st="43" end="43"/>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2">
                                            <p:txEl>
                                              <p:pRg st="44" end="44"/>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2">
                                            <p:txEl>
                                              <p:pRg st="46" end="46"/>
                                            </p:txEl>
                                          </p:spTgt>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
                                            <p:txEl>
                                              <p:pRg st="47" end="47"/>
                                            </p:txEl>
                                          </p:spTgt>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
                                            <p:txEl>
                                              <p:pRg st="76" end="76"/>
                                            </p:txEl>
                                          </p:spTgt>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
                                            <p:txEl>
                                              <p:pRg st="48" end="48"/>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2">
                                            <p:txEl>
                                              <p:pRg st="49" end="49"/>
                                            </p:txEl>
                                          </p:spTgt>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
                                            <p:txEl>
                                              <p:pRg st="50" end="50"/>
                                            </p:txEl>
                                          </p:spTgt>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
                                            <p:txEl>
                                              <p:pRg st="51" end="51"/>
                                            </p:txEl>
                                          </p:spTgt>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
                                            <p:txEl>
                                              <p:pRg st="63" end="63"/>
                                            </p:txEl>
                                          </p:spTgt>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
                                            <p:txEl>
                                              <p:pRg st="64" end="64"/>
                                            </p:txEl>
                                          </p:spTgt>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
                                            <p:txEl>
                                              <p:pRg st="70" end="70"/>
                                            </p:txEl>
                                          </p:spTgt>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
                                            <p:txEl>
                                              <p:pRg st="71" end="71"/>
                                            </p:txEl>
                                          </p:spTgt>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
                                            <p:txEl>
                                              <p:pRg st="74" end="74"/>
                                            </p:txEl>
                                          </p:spTgt>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
                                            <p:txEl>
                                              <p:pRg st="75" end="75"/>
                                            </p:txEl>
                                          </p:spTgt>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2">
                                            <p:txEl>
                                              <p:pRg st="52" end="52"/>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nodeType="clickEffect">
                                  <p:stCondLst>
                                    <p:cond delay="0"/>
                                  </p:stCondLst>
                                  <p:childTnLst>
                                    <p:set>
                                      <p:cBhvr>
                                        <p:cTn id="188" dur="1" fill="hold">
                                          <p:stCondLst>
                                            <p:cond delay="0"/>
                                          </p:stCondLst>
                                        </p:cTn>
                                        <p:tgtEl>
                                          <p:spTgt spid="2">
                                            <p:txEl>
                                              <p:pRg st="53" end="53"/>
                                            </p:txEl>
                                          </p:spTgt>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
                                            <p:txEl>
                                              <p:pRg st="54" end="54"/>
                                            </p:txEl>
                                          </p:spTgt>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2">
                                            <p:txEl>
                                              <p:pRg st="57" end="57"/>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2">
                                            <p:txEl>
                                              <p:pRg st="55" end="55"/>
                                            </p:txEl>
                                          </p:spTgt>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
                                            <p:txEl>
                                              <p:pRg st="56" end="56"/>
                                            </p:txEl>
                                          </p:spTgt>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nodeType="clickEffect">
                                  <p:stCondLst>
                                    <p:cond delay="0"/>
                                  </p:stCondLst>
                                  <p:childTnLst>
                                    <p:set>
                                      <p:cBhvr>
                                        <p:cTn id="202" dur="1" fill="hold">
                                          <p:stCondLst>
                                            <p:cond delay="0"/>
                                          </p:stCondLst>
                                        </p:cTn>
                                        <p:tgtEl>
                                          <p:spTgt spid="2">
                                            <p:txEl>
                                              <p:pRg st="58" end="58"/>
                                            </p:txEl>
                                          </p:spTgt>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
                                            <p:txEl>
                                              <p:pRg st="65" end="65"/>
                                            </p:txEl>
                                          </p:spTgt>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
                                            <p:txEl>
                                              <p:pRg st="72" end="72"/>
                                            </p:txEl>
                                          </p:spTgt>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nodeType="clickEffect">
                                  <p:stCondLst>
                                    <p:cond delay="0"/>
                                  </p:stCondLst>
                                  <p:childTnLst>
                                    <p:set>
                                      <p:cBhvr>
                                        <p:cTn id="210" dur="1" fill="hold">
                                          <p:stCondLst>
                                            <p:cond delay="0"/>
                                          </p:stCondLst>
                                        </p:cTn>
                                        <p:tgtEl>
                                          <p:spTgt spid="2">
                                            <p:txEl>
                                              <p:pRg st="59" end="59"/>
                                            </p:txEl>
                                          </p:spTgt>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2">
                                            <p:txEl>
                                              <p:pRg st="60" end="60"/>
                                            </p:txEl>
                                          </p:spTgt>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nodeType="clickEffect">
                                  <p:stCondLst>
                                    <p:cond delay="0"/>
                                  </p:stCondLst>
                                  <p:childTnLst>
                                    <p:set>
                                      <p:cBhvr>
                                        <p:cTn id="218" dur="1" fill="hold">
                                          <p:stCondLst>
                                            <p:cond delay="0"/>
                                          </p:stCondLst>
                                        </p:cTn>
                                        <p:tgtEl>
                                          <p:spTgt spid="2">
                                            <p:txEl>
                                              <p:pRg st="61" end="61"/>
                                            </p:txEl>
                                          </p:spTgt>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2">
                                            <p:txEl>
                                              <p:pRg st="62" end="62"/>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nodeType="clickEffect">
                                  <p:stCondLst>
                                    <p:cond delay="0"/>
                                  </p:stCondLst>
                                  <p:childTnLst>
                                    <p:set>
                                      <p:cBhvr>
                                        <p:cTn id="226" dur="1" fill="hold">
                                          <p:stCondLst>
                                            <p:cond delay="0"/>
                                          </p:stCondLst>
                                        </p:cTn>
                                        <p:tgtEl>
                                          <p:spTgt spid="2">
                                            <p:txEl>
                                              <p:pRg st="66" end="66"/>
                                            </p:txEl>
                                          </p:spTgt>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nodeType="clickEffect">
                                  <p:stCondLst>
                                    <p:cond delay="0"/>
                                  </p:stCondLst>
                                  <p:childTnLst>
                                    <p:set>
                                      <p:cBhvr>
                                        <p:cTn id="230" dur="1" fill="hold">
                                          <p:stCondLst>
                                            <p:cond delay="0"/>
                                          </p:stCondLst>
                                        </p:cTn>
                                        <p:tgtEl>
                                          <p:spTgt spid="2">
                                            <p:txEl>
                                              <p:pRg st="67" end="67"/>
                                            </p:txEl>
                                          </p:spTgt>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nodeType="clickEffect">
                                  <p:stCondLst>
                                    <p:cond delay="0"/>
                                  </p:stCondLst>
                                  <p:childTnLst>
                                    <p:set>
                                      <p:cBhvr>
                                        <p:cTn id="234" dur="1" fill="hold">
                                          <p:stCondLst>
                                            <p:cond delay="0"/>
                                          </p:stCondLst>
                                        </p:cTn>
                                        <p:tgtEl>
                                          <p:spTgt spid="2">
                                            <p:txEl>
                                              <p:pRg st="68" end="68"/>
                                            </p:txEl>
                                          </p:spTgt>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nodeType="clickEffect">
                                  <p:stCondLst>
                                    <p:cond delay="0"/>
                                  </p:stCondLst>
                                  <p:childTnLst>
                                    <p:set>
                                      <p:cBhvr>
                                        <p:cTn id="238" dur="1" fill="hold">
                                          <p:stCondLst>
                                            <p:cond delay="0"/>
                                          </p:stCondLst>
                                        </p:cTn>
                                        <p:tgtEl>
                                          <p:spTgt spid="2">
                                            <p:txEl>
                                              <p:pRg st="69" end="69"/>
                                            </p:txEl>
                                          </p:spTgt>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nodeType="clickEffect">
                                  <p:stCondLst>
                                    <p:cond delay="0"/>
                                  </p:stCondLst>
                                  <p:childTnLst>
                                    <p:set>
                                      <p:cBhvr>
                                        <p:cTn id="242" dur="1" fill="hold">
                                          <p:stCondLst>
                                            <p:cond delay="0"/>
                                          </p:stCondLst>
                                        </p:cTn>
                                        <p:tgtEl>
                                          <p:spTgt spid="2">
                                            <p:txEl>
                                              <p:pRg st="73" end="7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lang="zh-CN" altLang="en-US" dirty="0"/>
              <a:t>不等式问题</a:t>
            </a:r>
          </a:p>
        </p:txBody>
      </p:sp>
      <p:sp>
        <p:nvSpPr>
          <p:cNvPr id="3" name="文本框 2"/>
          <p:cNvSpPr txBox="1"/>
          <p:nvPr/>
        </p:nvSpPr>
        <p:spPr>
          <a:xfrm>
            <a:off x="2210637" y="2019719"/>
            <a:ext cx="3647152" cy="369332"/>
          </a:xfrm>
          <a:prstGeom prst="rect">
            <a:avLst/>
          </a:prstGeom>
          <a:noFill/>
        </p:spPr>
        <p:txBody>
          <a:bodyPr wrap="none" rtlCol="0">
            <a:spAutoFit/>
          </a:bodyPr>
          <a:lstStyle/>
          <a:p>
            <a:r>
              <a:rPr lang="zh-CN" altLang="en-US" dirty="0"/>
              <a:t>求满足下列不等式的所有整数解：</a:t>
            </a:r>
            <a:endParaRPr lang="en-US" altLang="zh-CN" dirty="0"/>
          </a:p>
        </p:txBody>
      </p:sp>
      <mc:AlternateContent xmlns:mc="http://schemas.openxmlformats.org/markup-compatibility/2006" xmlns:a14="http://schemas.microsoft.com/office/drawing/2010/main">
        <mc:Choice Requires="a14">
          <p:sp>
            <p:nvSpPr>
              <p:cNvPr id="4" name="文本框 3"/>
              <p:cNvSpPr txBox="1"/>
              <p:nvPr/>
            </p:nvSpPr>
            <p:spPr>
              <a:xfrm>
                <a:off x="2401556" y="2763296"/>
                <a:ext cx="3235569"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5</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+4</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10</m:t>
                      </m:r>
                    </m:oMath>
                  </m:oMathPara>
                </a14:m>
                <a:endParaRPr lang="en-US" altLang="zh-CN" sz="2400" b="0" dirty="0">
                  <a:ea typeface="Cambria Math" panose="020405030504060302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2401556" y="2763296"/>
                <a:ext cx="3235569" cy="369332"/>
              </a:xfrm>
              <a:prstGeom prst="rect">
                <a:avLst/>
              </a:prstGeom>
              <a:blipFill rotWithShape="0">
                <a:blip r:embed="rId3"/>
                <a:stretch>
                  <a:fillRect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5637125" y="2809462"/>
                <a:ext cx="11191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5637125" y="2809462"/>
                <a:ext cx="1119153" cy="276999"/>
              </a:xfrm>
              <a:prstGeom prst="rect">
                <a:avLst/>
              </a:prstGeom>
              <a:blipFill rotWithShape="0">
                <a:blip r:embed="rId4"/>
                <a:stretch>
                  <a:fillRect l="-4372" r="-4372" b="-22222"/>
                </a:stretch>
              </a:blipFill>
            </p:spPr>
            <p:txBody>
              <a:bodyPr/>
              <a:lstStyle/>
              <a:p>
                <a:r>
                  <a:rPr lang="zh-CN" altLang="en-US">
                    <a:noFill/>
                  </a:rPr>
                  <a:t> </a:t>
                </a:r>
              </a:p>
            </p:txBody>
          </p:sp>
        </mc:Fallback>
      </mc:AlternateContent>
      <p:grpSp>
        <p:nvGrpSpPr>
          <p:cNvPr id="35" name="组合 34"/>
          <p:cNvGrpSpPr/>
          <p:nvPr/>
        </p:nvGrpSpPr>
        <p:grpSpPr>
          <a:xfrm>
            <a:off x="1180757" y="3723132"/>
            <a:ext cx="7609305" cy="2566124"/>
            <a:chOff x="1381724" y="4119825"/>
            <a:chExt cx="7609305" cy="2566124"/>
          </a:xfrm>
        </p:grpSpPr>
        <p:sp>
          <p:nvSpPr>
            <p:cNvPr id="6" name="文本框 5"/>
            <p:cNvSpPr txBox="1"/>
            <p:nvPr/>
          </p:nvSpPr>
          <p:spPr>
            <a:xfrm>
              <a:off x="6934709" y="4119825"/>
              <a:ext cx="646331" cy="369332"/>
            </a:xfrm>
            <a:prstGeom prst="rect">
              <a:avLst/>
            </a:prstGeom>
            <a:noFill/>
          </p:spPr>
          <p:txBody>
            <a:bodyPr wrap="none" rtlCol="0">
              <a:spAutoFit/>
            </a:bodyPr>
            <a:lstStyle/>
            <a:p>
              <a:r>
                <a:rPr lang="zh-CN" altLang="en-US" dirty="0"/>
                <a:t>（）</a:t>
              </a:r>
            </a:p>
          </p:txBody>
        </p:sp>
        <p:sp>
          <p:nvSpPr>
            <p:cNvPr id="7" name="文本框 6"/>
            <p:cNvSpPr txBox="1"/>
            <p:nvPr/>
          </p:nvSpPr>
          <p:spPr>
            <a:xfrm>
              <a:off x="5524722" y="5003914"/>
              <a:ext cx="671979" cy="369332"/>
            </a:xfrm>
            <a:prstGeom prst="rect">
              <a:avLst/>
            </a:prstGeom>
            <a:noFill/>
          </p:spPr>
          <p:txBody>
            <a:bodyPr wrap="none" rtlCol="0">
              <a:spAutoFit/>
            </a:bodyPr>
            <a:lstStyle/>
            <a:p>
              <a:r>
                <a:rPr lang="en-US" altLang="zh-CN" dirty="0"/>
                <a:t>5×1</a:t>
              </a:r>
              <a:endParaRPr lang="zh-CN" altLang="en-US" dirty="0"/>
            </a:p>
          </p:txBody>
        </p:sp>
        <p:sp>
          <p:nvSpPr>
            <p:cNvPr id="8" name="文本框 7"/>
            <p:cNvSpPr txBox="1"/>
            <p:nvPr/>
          </p:nvSpPr>
          <p:spPr>
            <a:xfrm>
              <a:off x="6921886" y="4992581"/>
              <a:ext cx="671979" cy="369332"/>
            </a:xfrm>
            <a:prstGeom prst="rect">
              <a:avLst/>
            </a:prstGeom>
            <a:noFill/>
          </p:spPr>
          <p:txBody>
            <a:bodyPr wrap="none" rtlCol="0">
              <a:spAutoFit/>
            </a:bodyPr>
            <a:lstStyle/>
            <a:p>
              <a:r>
                <a:rPr lang="en-US" altLang="zh-CN" dirty="0"/>
                <a:t>5×2</a:t>
              </a:r>
              <a:endParaRPr lang="zh-CN" altLang="en-US" dirty="0"/>
            </a:p>
          </p:txBody>
        </p:sp>
        <p:sp>
          <p:nvSpPr>
            <p:cNvPr id="9" name="文本框 8"/>
            <p:cNvSpPr txBox="1"/>
            <p:nvPr/>
          </p:nvSpPr>
          <p:spPr>
            <a:xfrm>
              <a:off x="8319050" y="4992581"/>
              <a:ext cx="671979" cy="369332"/>
            </a:xfrm>
            <a:prstGeom prst="rect">
              <a:avLst/>
            </a:prstGeom>
            <a:noFill/>
          </p:spPr>
          <p:txBody>
            <a:bodyPr wrap="none" rtlCol="0">
              <a:spAutoFit/>
            </a:bodyPr>
            <a:lstStyle/>
            <a:p>
              <a:r>
                <a:rPr lang="en-US" altLang="zh-CN" dirty="0"/>
                <a:t>5×3</a:t>
              </a:r>
              <a:endParaRPr lang="zh-CN" altLang="en-US" dirty="0"/>
            </a:p>
          </p:txBody>
        </p:sp>
        <p:sp>
          <p:nvSpPr>
            <p:cNvPr id="10" name="文本框 9"/>
            <p:cNvSpPr txBox="1"/>
            <p:nvPr/>
          </p:nvSpPr>
          <p:spPr>
            <a:xfrm>
              <a:off x="3158948" y="5731467"/>
              <a:ext cx="1298753" cy="369332"/>
            </a:xfrm>
            <a:prstGeom prst="rect">
              <a:avLst/>
            </a:prstGeom>
            <a:noFill/>
          </p:spPr>
          <p:txBody>
            <a:bodyPr wrap="none" rtlCol="0">
              <a:spAutoFit/>
            </a:bodyPr>
            <a:lstStyle/>
            <a:p>
              <a:r>
                <a:rPr lang="en-US" altLang="zh-CN" dirty="0"/>
                <a:t>5×1+4×1</a:t>
              </a:r>
              <a:endParaRPr lang="zh-CN" altLang="en-US" dirty="0"/>
            </a:p>
          </p:txBody>
        </p:sp>
        <p:sp>
          <p:nvSpPr>
            <p:cNvPr id="11" name="文本框 10"/>
            <p:cNvSpPr txBox="1"/>
            <p:nvPr/>
          </p:nvSpPr>
          <p:spPr>
            <a:xfrm>
              <a:off x="5208412" y="5730350"/>
              <a:ext cx="1298753"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altLang="zh-CN" dirty="0"/>
                <a:t>5×1+4×2</a:t>
              </a:r>
              <a:endParaRPr lang="zh-CN" altLang="en-US" dirty="0"/>
            </a:p>
          </p:txBody>
        </p:sp>
        <p:sp>
          <p:nvSpPr>
            <p:cNvPr id="12" name="文本框 11"/>
            <p:cNvSpPr txBox="1"/>
            <p:nvPr/>
          </p:nvSpPr>
          <p:spPr>
            <a:xfrm>
              <a:off x="7257876" y="5730350"/>
              <a:ext cx="1298753" cy="369332"/>
            </a:xfrm>
            <a:prstGeom prst="rect">
              <a:avLst/>
            </a:prstGeom>
            <a:noFill/>
          </p:spPr>
          <p:txBody>
            <a:bodyPr wrap="none" rtlCol="0">
              <a:spAutoFit/>
            </a:bodyPr>
            <a:lstStyle/>
            <a:p>
              <a:r>
                <a:rPr lang="en-US" altLang="zh-CN" dirty="0"/>
                <a:t>5×1+4×3</a:t>
              </a:r>
              <a:endParaRPr lang="zh-CN" altLang="en-US" dirty="0"/>
            </a:p>
          </p:txBody>
        </p:sp>
        <p:sp>
          <p:nvSpPr>
            <p:cNvPr id="13" name="文本框 12"/>
            <p:cNvSpPr txBox="1"/>
            <p:nvPr/>
          </p:nvSpPr>
          <p:spPr>
            <a:xfrm>
              <a:off x="1381724" y="6316617"/>
              <a:ext cx="1657826" cy="369332"/>
            </a:xfrm>
            <a:prstGeom prst="rect">
              <a:avLst/>
            </a:prstGeom>
            <a:noFill/>
          </p:spPr>
          <p:txBody>
            <a:bodyPr wrap="none" rtlCol="0">
              <a:spAutoFit/>
            </a:bodyPr>
            <a:lstStyle/>
            <a:p>
              <a:r>
                <a:rPr lang="en-US" altLang="zh-CN" dirty="0"/>
                <a:t>5×1+4×1</a:t>
              </a:r>
              <a:r>
                <a:rPr lang="zh-CN" altLang="en-US" dirty="0"/>
                <a:t>－</a:t>
              </a:r>
              <a:r>
                <a:rPr lang="en-US" altLang="zh-CN" dirty="0"/>
                <a:t>1</a:t>
              </a:r>
              <a:endParaRPr lang="zh-CN" altLang="en-US" dirty="0"/>
            </a:p>
          </p:txBody>
        </p:sp>
        <p:sp>
          <p:nvSpPr>
            <p:cNvPr id="14" name="文本框 13"/>
            <p:cNvSpPr txBox="1"/>
            <p:nvPr/>
          </p:nvSpPr>
          <p:spPr>
            <a:xfrm>
              <a:off x="3393869" y="6312824"/>
              <a:ext cx="1657826" cy="369332"/>
            </a:xfrm>
            <a:prstGeom prst="rect">
              <a:avLst/>
            </a:prstGeom>
            <a:noFill/>
          </p:spPr>
          <p:txBody>
            <a:bodyPr wrap="none" rtlCol="0">
              <a:spAutoFit/>
            </a:bodyPr>
            <a:lstStyle/>
            <a:p>
              <a:r>
                <a:rPr lang="en-US" altLang="zh-CN" dirty="0"/>
                <a:t>5×1+4×1</a:t>
              </a:r>
              <a:r>
                <a:rPr lang="zh-CN" altLang="en-US" dirty="0"/>
                <a:t>－</a:t>
              </a:r>
              <a:r>
                <a:rPr lang="en-US" altLang="zh-CN" dirty="0"/>
                <a:t>2</a:t>
              </a:r>
              <a:endParaRPr lang="zh-CN" altLang="en-US" dirty="0"/>
            </a:p>
          </p:txBody>
        </p:sp>
        <p:sp>
          <p:nvSpPr>
            <p:cNvPr id="15" name="文本框 14"/>
            <p:cNvSpPr txBox="1"/>
            <p:nvPr/>
          </p:nvSpPr>
          <p:spPr>
            <a:xfrm>
              <a:off x="5524722" y="6312824"/>
              <a:ext cx="1657826" cy="369332"/>
            </a:xfrm>
            <a:prstGeom prst="rect">
              <a:avLst/>
            </a:prstGeom>
            <a:noFill/>
          </p:spPr>
          <p:txBody>
            <a:bodyPr wrap="none" rtlCol="0">
              <a:spAutoFit/>
            </a:bodyPr>
            <a:lstStyle/>
            <a:p>
              <a:r>
                <a:rPr lang="en-US" altLang="zh-CN" dirty="0"/>
                <a:t>5×1+4×1</a:t>
              </a:r>
              <a:r>
                <a:rPr lang="zh-CN" altLang="en-US" dirty="0"/>
                <a:t>－</a:t>
              </a:r>
              <a:r>
                <a:rPr lang="en-US" altLang="zh-CN" dirty="0"/>
                <a:t>3</a:t>
              </a:r>
              <a:endParaRPr lang="zh-CN" altLang="en-US" dirty="0"/>
            </a:p>
          </p:txBody>
        </p:sp>
        <p:cxnSp>
          <p:nvCxnSpPr>
            <p:cNvPr id="17" name="直接连接符 16"/>
            <p:cNvCxnSpPr>
              <a:stCxn id="6" idx="2"/>
              <a:endCxn id="7" idx="0"/>
            </p:cNvCxnSpPr>
            <p:nvPr/>
          </p:nvCxnSpPr>
          <p:spPr>
            <a:xfrm flipH="1">
              <a:off x="5860712" y="4489157"/>
              <a:ext cx="1397163" cy="5147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6" idx="2"/>
              <a:endCxn id="8" idx="0"/>
            </p:cNvCxnSpPr>
            <p:nvPr/>
          </p:nvCxnSpPr>
          <p:spPr>
            <a:xfrm>
              <a:off x="7257875" y="4489157"/>
              <a:ext cx="1" cy="503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 idx="2"/>
              <a:endCxn id="9" idx="0"/>
            </p:cNvCxnSpPr>
            <p:nvPr/>
          </p:nvCxnSpPr>
          <p:spPr>
            <a:xfrm>
              <a:off x="7257875" y="4489157"/>
              <a:ext cx="1397165" cy="503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7" idx="2"/>
              <a:endCxn id="10" idx="0"/>
            </p:cNvCxnSpPr>
            <p:nvPr/>
          </p:nvCxnSpPr>
          <p:spPr>
            <a:xfrm flipH="1">
              <a:off x="3808325" y="5373246"/>
              <a:ext cx="2052387" cy="358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7" idx="2"/>
              <a:endCxn id="11" idx="0"/>
            </p:cNvCxnSpPr>
            <p:nvPr/>
          </p:nvCxnSpPr>
          <p:spPr>
            <a:xfrm flipH="1">
              <a:off x="5857789" y="5373246"/>
              <a:ext cx="2923" cy="357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7" idx="2"/>
              <a:endCxn id="12" idx="0"/>
            </p:cNvCxnSpPr>
            <p:nvPr/>
          </p:nvCxnSpPr>
          <p:spPr>
            <a:xfrm>
              <a:off x="5860712" y="5373246"/>
              <a:ext cx="2046541" cy="357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0" idx="2"/>
              <a:endCxn id="13" idx="0"/>
            </p:cNvCxnSpPr>
            <p:nvPr/>
          </p:nvCxnSpPr>
          <p:spPr>
            <a:xfrm flipH="1">
              <a:off x="2210637" y="6100799"/>
              <a:ext cx="1597688" cy="215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0" idx="2"/>
              <a:endCxn id="14" idx="0"/>
            </p:cNvCxnSpPr>
            <p:nvPr/>
          </p:nvCxnSpPr>
          <p:spPr>
            <a:xfrm>
              <a:off x="3808325" y="6100799"/>
              <a:ext cx="414457" cy="212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0" idx="2"/>
              <a:endCxn id="15" idx="0"/>
            </p:cNvCxnSpPr>
            <p:nvPr/>
          </p:nvCxnSpPr>
          <p:spPr>
            <a:xfrm>
              <a:off x="3808325" y="6100799"/>
              <a:ext cx="2545310" cy="2120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38" name="文本框 37"/>
          <p:cNvSpPr txBox="1"/>
          <p:nvPr/>
        </p:nvSpPr>
        <p:spPr>
          <a:xfrm>
            <a:off x="2559202" y="3226990"/>
            <a:ext cx="4392549" cy="369332"/>
          </a:xfrm>
          <a:prstGeom prst="rect">
            <a:avLst/>
          </a:prstGeom>
          <a:noFill/>
        </p:spPr>
        <p:txBody>
          <a:bodyPr wrap="none" rtlCol="0">
            <a:spAutoFit/>
          </a:bodyPr>
          <a:lstStyle/>
          <a:p>
            <a:r>
              <a:rPr lang="zh-CN" altLang="en-US" dirty="0"/>
              <a:t>令：</a:t>
            </a:r>
            <a:r>
              <a:rPr lang="en-US" altLang="zh-CN" dirty="0"/>
              <a:t>x</a:t>
            </a:r>
            <a:r>
              <a:rPr lang="en-US" altLang="zh-CN" baseline="-25000" dirty="0"/>
              <a:t>3</a:t>
            </a:r>
            <a:r>
              <a:rPr lang="en-US" altLang="zh-CN" dirty="0"/>
              <a:t>’=4-x</a:t>
            </a:r>
            <a:r>
              <a:rPr lang="en-US" altLang="zh-CN" baseline="-25000" dirty="0"/>
              <a:t>3</a:t>
            </a:r>
            <a:r>
              <a:rPr lang="zh-CN" altLang="en-US" dirty="0"/>
              <a:t>，则</a:t>
            </a:r>
            <a:r>
              <a:rPr lang="en-US" altLang="zh-CN" dirty="0"/>
              <a:t>1≤x</a:t>
            </a:r>
            <a:r>
              <a:rPr lang="en-US" altLang="zh-CN" baseline="-25000" dirty="0"/>
              <a:t>3</a:t>
            </a:r>
            <a:r>
              <a:rPr lang="en-US" altLang="zh-CN" dirty="0"/>
              <a:t>’ ≤3</a:t>
            </a:r>
            <a:r>
              <a:rPr lang="zh-CN" altLang="en-US" dirty="0"/>
              <a:t>，代入上式得：</a:t>
            </a:r>
          </a:p>
        </p:txBody>
      </p:sp>
      <mc:AlternateContent xmlns:mc="http://schemas.openxmlformats.org/markup-compatibility/2006" xmlns:a14="http://schemas.microsoft.com/office/drawing/2010/main">
        <mc:Choice Requires="a14">
          <p:sp>
            <p:nvSpPr>
              <p:cNvPr id="39" name="文本框 38"/>
              <p:cNvSpPr txBox="1"/>
              <p:nvPr/>
            </p:nvSpPr>
            <p:spPr>
              <a:xfrm>
                <a:off x="2441747" y="3647385"/>
                <a:ext cx="3235569"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5</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+4</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14</m:t>
                      </m:r>
                    </m:oMath>
                  </m:oMathPara>
                </a14:m>
                <a:endParaRPr lang="en-US" altLang="zh-CN" sz="2400" b="0" dirty="0">
                  <a:ea typeface="Cambria Math" panose="02040503050406030204" pitchFamily="18" charset="0"/>
                </a:endParaRPr>
              </a:p>
            </p:txBody>
          </p:sp>
        </mc:Choice>
        <mc:Fallback xmlns="">
          <p:sp>
            <p:nvSpPr>
              <p:cNvPr id="39" name="文本框 38"/>
              <p:cNvSpPr txBox="1">
                <a:spLocks noRot="1" noChangeAspect="1" noMove="1" noResize="1" noEditPoints="1" noAdjustHandles="1" noChangeArrowheads="1" noChangeShapeType="1" noTextEdit="1"/>
              </p:cNvSpPr>
              <p:nvPr/>
            </p:nvSpPr>
            <p:spPr>
              <a:xfrm>
                <a:off x="2441747" y="3647385"/>
                <a:ext cx="3235569" cy="369332"/>
              </a:xfrm>
              <a:prstGeom prst="rect">
                <a:avLst/>
              </a:prstGeom>
              <a:blipFill rotWithShape="0">
                <a:blip r:embed="rId5"/>
                <a:stretch>
                  <a:fillRect b="-163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5608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算法设计的基本策略</a:t>
            </a:r>
          </a:p>
        </p:txBody>
      </p:sp>
      <p:sp>
        <p:nvSpPr>
          <p:cNvPr id="5" name="文本框 4">
            <a:extLst>
              <a:ext uri="{FF2B5EF4-FFF2-40B4-BE49-F238E27FC236}">
                <a16:creationId xmlns:a16="http://schemas.microsoft.com/office/drawing/2014/main" id="{C1FCBD34-40E1-461E-9977-DE49F12E6878}"/>
              </a:ext>
            </a:extLst>
          </p:cNvPr>
          <p:cNvSpPr txBox="1"/>
          <p:nvPr/>
        </p:nvSpPr>
        <p:spPr>
          <a:xfrm>
            <a:off x="2758042" y="3044279"/>
            <a:ext cx="3627916" cy="769441"/>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4400" dirty="0"/>
              <a:t>限 界 剪 枝 法</a:t>
            </a:r>
          </a:p>
        </p:txBody>
      </p:sp>
    </p:spTree>
    <p:extLst>
      <p:ext uri="{BB962C8B-B14F-4D97-AF65-F5344CB8AC3E}">
        <p14:creationId xmlns:p14="http://schemas.microsoft.com/office/powerpoint/2010/main" val="1129028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
          <p:cNvGrpSpPr>
            <a:grpSpLocks/>
          </p:cNvGrpSpPr>
          <p:nvPr/>
        </p:nvGrpSpPr>
        <p:grpSpPr bwMode="auto">
          <a:xfrm>
            <a:off x="1407808" y="647686"/>
            <a:ext cx="5962650" cy="4249738"/>
            <a:chOff x="1697284" y="1984723"/>
            <a:chExt cx="5963486" cy="4248761"/>
          </a:xfrm>
        </p:grpSpPr>
        <p:sp>
          <p:nvSpPr>
            <p:cNvPr id="3" name="Oval 3"/>
            <p:cNvSpPr>
              <a:spLocks noChangeArrowheads="1"/>
            </p:cNvSpPr>
            <p:nvPr/>
          </p:nvSpPr>
          <p:spPr bwMode="auto">
            <a:xfrm>
              <a:off x="4330291" y="1984723"/>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 name="Oval 4"/>
            <p:cNvSpPr>
              <a:spLocks noChangeArrowheads="1"/>
            </p:cNvSpPr>
            <p:nvPr/>
          </p:nvSpPr>
          <p:spPr bwMode="auto">
            <a:xfrm>
              <a:off x="3066030" y="3029728"/>
              <a:ext cx="318328" cy="367788"/>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1100" b="1"/>
                <a:t> </a:t>
              </a:r>
              <a:endParaRPr lang="zh-CN" altLang="en-US" b="1"/>
            </a:p>
          </p:txBody>
        </p:sp>
        <p:sp>
          <p:nvSpPr>
            <p:cNvPr id="5" name="Oval 5"/>
            <p:cNvSpPr>
              <a:spLocks noChangeArrowheads="1"/>
            </p:cNvSpPr>
            <p:nvPr/>
          </p:nvSpPr>
          <p:spPr bwMode="auto">
            <a:xfrm>
              <a:off x="4014516" y="3045989"/>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 name="Oval 6"/>
            <p:cNvSpPr>
              <a:spLocks noChangeArrowheads="1"/>
            </p:cNvSpPr>
            <p:nvPr/>
          </p:nvSpPr>
          <p:spPr bwMode="auto">
            <a:xfrm>
              <a:off x="4857356" y="3045989"/>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 name="Oval 7"/>
            <p:cNvSpPr>
              <a:spLocks noChangeArrowheads="1"/>
            </p:cNvSpPr>
            <p:nvPr/>
          </p:nvSpPr>
          <p:spPr bwMode="auto">
            <a:xfrm>
              <a:off x="6594119" y="3029685"/>
              <a:ext cx="379145" cy="367873"/>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1100" b="1"/>
                <a:t>x</a:t>
              </a:r>
              <a:endParaRPr lang="zh-CN" altLang="en-US" b="1"/>
            </a:p>
          </p:txBody>
        </p:sp>
        <p:sp>
          <p:nvSpPr>
            <p:cNvPr id="8" name="Oval 8"/>
            <p:cNvSpPr>
              <a:spLocks noChangeArrowheads="1"/>
            </p:cNvSpPr>
            <p:nvPr/>
          </p:nvSpPr>
          <p:spPr bwMode="auto">
            <a:xfrm>
              <a:off x="2170947" y="4165187"/>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 name="Oval 9"/>
            <p:cNvSpPr>
              <a:spLocks noChangeArrowheads="1"/>
            </p:cNvSpPr>
            <p:nvPr/>
          </p:nvSpPr>
          <p:spPr bwMode="auto">
            <a:xfrm>
              <a:off x="3066030" y="4148924"/>
              <a:ext cx="379198" cy="367788"/>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1100" b="1"/>
                <a:t>x</a:t>
              </a:r>
              <a:endParaRPr lang="zh-CN" altLang="en-US" sz="1100" b="1"/>
            </a:p>
          </p:txBody>
        </p:sp>
        <p:sp>
          <p:nvSpPr>
            <p:cNvPr id="10" name="Oval 10"/>
            <p:cNvSpPr>
              <a:spLocks noChangeArrowheads="1"/>
            </p:cNvSpPr>
            <p:nvPr/>
          </p:nvSpPr>
          <p:spPr bwMode="auto">
            <a:xfrm>
              <a:off x="4172403" y="4165187"/>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 name="Oval 11"/>
            <p:cNvSpPr>
              <a:spLocks noChangeArrowheads="1"/>
            </p:cNvSpPr>
            <p:nvPr/>
          </p:nvSpPr>
          <p:spPr bwMode="auto">
            <a:xfrm>
              <a:off x="4803953" y="4165187"/>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 name="Oval 12"/>
            <p:cNvSpPr>
              <a:spLocks noChangeArrowheads="1"/>
            </p:cNvSpPr>
            <p:nvPr/>
          </p:nvSpPr>
          <p:spPr bwMode="auto">
            <a:xfrm>
              <a:off x="6172698" y="4165187"/>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 name="Oval 13"/>
            <p:cNvSpPr>
              <a:spLocks noChangeArrowheads="1"/>
            </p:cNvSpPr>
            <p:nvPr/>
          </p:nvSpPr>
          <p:spPr bwMode="auto">
            <a:xfrm>
              <a:off x="7173340" y="4154337"/>
              <a:ext cx="487430" cy="357105"/>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050" b="1" dirty="0">
                  <a:solidFill>
                    <a:srgbClr val="FFFF00"/>
                  </a:solidFill>
                </a:rPr>
                <a:t>y2</a:t>
              </a:r>
              <a:endParaRPr lang="zh-CN" altLang="en-US" b="1" dirty="0">
                <a:solidFill>
                  <a:srgbClr val="FFFF00"/>
                </a:solidFill>
              </a:endParaRPr>
            </a:p>
          </p:txBody>
        </p:sp>
        <p:sp>
          <p:nvSpPr>
            <p:cNvPr id="14" name="Oval 14"/>
            <p:cNvSpPr>
              <a:spLocks noChangeArrowheads="1"/>
            </p:cNvSpPr>
            <p:nvPr/>
          </p:nvSpPr>
          <p:spPr bwMode="auto">
            <a:xfrm>
              <a:off x="1907414" y="5058820"/>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5" name="Oval 15"/>
            <p:cNvSpPr>
              <a:spLocks noChangeArrowheads="1"/>
            </p:cNvSpPr>
            <p:nvPr/>
          </p:nvSpPr>
          <p:spPr bwMode="auto">
            <a:xfrm>
              <a:off x="2434479" y="5058820"/>
              <a:ext cx="316936" cy="335266"/>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 name="Oval 16"/>
            <p:cNvSpPr>
              <a:spLocks noChangeArrowheads="1"/>
            </p:cNvSpPr>
            <p:nvPr/>
          </p:nvSpPr>
          <p:spPr bwMode="auto">
            <a:xfrm>
              <a:off x="3066030" y="5058820"/>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7" name="Oval 17"/>
            <p:cNvSpPr>
              <a:spLocks noChangeArrowheads="1"/>
            </p:cNvSpPr>
            <p:nvPr/>
          </p:nvSpPr>
          <p:spPr bwMode="auto">
            <a:xfrm>
              <a:off x="3750983" y="5058820"/>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8" name="Oval 18"/>
            <p:cNvSpPr>
              <a:spLocks noChangeArrowheads="1"/>
            </p:cNvSpPr>
            <p:nvPr/>
          </p:nvSpPr>
          <p:spPr bwMode="auto">
            <a:xfrm>
              <a:off x="4592662" y="5058820"/>
              <a:ext cx="316936" cy="335266"/>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9" name="Oval 19"/>
            <p:cNvSpPr>
              <a:spLocks noChangeArrowheads="1"/>
            </p:cNvSpPr>
            <p:nvPr/>
          </p:nvSpPr>
          <p:spPr bwMode="auto">
            <a:xfrm>
              <a:off x="5277616" y="5058820"/>
              <a:ext cx="316936" cy="335266"/>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0" name="Oval 20"/>
            <p:cNvSpPr>
              <a:spLocks noChangeArrowheads="1"/>
            </p:cNvSpPr>
            <p:nvPr/>
          </p:nvSpPr>
          <p:spPr bwMode="auto">
            <a:xfrm>
              <a:off x="5804681" y="5058820"/>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1" name="Oval 21"/>
            <p:cNvSpPr>
              <a:spLocks noChangeArrowheads="1"/>
            </p:cNvSpPr>
            <p:nvPr/>
          </p:nvSpPr>
          <p:spPr bwMode="auto">
            <a:xfrm>
              <a:off x="6857652" y="5042516"/>
              <a:ext cx="500868" cy="367873"/>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1100" b="1">
                  <a:solidFill>
                    <a:srgbClr val="FFFF00"/>
                  </a:solidFill>
                </a:rPr>
                <a:t>y1</a:t>
              </a:r>
              <a:endParaRPr lang="zh-CN" altLang="en-US" b="1">
                <a:solidFill>
                  <a:srgbClr val="FFFF00"/>
                </a:solidFill>
              </a:endParaRPr>
            </a:p>
          </p:txBody>
        </p:sp>
        <p:sp>
          <p:nvSpPr>
            <p:cNvPr id="22" name="Oval 22"/>
            <p:cNvSpPr>
              <a:spLocks noChangeArrowheads="1"/>
            </p:cNvSpPr>
            <p:nvPr/>
          </p:nvSpPr>
          <p:spPr bwMode="auto">
            <a:xfrm>
              <a:off x="1697284" y="5898218"/>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3" name="Oval 23"/>
            <p:cNvSpPr>
              <a:spLocks noChangeArrowheads="1"/>
            </p:cNvSpPr>
            <p:nvPr/>
          </p:nvSpPr>
          <p:spPr bwMode="auto">
            <a:xfrm>
              <a:off x="2223189" y="5898218"/>
              <a:ext cx="316936" cy="335266"/>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4" name="Oval 24"/>
            <p:cNvSpPr>
              <a:spLocks noChangeArrowheads="1"/>
            </p:cNvSpPr>
            <p:nvPr/>
          </p:nvSpPr>
          <p:spPr bwMode="auto">
            <a:xfrm>
              <a:off x="2698012" y="5898218"/>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5" name="Oval 25"/>
            <p:cNvSpPr>
              <a:spLocks noChangeArrowheads="1"/>
            </p:cNvSpPr>
            <p:nvPr/>
          </p:nvSpPr>
          <p:spPr bwMode="auto">
            <a:xfrm>
              <a:off x="3381805" y="5898218"/>
              <a:ext cx="316936" cy="335266"/>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 name="Oval 26"/>
            <p:cNvSpPr>
              <a:spLocks noChangeArrowheads="1"/>
            </p:cNvSpPr>
            <p:nvPr/>
          </p:nvSpPr>
          <p:spPr bwMode="auto">
            <a:xfrm>
              <a:off x="3961112" y="5898218"/>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 name="Oval 27"/>
            <p:cNvSpPr>
              <a:spLocks noChangeArrowheads="1"/>
            </p:cNvSpPr>
            <p:nvPr/>
          </p:nvSpPr>
          <p:spPr bwMode="auto">
            <a:xfrm>
              <a:off x="4592662" y="5898218"/>
              <a:ext cx="316936" cy="335266"/>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cxnSp>
          <p:nvCxnSpPr>
            <p:cNvPr id="28" name="AutoShape 28"/>
            <p:cNvCxnSpPr>
              <a:cxnSpLocks noChangeShapeType="1"/>
              <a:stCxn id="3" idx="4"/>
              <a:endCxn id="5" idx="0"/>
            </p:cNvCxnSpPr>
            <p:nvPr/>
          </p:nvCxnSpPr>
          <p:spPr bwMode="auto">
            <a:xfrm flipH="1">
              <a:off x="4173564" y="2319990"/>
              <a:ext cx="315775" cy="726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29"/>
            <p:cNvCxnSpPr>
              <a:cxnSpLocks noChangeShapeType="1"/>
              <a:stCxn id="3" idx="4"/>
              <a:endCxn id="4" idx="0"/>
            </p:cNvCxnSpPr>
            <p:nvPr/>
          </p:nvCxnSpPr>
          <p:spPr bwMode="auto">
            <a:xfrm flipH="1">
              <a:off x="3225194" y="2319989"/>
              <a:ext cx="1263565" cy="70973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30"/>
            <p:cNvCxnSpPr>
              <a:cxnSpLocks noChangeShapeType="1"/>
              <a:stCxn id="3" idx="4"/>
              <a:endCxn id="6" idx="0"/>
            </p:cNvCxnSpPr>
            <p:nvPr/>
          </p:nvCxnSpPr>
          <p:spPr bwMode="auto">
            <a:xfrm>
              <a:off x="4489339" y="2319990"/>
              <a:ext cx="527066" cy="726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31"/>
            <p:cNvCxnSpPr>
              <a:cxnSpLocks noChangeShapeType="1"/>
              <a:stCxn id="3" idx="4"/>
              <a:endCxn id="7" idx="0"/>
            </p:cNvCxnSpPr>
            <p:nvPr/>
          </p:nvCxnSpPr>
          <p:spPr bwMode="auto">
            <a:xfrm>
              <a:off x="4488759" y="2319989"/>
              <a:ext cx="2294933" cy="70969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32"/>
            <p:cNvCxnSpPr>
              <a:cxnSpLocks noChangeShapeType="1"/>
              <a:stCxn id="4" idx="4"/>
              <a:endCxn id="8" idx="0"/>
            </p:cNvCxnSpPr>
            <p:nvPr/>
          </p:nvCxnSpPr>
          <p:spPr bwMode="auto">
            <a:xfrm flipH="1">
              <a:off x="2329416" y="3397516"/>
              <a:ext cx="895779" cy="7676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3"/>
            <p:cNvCxnSpPr>
              <a:cxnSpLocks noChangeShapeType="1"/>
              <a:stCxn id="4" idx="4"/>
              <a:endCxn id="9" idx="0"/>
            </p:cNvCxnSpPr>
            <p:nvPr/>
          </p:nvCxnSpPr>
          <p:spPr bwMode="auto">
            <a:xfrm>
              <a:off x="3225194" y="3397516"/>
              <a:ext cx="30435" cy="75140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4"/>
            <p:cNvCxnSpPr>
              <a:cxnSpLocks noChangeShapeType="1"/>
              <a:stCxn id="4" idx="4"/>
              <a:endCxn id="10" idx="0"/>
            </p:cNvCxnSpPr>
            <p:nvPr/>
          </p:nvCxnSpPr>
          <p:spPr bwMode="auto">
            <a:xfrm>
              <a:off x="3225194" y="3397516"/>
              <a:ext cx="1105677" cy="7676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35"/>
            <p:cNvCxnSpPr>
              <a:cxnSpLocks noChangeShapeType="1"/>
              <a:stCxn id="6" idx="4"/>
              <a:endCxn id="11" idx="0"/>
            </p:cNvCxnSpPr>
            <p:nvPr/>
          </p:nvCxnSpPr>
          <p:spPr bwMode="auto">
            <a:xfrm flipH="1">
              <a:off x="4963002" y="3381255"/>
              <a:ext cx="53403" cy="7839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36"/>
            <p:cNvCxnSpPr>
              <a:cxnSpLocks noChangeShapeType="1"/>
              <a:stCxn id="7" idx="4"/>
              <a:endCxn id="12" idx="0"/>
            </p:cNvCxnSpPr>
            <p:nvPr/>
          </p:nvCxnSpPr>
          <p:spPr bwMode="auto">
            <a:xfrm flipH="1">
              <a:off x="6331166" y="3397558"/>
              <a:ext cx="452526" cy="76762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37"/>
            <p:cNvCxnSpPr>
              <a:cxnSpLocks noChangeShapeType="1"/>
              <a:stCxn id="7" idx="4"/>
              <a:endCxn id="13" idx="0"/>
            </p:cNvCxnSpPr>
            <p:nvPr/>
          </p:nvCxnSpPr>
          <p:spPr bwMode="auto">
            <a:xfrm>
              <a:off x="6783692" y="3397558"/>
              <a:ext cx="633407" cy="75673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38"/>
            <p:cNvCxnSpPr>
              <a:cxnSpLocks noChangeShapeType="1"/>
              <a:stCxn id="8" idx="4"/>
              <a:endCxn id="14" idx="0"/>
            </p:cNvCxnSpPr>
            <p:nvPr/>
          </p:nvCxnSpPr>
          <p:spPr bwMode="auto">
            <a:xfrm flipH="1">
              <a:off x="2066462" y="4500453"/>
              <a:ext cx="263533" cy="5583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39"/>
            <p:cNvCxnSpPr>
              <a:cxnSpLocks noChangeShapeType="1"/>
              <a:stCxn id="8" idx="4"/>
              <a:endCxn id="15" idx="0"/>
            </p:cNvCxnSpPr>
            <p:nvPr/>
          </p:nvCxnSpPr>
          <p:spPr bwMode="auto">
            <a:xfrm>
              <a:off x="2329995" y="4500453"/>
              <a:ext cx="263533" cy="5583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AutoShape 40"/>
            <p:cNvCxnSpPr>
              <a:cxnSpLocks noChangeShapeType="1"/>
              <a:stCxn id="9" idx="4"/>
              <a:endCxn id="16" idx="0"/>
            </p:cNvCxnSpPr>
            <p:nvPr/>
          </p:nvCxnSpPr>
          <p:spPr bwMode="auto">
            <a:xfrm flipH="1">
              <a:off x="3224498" y="4516713"/>
              <a:ext cx="31131" cy="5421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AutoShape 41"/>
            <p:cNvCxnSpPr>
              <a:cxnSpLocks noChangeShapeType="1"/>
              <a:stCxn id="10" idx="4"/>
              <a:endCxn id="17" idx="0"/>
            </p:cNvCxnSpPr>
            <p:nvPr/>
          </p:nvCxnSpPr>
          <p:spPr bwMode="auto">
            <a:xfrm flipH="1">
              <a:off x="3910031" y="4500453"/>
              <a:ext cx="421420" cy="5583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42"/>
            <p:cNvCxnSpPr>
              <a:cxnSpLocks noChangeShapeType="1"/>
              <a:stCxn id="10" idx="4"/>
              <a:endCxn id="18" idx="0"/>
            </p:cNvCxnSpPr>
            <p:nvPr/>
          </p:nvCxnSpPr>
          <p:spPr bwMode="auto">
            <a:xfrm>
              <a:off x="4331451" y="4500453"/>
              <a:ext cx="420259" cy="5583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43"/>
            <p:cNvCxnSpPr>
              <a:cxnSpLocks noChangeShapeType="1"/>
              <a:stCxn id="11" idx="4"/>
              <a:endCxn id="19" idx="0"/>
            </p:cNvCxnSpPr>
            <p:nvPr/>
          </p:nvCxnSpPr>
          <p:spPr bwMode="auto">
            <a:xfrm>
              <a:off x="4963002" y="4500453"/>
              <a:ext cx="473663" cy="5583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AutoShape 44"/>
            <p:cNvCxnSpPr>
              <a:cxnSpLocks noChangeShapeType="1"/>
              <a:stCxn id="12" idx="4"/>
              <a:endCxn id="20" idx="0"/>
            </p:cNvCxnSpPr>
            <p:nvPr/>
          </p:nvCxnSpPr>
          <p:spPr bwMode="auto">
            <a:xfrm flipH="1">
              <a:off x="5963730" y="4500453"/>
              <a:ext cx="368017" cy="5583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AutoShape 45"/>
            <p:cNvCxnSpPr>
              <a:cxnSpLocks noChangeShapeType="1"/>
              <a:stCxn id="12" idx="4"/>
              <a:endCxn id="21" idx="0"/>
            </p:cNvCxnSpPr>
            <p:nvPr/>
          </p:nvCxnSpPr>
          <p:spPr bwMode="auto">
            <a:xfrm>
              <a:off x="6331166" y="4500453"/>
              <a:ext cx="776920" cy="5420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46"/>
            <p:cNvCxnSpPr>
              <a:cxnSpLocks noChangeShapeType="1"/>
              <a:stCxn id="17" idx="4"/>
              <a:endCxn id="25" idx="0"/>
            </p:cNvCxnSpPr>
            <p:nvPr/>
          </p:nvCxnSpPr>
          <p:spPr bwMode="auto">
            <a:xfrm flipH="1">
              <a:off x="3540853" y="5394086"/>
              <a:ext cx="369178" cy="5041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AutoShape 47"/>
            <p:cNvCxnSpPr>
              <a:cxnSpLocks noChangeShapeType="1"/>
              <a:stCxn id="17" idx="4"/>
              <a:endCxn id="26" idx="0"/>
            </p:cNvCxnSpPr>
            <p:nvPr/>
          </p:nvCxnSpPr>
          <p:spPr bwMode="auto">
            <a:xfrm>
              <a:off x="3910031" y="5394086"/>
              <a:ext cx="210130" cy="5041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AutoShape 48"/>
            <p:cNvCxnSpPr>
              <a:cxnSpLocks noChangeShapeType="1"/>
              <a:stCxn id="17" idx="4"/>
              <a:endCxn id="27" idx="0"/>
            </p:cNvCxnSpPr>
            <p:nvPr/>
          </p:nvCxnSpPr>
          <p:spPr bwMode="auto">
            <a:xfrm>
              <a:off x="3910031" y="5394086"/>
              <a:ext cx="841680" cy="5041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AutoShape 49"/>
            <p:cNvCxnSpPr>
              <a:cxnSpLocks noChangeShapeType="1"/>
              <a:stCxn id="16" idx="4"/>
              <a:endCxn id="24" idx="0"/>
            </p:cNvCxnSpPr>
            <p:nvPr/>
          </p:nvCxnSpPr>
          <p:spPr bwMode="auto">
            <a:xfrm flipH="1">
              <a:off x="2857061" y="5394086"/>
              <a:ext cx="368017" cy="5041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AutoShape 50"/>
            <p:cNvCxnSpPr>
              <a:cxnSpLocks noChangeShapeType="1"/>
              <a:stCxn id="14" idx="4"/>
              <a:endCxn id="22" idx="0"/>
            </p:cNvCxnSpPr>
            <p:nvPr/>
          </p:nvCxnSpPr>
          <p:spPr bwMode="auto">
            <a:xfrm flipH="1">
              <a:off x="1856333" y="5394086"/>
              <a:ext cx="210130" cy="5041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51"/>
            <p:cNvCxnSpPr>
              <a:cxnSpLocks noChangeShapeType="1"/>
              <a:stCxn id="14" idx="4"/>
              <a:endCxn id="23" idx="0"/>
            </p:cNvCxnSpPr>
            <p:nvPr/>
          </p:nvCxnSpPr>
          <p:spPr bwMode="auto">
            <a:xfrm>
              <a:off x="2066462" y="5394086"/>
              <a:ext cx="315775" cy="5041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2" name="TextBox 1"/>
          <p:cNvSpPr txBox="1">
            <a:spLocks noChangeArrowheads="1"/>
          </p:cNvSpPr>
          <p:nvPr/>
        </p:nvSpPr>
        <p:spPr bwMode="auto">
          <a:xfrm>
            <a:off x="7365696" y="2811449"/>
            <a:ext cx="760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a:t>D(y2)</a:t>
            </a:r>
            <a:endParaRPr lang="zh-CN" altLang="en-US"/>
          </a:p>
        </p:txBody>
      </p:sp>
      <p:sp>
        <p:nvSpPr>
          <p:cNvPr id="53" name="矩形 2"/>
          <p:cNvSpPr>
            <a:spLocks noChangeArrowheads="1"/>
          </p:cNvSpPr>
          <p:nvPr/>
        </p:nvSpPr>
        <p:spPr bwMode="auto">
          <a:xfrm>
            <a:off x="6683071" y="1709724"/>
            <a:ext cx="2286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1200" b="1"/>
              <a:t>C(x) = min{D(y)|y∈T</a:t>
            </a:r>
            <a:r>
              <a:rPr lang="en-US" altLang="zh-CN" sz="1200" b="1" baseline="-25000"/>
              <a:t>x</a:t>
            </a:r>
            <a:r>
              <a:rPr lang="en-US" altLang="zh-CN" sz="1200" b="1"/>
              <a:t>∩A}</a:t>
            </a:r>
            <a:endParaRPr lang="zh-CN" altLang="en-US" sz="1200"/>
          </a:p>
        </p:txBody>
      </p:sp>
      <p:sp>
        <p:nvSpPr>
          <p:cNvPr id="54" name="TextBox 57"/>
          <p:cNvSpPr txBox="1">
            <a:spLocks noChangeArrowheads="1"/>
          </p:cNvSpPr>
          <p:nvPr/>
        </p:nvSpPr>
        <p:spPr bwMode="auto">
          <a:xfrm>
            <a:off x="7079946" y="3722674"/>
            <a:ext cx="758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a:t>D(y1)</a:t>
            </a:r>
            <a:endParaRPr lang="zh-CN" altLang="en-US"/>
          </a:p>
        </p:txBody>
      </p:sp>
      <p:sp>
        <p:nvSpPr>
          <p:cNvPr id="55" name="矩形 55"/>
          <p:cNvSpPr>
            <a:spLocks noChangeArrowheads="1"/>
          </p:cNvSpPr>
          <p:nvPr/>
        </p:nvSpPr>
        <p:spPr bwMode="auto">
          <a:xfrm>
            <a:off x="2895296" y="2597136"/>
            <a:ext cx="890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1200" b="1"/>
              <a:t>C(x) = ∞</a:t>
            </a:r>
            <a:endParaRPr lang="zh-CN" altLang="en-US" sz="1200"/>
          </a:p>
        </p:txBody>
      </p:sp>
      <p:sp>
        <p:nvSpPr>
          <p:cNvPr id="56" name="文本框 55">
            <a:extLst>
              <a:ext uri="{FF2B5EF4-FFF2-40B4-BE49-F238E27FC236}">
                <a16:creationId xmlns:a16="http://schemas.microsoft.com/office/drawing/2014/main" id="{9480B366-8153-4144-BEDC-C1D0829DC7B1}"/>
              </a:ext>
            </a:extLst>
          </p:cNvPr>
          <p:cNvSpPr txBox="1"/>
          <p:nvPr/>
        </p:nvSpPr>
        <p:spPr>
          <a:xfrm>
            <a:off x="1381912" y="5505638"/>
            <a:ext cx="6898042" cy="369332"/>
          </a:xfrm>
          <a:prstGeom prst="rect">
            <a:avLst/>
          </a:prstGeom>
          <a:noFill/>
        </p:spPr>
        <p:txBody>
          <a:bodyPr wrap="none" rtlCol="0">
            <a:spAutoFit/>
          </a:bodyPr>
          <a:lstStyle/>
          <a:p>
            <a:r>
              <a:rPr lang="zh-CN" altLang="en-US" dirty="0"/>
              <a:t>定义</a:t>
            </a:r>
            <a:r>
              <a:rPr lang="en-US" altLang="zh-CN" dirty="0"/>
              <a:t>~C(X)</a:t>
            </a:r>
            <a:r>
              <a:rPr lang="zh-CN" altLang="en-US" dirty="0"/>
              <a:t>为</a:t>
            </a:r>
            <a:r>
              <a:rPr lang="en-US" altLang="zh-CN" dirty="0"/>
              <a:t>C(X)</a:t>
            </a:r>
            <a:r>
              <a:rPr lang="zh-CN" altLang="en-US" dirty="0"/>
              <a:t>的下界估值函数，</a:t>
            </a:r>
            <a:r>
              <a:rPr lang="en-US" altLang="zh-CN" dirty="0"/>
              <a:t>U(X)</a:t>
            </a:r>
            <a:r>
              <a:rPr lang="zh-CN" altLang="en-US" dirty="0"/>
              <a:t>为</a:t>
            </a:r>
            <a:r>
              <a:rPr lang="en-US" altLang="zh-CN" dirty="0"/>
              <a:t>C(X)</a:t>
            </a:r>
            <a:r>
              <a:rPr lang="zh-CN" altLang="en-US" dirty="0"/>
              <a:t>的上界估值函数。</a:t>
            </a:r>
          </a:p>
        </p:txBody>
      </p:sp>
    </p:spTree>
    <p:extLst>
      <p:ext uri="{BB962C8B-B14F-4D97-AF65-F5344CB8AC3E}">
        <p14:creationId xmlns:p14="http://schemas.microsoft.com/office/powerpoint/2010/main" val="2131402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3324" y="326227"/>
            <a:ext cx="6777352" cy="620554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50000"/>
              </a:lnSpc>
            </a:pPr>
            <a:r>
              <a:rPr lang="zh-CN" altLang="en-US" sz="1400" b="1" dirty="0">
                <a:latin typeface="Courier New" panose="02070309020205020404" pitchFamily="49" charset="0"/>
                <a:cs typeface="Courier New" panose="02070309020205020404" pitchFamily="49" charset="0"/>
              </a:rPr>
              <a:t>int BoundPruning()</a:t>
            </a:r>
          </a:p>
          <a:p>
            <a:pPr>
              <a:lnSpc>
                <a:spcPct val="150000"/>
              </a:lnSpc>
            </a:pPr>
            <a:r>
              <a:rPr lang="zh-CN" altLang="en-US" sz="1400" b="1" dirty="0">
                <a:latin typeface="Courier New" panose="02070309020205020404" pitchFamily="49" charset="0"/>
                <a:cs typeface="Courier New" panose="02070309020205020404" pitchFamily="49" charset="0"/>
              </a:rPr>
              <a:t>{</a:t>
            </a:r>
          </a:p>
          <a:p>
            <a:pPr>
              <a:lnSpc>
                <a:spcPct val="150000"/>
              </a:lnSpc>
            </a:pPr>
            <a:r>
              <a:rPr lang="zh-CN" altLang="en-US" sz="1400" b="1" dirty="0">
                <a:latin typeface="Courier New" panose="02070309020205020404" pitchFamily="49" charset="0"/>
                <a:cs typeface="Courier New" panose="02070309020205020404" pitchFamily="49" charset="0"/>
              </a:rPr>
              <a:t>    T = 初始问题状态结点;</a:t>
            </a:r>
          </a:p>
          <a:p>
            <a:pPr>
              <a:lnSpc>
                <a:spcPct val="150000"/>
              </a:lnSpc>
            </a:pPr>
            <a:r>
              <a:rPr lang="zh-CN" altLang="en-US" sz="1400" b="1" dirty="0">
                <a:latin typeface="Courier New" panose="02070309020205020404" pitchFamily="49" charset="0"/>
                <a:cs typeface="Courier New" panose="02070309020205020404" pitchFamily="49" charset="0"/>
              </a:rPr>
              <a:t>    初始化优先队列Q;</a:t>
            </a:r>
          </a:p>
          <a:p>
            <a:pPr>
              <a:lnSpc>
                <a:spcPct val="150000"/>
              </a:lnSpc>
            </a:pPr>
            <a:r>
              <a:rPr lang="zh-CN" altLang="en-US" sz="1400" b="1" dirty="0">
                <a:latin typeface="Courier New" panose="02070309020205020404" pitchFamily="49" charset="0"/>
                <a:cs typeface="Courier New" panose="02070309020205020404" pitchFamily="49" charset="0"/>
              </a:rPr>
              <a:t>    U = u(T)</a:t>
            </a:r>
            <a:r>
              <a:rPr lang="en-US" altLang="zh-CN" sz="1400" b="1" dirty="0">
                <a:latin typeface="Courier New" panose="02070309020205020404" pitchFamily="49" charset="0"/>
                <a:cs typeface="Courier New" panose="02070309020205020404" pitchFamily="49" charset="0"/>
              </a:rPr>
              <a:t>; // u</a:t>
            </a:r>
            <a:r>
              <a:rPr lang="zh-CN" altLang="en-US" sz="1400" b="1" dirty="0">
                <a:latin typeface="Courier New" panose="02070309020205020404" pitchFamily="49" charset="0"/>
                <a:cs typeface="Courier New" panose="02070309020205020404" pitchFamily="49" charset="0"/>
              </a:rPr>
              <a:t>为上界函数</a:t>
            </a:r>
          </a:p>
          <a:p>
            <a:pPr>
              <a:lnSpc>
                <a:spcPct val="150000"/>
              </a:lnSpc>
            </a:pPr>
            <a:r>
              <a:rPr lang="zh-CN" altLang="en-US" sz="1400" b="1" dirty="0">
                <a:latin typeface="Courier New" panose="02070309020205020404" pitchFamily="49" charset="0"/>
                <a:cs typeface="Courier New" panose="02070309020205020404" pitchFamily="49" charset="0"/>
              </a:rPr>
              <a:t>    计算~C(T)，并将T入队</a:t>
            </a:r>
            <a:r>
              <a:rPr lang="en-US" altLang="zh-CN" sz="1400" b="1" dirty="0">
                <a:latin typeface="Courier New" panose="02070309020205020404" pitchFamily="49" charset="0"/>
                <a:cs typeface="Courier New" panose="02070309020205020404" pitchFamily="49" charset="0"/>
              </a:rPr>
              <a:t>; // ~C</a:t>
            </a:r>
            <a:r>
              <a:rPr lang="zh-CN" altLang="en-US" sz="1400" b="1" dirty="0">
                <a:latin typeface="Courier New" panose="02070309020205020404" pitchFamily="49" charset="0"/>
                <a:cs typeface="Courier New" panose="02070309020205020404" pitchFamily="49" charset="0"/>
              </a:rPr>
              <a:t>为下界函数</a:t>
            </a:r>
          </a:p>
          <a:p>
            <a:pPr>
              <a:lnSpc>
                <a:spcPct val="150000"/>
              </a:lnSpc>
            </a:pPr>
            <a:r>
              <a:rPr lang="zh-CN" altLang="en-US" sz="1400" b="1" dirty="0">
                <a:latin typeface="Courier New" panose="02070309020205020404" pitchFamily="49" charset="0"/>
                <a:cs typeface="Courier New" panose="02070309020205020404" pitchFamily="49" charset="0"/>
              </a:rPr>
              <a:t>    while (!Empty(Q)) {</a:t>
            </a:r>
          </a:p>
          <a:p>
            <a:pPr>
              <a:lnSpc>
                <a:spcPct val="150000"/>
              </a:lnSpc>
            </a:pPr>
            <a:r>
              <a:rPr lang="zh-CN" altLang="en-US" sz="1400" b="1" dirty="0">
                <a:latin typeface="Courier New" panose="02070309020205020404" pitchFamily="49" charset="0"/>
                <a:cs typeface="Courier New" panose="02070309020205020404" pitchFamily="49" charset="0"/>
              </a:rPr>
              <a:t>        e = DeQueue(Q);</a:t>
            </a:r>
          </a:p>
          <a:p>
            <a:pPr>
              <a:lnSpc>
                <a:spcPct val="150000"/>
              </a:lnSpc>
            </a:pPr>
            <a:r>
              <a:rPr lang="zh-CN" altLang="en-US" sz="1400" b="1" dirty="0">
                <a:latin typeface="Courier New" panose="02070309020205020404" pitchFamily="49" charset="0"/>
                <a:cs typeface="Courier New" panose="02070309020205020404" pitchFamily="49" charset="0"/>
              </a:rPr>
              <a:t>        if (e是解结点)</a:t>
            </a:r>
          </a:p>
          <a:p>
            <a:pPr>
              <a:lnSpc>
                <a:spcPct val="150000"/>
              </a:lnSpc>
            </a:pPr>
            <a:r>
              <a:rPr lang="zh-CN" altLang="en-US" sz="1400" b="1" dirty="0">
                <a:latin typeface="Courier New" panose="02070309020205020404" pitchFamily="49" charset="0"/>
                <a:cs typeface="Courier New" panose="02070309020205020404" pitchFamily="49" charset="0"/>
              </a:rPr>
              <a:t>    	  输出e或求解路径; return 0;</a:t>
            </a:r>
          </a:p>
          <a:p>
            <a:pPr>
              <a:lnSpc>
                <a:spcPct val="150000"/>
              </a:lnSpc>
            </a:pPr>
            <a:r>
              <a:rPr lang="zh-CN" altLang="en-US" sz="1400" b="1" dirty="0">
                <a:latin typeface="Courier New" panose="02070309020205020404" pitchFamily="49" charset="0"/>
                <a:cs typeface="Courier New" panose="02070309020205020404" pitchFamily="49" charset="0"/>
              </a:rPr>
              <a:t>        else if (~C(e) &lt;= U)</a:t>
            </a:r>
          </a:p>
          <a:p>
            <a:pPr>
              <a:lnSpc>
                <a:spcPct val="150000"/>
              </a:lnSpc>
            </a:pPr>
            <a:r>
              <a:rPr lang="zh-CN" altLang="en-US" sz="1400" b="1" dirty="0">
                <a:latin typeface="Courier New" panose="02070309020205020404" pitchFamily="49" charset="0"/>
                <a:cs typeface="Courier New" panose="02070309020205020404" pitchFamily="49" charset="0"/>
              </a:rPr>
              <a:t>            for (e的所有满足约束条件的子结点x)</a:t>
            </a:r>
          </a:p>
          <a:p>
            <a:pPr>
              <a:lnSpc>
                <a:spcPct val="150000"/>
              </a:lnSpc>
            </a:pPr>
            <a:r>
              <a:rPr lang="zh-CN" altLang="en-US" sz="1400" b="1" dirty="0">
                <a:latin typeface="Courier New" panose="02070309020205020404" pitchFamily="49" charset="0"/>
                <a:cs typeface="Courier New" panose="02070309020205020404" pitchFamily="49" charset="0"/>
              </a:rPr>
              <a:t>                if (~C(x) &lt;= U) {</a:t>
            </a:r>
          </a:p>
          <a:p>
            <a:pPr>
              <a:lnSpc>
                <a:spcPct val="150000"/>
              </a:lnSpc>
            </a:pPr>
            <a:r>
              <a:rPr lang="zh-CN" altLang="en-US" sz="1400" b="1" dirty="0">
                <a:latin typeface="Courier New" panose="02070309020205020404" pitchFamily="49" charset="0"/>
                <a:cs typeface="Courier New" panose="02070309020205020404" pitchFamily="49" charset="0"/>
              </a:rPr>
              <a:t>                    EnQueue(x);</a:t>
            </a:r>
          </a:p>
          <a:p>
            <a:pPr>
              <a:lnSpc>
                <a:spcPct val="150000"/>
              </a:lnSpc>
            </a:pPr>
            <a:r>
              <a:rPr lang="zh-CN" altLang="en-US" sz="1400" b="1" dirty="0">
                <a:latin typeface="Courier New" panose="02070309020205020404" pitchFamily="49" charset="0"/>
                <a:cs typeface="Courier New" panose="02070309020205020404" pitchFamily="49" charset="0"/>
              </a:rPr>
              <a:t>                    if (u(x) &lt; U) U = u(x);</a:t>
            </a:r>
          </a:p>
          <a:p>
            <a:pPr>
              <a:lnSpc>
                <a:spcPct val="150000"/>
              </a:lnSpc>
            </a:pPr>
            <a:r>
              <a:rPr lang="zh-CN" altLang="en-US" sz="1400" b="1" dirty="0">
                <a:latin typeface="Courier New" panose="02070309020205020404" pitchFamily="49" charset="0"/>
                <a:cs typeface="Courier New" panose="02070309020205020404" pitchFamily="49" charset="0"/>
              </a:rPr>
              <a:t>                }</a:t>
            </a:r>
            <a:endParaRPr lang="en-US" altLang="zh-CN" sz="1400" b="1" dirty="0">
              <a:latin typeface="Courier New" panose="02070309020205020404" pitchFamily="49" charset="0"/>
              <a:cs typeface="Courier New" panose="02070309020205020404" pitchFamily="49" charset="0"/>
            </a:endParaRPr>
          </a:p>
          <a:p>
            <a:pPr>
              <a:lnSpc>
                <a:spcPct val="150000"/>
              </a:lnSpc>
            </a:pPr>
            <a:r>
              <a:rPr lang="en-US" altLang="zh-CN" sz="1400" b="1" dirty="0">
                <a:latin typeface="Courier New" panose="02070309020205020404" pitchFamily="49" charset="0"/>
                <a:cs typeface="Courier New" panose="02070309020205020404" pitchFamily="49" charset="0"/>
              </a:rPr>
              <a:t>    </a:t>
            </a:r>
            <a:r>
              <a:rPr lang="zh-CN" altLang="en-US" sz="1400" b="1" dirty="0">
                <a:latin typeface="Courier New" panose="02070309020205020404" pitchFamily="49" charset="0"/>
                <a:cs typeface="Courier New" panose="02070309020205020404" pitchFamily="49" charset="0"/>
              </a:rPr>
              <a:t>}</a:t>
            </a:r>
          </a:p>
          <a:p>
            <a:pPr>
              <a:lnSpc>
                <a:spcPct val="150000"/>
              </a:lnSpc>
            </a:pPr>
            <a:r>
              <a:rPr lang="zh-CN" altLang="en-US" sz="1400" b="1" dirty="0">
                <a:latin typeface="Courier New" panose="02070309020205020404" pitchFamily="49" charset="0"/>
                <a:cs typeface="Courier New" panose="02070309020205020404" pitchFamily="49" charset="0"/>
              </a:rPr>
              <a:t>    return 0;</a:t>
            </a:r>
          </a:p>
          <a:p>
            <a:pPr>
              <a:lnSpc>
                <a:spcPct val="150000"/>
              </a:lnSpc>
            </a:pPr>
            <a:r>
              <a:rPr lang="zh-CN" altLang="en-US"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44681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算法设计的基本策略</a:t>
            </a:r>
          </a:p>
        </p:txBody>
      </p:sp>
      <p:sp>
        <p:nvSpPr>
          <p:cNvPr id="5" name="文本框 4">
            <a:extLst>
              <a:ext uri="{FF2B5EF4-FFF2-40B4-BE49-F238E27FC236}">
                <a16:creationId xmlns:a16="http://schemas.microsoft.com/office/drawing/2014/main" id="{C1FCBD34-40E1-461E-9977-DE49F12E6878}"/>
              </a:ext>
            </a:extLst>
          </p:cNvPr>
          <p:cNvSpPr txBox="1"/>
          <p:nvPr/>
        </p:nvSpPr>
        <p:spPr>
          <a:xfrm>
            <a:off x="3322299" y="3044279"/>
            <a:ext cx="2499402" cy="769441"/>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4400" dirty="0"/>
              <a:t>穷  举  法</a:t>
            </a:r>
          </a:p>
        </p:txBody>
      </p:sp>
    </p:spTree>
    <p:extLst>
      <p:ext uri="{BB962C8B-B14F-4D97-AF65-F5344CB8AC3E}">
        <p14:creationId xmlns:p14="http://schemas.microsoft.com/office/powerpoint/2010/main" val="3213361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391B2AF-96DD-4427-9D52-73738AFB7224}"/>
              </a:ext>
            </a:extLst>
          </p:cNvPr>
          <p:cNvSpPr txBox="1"/>
          <p:nvPr/>
        </p:nvSpPr>
        <p:spPr>
          <a:xfrm>
            <a:off x="1669773" y="604300"/>
            <a:ext cx="6638356" cy="5545044"/>
          </a:xfrm>
          <a:prstGeom prst="rect">
            <a:avLst/>
          </a:prstGeom>
          <a:noFill/>
        </p:spPr>
        <p:txBody>
          <a:bodyPr wrap="none" rtlCol="0">
            <a:spAutoFit/>
          </a:bodyPr>
          <a:lstStyle/>
          <a:p>
            <a:pPr>
              <a:lnSpc>
                <a:spcPct val="200000"/>
              </a:lnSpc>
            </a:pPr>
            <a:r>
              <a:rPr lang="zh-CN" altLang="en-US" b="1" dirty="0">
                <a:solidFill>
                  <a:srgbClr val="FF0000"/>
                </a:solidFill>
              </a:rPr>
              <a:t>第一个从活结点表中取出来的解结点 </a:t>
            </a:r>
            <a:r>
              <a:rPr lang="en-US" altLang="zh-CN" b="1" dirty="0">
                <a:solidFill>
                  <a:srgbClr val="FF0000"/>
                </a:solidFill>
              </a:rPr>
              <a:t>x </a:t>
            </a:r>
            <a:r>
              <a:rPr lang="zh-CN" altLang="en-US" b="1" dirty="0">
                <a:solidFill>
                  <a:srgbClr val="FF0000"/>
                </a:solidFill>
              </a:rPr>
              <a:t>必为最优解。</a:t>
            </a:r>
            <a:endParaRPr lang="en-US" altLang="zh-CN" b="1" dirty="0">
              <a:solidFill>
                <a:srgbClr val="FF0000"/>
              </a:solidFill>
            </a:endParaRPr>
          </a:p>
          <a:p>
            <a:pPr>
              <a:lnSpc>
                <a:spcPct val="200000"/>
              </a:lnSpc>
            </a:pPr>
            <a:r>
              <a:rPr lang="zh-CN" altLang="en-US" dirty="0"/>
              <a:t>证明：</a:t>
            </a:r>
            <a:endParaRPr lang="en-US" altLang="zh-CN" dirty="0"/>
          </a:p>
          <a:p>
            <a:pPr>
              <a:lnSpc>
                <a:spcPct val="200000"/>
              </a:lnSpc>
            </a:pPr>
            <a:r>
              <a:rPr lang="en-US" altLang="zh-CN" dirty="0"/>
              <a:t>	x</a:t>
            </a:r>
            <a:r>
              <a:rPr lang="zh-CN" altLang="en-US" dirty="0"/>
              <a:t>为解结点，即</a:t>
            </a:r>
            <a:r>
              <a:rPr lang="en-US" altLang="zh-CN" dirty="0"/>
              <a:t>~C(x)=C(x)=D(x)</a:t>
            </a:r>
            <a:r>
              <a:rPr lang="zh-CN" altLang="en-US" dirty="0"/>
              <a:t>。</a:t>
            </a:r>
            <a:endParaRPr lang="en-US" altLang="zh-CN" dirty="0"/>
          </a:p>
          <a:p>
            <a:pPr>
              <a:lnSpc>
                <a:spcPct val="200000"/>
              </a:lnSpc>
            </a:pPr>
            <a:r>
              <a:rPr lang="en-US" altLang="zh-CN" dirty="0"/>
              <a:t>	x</a:t>
            </a:r>
            <a:r>
              <a:rPr lang="zh-CN" altLang="en-US" dirty="0"/>
              <a:t>从活结点表取出，则对活结点中的任意结点</a:t>
            </a:r>
            <a:r>
              <a:rPr lang="en-US" altLang="zh-CN" dirty="0"/>
              <a:t>y</a:t>
            </a:r>
            <a:r>
              <a:rPr lang="zh-CN" altLang="en-US" dirty="0"/>
              <a:t>有：</a:t>
            </a:r>
            <a:endParaRPr lang="en-US" altLang="zh-CN" dirty="0"/>
          </a:p>
          <a:p>
            <a:pPr>
              <a:lnSpc>
                <a:spcPct val="200000"/>
              </a:lnSpc>
            </a:pPr>
            <a:r>
              <a:rPr lang="en-US" altLang="zh-CN" dirty="0"/>
              <a:t>		~C(x)&lt;=~C(y)</a:t>
            </a:r>
          </a:p>
          <a:p>
            <a:pPr>
              <a:lnSpc>
                <a:spcPct val="200000"/>
              </a:lnSpc>
            </a:pPr>
            <a:r>
              <a:rPr lang="en-US" altLang="zh-CN" dirty="0"/>
              <a:t>	</a:t>
            </a:r>
            <a:r>
              <a:rPr lang="zh-CN" altLang="en-US" dirty="0"/>
              <a:t>由定义，对以</a:t>
            </a:r>
            <a:r>
              <a:rPr lang="en-US" altLang="zh-CN" dirty="0"/>
              <a:t>y</a:t>
            </a:r>
            <a:r>
              <a:rPr lang="zh-CN" altLang="en-US" dirty="0"/>
              <a:t>结点为根的子树上的所有解结点</a:t>
            </a:r>
            <a:r>
              <a:rPr lang="en-US" altLang="zh-CN" dirty="0"/>
              <a:t>z</a:t>
            </a:r>
            <a:r>
              <a:rPr lang="zh-CN" altLang="en-US" dirty="0"/>
              <a:t>，有：</a:t>
            </a:r>
            <a:endParaRPr lang="en-US" altLang="zh-CN" dirty="0"/>
          </a:p>
          <a:p>
            <a:pPr>
              <a:lnSpc>
                <a:spcPct val="200000"/>
              </a:lnSpc>
            </a:pPr>
            <a:r>
              <a:rPr lang="en-US" altLang="zh-CN" dirty="0"/>
              <a:t>		~C(y)&lt;=C(y)&lt;=D(z)</a:t>
            </a:r>
          </a:p>
          <a:p>
            <a:pPr>
              <a:lnSpc>
                <a:spcPct val="200000"/>
              </a:lnSpc>
            </a:pPr>
            <a:r>
              <a:rPr lang="en-US" altLang="zh-CN" dirty="0"/>
              <a:t>	</a:t>
            </a:r>
            <a:r>
              <a:rPr lang="zh-CN" altLang="en-US" dirty="0"/>
              <a:t>综上可得，对所有可能找到的解结点</a:t>
            </a:r>
            <a:r>
              <a:rPr lang="en-US" altLang="zh-CN" dirty="0"/>
              <a:t>z</a:t>
            </a:r>
            <a:r>
              <a:rPr lang="zh-CN" altLang="en-US" dirty="0"/>
              <a:t>，均有：</a:t>
            </a:r>
            <a:endParaRPr lang="en-US" altLang="zh-CN" dirty="0"/>
          </a:p>
          <a:p>
            <a:pPr>
              <a:lnSpc>
                <a:spcPct val="200000"/>
              </a:lnSpc>
            </a:pPr>
            <a:r>
              <a:rPr lang="en-US" altLang="zh-CN" dirty="0"/>
              <a:t>		D(x)&lt;=D(z)</a:t>
            </a:r>
          </a:p>
          <a:p>
            <a:pPr>
              <a:lnSpc>
                <a:spcPct val="200000"/>
              </a:lnSpc>
            </a:pPr>
            <a:r>
              <a:rPr lang="en-US" altLang="zh-CN" dirty="0"/>
              <a:t>	</a:t>
            </a:r>
            <a:r>
              <a:rPr lang="zh-CN" altLang="en-US" dirty="0"/>
              <a:t>得证。</a:t>
            </a:r>
            <a:endParaRPr lang="en-US" altLang="zh-CN" dirty="0"/>
          </a:p>
        </p:txBody>
      </p:sp>
    </p:spTree>
    <p:extLst>
      <p:ext uri="{BB962C8B-B14F-4D97-AF65-F5344CB8AC3E}">
        <p14:creationId xmlns:p14="http://schemas.microsoft.com/office/powerpoint/2010/main" val="287423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380B65F-ED9B-4F61-A517-ABAAB15F087B}"/>
              </a:ext>
            </a:extLst>
          </p:cNvPr>
          <p:cNvSpPr txBox="1"/>
          <p:nvPr/>
        </p:nvSpPr>
        <p:spPr>
          <a:xfrm>
            <a:off x="1415331" y="564543"/>
            <a:ext cx="7307249" cy="5545044"/>
          </a:xfrm>
          <a:prstGeom prst="rect">
            <a:avLst/>
          </a:prstGeom>
          <a:noFill/>
        </p:spPr>
        <p:txBody>
          <a:bodyPr wrap="square" rtlCol="0">
            <a:spAutoFit/>
          </a:bodyPr>
          <a:lstStyle/>
          <a:p>
            <a:pPr>
              <a:lnSpc>
                <a:spcPct val="200000"/>
              </a:lnSpc>
            </a:pPr>
            <a:r>
              <a:rPr lang="zh-CN" altLang="en-US" b="1" dirty="0">
                <a:solidFill>
                  <a:srgbClr val="FF0000"/>
                </a:solidFill>
              </a:rPr>
              <a:t>对结点</a:t>
            </a:r>
            <a:r>
              <a:rPr lang="en-US" altLang="zh-CN" b="1" dirty="0">
                <a:solidFill>
                  <a:srgbClr val="FF0000"/>
                </a:solidFill>
              </a:rPr>
              <a:t>x</a:t>
            </a:r>
            <a:r>
              <a:rPr lang="zh-CN" altLang="en-US" b="1" dirty="0">
                <a:solidFill>
                  <a:srgbClr val="FF0000"/>
                </a:solidFill>
              </a:rPr>
              <a:t>，若</a:t>
            </a:r>
            <a:r>
              <a:rPr lang="en-US" altLang="zh-CN" b="1" dirty="0">
                <a:solidFill>
                  <a:srgbClr val="FF0000"/>
                </a:solidFill>
              </a:rPr>
              <a:t>~C(x)&gt;=U</a:t>
            </a:r>
            <a:r>
              <a:rPr lang="zh-CN" altLang="en-US" b="1" dirty="0">
                <a:solidFill>
                  <a:srgbClr val="FF0000"/>
                </a:solidFill>
              </a:rPr>
              <a:t>，则以</a:t>
            </a:r>
            <a:r>
              <a:rPr lang="en-US" altLang="zh-CN" b="1" dirty="0">
                <a:solidFill>
                  <a:srgbClr val="FF0000"/>
                </a:solidFill>
              </a:rPr>
              <a:t>x</a:t>
            </a:r>
            <a:r>
              <a:rPr lang="zh-CN" altLang="en-US" b="1" dirty="0">
                <a:solidFill>
                  <a:srgbClr val="FF0000"/>
                </a:solidFill>
              </a:rPr>
              <a:t>为根的子树上不可能有更优解。</a:t>
            </a:r>
            <a:endParaRPr lang="en-US" altLang="zh-CN" b="1" dirty="0">
              <a:solidFill>
                <a:srgbClr val="FF0000"/>
              </a:solidFill>
            </a:endParaRPr>
          </a:p>
          <a:p>
            <a:pPr>
              <a:lnSpc>
                <a:spcPct val="200000"/>
              </a:lnSpc>
            </a:pPr>
            <a:r>
              <a:rPr lang="zh-CN" altLang="en-US" dirty="0"/>
              <a:t>证明：</a:t>
            </a:r>
            <a:endParaRPr lang="en-US" altLang="zh-CN" dirty="0"/>
          </a:p>
          <a:p>
            <a:pPr>
              <a:lnSpc>
                <a:spcPct val="200000"/>
              </a:lnSpc>
            </a:pPr>
            <a:r>
              <a:rPr lang="en-US" altLang="zh-CN" dirty="0"/>
              <a:t>	</a:t>
            </a:r>
            <a:r>
              <a:rPr lang="zh-CN" altLang="en-US" dirty="0"/>
              <a:t>以</a:t>
            </a:r>
            <a:r>
              <a:rPr lang="en-US" altLang="zh-CN" dirty="0"/>
              <a:t>x</a:t>
            </a:r>
            <a:r>
              <a:rPr lang="zh-CN" altLang="en-US" dirty="0"/>
              <a:t>为根的子树上的任意解结点</a:t>
            </a:r>
            <a:r>
              <a:rPr lang="en-US" altLang="zh-CN" dirty="0"/>
              <a:t>y</a:t>
            </a:r>
            <a:r>
              <a:rPr lang="zh-CN" altLang="en-US" dirty="0"/>
              <a:t>，有：</a:t>
            </a:r>
            <a:endParaRPr lang="en-US" altLang="zh-CN" dirty="0"/>
          </a:p>
          <a:p>
            <a:pPr>
              <a:lnSpc>
                <a:spcPct val="200000"/>
              </a:lnSpc>
            </a:pPr>
            <a:r>
              <a:rPr lang="en-US" altLang="zh-CN" dirty="0"/>
              <a:t>		U&lt;=~C(x)&lt;=C(x)&lt;=D(y)</a:t>
            </a:r>
          </a:p>
          <a:p>
            <a:pPr>
              <a:lnSpc>
                <a:spcPct val="200000"/>
              </a:lnSpc>
            </a:pPr>
            <a:r>
              <a:rPr lang="en-US" altLang="zh-CN" dirty="0"/>
              <a:t>	</a:t>
            </a:r>
            <a:r>
              <a:rPr lang="zh-CN" altLang="en-US" dirty="0"/>
              <a:t>由</a:t>
            </a:r>
            <a:r>
              <a:rPr lang="en-US" altLang="zh-CN" dirty="0"/>
              <a:t>U</a:t>
            </a:r>
            <a:r>
              <a:rPr lang="zh-CN" altLang="en-US" dirty="0"/>
              <a:t>的定义，必存在结点</a:t>
            </a:r>
            <a:r>
              <a:rPr lang="en-US" altLang="zh-CN" dirty="0"/>
              <a:t>z</a:t>
            </a:r>
            <a:r>
              <a:rPr lang="zh-CN" altLang="en-US" dirty="0"/>
              <a:t>，有：</a:t>
            </a:r>
            <a:endParaRPr lang="en-US" altLang="zh-CN" dirty="0"/>
          </a:p>
          <a:p>
            <a:pPr>
              <a:lnSpc>
                <a:spcPct val="200000"/>
              </a:lnSpc>
            </a:pPr>
            <a:r>
              <a:rPr lang="en-US" altLang="zh-CN" dirty="0"/>
              <a:t>		U=U(z)&gt;=C(z)=D(z’)  </a:t>
            </a:r>
            <a:r>
              <a:rPr lang="en-US" altLang="zh-CN" sz="1400" dirty="0"/>
              <a:t>z’</a:t>
            </a:r>
            <a:r>
              <a:rPr lang="zh-CN" altLang="en-US" sz="1400" dirty="0"/>
              <a:t>是以</a:t>
            </a:r>
            <a:r>
              <a:rPr lang="en-US" altLang="zh-CN" sz="1400" dirty="0"/>
              <a:t>z</a:t>
            </a:r>
            <a:r>
              <a:rPr lang="zh-CN" altLang="en-US" sz="1400" dirty="0"/>
              <a:t>为根的子树上的最优解结点</a:t>
            </a:r>
            <a:endParaRPr lang="en-US" altLang="zh-CN" sz="1400" dirty="0"/>
          </a:p>
          <a:p>
            <a:pPr>
              <a:lnSpc>
                <a:spcPct val="200000"/>
              </a:lnSpc>
            </a:pPr>
            <a:r>
              <a:rPr lang="en-US" altLang="zh-CN" dirty="0"/>
              <a:t>	</a:t>
            </a:r>
            <a:r>
              <a:rPr lang="zh-CN" altLang="en-US" dirty="0"/>
              <a:t>综上可得，对以</a:t>
            </a:r>
            <a:r>
              <a:rPr lang="en-US" altLang="zh-CN" dirty="0"/>
              <a:t>x</a:t>
            </a:r>
            <a:r>
              <a:rPr lang="zh-CN" altLang="en-US" dirty="0"/>
              <a:t>为根的子树上的任意解结点</a:t>
            </a:r>
            <a:r>
              <a:rPr lang="en-US" altLang="zh-CN" dirty="0"/>
              <a:t>y</a:t>
            </a:r>
            <a:r>
              <a:rPr lang="zh-CN" altLang="en-US" dirty="0"/>
              <a:t>，</a:t>
            </a:r>
            <a:endParaRPr lang="en-US" altLang="zh-CN" dirty="0"/>
          </a:p>
          <a:p>
            <a:pPr>
              <a:lnSpc>
                <a:spcPct val="200000"/>
              </a:lnSpc>
            </a:pPr>
            <a:r>
              <a:rPr lang="en-US" altLang="zh-CN" dirty="0"/>
              <a:t>	</a:t>
            </a:r>
            <a:r>
              <a:rPr lang="zh-CN" altLang="en-US" dirty="0"/>
              <a:t>必存在解结点</a:t>
            </a:r>
            <a:r>
              <a:rPr lang="en-US" altLang="zh-CN" dirty="0"/>
              <a:t>z’</a:t>
            </a:r>
            <a:r>
              <a:rPr lang="zh-CN" altLang="en-US" dirty="0"/>
              <a:t>，满足：</a:t>
            </a:r>
            <a:endParaRPr lang="en-US" altLang="zh-CN" dirty="0"/>
          </a:p>
          <a:p>
            <a:pPr>
              <a:lnSpc>
                <a:spcPct val="200000"/>
              </a:lnSpc>
            </a:pPr>
            <a:r>
              <a:rPr lang="en-US" altLang="zh-CN" dirty="0"/>
              <a:t>		D(z’)&lt;=D(y)</a:t>
            </a:r>
          </a:p>
          <a:p>
            <a:pPr>
              <a:lnSpc>
                <a:spcPct val="200000"/>
              </a:lnSpc>
            </a:pPr>
            <a:r>
              <a:rPr lang="en-US" altLang="zh-CN" dirty="0"/>
              <a:t>	</a:t>
            </a:r>
            <a:r>
              <a:rPr lang="zh-CN" altLang="en-US" dirty="0"/>
              <a:t>得证。</a:t>
            </a:r>
          </a:p>
        </p:txBody>
      </p:sp>
    </p:spTree>
    <p:extLst>
      <p:ext uri="{BB962C8B-B14F-4D97-AF65-F5344CB8AC3E}">
        <p14:creationId xmlns:p14="http://schemas.microsoft.com/office/powerpoint/2010/main" val="318397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算法设计的基本策略</a:t>
            </a:r>
          </a:p>
        </p:txBody>
      </p:sp>
      <p:sp>
        <p:nvSpPr>
          <p:cNvPr id="5" name="文本框 4">
            <a:extLst>
              <a:ext uri="{FF2B5EF4-FFF2-40B4-BE49-F238E27FC236}">
                <a16:creationId xmlns:a16="http://schemas.microsoft.com/office/drawing/2014/main" id="{C1FCBD34-40E1-461E-9977-DE49F12E6878}"/>
              </a:ext>
            </a:extLst>
          </p:cNvPr>
          <p:cNvSpPr txBox="1"/>
          <p:nvPr/>
        </p:nvSpPr>
        <p:spPr>
          <a:xfrm>
            <a:off x="3322299" y="3044279"/>
            <a:ext cx="2499402" cy="769441"/>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4400" dirty="0"/>
              <a:t>分  治  法</a:t>
            </a:r>
          </a:p>
        </p:txBody>
      </p:sp>
    </p:spTree>
    <p:extLst>
      <p:ext uri="{BB962C8B-B14F-4D97-AF65-F5344CB8AC3E}">
        <p14:creationId xmlns:p14="http://schemas.microsoft.com/office/powerpoint/2010/main" val="1059821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09700" y="1201467"/>
            <a:ext cx="6324600" cy="4455066"/>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200000"/>
              </a:lnSpc>
            </a:pPr>
            <a:r>
              <a:rPr lang="zh-CN" altLang="en-US" b="1" dirty="0">
                <a:latin typeface="Courier New" panose="02070309020205020404" pitchFamily="49" charset="0"/>
                <a:cs typeface="Courier New" panose="02070309020205020404" pitchFamily="49" charset="0"/>
              </a:rPr>
              <a:t>Divide_and_Conquer(P)</a:t>
            </a:r>
          </a:p>
          <a:p>
            <a:pPr>
              <a:lnSpc>
                <a:spcPct val="200000"/>
              </a:lnSpc>
            </a:pPr>
            <a:r>
              <a:rPr lang="zh-CN" altLang="en-US" b="1" dirty="0">
                <a:latin typeface="Courier New" panose="02070309020205020404" pitchFamily="49" charset="0"/>
                <a:cs typeface="Courier New" panose="02070309020205020404" pitchFamily="49" charset="0"/>
              </a:rPr>
              <a:t>{</a:t>
            </a:r>
          </a:p>
          <a:p>
            <a:pPr>
              <a:lnSpc>
                <a:spcPct val="200000"/>
              </a:lnSpc>
            </a:pPr>
            <a:r>
              <a:rPr lang="zh-CN" altLang="en-US" b="1" dirty="0">
                <a:latin typeface="Courier New" panose="02070309020205020404" pitchFamily="49" charset="0"/>
                <a:cs typeface="Courier New" panose="02070309020205020404" pitchFamily="49" charset="0"/>
              </a:rPr>
              <a:t>    if (|P|足够小) return Answer(P);</a:t>
            </a:r>
          </a:p>
          <a:p>
            <a:pPr>
              <a:lnSpc>
                <a:spcPct val="200000"/>
              </a:lnSpc>
            </a:pPr>
            <a:r>
              <a:rPr lang="zh-CN" altLang="en-US" b="1" dirty="0">
                <a:latin typeface="Courier New" panose="02070309020205020404" pitchFamily="49" charset="0"/>
                <a:cs typeface="Courier New" panose="02070309020205020404" pitchFamily="49" charset="0"/>
              </a:rPr>
              <a:t>    Divide P into (P</a:t>
            </a:r>
            <a:r>
              <a:rPr lang="zh-CN" altLang="en-US" b="1" baseline="-25000" dirty="0">
                <a:latin typeface="Courier New" panose="02070309020205020404" pitchFamily="49" charset="0"/>
                <a:cs typeface="Courier New" panose="02070309020205020404" pitchFamily="49" charset="0"/>
              </a:rPr>
              <a:t>0</a:t>
            </a:r>
            <a:r>
              <a:rPr lang="zh-CN" altLang="en-US" b="1" dirty="0">
                <a:latin typeface="Courier New" panose="02070309020205020404" pitchFamily="49" charset="0"/>
                <a:cs typeface="Courier New" panose="02070309020205020404" pitchFamily="49" charset="0"/>
              </a:rPr>
              <a:t>, P</a:t>
            </a:r>
            <a:r>
              <a:rPr lang="zh-CN" altLang="en-US" b="1" baseline="-25000" dirty="0">
                <a:latin typeface="Courier New" panose="02070309020205020404" pitchFamily="49" charset="0"/>
                <a:cs typeface="Courier New" panose="02070309020205020404" pitchFamily="49" charset="0"/>
              </a:rPr>
              <a:t>1</a:t>
            </a:r>
            <a:r>
              <a:rPr lang="zh-CN" altLang="en-US" b="1" dirty="0">
                <a:latin typeface="Courier New" panose="02070309020205020404" pitchFamily="49" charset="0"/>
                <a:cs typeface="Courier New" panose="02070309020205020404" pitchFamily="49" charset="0"/>
              </a:rPr>
              <a:t>, .., P</a:t>
            </a:r>
            <a:r>
              <a:rPr lang="zh-CN" altLang="en-US" b="1" baseline="-25000" dirty="0">
                <a:latin typeface="Courier New" panose="02070309020205020404" pitchFamily="49" charset="0"/>
                <a:cs typeface="Courier New" panose="02070309020205020404" pitchFamily="49" charset="0"/>
              </a:rPr>
              <a:t>k-1</a:t>
            </a:r>
            <a:r>
              <a:rPr lang="zh-CN" altLang="en-US" b="1" dirty="0">
                <a:latin typeface="Courier New" panose="02070309020205020404" pitchFamily="49" charset="0"/>
                <a:cs typeface="Courier New" panose="02070309020205020404" pitchFamily="49" charset="0"/>
              </a:rPr>
              <a:t>)</a:t>
            </a:r>
            <a:r>
              <a:rPr lang="en-US" altLang="zh-CN" b="1" dirty="0">
                <a:latin typeface="Courier New" panose="02070309020205020404" pitchFamily="49" charset="0"/>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a:p>
            <a:pPr>
              <a:lnSpc>
                <a:spcPct val="200000"/>
              </a:lnSpc>
            </a:pPr>
            <a:r>
              <a:rPr lang="zh-CN" altLang="en-US" b="1" dirty="0">
                <a:latin typeface="Courier New" panose="02070309020205020404" pitchFamily="49" charset="0"/>
                <a:cs typeface="Courier New" panose="02070309020205020404" pitchFamily="49" charset="0"/>
              </a:rPr>
              <a:t>    foreach (P</a:t>
            </a:r>
            <a:r>
              <a:rPr lang="zh-CN" altLang="en-US" b="1" baseline="-25000" dirty="0">
                <a:latin typeface="Courier New" panose="02070309020205020404" pitchFamily="49" charset="0"/>
                <a:cs typeface="Courier New" panose="02070309020205020404" pitchFamily="49" charset="0"/>
              </a:rPr>
              <a:t>i</a:t>
            </a:r>
            <a:r>
              <a:rPr lang="zh-CN" altLang="en-US" b="1" dirty="0">
                <a:latin typeface="Courier New" panose="02070309020205020404" pitchFamily="49" charset="0"/>
                <a:cs typeface="Courier New" panose="02070309020205020404" pitchFamily="49" charset="0"/>
              </a:rPr>
              <a:t>)</a:t>
            </a:r>
          </a:p>
          <a:p>
            <a:pPr>
              <a:lnSpc>
                <a:spcPct val="200000"/>
              </a:lnSpc>
            </a:pPr>
            <a:r>
              <a:rPr lang="zh-CN" altLang="en-US" b="1" dirty="0">
                <a:latin typeface="Courier New" panose="02070309020205020404" pitchFamily="49" charset="0"/>
                <a:cs typeface="Courier New" panose="02070309020205020404" pitchFamily="49" charset="0"/>
              </a:rPr>
              <a:t>        a</a:t>
            </a:r>
            <a:r>
              <a:rPr lang="zh-CN" altLang="en-US" b="1" baseline="-25000" dirty="0">
                <a:latin typeface="Courier New" panose="02070309020205020404" pitchFamily="49" charset="0"/>
                <a:cs typeface="Courier New" panose="02070309020205020404" pitchFamily="49" charset="0"/>
              </a:rPr>
              <a:t>i</a:t>
            </a:r>
            <a:r>
              <a:rPr lang="zh-CN" altLang="en-US" b="1" dirty="0">
                <a:latin typeface="Courier New" panose="02070309020205020404" pitchFamily="49" charset="0"/>
                <a:cs typeface="Courier New" panose="02070309020205020404" pitchFamily="49" charset="0"/>
              </a:rPr>
              <a:t> = Divide_and_Conquer(P</a:t>
            </a:r>
            <a:r>
              <a:rPr lang="zh-CN" altLang="en-US" b="1" baseline="-25000" dirty="0">
                <a:latin typeface="Courier New" panose="02070309020205020404" pitchFamily="49" charset="0"/>
                <a:cs typeface="Courier New" panose="02070309020205020404" pitchFamily="49" charset="0"/>
              </a:rPr>
              <a:t>i</a:t>
            </a:r>
            <a:r>
              <a:rPr lang="zh-CN" altLang="en-US" b="1" dirty="0">
                <a:latin typeface="Courier New" panose="02070309020205020404" pitchFamily="49" charset="0"/>
                <a:cs typeface="Courier New" panose="02070309020205020404" pitchFamily="49" charset="0"/>
              </a:rPr>
              <a:t>);</a:t>
            </a:r>
          </a:p>
          <a:p>
            <a:pPr>
              <a:lnSpc>
                <a:spcPct val="200000"/>
              </a:lnSpc>
            </a:pPr>
            <a:r>
              <a:rPr lang="zh-CN" altLang="en-US" b="1" dirty="0">
                <a:latin typeface="Courier New" panose="02070309020205020404" pitchFamily="49" charset="0"/>
                <a:cs typeface="Courier New" panose="02070309020205020404" pitchFamily="49" charset="0"/>
              </a:rPr>
              <a:t>    return Merge(a</a:t>
            </a:r>
            <a:r>
              <a:rPr lang="zh-CN" altLang="en-US" b="1" baseline="-25000" dirty="0">
                <a:latin typeface="Courier New" panose="02070309020205020404" pitchFamily="49" charset="0"/>
                <a:cs typeface="Courier New" panose="02070309020205020404" pitchFamily="49" charset="0"/>
              </a:rPr>
              <a:t>0</a:t>
            </a:r>
            <a:r>
              <a:rPr lang="zh-CN" altLang="en-US" b="1" dirty="0">
                <a:latin typeface="Courier New" panose="02070309020205020404" pitchFamily="49" charset="0"/>
                <a:cs typeface="Courier New" panose="02070309020205020404" pitchFamily="49" charset="0"/>
              </a:rPr>
              <a:t>, a</a:t>
            </a:r>
            <a:r>
              <a:rPr lang="zh-CN" altLang="en-US" b="1" baseline="-25000" dirty="0">
                <a:latin typeface="Courier New" panose="02070309020205020404" pitchFamily="49" charset="0"/>
                <a:cs typeface="Courier New" panose="02070309020205020404" pitchFamily="49" charset="0"/>
              </a:rPr>
              <a:t>1</a:t>
            </a:r>
            <a:r>
              <a:rPr lang="zh-CN" altLang="en-US" b="1" dirty="0">
                <a:latin typeface="Courier New" panose="02070309020205020404" pitchFamily="49" charset="0"/>
                <a:cs typeface="Courier New" panose="02070309020205020404" pitchFamily="49" charset="0"/>
              </a:rPr>
              <a:t>, .., a</a:t>
            </a:r>
            <a:r>
              <a:rPr lang="zh-CN" altLang="en-US" b="1" baseline="-25000" dirty="0">
                <a:latin typeface="Courier New" panose="02070309020205020404" pitchFamily="49" charset="0"/>
                <a:cs typeface="Courier New" panose="02070309020205020404" pitchFamily="49" charset="0"/>
              </a:rPr>
              <a:t>k-1</a:t>
            </a:r>
            <a:r>
              <a:rPr lang="zh-CN" altLang="en-US" b="1" dirty="0">
                <a:latin typeface="Courier New" panose="02070309020205020404" pitchFamily="49" charset="0"/>
                <a:cs typeface="Courier New" panose="02070309020205020404" pitchFamily="49" charset="0"/>
              </a:rPr>
              <a:t>);</a:t>
            </a:r>
          </a:p>
          <a:p>
            <a:pPr>
              <a:lnSpc>
                <a:spcPct val="200000"/>
              </a:lnSpc>
            </a:pPr>
            <a:r>
              <a:rPr lang="zh-CN" alt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31728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11083E-3160-4E7A-8E6A-DF8708B3EA4C}"/>
              </a:ext>
            </a:extLst>
          </p:cNvPr>
          <p:cNvSpPr>
            <a:spLocks noGrp="1"/>
          </p:cNvSpPr>
          <p:nvPr>
            <p:ph type="title"/>
          </p:nvPr>
        </p:nvSpPr>
        <p:spPr/>
        <p:txBody>
          <a:bodyPr/>
          <a:lstStyle/>
          <a:p>
            <a:r>
              <a:rPr lang="zh-CN" altLang="en-US" dirty="0"/>
              <a:t>最近点对问题</a:t>
            </a:r>
          </a:p>
        </p:txBody>
      </p:sp>
      <p:grpSp>
        <p:nvGrpSpPr>
          <p:cNvPr id="3" name="Group 49">
            <a:extLst>
              <a:ext uri="{FF2B5EF4-FFF2-40B4-BE49-F238E27FC236}">
                <a16:creationId xmlns:a16="http://schemas.microsoft.com/office/drawing/2014/main" id="{22093578-ACD0-4814-A748-605B30E9EDA9}"/>
              </a:ext>
            </a:extLst>
          </p:cNvPr>
          <p:cNvGrpSpPr>
            <a:grpSpLocks/>
          </p:cNvGrpSpPr>
          <p:nvPr/>
        </p:nvGrpSpPr>
        <p:grpSpPr bwMode="auto">
          <a:xfrm>
            <a:off x="2637300" y="2752726"/>
            <a:ext cx="3984625" cy="2200275"/>
            <a:chOff x="1700" y="2478"/>
            <a:chExt cx="2510" cy="1386"/>
          </a:xfrm>
        </p:grpSpPr>
        <p:sp>
          <p:nvSpPr>
            <p:cNvPr id="4" name="Line 5">
              <a:extLst>
                <a:ext uri="{FF2B5EF4-FFF2-40B4-BE49-F238E27FC236}">
                  <a16:creationId xmlns:a16="http://schemas.microsoft.com/office/drawing/2014/main" id="{1EEBFA85-B07A-458F-ACCB-D5A49A11E6EF}"/>
                </a:ext>
              </a:extLst>
            </p:cNvPr>
            <p:cNvSpPr>
              <a:spLocks noChangeShapeType="1"/>
            </p:cNvSpPr>
            <p:nvPr/>
          </p:nvSpPr>
          <p:spPr bwMode="auto">
            <a:xfrm flipV="1">
              <a:off x="1700" y="3294"/>
              <a:ext cx="249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 name="Line 6">
              <a:extLst>
                <a:ext uri="{FF2B5EF4-FFF2-40B4-BE49-F238E27FC236}">
                  <a16:creationId xmlns:a16="http://schemas.microsoft.com/office/drawing/2014/main" id="{214CF51D-B240-47C4-AC4C-E07DC764417F}"/>
                </a:ext>
              </a:extLst>
            </p:cNvPr>
            <p:cNvSpPr>
              <a:spLocks noChangeShapeType="1"/>
            </p:cNvSpPr>
            <p:nvPr/>
          </p:nvSpPr>
          <p:spPr bwMode="auto">
            <a:xfrm flipV="1">
              <a:off x="1882" y="2568"/>
              <a:ext cx="0" cy="12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 name="Text Box 22">
              <a:extLst>
                <a:ext uri="{FF2B5EF4-FFF2-40B4-BE49-F238E27FC236}">
                  <a16:creationId xmlns:a16="http://schemas.microsoft.com/office/drawing/2014/main" id="{D6855C3F-F595-4427-B322-FE2C890B2C3A}"/>
                </a:ext>
              </a:extLst>
            </p:cNvPr>
            <p:cNvSpPr txBox="1">
              <a:spLocks noChangeArrowheads="1"/>
            </p:cNvSpPr>
            <p:nvPr/>
          </p:nvSpPr>
          <p:spPr bwMode="auto">
            <a:xfrm>
              <a:off x="4014" y="3249"/>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x</a:t>
              </a:r>
            </a:p>
          </p:txBody>
        </p:sp>
        <p:sp>
          <p:nvSpPr>
            <p:cNvPr id="7" name="Text Box 23">
              <a:extLst>
                <a:ext uri="{FF2B5EF4-FFF2-40B4-BE49-F238E27FC236}">
                  <a16:creationId xmlns:a16="http://schemas.microsoft.com/office/drawing/2014/main" id="{0A8D3E41-E481-46DF-BA67-5A78D88B2AF9}"/>
                </a:ext>
              </a:extLst>
            </p:cNvPr>
            <p:cNvSpPr txBox="1">
              <a:spLocks noChangeArrowheads="1"/>
            </p:cNvSpPr>
            <p:nvPr/>
          </p:nvSpPr>
          <p:spPr bwMode="auto">
            <a:xfrm>
              <a:off x="1700" y="247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y</a:t>
              </a:r>
            </a:p>
          </p:txBody>
        </p:sp>
        <p:sp>
          <p:nvSpPr>
            <p:cNvPr id="8" name="Oval 24">
              <a:extLst>
                <a:ext uri="{FF2B5EF4-FFF2-40B4-BE49-F238E27FC236}">
                  <a16:creationId xmlns:a16="http://schemas.microsoft.com/office/drawing/2014/main" id="{AA594BEF-975D-4938-A324-7D49AC738F99}"/>
                </a:ext>
              </a:extLst>
            </p:cNvPr>
            <p:cNvSpPr>
              <a:spLocks noChangeArrowheads="1"/>
            </p:cNvSpPr>
            <p:nvPr/>
          </p:nvSpPr>
          <p:spPr bwMode="auto">
            <a:xfrm>
              <a:off x="2289" y="3198"/>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 name="Oval 25">
              <a:extLst>
                <a:ext uri="{FF2B5EF4-FFF2-40B4-BE49-F238E27FC236}">
                  <a16:creationId xmlns:a16="http://schemas.microsoft.com/office/drawing/2014/main" id="{BBF72BF4-CE00-4DC5-8062-B79F305CA47C}"/>
                </a:ext>
              </a:extLst>
            </p:cNvPr>
            <p:cNvSpPr>
              <a:spLocks noChangeArrowheads="1"/>
            </p:cNvSpPr>
            <p:nvPr/>
          </p:nvSpPr>
          <p:spPr bwMode="auto">
            <a:xfrm>
              <a:off x="2471" y="2563"/>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 name="Oval 26">
              <a:extLst>
                <a:ext uri="{FF2B5EF4-FFF2-40B4-BE49-F238E27FC236}">
                  <a16:creationId xmlns:a16="http://schemas.microsoft.com/office/drawing/2014/main" id="{1CF43935-3434-49DD-B942-99D435EF8379}"/>
                </a:ext>
              </a:extLst>
            </p:cNvPr>
            <p:cNvSpPr>
              <a:spLocks noChangeArrowheads="1"/>
            </p:cNvSpPr>
            <p:nvPr/>
          </p:nvSpPr>
          <p:spPr bwMode="auto">
            <a:xfrm>
              <a:off x="2834" y="2654"/>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 name="Oval 27">
              <a:extLst>
                <a:ext uri="{FF2B5EF4-FFF2-40B4-BE49-F238E27FC236}">
                  <a16:creationId xmlns:a16="http://schemas.microsoft.com/office/drawing/2014/main" id="{C8DD4DD9-92F4-44D5-A892-EDFC03FD0818}"/>
                </a:ext>
              </a:extLst>
            </p:cNvPr>
            <p:cNvSpPr>
              <a:spLocks noChangeArrowheads="1"/>
            </p:cNvSpPr>
            <p:nvPr/>
          </p:nvSpPr>
          <p:spPr bwMode="auto">
            <a:xfrm>
              <a:off x="3196" y="2699"/>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 name="Oval 28">
              <a:extLst>
                <a:ext uri="{FF2B5EF4-FFF2-40B4-BE49-F238E27FC236}">
                  <a16:creationId xmlns:a16="http://schemas.microsoft.com/office/drawing/2014/main" id="{BA320121-1FDB-4F43-8F1D-7079185F77BA}"/>
                </a:ext>
              </a:extLst>
            </p:cNvPr>
            <p:cNvSpPr>
              <a:spLocks noChangeArrowheads="1"/>
            </p:cNvSpPr>
            <p:nvPr/>
          </p:nvSpPr>
          <p:spPr bwMode="auto">
            <a:xfrm>
              <a:off x="2879" y="2926"/>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 name="Oval 29">
              <a:extLst>
                <a:ext uri="{FF2B5EF4-FFF2-40B4-BE49-F238E27FC236}">
                  <a16:creationId xmlns:a16="http://schemas.microsoft.com/office/drawing/2014/main" id="{2F1E7DDE-7E56-4E90-8504-50572F2C3D4F}"/>
                </a:ext>
              </a:extLst>
            </p:cNvPr>
            <p:cNvSpPr>
              <a:spLocks noChangeArrowheads="1"/>
            </p:cNvSpPr>
            <p:nvPr/>
          </p:nvSpPr>
          <p:spPr bwMode="auto">
            <a:xfrm>
              <a:off x="3152" y="2972"/>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 name="Oval 30">
              <a:extLst>
                <a:ext uri="{FF2B5EF4-FFF2-40B4-BE49-F238E27FC236}">
                  <a16:creationId xmlns:a16="http://schemas.microsoft.com/office/drawing/2014/main" id="{C961D91B-71BD-44EA-ABF8-5A886283EE3B}"/>
                </a:ext>
              </a:extLst>
            </p:cNvPr>
            <p:cNvSpPr>
              <a:spLocks noChangeArrowheads="1"/>
            </p:cNvSpPr>
            <p:nvPr/>
          </p:nvSpPr>
          <p:spPr bwMode="auto">
            <a:xfrm>
              <a:off x="3514" y="3017"/>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5" name="Oval 31">
              <a:extLst>
                <a:ext uri="{FF2B5EF4-FFF2-40B4-BE49-F238E27FC236}">
                  <a16:creationId xmlns:a16="http://schemas.microsoft.com/office/drawing/2014/main" id="{36D84899-A7CE-4A19-8B7F-C604E39CD666}"/>
                </a:ext>
              </a:extLst>
            </p:cNvPr>
            <p:cNvSpPr>
              <a:spLocks noChangeArrowheads="1"/>
            </p:cNvSpPr>
            <p:nvPr/>
          </p:nvSpPr>
          <p:spPr bwMode="auto">
            <a:xfrm>
              <a:off x="3197" y="3244"/>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 name="Oval 32">
              <a:extLst>
                <a:ext uri="{FF2B5EF4-FFF2-40B4-BE49-F238E27FC236}">
                  <a16:creationId xmlns:a16="http://schemas.microsoft.com/office/drawing/2014/main" id="{FCB23CDD-B36F-4561-924B-B88CFCB334B8}"/>
                </a:ext>
              </a:extLst>
            </p:cNvPr>
            <p:cNvSpPr>
              <a:spLocks noChangeArrowheads="1"/>
            </p:cNvSpPr>
            <p:nvPr/>
          </p:nvSpPr>
          <p:spPr bwMode="auto">
            <a:xfrm>
              <a:off x="2379" y="2971"/>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7" name="Oval 33">
              <a:extLst>
                <a:ext uri="{FF2B5EF4-FFF2-40B4-BE49-F238E27FC236}">
                  <a16:creationId xmlns:a16="http://schemas.microsoft.com/office/drawing/2014/main" id="{4C870B3B-D463-4891-9F09-E0BF14DFA5F8}"/>
                </a:ext>
              </a:extLst>
            </p:cNvPr>
            <p:cNvSpPr>
              <a:spLocks noChangeArrowheads="1"/>
            </p:cNvSpPr>
            <p:nvPr/>
          </p:nvSpPr>
          <p:spPr bwMode="auto">
            <a:xfrm>
              <a:off x="2741" y="3016"/>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8" name="Oval 34">
              <a:extLst>
                <a:ext uri="{FF2B5EF4-FFF2-40B4-BE49-F238E27FC236}">
                  <a16:creationId xmlns:a16="http://schemas.microsoft.com/office/drawing/2014/main" id="{AA46FF69-5DD4-4CE7-B481-229E3344AB9F}"/>
                </a:ext>
              </a:extLst>
            </p:cNvPr>
            <p:cNvSpPr>
              <a:spLocks noChangeArrowheads="1"/>
            </p:cNvSpPr>
            <p:nvPr/>
          </p:nvSpPr>
          <p:spPr bwMode="auto">
            <a:xfrm>
              <a:off x="2424" y="3243"/>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9" name="Oval 35">
              <a:extLst>
                <a:ext uri="{FF2B5EF4-FFF2-40B4-BE49-F238E27FC236}">
                  <a16:creationId xmlns:a16="http://schemas.microsoft.com/office/drawing/2014/main" id="{9FAA5E39-0AF0-45C2-B6D4-9A805B4607A8}"/>
                </a:ext>
              </a:extLst>
            </p:cNvPr>
            <p:cNvSpPr>
              <a:spLocks noChangeArrowheads="1"/>
            </p:cNvSpPr>
            <p:nvPr/>
          </p:nvSpPr>
          <p:spPr bwMode="auto">
            <a:xfrm>
              <a:off x="2697" y="3289"/>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0" name="Oval 36">
              <a:extLst>
                <a:ext uri="{FF2B5EF4-FFF2-40B4-BE49-F238E27FC236}">
                  <a16:creationId xmlns:a16="http://schemas.microsoft.com/office/drawing/2014/main" id="{7C6FF205-E797-4139-BACE-0A41C0694F0D}"/>
                </a:ext>
              </a:extLst>
            </p:cNvPr>
            <p:cNvSpPr>
              <a:spLocks noChangeArrowheads="1"/>
            </p:cNvSpPr>
            <p:nvPr/>
          </p:nvSpPr>
          <p:spPr bwMode="auto">
            <a:xfrm>
              <a:off x="2970" y="3108"/>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1" name="Oval 37">
              <a:extLst>
                <a:ext uri="{FF2B5EF4-FFF2-40B4-BE49-F238E27FC236}">
                  <a16:creationId xmlns:a16="http://schemas.microsoft.com/office/drawing/2014/main" id="{504CBD45-2BA1-401D-93CD-BEF10C0C5BDC}"/>
                </a:ext>
              </a:extLst>
            </p:cNvPr>
            <p:cNvSpPr>
              <a:spLocks noChangeArrowheads="1"/>
            </p:cNvSpPr>
            <p:nvPr/>
          </p:nvSpPr>
          <p:spPr bwMode="auto">
            <a:xfrm>
              <a:off x="3333" y="3199"/>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 name="Oval 38">
              <a:extLst>
                <a:ext uri="{FF2B5EF4-FFF2-40B4-BE49-F238E27FC236}">
                  <a16:creationId xmlns:a16="http://schemas.microsoft.com/office/drawing/2014/main" id="{EB320FD1-0A02-4A8A-B403-59C8251B7CDE}"/>
                </a:ext>
              </a:extLst>
            </p:cNvPr>
            <p:cNvSpPr>
              <a:spLocks noChangeArrowheads="1"/>
            </p:cNvSpPr>
            <p:nvPr/>
          </p:nvSpPr>
          <p:spPr bwMode="auto">
            <a:xfrm>
              <a:off x="3378" y="3471"/>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3" name="Oval 39">
              <a:extLst>
                <a:ext uri="{FF2B5EF4-FFF2-40B4-BE49-F238E27FC236}">
                  <a16:creationId xmlns:a16="http://schemas.microsoft.com/office/drawing/2014/main" id="{06CA4B51-D05C-4605-B3C0-88E1ABC1BA0E}"/>
                </a:ext>
              </a:extLst>
            </p:cNvPr>
            <p:cNvSpPr>
              <a:spLocks noChangeArrowheads="1"/>
            </p:cNvSpPr>
            <p:nvPr/>
          </p:nvSpPr>
          <p:spPr bwMode="auto">
            <a:xfrm>
              <a:off x="3060" y="3471"/>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4" name="Oval 40">
              <a:extLst>
                <a:ext uri="{FF2B5EF4-FFF2-40B4-BE49-F238E27FC236}">
                  <a16:creationId xmlns:a16="http://schemas.microsoft.com/office/drawing/2014/main" id="{A6F0409C-873A-45C6-BB3F-3AFE2E00DC64}"/>
                </a:ext>
              </a:extLst>
            </p:cNvPr>
            <p:cNvSpPr>
              <a:spLocks noChangeArrowheads="1"/>
            </p:cNvSpPr>
            <p:nvPr/>
          </p:nvSpPr>
          <p:spPr bwMode="auto">
            <a:xfrm>
              <a:off x="3240" y="3561"/>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5" name="Oval 41">
              <a:extLst>
                <a:ext uri="{FF2B5EF4-FFF2-40B4-BE49-F238E27FC236}">
                  <a16:creationId xmlns:a16="http://schemas.microsoft.com/office/drawing/2014/main" id="{FAAE2630-C44C-4E46-B9F9-5634D2107CCE}"/>
                </a:ext>
              </a:extLst>
            </p:cNvPr>
            <p:cNvSpPr>
              <a:spLocks noChangeArrowheads="1"/>
            </p:cNvSpPr>
            <p:nvPr/>
          </p:nvSpPr>
          <p:spPr bwMode="auto">
            <a:xfrm>
              <a:off x="2834" y="3471"/>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 name="Oval 42">
              <a:extLst>
                <a:ext uri="{FF2B5EF4-FFF2-40B4-BE49-F238E27FC236}">
                  <a16:creationId xmlns:a16="http://schemas.microsoft.com/office/drawing/2014/main" id="{780002F4-6D8A-4D14-98E5-FB5CD6570210}"/>
                </a:ext>
              </a:extLst>
            </p:cNvPr>
            <p:cNvSpPr>
              <a:spLocks noChangeArrowheads="1"/>
            </p:cNvSpPr>
            <p:nvPr/>
          </p:nvSpPr>
          <p:spPr bwMode="auto">
            <a:xfrm>
              <a:off x="3379" y="2927"/>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 name="Oval 43">
              <a:extLst>
                <a:ext uri="{FF2B5EF4-FFF2-40B4-BE49-F238E27FC236}">
                  <a16:creationId xmlns:a16="http://schemas.microsoft.com/office/drawing/2014/main" id="{9FE45E14-35CF-41AC-B09A-B4F3D18FFA53}"/>
                </a:ext>
              </a:extLst>
            </p:cNvPr>
            <p:cNvSpPr>
              <a:spLocks noChangeArrowheads="1"/>
            </p:cNvSpPr>
            <p:nvPr/>
          </p:nvSpPr>
          <p:spPr bwMode="auto">
            <a:xfrm>
              <a:off x="3741" y="2972"/>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8" name="Oval 44">
              <a:extLst>
                <a:ext uri="{FF2B5EF4-FFF2-40B4-BE49-F238E27FC236}">
                  <a16:creationId xmlns:a16="http://schemas.microsoft.com/office/drawing/2014/main" id="{D0F702D3-8FE4-4C1C-B869-261F6DEB1F90}"/>
                </a:ext>
              </a:extLst>
            </p:cNvPr>
            <p:cNvSpPr>
              <a:spLocks noChangeArrowheads="1"/>
            </p:cNvSpPr>
            <p:nvPr/>
          </p:nvSpPr>
          <p:spPr bwMode="auto">
            <a:xfrm>
              <a:off x="2517" y="3335"/>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9" name="Oval 45">
              <a:extLst>
                <a:ext uri="{FF2B5EF4-FFF2-40B4-BE49-F238E27FC236}">
                  <a16:creationId xmlns:a16="http://schemas.microsoft.com/office/drawing/2014/main" id="{7BD98E1E-C645-4CC5-8008-2666952BAE16}"/>
                </a:ext>
              </a:extLst>
            </p:cNvPr>
            <p:cNvSpPr>
              <a:spLocks noChangeArrowheads="1"/>
            </p:cNvSpPr>
            <p:nvPr/>
          </p:nvSpPr>
          <p:spPr bwMode="auto">
            <a:xfrm>
              <a:off x="2879" y="3380"/>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0" name="Oval 46">
              <a:extLst>
                <a:ext uri="{FF2B5EF4-FFF2-40B4-BE49-F238E27FC236}">
                  <a16:creationId xmlns:a16="http://schemas.microsoft.com/office/drawing/2014/main" id="{725D6937-8DE5-4EB8-99E6-114675D8E184}"/>
                </a:ext>
              </a:extLst>
            </p:cNvPr>
            <p:cNvSpPr>
              <a:spLocks noChangeArrowheads="1"/>
            </p:cNvSpPr>
            <p:nvPr/>
          </p:nvSpPr>
          <p:spPr bwMode="auto">
            <a:xfrm>
              <a:off x="2562" y="3607"/>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1" name="Oval 47">
              <a:extLst>
                <a:ext uri="{FF2B5EF4-FFF2-40B4-BE49-F238E27FC236}">
                  <a16:creationId xmlns:a16="http://schemas.microsoft.com/office/drawing/2014/main" id="{B84F935A-2CE1-42DD-8085-C81CD900C566}"/>
                </a:ext>
              </a:extLst>
            </p:cNvPr>
            <p:cNvSpPr>
              <a:spLocks noChangeArrowheads="1"/>
            </p:cNvSpPr>
            <p:nvPr/>
          </p:nvSpPr>
          <p:spPr bwMode="auto">
            <a:xfrm>
              <a:off x="2835" y="3653"/>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2" name="Oval 48">
              <a:extLst>
                <a:ext uri="{FF2B5EF4-FFF2-40B4-BE49-F238E27FC236}">
                  <a16:creationId xmlns:a16="http://schemas.microsoft.com/office/drawing/2014/main" id="{29164D62-CF11-4E36-B7E4-C1C3F39A7957}"/>
                </a:ext>
              </a:extLst>
            </p:cNvPr>
            <p:cNvSpPr>
              <a:spLocks noChangeArrowheads="1"/>
            </p:cNvSpPr>
            <p:nvPr/>
          </p:nvSpPr>
          <p:spPr bwMode="auto">
            <a:xfrm>
              <a:off x="3513" y="2790"/>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3529076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9773069-5594-49B2-8CA3-53B1101856A8}"/>
              </a:ext>
            </a:extLst>
          </p:cNvPr>
          <p:cNvSpPr/>
          <p:nvPr/>
        </p:nvSpPr>
        <p:spPr>
          <a:xfrm>
            <a:off x="197514" y="1052737"/>
            <a:ext cx="8408170" cy="4293483"/>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050" dirty="0">
                <a:solidFill>
                  <a:srgbClr val="008000"/>
                </a:solidFill>
                <a:latin typeface="新宋体" panose="02010609030101010101" pitchFamily="49" charset="-122"/>
                <a:ea typeface="新宋体" panose="02010609030101010101" pitchFamily="49" charset="-122"/>
              </a:rPr>
              <a:t>// </a:t>
            </a:r>
            <a:r>
              <a:rPr lang="zh-CN" altLang="en-US" sz="1050" dirty="0">
                <a:solidFill>
                  <a:srgbClr val="008000"/>
                </a:solidFill>
                <a:latin typeface="新宋体" panose="02010609030101010101" pitchFamily="49" charset="-122"/>
                <a:ea typeface="新宋体" panose="02010609030101010101" pitchFamily="49" charset="-122"/>
              </a:rPr>
              <a:t>分治法计算最短点对距离的入口（准备工作）</a:t>
            </a:r>
            <a:endParaRPr lang="zh-CN" altLang="en-US" sz="1050" dirty="0">
              <a:solidFill>
                <a:srgbClr val="000000"/>
              </a:solidFill>
              <a:latin typeface="新宋体" panose="02010609030101010101" pitchFamily="49" charset="-122"/>
              <a:ea typeface="新宋体" panose="02010609030101010101" pitchFamily="49" charset="-122"/>
            </a:endParaRPr>
          </a:p>
          <a:p>
            <a:r>
              <a:rPr lang="en-US" altLang="zh-CN" sz="1050" dirty="0">
                <a:solidFill>
                  <a:srgbClr val="0000FF"/>
                </a:solidFill>
                <a:latin typeface="新宋体" panose="02010609030101010101" pitchFamily="49" charset="-122"/>
                <a:ea typeface="新宋体" panose="02010609030101010101" pitchFamily="49" charset="-122"/>
              </a:rPr>
              <a:t>double</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err="1">
                <a:solidFill>
                  <a:srgbClr val="000000"/>
                </a:solidFill>
                <a:latin typeface="新宋体" panose="02010609030101010101" pitchFamily="49" charset="-122"/>
                <a:ea typeface="新宋体" panose="02010609030101010101" pitchFamily="49" charset="-122"/>
              </a:rPr>
              <a:t>ShortestDistance</a:t>
            </a:r>
            <a:r>
              <a:rPr lang="en-US" altLang="zh-CN" sz="1050" dirty="0">
                <a:solidFill>
                  <a:srgbClr val="000000"/>
                </a:solidFill>
                <a:latin typeface="新宋体" panose="02010609030101010101" pitchFamily="49" charset="-122"/>
                <a:ea typeface="新宋体" panose="02010609030101010101" pitchFamily="49" charset="-122"/>
              </a:rPr>
              <a:t>(</a:t>
            </a:r>
            <a:r>
              <a:rPr lang="en-US" altLang="zh-CN" sz="1050" dirty="0">
                <a:solidFill>
                  <a:srgbClr val="0000FF"/>
                </a:solidFill>
                <a:latin typeface="新宋体" panose="02010609030101010101" pitchFamily="49" charset="-122"/>
                <a:ea typeface="新宋体" panose="02010609030101010101" pitchFamily="49" charset="-122"/>
              </a:rPr>
              <a:t>const</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2B91AF"/>
                </a:solidFill>
                <a:latin typeface="新宋体" panose="02010609030101010101" pitchFamily="49" charset="-122"/>
                <a:ea typeface="新宋体" panose="02010609030101010101" pitchFamily="49" charset="-122"/>
              </a:rPr>
              <a:t>vector</a:t>
            </a:r>
            <a:r>
              <a:rPr lang="en-US" altLang="zh-CN" sz="1050" dirty="0">
                <a:solidFill>
                  <a:srgbClr val="000000"/>
                </a:solidFill>
                <a:latin typeface="新宋体" panose="02010609030101010101" pitchFamily="49" charset="-122"/>
                <a:ea typeface="新宋体" panose="02010609030101010101" pitchFamily="49" charset="-122"/>
              </a:rPr>
              <a:t>&lt;</a:t>
            </a:r>
            <a:r>
              <a:rPr lang="en-US" altLang="zh-CN" sz="1050" dirty="0">
                <a:solidFill>
                  <a:srgbClr val="2B91AF"/>
                </a:solidFill>
                <a:latin typeface="新宋体" panose="02010609030101010101" pitchFamily="49" charset="-122"/>
                <a:ea typeface="新宋体" panose="02010609030101010101" pitchFamily="49" charset="-122"/>
              </a:rPr>
              <a:t>pair</a:t>
            </a:r>
            <a:r>
              <a:rPr lang="en-US" altLang="zh-CN" sz="1050" dirty="0">
                <a:solidFill>
                  <a:srgbClr val="000000"/>
                </a:solidFill>
                <a:latin typeface="新宋体" panose="02010609030101010101" pitchFamily="49" charset="-122"/>
                <a:ea typeface="新宋体" panose="02010609030101010101" pitchFamily="49" charset="-122"/>
              </a:rPr>
              <a:t>&lt;</a:t>
            </a:r>
            <a:r>
              <a:rPr lang="en-US" altLang="zh-CN" sz="1050" dirty="0">
                <a:solidFill>
                  <a:srgbClr val="0000FF"/>
                </a:solidFill>
                <a:latin typeface="新宋体" panose="02010609030101010101" pitchFamily="49" charset="-122"/>
                <a:ea typeface="新宋体" panose="02010609030101010101" pitchFamily="49" charset="-122"/>
              </a:rPr>
              <a:t>double</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0000FF"/>
                </a:solidFill>
                <a:latin typeface="新宋体" panose="02010609030101010101" pitchFamily="49" charset="-122"/>
                <a:ea typeface="新宋体" panose="02010609030101010101" pitchFamily="49" charset="-122"/>
              </a:rPr>
              <a:t>double</a:t>
            </a:r>
            <a:r>
              <a:rPr lang="en-US" altLang="zh-CN" sz="1050" dirty="0">
                <a:solidFill>
                  <a:srgbClr val="000000"/>
                </a:solidFill>
                <a:latin typeface="新宋体" panose="02010609030101010101" pitchFamily="49" charset="-122"/>
                <a:ea typeface="新宋体" panose="02010609030101010101" pitchFamily="49" charset="-122"/>
              </a:rPr>
              <a:t>&gt;&gt; &amp;</a:t>
            </a:r>
            <a:r>
              <a:rPr lang="en-US" altLang="zh-CN" sz="1050" dirty="0">
                <a:solidFill>
                  <a:srgbClr val="808080"/>
                </a:solidFill>
                <a:latin typeface="新宋体" panose="02010609030101010101" pitchFamily="49" charset="-122"/>
                <a:ea typeface="新宋体" panose="02010609030101010101" pitchFamily="49" charset="-122"/>
              </a:rPr>
              <a:t>points</a:t>
            </a:r>
            <a:r>
              <a:rPr lang="en-US" altLang="zh-CN" sz="1050" dirty="0">
                <a:solidFill>
                  <a:srgbClr val="000000"/>
                </a:solidFill>
                <a:latin typeface="新宋体" panose="02010609030101010101" pitchFamily="49" charset="-122"/>
                <a:ea typeface="新宋体" panose="02010609030101010101" pitchFamily="49" charset="-122"/>
              </a:rPr>
              <a:t>)</a:t>
            </a:r>
          </a:p>
          <a:p>
            <a:r>
              <a:rPr lang="en-US" altLang="zh-CN" sz="1050" dirty="0">
                <a:solidFill>
                  <a:srgbClr val="000000"/>
                </a:solidFill>
                <a:latin typeface="新宋体" panose="02010609030101010101" pitchFamily="49" charset="-122"/>
                <a:ea typeface="新宋体" panose="02010609030101010101" pitchFamily="49" charset="-122"/>
              </a:rPr>
              <a:t>{</a:t>
            </a:r>
          </a:p>
          <a:p>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2B91AF"/>
                </a:solidFill>
                <a:latin typeface="新宋体" panose="02010609030101010101" pitchFamily="49" charset="-122"/>
                <a:ea typeface="新宋体" panose="02010609030101010101" pitchFamily="49" charset="-122"/>
              </a:rPr>
              <a:t>vector</a:t>
            </a:r>
            <a:r>
              <a:rPr lang="en-US" altLang="zh-CN" sz="1050" dirty="0">
                <a:solidFill>
                  <a:srgbClr val="000000"/>
                </a:solidFill>
                <a:latin typeface="新宋体" panose="02010609030101010101" pitchFamily="49" charset="-122"/>
                <a:ea typeface="新宋体" panose="02010609030101010101" pitchFamily="49" charset="-122"/>
              </a:rPr>
              <a:t>&lt;</a:t>
            </a:r>
            <a:r>
              <a:rPr lang="en-US" altLang="zh-CN" sz="1050" dirty="0">
                <a:solidFill>
                  <a:srgbClr val="2B91AF"/>
                </a:solidFill>
                <a:latin typeface="新宋体" panose="02010609030101010101" pitchFamily="49" charset="-122"/>
                <a:ea typeface="新宋体" panose="02010609030101010101" pitchFamily="49" charset="-122"/>
              </a:rPr>
              <a:t>pair</a:t>
            </a:r>
            <a:r>
              <a:rPr lang="en-US" altLang="zh-CN" sz="1050" dirty="0">
                <a:solidFill>
                  <a:srgbClr val="000000"/>
                </a:solidFill>
                <a:latin typeface="新宋体" panose="02010609030101010101" pitchFamily="49" charset="-122"/>
                <a:ea typeface="新宋体" panose="02010609030101010101" pitchFamily="49" charset="-122"/>
              </a:rPr>
              <a:t>&lt;</a:t>
            </a:r>
            <a:r>
              <a:rPr lang="en-US" altLang="zh-CN" sz="1050" dirty="0">
                <a:solidFill>
                  <a:srgbClr val="0000FF"/>
                </a:solidFill>
                <a:latin typeface="新宋体" panose="02010609030101010101" pitchFamily="49" charset="-122"/>
                <a:ea typeface="新宋体" panose="02010609030101010101" pitchFamily="49" charset="-122"/>
              </a:rPr>
              <a:t>int</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0000FF"/>
                </a:solidFill>
                <a:latin typeface="新宋体" panose="02010609030101010101" pitchFamily="49" charset="-122"/>
                <a:ea typeface="新宋体" panose="02010609030101010101" pitchFamily="49" charset="-122"/>
              </a:rPr>
              <a:t>int</a:t>
            </a:r>
            <a:r>
              <a:rPr lang="en-US" altLang="zh-CN" sz="1050" dirty="0">
                <a:solidFill>
                  <a:srgbClr val="000000"/>
                </a:solidFill>
                <a:latin typeface="新宋体" panose="02010609030101010101" pitchFamily="49" charset="-122"/>
                <a:ea typeface="新宋体" panose="02010609030101010101" pitchFamily="49" charset="-122"/>
              </a:rPr>
              <a:t>&gt;&gt; </a:t>
            </a:r>
            <a:r>
              <a:rPr lang="en-US" altLang="zh-CN" sz="1050" dirty="0" err="1">
                <a:solidFill>
                  <a:srgbClr val="000000"/>
                </a:solidFill>
                <a:latin typeface="新宋体" panose="02010609030101010101" pitchFamily="49" charset="-122"/>
                <a:ea typeface="新宋体" panose="02010609030101010101" pitchFamily="49" charset="-122"/>
              </a:rPr>
              <a:t>xIndex</a:t>
            </a:r>
            <a:r>
              <a:rPr lang="en-US" altLang="zh-CN" sz="1050" dirty="0">
                <a:solidFill>
                  <a:srgbClr val="000000"/>
                </a:solidFill>
                <a:latin typeface="新宋体" panose="02010609030101010101" pitchFamily="49" charset="-122"/>
                <a:ea typeface="新宋体" panose="02010609030101010101" pitchFamily="49" charset="-122"/>
              </a:rPr>
              <a:t>(</a:t>
            </a:r>
            <a:r>
              <a:rPr lang="en-US" altLang="zh-CN" sz="1050" dirty="0" err="1">
                <a:solidFill>
                  <a:srgbClr val="808080"/>
                </a:solidFill>
                <a:latin typeface="新宋体" panose="02010609030101010101" pitchFamily="49" charset="-122"/>
                <a:ea typeface="新宋体" panose="02010609030101010101" pitchFamily="49" charset="-122"/>
              </a:rPr>
              <a:t>points</a:t>
            </a:r>
            <a:r>
              <a:rPr lang="en-US" altLang="zh-CN" sz="1050" dirty="0" err="1">
                <a:solidFill>
                  <a:srgbClr val="000000"/>
                </a:solidFill>
                <a:latin typeface="新宋体" panose="02010609030101010101" pitchFamily="49" charset="-122"/>
                <a:ea typeface="新宋体" panose="02010609030101010101" pitchFamily="49" charset="-122"/>
              </a:rPr>
              <a:t>.size</a:t>
            </a:r>
            <a:r>
              <a:rPr lang="en-US" altLang="zh-CN" sz="1050" dirty="0">
                <a:solidFill>
                  <a:srgbClr val="000000"/>
                </a:solidFill>
                <a:latin typeface="新宋体" panose="02010609030101010101" pitchFamily="49" charset="-122"/>
                <a:ea typeface="新宋体" panose="02010609030101010101" pitchFamily="49" charset="-122"/>
              </a:rPr>
              <a:t>());</a:t>
            </a:r>
          </a:p>
          <a:p>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0000FF"/>
                </a:solidFill>
                <a:latin typeface="新宋体" panose="02010609030101010101" pitchFamily="49" charset="-122"/>
                <a:ea typeface="新宋体" panose="02010609030101010101" pitchFamily="49" charset="-122"/>
              </a:rPr>
              <a:t>for</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0000FF"/>
                </a:solidFill>
                <a:latin typeface="新宋体" panose="02010609030101010101" pitchFamily="49" charset="-122"/>
                <a:ea typeface="新宋体" panose="02010609030101010101" pitchFamily="49" charset="-122"/>
              </a:rPr>
              <a:t>int</a:t>
            </a:r>
            <a:r>
              <a:rPr lang="en-US" altLang="zh-CN" sz="1050" dirty="0">
                <a:solidFill>
                  <a:srgbClr val="000000"/>
                </a:solidFill>
                <a:latin typeface="新宋体" panose="02010609030101010101" pitchFamily="49" charset="-122"/>
                <a:ea typeface="新宋体" panose="02010609030101010101" pitchFamily="49" charset="-122"/>
              </a:rPr>
              <a:t> i = 0; i &lt; </a:t>
            </a:r>
            <a:r>
              <a:rPr lang="en-US" altLang="zh-CN" sz="1050" dirty="0" err="1">
                <a:solidFill>
                  <a:srgbClr val="808080"/>
                </a:solidFill>
                <a:latin typeface="新宋体" panose="02010609030101010101" pitchFamily="49" charset="-122"/>
                <a:ea typeface="新宋体" panose="02010609030101010101" pitchFamily="49" charset="-122"/>
              </a:rPr>
              <a:t>points</a:t>
            </a:r>
            <a:r>
              <a:rPr lang="en-US" altLang="zh-CN" sz="1050" dirty="0" err="1">
                <a:solidFill>
                  <a:srgbClr val="000000"/>
                </a:solidFill>
                <a:latin typeface="新宋体" panose="02010609030101010101" pitchFamily="49" charset="-122"/>
                <a:ea typeface="新宋体" panose="02010609030101010101" pitchFamily="49" charset="-122"/>
              </a:rPr>
              <a:t>.size</a:t>
            </a:r>
            <a:r>
              <a:rPr lang="en-US" altLang="zh-CN" sz="1050" dirty="0">
                <a:solidFill>
                  <a:srgbClr val="000000"/>
                </a:solidFill>
                <a:latin typeface="新宋体" panose="02010609030101010101" pitchFamily="49" charset="-122"/>
                <a:ea typeface="新宋体" panose="02010609030101010101" pitchFamily="49" charset="-122"/>
              </a:rPr>
              <a:t>(); i++)</a:t>
            </a:r>
          </a:p>
          <a:p>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err="1">
                <a:solidFill>
                  <a:srgbClr val="000000"/>
                </a:solidFill>
                <a:latin typeface="新宋体" panose="02010609030101010101" pitchFamily="49" charset="-122"/>
                <a:ea typeface="新宋体" panose="02010609030101010101" pitchFamily="49" charset="-122"/>
              </a:rPr>
              <a:t>xIndex</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i</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.first = i;</a:t>
            </a:r>
          </a:p>
          <a:p>
            <a:r>
              <a:rPr lang="en-US" altLang="zh-CN" sz="1050" dirty="0">
                <a:solidFill>
                  <a:srgbClr val="000000"/>
                </a:solidFill>
                <a:latin typeface="新宋体" panose="02010609030101010101" pitchFamily="49" charset="-122"/>
                <a:ea typeface="新宋体" panose="02010609030101010101" pitchFamily="49" charset="-122"/>
              </a:rPr>
              <a:t>    sort(</a:t>
            </a:r>
            <a:r>
              <a:rPr lang="en-US" altLang="zh-CN" sz="1050" dirty="0" err="1">
                <a:solidFill>
                  <a:srgbClr val="000000"/>
                </a:solidFill>
                <a:latin typeface="新宋体" panose="02010609030101010101" pitchFamily="49" charset="-122"/>
                <a:ea typeface="新宋体" panose="02010609030101010101" pitchFamily="49" charset="-122"/>
              </a:rPr>
              <a:t>xIndex.begin</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err="1">
                <a:solidFill>
                  <a:srgbClr val="000000"/>
                </a:solidFill>
                <a:latin typeface="新宋体" panose="02010609030101010101" pitchFamily="49" charset="-122"/>
                <a:ea typeface="新宋体" panose="02010609030101010101" pitchFamily="49" charset="-122"/>
              </a:rPr>
              <a:t>xIndex.end</a:t>
            </a:r>
            <a:r>
              <a:rPr lang="en-US" altLang="zh-CN" sz="1050" dirty="0">
                <a:solidFill>
                  <a:srgbClr val="000000"/>
                </a:solidFill>
                <a:latin typeface="新宋体" panose="02010609030101010101" pitchFamily="49" charset="-122"/>
                <a:ea typeface="新宋体" panose="02010609030101010101" pitchFamily="49" charset="-122"/>
              </a:rPr>
              <a:t>(), </a:t>
            </a:r>
          </a:p>
          <a:p>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808080"/>
                </a:solidFill>
                <a:latin typeface="新宋体" panose="02010609030101010101" pitchFamily="49" charset="-122"/>
                <a:ea typeface="新宋体" panose="02010609030101010101" pitchFamily="49" charset="-122"/>
              </a:rPr>
              <a:t>points</a:t>
            </a:r>
            <a:r>
              <a:rPr lang="en-US" altLang="zh-CN" sz="1050" dirty="0">
                <a:solidFill>
                  <a:srgbClr val="000000"/>
                </a:solidFill>
                <a:latin typeface="新宋体" panose="02010609030101010101" pitchFamily="49" charset="-122"/>
                <a:ea typeface="新宋体" panose="02010609030101010101" pitchFamily="49" charset="-122"/>
              </a:rPr>
              <a:t>](</a:t>
            </a:r>
            <a:r>
              <a:rPr lang="en-US" altLang="zh-CN" sz="1050" dirty="0">
                <a:solidFill>
                  <a:srgbClr val="2B91AF"/>
                </a:solidFill>
                <a:latin typeface="新宋体" panose="02010609030101010101" pitchFamily="49" charset="-122"/>
                <a:ea typeface="新宋体" panose="02010609030101010101" pitchFamily="49" charset="-122"/>
              </a:rPr>
              <a:t>pair</a:t>
            </a:r>
            <a:r>
              <a:rPr lang="en-US" altLang="zh-CN" sz="1050" dirty="0">
                <a:solidFill>
                  <a:srgbClr val="000000"/>
                </a:solidFill>
                <a:latin typeface="新宋体" panose="02010609030101010101" pitchFamily="49" charset="-122"/>
                <a:ea typeface="新宋体" panose="02010609030101010101" pitchFamily="49" charset="-122"/>
              </a:rPr>
              <a:t>&lt;</a:t>
            </a:r>
            <a:r>
              <a:rPr lang="en-US" altLang="zh-CN" sz="1050" dirty="0">
                <a:solidFill>
                  <a:srgbClr val="0000FF"/>
                </a:solidFill>
                <a:latin typeface="新宋体" panose="02010609030101010101" pitchFamily="49" charset="-122"/>
                <a:ea typeface="新宋体" panose="02010609030101010101" pitchFamily="49" charset="-122"/>
              </a:rPr>
              <a:t>int</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0000FF"/>
                </a:solidFill>
                <a:latin typeface="新宋体" panose="02010609030101010101" pitchFamily="49" charset="-122"/>
                <a:ea typeface="新宋体" panose="02010609030101010101" pitchFamily="49" charset="-122"/>
              </a:rPr>
              <a:t>int</a:t>
            </a:r>
            <a:r>
              <a:rPr lang="en-US" altLang="zh-CN" sz="1050" dirty="0">
                <a:solidFill>
                  <a:srgbClr val="000000"/>
                </a:solidFill>
                <a:latin typeface="新宋体" panose="02010609030101010101" pitchFamily="49" charset="-122"/>
                <a:ea typeface="新宋体" panose="02010609030101010101" pitchFamily="49" charset="-122"/>
              </a:rPr>
              <a:t>&gt; </a:t>
            </a:r>
            <a:r>
              <a:rPr lang="en-US" altLang="zh-CN" sz="1050" dirty="0">
                <a:solidFill>
                  <a:srgbClr val="808080"/>
                </a:solidFill>
                <a:latin typeface="新宋体" panose="02010609030101010101" pitchFamily="49" charset="-122"/>
                <a:ea typeface="新宋体" panose="02010609030101010101" pitchFamily="49" charset="-122"/>
              </a:rPr>
              <a:t>a</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2B91AF"/>
                </a:solidFill>
                <a:latin typeface="新宋体" panose="02010609030101010101" pitchFamily="49" charset="-122"/>
                <a:ea typeface="新宋体" panose="02010609030101010101" pitchFamily="49" charset="-122"/>
              </a:rPr>
              <a:t>pair</a:t>
            </a:r>
            <a:r>
              <a:rPr lang="en-US" altLang="zh-CN" sz="1050" dirty="0">
                <a:solidFill>
                  <a:srgbClr val="000000"/>
                </a:solidFill>
                <a:latin typeface="新宋体" panose="02010609030101010101" pitchFamily="49" charset="-122"/>
                <a:ea typeface="新宋体" panose="02010609030101010101" pitchFamily="49" charset="-122"/>
              </a:rPr>
              <a:t>&lt;</a:t>
            </a:r>
            <a:r>
              <a:rPr lang="en-US" altLang="zh-CN" sz="1050" dirty="0">
                <a:solidFill>
                  <a:srgbClr val="0000FF"/>
                </a:solidFill>
                <a:latin typeface="新宋体" panose="02010609030101010101" pitchFamily="49" charset="-122"/>
                <a:ea typeface="新宋体" panose="02010609030101010101" pitchFamily="49" charset="-122"/>
              </a:rPr>
              <a:t>int</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0000FF"/>
                </a:solidFill>
                <a:latin typeface="新宋体" panose="02010609030101010101" pitchFamily="49" charset="-122"/>
                <a:ea typeface="新宋体" panose="02010609030101010101" pitchFamily="49" charset="-122"/>
              </a:rPr>
              <a:t>int</a:t>
            </a:r>
            <a:r>
              <a:rPr lang="en-US" altLang="zh-CN" sz="1050" dirty="0">
                <a:solidFill>
                  <a:srgbClr val="000000"/>
                </a:solidFill>
                <a:latin typeface="新宋体" panose="02010609030101010101" pitchFamily="49" charset="-122"/>
                <a:ea typeface="新宋体" panose="02010609030101010101" pitchFamily="49" charset="-122"/>
              </a:rPr>
              <a:t>&gt; </a:t>
            </a:r>
            <a:r>
              <a:rPr lang="en-US" altLang="zh-CN" sz="1050" dirty="0">
                <a:solidFill>
                  <a:srgbClr val="808080"/>
                </a:solidFill>
                <a:latin typeface="新宋体" panose="02010609030101010101" pitchFamily="49" charset="-122"/>
                <a:ea typeface="新宋体" panose="02010609030101010101" pitchFamily="49" charset="-122"/>
              </a:rPr>
              <a:t>b</a:t>
            </a:r>
            <a:r>
              <a:rPr lang="en-US" altLang="zh-CN" sz="1050" dirty="0">
                <a:solidFill>
                  <a:srgbClr val="000000"/>
                </a:solidFill>
                <a:latin typeface="新宋体" panose="02010609030101010101" pitchFamily="49" charset="-122"/>
                <a:ea typeface="新宋体" panose="02010609030101010101" pitchFamily="49" charset="-122"/>
              </a:rPr>
              <a:t>) </a:t>
            </a:r>
          </a:p>
          <a:p>
            <a:r>
              <a:rPr lang="en-US" altLang="zh-CN" sz="1050" dirty="0">
                <a:solidFill>
                  <a:srgbClr val="000000"/>
                </a:solidFill>
                <a:latin typeface="新宋体" panose="02010609030101010101" pitchFamily="49" charset="-122"/>
                <a:ea typeface="新宋体" panose="02010609030101010101" pitchFamily="49" charset="-122"/>
              </a:rPr>
              <a:t>		{ </a:t>
            </a:r>
          </a:p>
          <a:p>
            <a:r>
              <a:rPr lang="en-US" altLang="zh-CN" sz="1050" dirty="0">
                <a:solidFill>
                  <a:srgbClr val="0000FF"/>
                </a:solidFill>
                <a:latin typeface="新宋体" panose="02010609030101010101" pitchFamily="49" charset="-122"/>
                <a:ea typeface="新宋体" panose="02010609030101010101" pitchFamily="49" charset="-122"/>
              </a:rPr>
              <a:t>			return</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808080"/>
                </a:solidFill>
                <a:latin typeface="新宋体" panose="02010609030101010101" pitchFamily="49" charset="-122"/>
                <a:ea typeface="新宋体" panose="02010609030101010101" pitchFamily="49" charset="-122"/>
              </a:rPr>
              <a:t>points</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err="1">
                <a:solidFill>
                  <a:srgbClr val="808080"/>
                </a:solidFill>
                <a:latin typeface="新宋体" panose="02010609030101010101" pitchFamily="49" charset="-122"/>
                <a:ea typeface="新宋体" panose="02010609030101010101" pitchFamily="49" charset="-122"/>
              </a:rPr>
              <a:t>a</a:t>
            </a:r>
            <a:r>
              <a:rPr lang="en-US" altLang="zh-CN" sz="1050" dirty="0" err="1">
                <a:solidFill>
                  <a:srgbClr val="000000"/>
                </a:solidFill>
                <a:latin typeface="新宋体" panose="02010609030101010101" pitchFamily="49" charset="-122"/>
                <a:ea typeface="新宋体" panose="02010609030101010101" pitchFamily="49" charset="-122"/>
              </a:rPr>
              <a:t>.first</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.first &lt; </a:t>
            </a:r>
            <a:r>
              <a:rPr lang="en-US" altLang="zh-CN" sz="1050" dirty="0">
                <a:solidFill>
                  <a:srgbClr val="808080"/>
                </a:solidFill>
                <a:latin typeface="新宋体" panose="02010609030101010101" pitchFamily="49" charset="-122"/>
                <a:ea typeface="新宋体" panose="02010609030101010101" pitchFamily="49" charset="-122"/>
              </a:rPr>
              <a:t>points</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err="1">
                <a:solidFill>
                  <a:srgbClr val="808080"/>
                </a:solidFill>
                <a:latin typeface="新宋体" panose="02010609030101010101" pitchFamily="49" charset="-122"/>
                <a:ea typeface="新宋体" panose="02010609030101010101" pitchFamily="49" charset="-122"/>
              </a:rPr>
              <a:t>b</a:t>
            </a:r>
            <a:r>
              <a:rPr lang="en-US" altLang="zh-CN" sz="1050" dirty="0" err="1">
                <a:solidFill>
                  <a:srgbClr val="000000"/>
                </a:solidFill>
                <a:latin typeface="新宋体" panose="02010609030101010101" pitchFamily="49" charset="-122"/>
                <a:ea typeface="新宋体" panose="02010609030101010101" pitchFamily="49" charset="-122"/>
              </a:rPr>
              <a:t>.first</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.first; </a:t>
            </a:r>
          </a:p>
          <a:p>
            <a:r>
              <a:rPr lang="en-US" altLang="zh-CN" sz="1050" dirty="0">
                <a:solidFill>
                  <a:srgbClr val="000000"/>
                </a:solidFill>
                <a:latin typeface="新宋体" panose="02010609030101010101" pitchFamily="49" charset="-122"/>
                <a:ea typeface="新宋体" panose="02010609030101010101" pitchFamily="49" charset="-122"/>
              </a:rPr>
              <a:t>		});</a:t>
            </a:r>
          </a:p>
          <a:p>
            <a:endParaRPr lang="zh-CN" altLang="en-US" sz="1050" dirty="0">
              <a:solidFill>
                <a:srgbClr val="000000"/>
              </a:solidFill>
              <a:latin typeface="新宋体" panose="02010609030101010101" pitchFamily="49" charset="-122"/>
              <a:ea typeface="新宋体" panose="02010609030101010101" pitchFamily="49" charset="-122"/>
            </a:endParaRPr>
          </a:p>
          <a:p>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2B91AF"/>
                </a:solidFill>
                <a:latin typeface="新宋体" panose="02010609030101010101" pitchFamily="49" charset="-122"/>
                <a:ea typeface="新宋体" panose="02010609030101010101" pitchFamily="49" charset="-122"/>
              </a:rPr>
              <a:t>vector</a:t>
            </a:r>
            <a:r>
              <a:rPr lang="en-US" altLang="zh-CN" sz="1050" dirty="0">
                <a:solidFill>
                  <a:srgbClr val="000000"/>
                </a:solidFill>
                <a:latin typeface="新宋体" panose="02010609030101010101" pitchFamily="49" charset="-122"/>
                <a:ea typeface="新宋体" panose="02010609030101010101" pitchFamily="49" charset="-122"/>
              </a:rPr>
              <a:t>&lt;</a:t>
            </a:r>
            <a:r>
              <a:rPr lang="en-US" altLang="zh-CN" sz="1050" dirty="0">
                <a:solidFill>
                  <a:srgbClr val="0000FF"/>
                </a:solidFill>
                <a:latin typeface="新宋体" panose="02010609030101010101" pitchFamily="49" charset="-122"/>
                <a:ea typeface="新宋体" panose="02010609030101010101" pitchFamily="49" charset="-122"/>
              </a:rPr>
              <a:t>int</a:t>
            </a:r>
            <a:r>
              <a:rPr lang="en-US" altLang="zh-CN" sz="1050" dirty="0">
                <a:solidFill>
                  <a:srgbClr val="000000"/>
                </a:solidFill>
                <a:latin typeface="新宋体" panose="02010609030101010101" pitchFamily="49" charset="-122"/>
                <a:ea typeface="新宋体" panose="02010609030101010101" pitchFamily="49" charset="-122"/>
              </a:rPr>
              <a:t>&gt; </a:t>
            </a:r>
            <a:r>
              <a:rPr lang="en-US" altLang="zh-CN" sz="1050" dirty="0" err="1">
                <a:solidFill>
                  <a:srgbClr val="000000"/>
                </a:solidFill>
                <a:latin typeface="新宋体" panose="02010609030101010101" pitchFamily="49" charset="-122"/>
                <a:ea typeface="新宋体" panose="02010609030101010101" pitchFamily="49" charset="-122"/>
              </a:rPr>
              <a:t>yIndex</a:t>
            </a:r>
            <a:r>
              <a:rPr lang="en-US" altLang="zh-CN" sz="1050" dirty="0">
                <a:solidFill>
                  <a:srgbClr val="000000"/>
                </a:solidFill>
                <a:latin typeface="新宋体" panose="02010609030101010101" pitchFamily="49" charset="-122"/>
                <a:ea typeface="新宋体" panose="02010609030101010101" pitchFamily="49" charset="-122"/>
              </a:rPr>
              <a:t>(</a:t>
            </a:r>
            <a:r>
              <a:rPr lang="en-US" altLang="zh-CN" sz="1050" dirty="0" err="1">
                <a:solidFill>
                  <a:srgbClr val="808080"/>
                </a:solidFill>
                <a:latin typeface="新宋体" panose="02010609030101010101" pitchFamily="49" charset="-122"/>
                <a:ea typeface="新宋体" panose="02010609030101010101" pitchFamily="49" charset="-122"/>
              </a:rPr>
              <a:t>points</a:t>
            </a:r>
            <a:r>
              <a:rPr lang="en-US" altLang="zh-CN" sz="1050" dirty="0" err="1">
                <a:solidFill>
                  <a:srgbClr val="000000"/>
                </a:solidFill>
                <a:latin typeface="新宋体" panose="02010609030101010101" pitchFamily="49" charset="-122"/>
                <a:ea typeface="新宋体" panose="02010609030101010101" pitchFamily="49" charset="-122"/>
              </a:rPr>
              <a:t>.size</a:t>
            </a:r>
            <a:r>
              <a:rPr lang="en-US" altLang="zh-CN" sz="1050" dirty="0">
                <a:solidFill>
                  <a:srgbClr val="000000"/>
                </a:solidFill>
                <a:latin typeface="新宋体" panose="02010609030101010101" pitchFamily="49" charset="-122"/>
                <a:ea typeface="新宋体" panose="02010609030101010101" pitchFamily="49" charset="-122"/>
              </a:rPr>
              <a:t>());</a:t>
            </a:r>
          </a:p>
          <a:p>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0000FF"/>
                </a:solidFill>
                <a:latin typeface="新宋体" panose="02010609030101010101" pitchFamily="49" charset="-122"/>
                <a:ea typeface="新宋体" panose="02010609030101010101" pitchFamily="49" charset="-122"/>
              </a:rPr>
              <a:t>for</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0000FF"/>
                </a:solidFill>
                <a:latin typeface="新宋体" panose="02010609030101010101" pitchFamily="49" charset="-122"/>
                <a:ea typeface="新宋体" panose="02010609030101010101" pitchFamily="49" charset="-122"/>
              </a:rPr>
              <a:t>int</a:t>
            </a:r>
            <a:r>
              <a:rPr lang="en-US" altLang="zh-CN" sz="1050" dirty="0">
                <a:solidFill>
                  <a:srgbClr val="000000"/>
                </a:solidFill>
                <a:latin typeface="新宋体" panose="02010609030101010101" pitchFamily="49" charset="-122"/>
                <a:ea typeface="新宋体" panose="02010609030101010101" pitchFamily="49" charset="-122"/>
              </a:rPr>
              <a:t> i = 0; i &lt; </a:t>
            </a:r>
            <a:r>
              <a:rPr lang="en-US" altLang="zh-CN" sz="1050" dirty="0" err="1">
                <a:solidFill>
                  <a:srgbClr val="808080"/>
                </a:solidFill>
                <a:latin typeface="新宋体" panose="02010609030101010101" pitchFamily="49" charset="-122"/>
                <a:ea typeface="新宋体" panose="02010609030101010101" pitchFamily="49" charset="-122"/>
              </a:rPr>
              <a:t>points</a:t>
            </a:r>
            <a:r>
              <a:rPr lang="en-US" altLang="zh-CN" sz="1050" dirty="0" err="1">
                <a:solidFill>
                  <a:srgbClr val="000000"/>
                </a:solidFill>
                <a:latin typeface="新宋体" panose="02010609030101010101" pitchFamily="49" charset="-122"/>
                <a:ea typeface="新宋体" panose="02010609030101010101" pitchFamily="49" charset="-122"/>
              </a:rPr>
              <a:t>.size</a:t>
            </a:r>
            <a:r>
              <a:rPr lang="en-US" altLang="zh-CN" sz="1050" dirty="0">
                <a:solidFill>
                  <a:srgbClr val="000000"/>
                </a:solidFill>
                <a:latin typeface="新宋体" panose="02010609030101010101" pitchFamily="49" charset="-122"/>
                <a:ea typeface="新宋体" panose="02010609030101010101" pitchFamily="49" charset="-122"/>
              </a:rPr>
              <a:t>(); i++)</a:t>
            </a:r>
          </a:p>
          <a:p>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err="1">
                <a:solidFill>
                  <a:srgbClr val="000000"/>
                </a:solidFill>
                <a:latin typeface="新宋体" panose="02010609030101010101" pitchFamily="49" charset="-122"/>
                <a:ea typeface="新宋体" panose="02010609030101010101" pitchFamily="49" charset="-122"/>
              </a:rPr>
              <a:t>yIndex</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i</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 = i;</a:t>
            </a:r>
          </a:p>
          <a:p>
            <a:r>
              <a:rPr lang="en-US" altLang="zh-CN" sz="1050" dirty="0">
                <a:solidFill>
                  <a:srgbClr val="000000"/>
                </a:solidFill>
                <a:latin typeface="新宋体" panose="02010609030101010101" pitchFamily="49" charset="-122"/>
                <a:ea typeface="新宋体" panose="02010609030101010101" pitchFamily="49" charset="-122"/>
              </a:rPr>
              <a:t>    sort(</a:t>
            </a:r>
            <a:r>
              <a:rPr lang="en-US" altLang="zh-CN" sz="1050" dirty="0" err="1">
                <a:solidFill>
                  <a:srgbClr val="000000"/>
                </a:solidFill>
                <a:latin typeface="新宋体" panose="02010609030101010101" pitchFamily="49" charset="-122"/>
                <a:ea typeface="新宋体" panose="02010609030101010101" pitchFamily="49" charset="-122"/>
              </a:rPr>
              <a:t>yIndex.begin</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err="1">
                <a:solidFill>
                  <a:srgbClr val="000000"/>
                </a:solidFill>
                <a:latin typeface="新宋体" panose="02010609030101010101" pitchFamily="49" charset="-122"/>
                <a:ea typeface="新宋体" panose="02010609030101010101" pitchFamily="49" charset="-122"/>
              </a:rPr>
              <a:t>yIndex.end</a:t>
            </a:r>
            <a:r>
              <a:rPr lang="en-US" altLang="zh-CN" sz="1050" dirty="0">
                <a:solidFill>
                  <a:srgbClr val="000000"/>
                </a:solidFill>
                <a:latin typeface="新宋体" panose="02010609030101010101" pitchFamily="49" charset="-122"/>
                <a:ea typeface="新宋体" panose="02010609030101010101" pitchFamily="49" charset="-122"/>
              </a:rPr>
              <a:t>(), </a:t>
            </a:r>
          </a:p>
          <a:p>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808080"/>
                </a:solidFill>
                <a:latin typeface="新宋体" panose="02010609030101010101" pitchFamily="49" charset="-122"/>
                <a:ea typeface="新宋体" panose="02010609030101010101" pitchFamily="49" charset="-122"/>
              </a:rPr>
              <a:t>points</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err="1">
                <a:solidFill>
                  <a:srgbClr val="000000"/>
                </a:solidFill>
                <a:latin typeface="新宋体" panose="02010609030101010101" pitchFamily="49" charset="-122"/>
                <a:ea typeface="新宋体" panose="02010609030101010101" pitchFamily="49" charset="-122"/>
              </a:rPr>
              <a:t>xIndex</a:t>
            </a:r>
            <a:r>
              <a:rPr lang="en-US" altLang="zh-CN" sz="1050" dirty="0">
                <a:solidFill>
                  <a:srgbClr val="000000"/>
                </a:solidFill>
                <a:latin typeface="新宋体" panose="02010609030101010101" pitchFamily="49" charset="-122"/>
                <a:ea typeface="新宋体" panose="02010609030101010101" pitchFamily="49" charset="-122"/>
              </a:rPr>
              <a:t>](</a:t>
            </a:r>
            <a:r>
              <a:rPr lang="en-US" altLang="zh-CN" sz="1050" dirty="0">
                <a:solidFill>
                  <a:srgbClr val="0000FF"/>
                </a:solidFill>
                <a:latin typeface="新宋体" panose="02010609030101010101" pitchFamily="49" charset="-122"/>
                <a:ea typeface="新宋体" panose="02010609030101010101" pitchFamily="49" charset="-122"/>
              </a:rPr>
              <a:t>int</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808080"/>
                </a:solidFill>
                <a:latin typeface="新宋体" panose="02010609030101010101" pitchFamily="49" charset="-122"/>
                <a:ea typeface="新宋体" panose="02010609030101010101" pitchFamily="49" charset="-122"/>
              </a:rPr>
              <a:t>a</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0000FF"/>
                </a:solidFill>
                <a:latin typeface="新宋体" panose="02010609030101010101" pitchFamily="49" charset="-122"/>
                <a:ea typeface="新宋体" panose="02010609030101010101" pitchFamily="49" charset="-122"/>
              </a:rPr>
              <a:t>int</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808080"/>
                </a:solidFill>
                <a:latin typeface="新宋体" panose="02010609030101010101" pitchFamily="49" charset="-122"/>
                <a:ea typeface="新宋体" panose="02010609030101010101" pitchFamily="49" charset="-122"/>
              </a:rPr>
              <a:t>b</a:t>
            </a:r>
            <a:r>
              <a:rPr lang="en-US" altLang="zh-CN" sz="1050" dirty="0">
                <a:solidFill>
                  <a:srgbClr val="000000"/>
                </a:solidFill>
                <a:latin typeface="新宋体" panose="02010609030101010101" pitchFamily="49" charset="-122"/>
                <a:ea typeface="新宋体" panose="02010609030101010101" pitchFamily="49" charset="-122"/>
              </a:rPr>
              <a:t>)</a:t>
            </a:r>
          </a:p>
          <a:p>
            <a:r>
              <a:rPr lang="en-US" altLang="zh-CN" sz="1050" dirty="0">
                <a:solidFill>
                  <a:srgbClr val="000000"/>
                </a:solidFill>
                <a:latin typeface="新宋体" panose="02010609030101010101" pitchFamily="49" charset="-122"/>
                <a:ea typeface="新宋体" panose="02010609030101010101" pitchFamily="49" charset="-122"/>
              </a:rPr>
              <a:t>		{ </a:t>
            </a:r>
          </a:p>
          <a:p>
            <a:r>
              <a:rPr lang="en-US" altLang="zh-CN" sz="1050" dirty="0">
                <a:solidFill>
                  <a:srgbClr val="0000FF"/>
                </a:solidFill>
                <a:latin typeface="新宋体" panose="02010609030101010101" pitchFamily="49" charset="-122"/>
                <a:ea typeface="新宋体" panose="02010609030101010101" pitchFamily="49" charset="-122"/>
              </a:rPr>
              <a:t>			return</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808080"/>
                </a:solidFill>
                <a:latin typeface="新宋体" panose="02010609030101010101" pitchFamily="49" charset="-122"/>
                <a:ea typeface="新宋体" panose="02010609030101010101" pitchFamily="49" charset="-122"/>
              </a:rPr>
              <a:t>points</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err="1">
                <a:solidFill>
                  <a:srgbClr val="000000"/>
                </a:solidFill>
                <a:latin typeface="新宋体" panose="02010609030101010101" pitchFamily="49" charset="-122"/>
                <a:ea typeface="新宋体" panose="02010609030101010101" pitchFamily="49" charset="-122"/>
              </a:rPr>
              <a:t>xIndex</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808080"/>
                </a:solidFill>
                <a:latin typeface="新宋体" panose="02010609030101010101" pitchFamily="49" charset="-122"/>
                <a:ea typeface="新宋体" panose="02010609030101010101" pitchFamily="49" charset="-122"/>
              </a:rPr>
              <a:t>a</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.first</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.second &lt; </a:t>
            </a:r>
            <a:r>
              <a:rPr lang="en-US" altLang="zh-CN" sz="1050" dirty="0">
                <a:solidFill>
                  <a:srgbClr val="808080"/>
                </a:solidFill>
                <a:latin typeface="新宋体" panose="02010609030101010101" pitchFamily="49" charset="-122"/>
                <a:ea typeface="新宋体" panose="02010609030101010101" pitchFamily="49" charset="-122"/>
              </a:rPr>
              <a:t>points</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err="1">
                <a:solidFill>
                  <a:srgbClr val="000000"/>
                </a:solidFill>
                <a:latin typeface="新宋体" panose="02010609030101010101" pitchFamily="49" charset="-122"/>
                <a:ea typeface="新宋体" panose="02010609030101010101" pitchFamily="49" charset="-122"/>
              </a:rPr>
              <a:t>xIndex</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808080"/>
                </a:solidFill>
                <a:latin typeface="新宋体" panose="02010609030101010101" pitchFamily="49" charset="-122"/>
                <a:ea typeface="新宋体" panose="02010609030101010101" pitchFamily="49" charset="-122"/>
              </a:rPr>
              <a:t>b</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.first</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.second; </a:t>
            </a:r>
          </a:p>
          <a:p>
            <a:r>
              <a:rPr lang="en-US" altLang="zh-CN" sz="1050" dirty="0">
                <a:solidFill>
                  <a:srgbClr val="000000"/>
                </a:solidFill>
                <a:latin typeface="新宋体" panose="02010609030101010101" pitchFamily="49" charset="-122"/>
                <a:ea typeface="新宋体" panose="02010609030101010101" pitchFamily="49" charset="-122"/>
              </a:rPr>
              <a:t>		});</a:t>
            </a:r>
          </a:p>
          <a:p>
            <a:endParaRPr lang="zh-CN" altLang="en-US" sz="1050" dirty="0">
              <a:solidFill>
                <a:srgbClr val="000000"/>
              </a:solidFill>
              <a:latin typeface="新宋体" panose="02010609030101010101" pitchFamily="49" charset="-122"/>
              <a:ea typeface="新宋体" panose="02010609030101010101" pitchFamily="49" charset="-122"/>
            </a:endParaRPr>
          </a:p>
          <a:p>
            <a:r>
              <a:rPr lang="nn-NO" altLang="zh-CN" sz="1050" dirty="0">
                <a:solidFill>
                  <a:srgbClr val="000000"/>
                </a:solidFill>
                <a:latin typeface="新宋体" panose="02010609030101010101" pitchFamily="49" charset="-122"/>
                <a:ea typeface="新宋体" panose="02010609030101010101" pitchFamily="49" charset="-122"/>
              </a:rPr>
              <a:t>    </a:t>
            </a:r>
            <a:r>
              <a:rPr lang="nn-NO" altLang="zh-CN" sz="1050" dirty="0">
                <a:solidFill>
                  <a:srgbClr val="0000FF"/>
                </a:solidFill>
                <a:latin typeface="新宋体" panose="02010609030101010101" pitchFamily="49" charset="-122"/>
                <a:ea typeface="新宋体" panose="02010609030101010101" pitchFamily="49" charset="-122"/>
              </a:rPr>
              <a:t>for</a:t>
            </a:r>
            <a:r>
              <a:rPr lang="nn-NO" altLang="zh-CN" sz="1050" dirty="0">
                <a:solidFill>
                  <a:srgbClr val="000000"/>
                </a:solidFill>
                <a:latin typeface="新宋体" panose="02010609030101010101" pitchFamily="49" charset="-122"/>
                <a:ea typeface="新宋体" panose="02010609030101010101" pitchFamily="49" charset="-122"/>
              </a:rPr>
              <a:t> (</a:t>
            </a:r>
            <a:r>
              <a:rPr lang="nn-NO" altLang="zh-CN" sz="1050" dirty="0">
                <a:solidFill>
                  <a:srgbClr val="0000FF"/>
                </a:solidFill>
                <a:latin typeface="新宋体" panose="02010609030101010101" pitchFamily="49" charset="-122"/>
                <a:ea typeface="新宋体" panose="02010609030101010101" pitchFamily="49" charset="-122"/>
              </a:rPr>
              <a:t>int</a:t>
            </a:r>
            <a:r>
              <a:rPr lang="nn-NO" altLang="zh-CN" sz="1050" dirty="0">
                <a:solidFill>
                  <a:srgbClr val="000000"/>
                </a:solidFill>
                <a:latin typeface="新宋体" panose="02010609030101010101" pitchFamily="49" charset="-122"/>
                <a:ea typeface="新宋体" panose="02010609030101010101" pitchFamily="49" charset="-122"/>
              </a:rPr>
              <a:t> i = 0; i &lt; yIndex.size(); i++)</a:t>
            </a:r>
          </a:p>
          <a:p>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err="1">
                <a:solidFill>
                  <a:srgbClr val="000000"/>
                </a:solidFill>
                <a:latin typeface="新宋体" panose="02010609030101010101" pitchFamily="49" charset="-122"/>
                <a:ea typeface="新宋体" panose="02010609030101010101" pitchFamily="49" charset="-122"/>
              </a:rPr>
              <a:t>xIndex</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err="1">
                <a:solidFill>
                  <a:srgbClr val="000000"/>
                </a:solidFill>
                <a:latin typeface="新宋体" panose="02010609030101010101" pitchFamily="49" charset="-122"/>
                <a:ea typeface="新宋体" panose="02010609030101010101" pitchFamily="49" charset="-122"/>
              </a:rPr>
              <a:t>yIndex</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i</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.second = i;</a:t>
            </a:r>
          </a:p>
          <a:p>
            <a:endParaRPr lang="zh-CN" altLang="en-US" sz="1050" dirty="0">
              <a:solidFill>
                <a:srgbClr val="000000"/>
              </a:solidFill>
              <a:latin typeface="新宋体" panose="02010609030101010101" pitchFamily="49" charset="-122"/>
              <a:ea typeface="新宋体" panose="02010609030101010101" pitchFamily="49" charset="-122"/>
            </a:endParaRPr>
          </a:p>
          <a:p>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0000FF"/>
                </a:solidFill>
                <a:latin typeface="新宋体" panose="02010609030101010101" pitchFamily="49" charset="-122"/>
                <a:ea typeface="新宋体" panose="02010609030101010101" pitchFamily="49" charset="-122"/>
              </a:rPr>
              <a:t>return</a:t>
            </a:r>
            <a:r>
              <a:rPr lang="en-US" altLang="zh-CN" sz="1050" dirty="0">
                <a:solidFill>
                  <a:srgbClr val="000000"/>
                </a:solidFill>
                <a:latin typeface="新宋体" panose="02010609030101010101" pitchFamily="49" charset="-122"/>
                <a:ea typeface="新宋体" panose="02010609030101010101" pitchFamily="49" charset="-122"/>
              </a:rPr>
              <a:t> sqrt(</a:t>
            </a:r>
            <a:r>
              <a:rPr lang="en-US" altLang="zh-CN" sz="1050" dirty="0" err="1">
                <a:solidFill>
                  <a:srgbClr val="000000"/>
                </a:solidFill>
                <a:latin typeface="新宋体" panose="02010609030101010101" pitchFamily="49" charset="-122"/>
                <a:ea typeface="新宋体" panose="02010609030101010101" pitchFamily="49" charset="-122"/>
              </a:rPr>
              <a:t>ShortestDistance</a:t>
            </a:r>
            <a:r>
              <a:rPr lang="en-US" altLang="zh-CN" sz="1050" dirty="0">
                <a:solidFill>
                  <a:srgbClr val="000000"/>
                </a:solidFill>
                <a:latin typeface="新宋体" panose="02010609030101010101" pitchFamily="49" charset="-122"/>
                <a:ea typeface="新宋体" panose="02010609030101010101" pitchFamily="49" charset="-122"/>
              </a:rPr>
              <a:t>(</a:t>
            </a:r>
            <a:r>
              <a:rPr lang="en-US" altLang="zh-CN" sz="1050" dirty="0">
                <a:solidFill>
                  <a:srgbClr val="808080"/>
                </a:solidFill>
                <a:latin typeface="新宋体" panose="02010609030101010101" pitchFamily="49" charset="-122"/>
                <a:ea typeface="新宋体" panose="02010609030101010101" pitchFamily="49" charset="-122"/>
              </a:rPr>
              <a:t>points</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err="1">
                <a:solidFill>
                  <a:srgbClr val="000000"/>
                </a:solidFill>
                <a:latin typeface="新宋体" panose="02010609030101010101" pitchFamily="49" charset="-122"/>
                <a:ea typeface="新宋体" panose="02010609030101010101" pitchFamily="49" charset="-122"/>
              </a:rPr>
              <a:t>xIndex</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err="1">
                <a:solidFill>
                  <a:srgbClr val="000000"/>
                </a:solidFill>
                <a:latin typeface="新宋体" panose="02010609030101010101" pitchFamily="49" charset="-122"/>
                <a:ea typeface="新宋体" panose="02010609030101010101" pitchFamily="49" charset="-122"/>
              </a:rPr>
              <a:t>yIndex</a:t>
            </a:r>
            <a:r>
              <a:rPr lang="en-US" altLang="zh-CN" sz="1050" dirty="0">
                <a:solidFill>
                  <a:srgbClr val="000000"/>
                </a:solidFill>
                <a:latin typeface="新宋体" panose="02010609030101010101" pitchFamily="49" charset="-122"/>
                <a:ea typeface="新宋体" panose="02010609030101010101" pitchFamily="49" charset="-122"/>
              </a:rPr>
              <a:t>, 0, </a:t>
            </a:r>
            <a:r>
              <a:rPr lang="en-US" altLang="zh-CN" sz="1050" dirty="0" err="1">
                <a:solidFill>
                  <a:srgbClr val="808080"/>
                </a:solidFill>
                <a:latin typeface="新宋体" panose="02010609030101010101" pitchFamily="49" charset="-122"/>
                <a:ea typeface="新宋体" panose="02010609030101010101" pitchFamily="49" charset="-122"/>
              </a:rPr>
              <a:t>points</a:t>
            </a:r>
            <a:r>
              <a:rPr lang="en-US" altLang="zh-CN" sz="1050" dirty="0" err="1">
                <a:solidFill>
                  <a:srgbClr val="000000"/>
                </a:solidFill>
                <a:latin typeface="新宋体" panose="02010609030101010101" pitchFamily="49" charset="-122"/>
                <a:ea typeface="新宋体" panose="02010609030101010101" pitchFamily="49" charset="-122"/>
              </a:rPr>
              <a:t>.size</a:t>
            </a:r>
            <a:r>
              <a:rPr lang="en-US" altLang="zh-CN" sz="1050" dirty="0">
                <a:solidFill>
                  <a:srgbClr val="000000"/>
                </a:solidFill>
                <a:latin typeface="新宋体" panose="02010609030101010101" pitchFamily="49" charset="-122"/>
                <a:ea typeface="新宋体" panose="02010609030101010101" pitchFamily="49" charset="-122"/>
              </a:rPr>
              <a:t>() - 1));</a:t>
            </a:r>
          </a:p>
          <a:p>
            <a:r>
              <a:rPr lang="en-US" altLang="zh-CN" sz="1050" dirty="0">
                <a:solidFill>
                  <a:srgbClr val="000000"/>
                </a:solidFill>
                <a:latin typeface="新宋体" panose="02010609030101010101" pitchFamily="49" charset="-122"/>
                <a:ea typeface="新宋体" panose="02010609030101010101" pitchFamily="49" charset="-122"/>
              </a:rPr>
              <a:t>}</a:t>
            </a:r>
          </a:p>
        </p:txBody>
      </p:sp>
      <p:graphicFrame>
        <p:nvGraphicFramePr>
          <p:cNvPr id="4" name="表格 3">
            <a:extLst>
              <a:ext uri="{FF2B5EF4-FFF2-40B4-BE49-F238E27FC236}">
                <a16:creationId xmlns:a16="http://schemas.microsoft.com/office/drawing/2014/main" id="{60330922-C448-431C-B774-783074F1B541}"/>
              </a:ext>
            </a:extLst>
          </p:cNvPr>
          <p:cNvGraphicFramePr>
            <a:graphicFrameLocks noGrp="1"/>
          </p:cNvGraphicFramePr>
          <p:nvPr>
            <p:extLst>
              <p:ext uri="{D42A27DB-BD31-4B8C-83A1-F6EECF244321}">
                <p14:modId xmlns:p14="http://schemas.microsoft.com/office/powerpoint/2010/main" val="4133790162"/>
              </p:ext>
            </p:extLst>
          </p:nvPr>
        </p:nvGraphicFramePr>
        <p:xfrm>
          <a:off x="6654273" y="4647027"/>
          <a:ext cx="2268252" cy="563880"/>
        </p:xfrm>
        <a:graphic>
          <a:graphicData uri="http://schemas.openxmlformats.org/drawingml/2006/table">
            <a:tbl>
              <a:tblPr firstRow="1" bandRow="1">
                <a:tableStyleId>{5C22544A-7EE6-4342-B048-85BDC9FD1C3A}</a:tableStyleId>
              </a:tblPr>
              <a:tblGrid>
                <a:gridCol w="252028">
                  <a:extLst>
                    <a:ext uri="{9D8B030D-6E8A-4147-A177-3AD203B41FA5}">
                      <a16:colId xmlns:a16="http://schemas.microsoft.com/office/drawing/2014/main" val="4221443148"/>
                    </a:ext>
                  </a:extLst>
                </a:gridCol>
                <a:gridCol w="252028">
                  <a:extLst>
                    <a:ext uri="{9D8B030D-6E8A-4147-A177-3AD203B41FA5}">
                      <a16:colId xmlns:a16="http://schemas.microsoft.com/office/drawing/2014/main" val="1426437230"/>
                    </a:ext>
                  </a:extLst>
                </a:gridCol>
                <a:gridCol w="252028">
                  <a:extLst>
                    <a:ext uri="{9D8B030D-6E8A-4147-A177-3AD203B41FA5}">
                      <a16:colId xmlns:a16="http://schemas.microsoft.com/office/drawing/2014/main" val="18779820"/>
                    </a:ext>
                  </a:extLst>
                </a:gridCol>
                <a:gridCol w="252028">
                  <a:extLst>
                    <a:ext uri="{9D8B030D-6E8A-4147-A177-3AD203B41FA5}">
                      <a16:colId xmlns:a16="http://schemas.microsoft.com/office/drawing/2014/main" val="3682684195"/>
                    </a:ext>
                  </a:extLst>
                </a:gridCol>
                <a:gridCol w="252028">
                  <a:extLst>
                    <a:ext uri="{9D8B030D-6E8A-4147-A177-3AD203B41FA5}">
                      <a16:colId xmlns:a16="http://schemas.microsoft.com/office/drawing/2014/main" val="2700175641"/>
                    </a:ext>
                  </a:extLst>
                </a:gridCol>
                <a:gridCol w="252028">
                  <a:extLst>
                    <a:ext uri="{9D8B030D-6E8A-4147-A177-3AD203B41FA5}">
                      <a16:colId xmlns:a16="http://schemas.microsoft.com/office/drawing/2014/main" val="1899957537"/>
                    </a:ext>
                  </a:extLst>
                </a:gridCol>
                <a:gridCol w="252028">
                  <a:extLst>
                    <a:ext uri="{9D8B030D-6E8A-4147-A177-3AD203B41FA5}">
                      <a16:colId xmlns:a16="http://schemas.microsoft.com/office/drawing/2014/main" val="1459783201"/>
                    </a:ext>
                  </a:extLst>
                </a:gridCol>
                <a:gridCol w="252028">
                  <a:extLst>
                    <a:ext uri="{9D8B030D-6E8A-4147-A177-3AD203B41FA5}">
                      <a16:colId xmlns:a16="http://schemas.microsoft.com/office/drawing/2014/main" val="3379504890"/>
                    </a:ext>
                  </a:extLst>
                </a:gridCol>
                <a:gridCol w="252028">
                  <a:extLst>
                    <a:ext uri="{9D8B030D-6E8A-4147-A177-3AD203B41FA5}">
                      <a16:colId xmlns:a16="http://schemas.microsoft.com/office/drawing/2014/main" val="3253523940"/>
                    </a:ext>
                  </a:extLst>
                </a:gridCol>
              </a:tblGrid>
              <a:tr h="274320">
                <a:tc>
                  <a:txBody>
                    <a:bodyPr/>
                    <a:lstStyle/>
                    <a:p>
                      <a:pPr algn="ctr"/>
                      <a:r>
                        <a:rPr lang="en-US" altLang="zh-CN" sz="1400" b="0" dirty="0">
                          <a:solidFill>
                            <a:schemeClr val="tx1"/>
                          </a:solidFill>
                        </a:rPr>
                        <a:t>x</a:t>
                      </a: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1096555"/>
                  </a:ext>
                </a:extLst>
              </a:tr>
              <a:tr h="274320">
                <a:tc>
                  <a:txBody>
                    <a:bodyPr/>
                    <a:lstStyle/>
                    <a:p>
                      <a:pPr algn="ctr"/>
                      <a:r>
                        <a:rPr lang="en-US" altLang="zh-CN" sz="1400" b="0" dirty="0">
                          <a:solidFill>
                            <a:schemeClr val="tx1"/>
                          </a:solidFill>
                        </a:rPr>
                        <a:t>y</a:t>
                      </a: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119687122"/>
                  </a:ext>
                </a:extLst>
              </a:tr>
            </a:tbl>
          </a:graphicData>
        </a:graphic>
      </p:graphicFrame>
      <p:sp>
        <p:nvSpPr>
          <p:cNvPr id="5" name="文本框 4">
            <a:extLst>
              <a:ext uri="{FF2B5EF4-FFF2-40B4-BE49-F238E27FC236}">
                <a16:creationId xmlns:a16="http://schemas.microsoft.com/office/drawing/2014/main" id="{A2A16F7C-FA0D-4674-9551-137657B17A1D}"/>
              </a:ext>
            </a:extLst>
          </p:cNvPr>
          <p:cNvSpPr txBox="1"/>
          <p:nvPr/>
        </p:nvSpPr>
        <p:spPr>
          <a:xfrm>
            <a:off x="6492255" y="4416194"/>
            <a:ext cx="570990" cy="253916"/>
          </a:xfrm>
          <a:prstGeom prst="rect">
            <a:avLst/>
          </a:prstGeom>
          <a:noFill/>
        </p:spPr>
        <p:txBody>
          <a:bodyPr wrap="none" rtlCol="0">
            <a:spAutoFit/>
          </a:bodyPr>
          <a:lstStyle/>
          <a:p>
            <a:r>
              <a:rPr lang="en-US" altLang="zh-CN" sz="1050" dirty="0"/>
              <a:t>points</a:t>
            </a:r>
            <a:endParaRPr lang="zh-CN" altLang="en-US" sz="1050" dirty="0"/>
          </a:p>
        </p:txBody>
      </p:sp>
      <p:graphicFrame>
        <p:nvGraphicFramePr>
          <p:cNvPr id="6" name="表格 5">
            <a:extLst>
              <a:ext uri="{FF2B5EF4-FFF2-40B4-BE49-F238E27FC236}">
                <a16:creationId xmlns:a16="http://schemas.microsoft.com/office/drawing/2014/main" id="{D9A591BC-8829-47CE-A499-E279420D1F47}"/>
              </a:ext>
            </a:extLst>
          </p:cNvPr>
          <p:cNvGraphicFramePr>
            <a:graphicFrameLocks noGrp="1"/>
          </p:cNvGraphicFramePr>
          <p:nvPr>
            <p:extLst>
              <p:ext uri="{D42A27DB-BD31-4B8C-83A1-F6EECF244321}">
                <p14:modId xmlns:p14="http://schemas.microsoft.com/office/powerpoint/2010/main" val="1728506427"/>
              </p:ext>
            </p:extLst>
          </p:nvPr>
        </p:nvGraphicFramePr>
        <p:xfrm>
          <a:off x="6654273" y="5553252"/>
          <a:ext cx="2268252" cy="563880"/>
        </p:xfrm>
        <a:graphic>
          <a:graphicData uri="http://schemas.openxmlformats.org/drawingml/2006/table">
            <a:tbl>
              <a:tblPr firstRow="1" bandRow="1">
                <a:tableStyleId>{5C22544A-7EE6-4342-B048-85BDC9FD1C3A}</a:tableStyleId>
              </a:tblPr>
              <a:tblGrid>
                <a:gridCol w="252028">
                  <a:extLst>
                    <a:ext uri="{9D8B030D-6E8A-4147-A177-3AD203B41FA5}">
                      <a16:colId xmlns:a16="http://schemas.microsoft.com/office/drawing/2014/main" val="4221443148"/>
                    </a:ext>
                  </a:extLst>
                </a:gridCol>
                <a:gridCol w="252028">
                  <a:extLst>
                    <a:ext uri="{9D8B030D-6E8A-4147-A177-3AD203B41FA5}">
                      <a16:colId xmlns:a16="http://schemas.microsoft.com/office/drawing/2014/main" val="1426437230"/>
                    </a:ext>
                  </a:extLst>
                </a:gridCol>
                <a:gridCol w="252028">
                  <a:extLst>
                    <a:ext uri="{9D8B030D-6E8A-4147-A177-3AD203B41FA5}">
                      <a16:colId xmlns:a16="http://schemas.microsoft.com/office/drawing/2014/main" val="18779820"/>
                    </a:ext>
                  </a:extLst>
                </a:gridCol>
                <a:gridCol w="252028">
                  <a:extLst>
                    <a:ext uri="{9D8B030D-6E8A-4147-A177-3AD203B41FA5}">
                      <a16:colId xmlns:a16="http://schemas.microsoft.com/office/drawing/2014/main" val="3682684195"/>
                    </a:ext>
                  </a:extLst>
                </a:gridCol>
                <a:gridCol w="252028">
                  <a:extLst>
                    <a:ext uri="{9D8B030D-6E8A-4147-A177-3AD203B41FA5}">
                      <a16:colId xmlns:a16="http://schemas.microsoft.com/office/drawing/2014/main" val="2700175641"/>
                    </a:ext>
                  </a:extLst>
                </a:gridCol>
                <a:gridCol w="252028">
                  <a:extLst>
                    <a:ext uri="{9D8B030D-6E8A-4147-A177-3AD203B41FA5}">
                      <a16:colId xmlns:a16="http://schemas.microsoft.com/office/drawing/2014/main" val="1899957537"/>
                    </a:ext>
                  </a:extLst>
                </a:gridCol>
                <a:gridCol w="252028">
                  <a:extLst>
                    <a:ext uri="{9D8B030D-6E8A-4147-A177-3AD203B41FA5}">
                      <a16:colId xmlns:a16="http://schemas.microsoft.com/office/drawing/2014/main" val="1459783201"/>
                    </a:ext>
                  </a:extLst>
                </a:gridCol>
                <a:gridCol w="252028">
                  <a:extLst>
                    <a:ext uri="{9D8B030D-6E8A-4147-A177-3AD203B41FA5}">
                      <a16:colId xmlns:a16="http://schemas.microsoft.com/office/drawing/2014/main" val="3379504890"/>
                    </a:ext>
                  </a:extLst>
                </a:gridCol>
                <a:gridCol w="252028">
                  <a:extLst>
                    <a:ext uri="{9D8B030D-6E8A-4147-A177-3AD203B41FA5}">
                      <a16:colId xmlns:a16="http://schemas.microsoft.com/office/drawing/2014/main" val="3253523940"/>
                    </a:ext>
                  </a:extLst>
                </a:gridCol>
              </a:tblGrid>
              <a:tr h="274320">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1096555"/>
                  </a:ext>
                </a:extLst>
              </a:tr>
              <a:tr h="274320">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454569717"/>
                  </a:ext>
                </a:extLst>
              </a:tr>
            </a:tbl>
          </a:graphicData>
        </a:graphic>
      </p:graphicFrame>
      <p:sp>
        <p:nvSpPr>
          <p:cNvPr id="7" name="文本框 6">
            <a:extLst>
              <a:ext uri="{FF2B5EF4-FFF2-40B4-BE49-F238E27FC236}">
                <a16:creationId xmlns:a16="http://schemas.microsoft.com/office/drawing/2014/main" id="{52D04F25-E25C-4B97-868F-3C1EFD050A4A}"/>
              </a:ext>
            </a:extLst>
          </p:cNvPr>
          <p:cNvSpPr txBox="1"/>
          <p:nvPr/>
        </p:nvSpPr>
        <p:spPr>
          <a:xfrm>
            <a:off x="6492255" y="5322419"/>
            <a:ext cx="606256" cy="253916"/>
          </a:xfrm>
          <a:prstGeom prst="rect">
            <a:avLst/>
          </a:prstGeom>
          <a:noFill/>
        </p:spPr>
        <p:txBody>
          <a:bodyPr wrap="none" rtlCol="0">
            <a:spAutoFit/>
          </a:bodyPr>
          <a:lstStyle/>
          <a:p>
            <a:r>
              <a:rPr lang="en-US" altLang="zh-CN" sz="1050" dirty="0" err="1"/>
              <a:t>xIndex</a:t>
            </a:r>
            <a:endParaRPr lang="zh-CN" altLang="en-US" sz="1050" dirty="0"/>
          </a:p>
        </p:txBody>
      </p:sp>
      <p:graphicFrame>
        <p:nvGraphicFramePr>
          <p:cNvPr id="8" name="表格 7">
            <a:extLst>
              <a:ext uri="{FF2B5EF4-FFF2-40B4-BE49-F238E27FC236}">
                <a16:creationId xmlns:a16="http://schemas.microsoft.com/office/drawing/2014/main" id="{4F22E1A0-D63F-4A33-8C1D-7907731F2E11}"/>
              </a:ext>
            </a:extLst>
          </p:cNvPr>
          <p:cNvGraphicFramePr>
            <a:graphicFrameLocks noGrp="1"/>
          </p:cNvGraphicFramePr>
          <p:nvPr>
            <p:extLst>
              <p:ext uri="{D42A27DB-BD31-4B8C-83A1-F6EECF244321}">
                <p14:modId xmlns:p14="http://schemas.microsoft.com/office/powerpoint/2010/main" val="2305161795"/>
              </p:ext>
            </p:extLst>
          </p:nvPr>
        </p:nvGraphicFramePr>
        <p:xfrm>
          <a:off x="6678234" y="6459477"/>
          <a:ext cx="2268252" cy="281940"/>
        </p:xfrm>
        <a:graphic>
          <a:graphicData uri="http://schemas.openxmlformats.org/drawingml/2006/table">
            <a:tbl>
              <a:tblPr firstRow="1" bandRow="1">
                <a:tableStyleId>{5C22544A-7EE6-4342-B048-85BDC9FD1C3A}</a:tableStyleId>
              </a:tblPr>
              <a:tblGrid>
                <a:gridCol w="252028">
                  <a:extLst>
                    <a:ext uri="{9D8B030D-6E8A-4147-A177-3AD203B41FA5}">
                      <a16:colId xmlns:a16="http://schemas.microsoft.com/office/drawing/2014/main" val="4221443148"/>
                    </a:ext>
                  </a:extLst>
                </a:gridCol>
                <a:gridCol w="252028">
                  <a:extLst>
                    <a:ext uri="{9D8B030D-6E8A-4147-A177-3AD203B41FA5}">
                      <a16:colId xmlns:a16="http://schemas.microsoft.com/office/drawing/2014/main" val="1426437230"/>
                    </a:ext>
                  </a:extLst>
                </a:gridCol>
                <a:gridCol w="252028">
                  <a:extLst>
                    <a:ext uri="{9D8B030D-6E8A-4147-A177-3AD203B41FA5}">
                      <a16:colId xmlns:a16="http://schemas.microsoft.com/office/drawing/2014/main" val="18779820"/>
                    </a:ext>
                  </a:extLst>
                </a:gridCol>
                <a:gridCol w="252028">
                  <a:extLst>
                    <a:ext uri="{9D8B030D-6E8A-4147-A177-3AD203B41FA5}">
                      <a16:colId xmlns:a16="http://schemas.microsoft.com/office/drawing/2014/main" val="3682684195"/>
                    </a:ext>
                  </a:extLst>
                </a:gridCol>
                <a:gridCol w="252028">
                  <a:extLst>
                    <a:ext uri="{9D8B030D-6E8A-4147-A177-3AD203B41FA5}">
                      <a16:colId xmlns:a16="http://schemas.microsoft.com/office/drawing/2014/main" val="2700175641"/>
                    </a:ext>
                  </a:extLst>
                </a:gridCol>
                <a:gridCol w="252028">
                  <a:extLst>
                    <a:ext uri="{9D8B030D-6E8A-4147-A177-3AD203B41FA5}">
                      <a16:colId xmlns:a16="http://schemas.microsoft.com/office/drawing/2014/main" val="1899957537"/>
                    </a:ext>
                  </a:extLst>
                </a:gridCol>
                <a:gridCol w="252028">
                  <a:extLst>
                    <a:ext uri="{9D8B030D-6E8A-4147-A177-3AD203B41FA5}">
                      <a16:colId xmlns:a16="http://schemas.microsoft.com/office/drawing/2014/main" val="1459783201"/>
                    </a:ext>
                  </a:extLst>
                </a:gridCol>
                <a:gridCol w="252028">
                  <a:extLst>
                    <a:ext uri="{9D8B030D-6E8A-4147-A177-3AD203B41FA5}">
                      <a16:colId xmlns:a16="http://schemas.microsoft.com/office/drawing/2014/main" val="3379504890"/>
                    </a:ext>
                  </a:extLst>
                </a:gridCol>
                <a:gridCol w="252028">
                  <a:extLst>
                    <a:ext uri="{9D8B030D-6E8A-4147-A177-3AD203B41FA5}">
                      <a16:colId xmlns:a16="http://schemas.microsoft.com/office/drawing/2014/main" val="3253523940"/>
                    </a:ext>
                  </a:extLst>
                </a:gridCol>
              </a:tblGrid>
              <a:tr h="274320">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1096555"/>
                  </a:ext>
                </a:extLst>
              </a:tr>
            </a:tbl>
          </a:graphicData>
        </a:graphic>
      </p:graphicFrame>
      <p:sp>
        <p:nvSpPr>
          <p:cNvPr id="9" name="文本框 8">
            <a:extLst>
              <a:ext uri="{FF2B5EF4-FFF2-40B4-BE49-F238E27FC236}">
                <a16:creationId xmlns:a16="http://schemas.microsoft.com/office/drawing/2014/main" id="{8EF5FF95-EEDC-41E4-A2C7-265C86559242}"/>
              </a:ext>
            </a:extLst>
          </p:cNvPr>
          <p:cNvSpPr txBox="1"/>
          <p:nvPr/>
        </p:nvSpPr>
        <p:spPr>
          <a:xfrm>
            <a:off x="6516217" y="6228644"/>
            <a:ext cx="614271" cy="253916"/>
          </a:xfrm>
          <a:prstGeom prst="rect">
            <a:avLst/>
          </a:prstGeom>
          <a:noFill/>
        </p:spPr>
        <p:txBody>
          <a:bodyPr wrap="none" rtlCol="0">
            <a:spAutoFit/>
          </a:bodyPr>
          <a:lstStyle/>
          <a:p>
            <a:r>
              <a:rPr lang="en-US" altLang="zh-CN" sz="1050" dirty="0" err="1"/>
              <a:t>yIndex</a:t>
            </a:r>
            <a:endParaRPr lang="zh-CN" altLang="en-US" sz="1050" dirty="0"/>
          </a:p>
        </p:txBody>
      </p:sp>
      <p:cxnSp>
        <p:nvCxnSpPr>
          <p:cNvPr id="11" name="直接箭头连接符 10">
            <a:extLst>
              <a:ext uri="{FF2B5EF4-FFF2-40B4-BE49-F238E27FC236}">
                <a16:creationId xmlns:a16="http://schemas.microsoft.com/office/drawing/2014/main" id="{89A0C605-C197-41A1-9A76-26A2F0B21441}"/>
              </a:ext>
            </a:extLst>
          </p:cNvPr>
          <p:cNvCxnSpPr/>
          <p:nvPr/>
        </p:nvCxnSpPr>
        <p:spPr>
          <a:xfrm flipV="1">
            <a:off x="7248339" y="5195667"/>
            <a:ext cx="0" cy="53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85651CC1-F69B-479D-878F-5A5C2264A70A}"/>
              </a:ext>
            </a:extLst>
          </p:cNvPr>
          <p:cNvCxnSpPr/>
          <p:nvPr/>
        </p:nvCxnSpPr>
        <p:spPr>
          <a:xfrm>
            <a:off x="7248339" y="5943171"/>
            <a:ext cx="0" cy="516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8B5778B0-D982-475C-8374-A112D9F7DFF1}"/>
              </a:ext>
            </a:extLst>
          </p:cNvPr>
          <p:cNvCxnSpPr/>
          <p:nvPr/>
        </p:nvCxnSpPr>
        <p:spPr>
          <a:xfrm flipV="1">
            <a:off x="7518369" y="6101892"/>
            <a:ext cx="0" cy="489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411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17" end="17"/>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18" end="18"/>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21" end="21"/>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848B6AA-7375-45E4-9CC0-FEE80681B8B8}"/>
              </a:ext>
            </a:extLst>
          </p:cNvPr>
          <p:cNvSpPr/>
          <p:nvPr/>
        </p:nvSpPr>
        <p:spPr>
          <a:xfrm>
            <a:off x="899592" y="2024844"/>
            <a:ext cx="7884876" cy="279307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350" dirty="0">
                <a:solidFill>
                  <a:srgbClr val="008000"/>
                </a:solidFill>
                <a:latin typeface="新宋体" panose="02010609030101010101" pitchFamily="49" charset="-122"/>
                <a:ea typeface="新宋体" panose="02010609030101010101" pitchFamily="49" charset="-122"/>
              </a:rPr>
              <a:t>// </a:t>
            </a:r>
            <a:r>
              <a:rPr lang="zh-CN" altLang="en-US" sz="1350" dirty="0">
                <a:solidFill>
                  <a:srgbClr val="008000"/>
                </a:solidFill>
                <a:latin typeface="新宋体" panose="02010609030101010101" pitchFamily="49" charset="-122"/>
                <a:ea typeface="新宋体" panose="02010609030101010101" pitchFamily="49" charset="-122"/>
              </a:rPr>
              <a:t>计算两点间距离</a:t>
            </a:r>
            <a:endParaRPr lang="zh-CN" altLang="en-US" sz="1350" dirty="0">
              <a:solidFill>
                <a:srgbClr val="000000"/>
              </a:solidFill>
              <a:latin typeface="新宋体" panose="02010609030101010101" pitchFamily="49" charset="-122"/>
              <a:ea typeface="新宋体" panose="02010609030101010101" pitchFamily="49" charset="-122"/>
            </a:endParaRPr>
          </a:p>
          <a:p>
            <a:r>
              <a:rPr lang="fr-FR" altLang="zh-CN" sz="1350" dirty="0">
                <a:solidFill>
                  <a:srgbClr val="0000FF"/>
                </a:solidFill>
                <a:latin typeface="新宋体" panose="02010609030101010101" pitchFamily="49" charset="-122"/>
                <a:ea typeface="新宋体" panose="02010609030101010101" pitchFamily="49" charset="-122"/>
              </a:rPr>
              <a:t>inline</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0000FF"/>
                </a:solidFill>
                <a:latin typeface="新宋体" panose="02010609030101010101" pitchFamily="49" charset="-122"/>
                <a:ea typeface="新宋体" panose="02010609030101010101" pitchFamily="49" charset="-122"/>
              </a:rPr>
              <a:t>double</a:t>
            </a:r>
            <a:r>
              <a:rPr lang="fr-FR" altLang="zh-CN" sz="1350" dirty="0">
                <a:solidFill>
                  <a:srgbClr val="000000"/>
                </a:solidFill>
                <a:latin typeface="新宋体" panose="02010609030101010101" pitchFamily="49" charset="-122"/>
                <a:ea typeface="新宋体" panose="02010609030101010101" pitchFamily="49" charset="-122"/>
              </a:rPr>
              <a:t> Distance(</a:t>
            </a:r>
            <a:r>
              <a:rPr lang="fr-FR" altLang="zh-CN" sz="1350" dirty="0">
                <a:solidFill>
                  <a:srgbClr val="0000FF"/>
                </a:solidFill>
                <a:latin typeface="新宋体" panose="02010609030101010101" pitchFamily="49" charset="-122"/>
                <a:ea typeface="新宋体" panose="02010609030101010101" pitchFamily="49" charset="-122"/>
              </a:rPr>
              <a:t>double</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808080"/>
                </a:solidFill>
                <a:latin typeface="新宋体" panose="02010609030101010101" pitchFamily="49" charset="-122"/>
                <a:ea typeface="新宋体" panose="02010609030101010101" pitchFamily="49" charset="-122"/>
              </a:rPr>
              <a:t>x0</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0000FF"/>
                </a:solidFill>
                <a:latin typeface="新宋体" panose="02010609030101010101" pitchFamily="49" charset="-122"/>
                <a:ea typeface="新宋体" panose="02010609030101010101" pitchFamily="49" charset="-122"/>
              </a:rPr>
              <a:t>double</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808080"/>
                </a:solidFill>
                <a:latin typeface="新宋体" panose="02010609030101010101" pitchFamily="49" charset="-122"/>
                <a:ea typeface="新宋体" panose="02010609030101010101" pitchFamily="49" charset="-122"/>
              </a:rPr>
              <a:t>y0</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0000FF"/>
                </a:solidFill>
                <a:latin typeface="新宋体" panose="02010609030101010101" pitchFamily="49" charset="-122"/>
                <a:ea typeface="新宋体" panose="02010609030101010101" pitchFamily="49" charset="-122"/>
              </a:rPr>
              <a:t>double</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808080"/>
                </a:solidFill>
                <a:latin typeface="新宋体" panose="02010609030101010101" pitchFamily="49" charset="-122"/>
                <a:ea typeface="新宋体" panose="02010609030101010101" pitchFamily="49" charset="-122"/>
              </a:rPr>
              <a:t>x1</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0000FF"/>
                </a:solidFill>
                <a:latin typeface="新宋体" panose="02010609030101010101" pitchFamily="49" charset="-122"/>
                <a:ea typeface="新宋体" panose="02010609030101010101" pitchFamily="49" charset="-122"/>
              </a:rPr>
              <a:t>double</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808080"/>
                </a:solidFill>
                <a:latin typeface="新宋体" panose="02010609030101010101" pitchFamily="49" charset="-122"/>
                <a:ea typeface="新宋体" panose="02010609030101010101" pitchFamily="49" charset="-122"/>
              </a:rPr>
              <a:t>y1</a:t>
            </a:r>
            <a:r>
              <a:rPr lang="fr-FR" altLang="zh-CN" sz="1350" dirty="0">
                <a:solidFill>
                  <a:srgbClr val="000000"/>
                </a:solidFill>
                <a:latin typeface="新宋体" panose="02010609030101010101" pitchFamily="49" charset="-122"/>
                <a:ea typeface="新宋体" panose="02010609030101010101" pitchFamily="49" charset="-122"/>
              </a:rPr>
              <a:t>)</a:t>
            </a:r>
          </a:p>
          <a:p>
            <a:r>
              <a:rPr lang="en-US" altLang="zh-CN" sz="1350" dirty="0">
                <a:solidFill>
                  <a:srgbClr val="000000"/>
                </a:solidFill>
                <a:latin typeface="新宋体" panose="02010609030101010101" pitchFamily="49" charset="-122"/>
                <a:ea typeface="新宋体" panose="02010609030101010101" pitchFamily="49" charset="-122"/>
              </a:rPr>
              <a:t>{</a:t>
            </a:r>
          </a:p>
          <a:p>
            <a:r>
              <a:rPr lang="es-ES" altLang="zh-CN" sz="1350" dirty="0">
                <a:solidFill>
                  <a:srgbClr val="000000"/>
                </a:solidFill>
                <a:latin typeface="新宋体" panose="02010609030101010101" pitchFamily="49" charset="-122"/>
                <a:ea typeface="新宋体" panose="02010609030101010101" pitchFamily="49" charset="-122"/>
              </a:rPr>
              <a:t>    </a:t>
            </a:r>
            <a:r>
              <a:rPr lang="es-ES" altLang="zh-CN" sz="1350" dirty="0">
                <a:solidFill>
                  <a:srgbClr val="0000FF"/>
                </a:solidFill>
                <a:latin typeface="新宋体" panose="02010609030101010101" pitchFamily="49" charset="-122"/>
                <a:ea typeface="新宋体" panose="02010609030101010101" pitchFamily="49" charset="-122"/>
              </a:rPr>
              <a:t>return</a:t>
            </a:r>
            <a:r>
              <a:rPr lang="es-ES" altLang="zh-CN" sz="1350" dirty="0">
                <a:solidFill>
                  <a:srgbClr val="000000"/>
                </a:solidFill>
                <a:latin typeface="新宋体" panose="02010609030101010101" pitchFamily="49" charset="-122"/>
                <a:ea typeface="新宋体" panose="02010609030101010101" pitchFamily="49" charset="-122"/>
              </a:rPr>
              <a:t> sqrt((</a:t>
            </a:r>
            <a:r>
              <a:rPr lang="es-ES" altLang="zh-CN" sz="1350" dirty="0">
                <a:solidFill>
                  <a:srgbClr val="808080"/>
                </a:solidFill>
                <a:latin typeface="新宋体" panose="02010609030101010101" pitchFamily="49" charset="-122"/>
                <a:ea typeface="新宋体" panose="02010609030101010101" pitchFamily="49" charset="-122"/>
              </a:rPr>
              <a:t>x1</a:t>
            </a:r>
            <a:r>
              <a:rPr lang="es-ES" altLang="zh-CN" sz="1350" dirty="0">
                <a:solidFill>
                  <a:srgbClr val="000000"/>
                </a:solidFill>
                <a:latin typeface="新宋体" panose="02010609030101010101" pitchFamily="49" charset="-122"/>
                <a:ea typeface="新宋体" panose="02010609030101010101" pitchFamily="49" charset="-122"/>
              </a:rPr>
              <a:t> - </a:t>
            </a:r>
            <a:r>
              <a:rPr lang="es-ES" altLang="zh-CN" sz="1350" dirty="0">
                <a:solidFill>
                  <a:srgbClr val="808080"/>
                </a:solidFill>
                <a:latin typeface="新宋体" panose="02010609030101010101" pitchFamily="49" charset="-122"/>
                <a:ea typeface="新宋体" panose="02010609030101010101" pitchFamily="49" charset="-122"/>
              </a:rPr>
              <a:t>x0</a:t>
            </a:r>
            <a:r>
              <a:rPr lang="es-ES" altLang="zh-CN" sz="1350" dirty="0">
                <a:solidFill>
                  <a:srgbClr val="000000"/>
                </a:solidFill>
                <a:latin typeface="新宋体" panose="02010609030101010101" pitchFamily="49" charset="-122"/>
                <a:ea typeface="新宋体" panose="02010609030101010101" pitchFamily="49" charset="-122"/>
              </a:rPr>
              <a:t>) * (</a:t>
            </a:r>
            <a:r>
              <a:rPr lang="es-ES" altLang="zh-CN" sz="1350" dirty="0">
                <a:solidFill>
                  <a:srgbClr val="808080"/>
                </a:solidFill>
                <a:latin typeface="新宋体" panose="02010609030101010101" pitchFamily="49" charset="-122"/>
                <a:ea typeface="新宋体" panose="02010609030101010101" pitchFamily="49" charset="-122"/>
              </a:rPr>
              <a:t>x1</a:t>
            </a:r>
            <a:r>
              <a:rPr lang="es-ES" altLang="zh-CN" sz="1350" dirty="0">
                <a:solidFill>
                  <a:srgbClr val="000000"/>
                </a:solidFill>
                <a:latin typeface="新宋体" panose="02010609030101010101" pitchFamily="49" charset="-122"/>
                <a:ea typeface="新宋体" panose="02010609030101010101" pitchFamily="49" charset="-122"/>
              </a:rPr>
              <a:t> - </a:t>
            </a:r>
            <a:r>
              <a:rPr lang="es-ES" altLang="zh-CN" sz="1350" dirty="0">
                <a:solidFill>
                  <a:srgbClr val="808080"/>
                </a:solidFill>
                <a:latin typeface="新宋体" panose="02010609030101010101" pitchFamily="49" charset="-122"/>
                <a:ea typeface="新宋体" panose="02010609030101010101" pitchFamily="49" charset="-122"/>
              </a:rPr>
              <a:t>x0</a:t>
            </a:r>
            <a:r>
              <a:rPr lang="es-ES" altLang="zh-CN" sz="1350" dirty="0">
                <a:solidFill>
                  <a:srgbClr val="000000"/>
                </a:solidFill>
                <a:latin typeface="新宋体" panose="02010609030101010101" pitchFamily="49" charset="-122"/>
                <a:ea typeface="新宋体" panose="02010609030101010101" pitchFamily="49" charset="-122"/>
              </a:rPr>
              <a:t>) + (</a:t>
            </a:r>
            <a:r>
              <a:rPr lang="es-ES" altLang="zh-CN" sz="1350" dirty="0">
                <a:solidFill>
                  <a:srgbClr val="808080"/>
                </a:solidFill>
                <a:latin typeface="新宋体" panose="02010609030101010101" pitchFamily="49" charset="-122"/>
                <a:ea typeface="新宋体" panose="02010609030101010101" pitchFamily="49" charset="-122"/>
              </a:rPr>
              <a:t>y1</a:t>
            </a:r>
            <a:r>
              <a:rPr lang="es-ES" altLang="zh-CN" sz="1350" dirty="0">
                <a:solidFill>
                  <a:srgbClr val="000000"/>
                </a:solidFill>
                <a:latin typeface="新宋体" panose="02010609030101010101" pitchFamily="49" charset="-122"/>
                <a:ea typeface="新宋体" panose="02010609030101010101" pitchFamily="49" charset="-122"/>
              </a:rPr>
              <a:t> - </a:t>
            </a:r>
            <a:r>
              <a:rPr lang="es-ES" altLang="zh-CN" sz="1350" dirty="0">
                <a:solidFill>
                  <a:srgbClr val="808080"/>
                </a:solidFill>
                <a:latin typeface="新宋体" panose="02010609030101010101" pitchFamily="49" charset="-122"/>
                <a:ea typeface="新宋体" panose="02010609030101010101" pitchFamily="49" charset="-122"/>
              </a:rPr>
              <a:t>y0</a:t>
            </a:r>
            <a:r>
              <a:rPr lang="es-ES" altLang="zh-CN" sz="1350" dirty="0">
                <a:solidFill>
                  <a:srgbClr val="000000"/>
                </a:solidFill>
                <a:latin typeface="新宋体" panose="02010609030101010101" pitchFamily="49" charset="-122"/>
                <a:ea typeface="新宋体" panose="02010609030101010101" pitchFamily="49" charset="-122"/>
              </a:rPr>
              <a:t>) * (</a:t>
            </a:r>
            <a:r>
              <a:rPr lang="es-ES" altLang="zh-CN" sz="1350" dirty="0">
                <a:solidFill>
                  <a:srgbClr val="808080"/>
                </a:solidFill>
                <a:latin typeface="新宋体" panose="02010609030101010101" pitchFamily="49" charset="-122"/>
                <a:ea typeface="新宋体" panose="02010609030101010101" pitchFamily="49" charset="-122"/>
              </a:rPr>
              <a:t>y1</a:t>
            </a:r>
            <a:r>
              <a:rPr lang="es-ES" altLang="zh-CN" sz="1350" dirty="0">
                <a:solidFill>
                  <a:srgbClr val="000000"/>
                </a:solidFill>
                <a:latin typeface="新宋体" panose="02010609030101010101" pitchFamily="49" charset="-122"/>
                <a:ea typeface="新宋体" panose="02010609030101010101" pitchFamily="49" charset="-122"/>
              </a:rPr>
              <a:t> - </a:t>
            </a:r>
            <a:r>
              <a:rPr lang="es-ES" altLang="zh-CN" sz="1350" dirty="0">
                <a:solidFill>
                  <a:srgbClr val="808080"/>
                </a:solidFill>
                <a:latin typeface="新宋体" panose="02010609030101010101" pitchFamily="49" charset="-122"/>
                <a:ea typeface="新宋体" panose="02010609030101010101" pitchFamily="49" charset="-122"/>
              </a:rPr>
              <a:t>y0</a:t>
            </a:r>
            <a:r>
              <a:rPr lang="es-ES" altLang="zh-CN" sz="1350" dirty="0">
                <a:solidFill>
                  <a:srgbClr val="000000"/>
                </a:solidFill>
                <a:latin typeface="新宋体" panose="02010609030101010101" pitchFamily="49" charset="-122"/>
                <a:ea typeface="新宋体" panose="02010609030101010101" pitchFamily="49" charset="-122"/>
              </a:rPr>
              <a:t>));</a:t>
            </a:r>
          </a:p>
          <a:p>
            <a:r>
              <a:rPr lang="en-US" altLang="zh-CN" sz="1350" dirty="0">
                <a:solidFill>
                  <a:srgbClr val="000000"/>
                </a:solidFill>
                <a:latin typeface="新宋体" panose="02010609030101010101" pitchFamily="49" charset="-122"/>
                <a:ea typeface="新宋体" panose="02010609030101010101" pitchFamily="49" charset="-122"/>
              </a:rPr>
              <a:t>}</a:t>
            </a:r>
          </a:p>
          <a:p>
            <a:endParaRPr lang="zh-CN" altLang="en-US" sz="1350" dirty="0">
              <a:solidFill>
                <a:srgbClr val="000000"/>
              </a:solidFill>
              <a:latin typeface="新宋体" panose="02010609030101010101" pitchFamily="49" charset="-122"/>
              <a:ea typeface="新宋体" panose="02010609030101010101" pitchFamily="49" charset="-122"/>
            </a:endParaRPr>
          </a:p>
          <a:p>
            <a:r>
              <a:rPr lang="en-US" altLang="zh-CN" sz="1350" dirty="0">
                <a:solidFill>
                  <a:srgbClr val="008000"/>
                </a:solidFill>
                <a:latin typeface="新宋体" panose="02010609030101010101" pitchFamily="49" charset="-122"/>
                <a:ea typeface="新宋体" panose="02010609030101010101" pitchFamily="49" charset="-122"/>
              </a:rPr>
              <a:t>// </a:t>
            </a:r>
            <a:r>
              <a:rPr lang="zh-CN" altLang="en-US" sz="1350" dirty="0">
                <a:solidFill>
                  <a:srgbClr val="008000"/>
                </a:solidFill>
                <a:latin typeface="新宋体" panose="02010609030101010101" pitchFamily="49" charset="-122"/>
                <a:ea typeface="新宋体" panose="02010609030101010101" pitchFamily="49" charset="-122"/>
              </a:rPr>
              <a:t>计算点表中指定两点间距离</a:t>
            </a:r>
            <a:endParaRPr lang="zh-CN" altLang="en-US" sz="1350" dirty="0">
              <a:solidFill>
                <a:srgbClr val="000000"/>
              </a:solidFill>
              <a:latin typeface="新宋体" panose="02010609030101010101" pitchFamily="49" charset="-122"/>
              <a:ea typeface="新宋体" panose="02010609030101010101" pitchFamily="49" charset="-122"/>
            </a:endParaRPr>
          </a:p>
          <a:p>
            <a:r>
              <a:rPr lang="fr-FR" altLang="zh-CN" sz="1350" dirty="0">
                <a:solidFill>
                  <a:srgbClr val="0000FF"/>
                </a:solidFill>
                <a:latin typeface="新宋体" panose="02010609030101010101" pitchFamily="49" charset="-122"/>
                <a:ea typeface="新宋体" panose="02010609030101010101" pitchFamily="49" charset="-122"/>
              </a:rPr>
              <a:t>inline</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0000FF"/>
                </a:solidFill>
                <a:latin typeface="新宋体" panose="02010609030101010101" pitchFamily="49" charset="-122"/>
                <a:ea typeface="新宋体" panose="02010609030101010101" pitchFamily="49" charset="-122"/>
              </a:rPr>
              <a:t>double</a:t>
            </a:r>
            <a:r>
              <a:rPr lang="fr-FR" altLang="zh-CN" sz="1350" dirty="0">
                <a:solidFill>
                  <a:srgbClr val="000000"/>
                </a:solidFill>
                <a:latin typeface="新宋体" panose="02010609030101010101" pitchFamily="49" charset="-122"/>
                <a:ea typeface="新宋体" panose="02010609030101010101" pitchFamily="49" charset="-122"/>
              </a:rPr>
              <a:t> Distance(</a:t>
            </a:r>
            <a:r>
              <a:rPr lang="fr-FR" altLang="zh-CN" sz="1350" dirty="0">
                <a:solidFill>
                  <a:srgbClr val="0000FF"/>
                </a:solidFill>
                <a:latin typeface="新宋体" panose="02010609030101010101" pitchFamily="49" charset="-122"/>
                <a:ea typeface="新宋体" panose="02010609030101010101" pitchFamily="49" charset="-122"/>
              </a:rPr>
              <a:t>const</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2B91AF"/>
                </a:solidFill>
                <a:latin typeface="新宋体" panose="02010609030101010101" pitchFamily="49" charset="-122"/>
                <a:ea typeface="新宋体" panose="02010609030101010101" pitchFamily="49" charset="-122"/>
              </a:rPr>
              <a:t>vector</a:t>
            </a:r>
            <a:r>
              <a:rPr lang="fr-FR" altLang="zh-CN" sz="1350" dirty="0">
                <a:solidFill>
                  <a:srgbClr val="000000"/>
                </a:solidFill>
                <a:latin typeface="新宋体" panose="02010609030101010101" pitchFamily="49" charset="-122"/>
                <a:ea typeface="新宋体" panose="02010609030101010101" pitchFamily="49" charset="-122"/>
              </a:rPr>
              <a:t>&lt;</a:t>
            </a:r>
            <a:r>
              <a:rPr lang="fr-FR" altLang="zh-CN" sz="1350" dirty="0">
                <a:solidFill>
                  <a:srgbClr val="2B91AF"/>
                </a:solidFill>
                <a:latin typeface="新宋体" panose="02010609030101010101" pitchFamily="49" charset="-122"/>
                <a:ea typeface="新宋体" panose="02010609030101010101" pitchFamily="49" charset="-122"/>
              </a:rPr>
              <a:t>pair</a:t>
            </a:r>
            <a:r>
              <a:rPr lang="fr-FR" altLang="zh-CN" sz="1350" dirty="0">
                <a:solidFill>
                  <a:srgbClr val="000000"/>
                </a:solidFill>
                <a:latin typeface="新宋体" panose="02010609030101010101" pitchFamily="49" charset="-122"/>
                <a:ea typeface="新宋体" panose="02010609030101010101" pitchFamily="49" charset="-122"/>
              </a:rPr>
              <a:t>&lt;</a:t>
            </a:r>
            <a:r>
              <a:rPr lang="fr-FR" altLang="zh-CN" sz="1350" dirty="0">
                <a:solidFill>
                  <a:srgbClr val="0000FF"/>
                </a:solidFill>
                <a:latin typeface="新宋体" panose="02010609030101010101" pitchFamily="49" charset="-122"/>
                <a:ea typeface="新宋体" panose="02010609030101010101" pitchFamily="49" charset="-122"/>
              </a:rPr>
              <a:t>double</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0000FF"/>
                </a:solidFill>
                <a:latin typeface="新宋体" panose="02010609030101010101" pitchFamily="49" charset="-122"/>
                <a:ea typeface="新宋体" panose="02010609030101010101" pitchFamily="49" charset="-122"/>
              </a:rPr>
              <a:t>double</a:t>
            </a:r>
            <a:r>
              <a:rPr lang="fr-FR" altLang="zh-CN" sz="1350" dirty="0">
                <a:solidFill>
                  <a:srgbClr val="000000"/>
                </a:solidFill>
                <a:latin typeface="新宋体" panose="02010609030101010101" pitchFamily="49" charset="-122"/>
                <a:ea typeface="新宋体" panose="02010609030101010101" pitchFamily="49" charset="-122"/>
              </a:rPr>
              <a:t>&gt;&gt; &amp;</a:t>
            </a:r>
            <a:r>
              <a:rPr lang="fr-FR" altLang="zh-CN" sz="1350" dirty="0">
                <a:solidFill>
                  <a:srgbClr val="808080"/>
                </a:solidFill>
                <a:latin typeface="新宋体" panose="02010609030101010101" pitchFamily="49" charset="-122"/>
                <a:ea typeface="新宋体" panose="02010609030101010101" pitchFamily="49" charset="-122"/>
              </a:rPr>
              <a:t>points</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0000FF"/>
                </a:solidFill>
                <a:latin typeface="新宋体" panose="02010609030101010101" pitchFamily="49" charset="-122"/>
                <a:ea typeface="新宋体" panose="02010609030101010101" pitchFamily="49" charset="-122"/>
              </a:rPr>
              <a:t>int</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808080"/>
                </a:solidFill>
                <a:latin typeface="新宋体" panose="02010609030101010101" pitchFamily="49" charset="-122"/>
                <a:ea typeface="新宋体" panose="02010609030101010101" pitchFamily="49" charset="-122"/>
              </a:rPr>
              <a:t>i</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0000FF"/>
                </a:solidFill>
                <a:latin typeface="新宋体" panose="02010609030101010101" pitchFamily="49" charset="-122"/>
                <a:ea typeface="新宋体" panose="02010609030101010101" pitchFamily="49" charset="-122"/>
              </a:rPr>
              <a:t>int</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808080"/>
                </a:solidFill>
                <a:latin typeface="新宋体" panose="02010609030101010101" pitchFamily="49" charset="-122"/>
                <a:ea typeface="新宋体" panose="02010609030101010101" pitchFamily="49" charset="-122"/>
              </a:rPr>
              <a:t>j</a:t>
            </a:r>
            <a:r>
              <a:rPr lang="fr-FR" altLang="zh-CN" sz="1350" dirty="0">
                <a:solidFill>
                  <a:srgbClr val="000000"/>
                </a:solidFill>
                <a:latin typeface="新宋体" panose="02010609030101010101" pitchFamily="49" charset="-122"/>
                <a:ea typeface="新宋体" panose="02010609030101010101" pitchFamily="49" charset="-122"/>
              </a:rPr>
              <a:t>)</a:t>
            </a:r>
          </a:p>
          <a:p>
            <a:r>
              <a:rPr lang="en-US" altLang="zh-CN" sz="1350" dirty="0">
                <a:solidFill>
                  <a:srgbClr val="000000"/>
                </a:solidFill>
                <a:latin typeface="新宋体" panose="02010609030101010101" pitchFamily="49" charset="-122"/>
                <a:ea typeface="新宋体" panose="02010609030101010101" pitchFamily="49" charset="-122"/>
              </a:rPr>
              <a:t>{</a:t>
            </a:r>
          </a:p>
          <a:p>
            <a:r>
              <a:rPr lang="en-US" altLang="zh-CN" sz="1350" dirty="0">
                <a:solidFill>
                  <a:srgbClr val="000000"/>
                </a:solidFill>
                <a:latin typeface="新宋体" panose="02010609030101010101" pitchFamily="49" charset="-122"/>
                <a:ea typeface="新宋体" panose="02010609030101010101" pitchFamily="49" charset="-122"/>
              </a:rPr>
              <a:t>    </a:t>
            </a:r>
            <a:r>
              <a:rPr lang="en-US" altLang="zh-CN" sz="1350" dirty="0">
                <a:solidFill>
                  <a:srgbClr val="0000FF"/>
                </a:solidFill>
                <a:latin typeface="新宋体" panose="02010609030101010101" pitchFamily="49" charset="-122"/>
                <a:ea typeface="新宋体" panose="02010609030101010101" pitchFamily="49" charset="-122"/>
              </a:rPr>
              <a:t>double</a:t>
            </a:r>
            <a:r>
              <a:rPr lang="en-US" altLang="zh-CN" sz="1350" dirty="0">
                <a:solidFill>
                  <a:srgbClr val="000000"/>
                </a:solidFill>
                <a:latin typeface="新宋体" panose="02010609030101010101" pitchFamily="49" charset="-122"/>
                <a:ea typeface="新宋体" panose="02010609030101010101" pitchFamily="49" charset="-122"/>
              </a:rPr>
              <a:t> x0 = </a:t>
            </a:r>
            <a:r>
              <a:rPr lang="en-US" altLang="zh-CN" sz="1350" dirty="0">
                <a:solidFill>
                  <a:srgbClr val="808080"/>
                </a:solidFill>
                <a:latin typeface="新宋体" panose="02010609030101010101" pitchFamily="49" charset="-122"/>
                <a:ea typeface="新宋体" panose="02010609030101010101" pitchFamily="49" charset="-122"/>
              </a:rPr>
              <a:t>points</a:t>
            </a:r>
            <a:r>
              <a:rPr lang="en-US" altLang="zh-CN" sz="1350" dirty="0">
                <a:solidFill>
                  <a:srgbClr val="008080"/>
                </a:solidFill>
                <a:latin typeface="新宋体" panose="02010609030101010101" pitchFamily="49" charset="-122"/>
                <a:ea typeface="新宋体" panose="02010609030101010101" pitchFamily="49" charset="-122"/>
              </a:rPr>
              <a:t>[</a:t>
            </a:r>
            <a:r>
              <a:rPr lang="en-US" altLang="zh-CN" sz="1350" dirty="0">
                <a:solidFill>
                  <a:srgbClr val="808080"/>
                </a:solidFill>
                <a:latin typeface="新宋体" panose="02010609030101010101" pitchFamily="49" charset="-122"/>
                <a:ea typeface="新宋体" panose="02010609030101010101" pitchFamily="49" charset="-122"/>
              </a:rPr>
              <a:t>i</a:t>
            </a:r>
            <a:r>
              <a:rPr lang="en-US" altLang="zh-CN" sz="1350" dirty="0">
                <a:solidFill>
                  <a:srgbClr val="008080"/>
                </a:solidFill>
                <a:latin typeface="新宋体" panose="02010609030101010101" pitchFamily="49" charset="-122"/>
                <a:ea typeface="新宋体" panose="02010609030101010101" pitchFamily="49" charset="-122"/>
              </a:rPr>
              <a:t>]</a:t>
            </a:r>
            <a:r>
              <a:rPr lang="en-US" altLang="zh-CN" sz="1350" dirty="0">
                <a:solidFill>
                  <a:srgbClr val="000000"/>
                </a:solidFill>
                <a:latin typeface="新宋体" panose="02010609030101010101" pitchFamily="49" charset="-122"/>
                <a:ea typeface="新宋体" panose="02010609030101010101" pitchFamily="49" charset="-122"/>
              </a:rPr>
              <a:t>.first, y0 = </a:t>
            </a:r>
            <a:r>
              <a:rPr lang="en-US" altLang="zh-CN" sz="1350" dirty="0">
                <a:solidFill>
                  <a:srgbClr val="808080"/>
                </a:solidFill>
                <a:latin typeface="新宋体" panose="02010609030101010101" pitchFamily="49" charset="-122"/>
                <a:ea typeface="新宋体" panose="02010609030101010101" pitchFamily="49" charset="-122"/>
              </a:rPr>
              <a:t>points</a:t>
            </a:r>
            <a:r>
              <a:rPr lang="en-US" altLang="zh-CN" sz="1350" dirty="0">
                <a:solidFill>
                  <a:srgbClr val="008080"/>
                </a:solidFill>
                <a:latin typeface="新宋体" panose="02010609030101010101" pitchFamily="49" charset="-122"/>
                <a:ea typeface="新宋体" panose="02010609030101010101" pitchFamily="49" charset="-122"/>
              </a:rPr>
              <a:t>[</a:t>
            </a:r>
            <a:r>
              <a:rPr lang="en-US" altLang="zh-CN" sz="1350" dirty="0">
                <a:solidFill>
                  <a:srgbClr val="808080"/>
                </a:solidFill>
                <a:latin typeface="新宋体" panose="02010609030101010101" pitchFamily="49" charset="-122"/>
                <a:ea typeface="新宋体" panose="02010609030101010101" pitchFamily="49" charset="-122"/>
              </a:rPr>
              <a:t>i</a:t>
            </a:r>
            <a:r>
              <a:rPr lang="en-US" altLang="zh-CN" sz="1350" dirty="0">
                <a:solidFill>
                  <a:srgbClr val="008080"/>
                </a:solidFill>
                <a:latin typeface="新宋体" panose="02010609030101010101" pitchFamily="49" charset="-122"/>
                <a:ea typeface="新宋体" panose="02010609030101010101" pitchFamily="49" charset="-122"/>
              </a:rPr>
              <a:t>]</a:t>
            </a:r>
            <a:r>
              <a:rPr lang="en-US" altLang="zh-CN" sz="1350" dirty="0">
                <a:solidFill>
                  <a:srgbClr val="000000"/>
                </a:solidFill>
                <a:latin typeface="新宋体" panose="02010609030101010101" pitchFamily="49" charset="-122"/>
                <a:ea typeface="新宋体" panose="02010609030101010101" pitchFamily="49" charset="-122"/>
              </a:rPr>
              <a:t>.second;</a:t>
            </a:r>
          </a:p>
          <a:p>
            <a:r>
              <a:rPr lang="en-US" altLang="zh-CN" sz="1350" dirty="0">
                <a:solidFill>
                  <a:srgbClr val="000000"/>
                </a:solidFill>
                <a:latin typeface="新宋体" panose="02010609030101010101" pitchFamily="49" charset="-122"/>
                <a:ea typeface="新宋体" panose="02010609030101010101" pitchFamily="49" charset="-122"/>
              </a:rPr>
              <a:t>    </a:t>
            </a:r>
            <a:r>
              <a:rPr lang="en-US" altLang="zh-CN" sz="1350" dirty="0">
                <a:solidFill>
                  <a:srgbClr val="0000FF"/>
                </a:solidFill>
                <a:latin typeface="新宋体" panose="02010609030101010101" pitchFamily="49" charset="-122"/>
                <a:ea typeface="新宋体" panose="02010609030101010101" pitchFamily="49" charset="-122"/>
              </a:rPr>
              <a:t>double</a:t>
            </a:r>
            <a:r>
              <a:rPr lang="en-US" altLang="zh-CN" sz="1350" dirty="0">
                <a:solidFill>
                  <a:srgbClr val="000000"/>
                </a:solidFill>
                <a:latin typeface="新宋体" panose="02010609030101010101" pitchFamily="49" charset="-122"/>
                <a:ea typeface="新宋体" panose="02010609030101010101" pitchFamily="49" charset="-122"/>
              </a:rPr>
              <a:t> x1 = </a:t>
            </a:r>
            <a:r>
              <a:rPr lang="en-US" altLang="zh-CN" sz="1350" dirty="0">
                <a:solidFill>
                  <a:srgbClr val="808080"/>
                </a:solidFill>
                <a:latin typeface="新宋体" panose="02010609030101010101" pitchFamily="49" charset="-122"/>
                <a:ea typeface="新宋体" panose="02010609030101010101" pitchFamily="49" charset="-122"/>
              </a:rPr>
              <a:t>points</a:t>
            </a:r>
            <a:r>
              <a:rPr lang="en-US" altLang="zh-CN" sz="1350" dirty="0">
                <a:solidFill>
                  <a:srgbClr val="008080"/>
                </a:solidFill>
                <a:latin typeface="新宋体" panose="02010609030101010101" pitchFamily="49" charset="-122"/>
                <a:ea typeface="新宋体" panose="02010609030101010101" pitchFamily="49" charset="-122"/>
              </a:rPr>
              <a:t>[</a:t>
            </a:r>
            <a:r>
              <a:rPr lang="en-US" altLang="zh-CN" sz="1350" dirty="0">
                <a:solidFill>
                  <a:srgbClr val="808080"/>
                </a:solidFill>
                <a:latin typeface="新宋体" panose="02010609030101010101" pitchFamily="49" charset="-122"/>
                <a:ea typeface="新宋体" panose="02010609030101010101" pitchFamily="49" charset="-122"/>
              </a:rPr>
              <a:t>j</a:t>
            </a:r>
            <a:r>
              <a:rPr lang="en-US" altLang="zh-CN" sz="1350" dirty="0">
                <a:solidFill>
                  <a:srgbClr val="008080"/>
                </a:solidFill>
                <a:latin typeface="新宋体" panose="02010609030101010101" pitchFamily="49" charset="-122"/>
                <a:ea typeface="新宋体" panose="02010609030101010101" pitchFamily="49" charset="-122"/>
              </a:rPr>
              <a:t>]</a:t>
            </a:r>
            <a:r>
              <a:rPr lang="en-US" altLang="zh-CN" sz="1350" dirty="0">
                <a:solidFill>
                  <a:srgbClr val="000000"/>
                </a:solidFill>
                <a:latin typeface="新宋体" panose="02010609030101010101" pitchFamily="49" charset="-122"/>
                <a:ea typeface="新宋体" panose="02010609030101010101" pitchFamily="49" charset="-122"/>
              </a:rPr>
              <a:t>.first, y1 = </a:t>
            </a:r>
            <a:r>
              <a:rPr lang="en-US" altLang="zh-CN" sz="1350" dirty="0">
                <a:solidFill>
                  <a:srgbClr val="808080"/>
                </a:solidFill>
                <a:latin typeface="新宋体" panose="02010609030101010101" pitchFamily="49" charset="-122"/>
                <a:ea typeface="新宋体" panose="02010609030101010101" pitchFamily="49" charset="-122"/>
              </a:rPr>
              <a:t>points</a:t>
            </a:r>
            <a:r>
              <a:rPr lang="en-US" altLang="zh-CN" sz="1350" dirty="0">
                <a:solidFill>
                  <a:srgbClr val="008080"/>
                </a:solidFill>
                <a:latin typeface="新宋体" panose="02010609030101010101" pitchFamily="49" charset="-122"/>
                <a:ea typeface="新宋体" panose="02010609030101010101" pitchFamily="49" charset="-122"/>
              </a:rPr>
              <a:t>[</a:t>
            </a:r>
            <a:r>
              <a:rPr lang="en-US" altLang="zh-CN" sz="1350" dirty="0">
                <a:solidFill>
                  <a:srgbClr val="808080"/>
                </a:solidFill>
                <a:latin typeface="新宋体" panose="02010609030101010101" pitchFamily="49" charset="-122"/>
                <a:ea typeface="新宋体" panose="02010609030101010101" pitchFamily="49" charset="-122"/>
              </a:rPr>
              <a:t>j</a:t>
            </a:r>
            <a:r>
              <a:rPr lang="en-US" altLang="zh-CN" sz="1350" dirty="0">
                <a:solidFill>
                  <a:srgbClr val="008080"/>
                </a:solidFill>
                <a:latin typeface="新宋体" panose="02010609030101010101" pitchFamily="49" charset="-122"/>
                <a:ea typeface="新宋体" panose="02010609030101010101" pitchFamily="49" charset="-122"/>
              </a:rPr>
              <a:t>]</a:t>
            </a:r>
            <a:r>
              <a:rPr lang="en-US" altLang="zh-CN" sz="1350" dirty="0">
                <a:solidFill>
                  <a:srgbClr val="000000"/>
                </a:solidFill>
                <a:latin typeface="新宋体" panose="02010609030101010101" pitchFamily="49" charset="-122"/>
                <a:ea typeface="新宋体" panose="02010609030101010101" pitchFamily="49" charset="-122"/>
              </a:rPr>
              <a:t>.second;</a:t>
            </a:r>
          </a:p>
          <a:p>
            <a:r>
              <a:rPr lang="es-ES" altLang="zh-CN" sz="1350" dirty="0">
                <a:solidFill>
                  <a:srgbClr val="000000"/>
                </a:solidFill>
                <a:latin typeface="新宋体" panose="02010609030101010101" pitchFamily="49" charset="-122"/>
                <a:ea typeface="新宋体" panose="02010609030101010101" pitchFamily="49" charset="-122"/>
              </a:rPr>
              <a:t>    </a:t>
            </a:r>
            <a:r>
              <a:rPr lang="es-ES" altLang="zh-CN" sz="1350" dirty="0">
                <a:solidFill>
                  <a:srgbClr val="0000FF"/>
                </a:solidFill>
                <a:latin typeface="新宋体" panose="02010609030101010101" pitchFamily="49" charset="-122"/>
                <a:ea typeface="新宋体" panose="02010609030101010101" pitchFamily="49" charset="-122"/>
              </a:rPr>
              <a:t>return</a:t>
            </a:r>
            <a:r>
              <a:rPr lang="es-ES" altLang="zh-CN" sz="1350" dirty="0">
                <a:solidFill>
                  <a:srgbClr val="000000"/>
                </a:solidFill>
                <a:latin typeface="新宋体" panose="02010609030101010101" pitchFamily="49" charset="-122"/>
                <a:ea typeface="新宋体" panose="02010609030101010101" pitchFamily="49" charset="-122"/>
              </a:rPr>
              <a:t> Distance2(x0, y0, x1, y1);</a:t>
            </a:r>
          </a:p>
          <a:p>
            <a:r>
              <a:rPr lang="en-US" altLang="zh-CN" sz="135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698275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3E48B25-6C9F-444C-AC80-5C9A7B99F6C6}"/>
              </a:ext>
            </a:extLst>
          </p:cNvPr>
          <p:cNvSpPr/>
          <p:nvPr/>
        </p:nvSpPr>
        <p:spPr>
          <a:xfrm>
            <a:off x="273749" y="383395"/>
            <a:ext cx="8744889" cy="5404621"/>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numCol="2">
            <a:spAutoFit/>
          </a:bodyPr>
          <a:lstStyle/>
          <a:p>
            <a:pPr>
              <a:lnSpc>
                <a:spcPct val="120000"/>
              </a:lnSpc>
            </a:pP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分治法求解最近点对的距离</a:t>
            </a: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err="1">
                <a:solidFill>
                  <a:srgbClr val="000000"/>
                </a:solidFill>
                <a:latin typeface="新宋体" panose="02010609030101010101" pitchFamily="49" charset="-122"/>
                <a:ea typeface="新宋体" panose="02010609030101010101" pitchFamily="49" charset="-122"/>
              </a:rPr>
              <a:t>ShortestDistance</a:t>
            </a:r>
            <a:r>
              <a:rPr lang="en-US" altLang="zh-CN" sz="900" dirty="0">
                <a:solidFill>
                  <a:srgbClr val="000000"/>
                </a:solidFill>
                <a:latin typeface="新宋体" panose="02010609030101010101" pitchFamily="49" charset="-122"/>
                <a:ea typeface="新宋体" panose="02010609030101010101" pitchFamily="49" charset="-122"/>
              </a:rPr>
              <a:t>(</a:t>
            </a:r>
            <a:r>
              <a:rPr lang="en-US" altLang="zh-CN" sz="900" dirty="0">
                <a:solidFill>
                  <a:srgbClr val="0000FF"/>
                </a:solidFill>
                <a:latin typeface="新宋体" panose="02010609030101010101" pitchFamily="49" charset="-122"/>
                <a:ea typeface="新宋体" panose="02010609030101010101" pitchFamily="49" charset="-122"/>
              </a:rPr>
              <a:t>const</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2B91AF"/>
                </a:solidFill>
                <a:latin typeface="新宋体" panose="02010609030101010101" pitchFamily="49" charset="-122"/>
                <a:ea typeface="新宋体" panose="02010609030101010101" pitchFamily="49" charset="-122"/>
              </a:rPr>
              <a:t>vector</a:t>
            </a:r>
            <a:r>
              <a:rPr lang="en-US" altLang="zh-CN" sz="900" dirty="0">
                <a:solidFill>
                  <a:srgbClr val="000000"/>
                </a:solidFill>
                <a:latin typeface="新宋体" panose="02010609030101010101" pitchFamily="49" charset="-122"/>
                <a:ea typeface="新宋体" panose="02010609030101010101" pitchFamily="49" charset="-122"/>
              </a:rPr>
              <a:t>&lt;</a:t>
            </a:r>
            <a:r>
              <a:rPr lang="en-US" altLang="zh-CN" sz="900" dirty="0">
                <a:solidFill>
                  <a:srgbClr val="2B91AF"/>
                </a:solidFill>
                <a:latin typeface="新宋体" panose="02010609030101010101" pitchFamily="49" charset="-122"/>
                <a:ea typeface="新宋体" panose="02010609030101010101" pitchFamily="49" charset="-122"/>
              </a:rPr>
              <a:t>pair</a:t>
            </a:r>
            <a:r>
              <a:rPr lang="en-US" altLang="zh-CN" sz="900" dirty="0">
                <a:solidFill>
                  <a:srgbClr val="000000"/>
                </a:solidFill>
                <a:latin typeface="新宋体" panose="02010609030101010101" pitchFamily="49" charset="-122"/>
                <a:ea typeface="新宋体" panose="02010609030101010101" pitchFamily="49" charset="-122"/>
              </a:rPr>
              <a:t>&lt;</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&gt;&gt; &amp;</a:t>
            </a:r>
            <a:r>
              <a:rPr lang="en-US" altLang="zh-CN" sz="900" dirty="0">
                <a:solidFill>
                  <a:srgbClr val="808080"/>
                </a:solidFill>
                <a:latin typeface="新宋体" panose="02010609030101010101" pitchFamily="49" charset="-122"/>
                <a:ea typeface="新宋体" panose="02010609030101010101" pitchFamily="49" charset="-122"/>
              </a:rPr>
              <a:t>points</a:t>
            </a:r>
            <a:r>
              <a:rPr lang="en-US" altLang="zh-CN" sz="900" dirty="0">
                <a:solidFill>
                  <a:srgbClr val="000000"/>
                </a:solidFill>
                <a:latin typeface="新宋体" panose="02010609030101010101" pitchFamily="49" charset="-122"/>
                <a:ea typeface="新宋体" panose="02010609030101010101" pitchFamily="49" charset="-122"/>
              </a:rPr>
              <a:t>, </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const</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2B91AF"/>
                </a:solidFill>
                <a:latin typeface="新宋体" panose="02010609030101010101" pitchFamily="49" charset="-122"/>
                <a:ea typeface="新宋体" panose="02010609030101010101" pitchFamily="49" charset="-122"/>
              </a:rPr>
              <a:t>vector</a:t>
            </a:r>
            <a:r>
              <a:rPr lang="en-US" altLang="zh-CN" sz="900" dirty="0">
                <a:solidFill>
                  <a:srgbClr val="000000"/>
                </a:solidFill>
                <a:latin typeface="新宋体" panose="02010609030101010101" pitchFamily="49" charset="-122"/>
                <a:ea typeface="新宋体" panose="02010609030101010101" pitchFamily="49" charset="-122"/>
              </a:rPr>
              <a:t>&lt;</a:t>
            </a:r>
            <a:r>
              <a:rPr lang="en-US" altLang="zh-CN" sz="900" dirty="0">
                <a:solidFill>
                  <a:srgbClr val="2B91AF"/>
                </a:solidFill>
                <a:latin typeface="新宋体" panose="02010609030101010101" pitchFamily="49" charset="-122"/>
                <a:ea typeface="新宋体" panose="02010609030101010101" pitchFamily="49" charset="-122"/>
              </a:rPr>
              <a:t>pair</a:t>
            </a:r>
            <a:r>
              <a:rPr lang="en-US" altLang="zh-CN" sz="900" dirty="0">
                <a:solidFill>
                  <a:srgbClr val="000000"/>
                </a:solidFill>
                <a:latin typeface="新宋体" panose="02010609030101010101" pitchFamily="49" charset="-122"/>
                <a:ea typeface="新宋体" panose="02010609030101010101" pitchFamily="49" charset="-122"/>
              </a:rPr>
              <a:t>&lt;</a:t>
            </a:r>
            <a:r>
              <a:rPr lang="en-US" altLang="zh-CN" sz="900" dirty="0">
                <a:solidFill>
                  <a:srgbClr val="0000FF"/>
                </a:solidFill>
                <a:latin typeface="新宋体" panose="02010609030101010101" pitchFamily="49" charset="-122"/>
                <a:ea typeface="新宋体" panose="02010609030101010101" pitchFamily="49" charset="-122"/>
              </a:rPr>
              <a:t>int</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int</a:t>
            </a:r>
            <a:r>
              <a:rPr lang="en-US" altLang="zh-CN" sz="900" dirty="0">
                <a:solidFill>
                  <a:srgbClr val="000000"/>
                </a:solidFill>
                <a:latin typeface="新宋体" panose="02010609030101010101" pitchFamily="49" charset="-122"/>
                <a:ea typeface="新宋体" panose="02010609030101010101" pitchFamily="49" charset="-122"/>
              </a:rPr>
              <a:t>&gt;&gt; </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0000"/>
                </a:solidFill>
                <a:latin typeface="新宋体" panose="02010609030101010101" pitchFamily="49" charset="-122"/>
                <a:ea typeface="新宋体" panose="02010609030101010101" pitchFamily="49" charset="-122"/>
              </a:rPr>
              <a:t>, </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const</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2B91AF"/>
                </a:solidFill>
                <a:latin typeface="新宋体" panose="02010609030101010101" pitchFamily="49" charset="-122"/>
                <a:ea typeface="新宋体" panose="02010609030101010101" pitchFamily="49" charset="-122"/>
              </a:rPr>
              <a:t>vector</a:t>
            </a:r>
            <a:r>
              <a:rPr lang="en-US" altLang="zh-CN" sz="900" dirty="0">
                <a:solidFill>
                  <a:srgbClr val="000000"/>
                </a:solidFill>
                <a:latin typeface="新宋体" panose="02010609030101010101" pitchFamily="49" charset="-122"/>
                <a:ea typeface="新宋体" panose="02010609030101010101" pitchFamily="49" charset="-122"/>
              </a:rPr>
              <a:t>&lt;</a:t>
            </a:r>
            <a:r>
              <a:rPr lang="en-US" altLang="zh-CN" sz="900" dirty="0">
                <a:solidFill>
                  <a:srgbClr val="0000FF"/>
                </a:solidFill>
                <a:latin typeface="新宋体" panose="02010609030101010101" pitchFamily="49" charset="-122"/>
                <a:ea typeface="新宋体" panose="02010609030101010101" pitchFamily="49" charset="-122"/>
              </a:rPr>
              <a:t>int</a:t>
            </a:r>
            <a:r>
              <a:rPr lang="en-US" altLang="zh-CN" sz="900" dirty="0">
                <a:solidFill>
                  <a:srgbClr val="000000"/>
                </a:solidFill>
                <a:latin typeface="新宋体" panose="02010609030101010101" pitchFamily="49" charset="-122"/>
                <a:ea typeface="新宋体" panose="02010609030101010101" pitchFamily="49" charset="-122"/>
              </a:rPr>
              <a:t>&gt; &amp;</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a:solidFill>
                  <a:srgbClr val="000000"/>
                </a:solidFill>
                <a:latin typeface="新宋体" panose="02010609030101010101" pitchFamily="49" charset="-122"/>
                <a:ea typeface="新宋体" panose="02010609030101010101" pitchFamily="49" charset="-122"/>
              </a:rPr>
              <a:t>, </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int</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808080"/>
                </a:solidFill>
                <a:latin typeface="新宋体" panose="02010609030101010101" pitchFamily="49" charset="-122"/>
                <a:ea typeface="新宋体" panose="02010609030101010101" pitchFamily="49" charset="-122"/>
              </a:rPr>
              <a:t>s</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int</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808080"/>
                </a:solidFill>
                <a:latin typeface="新宋体" panose="02010609030101010101" pitchFamily="49" charset="-122"/>
                <a:ea typeface="新宋体" panose="02010609030101010101" pitchFamily="49" charset="-122"/>
              </a:rPr>
              <a:t>t</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终结条件</a:t>
            </a: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if</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808080"/>
                </a:solidFill>
                <a:latin typeface="新宋体" panose="02010609030101010101" pitchFamily="49" charset="-122"/>
                <a:ea typeface="新宋体" panose="02010609030101010101" pitchFamily="49" charset="-122"/>
              </a:rPr>
              <a:t>s</a:t>
            </a:r>
            <a:r>
              <a:rPr lang="en-US" altLang="zh-CN" sz="900" dirty="0">
                <a:solidFill>
                  <a:srgbClr val="000000"/>
                </a:solidFill>
                <a:latin typeface="新宋体" panose="02010609030101010101" pitchFamily="49" charset="-122"/>
                <a:ea typeface="新宋体" panose="02010609030101010101" pitchFamily="49" charset="-122"/>
              </a:rPr>
              <a:t> &gt;= </a:t>
            </a:r>
            <a:r>
              <a:rPr lang="en-US" altLang="zh-CN" sz="900" dirty="0">
                <a:solidFill>
                  <a:srgbClr val="808080"/>
                </a:solidFill>
                <a:latin typeface="新宋体" panose="02010609030101010101" pitchFamily="49" charset="-122"/>
                <a:ea typeface="新宋体" panose="02010609030101010101" pitchFamily="49" charset="-122"/>
              </a:rPr>
              <a:t>t</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不足两个点时</a:t>
            </a:r>
            <a:endParaRPr lang="en-US" altLang="zh-CN"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return</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6F008A"/>
                </a:solidFill>
                <a:latin typeface="新宋体" panose="02010609030101010101" pitchFamily="49" charset="-122"/>
                <a:ea typeface="新宋体" panose="02010609030101010101" pitchFamily="49" charset="-122"/>
              </a:rPr>
              <a:t>DBL_MAX</a:t>
            </a:r>
            <a:r>
              <a:rPr lang="en-US" altLang="zh-CN" sz="900" dirty="0">
                <a:solidFill>
                  <a:srgbClr val="000000"/>
                </a:solidFill>
                <a:latin typeface="新宋体" panose="02010609030101010101" pitchFamily="49" charset="-122"/>
                <a:ea typeface="新宋体" panose="02010609030101010101" pitchFamily="49" charset="-122"/>
              </a:rPr>
              <a:t>; </a:t>
            </a: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if</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808080"/>
                </a:solidFill>
                <a:latin typeface="新宋体" panose="02010609030101010101" pitchFamily="49" charset="-122"/>
                <a:ea typeface="新宋体" panose="02010609030101010101" pitchFamily="49" charset="-122"/>
              </a:rPr>
              <a:t>s</a:t>
            </a:r>
            <a:r>
              <a:rPr lang="en-US" altLang="zh-CN" sz="900" dirty="0">
                <a:solidFill>
                  <a:srgbClr val="000000"/>
                </a:solidFill>
                <a:latin typeface="新宋体" panose="02010609030101010101" pitchFamily="49" charset="-122"/>
                <a:ea typeface="新宋体" panose="02010609030101010101" pitchFamily="49" charset="-122"/>
              </a:rPr>
              <a:t> + 1 == </a:t>
            </a:r>
            <a:r>
              <a:rPr lang="en-US" altLang="zh-CN" sz="900" dirty="0">
                <a:solidFill>
                  <a:srgbClr val="808080"/>
                </a:solidFill>
                <a:latin typeface="新宋体" panose="02010609030101010101" pitchFamily="49" charset="-122"/>
                <a:ea typeface="新宋体" panose="02010609030101010101" pitchFamily="49" charset="-122"/>
              </a:rPr>
              <a:t>t</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只有两个点时</a:t>
            </a:r>
            <a:endParaRPr lang="en-US" altLang="zh-CN"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return</a:t>
            </a:r>
            <a:r>
              <a:rPr lang="en-US" altLang="zh-CN" sz="900" dirty="0">
                <a:solidFill>
                  <a:srgbClr val="000000"/>
                </a:solidFill>
                <a:latin typeface="新宋体" panose="02010609030101010101" pitchFamily="49" charset="-122"/>
                <a:ea typeface="新宋体" panose="02010609030101010101" pitchFamily="49" charset="-122"/>
              </a:rPr>
              <a:t> Distance(</a:t>
            </a:r>
            <a:r>
              <a:rPr lang="en-US" altLang="zh-CN" sz="900" dirty="0">
                <a:solidFill>
                  <a:srgbClr val="808080"/>
                </a:solidFill>
                <a:latin typeface="新宋体" panose="02010609030101010101" pitchFamily="49" charset="-122"/>
                <a:ea typeface="新宋体" panose="02010609030101010101" pitchFamily="49" charset="-122"/>
              </a:rPr>
              <a:t>points</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808080"/>
                </a:solidFill>
                <a:latin typeface="新宋体" panose="02010609030101010101" pitchFamily="49" charset="-122"/>
                <a:ea typeface="新宋体" panose="02010609030101010101" pitchFamily="49" charset="-122"/>
              </a:rPr>
              <a:t>s</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 </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808080"/>
                </a:solidFill>
                <a:latin typeface="新宋体" panose="02010609030101010101" pitchFamily="49" charset="-122"/>
                <a:ea typeface="新宋体" panose="02010609030101010101" pitchFamily="49" charset="-122"/>
              </a:rPr>
              <a:t>t</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 </a:t>
            </a: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沿</a:t>
            </a:r>
            <a:r>
              <a:rPr lang="en-US" altLang="zh-CN" sz="900" dirty="0">
                <a:solidFill>
                  <a:srgbClr val="008000"/>
                </a:solidFill>
                <a:latin typeface="新宋体" panose="02010609030101010101" pitchFamily="49" charset="-122"/>
                <a:ea typeface="新宋体" panose="02010609030101010101" pitchFamily="49" charset="-122"/>
              </a:rPr>
              <a:t>x</a:t>
            </a:r>
            <a:r>
              <a:rPr lang="zh-CN" altLang="en-US" sz="900" dirty="0">
                <a:solidFill>
                  <a:srgbClr val="008000"/>
                </a:solidFill>
                <a:latin typeface="新宋体" panose="02010609030101010101" pitchFamily="49" charset="-122"/>
                <a:ea typeface="新宋体" panose="02010609030101010101" pitchFamily="49" charset="-122"/>
              </a:rPr>
              <a:t>方向按点数平分区间，分别求解左右子区间中的最近点对的距离</a:t>
            </a: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int</a:t>
            </a:r>
            <a:r>
              <a:rPr lang="en-US" altLang="zh-CN" sz="900" dirty="0">
                <a:solidFill>
                  <a:srgbClr val="000000"/>
                </a:solidFill>
                <a:latin typeface="新宋体" panose="02010609030101010101" pitchFamily="49" charset="-122"/>
                <a:ea typeface="新宋体" panose="02010609030101010101" pitchFamily="49" charset="-122"/>
              </a:rPr>
              <a:t> k = (</a:t>
            </a:r>
            <a:r>
              <a:rPr lang="en-US" altLang="zh-CN" sz="900" dirty="0">
                <a:solidFill>
                  <a:srgbClr val="808080"/>
                </a:solidFill>
                <a:latin typeface="新宋体" panose="02010609030101010101" pitchFamily="49" charset="-122"/>
                <a:ea typeface="新宋体" panose="02010609030101010101" pitchFamily="49" charset="-122"/>
              </a:rPr>
              <a:t>s</a:t>
            </a:r>
            <a:r>
              <a:rPr lang="en-US" altLang="zh-CN" sz="900" dirty="0">
                <a:solidFill>
                  <a:srgbClr val="000000"/>
                </a:solidFill>
                <a:latin typeface="新宋体" panose="02010609030101010101" pitchFamily="49" charset="-122"/>
                <a:ea typeface="新宋体" panose="02010609030101010101" pitchFamily="49" charset="-122"/>
              </a:rPr>
              <a:t> + </a:t>
            </a:r>
            <a:r>
              <a:rPr lang="en-US" altLang="zh-CN" sz="900" dirty="0">
                <a:solidFill>
                  <a:srgbClr val="808080"/>
                </a:solidFill>
                <a:latin typeface="新宋体" panose="02010609030101010101" pitchFamily="49" charset="-122"/>
                <a:ea typeface="新宋体" panose="02010609030101010101" pitchFamily="49" charset="-122"/>
              </a:rPr>
              <a:t>t</a:t>
            </a:r>
            <a:r>
              <a:rPr lang="en-US" altLang="zh-CN" sz="900" dirty="0">
                <a:solidFill>
                  <a:srgbClr val="000000"/>
                </a:solidFill>
                <a:latin typeface="新宋体" panose="02010609030101010101" pitchFamily="49" charset="-122"/>
                <a:ea typeface="新宋体" panose="02010609030101010101" pitchFamily="49" charset="-122"/>
              </a:rPr>
              <a:t>) / 2; </a:t>
            </a: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将</a:t>
            </a:r>
            <a:r>
              <a:rPr lang="en-US" altLang="zh-CN" sz="900" dirty="0" err="1">
                <a:solidFill>
                  <a:srgbClr val="008000"/>
                </a:solidFill>
                <a:latin typeface="新宋体" panose="02010609030101010101" pitchFamily="49" charset="-122"/>
                <a:ea typeface="新宋体" panose="02010609030101010101" pitchFamily="49" charset="-122"/>
              </a:rPr>
              <a:t>xIndex</a:t>
            </a:r>
            <a:r>
              <a:rPr lang="en-US" altLang="zh-CN" sz="900" dirty="0">
                <a:solidFill>
                  <a:srgbClr val="008000"/>
                </a:solidFill>
                <a:latin typeface="新宋体" panose="02010609030101010101" pitchFamily="49" charset="-122"/>
                <a:ea typeface="新宋体" panose="02010609030101010101" pitchFamily="49" charset="-122"/>
              </a:rPr>
              <a:t>[s]~</a:t>
            </a:r>
            <a:r>
              <a:rPr lang="en-US" altLang="zh-CN" sz="900" dirty="0" err="1">
                <a:solidFill>
                  <a:srgbClr val="008000"/>
                </a:solidFill>
                <a:latin typeface="新宋体" panose="02010609030101010101" pitchFamily="49" charset="-122"/>
                <a:ea typeface="新宋体" panose="02010609030101010101" pitchFamily="49" charset="-122"/>
              </a:rPr>
              <a:t>xIndex</a:t>
            </a:r>
            <a:r>
              <a:rPr lang="en-US" altLang="zh-CN" sz="900" dirty="0">
                <a:solidFill>
                  <a:srgbClr val="008000"/>
                </a:solidFill>
                <a:latin typeface="新宋体" panose="02010609030101010101" pitchFamily="49" charset="-122"/>
                <a:ea typeface="新宋体" panose="02010609030101010101" pitchFamily="49" charset="-122"/>
              </a:rPr>
              <a:t>[t]</a:t>
            </a:r>
            <a:r>
              <a:rPr lang="zh-CN" altLang="en-US" sz="900" dirty="0">
                <a:solidFill>
                  <a:srgbClr val="008000"/>
                </a:solidFill>
                <a:latin typeface="新宋体" panose="02010609030101010101" pitchFamily="49" charset="-122"/>
                <a:ea typeface="新宋体" panose="02010609030101010101" pitchFamily="49" charset="-122"/>
              </a:rPr>
              <a:t>平分</a:t>
            </a: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d1 = </a:t>
            </a:r>
            <a:r>
              <a:rPr lang="en-US" altLang="zh-CN" sz="900" dirty="0" err="1">
                <a:solidFill>
                  <a:srgbClr val="000000"/>
                </a:solidFill>
                <a:latin typeface="新宋体" panose="02010609030101010101" pitchFamily="49" charset="-122"/>
                <a:ea typeface="新宋体" panose="02010609030101010101" pitchFamily="49" charset="-122"/>
              </a:rPr>
              <a:t>ShortestDistance</a:t>
            </a:r>
            <a:r>
              <a:rPr lang="en-US" altLang="zh-CN" sz="900" dirty="0">
                <a:solidFill>
                  <a:srgbClr val="000000"/>
                </a:solidFill>
                <a:latin typeface="新宋体" panose="02010609030101010101" pitchFamily="49" charset="-122"/>
                <a:ea typeface="新宋体" panose="02010609030101010101" pitchFamily="49" charset="-122"/>
              </a:rPr>
              <a:t>(</a:t>
            </a:r>
            <a:r>
              <a:rPr lang="en-US" altLang="zh-CN" sz="900" dirty="0">
                <a:solidFill>
                  <a:srgbClr val="808080"/>
                </a:solidFill>
                <a:latin typeface="新宋体" panose="02010609030101010101" pitchFamily="49" charset="-122"/>
                <a:ea typeface="新宋体" panose="02010609030101010101" pitchFamily="49" charset="-122"/>
              </a:rPr>
              <a:t>points</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808080"/>
                </a:solidFill>
                <a:latin typeface="新宋体" panose="02010609030101010101" pitchFamily="49" charset="-122"/>
                <a:ea typeface="新宋体" panose="02010609030101010101" pitchFamily="49" charset="-122"/>
              </a:rPr>
              <a:t>s</a:t>
            </a:r>
            <a:r>
              <a:rPr lang="en-US" altLang="zh-CN" sz="900" dirty="0">
                <a:solidFill>
                  <a:srgbClr val="000000"/>
                </a:solidFill>
                <a:latin typeface="新宋体" panose="02010609030101010101" pitchFamily="49" charset="-122"/>
                <a:ea typeface="新宋体" panose="02010609030101010101" pitchFamily="49" charset="-122"/>
              </a:rPr>
              <a:t>, k);</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d2 = </a:t>
            </a:r>
            <a:r>
              <a:rPr lang="en-US" altLang="zh-CN" sz="900" dirty="0" err="1">
                <a:solidFill>
                  <a:srgbClr val="000000"/>
                </a:solidFill>
                <a:latin typeface="新宋体" panose="02010609030101010101" pitchFamily="49" charset="-122"/>
                <a:ea typeface="新宋体" panose="02010609030101010101" pitchFamily="49" charset="-122"/>
              </a:rPr>
              <a:t>ShortestDistance</a:t>
            </a:r>
            <a:r>
              <a:rPr lang="en-US" altLang="zh-CN" sz="900" dirty="0">
                <a:solidFill>
                  <a:srgbClr val="000000"/>
                </a:solidFill>
                <a:latin typeface="新宋体" panose="02010609030101010101" pitchFamily="49" charset="-122"/>
                <a:ea typeface="新宋体" panose="02010609030101010101" pitchFamily="49" charset="-122"/>
              </a:rPr>
              <a:t>(</a:t>
            </a:r>
            <a:r>
              <a:rPr lang="en-US" altLang="zh-CN" sz="900" dirty="0">
                <a:solidFill>
                  <a:srgbClr val="808080"/>
                </a:solidFill>
                <a:latin typeface="新宋体" panose="02010609030101010101" pitchFamily="49" charset="-122"/>
                <a:ea typeface="新宋体" panose="02010609030101010101" pitchFamily="49" charset="-122"/>
              </a:rPr>
              <a:t>points</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a:solidFill>
                  <a:srgbClr val="000000"/>
                </a:solidFill>
                <a:latin typeface="新宋体" panose="02010609030101010101" pitchFamily="49" charset="-122"/>
                <a:ea typeface="新宋体" panose="02010609030101010101" pitchFamily="49" charset="-122"/>
              </a:rPr>
              <a:t>, k + 1, </a:t>
            </a:r>
            <a:r>
              <a:rPr lang="en-US" altLang="zh-CN" sz="900" dirty="0">
                <a:solidFill>
                  <a:srgbClr val="808080"/>
                </a:solidFill>
                <a:latin typeface="新宋体" panose="02010609030101010101" pitchFamily="49" charset="-122"/>
                <a:ea typeface="新宋体" panose="02010609030101010101" pitchFamily="49" charset="-122"/>
              </a:rPr>
              <a:t>t</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fr-FR" altLang="zh-CN" sz="900" dirty="0">
                <a:solidFill>
                  <a:srgbClr val="000000"/>
                </a:solidFill>
                <a:latin typeface="新宋体" panose="02010609030101010101" pitchFamily="49" charset="-122"/>
                <a:ea typeface="新宋体" panose="02010609030101010101" pitchFamily="49" charset="-122"/>
              </a:rPr>
              <a:t>    </a:t>
            </a:r>
            <a:r>
              <a:rPr lang="fr-FR" altLang="zh-CN" sz="900" dirty="0">
                <a:solidFill>
                  <a:srgbClr val="0000FF"/>
                </a:solidFill>
                <a:latin typeface="新宋体" panose="02010609030101010101" pitchFamily="49" charset="-122"/>
                <a:ea typeface="新宋体" panose="02010609030101010101" pitchFamily="49" charset="-122"/>
              </a:rPr>
              <a:t>double</a:t>
            </a:r>
            <a:r>
              <a:rPr lang="fr-FR" altLang="zh-CN" sz="900" dirty="0">
                <a:solidFill>
                  <a:srgbClr val="000000"/>
                </a:solidFill>
                <a:latin typeface="新宋体" panose="02010609030101010101" pitchFamily="49" charset="-122"/>
                <a:ea typeface="新宋体" panose="02010609030101010101" pitchFamily="49" charset="-122"/>
              </a:rPr>
              <a:t> d = min(d1, d2);</a:t>
            </a:r>
          </a:p>
          <a:p>
            <a:pPr>
              <a:lnSpc>
                <a:spcPct val="120000"/>
              </a:lnSpc>
            </a:pP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检索左半区间中距离分割线不超过</a:t>
            </a:r>
            <a:r>
              <a:rPr lang="en-US" altLang="zh-CN" sz="900" dirty="0">
                <a:solidFill>
                  <a:srgbClr val="008000"/>
                </a:solidFill>
                <a:latin typeface="新宋体" panose="02010609030101010101" pitchFamily="49" charset="-122"/>
                <a:ea typeface="新宋体" panose="02010609030101010101" pitchFamily="49" charset="-122"/>
              </a:rPr>
              <a:t>d</a:t>
            </a:r>
            <a:r>
              <a:rPr lang="zh-CN" altLang="en-US" sz="900" dirty="0">
                <a:solidFill>
                  <a:srgbClr val="008000"/>
                </a:solidFill>
                <a:latin typeface="新宋体" panose="02010609030101010101" pitchFamily="49" charset="-122"/>
                <a:ea typeface="新宋体" panose="02010609030101010101" pitchFamily="49" charset="-122"/>
              </a:rPr>
              <a:t>的点</a:t>
            </a: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err="1">
                <a:solidFill>
                  <a:srgbClr val="000000"/>
                </a:solidFill>
                <a:latin typeface="新宋体" panose="02010609030101010101" pitchFamily="49" charset="-122"/>
                <a:ea typeface="新宋体" panose="02010609030101010101" pitchFamily="49" charset="-122"/>
              </a:rPr>
              <a:t>splitX</a:t>
            </a:r>
            <a:r>
              <a:rPr lang="en-US" altLang="zh-CN" sz="900" dirty="0">
                <a:solidFill>
                  <a:srgbClr val="000000"/>
                </a:solidFill>
                <a:latin typeface="新宋体" panose="02010609030101010101" pitchFamily="49" charset="-122"/>
                <a:ea typeface="新宋体" panose="02010609030101010101" pitchFamily="49" charset="-122"/>
              </a:rPr>
              <a:t> = </a:t>
            </a:r>
            <a:r>
              <a:rPr lang="en-US" altLang="zh-CN" sz="900" dirty="0">
                <a:solidFill>
                  <a:srgbClr val="808080"/>
                </a:solidFill>
                <a:latin typeface="新宋体" panose="02010609030101010101" pitchFamily="49" charset="-122"/>
                <a:ea typeface="新宋体" panose="02010609030101010101" pitchFamily="49" charset="-122"/>
              </a:rPr>
              <a:t>points</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k + 1</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 </a:t>
            </a: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分割线的</a:t>
            </a:r>
            <a:r>
              <a:rPr lang="en-US" altLang="zh-CN" sz="900" dirty="0">
                <a:solidFill>
                  <a:srgbClr val="008000"/>
                </a:solidFill>
                <a:latin typeface="新宋体" panose="02010609030101010101" pitchFamily="49" charset="-122"/>
                <a:ea typeface="新宋体" panose="02010609030101010101" pitchFamily="49" charset="-122"/>
              </a:rPr>
              <a:t>x</a:t>
            </a:r>
            <a:endParaRPr lang="en-US" altLang="zh-CN" sz="900" dirty="0">
              <a:solidFill>
                <a:srgbClr val="000000"/>
              </a:solidFill>
              <a:latin typeface="新宋体" panose="02010609030101010101" pitchFamily="49" charset="-122"/>
              <a:ea typeface="新宋体" panose="02010609030101010101" pitchFamily="49" charset="-122"/>
            </a:endParaRPr>
          </a:p>
          <a:p>
            <a:pPr>
              <a:lnSpc>
                <a:spcPct val="120000"/>
              </a:lnSpc>
            </a:pPr>
            <a:r>
              <a:rPr lang="nn-NO" altLang="zh-CN" sz="900" dirty="0">
                <a:solidFill>
                  <a:srgbClr val="000000"/>
                </a:solidFill>
                <a:latin typeface="新宋体" panose="02010609030101010101" pitchFamily="49" charset="-122"/>
                <a:ea typeface="新宋体" panose="02010609030101010101" pitchFamily="49" charset="-122"/>
              </a:rPr>
              <a:t>    </a:t>
            </a:r>
            <a:r>
              <a:rPr lang="nn-NO" altLang="zh-CN" sz="900" dirty="0">
                <a:solidFill>
                  <a:srgbClr val="0000FF"/>
                </a:solidFill>
                <a:latin typeface="新宋体" panose="02010609030101010101" pitchFamily="49" charset="-122"/>
                <a:ea typeface="新宋体" panose="02010609030101010101" pitchFamily="49" charset="-122"/>
              </a:rPr>
              <a:t>for</a:t>
            </a:r>
            <a:r>
              <a:rPr lang="nn-NO" altLang="zh-CN" sz="900" dirty="0">
                <a:solidFill>
                  <a:srgbClr val="000000"/>
                </a:solidFill>
                <a:latin typeface="新宋体" panose="02010609030101010101" pitchFamily="49" charset="-122"/>
                <a:ea typeface="新宋体" panose="02010609030101010101" pitchFamily="49" charset="-122"/>
              </a:rPr>
              <a:t> (</a:t>
            </a:r>
            <a:r>
              <a:rPr lang="nn-NO" altLang="zh-CN" sz="900" dirty="0">
                <a:solidFill>
                  <a:srgbClr val="0000FF"/>
                </a:solidFill>
                <a:latin typeface="新宋体" panose="02010609030101010101" pitchFamily="49" charset="-122"/>
                <a:ea typeface="新宋体" panose="02010609030101010101" pitchFamily="49" charset="-122"/>
              </a:rPr>
              <a:t>int</a:t>
            </a:r>
            <a:r>
              <a:rPr lang="nn-NO" altLang="zh-CN" sz="900" dirty="0">
                <a:solidFill>
                  <a:srgbClr val="000000"/>
                </a:solidFill>
                <a:latin typeface="新宋体" panose="02010609030101010101" pitchFamily="49" charset="-122"/>
                <a:ea typeface="新宋体" panose="02010609030101010101" pitchFamily="49" charset="-122"/>
              </a:rPr>
              <a:t> i = k; i &gt;= </a:t>
            </a:r>
            <a:r>
              <a:rPr lang="en-US" altLang="zh-CN" sz="900" dirty="0">
                <a:solidFill>
                  <a:srgbClr val="000000"/>
                </a:solidFill>
                <a:latin typeface="新宋体" panose="02010609030101010101" pitchFamily="49" charset="-122"/>
                <a:ea typeface="新宋体" panose="02010609030101010101" pitchFamily="49" charset="-122"/>
              </a:rPr>
              <a:t>s</a:t>
            </a:r>
            <a:r>
              <a:rPr lang="nn-NO" altLang="zh-CN" sz="900" dirty="0">
                <a:solidFill>
                  <a:srgbClr val="000000"/>
                </a:solidFill>
                <a:latin typeface="新宋体" panose="02010609030101010101" pitchFamily="49" charset="-122"/>
                <a:ea typeface="新宋体" panose="02010609030101010101" pitchFamily="49" charset="-122"/>
              </a:rPr>
              <a:t>; i--)</a:t>
            </a: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x0 = </a:t>
            </a:r>
            <a:r>
              <a:rPr lang="en-US" altLang="zh-CN" sz="900" dirty="0">
                <a:solidFill>
                  <a:srgbClr val="808080"/>
                </a:solidFill>
                <a:latin typeface="新宋体" panose="02010609030101010101" pitchFamily="49" charset="-122"/>
                <a:ea typeface="新宋体" panose="02010609030101010101" pitchFamily="49" charset="-122"/>
              </a:rPr>
              <a:t>points</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i</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y0 = </a:t>
            </a:r>
            <a:r>
              <a:rPr lang="en-US" altLang="zh-CN" sz="900" dirty="0">
                <a:solidFill>
                  <a:srgbClr val="808080"/>
                </a:solidFill>
                <a:latin typeface="新宋体" panose="02010609030101010101" pitchFamily="49" charset="-122"/>
                <a:ea typeface="新宋体" panose="02010609030101010101" pitchFamily="49" charset="-122"/>
              </a:rPr>
              <a:t>points</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i</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.second;</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if</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err="1">
                <a:solidFill>
                  <a:srgbClr val="000000"/>
                </a:solidFill>
                <a:latin typeface="新宋体" panose="02010609030101010101" pitchFamily="49" charset="-122"/>
                <a:ea typeface="新宋体" panose="02010609030101010101" pitchFamily="49" charset="-122"/>
              </a:rPr>
              <a:t>splitX</a:t>
            </a:r>
            <a:r>
              <a:rPr lang="en-US" altLang="zh-CN" sz="900" dirty="0">
                <a:solidFill>
                  <a:srgbClr val="000000"/>
                </a:solidFill>
                <a:latin typeface="新宋体" panose="02010609030101010101" pitchFamily="49" charset="-122"/>
                <a:ea typeface="新宋体" panose="02010609030101010101" pitchFamily="49" charset="-122"/>
              </a:rPr>
              <a:t> - x0 &gt;= d)</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break</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endParaRPr lang="en-US" altLang="zh-CN" sz="900" dirty="0">
              <a:solidFill>
                <a:srgbClr val="000000"/>
              </a:solidFill>
              <a:latin typeface="新宋体" panose="02010609030101010101" pitchFamily="49" charset="-122"/>
              <a:ea typeface="新宋体" panose="02010609030101010101" pitchFamily="49" charset="-122"/>
            </a:endParaRP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沿</a:t>
            </a:r>
            <a:r>
              <a:rPr lang="en-US" altLang="zh-CN" sz="900" dirty="0">
                <a:solidFill>
                  <a:srgbClr val="008000"/>
                </a:solidFill>
                <a:latin typeface="新宋体" panose="02010609030101010101" pitchFamily="49" charset="-122"/>
                <a:ea typeface="新宋体" panose="02010609030101010101" pitchFamily="49" charset="-122"/>
              </a:rPr>
              <a:t>y</a:t>
            </a:r>
            <a:r>
              <a:rPr lang="zh-CN" altLang="en-US" sz="900" dirty="0">
                <a:solidFill>
                  <a:srgbClr val="008000"/>
                </a:solidFill>
                <a:latin typeface="新宋体" panose="02010609030101010101" pitchFamily="49" charset="-122"/>
                <a:ea typeface="新宋体" panose="02010609030101010101" pitchFamily="49" charset="-122"/>
              </a:rPr>
              <a:t>方向向上下两个方向检索右半区间距</a:t>
            </a:r>
            <a:r>
              <a:rPr lang="en-US" altLang="zh-CN" sz="900" dirty="0">
                <a:solidFill>
                  <a:srgbClr val="008000"/>
                </a:solidFill>
                <a:latin typeface="新宋体" panose="02010609030101010101" pitchFamily="49" charset="-122"/>
                <a:ea typeface="新宋体" panose="02010609030101010101" pitchFamily="49" charset="-122"/>
              </a:rPr>
              <a:t>x0</a:t>
            </a:r>
            <a:r>
              <a:rPr lang="zh-CN" altLang="en-US" sz="900" dirty="0">
                <a:solidFill>
                  <a:srgbClr val="008000"/>
                </a:solidFill>
                <a:latin typeface="新宋体" panose="02010609030101010101" pitchFamily="49" charset="-122"/>
                <a:ea typeface="新宋体" panose="02010609030101010101" pitchFamily="49" charset="-122"/>
              </a:rPr>
              <a:t>不超过</a:t>
            </a:r>
            <a:r>
              <a:rPr lang="en-US" altLang="zh-CN" sz="900" dirty="0">
                <a:solidFill>
                  <a:srgbClr val="008000"/>
                </a:solidFill>
                <a:latin typeface="新宋体" panose="02010609030101010101" pitchFamily="49" charset="-122"/>
                <a:ea typeface="新宋体" panose="02010609030101010101" pitchFamily="49" charset="-122"/>
              </a:rPr>
              <a:t>d</a:t>
            </a:r>
            <a:r>
              <a:rPr lang="zh-CN" altLang="en-US" sz="900" dirty="0">
                <a:solidFill>
                  <a:srgbClr val="008000"/>
                </a:solidFill>
                <a:latin typeface="新宋体" panose="02010609030101010101" pitchFamily="49" charset="-122"/>
                <a:ea typeface="新宋体" panose="02010609030101010101" pitchFamily="49" charset="-122"/>
              </a:rPr>
              <a:t>，距</a:t>
            </a:r>
            <a:r>
              <a:rPr lang="en-US" altLang="zh-CN" sz="900" dirty="0">
                <a:solidFill>
                  <a:srgbClr val="008000"/>
                </a:solidFill>
                <a:latin typeface="新宋体" panose="02010609030101010101" pitchFamily="49" charset="-122"/>
                <a:ea typeface="新宋体" panose="02010609030101010101" pitchFamily="49" charset="-122"/>
              </a:rPr>
              <a:t>y0</a:t>
            </a:r>
            <a:r>
              <a:rPr lang="zh-CN" altLang="en-US" sz="900" dirty="0">
                <a:solidFill>
                  <a:srgbClr val="008000"/>
                </a:solidFill>
                <a:latin typeface="新宋体" panose="02010609030101010101" pitchFamily="49" charset="-122"/>
                <a:ea typeface="新宋体" panose="02010609030101010101" pitchFamily="49" charset="-122"/>
              </a:rPr>
              <a:t>不超过</a:t>
            </a:r>
            <a:r>
              <a:rPr lang="en-US" altLang="zh-CN" sz="900" dirty="0">
                <a:solidFill>
                  <a:srgbClr val="008000"/>
                </a:solidFill>
                <a:latin typeface="新宋体" panose="02010609030101010101" pitchFamily="49" charset="-122"/>
                <a:ea typeface="新宋体" panose="02010609030101010101" pitchFamily="49" charset="-122"/>
              </a:rPr>
              <a:t>d</a:t>
            </a:r>
            <a:r>
              <a:rPr lang="zh-CN" altLang="en-US" sz="900" dirty="0">
                <a:solidFill>
                  <a:srgbClr val="008000"/>
                </a:solidFill>
                <a:latin typeface="新宋体" panose="02010609030101010101" pitchFamily="49" charset="-122"/>
                <a:ea typeface="新宋体" panose="02010609030101010101" pitchFamily="49" charset="-122"/>
              </a:rPr>
              <a:t>的点</a:t>
            </a: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for</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int</a:t>
            </a:r>
            <a:r>
              <a:rPr lang="en-US" altLang="zh-CN" sz="900" dirty="0">
                <a:solidFill>
                  <a:srgbClr val="000000"/>
                </a:solidFill>
                <a:latin typeface="新宋体" panose="02010609030101010101" pitchFamily="49" charset="-122"/>
                <a:ea typeface="新宋体" panose="02010609030101010101" pitchFamily="49" charset="-122"/>
              </a:rPr>
              <a:t> j = </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i</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.second - 1; j &gt;= 0; j--)</a:t>
            </a: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endParaRPr lang="en-US" altLang="zh-CN" sz="900" dirty="0">
              <a:solidFill>
                <a:srgbClr val="000000"/>
              </a:solidFill>
              <a:latin typeface="新宋体" panose="02010609030101010101" pitchFamily="49" charset="-122"/>
              <a:ea typeface="新宋体" panose="02010609030101010101" pitchFamily="49" charset="-122"/>
            </a:endParaRPr>
          </a:p>
          <a:p>
            <a:pPr>
              <a:lnSpc>
                <a:spcPct val="120000"/>
              </a:lnSpc>
            </a:pPr>
            <a:endParaRPr lang="en-US" altLang="zh-CN" sz="900" dirty="0">
              <a:solidFill>
                <a:srgbClr val="000000"/>
              </a:solidFill>
              <a:latin typeface="新宋体" panose="02010609030101010101" pitchFamily="49" charset="-122"/>
              <a:ea typeface="新宋体" panose="02010609030101010101" pitchFamily="49" charset="-122"/>
            </a:endParaRP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略过区间外的点</a:t>
            </a: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if</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j</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 &lt;= k || </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j</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 &gt; 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continue</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x1 = </a:t>
            </a:r>
            <a:r>
              <a:rPr lang="en-US" altLang="zh-CN" sz="900" dirty="0">
                <a:solidFill>
                  <a:srgbClr val="808080"/>
                </a:solidFill>
                <a:latin typeface="新宋体" panose="02010609030101010101" pitchFamily="49" charset="-122"/>
                <a:ea typeface="新宋体" panose="02010609030101010101" pitchFamily="49" charset="-122"/>
              </a:rPr>
              <a:t>points</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j</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y1 = </a:t>
            </a:r>
            <a:r>
              <a:rPr lang="en-US" altLang="zh-CN" sz="900" dirty="0">
                <a:solidFill>
                  <a:srgbClr val="808080"/>
                </a:solidFill>
                <a:latin typeface="新宋体" panose="02010609030101010101" pitchFamily="49" charset="-122"/>
                <a:ea typeface="新宋体" panose="02010609030101010101" pitchFamily="49" charset="-122"/>
              </a:rPr>
              <a:t>points</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j</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.second;</a:t>
            </a: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略过</a:t>
            </a:r>
            <a:r>
              <a:rPr lang="en-US" altLang="zh-CN" sz="900" dirty="0">
                <a:solidFill>
                  <a:srgbClr val="008000"/>
                </a:solidFill>
                <a:latin typeface="新宋体" panose="02010609030101010101" pitchFamily="49" charset="-122"/>
                <a:ea typeface="新宋体" panose="02010609030101010101" pitchFamily="49" charset="-122"/>
              </a:rPr>
              <a:t>x</a:t>
            </a:r>
            <a:r>
              <a:rPr lang="zh-CN" altLang="en-US" sz="900" dirty="0">
                <a:solidFill>
                  <a:srgbClr val="008000"/>
                </a:solidFill>
                <a:latin typeface="新宋体" panose="02010609030101010101" pitchFamily="49" charset="-122"/>
                <a:ea typeface="新宋体" panose="02010609030101010101" pitchFamily="49" charset="-122"/>
              </a:rPr>
              <a:t>距离分割线不小于</a:t>
            </a:r>
            <a:r>
              <a:rPr lang="en-US" altLang="zh-CN" sz="900" dirty="0">
                <a:solidFill>
                  <a:srgbClr val="008000"/>
                </a:solidFill>
                <a:latin typeface="新宋体" panose="02010609030101010101" pitchFamily="49" charset="-122"/>
                <a:ea typeface="新宋体" panose="02010609030101010101" pitchFamily="49" charset="-122"/>
              </a:rPr>
              <a:t>d</a:t>
            </a:r>
            <a:r>
              <a:rPr lang="zh-CN" altLang="en-US" sz="900" dirty="0">
                <a:solidFill>
                  <a:srgbClr val="008000"/>
                </a:solidFill>
                <a:latin typeface="新宋体" panose="02010609030101010101" pitchFamily="49" charset="-122"/>
                <a:ea typeface="新宋体" panose="02010609030101010101" pitchFamily="49" charset="-122"/>
              </a:rPr>
              <a:t>的点</a:t>
            </a: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if</a:t>
            </a:r>
            <a:r>
              <a:rPr lang="en-US" altLang="zh-CN" sz="900" dirty="0">
                <a:solidFill>
                  <a:srgbClr val="000000"/>
                </a:solidFill>
                <a:latin typeface="新宋体" panose="02010609030101010101" pitchFamily="49" charset="-122"/>
                <a:ea typeface="新宋体" panose="02010609030101010101" pitchFamily="49" charset="-122"/>
              </a:rPr>
              <a:t> (x1 – </a:t>
            </a:r>
            <a:r>
              <a:rPr lang="en-US" altLang="zh-CN" sz="900" dirty="0" err="1">
                <a:solidFill>
                  <a:srgbClr val="000000"/>
                </a:solidFill>
                <a:latin typeface="新宋体" panose="02010609030101010101" pitchFamily="49" charset="-122"/>
                <a:ea typeface="新宋体" panose="02010609030101010101" pitchFamily="49" charset="-122"/>
              </a:rPr>
              <a:t>splitX</a:t>
            </a:r>
            <a:r>
              <a:rPr lang="en-US" altLang="zh-CN" sz="900" dirty="0">
                <a:solidFill>
                  <a:srgbClr val="000000"/>
                </a:solidFill>
                <a:latin typeface="新宋体" panose="02010609030101010101" pitchFamily="49" charset="-122"/>
                <a:ea typeface="新宋体" panose="02010609030101010101" pitchFamily="49" charset="-122"/>
              </a:rPr>
              <a:t> &gt;= d)</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continue</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略过</a:t>
            </a:r>
            <a:r>
              <a:rPr lang="en-US" altLang="zh-CN" sz="900" dirty="0">
                <a:solidFill>
                  <a:srgbClr val="008000"/>
                </a:solidFill>
                <a:latin typeface="新宋体" panose="02010609030101010101" pitchFamily="49" charset="-122"/>
                <a:ea typeface="新宋体" panose="02010609030101010101" pitchFamily="49" charset="-122"/>
              </a:rPr>
              <a:t>y</a:t>
            </a:r>
            <a:r>
              <a:rPr lang="zh-CN" altLang="en-US" sz="900" dirty="0">
                <a:solidFill>
                  <a:srgbClr val="008000"/>
                </a:solidFill>
                <a:latin typeface="新宋体" panose="02010609030101010101" pitchFamily="49" charset="-122"/>
                <a:ea typeface="新宋体" panose="02010609030101010101" pitchFamily="49" charset="-122"/>
              </a:rPr>
              <a:t>距离</a:t>
            </a:r>
            <a:r>
              <a:rPr lang="en-US" altLang="zh-CN" sz="900" dirty="0">
                <a:solidFill>
                  <a:srgbClr val="008000"/>
                </a:solidFill>
                <a:latin typeface="新宋体" panose="02010609030101010101" pitchFamily="49" charset="-122"/>
                <a:ea typeface="新宋体" panose="02010609030101010101" pitchFamily="49" charset="-122"/>
              </a:rPr>
              <a:t>(x0,y0)</a:t>
            </a:r>
            <a:r>
              <a:rPr lang="zh-CN" altLang="en-US" sz="900" dirty="0">
                <a:solidFill>
                  <a:srgbClr val="008000"/>
                </a:solidFill>
                <a:latin typeface="新宋体" panose="02010609030101010101" pitchFamily="49" charset="-122"/>
                <a:ea typeface="新宋体" panose="02010609030101010101" pitchFamily="49" charset="-122"/>
              </a:rPr>
              <a:t>点不小于</a:t>
            </a:r>
            <a:r>
              <a:rPr lang="en-US" altLang="zh-CN" sz="900" dirty="0">
                <a:solidFill>
                  <a:srgbClr val="008000"/>
                </a:solidFill>
                <a:latin typeface="新宋体" panose="02010609030101010101" pitchFamily="49" charset="-122"/>
                <a:ea typeface="新宋体" panose="02010609030101010101" pitchFamily="49" charset="-122"/>
              </a:rPr>
              <a:t>d</a:t>
            </a:r>
            <a:r>
              <a:rPr lang="zh-CN" altLang="en-US" sz="900" dirty="0">
                <a:solidFill>
                  <a:srgbClr val="008000"/>
                </a:solidFill>
                <a:latin typeface="新宋体" panose="02010609030101010101" pitchFamily="49" charset="-122"/>
                <a:ea typeface="新宋体" panose="02010609030101010101" pitchFamily="49" charset="-122"/>
              </a:rPr>
              <a:t>的点</a:t>
            </a: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if</a:t>
            </a:r>
            <a:r>
              <a:rPr lang="en-US" altLang="zh-CN" sz="900" dirty="0">
                <a:solidFill>
                  <a:srgbClr val="000000"/>
                </a:solidFill>
                <a:latin typeface="新宋体" panose="02010609030101010101" pitchFamily="49" charset="-122"/>
                <a:ea typeface="新宋体" panose="02010609030101010101" pitchFamily="49" charset="-122"/>
              </a:rPr>
              <a:t> (y0 - y1 &gt;= d)</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break</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d0 = Distance(x0, y0, x1, y1);</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if</a:t>
            </a:r>
            <a:r>
              <a:rPr lang="en-US" altLang="zh-CN" sz="900" dirty="0">
                <a:solidFill>
                  <a:srgbClr val="000000"/>
                </a:solidFill>
                <a:latin typeface="新宋体" panose="02010609030101010101" pitchFamily="49" charset="-122"/>
                <a:ea typeface="新宋体" panose="02010609030101010101" pitchFamily="49" charset="-122"/>
              </a:rPr>
              <a:t> (d0 &lt; d)</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d = d0;</a:t>
            </a: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for</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int</a:t>
            </a:r>
            <a:r>
              <a:rPr lang="en-US" altLang="zh-CN" sz="900" dirty="0">
                <a:solidFill>
                  <a:srgbClr val="000000"/>
                </a:solidFill>
                <a:latin typeface="新宋体" panose="02010609030101010101" pitchFamily="49" charset="-122"/>
                <a:ea typeface="新宋体" panose="02010609030101010101" pitchFamily="49" charset="-122"/>
              </a:rPr>
              <a:t> j = </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i</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.second + 1; j &lt; </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err="1">
                <a:solidFill>
                  <a:srgbClr val="000000"/>
                </a:solidFill>
                <a:latin typeface="新宋体" panose="02010609030101010101" pitchFamily="49" charset="-122"/>
                <a:ea typeface="新宋体" panose="02010609030101010101" pitchFamily="49" charset="-122"/>
              </a:rPr>
              <a:t>.size</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err="1">
                <a:solidFill>
                  <a:srgbClr val="000000"/>
                </a:solidFill>
                <a:latin typeface="新宋体" panose="02010609030101010101" pitchFamily="49" charset="-122"/>
                <a:ea typeface="新宋体" panose="02010609030101010101" pitchFamily="49" charset="-122"/>
              </a:rPr>
              <a:t>j++</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en-US" altLang="zh-CN" sz="900" dirty="0">
                <a:solidFill>
                  <a:srgbClr val="0000FF"/>
                </a:solidFill>
                <a:latin typeface="新宋体" panose="02010609030101010101" pitchFamily="49" charset="-122"/>
                <a:ea typeface="新宋体" panose="02010609030101010101" pitchFamily="49" charset="-122"/>
              </a:rPr>
              <a:t>            if</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j</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 &lt;= k || </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j</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 &gt; 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continue</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x1 = </a:t>
            </a:r>
            <a:r>
              <a:rPr lang="en-US" altLang="zh-CN" sz="900" dirty="0">
                <a:solidFill>
                  <a:srgbClr val="808080"/>
                </a:solidFill>
                <a:latin typeface="新宋体" panose="02010609030101010101" pitchFamily="49" charset="-122"/>
                <a:ea typeface="新宋体" panose="02010609030101010101" pitchFamily="49" charset="-122"/>
              </a:rPr>
              <a:t>points</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j</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y1 = </a:t>
            </a:r>
            <a:r>
              <a:rPr lang="en-US" altLang="zh-CN" sz="900" dirty="0">
                <a:solidFill>
                  <a:srgbClr val="808080"/>
                </a:solidFill>
                <a:latin typeface="新宋体" panose="02010609030101010101" pitchFamily="49" charset="-122"/>
                <a:ea typeface="新宋体" panose="02010609030101010101" pitchFamily="49" charset="-122"/>
              </a:rPr>
              <a:t>points</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j</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.second;</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if</a:t>
            </a:r>
            <a:r>
              <a:rPr lang="en-US" altLang="zh-CN" sz="900" dirty="0">
                <a:solidFill>
                  <a:srgbClr val="000000"/>
                </a:solidFill>
                <a:latin typeface="新宋体" panose="02010609030101010101" pitchFamily="49" charset="-122"/>
                <a:ea typeface="新宋体" panose="02010609030101010101" pitchFamily="49" charset="-122"/>
              </a:rPr>
              <a:t> (x1 – </a:t>
            </a:r>
            <a:r>
              <a:rPr lang="en-US" altLang="zh-CN" sz="900" dirty="0" err="1">
                <a:solidFill>
                  <a:srgbClr val="000000"/>
                </a:solidFill>
                <a:latin typeface="新宋体" panose="02010609030101010101" pitchFamily="49" charset="-122"/>
                <a:ea typeface="新宋体" panose="02010609030101010101" pitchFamily="49" charset="-122"/>
              </a:rPr>
              <a:t>splitX</a:t>
            </a:r>
            <a:r>
              <a:rPr lang="en-US" altLang="zh-CN" sz="900" dirty="0">
                <a:solidFill>
                  <a:srgbClr val="000000"/>
                </a:solidFill>
                <a:latin typeface="新宋体" panose="02010609030101010101" pitchFamily="49" charset="-122"/>
                <a:ea typeface="新宋体" panose="02010609030101010101" pitchFamily="49" charset="-122"/>
              </a:rPr>
              <a:t> &gt;= d)</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continue</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if</a:t>
            </a:r>
            <a:r>
              <a:rPr lang="en-US" altLang="zh-CN" sz="900" dirty="0">
                <a:solidFill>
                  <a:srgbClr val="000000"/>
                </a:solidFill>
                <a:latin typeface="新宋体" panose="02010609030101010101" pitchFamily="49" charset="-122"/>
                <a:ea typeface="新宋体" panose="02010609030101010101" pitchFamily="49" charset="-122"/>
              </a:rPr>
              <a:t> (y1 - y0 &gt;= d)</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break</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d0 = Distance(x0, y0, x1, y1);</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if</a:t>
            </a:r>
            <a:r>
              <a:rPr lang="en-US" altLang="zh-CN" sz="900" dirty="0">
                <a:solidFill>
                  <a:srgbClr val="000000"/>
                </a:solidFill>
                <a:latin typeface="新宋体" panose="02010609030101010101" pitchFamily="49" charset="-122"/>
                <a:ea typeface="新宋体" panose="02010609030101010101" pitchFamily="49" charset="-122"/>
              </a:rPr>
              <a:t> (d0 &lt; d)</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d = d0;</a:t>
            </a: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return</a:t>
            </a:r>
            <a:r>
              <a:rPr lang="en-US" altLang="zh-CN" sz="900" dirty="0">
                <a:solidFill>
                  <a:srgbClr val="000000"/>
                </a:solidFill>
                <a:latin typeface="新宋体" panose="02010609030101010101" pitchFamily="49" charset="-122"/>
                <a:ea typeface="新宋体" panose="02010609030101010101" pitchFamily="49" charset="-122"/>
              </a:rPr>
              <a:t> d;</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a:t>
            </a:r>
          </a:p>
        </p:txBody>
      </p:sp>
      <p:graphicFrame>
        <p:nvGraphicFramePr>
          <p:cNvPr id="3" name="表格 2">
            <a:extLst>
              <a:ext uri="{FF2B5EF4-FFF2-40B4-BE49-F238E27FC236}">
                <a16:creationId xmlns:a16="http://schemas.microsoft.com/office/drawing/2014/main" id="{056412B0-967B-40C5-8E1C-611C45A65363}"/>
              </a:ext>
            </a:extLst>
          </p:cNvPr>
          <p:cNvGraphicFramePr>
            <a:graphicFrameLocks noGrp="1"/>
          </p:cNvGraphicFramePr>
          <p:nvPr>
            <p:extLst>
              <p:ext uri="{D42A27DB-BD31-4B8C-83A1-F6EECF244321}">
                <p14:modId xmlns:p14="http://schemas.microsoft.com/office/powerpoint/2010/main" val="3803102299"/>
              </p:ext>
            </p:extLst>
          </p:nvPr>
        </p:nvGraphicFramePr>
        <p:xfrm>
          <a:off x="2422797" y="6093286"/>
          <a:ext cx="4799850" cy="411480"/>
        </p:xfrm>
        <a:graphic>
          <a:graphicData uri="http://schemas.openxmlformats.org/drawingml/2006/table">
            <a:tbl>
              <a:tblPr firstRow="1" bandRow="1">
                <a:tableStyleId>{5C22544A-7EE6-4342-B048-85BDC9FD1C3A}</a:tableStyleId>
              </a:tblPr>
              <a:tblGrid>
                <a:gridCol w="479985">
                  <a:extLst>
                    <a:ext uri="{9D8B030D-6E8A-4147-A177-3AD203B41FA5}">
                      <a16:colId xmlns:a16="http://schemas.microsoft.com/office/drawing/2014/main" val="2203565859"/>
                    </a:ext>
                  </a:extLst>
                </a:gridCol>
                <a:gridCol w="479985">
                  <a:extLst>
                    <a:ext uri="{9D8B030D-6E8A-4147-A177-3AD203B41FA5}">
                      <a16:colId xmlns:a16="http://schemas.microsoft.com/office/drawing/2014/main" val="2965508809"/>
                    </a:ext>
                  </a:extLst>
                </a:gridCol>
                <a:gridCol w="479985">
                  <a:extLst>
                    <a:ext uri="{9D8B030D-6E8A-4147-A177-3AD203B41FA5}">
                      <a16:colId xmlns:a16="http://schemas.microsoft.com/office/drawing/2014/main" val="2813332063"/>
                    </a:ext>
                  </a:extLst>
                </a:gridCol>
                <a:gridCol w="479985">
                  <a:extLst>
                    <a:ext uri="{9D8B030D-6E8A-4147-A177-3AD203B41FA5}">
                      <a16:colId xmlns:a16="http://schemas.microsoft.com/office/drawing/2014/main" val="2639952895"/>
                    </a:ext>
                  </a:extLst>
                </a:gridCol>
                <a:gridCol w="479985">
                  <a:extLst>
                    <a:ext uri="{9D8B030D-6E8A-4147-A177-3AD203B41FA5}">
                      <a16:colId xmlns:a16="http://schemas.microsoft.com/office/drawing/2014/main" val="2318461137"/>
                    </a:ext>
                  </a:extLst>
                </a:gridCol>
                <a:gridCol w="479985">
                  <a:extLst>
                    <a:ext uri="{9D8B030D-6E8A-4147-A177-3AD203B41FA5}">
                      <a16:colId xmlns:a16="http://schemas.microsoft.com/office/drawing/2014/main" val="3314897274"/>
                    </a:ext>
                  </a:extLst>
                </a:gridCol>
                <a:gridCol w="479985">
                  <a:extLst>
                    <a:ext uri="{9D8B030D-6E8A-4147-A177-3AD203B41FA5}">
                      <a16:colId xmlns:a16="http://schemas.microsoft.com/office/drawing/2014/main" val="4071145008"/>
                    </a:ext>
                  </a:extLst>
                </a:gridCol>
                <a:gridCol w="479985">
                  <a:extLst>
                    <a:ext uri="{9D8B030D-6E8A-4147-A177-3AD203B41FA5}">
                      <a16:colId xmlns:a16="http://schemas.microsoft.com/office/drawing/2014/main" val="819632804"/>
                    </a:ext>
                  </a:extLst>
                </a:gridCol>
                <a:gridCol w="479985">
                  <a:extLst>
                    <a:ext uri="{9D8B030D-6E8A-4147-A177-3AD203B41FA5}">
                      <a16:colId xmlns:a16="http://schemas.microsoft.com/office/drawing/2014/main" val="4178936908"/>
                    </a:ext>
                  </a:extLst>
                </a:gridCol>
                <a:gridCol w="479985">
                  <a:extLst>
                    <a:ext uri="{9D8B030D-6E8A-4147-A177-3AD203B41FA5}">
                      <a16:colId xmlns:a16="http://schemas.microsoft.com/office/drawing/2014/main" val="223710253"/>
                    </a:ext>
                  </a:extLst>
                </a:gridCol>
              </a:tblGrid>
              <a:tr h="205740">
                <a:tc>
                  <a:txBody>
                    <a:bodyPr/>
                    <a:lstStyle/>
                    <a:p>
                      <a:pPr algn="ctr"/>
                      <a:r>
                        <a:rPr lang="en-US" altLang="zh-CN" sz="900" dirty="0">
                          <a:solidFill>
                            <a:schemeClr val="tx1"/>
                          </a:solidFill>
                          <a:latin typeface="Courier New" panose="02070309020205020404" pitchFamily="49" charset="0"/>
                          <a:cs typeface="Courier New" panose="02070309020205020404" pitchFamily="49" charset="0"/>
                        </a:rPr>
                        <a:t>…</a:t>
                      </a:r>
                      <a:endParaRPr lang="zh-CN" altLang="en-US" sz="900" dirty="0">
                        <a:solidFill>
                          <a:schemeClr val="tx1"/>
                        </a:solidFill>
                        <a:latin typeface="Courier New" panose="02070309020205020404" pitchFamily="49" charset="0"/>
                        <a:cs typeface="Courier New" panose="02070309020205020404" pitchFamily="49"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900" dirty="0">
                          <a:solidFill>
                            <a:schemeClr val="tx1"/>
                          </a:solidFill>
                          <a:latin typeface="Courier New" panose="02070309020205020404" pitchFamily="49" charset="0"/>
                          <a:cs typeface="Courier New" panose="02070309020205020404" pitchFamily="49" charset="0"/>
                        </a:rPr>
                        <a:t>s</a:t>
                      </a:r>
                      <a:endParaRPr lang="zh-CN" altLang="en-US" sz="900" dirty="0">
                        <a:solidFill>
                          <a:schemeClr val="tx1"/>
                        </a:solidFill>
                        <a:latin typeface="Courier New" panose="02070309020205020404" pitchFamily="49" charset="0"/>
                        <a:cs typeface="Courier New" panose="02070309020205020404" pitchFamily="49"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900" dirty="0">
                          <a:solidFill>
                            <a:schemeClr val="tx1"/>
                          </a:solidFill>
                          <a:latin typeface="Courier New" panose="02070309020205020404" pitchFamily="49" charset="0"/>
                          <a:cs typeface="Courier New" panose="02070309020205020404" pitchFamily="49" charset="0"/>
                        </a:rPr>
                        <a:t>…</a:t>
                      </a:r>
                      <a:endParaRPr lang="zh-CN" altLang="en-US" sz="900" dirty="0">
                        <a:solidFill>
                          <a:schemeClr val="tx1"/>
                        </a:solidFill>
                        <a:latin typeface="Courier New" panose="02070309020205020404" pitchFamily="49" charset="0"/>
                        <a:cs typeface="Courier New" panose="02070309020205020404" pitchFamily="49"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900" dirty="0">
                          <a:solidFill>
                            <a:schemeClr val="tx1"/>
                          </a:solidFill>
                          <a:latin typeface="Courier New" panose="02070309020205020404" pitchFamily="49" charset="0"/>
                          <a:cs typeface="Courier New" panose="02070309020205020404" pitchFamily="49" charset="0"/>
                        </a:rPr>
                        <a:t>…</a:t>
                      </a:r>
                      <a:endParaRPr lang="zh-CN" altLang="en-US" sz="900" dirty="0">
                        <a:solidFill>
                          <a:schemeClr val="tx1"/>
                        </a:solidFill>
                        <a:latin typeface="Courier New" panose="02070309020205020404" pitchFamily="49" charset="0"/>
                        <a:cs typeface="Courier New" panose="02070309020205020404" pitchFamily="49"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900" dirty="0">
                          <a:solidFill>
                            <a:schemeClr val="tx1"/>
                          </a:solidFill>
                          <a:latin typeface="Courier New" panose="02070309020205020404" pitchFamily="49" charset="0"/>
                          <a:cs typeface="Courier New" panose="02070309020205020404" pitchFamily="49" charset="0"/>
                        </a:rPr>
                        <a:t>k</a:t>
                      </a:r>
                      <a:endParaRPr lang="zh-CN" altLang="en-US" sz="900" dirty="0">
                        <a:solidFill>
                          <a:schemeClr val="tx1"/>
                        </a:solidFill>
                        <a:latin typeface="Courier New" panose="02070309020205020404" pitchFamily="49" charset="0"/>
                        <a:cs typeface="Courier New" panose="02070309020205020404" pitchFamily="49"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900" dirty="0">
                          <a:solidFill>
                            <a:schemeClr val="tx1"/>
                          </a:solidFill>
                          <a:latin typeface="Courier New" panose="02070309020205020404" pitchFamily="49" charset="0"/>
                          <a:cs typeface="Courier New" panose="02070309020205020404" pitchFamily="49" charset="0"/>
                        </a:rPr>
                        <a:t>k+1</a:t>
                      </a:r>
                      <a:endParaRPr lang="zh-CN" altLang="en-US" sz="900" dirty="0">
                        <a:solidFill>
                          <a:schemeClr val="tx1"/>
                        </a:solidFill>
                        <a:latin typeface="Courier New" panose="02070309020205020404" pitchFamily="49" charset="0"/>
                        <a:cs typeface="Courier New" panose="02070309020205020404" pitchFamily="49"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900" dirty="0">
                          <a:solidFill>
                            <a:schemeClr val="tx1"/>
                          </a:solidFill>
                          <a:latin typeface="Courier New" panose="02070309020205020404" pitchFamily="49" charset="0"/>
                          <a:cs typeface="Courier New" panose="02070309020205020404" pitchFamily="49" charset="0"/>
                        </a:rPr>
                        <a:t>…</a:t>
                      </a:r>
                      <a:endParaRPr lang="zh-CN" altLang="en-US" sz="900" dirty="0">
                        <a:solidFill>
                          <a:schemeClr val="tx1"/>
                        </a:solidFill>
                        <a:latin typeface="Courier New" panose="02070309020205020404" pitchFamily="49" charset="0"/>
                        <a:cs typeface="Courier New" panose="02070309020205020404" pitchFamily="49"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900" dirty="0">
                          <a:solidFill>
                            <a:schemeClr val="tx1"/>
                          </a:solidFill>
                          <a:latin typeface="Courier New" panose="02070309020205020404" pitchFamily="49" charset="0"/>
                          <a:cs typeface="Courier New" panose="02070309020205020404" pitchFamily="49" charset="0"/>
                        </a:rPr>
                        <a:t>…</a:t>
                      </a:r>
                      <a:endParaRPr lang="zh-CN" altLang="en-US" sz="900" dirty="0">
                        <a:solidFill>
                          <a:schemeClr val="tx1"/>
                        </a:solidFill>
                        <a:latin typeface="Courier New" panose="02070309020205020404" pitchFamily="49" charset="0"/>
                        <a:cs typeface="Courier New" panose="02070309020205020404" pitchFamily="49"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900" dirty="0">
                          <a:solidFill>
                            <a:schemeClr val="tx1"/>
                          </a:solidFill>
                          <a:latin typeface="Courier New" panose="02070309020205020404" pitchFamily="49" charset="0"/>
                          <a:cs typeface="Courier New" panose="02070309020205020404" pitchFamily="49" charset="0"/>
                        </a:rPr>
                        <a:t>t</a:t>
                      </a:r>
                      <a:endParaRPr lang="zh-CN" altLang="en-US" sz="900" dirty="0">
                        <a:solidFill>
                          <a:schemeClr val="tx1"/>
                        </a:solidFill>
                        <a:latin typeface="Courier New" panose="02070309020205020404" pitchFamily="49" charset="0"/>
                        <a:cs typeface="Courier New" panose="02070309020205020404" pitchFamily="49"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900" dirty="0">
                          <a:solidFill>
                            <a:schemeClr val="tx1"/>
                          </a:solidFill>
                          <a:latin typeface="Courier New" panose="02070309020205020404" pitchFamily="49" charset="0"/>
                          <a:cs typeface="Courier New" panose="02070309020205020404" pitchFamily="49" charset="0"/>
                        </a:rPr>
                        <a:t>…</a:t>
                      </a:r>
                      <a:endParaRPr lang="zh-CN" altLang="en-US" sz="900" dirty="0">
                        <a:solidFill>
                          <a:schemeClr val="tx1"/>
                        </a:solidFill>
                        <a:latin typeface="Courier New" panose="02070309020205020404" pitchFamily="49" charset="0"/>
                        <a:cs typeface="Courier New" panose="02070309020205020404" pitchFamily="49"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5192988"/>
                  </a:ext>
                </a:extLst>
              </a:tr>
              <a:tr h="205740">
                <a:tc>
                  <a:txBody>
                    <a:bodyPr/>
                    <a:lstStyle/>
                    <a:p>
                      <a:pPr algn="ctr"/>
                      <a:endParaRPr lang="zh-CN" altLang="en-US" sz="90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90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90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90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90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90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90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90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90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90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7536871"/>
                  </a:ext>
                </a:extLst>
              </a:tr>
            </a:tbl>
          </a:graphicData>
        </a:graphic>
      </p:graphicFrame>
      <p:sp>
        <p:nvSpPr>
          <p:cNvPr id="4" name="文本框 3">
            <a:extLst>
              <a:ext uri="{FF2B5EF4-FFF2-40B4-BE49-F238E27FC236}">
                <a16:creationId xmlns:a16="http://schemas.microsoft.com/office/drawing/2014/main" id="{05731D91-E1BB-4305-BCCA-D89F85EF5D11}"/>
              </a:ext>
            </a:extLst>
          </p:cNvPr>
          <p:cNvSpPr txBox="1"/>
          <p:nvPr/>
        </p:nvSpPr>
        <p:spPr>
          <a:xfrm>
            <a:off x="1862307" y="6273048"/>
            <a:ext cx="606256" cy="253916"/>
          </a:xfrm>
          <a:prstGeom prst="rect">
            <a:avLst/>
          </a:prstGeom>
          <a:noFill/>
        </p:spPr>
        <p:txBody>
          <a:bodyPr wrap="none" rtlCol="0">
            <a:spAutoFit/>
          </a:bodyPr>
          <a:lstStyle/>
          <a:p>
            <a:r>
              <a:rPr lang="en-US" altLang="zh-CN" sz="1050" dirty="0" err="1"/>
              <a:t>xIndex</a:t>
            </a:r>
            <a:endParaRPr lang="zh-CN" altLang="en-US" sz="1050" dirty="0"/>
          </a:p>
        </p:txBody>
      </p:sp>
    </p:spTree>
    <p:extLst>
      <p:ext uri="{BB962C8B-B14F-4D97-AF65-F5344CB8AC3E}">
        <p14:creationId xmlns:p14="http://schemas.microsoft.com/office/powerpoint/2010/main" val="245957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8" end="1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21" end="2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
                                            <p:txEl>
                                              <p:pRg st="61" end="6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22" end="22"/>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
                                            <p:txEl>
                                              <p:pRg st="23" end="2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
                                            <p:txEl>
                                              <p:pRg st="24" end="24"/>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
                                            <p:txEl>
                                              <p:pRg st="25" end="2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xEl>
                                              <p:pRg st="27" end="2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
                                            <p:txEl>
                                              <p:pRg st="28" end="28"/>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
                                            <p:txEl>
                                              <p:pRg st="29" end="29"/>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
                                            <p:txEl>
                                              <p:pRg st="46" end="46"/>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
                                            <p:txEl>
                                              <p:pRg st="47" end="47"/>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
                                            <p:txEl>
                                              <p:pRg st="48" end="48"/>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
                                            <p:txEl>
                                              <p:pRg st="60" end="6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
                                            <p:txEl>
                                              <p:pRg st="32" end="32"/>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
                                            <p:txEl>
                                              <p:pRg st="33" end="33"/>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
                                            <p:txEl>
                                              <p:pRg st="34" end="34"/>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2">
                                            <p:txEl>
                                              <p:pRg st="35" end="35"/>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
                                            <p:txEl>
                                              <p:pRg st="36" end="36"/>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
                                            <p:txEl>
                                              <p:pRg st="37" end="3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
                                            <p:txEl>
                                              <p:pRg st="38" end="38"/>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2">
                                            <p:txEl>
                                              <p:pRg st="39" end="39"/>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
                                            <p:txEl>
                                              <p:pRg st="40" end="4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2">
                                            <p:txEl>
                                              <p:pRg st="41" end="41"/>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2">
                                            <p:txEl>
                                              <p:pRg st="42" end="42"/>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2">
                                            <p:txEl>
                                              <p:pRg st="43" end="43"/>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2">
                                            <p:txEl>
                                              <p:pRg st="44" end="44"/>
                                            </p:txEl>
                                          </p:spTgt>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
                                            <p:txEl>
                                              <p:pRg st="45" end="45"/>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2">
                                            <p:txEl>
                                              <p:pRg st="49" end="49"/>
                                            </p:txEl>
                                          </p:spTgt>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
                                            <p:txEl>
                                              <p:pRg st="50" end="50"/>
                                            </p:txEl>
                                          </p:spTgt>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
                                            <p:txEl>
                                              <p:pRg st="51" end="51"/>
                                            </p:txEl>
                                          </p:spTgt>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
                                            <p:txEl>
                                              <p:pRg st="52" end="52"/>
                                            </p:txEl>
                                          </p:spTgt>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
                                            <p:txEl>
                                              <p:pRg st="53" end="53"/>
                                            </p:txEl>
                                          </p:spTgt>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
                                            <p:txEl>
                                              <p:pRg st="54" end="54"/>
                                            </p:txEl>
                                          </p:spTgt>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
                                            <p:txEl>
                                              <p:pRg st="55" end="55"/>
                                            </p:txEl>
                                          </p:spTgt>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
                                            <p:txEl>
                                              <p:pRg st="56" end="56"/>
                                            </p:txEl>
                                          </p:spTgt>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
                                            <p:txEl>
                                              <p:pRg st="57" end="57"/>
                                            </p:txEl>
                                          </p:spTgt>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
                                            <p:txEl>
                                              <p:pRg st="58" end="58"/>
                                            </p:txEl>
                                          </p:spTgt>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
                                            <p:txEl>
                                              <p:pRg st="59" end="59"/>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2">
                                            <p:txEl>
                                              <p:pRg st="62" end="6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0151" y="2063415"/>
            <a:ext cx="6763093"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200000"/>
              </a:lnSpc>
            </a:pPr>
            <a:r>
              <a:rPr lang="en-US" altLang="zh-CN" sz="2000" dirty="0"/>
              <a:t>Gray</a:t>
            </a:r>
            <a:r>
              <a:rPr lang="zh-CN" altLang="en-US" sz="2000" dirty="0"/>
              <a:t>码是一个长度为</a:t>
            </a:r>
            <a:r>
              <a:rPr lang="en-US" altLang="zh-CN" sz="2000" dirty="0"/>
              <a:t>2</a:t>
            </a:r>
            <a:r>
              <a:rPr lang="en-US" altLang="zh-CN" sz="2000" baseline="30000" dirty="0"/>
              <a:t>n</a:t>
            </a:r>
            <a:r>
              <a:rPr lang="zh-CN" altLang="en-US" sz="2000" dirty="0"/>
              <a:t>的序列，序列中无相同元素，每个元素都是长度为</a:t>
            </a:r>
            <a:r>
              <a:rPr lang="en-US" altLang="zh-CN" sz="2000" dirty="0"/>
              <a:t>n</a:t>
            </a:r>
            <a:r>
              <a:rPr lang="zh-CN" altLang="en-US" sz="2000" dirty="0"/>
              <a:t>位的</a:t>
            </a:r>
            <a:r>
              <a:rPr lang="en-US" altLang="zh-CN" sz="2000" dirty="0"/>
              <a:t>(0, 1)</a:t>
            </a:r>
            <a:r>
              <a:rPr lang="zh-CN" altLang="en-US" sz="2000" dirty="0"/>
              <a:t>串，相邻元素恰好只有一位不同。设计一个算法对任意的</a:t>
            </a:r>
            <a:r>
              <a:rPr lang="en-US" altLang="zh-CN" sz="2000" dirty="0"/>
              <a:t>n</a:t>
            </a:r>
            <a:r>
              <a:rPr lang="zh-CN" altLang="en-US" sz="2000" dirty="0"/>
              <a:t>构造相应的</a:t>
            </a:r>
            <a:r>
              <a:rPr lang="en-US" altLang="zh-CN" sz="2000" dirty="0"/>
              <a:t>Gray</a:t>
            </a:r>
            <a:r>
              <a:rPr lang="zh-CN" altLang="en-US" sz="2000" dirty="0"/>
              <a:t>码。</a:t>
            </a:r>
          </a:p>
        </p:txBody>
      </p:sp>
      <p:sp>
        <p:nvSpPr>
          <p:cNvPr id="3" name="矩形 2"/>
          <p:cNvSpPr/>
          <p:nvPr/>
        </p:nvSpPr>
        <p:spPr>
          <a:xfrm>
            <a:off x="1790152" y="4219776"/>
            <a:ext cx="6763092"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2400" dirty="0"/>
              <a:t>例如，</a:t>
            </a:r>
            <a:r>
              <a:rPr lang="pt-BR" altLang="zh-CN" sz="2400" dirty="0"/>
              <a:t>Gray(3)</a:t>
            </a:r>
            <a:r>
              <a:rPr lang="zh-CN" altLang="en-US" sz="2400" dirty="0"/>
              <a:t>如下：</a:t>
            </a:r>
            <a:endParaRPr lang="en-US" altLang="zh-CN" sz="2400" dirty="0"/>
          </a:p>
          <a:p>
            <a:pPr>
              <a:lnSpc>
                <a:spcPct val="150000"/>
              </a:lnSpc>
            </a:pPr>
            <a:r>
              <a:rPr lang="pt-BR" altLang="zh-CN" sz="2400" dirty="0"/>
              <a:t>000, 001, 011, 010, 110, 111, 101, 100</a:t>
            </a:r>
            <a:endParaRPr lang="zh-CN" altLang="en-US" sz="2400" dirty="0"/>
          </a:p>
        </p:txBody>
      </p:sp>
      <p:sp>
        <p:nvSpPr>
          <p:cNvPr id="4" name="标题 3"/>
          <p:cNvSpPr>
            <a:spLocks noGrp="1"/>
          </p:cNvSpPr>
          <p:nvPr>
            <p:ph type="title" idx="4294967295"/>
          </p:nvPr>
        </p:nvSpPr>
        <p:spPr/>
        <p:txBody>
          <a:bodyPr/>
          <a:lstStyle/>
          <a:p>
            <a:r>
              <a:rPr lang="zh-CN" altLang="en-US" dirty="0"/>
              <a:t>G</a:t>
            </a:r>
            <a:r>
              <a:rPr lang="en-US" altLang="zh-CN" dirty="0"/>
              <a:t>ray</a:t>
            </a:r>
            <a:r>
              <a:rPr lang="zh-CN" altLang="en-US" dirty="0"/>
              <a:t>码的构造问题</a:t>
            </a:r>
          </a:p>
        </p:txBody>
      </p:sp>
    </p:spTree>
    <p:extLst>
      <p:ext uri="{BB962C8B-B14F-4D97-AF65-F5344CB8AC3E}">
        <p14:creationId xmlns:p14="http://schemas.microsoft.com/office/powerpoint/2010/main" val="4291462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4500" y="647223"/>
            <a:ext cx="7086600" cy="240065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2000" b="1" dirty="0"/>
              <a:t>设n位Gray码序列为G(n)，</a:t>
            </a:r>
            <a:endParaRPr lang="en-US" altLang="zh-CN" sz="2000" b="1" dirty="0"/>
          </a:p>
          <a:p>
            <a:pPr>
              <a:lnSpc>
                <a:spcPct val="150000"/>
              </a:lnSpc>
            </a:pPr>
            <a:r>
              <a:rPr lang="zh-CN" altLang="en-US" sz="2000" b="1" dirty="0"/>
              <a:t>则</a:t>
            </a:r>
            <a:r>
              <a:rPr lang="en-US" altLang="zh-CN" sz="2000" b="1" dirty="0"/>
              <a:t>G(1) = {0, 1}</a:t>
            </a:r>
          </a:p>
          <a:p>
            <a:pPr>
              <a:lnSpc>
                <a:spcPct val="150000"/>
              </a:lnSpc>
            </a:pPr>
            <a:r>
              <a:rPr lang="zh-CN" altLang="en-US" sz="2000" b="1" dirty="0"/>
              <a:t>定义G(n)以相反顺序排列的序列为G</a:t>
            </a:r>
            <a:r>
              <a:rPr lang="zh-CN" altLang="en-US" sz="2000" b="1" baseline="30000" dirty="0"/>
              <a:t>-1</a:t>
            </a:r>
            <a:r>
              <a:rPr lang="zh-CN" altLang="en-US" sz="2000" b="1" dirty="0"/>
              <a:t>(n)，</a:t>
            </a:r>
            <a:endParaRPr lang="en-US" altLang="zh-CN" sz="2000" b="1" dirty="0"/>
          </a:p>
          <a:p>
            <a:pPr>
              <a:lnSpc>
                <a:spcPct val="150000"/>
              </a:lnSpc>
            </a:pPr>
            <a:r>
              <a:rPr lang="zh-CN" altLang="en-US" sz="2000" b="1" dirty="0"/>
              <a:t>则：G(n+1)=</a:t>
            </a:r>
            <a:r>
              <a:rPr lang="en-US" altLang="zh-CN" sz="2000" b="1" dirty="0"/>
              <a:t>{ </a:t>
            </a:r>
            <a:r>
              <a:rPr lang="zh-CN" altLang="en-US" sz="2000" b="1" dirty="0"/>
              <a:t>0G(n), 1G</a:t>
            </a:r>
            <a:r>
              <a:rPr lang="zh-CN" altLang="en-US" sz="2000" b="1" baseline="30000" dirty="0"/>
              <a:t>-1</a:t>
            </a:r>
            <a:r>
              <a:rPr lang="zh-CN" altLang="en-US" sz="2000" b="1" dirty="0"/>
              <a:t>(n) </a:t>
            </a:r>
            <a:r>
              <a:rPr lang="en-US" altLang="zh-CN" sz="2000" b="1" dirty="0"/>
              <a:t>}</a:t>
            </a:r>
            <a:endParaRPr lang="zh-CN" altLang="en-US" sz="2000" b="1" dirty="0"/>
          </a:p>
          <a:p>
            <a:pPr>
              <a:lnSpc>
                <a:spcPct val="150000"/>
              </a:lnSpc>
            </a:pPr>
            <a:r>
              <a:rPr lang="zh-CN" altLang="en-US" sz="2000" b="1" dirty="0"/>
              <a:t>G(n)的最后一个元素，就是G</a:t>
            </a:r>
            <a:r>
              <a:rPr lang="zh-CN" altLang="en-US" sz="2000" b="1" baseline="30000" dirty="0"/>
              <a:t>-1</a:t>
            </a:r>
            <a:r>
              <a:rPr lang="zh-CN" altLang="en-US" sz="2000" b="1" dirty="0"/>
              <a:t>(n)的第一个元素。</a:t>
            </a:r>
          </a:p>
        </p:txBody>
      </p:sp>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5672138" y="3392151"/>
            <a:ext cx="3306762" cy="3306762"/>
          </a:xfrm>
          <a:prstGeom prst="rect">
            <a:avLst/>
          </a:prstGeom>
        </p:spPr>
      </p:pic>
      <p:grpSp>
        <p:nvGrpSpPr>
          <p:cNvPr id="12" name="组合 11"/>
          <p:cNvGrpSpPr/>
          <p:nvPr/>
        </p:nvGrpSpPr>
        <p:grpSpPr>
          <a:xfrm>
            <a:off x="1714500" y="3493403"/>
            <a:ext cx="1978819" cy="542925"/>
            <a:chOff x="1714500" y="3614738"/>
            <a:chExt cx="1978819" cy="542925"/>
          </a:xfrm>
        </p:grpSpPr>
        <p:sp>
          <p:nvSpPr>
            <p:cNvPr id="5" name="椭圆 4"/>
            <p:cNvSpPr/>
            <p:nvPr/>
          </p:nvSpPr>
          <p:spPr>
            <a:xfrm>
              <a:off x="1714500" y="3614738"/>
              <a:ext cx="542925" cy="542925"/>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0</a:t>
              </a:r>
              <a:endParaRPr lang="zh-CN" altLang="en-US" b="1" dirty="0">
                <a:solidFill>
                  <a:schemeClr val="tx1"/>
                </a:solidFill>
              </a:endParaRPr>
            </a:p>
          </p:txBody>
        </p:sp>
        <p:sp>
          <p:nvSpPr>
            <p:cNvPr id="6" name="椭圆 5"/>
            <p:cNvSpPr/>
            <p:nvPr/>
          </p:nvSpPr>
          <p:spPr>
            <a:xfrm>
              <a:off x="3150394" y="3614738"/>
              <a:ext cx="542925" cy="542925"/>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a:t>
              </a:r>
              <a:endParaRPr lang="zh-CN" altLang="en-US" b="1" dirty="0">
                <a:solidFill>
                  <a:schemeClr val="tx1"/>
                </a:solidFill>
              </a:endParaRPr>
            </a:p>
          </p:txBody>
        </p:sp>
        <p:cxnSp>
          <p:nvCxnSpPr>
            <p:cNvPr id="8" name="直接连接符 7"/>
            <p:cNvCxnSpPr>
              <a:stCxn id="5" idx="6"/>
              <a:endCxn id="6" idx="2"/>
            </p:cNvCxnSpPr>
            <p:nvPr/>
          </p:nvCxnSpPr>
          <p:spPr>
            <a:xfrm>
              <a:off x="2257425" y="3886201"/>
              <a:ext cx="8929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2682478" y="4557822"/>
            <a:ext cx="1978819" cy="1728679"/>
            <a:chOff x="1714500" y="4543534"/>
            <a:chExt cx="1978819" cy="1728679"/>
          </a:xfrm>
        </p:grpSpPr>
        <p:sp>
          <p:nvSpPr>
            <p:cNvPr id="9" name="椭圆 8"/>
            <p:cNvSpPr/>
            <p:nvPr/>
          </p:nvSpPr>
          <p:spPr>
            <a:xfrm>
              <a:off x="1714500" y="5729288"/>
              <a:ext cx="542925" cy="542925"/>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schemeClr val="tx1"/>
                  </a:solidFill>
                </a:rPr>
                <a:t>10</a:t>
              </a:r>
              <a:endParaRPr lang="zh-CN" altLang="en-US" b="1" dirty="0">
                <a:solidFill>
                  <a:schemeClr val="tx1"/>
                </a:solidFill>
              </a:endParaRPr>
            </a:p>
          </p:txBody>
        </p:sp>
        <p:sp>
          <p:nvSpPr>
            <p:cNvPr id="10" name="椭圆 9"/>
            <p:cNvSpPr/>
            <p:nvPr/>
          </p:nvSpPr>
          <p:spPr>
            <a:xfrm>
              <a:off x="3150394" y="5729288"/>
              <a:ext cx="542925" cy="542925"/>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schemeClr val="tx1"/>
                  </a:solidFill>
                </a:rPr>
                <a:t>11</a:t>
              </a:r>
              <a:endParaRPr lang="zh-CN" altLang="en-US" b="1" dirty="0">
                <a:solidFill>
                  <a:schemeClr val="tx1"/>
                </a:solidFill>
              </a:endParaRPr>
            </a:p>
          </p:txBody>
        </p:sp>
        <p:cxnSp>
          <p:nvCxnSpPr>
            <p:cNvPr id="11" name="直接连接符 10"/>
            <p:cNvCxnSpPr>
              <a:stCxn id="9" idx="6"/>
              <a:endCxn id="10" idx="2"/>
            </p:cNvCxnSpPr>
            <p:nvPr/>
          </p:nvCxnSpPr>
          <p:spPr>
            <a:xfrm>
              <a:off x="2257425" y="6000751"/>
              <a:ext cx="8929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714500" y="4543534"/>
              <a:ext cx="542925" cy="542925"/>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schemeClr val="tx1"/>
                  </a:solidFill>
                </a:rPr>
                <a:t>00</a:t>
              </a:r>
              <a:endParaRPr lang="zh-CN" altLang="en-US" b="1" dirty="0">
                <a:solidFill>
                  <a:schemeClr val="tx1"/>
                </a:solidFill>
              </a:endParaRPr>
            </a:p>
          </p:txBody>
        </p:sp>
        <p:sp>
          <p:nvSpPr>
            <p:cNvPr id="14" name="椭圆 13"/>
            <p:cNvSpPr/>
            <p:nvPr/>
          </p:nvSpPr>
          <p:spPr>
            <a:xfrm>
              <a:off x="3150394" y="4543534"/>
              <a:ext cx="542925" cy="542925"/>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schemeClr val="tx1"/>
                  </a:solidFill>
                </a:rPr>
                <a:t>01</a:t>
              </a:r>
              <a:endParaRPr lang="zh-CN" altLang="en-US" b="1" dirty="0">
                <a:solidFill>
                  <a:schemeClr val="tx1"/>
                </a:solidFill>
              </a:endParaRPr>
            </a:p>
          </p:txBody>
        </p:sp>
        <p:cxnSp>
          <p:nvCxnSpPr>
            <p:cNvPr id="15" name="直接连接符 14"/>
            <p:cNvCxnSpPr>
              <a:stCxn id="13" idx="6"/>
              <a:endCxn id="14" idx="2"/>
            </p:cNvCxnSpPr>
            <p:nvPr/>
          </p:nvCxnSpPr>
          <p:spPr>
            <a:xfrm>
              <a:off x="2257425" y="4814997"/>
              <a:ext cx="8929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0" idx="0"/>
              <a:endCxn id="14" idx="4"/>
            </p:cNvCxnSpPr>
            <p:nvPr/>
          </p:nvCxnSpPr>
          <p:spPr>
            <a:xfrm flipV="1">
              <a:off x="3421857" y="5086459"/>
              <a:ext cx="0" cy="6428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9" idx="0"/>
              <a:endCxn id="13" idx="4"/>
            </p:cNvCxnSpPr>
            <p:nvPr/>
          </p:nvCxnSpPr>
          <p:spPr>
            <a:xfrm flipV="1">
              <a:off x="1985963" y="5086459"/>
              <a:ext cx="0" cy="6428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256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51439" y="1513091"/>
            <a:ext cx="6041122" cy="3831818"/>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50000"/>
              </a:lnSpc>
            </a:pPr>
            <a:r>
              <a:rPr lang="zh-CN" altLang="en-US" b="1" dirty="0">
                <a:latin typeface="Courier New" panose="02070309020205020404" pitchFamily="49" charset="0"/>
                <a:cs typeface="Courier New" panose="02070309020205020404" pitchFamily="49" charset="0"/>
              </a:rPr>
              <a:t>int Exhaustivity()</a:t>
            </a:r>
          </a:p>
          <a:p>
            <a:pPr>
              <a:lnSpc>
                <a:spcPct val="150000"/>
              </a:lnSpc>
            </a:pPr>
            <a:r>
              <a:rPr lang="zh-CN" altLang="en-US" b="1" dirty="0">
                <a:latin typeface="Courier New" panose="02070309020205020404" pitchFamily="49" charset="0"/>
                <a:cs typeface="Courier New" panose="02070309020205020404" pitchFamily="49" charset="0"/>
              </a:rPr>
              <a:t>{</a:t>
            </a:r>
          </a:p>
          <a:p>
            <a:pPr>
              <a:lnSpc>
                <a:spcPct val="150000"/>
              </a:lnSpc>
            </a:pPr>
            <a:r>
              <a:rPr lang="zh-CN" altLang="en-US" b="1" dirty="0">
                <a:latin typeface="Courier New" panose="02070309020205020404" pitchFamily="49" charset="0"/>
                <a:cs typeface="Courier New" panose="02070309020205020404" pitchFamily="49" charset="0"/>
              </a:rPr>
              <a:t>    while (还有需要列举的</a:t>
            </a:r>
            <a:r>
              <a:rPr lang="zh-CN" altLang="en-US" b="1" dirty="0">
                <a:solidFill>
                  <a:srgbClr val="FF0000"/>
                </a:solidFill>
                <a:latin typeface="Courier New" panose="02070309020205020404" pitchFamily="49" charset="0"/>
                <a:cs typeface="Courier New" panose="02070309020205020404" pitchFamily="49" charset="0"/>
              </a:rPr>
              <a:t>可能解</a:t>
            </a:r>
            <a:r>
              <a:rPr lang="zh-CN" altLang="en-US" b="1" dirty="0">
                <a:latin typeface="Courier New" panose="02070309020205020404" pitchFamily="49" charset="0"/>
                <a:cs typeface="Courier New" panose="02070309020205020404" pitchFamily="49" charset="0"/>
              </a:rPr>
              <a:t>)</a:t>
            </a:r>
          </a:p>
          <a:p>
            <a:pPr>
              <a:lnSpc>
                <a:spcPct val="150000"/>
              </a:lnSpc>
            </a:pPr>
            <a:r>
              <a:rPr lang="zh-CN" altLang="en-US" b="1" dirty="0">
                <a:latin typeface="Courier New" panose="02070309020205020404" pitchFamily="49" charset="0"/>
                <a:cs typeface="Courier New" panose="02070309020205020404" pitchFamily="49" charset="0"/>
              </a:rPr>
              <a:t>    {</a:t>
            </a:r>
          </a:p>
          <a:p>
            <a:pPr>
              <a:lnSpc>
                <a:spcPct val="150000"/>
              </a:lnSpc>
            </a:pPr>
            <a:r>
              <a:rPr lang="zh-CN" altLang="en-US" b="1" dirty="0">
                <a:latin typeface="Courier New" panose="02070309020205020404" pitchFamily="49" charset="0"/>
                <a:cs typeface="Courier New" panose="02070309020205020404" pitchFamily="49" charset="0"/>
              </a:rPr>
              <a:t>        </a:t>
            </a:r>
            <a:r>
              <a:rPr lang="zh-CN" altLang="en-US" b="1" dirty="0">
                <a:solidFill>
                  <a:srgbClr val="FF0000"/>
                </a:solidFill>
                <a:latin typeface="Courier New" panose="02070309020205020404" pitchFamily="49" charset="0"/>
                <a:cs typeface="Courier New" panose="02070309020205020404" pitchFamily="49" charset="0"/>
              </a:rPr>
              <a:t>列举</a:t>
            </a:r>
            <a:r>
              <a:rPr lang="zh-CN" altLang="en-US" b="1" dirty="0">
                <a:latin typeface="Courier New" panose="02070309020205020404" pitchFamily="49" charset="0"/>
                <a:cs typeface="Courier New" panose="02070309020205020404" pitchFamily="49" charset="0"/>
              </a:rPr>
              <a:t>下一个可能解A;</a:t>
            </a:r>
          </a:p>
          <a:p>
            <a:pPr>
              <a:lnSpc>
                <a:spcPct val="150000"/>
              </a:lnSpc>
            </a:pPr>
            <a:r>
              <a:rPr lang="zh-CN" altLang="en-US" b="1" dirty="0">
                <a:latin typeface="Courier New" panose="02070309020205020404" pitchFamily="49" charset="0"/>
                <a:cs typeface="Courier New" panose="02070309020205020404" pitchFamily="49" charset="0"/>
              </a:rPr>
              <a:t>        if (A满足所有相关</a:t>
            </a:r>
            <a:r>
              <a:rPr lang="zh-CN" altLang="en-US" b="1" dirty="0">
                <a:solidFill>
                  <a:srgbClr val="FF0000"/>
                </a:solidFill>
                <a:latin typeface="Courier New" panose="02070309020205020404" pitchFamily="49" charset="0"/>
                <a:cs typeface="Courier New" panose="02070309020205020404" pitchFamily="49" charset="0"/>
              </a:rPr>
              <a:t>约束条件</a:t>
            </a:r>
            <a:r>
              <a:rPr lang="zh-CN" altLang="en-US" b="1" dirty="0">
                <a:latin typeface="Courier New" panose="02070309020205020404" pitchFamily="49" charset="0"/>
                <a:cs typeface="Courier New" panose="02070309020205020404" pitchFamily="49" charset="0"/>
              </a:rPr>
              <a:t>) 输出A;</a:t>
            </a:r>
          </a:p>
          <a:p>
            <a:pPr>
              <a:lnSpc>
                <a:spcPct val="150000"/>
              </a:lnSpc>
            </a:pPr>
            <a:r>
              <a:rPr lang="zh-CN" altLang="en-US" b="1" dirty="0">
                <a:latin typeface="Courier New" panose="02070309020205020404" pitchFamily="49" charset="0"/>
                <a:cs typeface="Courier New" panose="02070309020205020404" pitchFamily="49" charset="0"/>
              </a:rPr>
              <a:t>    }</a:t>
            </a:r>
          </a:p>
          <a:p>
            <a:pPr>
              <a:lnSpc>
                <a:spcPct val="150000"/>
              </a:lnSpc>
            </a:pPr>
            <a:r>
              <a:rPr lang="zh-CN" altLang="en-US" b="1" dirty="0">
                <a:latin typeface="Courier New" panose="02070309020205020404" pitchFamily="49" charset="0"/>
                <a:cs typeface="Courier New" panose="02070309020205020404" pitchFamily="49" charset="0"/>
              </a:rPr>
              <a:t>    return 0;</a:t>
            </a:r>
          </a:p>
          <a:p>
            <a:pPr>
              <a:lnSpc>
                <a:spcPct val="150000"/>
              </a:lnSpc>
            </a:pPr>
            <a:r>
              <a:rPr lang="zh-CN" alt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96417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lang="zh-CN" altLang="en-US" dirty="0"/>
              <a:t>马的</a:t>
            </a:r>
            <a:r>
              <a:rPr lang="en-US" altLang="zh-CN" dirty="0"/>
              <a:t>Hamilton</a:t>
            </a:r>
            <a:r>
              <a:rPr lang="zh-CN" altLang="en-US" dirty="0"/>
              <a:t>周游路线问题</a:t>
            </a:r>
          </a:p>
        </p:txBody>
      </p:sp>
      <p:graphicFrame>
        <p:nvGraphicFramePr>
          <p:cNvPr id="3" name="表格 2"/>
          <p:cNvGraphicFramePr>
            <a:graphicFrameLocks noGrp="1"/>
          </p:cNvGraphicFramePr>
          <p:nvPr>
            <p:extLst>
              <p:ext uri="{D42A27DB-BD31-4B8C-83A1-F6EECF244321}">
                <p14:modId xmlns:p14="http://schemas.microsoft.com/office/powerpoint/2010/main" val="4283663370"/>
              </p:ext>
            </p:extLst>
          </p:nvPr>
        </p:nvGraphicFramePr>
        <p:xfrm>
          <a:off x="2297726" y="1734178"/>
          <a:ext cx="5630424" cy="4757064"/>
        </p:xfrm>
        <a:graphic>
          <a:graphicData uri="http://schemas.openxmlformats.org/drawingml/2006/table">
            <a:tbl>
              <a:tblPr firstRow="1" bandRow="1">
                <a:tableStyleId>{5940675A-B579-460E-94D1-54222C63F5DA}</a:tableStyleId>
              </a:tblPr>
              <a:tblGrid>
                <a:gridCol w="703803">
                  <a:extLst>
                    <a:ext uri="{9D8B030D-6E8A-4147-A177-3AD203B41FA5}">
                      <a16:colId xmlns:a16="http://schemas.microsoft.com/office/drawing/2014/main" val="20000"/>
                    </a:ext>
                  </a:extLst>
                </a:gridCol>
                <a:gridCol w="703803">
                  <a:extLst>
                    <a:ext uri="{9D8B030D-6E8A-4147-A177-3AD203B41FA5}">
                      <a16:colId xmlns:a16="http://schemas.microsoft.com/office/drawing/2014/main" val="20001"/>
                    </a:ext>
                  </a:extLst>
                </a:gridCol>
                <a:gridCol w="703803">
                  <a:extLst>
                    <a:ext uri="{9D8B030D-6E8A-4147-A177-3AD203B41FA5}">
                      <a16:colId xmlns:a16="http://schemas.microsoft.com/office/drawing/2014/main" val="20002"/>
                    </a:ext>
                  </a:extLst>
                </a:gridCol>
                <a:gridCol w="703803">
                  <a:extLst>
                    <a:ext uri="{9D8B030D-6E8A-4147-A177-3AD203B41FA5}">
                      <a16:colId xmlns:a16="http://schemas.microsoft.com/office/drawing/2014/main" val="20003"/>
                    </a:ext>
                  </a:extLst>
                </a:gridCol>
                <a:gridCol w="703803">
                  <a:extLst>
                    <a:ext uri="{9D8B030D-6E8A-4147-A177-3AD203B41FA5}">
                      <a16:colId xmlns:a16="http://schemas.microsoft.com/office/drawing/2014/main" val="20004"/>
                    </a:ext>
                  </a:extLst>
                </a:gridCol>
                <a:gridCol w="703803">
                  <a:extLst>
                    <a:ext uri="{9D8B030D-6E8A-4147-A177-3AD203B41FA5}">
                      <a16:colId xmlns:a16="http://schemas.microsoft.com/office/drawing/2014/main" val="20005"/>
                    </a:ext>
                  </a:extLst>
                </a:gridCol>
                <a:gridCol w="703803">
                  <a:extLst>
                    <a:ext uri="{9D8B030D-6E8A-4147-A177-3AD203B41FA5}">
                      <a16:colId xmlns:a16="http://schemas.microsoft.com/office/drawing/2014/main" val="20006"/>
                    </a:ext>
                  </a:extLst>
                </a:gridCol>
                <a:gridCol w="703803">
                  <a:extLst>
                    <a:ext uri="{9D8B030D-6E8A-4147-A177-3AD203B41FA5}">
                      <a16:colId xmlns:a16="http://schemas.microsoft.com/office/drawing/2014/main" val="20007"/>
                    </a:ext>
                  </a:extLst>
                </a:gridCol>
              </a:tblGrid>
              <a:tr h="59463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0"/>
                  </a:ext>
                </a:extLst>
              </a:tr>
              <a:tr h="594633">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1"/>
                  </a:ext>
                </a:extLst>
              </a:tr>
              <a:tr h="59463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59463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59463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59463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5"/>
                  </a:ext>
                </a:extLst>
              </a:tr>
              <a:tr h="59463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6"/>
                  </a:ext>
                </a:extLst>
              </a:tr>
              <a:tr h="594633">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7"/>
                  </a:ext>
                </a:extLst>
              </a:tr>
            </a:tbl>
          </a:graphicData>
        </a:graphic>
      </p:graphicFrame>
      <p:pic>
        <p:nvPicPr>
          <p:cNvPr id="3074"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76261" y="177437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794754" y="2388996"/>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198605" y="177437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914956" y="2981848"/>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331773" y="2388996"/>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914956" y="177437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498138" y="2388996"/>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794754" y="3584749"/>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498138" y="4740309"/>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198605" y="3584749"/>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794754" y="416169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76261" y="4747846"/>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091369" y="5915967"/>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498138" y="5334416"/>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198605" y="416169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498138" y="294919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800963" y="177437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76261" y="2378529"/>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086345" y="3568342"/>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794754" y="4738633"/>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198605" y="5334416"/>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498138" y="416169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914956" y="4751966"/>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631800" y="5915967"/>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331773" y="4738633"/>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631800" y="3568342"/>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198605" y="294919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914956" y="416169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511351" y="3583073"/>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198605" y="2378529"/>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596247" y="1775472"/>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321101" y="2981848"/>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596247" y="416169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321101" y="5331485"/>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914956" y="5915967"/>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206546" y="4757474"/>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596247" y="5328428"/>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206546" y="5930199"/>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794754" y="5328428"/>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82959" y="5915967"/>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086345" y="4757474"/>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803996" y="5915967"/>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76261" y="5335955"/>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080766" y="416169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82959" y="294919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075082" y="1768930"/>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792460" y="2981848"/>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76231" y="3563187"/>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085507" y="2386064"/>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503127" y="1793775"/>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921038" y="2372816"/>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331773" y="1775472"/>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590184" y="2977105"/>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288210" y="414578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901936" y="3563187"/>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631800" y="2372816"/>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315892" y="3563187"/>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618338" y="473138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308579" y="5930199"/>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925824" y="5352003"/>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516623" y="5930199"/>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091369" y="5350823"/>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82959" y="4167834"/>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075082" y="2958062"/>
            <a:ext cx="513450" cy="506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506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500"/>
                                  </p:stCondLst>
                                  <p:childTnLst>
                                    <p:set>
                                      <p:cBhvr>
                                        <p:cTn id="21" dur="1" fill="hold">
                                          <p:stCondLst>
                                            <p:cond delay="0"/>
                                          </p:stCondLst>
                                        </p:cTn>
                                        <p:tgtEl>
                                          <p:spTgt spid="9"/>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nodeType="afterEffect">
                                  <p:stCondLst>
                                    <p:cond delay="500"/>
                                  </p:stCondLst>
                                  <p:childTnLst>
                                    <p:set>
                                      <p:cBhvr>
                                        <p:cTn id="24" dur="1" fill="hold">
                                          <p:stCondLst>
                                            <p:cond delay="0"/>
                                          </p:stCondLst>
                                        </p:cTn>
                                        <p:tgtEl>
                                          <p:spTgt spid="10"/>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nodeType="afterEffect">
                                  <p:stCondLst>
                                    <p:cond delay="500"/>
                                  </p:stCondLst>
                                  <p:childTnLst>
                                    <p:set>
                                      <p:cBhvr>
                                        <p:cTn id="27" dur="1" fill="hold">
                                          <p:stCondLst>
                                            <p:cond delay="0"/>
                                          </p:stCondLst>
                                        </p:cTn>
                                        <p:tgtEl>
                                          <p:spTgt spid="11"/>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nodeType="afterEffect">
                                  <p:stCondLst>
                                    <p:cond delay="500"/>
                                  </p:stCondLst>
                                  <p:childTnLst>
                                    <p:set>
                                      <p:cBhvr>
                                        <p:cTn id="30" dur="1" fill="hold">
                                          <p:stCondLst>
                                            <p:cond delay="0"/>
                                          </p:stCondLst>
                                        </p:cTn>
                                        <p:tgtEl>
                                          <p:spTgt spid="12"/>
                                        </p:tgtEl>
                                        <p:attrNameLst>
                                          <p:attrName>style.visibility</p:attrName>
                                        </p:attrNameLst>
                                      </p:cBhvr>
                                      <p:to>
                                        <p:strVal val="visible"/>
                                      </p:to>
                                    </p:set>
                                  </p:childTnLst>
                                </p:cTn>
                              </p:par>
                            </p:childTnLst>
                          </p:cTn>
                        </p:par>
                        <p:par>
                          <p:cTn id="31" fill="hold">
                            <p:stCondLst>
                              <p:cond delay="4000"/>
                            </p:stCondLst>
                            <p:childTnLst>
                              <p:par>
                                <p:cTn id="32" presetID="1" presetClass="entr" presetSubtype="0" fill="hold" nodeType="afterEffect">
                                  <p:stCondLst>
                                    <p:cond delay="500"/>
                                  </p:stCondLst>
                                  <p:childTnLst>
                                    <p:set>
                                      <p:cBhvr>
                                        <p:cTn id="33" dur="1" fill="hold">
                                          <p:stCondLst>
                                            <p:cond delay="0"/>
                                          </p:stCondLst>
                                        </p:cTn>
                                        <p:tgtEl>
                                          <p:spTgt spid="13"/>
                                        </p:tgtEl>
                                        <p:attrNameLst>
                                          <p:attrName>style.visibility</p:attrName>
                                        </p:attrNameLst>
                                      </p:cBhvr>
                                      <p:to>
                                        <p:strVal val="visible"/>
                                      </p:to>
                                    </p:set>
                                  </p:childTnLst>
                                </p:cTn>
                              </p:par>
                            </p:childTnLst>
                          </p:cTn>
                        </p:par>
                        <p:par>
                          <p:cTn id="34" fill="hold">
                            <p:stCondLst>
                              <p:cond delay="4500"/>
                            </p:stCondLst>
                            <p:childTnLst>
                              <p:par>
                                <p:cTn id="35" presetID="1" presetClass="entr" presetSubtype="0" fill="hold" nodeType="afterEffect">
                                  <p:stCondLst>
                                    <p:cond delay="500"/>
                                  </p:stCondLst>
                                  <p:childTnLst>
                                    <p:set>
                                      <p:cBhvr>
                                        <p:cTn id="36" dur="1" fill="hold">
                                          <p:stCondLst>
                                            <p:cond delay="0"/>
                                          </p:stCondLst>
                                        </p:cTn>
                                        <p:tgtEl>
                                          <p:spTgt spid="14"/>
                                        </p:tgtEl>
                                        <p:attrNameLst>
                                          <p:attrName>style.visibility</p:attrName>
                                        </p:attrNameLst>
                                      </p:cBhvr>
                                      <p:to>
                                        <p:strVal val="visible"/>
                                      </p:to>
                                    </p:set>
                                  </p:childTnLst>
                                </p:cTn>
                              </p:par>
                            </p:childTnLst>
                          </p:cTn>
                        </p:par>
                        <p:par>
                          <p:cTn id="37" fill="hold">
                            <p:stCondLst>
                              <p:cond delay="5000"/>
                            </p:stCondLst>
                            <p:childTnLst>
                              <p:par>
                                <p:cTn id="38" presetID="1" presetClass="entr" presetSubtype="0" fill="hold" nodeType="afterEffect">
                                  <p:stCondLst>
                                    <p:cond delay="500"/>
                                  </p:stCondLst>
                                  <p:childTnLst>
                                    <p:set>
                                      <p:cBhvr>
                                        <p:cTn id="39" dur="1" fill="hold">
                                          <p:stCondLst>
                                            <p:cond delay="0"/>
                                          </p:stCondLst>
                                        </p:cTn>
                                        <p:tgtEl>
                                          <p:spTgt spid="15"/>
                                        </p:tgtEl>
                                        <p:attrNameLst>
                                          <p:attrName>style.visibility</p:attrName>
                                        </p:attrNameLst>
                                      </p:cBhvr>
                                      <p:to>
                                        <p:strVal val="visible"/>
                                      </p:to>
                                    </p:set>
                                  </p:childTnLst>
                                </p:cTn>
                              </p:par>
                            </p:childTnLst>
                          </p:cTn>
                        </p:par>
                        <p:par>
                          <p:cTn id="40" fill="hold">
                            <p:stCondLst>
                              <p:cond delay="5500"/>
                            </p:stCondLst>
                            <p:childTnLst>
                              <p:par>
                                <p:cTn id="41" presetID="1" presetClass="entr" presetSubtype="0" fill="hold" nodeType="afterEffect">
                                  <p:stCondLst>
                                    <p:cond delay="500"/>
                                  </p:stCondLst>
                                  <p:childTnLst>
                                    <p:set>
                                      <p:cBhvr>
                                        <p:cTn id="42" dur="1" fill="hold">
                                          <p:stCondLst>
                                            <p:cond delay="0"/>
                                          </p:stCondLst>
                                        </p:cTn>
                                        <p:tgtEl>
                                          <p:spTgt spid="16"/>
                                        </p:tgtEl>
                                        <p:attrNameLst>
                                          <p:attrName>style.visibility</p:attrName>
                                        </p:attrNameLst>
                                      </p:cBhvr>
                                      <p:to>
                                        <p:strVal val="visible"/>
                                      </p:to>
                                    </p:set>
                                  </p:childTnLst>
                                </p:cTn>
                              </p:par>
                            </p:childTnLst>
                          </p:cTn>
                        </p:par>
                        <p:par>
                          <p:cTn id="43" fill="hold">
                            <p:stCondLst>
                              <p:cond delay="6000"/>
                            </p:stCondLst>
                            <p:childTnLst>
                              <p:par>
                                <p:cTn id="44" presetID="1" presetClass="entr" presetSubtype="0" fill="hold" nodeType="afterEffect">
                                  <p:stCondLst>
                                    <p:cond delay="500"/>
                                  </p:stCondLst>
                                  <p:childTnLst>
                                    <p:set>
                                      <p:cBhvr>
                                        <p:cTn id="45" dur="1" fill="hold">
                                          <p:stCondLst>
                                            <p:cond delay="0"/>
                                          </p:stCondLst>
                                        </p:cTn>
                                        <p:tgtEl>
                                          <p:spTgt spid="17"/>
                                        </p:tgtEl>
                                        <p:attrNameLst>
                                          <p:attrName>style.visibility</p:attrName>
                                        </p:attrNameLst>
                                      </p:cBhvr>
                                      <p:to>
                                        <p:strVal val="visible"/>
                                      </p:to>
                                    </p:set>
                                  </p:childTnLst>
                                </p:cTn>
                              </p:par>
                            </p:childTnLst>
                          </p:cTn>
                        </p:par>
                        <p:par>
                          <p:cTn id="46" fill="hold">
                            <p:stCondLst>
                              <p:cond delay="6500"/>
                            </p:stCondLst>
                            <p:childTnLst>
                              <p:par>
                                <p:cTn id="47" presetID="1" presetClass="entr" presetSubtype="0" fill="hold" nodeType="afterEffect">
                                  <p:stCondLst>
                                    <p:cond delay="500"/>
                                  </p:stCondLst>
                                  <p:childTnLst>
                                    <p:set>
                                      <p:cBhvr>
                                        <p:cTn id="48" dur="1" fill="hold">
                                          <p:stCondLst>
                                            <p:cond delay="0"/>
                                          </p:stCondLst>
                                        </p:cTn>
                                        <p:tgtEl>
                                          <p:spTgt spid="18"/>
                                        </p:tgtEl>
                                        <p:attrNameLst>
                                          <p:attrName>style.visibility</p:attrName>
                                        </p:attrNameLst>
                                      </p:cBhvr>
                                      <p:to>
                                        <p:strVal val="visible"/>
                                      </p:to>
                                    </p:set>
                                  </p:childTnLst>
                                </p:cTn>
                              </p:par>
                            </p:childTnLst>
                          </p:cTn>
                        </p:par>
                        <p:par>
                          <p:cTn id="49" fill="hold">
                            <p:stCondLst>
                              <p:cond delay="7000"/>
                            </p:stCondLst>
                            <p:childTnLst>
                              <p:par>
                                <p:cTn id="50" presetID="1" presetClass="entr" presetSubtype="0" fill="hold" nodeType="afterEffect">
                                  <p:stCondLst>
                                    <p:cond delay="500"/>
                                  </p:stCondLst>
                                  <p:childTnLst>
                                    <p:set>
                                      <p:cBhvr>
                                        <p:cTn id="51" dur="1" fill="hold">
                                          <p:stCondLst>
                                            <p:cond delay="0"/>
                                          </p:stCondLst>
                                        </p:cTn>
                                        <p:tgtEl>
                                          <p:spTgt spid="19"/>
                                        </p:tgtEl>
                                        <p:attrNameLst>
                                          <p:attrName>style.visibility</p:attrName>
                                        </p:attrNameLst>
                                      </p:cBhvr>
                                      <p:to>
                                        <p:strVal val="visible"/>
                                      </p:to>
                                    </p:set>
                                  </p:childTnLst>
                                </p:cTn>
                              </p:par>
                            </p:childTnLst>
                          </p:cTn>
                        </p:par>
                        <p:par>
                          <p:cTn id="52" fill="hold">
                            <p:stCondLst>
                              <p:cond delay="7500"/>
                            </p:stCondLst>
                            <p:childTnLst>
                              <p:par>
                                <p:cTn id="53" presetID="1" presetClass="entr" presetSubtype="0" fill="hold" nodeType="afterEffect">
                                  <p:stCondLst>
                                    <p:cond delay="500"/>
                                  </p:stCondLst>
                                  <p:childTnLst>
                                    <p:set>
                                      <p:cBhvr>
                                        <p:cTn id="54" dur="1" fill="hold">
                                          <p:stCondLst>
                                            <p:cond delay="0"/>
                                          </p:stCondLst>
                                        </p:cTn>
                                        <p:tgtEl>
                                          <p:spTgt spid="20"/>
                                        </p:tgtEl>
                                        <p:attrNameLst>
                                          <p:attrName>style.visibility</p:attrName>
                                        </p:attrNameLst>
                                      </p:cBhvr>
                                      <p:to>
                                        <p:strVal val="visible"/>
                                      </p:to>
                                    </p:set>
                                  </p:childTnLst>
                                </p:cTn>
                              </p:par>
                            </p:childTnLst>
                          </p:cTn>
                        </p:par>
                        <p:par>
                          <p:cTn id="55" fill="hold">
                            <p:stCondLst>
                              <p:cond delay="8000"/>
                            </p:stCondLst>
                            <p:childTnLst>
                              <p:par>
                                <p:cTn id="56" presetID="1" presetClass="entr" presetSubtype="0" fill="hold" nodeType="afterEffect">
                                  <p:stCondLst>
                                    <p:cond delay="500"/>
                                  </p:stCondLst>
                                  <p:childTnLst>
                                    <p:set>
                                      <p:cBhvr>
                                        <p:cTn id="57" dur="1" fill="hold">
                                          <p:stCondLst>
                                            <p:cond delay="0"/>
                                          </p:stCondLst>
                                        </p:cTn>
                                        <p:tgtEl>
                                          <p:spTgt spid="21"/>
                                        </p:tgtEl>
                                        <p:attrNameLst>
                                          <p:attrName>style.visibility</p:attrName>
                                        </p:attrNameLst>
                                      </p:cBhvr>
                                      <p:to>
                                        <p:strVal val="visible"/>
                                      </p:to>
                                    </p:set>
                                  </p:childTnLst>
                                </p:cTn>
                              </p:par>
                            </p:childTnLst>
                          </p:cTn>
                        </p:par>
                        <p:par>
                          <p:cTn id="58" fill="hold">
                            <p:stCondLst>
                              <p:cond delay="8500"/>
                            </p:stCondLst>
                            <p:childTnLst>
                              <p:par>
                                <p:cTn id="59" presetID="1" presetClass="entr" presetSubtype="0" fill="hold" nodeType="afterEffect">
                                  <p:stCondLst>
                                    <p:cond delay="500"/>
                                  </p:stCondLst>
                                  <p:childTnLst>
                                    <p:set>
                                      <p:cBhvr>
                                        <p:cTn id="60" dur="1" fill="hold">
                                          <p:stCondLst>
                                            <p:cond delay="0"/>
                                          </p:stCondLst>
                                        </p:cTn>
                                        <p:tgtEl>
                                          <p:spTgt spid="22"/>
                                        </p:tgtEl>
                                        <p:attrNameLst>
                                          <p:attrName>style.visibility</p:attrName>
                                        </p:attrNameLst>
                                      </p:cBhvr>
                                      <p:to>
                                        <p:strVal val="visible"/>
                                      </p:to>
                                    </p:set>
                                  </p:childTnLst>
                                </p:cTn>
                              </p:par>
                            </p:childTnLst>
                          </p:cTn>
                        </p:par>
                        <p:par>
                          <p:cTn id="61" fill="hold">
                            <p:stCondLst>
                              <p:cond delay="9000"/>
                            </p:stCondLst>
                            <p:childTnLst>
                              <p:par>
                                <p:cTn id="62" presetID="1" presetClass="entr" presetSubtype="0" fill="hold" nodeType="afterEffect">
                                  <p:stCondLst>
                                    <p:cond delay="500"/>
                                  </p:stCondLst>
                                  <p:childTnLst>
                                    <p:set>
                                      <p:cBhvr>
                                        <p:cTn id="63" dur="1" fill="hold">
                                          <p:stCondLst>
                                            <p:cond delay="0"/>
                                          </p:stCondLst>
                                        </p:cTn>
                                        <p:tgtEl>
                                          <p:spTgt spid="23"/>
                                        </p:tgtEl>
                                        <p:attrNameLst>
                                          <p:attrName>style.visibility</p:attrName>
                                        </p:attrNameLst>
                                      </p:cBhvr>
                                      <p:to>
                                        <p:strVal val="visible"/>
                                      </p:to>
                                    </p:set>
                                  </p:childTnLst>
                                </p:cTn>
                              </p:par>
                            </p:childTnLst>
                          </p:cTn>
                        </p:par>
                        <p:par>
                          <p:cTn id="64" fill="hold">
                            <p:stCondLst>
                              <p:cond delay="9500"/>
                            </p:stCondLst>
                            <p:childTnLst>
                              <p:par>
                                <p:cTn id="65" presetID="1" presetClass="entr" presetSubtype="0" fill="hold" nodeType="afterEffect">
                                  <p:stCondLst>
                                    <p:cond delay="500"/>
                                  </p:stCondLst>
                                  <p:childTnLst>
                                    <p:set>
                                      <p:cBhvr>
                                        <p:cTn id="66" dur="1" fill="hold">
                                          <p:stCondLst>
                                            <p:cond delay="0"/>
                                          </p:stCondLst>
                                        </p:cTn>
                                        <p:tgtEl>
                                          <p:spTgt spid="24"/>
                                        </p:tgtEl>
                                        <p:attrNameLst>
                                          <p:attrName>style.visibility</p:attrName>
                                        </p:attrNameLst>
                                      </p:cBhvr>
                                      <p:to>
                                        <p:strVal val="visible"/>
                                      </p:to>
                                    </p:set>
                                  </p:childTnLst>
                                </p:cTn>
                              </p:par>
                            </p:childTnLst>
                          </p:cTn>
                        </p:par>
                        <p:par>
                          <p:cTn id="67" fill="hold">
                            <p:stCondLst>
                              <p:cond delay="10000"/>
                            </p:stCondLst>
                            <p:childTnLst>
                              <p:par>
                                <p:cTn id="68" presetID="1" presetClass="entr" presetSubtype="0" fill="hold" nodeType="afterEffect">
                                  <p:stCondLst>
                                    <p:cond delay="500"/>
                                  </p:stCondLst>
                                  <p:childTnLst>
                                    <p:set>
                                      <p:cBhvr>
                                        <p:cTn id="69" dur="1" fill="hold">
                                          <p:stCondLst>
                                            <p:cond delay="0"/>
                                          </p:stCondLst>
                                        </p:cTn>
                                        <p:tgtEl>
                                          <p:spTgt spid="25"/>
                                        </p:tgtEl>
                                        <p:attrNameLst>
                                          <p:attrName>style.visibility</p:attrName>
                                        </p:attrNameLst>
                                      </p:cBhvr>
                                      <p:to>
                                        <p:strVal val="visible"/>
                                      </p:to>
                                    </p:set>
                                  </p:childTnLst>
                                </p:cTn>
                              </p:par>
                            </p:childTnLst>
                          </p:cTn>
                        </p:par>
                        <p:par>
                          <p:cTn id="70" fill="hold">
                            <p:stCondLst>
                              <p:cond delay="10500"/>
                            </p:stCondLst>
                            <p:childTnLst>
                              <p:par>
                                <p:cTn id="71" presetID="1" presetClass="entr" presetSubtype="0" fill="hold" nodeType="afterEffect">
                                  <p:stCondLst>
                                    <p:cond delay="500"/>
                                  </p:stCondLst>
                                  <p:childTnLst>
                                    <p:set>
                                      <p:cBhvr>
                                        <p:cTn id="72" dur="1" fill="hold">
                                          <p:stCondLst>
                                            <p:cond delay="0"/>
                                          </p:stCondLst>
                                        </p:cTn>
                                        <p:tgtEl>
                                          <p:spTgt spid="26"/>
                                        </p:tgtEl>
                                        <p:attrNameLst>
                                          <p:attrName>style.visibility</p:attrName>
                                        </p:attrNameLst>
                                      </p:cBhvr>
                                      <p:to>
                                        <p:strVal val="visible"/>
                                      </p:to>
                                    </p:set>
                                  </p:childTnLst>
                                </p:cTn>
                              </p:par>
                            </p:childTnLst>
                          </p:cTn>
                        </p:par>
                        <p:par>
                          <p:cTn id="73" fill="hold">
                            <p:stCondLst>
                              <p:cond delay="11000"/>
                            </p:stCondLst>
                            <p:childTnLst>
                              <p:par>
                                <p:cTn id="74" presetID="1" presetClass="entr" presetSubtype="0" fill="hold" nodeType="afterEffect">
                                  <p:stCondLst>
                                    <p:cond delay="500"/>
                                  </p:stCondLst>
                                  <p:childTnLst>
                                    <p:set>
                                      <p:cBhvr>
                                        <p:cTn id="75" dur="1" fill="hold">
                                          <p:stCondLst>
                                            <p:cond delay="0"/>
                                          </p:stCondLst>
                                        </p:cTn>
                                        <p:tgtEl>
                                          <p:spTgt spid="27"/>
                                        </p:tgtEl>
                                        <p:attrNameLst>
                                          <p:attrName>style.visibility</p:attrName>
                                        </p:attrNameLst>
                                      </p:cBhvr>
                                      <p:to>
                                        <p:strVal val="visible"/>
                                      </p:to>
                                    </p:set>
                                  </p:childTnLst>
                                </p:cTn>
                              </p:par>
                            </p:childTnLst>
                          </p:cTn>
                        </p:par>
                        <p:par>
                          <p:cTn id="76" fill="hold">
                            <p:stCondLst>
                              <p:cond delay="11500"/>
                            </p:stCondLst>
                            <p:childTnLst>
                              <p:par>
                                <p:cTn id="77" presetID="1" presetClass="entr" presetSubtype="0" fill="hold" nodeType="afterEffect">
                                  <p:stCondLst>
                                    <p:cond delay="500"/>
                                  </p:stCondLst>
                                  <p:childTnLst>
                                    <p:set>
                                      <p:cBhvr>
                                        <p:cTn id="78" dur="1" fill="hold">
                                          <p:stCondLst>
                                            <p:cond delay="0"/>
                                          </p:stCondLst>
                                        </p:cTn>
                                        <p:tgtEl>
                                          <p:spTgt spid="28"/>
                                        </p:tgtEl>
                                        <p:attrNameLst>
                                          <p:attrName>style.visibility</p:attrName>
                                        </p:attrNameLst>
                                      </p:cBhvr>
                                      <p:to>
                                        <p:strVal val="visible"/>
                                      </p:to>
                                    </p:set>
                                  </p:childTnLst>
                                </p:cTn>
                              </p:par>
                            </p:childTnLst>
                          </p:cTn>
                        </p:par>
                        <p:par>
                          <p:cTn id="79" fill="hold">
                            <p:stCondLst>
                              <p:cond delay="12000"/>
                            </p:stCondLst>
                            <p:childTnLst>
                              <p:par>
                                <p:cTn id="80" presetID="1" presetClass="entr" presetSubtype="0" fill="hold" nodeType="afterEffect">
                                  <p:stCondLst>
                                    <p:cond delay="500"/>
                                  </p:stCondLst>
                                  <p:childTnLst>
                                    <p:set>
                                      <p:cBhvr>
                                        <p:cTn id="81" dur="1" fill="hold">
                                          <p:stCondLst>
                                            <p:cond delay="0"/>
                                          </p:stCondLst>
                                        </p:cTn>
                                        <p:tgtEl>
                                          <p:spTgt spid="29"/>
                                        </p:tgtEl>
                                        <p:attrNameLst>
                                          <p:attrName>style.visibility</p:attrName>
                                        </p:attrNameLst>
                                      </p:cBhvr>
                                      <p:to>
                                        <p:strVal val="visible"/>
                                      </p:to>
                                    </p:set>
                                  </p:childTnLst>
                                </p:cTn>
                              </p:par>
                            </p:childTnLst>
                          </p:cTn>
                        </p:par>
                        <p:par>
                          <p:cTn id="82" fill="hold">
                            <p:stCondLst>
                              <p:cond delay="12500"/>
                            </p:stCondLst>
                            <p:childTnLst>
                              <p:par>
                                <p:cTn id="83" presetID="1" presetClass="entr" presetSubtype="0" fill="hold" nodeType="afterEffect">
                                  <p:stCondLst>
                                    <p:cond delay="500"/>
                                  </p:stCondLst>
                                  <p:childTnLst>
                                    <p:set>
                                      <p:cBhvr>
                                        <p:cTn id="84" dur="1" fill="hold">
                                          <p:stCondLst>
                                            <p:cond delay="0"/>
                                          </p:stCondLst>
                                        </p:cTn>
                                        <p:tgtEl>
                                          <p:spTgt spid="30"/>
                                        </p:tgtEl>
                                        <p:attrNameLst>
                                          <p:attrName>style.visibility</p:attrName>
                                        </p:attrNameLst>
                                      </p:cBhvr>
                                      <p:to>
                                        <p:strVal val="visible"/>
                                      </p:to>
                                    </p:set>
                                  </p:childTnLst>
                                </p:cTn>
                              </p:par>
                            </p:childTnLst>
                          </p:cTn>
                        </p:par>
                        <p:par>
                          <p:cTn id="85" fill="hold">
                            <p:stCondLst>
                              <p:cond delay="13000"/>
                            </p:stCondLst>
                            <p:childTnLst>
                              <p:par>
                                <p:cTn id="86" presetID="1" presetClass="entr" presetSubtype="0" fill="hold" nodeType="afterEffect">
                                  <p:stCondLst>
                                    <p:cond delay="500"/>
                                  </p:stCondLst>
                                  <p:childTnLst>
                                    <p:set>
                                      <p:cBhvr>
                                        <p:cTn id="87" dur="1" fill="hold">
                                          <p:stCondLst>
                                            <p:cond delay="0"/>
                                          </p:stCondLst>
                                        </p:cTn>
                                        <p:tgtEl>
                                          <p:spTgt spid="31"/>
                                        </p:tgtEl>
                                        <p:attrNameLst>
                                          <p:attrName>style.visibility</p:attrName>
                                        </p:attrNameLst>
                                      </p:cBhvr>
                                      <p:to>
                                        <p:strVal val="visible"/>
                                      </p:to>
                                    </p:set>
                                  </p:childTnLst>
                                </p:cTn>
                              </p:par>
                            </p:childTnLst>
                          </p:cTn>
                        </p:par>
                        <p:par>
                          <p:cTn id="88" fill="hold">
                            <p:stCondLst>
                              <p:cond delay="13500"/>
                            </p:stCondLst>
                            <p:childTnLst>
                              <p:par>
                                <p:cTn id="89" presetID="1" presetClass="entr" presetSubtype="0" fill="hold" nodeType="afterEffect">
                                  <p:stCondLst>
                                    <p:cond delay="500"/>
                                  </p:stCondLst>
                                  <p:childTnLst>
                                    <p:set>
                                      <p:cBhvr>
                                        <p:cTn id="90" dur="1" fill="hold">
                                          <p:stCondLst>
                                            <p:cond delay="0"/>
                                          </p:stCondLst>
                                        </p:cTn>
                                        <p:tgtEl>
                                          <p:spTgt spid="32"/>
                                        </p:tgtEl>
                                        <p:attrNameLst>
                                          <p:attrName>style.visibility</p:attrName>
                                        </p:attrNameLst>
                                      </p:cBhvr>
                                      <p:to>
                                        <p:strVal val="visible"/>
                                      </p:to>
                                    </p:set>
                                  </p:childTnLst>
                                </p:cTn>
                              </p:par>
                            </p:childTnLst>
                          </p:cTn>
                        </p:par>
                        <p:par>
                          <p:cTn id="91" fill="hold">
                            <p:stCondLst>
                              <p:cond delay="14000"/>
                            </p:stCondLst>
                            <p:childTnLst>
                              <p:par>
                                <p:cTn id="92" presetID="1" presetClass="entr" presetSubtype="0" fill="hold" nodeType="afterEffect">
                                  <p:stCondLst>
                                    <p:cond delay="500"/>
                                  </p:stCondLst>
                                  <p:childTnLst>
                                    <p:set>
                                      <p:cBhvr>
                                        <p:cTn id="93" dur="1" fill="hold">
                                          <p:stCondLst>
                                            <p:cond delay="0"/>
                                          </p:stCondLst>
                                        </p:cTn>
                                        <p:tgtEl>
                                          <p:spTgt spid="33"/>
                                        </p:tgtEl>
                                        <p:attrNameLst>
                                          <p:attrName>style.visibility</p:attrName>
                                        </p:attrNameLst>
                                      </p:cBhvr>
                                      <p:to>
                                        <p:strVal val="visible"/>
                                      </p:to>
                                    </p:set>
                                  </p:childTnLst>
                                </p:cTn>
                              </p:par>
                            </p:childTnLst>
                          </p:cTn>
                        </p:par>
                        <p:par>
                          <p:cTn id="94" fill="hold">
                            <p:stCondLst>
                              <p:cond delay="14500"/>
                            </p:stCondLst>
                            <p:childTnLst>
                              <p:par>
                                <p:cTn id="95" presetID="1" presetClass="entr" presetSubtype="0" fill="hold" nodeType="afterEffect">
                                  <p:stCondLst>
                                    <p:cond delay="500"/>
                                  </p:stCondLst>
                                  <p:childTnLst>
                                    <p:set>
                                      <p:cBhvr>
                                        <p:cTn id="96" dur="1" fill="hold">
                                          <p:stCondLst>
                                            <p:cond delay="0"/>
                                          </p:stCondLst>
                                        </p:cTn>
                                        <p:tgtEl>
                                          <p:spTgt spid="34"/>
                                        </p:tgtEl>
                                        <p:attrNameLst>
                                          <p:attrName>style.visibility</p:attrName>
                                        </p:attrNameLst>
                                      </p:cBhvr>
                                      <p:to>
                                        <p:strVal val="visible"/>
                                      </p:to>
                                    </p:set>
                                  </p:childTnLst>
                                </p:cTn>
                              </p:par>
                            </p:childTnLst>
                          </p:cTn>
                        </p:par>
                        <p:par>
                          <p:cTn id="97" fill="hold">
                            <p:stCondLst>
                              <p:cond delay="15000"/>
                            </p:stCondLst>
                            <p:childTnLst>
                              <p:par>
                                <p:cTn id="98" presetID="1" presetClass="entr" presetSubtype="0" fill="hold" nodeType="afterEffect">
                                  <p:stCondLst>
                                    <p:cond delay="500"/>
                                  </p:stCondLst>
                                  <p:childTnLst>
                                    <p:set>
                                      <p:cBhvr>
                                        <p:cTn id="99" dur="1" fill="hold">
                                          <p:stCondLst>
                                            <p:cond delay="0"/>
                                          </p:stCondLst>
                                        </p:cTn>
                                        <p:tgtEl>
                                          <p:spTgt spid="35"/>
                                        </p:tgtEl>
                                        <p:attrNameLst>
                                          <p:attrName>style.visibility</p:attrName>
                                        </p:attrNameLst>
                                      </p:cBhvr>
                                      <p:to>
                                        <p:strVal val="visible"/>
                                      </p:to>
                                    </p:set>
                                  </p:childTnLst>
                                </p:cTn>
                              </p:par>
                            </p:childTnLst>
                          </p:cTn>
                        </p:par>
                        <p:par>
                          <p:cTn id="100" fill="hold">
                            <p:stCondLst>
                              <p:cond delay="15500"/>
                            </p:stCondLst>
                            <p:childTnLst>
                              <p:par>
                                <p:cTn id="101" presetID="1" presetClass="entr" presetSubtype="0" fill="hold" nodeType="afterEffect">
                                  <p:stCondLst>
                                    <p:cond delay="500"/>
                                  </p:stCondLst>
                                  <p:childTnLst>
                                    <p:set>
                                      <p:cBhvr>
                                        <p:cTn id="102" dur="1" fill="hold">
                                          <p:stCondLst>
                                            <p:cond delay="0"/>
                                          </p:stCondLst>
                                        </p:cTn>
                                        <p:tgtEl>
                                          <p:spTgt spid="36"/>
                                        </p:tgtEl>
                                        <p:attrNameLst>
                                          <p:attrName>style.visibility</p:attrName>
                                        </p:attrNameLst>
                                      </p:cBhvr>
                                      <p:to>
                                        <p:strVal val="visible"/>
                                      </p:to>
                                    </p:set>
                                  </p:childTnLst>
                                </p:cTn>
                              </p:par>
                            </p:childTnLst>
                          </p:cTn>
                        </p:par>
                        <p:par>
                          <p:cTn id="103" fill="hold">
                            <p:stCondLst>
                              <p:cond delay="16000"/>
                            </p:stCondLst>
                            <p:childTnLst>
                              <p:par>
                                <p:cTn id="104" presetID="1" presetClass="entr" presetSubtype="0" fill="hold" nodeType="afterEffect">
                                  <p:stCondLst>
                                    <p:cond delay="500"/>
                                  </p:stCondLst>
                                  <p:childTnLst>
                                    <p:set>
                                      <p:cBhvr>
                                        <p:cTn id="105" dur="1" fill="hold">
                                          <p:stCondLst>
                                            <p:cond delay="0"/>
                                          </p:stCondLst>
                                        </p:cTn>
                                        <p:tgtEl>
                                          <p:spTgt spid="37"/>
                                        </p:tgtEl>
                                        <p:attrNameLst>
                                          <p:attrName>style.visibility</p:attrName>
                                        </p:attrNameLst>
                                      </p:cBhvr>
                                      <p:to>
                                        <p:strVal val="visible"/>
                                      </p:to>
                                    </p:set>
                                  </p:childTnLst>
                                </p:cTn>
                              </p:par>
                            </p:childTnLst>
                          </p:cTn>
                        </p:par>
                        <p:par>
                          <p:cTn id="106" fill="hold">
                            <p:stCondLst>
                              <p:cond delay="16500"/>
                            </p:stCondLst>
                            <p:childTnLst>
                              <p:par>
                                <p:cTn id="107" presetID="1" presetClass="entr" presetSubtype="0" fill="hold" nodeType="afterEffect">
                                  <p:stCondLst>
                                    <p:cond delay="500"/>
                                  </p:stCondLst>
                                  <p:childTnLst>
                                    <p:set>
                                      <p:cBhvr>
                                        <p:cTn id="108" dur="1" fill="hold">
                                          <p:stCondLst>
                                            <p:cond delay="0"/>
                                          </p:stCondLst>
                                        </p:cTn>
                                        <p:tgtEl>
                                          <p:spTgt spid="38"/>
                                        </p:tgtEl>
                                        <p:attrNameLst>
                                          <p:attrName>style.visibility</p:attrName>
                                        </p:attrNameLst>
                                      </p:cBhvr>
                                      <p:to>
                                        <p:strVal val="visible"/>
                                      </p:to>
                                    </p:set>
                                  </p:childTnLst>
                                </p:cTn>
                              </p:par>
                            </p:childTnLst>
                          </p:cTn>
                        </p:par>
                        <p:par>
                          <p:cTn id="109" fill="hold">
                            <p:stCondLst>
                              <p:cond delay="17000"/>
                            </p:stCondLst>
                            <p:childTnLst>
                              <p:par>
                                <p:cTn id="110" presetID="1" presetClass="entr" presetSubtype="0" fill="hold" nodeType="afterEffect">
                                  <p:stCondLst>
                                    <p:cond delay="500"/>
                                  </p:stCondLst>
                                  <p:childTnLst>
                                    <p:set>
                                      <p:cBhvr>
                                        <p:cTn id="111" dur="1" fill="hold">
                                          <p:stCondLst>
                                            <p:cond delay="0"/>
                                          </p:stCondLst>
                                        </p:cTn>
                                        <p:tgtEl>
                                          <p:spTgt spid="39"/>
                                        </p:tgtEl>
                                        <p:attrNameLst>
                                          <p:attrName>style.visibility</p:attrName>
                                        </p:attrNameLst>
                                      </p:cBhvr>
                                      <p:to>
                                        <p:strVal val="visible"/>
                                      </p:to>
                                    </p:set>
                                  </p:childTnLst>
                                </p:cTn>
                              </p:par>
                            </p:childTnLst>
                          </p:cTn>
                        </p:par>
                        <p:par>
                          <p:cTn id="112" fill="hold">
                            <p:stCondLst>
                              <p:cond delay="17500"/>
                            </p:stCondLst>
                            <p:childTnLst>
                              <p:par>
                                <p:cTn id="113" presetID="1" presetClass="entr" presetSubtype="0" fill="hold" nodeType="afterEffect">
                                  <p:stCondLst>
                                    <p:cond delay="500"/>
                                  </p:stCondLst>
                                  <p:childTnLst>
                                    <p:set>
                                      <p:cBhvr>
                                        <p:cTn id="114" dur="1" fill="hold">
                                          <p:stCondLst>
                                            <p:cond delay="0"/>
                                          </p:stCondLst>
                                        </p:cTn>
                                        <p:tgtEl>
                                          <p:spTgt spid="40"/>
                                        </p:tgtEl>
                                        <p:attrNameLst>
                                          <p:attrName>style.visibility</p:attrName>
                                        </p:attrNameLst>
                                      </p:cBhvr>
                                      <p:to>
                                        <p:strVal val="visible"/>
                                      </p:to>
                                    </p:set>
                                  </p:childTnLst>
                                </p:cTn>
                              </p:par>
                            </p:childTnLst>
                          </p:cTn>
                        </p:par>
                        <p:par>
                          <p:cTn id="115" fill="hold">
                            <p:stCondLst>
                              <p:cond delay="18000"/>
                            </p:stCondLst>
                            <p:childTnLst>
                              <p:par>
                                <p:cTn id="116" presetID="1" presetClass="entr" presetSubtype="0" fill="hold" nodeType="afterEffect">
                                  <p:stCondLst>
                                    <p:cond delay="500"/>
                                  </p:stCondLst>
                                  <p:childTnLst>
                                    <p:set>
                                      <p:cBhvr>
                                        <p:cTn id="117" dur="1" fill="hold">
                                          <p:stCondLst>
                                            <p:cond delay="0"/>
                                          </p:stCondLst>
                                        </p:cTn>
                                        <p:tgtEl>
                                          <p:spTgt spid="41"/>
                                        </p:tgtEl>
                                        <p:attrNameLst>
                                          <p:attrName>style.visibility</p:attrName>
                                        </p:attrNameLst>
                                      </p:cBhvr>
                                      <p:to>
                                        <p:strVal val="visible"/>
                                      </p:to>
                                    </p:set>
                                  </p:childTnLst>
                                </p:cTn>
                              </p:par>
                            </p:childTnLst>
                          </p:cTn>
                        </p:par>
                        <p:par>
                          <p:cTn id="118" fill="hold">
                            <p:stCondLst>
                              <p:cond delay="18500"/>
                            </p:stCondLst>
                            <p:childTnLst>
                              <p:par>
                                <p:cTn id="119" presetID="1" presetClass="entr" presetSubtype="0" fill="hold" nodeType="afterEffect">
                                  <p:stCondLst>
                                    <p:cond delay="500"/>
                                  </p:stCondLst>
                                  <p:childTnLst>
                                    <p:set>
                                      <p:cBhvr>
                                        <p:cTn id="120" dur="1" fill="hold">
                                          <p:stCondLst>
                                            <p:cond delay="0"/>
                                          </p:stCondLst>
                                        </p:cTn>
                                        <p:tgtEl>
                                          <p:spTgt spid="42"/>
                                        </p:tgtEl>
                                        <p:attrNameLst>
                                          <p:attrName>style.visibility</p:attrName>
                                        </p:attrNameLst>
                                      </p:cBhvr>
                                      <p:to>
                                        <p:strVal val="visible"/>
                                      </p:to>
                                    </p:set>
                                  </p:childTnLst>
                                </p:cTn>
                              </p:par>
                            </p:childTnLst>
                          </p:cTn>
                        </p:par>
                        <p:par>
                          <p:cTn id="121" fill="hold">
                            <p:stCondLst>
                              <p:cond delay="19000"/>
                            </p:stCondLst>
                            <p:childTnLst>
                              <p:par>
                                <p:cTn id="122" presetID="1" presetClass="entr" presetSubtype="0" fill="hold" nodeType="afterEffect">
                                  <p:stCondLst>
                                    <p:cond delay="500"/>
                                  </p:stCondLst>
                                  <p:childTnLst>
                                    <p:set>
                                      <p:cBhvr>
                                        <p:cTn id="123" dur="1" fill="hold">
                                          <p:stCondLst>
                                            <p:cond delay="0"/>
                                          </p:stCondLst>
                                        </p:cTn>
                                        <p:tgtEl>
                                          <p:spTgt spid="43"/>
                                        </p:tgtEl>
                                        <p:attrNameLst>
                                          <p:attrName>style.visibility</p:attrName>
                                        </p:attrNameLst>
                                      </p:cBhvr>
                                      <p:to>
                                        <p:strVal val="visible"/>
                                      </p:to>
                                    </p:set>
                                  </p:childTnLst>
                                </p:cTn>
                              </p:par>
                            </p:childTnLst>
                          </p:cTn>
                        </p:par>
                        <p:par>
                          <p:cTn id="124" fill="hold">
                            <p:stCondLst>
                              <p:cond delay="19500"/>
                            </p:stCondLst>
                            <p:childTnLst>
                              <p:par>
                                <p:cTn id="125" presetID="1" presetClass="entr" presetSubtype="0" fill="hold" nodeType="afterEffect">
                                  <p:stCondLst>
                                    <p:cond delay="500"/>
                                  </p:stCondLst>
                                  <p:childTnLst>
                                    <p:set>
                                      <p:cBhvr>
                                        <p:cTn id="126" dur="1" fill="hold">
                                          <p:stCondLst>
                                            <p:cond delay="0"/>
                                          </p:stCondLst>
                                        </p:cTn>
                                        <p:tgtEl>
                                          <p:spTgt spid="44"/>
                                        </p:tgtEl>
                                        <p:attrNameLst>
                                          <p:attrName>style.visibility</p:attrName>
                                        </p:attrNameLst>
                                      </p:cBhvr>
                                      <p:to>
                                        <p:strVal val="visible"/>
                                      </p:to>
                                    </p:set>
                                  </p:childTnLst>
                                </p:cTn>
                              </p:par>
                            </p:childTnLst>
                          </p:cTn>
                        </p:par>
                        <p:par>
                          <p:cTn id="127" fill="hold">
                            <p:stCondLst>
                              <p:cond delay="20000"/>
                            </p:stCondLst>
                            <p:childTnLst>
                              <p:par>
                                <p:cTn id="128" presetID="1" presetClass="entr" presetSubtype="0" fill="hold" nodeType="afterEffect">
                                  <p:stCondLst>
                                    <p:cond delay="500"/>
                                  </p:stCondLst>
                                  <p:childTnLst>
                                    <p:set>
                                      <p:cBhvr>
                                        <p:cTn id="129" dur="1" fill="hold">
                                          <p:stCondLst>
                                            <p:cond delay="0"/>
                                          </p:stCondLst>
                                        </p:cTn>
                                        <p:tgtEl>
                                          <p:spTgt spid="45"/>
                                        </p:tgtEl>
                                        <p:attrNameLst>
                                          <p:attrName>style.visibility</p:attrName>
                                        </p:attrNameLst>
                                      </p:cBhvr>
                                      <p:to>
                                        <p:strVal val="visible"/>
                                      </p:to>
                                    </p:set>
                                  </p:childTnLst>
                                </p:cTn>
                              </p:par>
                            </p:childTnLst>
                          </p:cTn>
                        </p:par>
                        <p:par>
                          <p:cTn id="130" fill="hold">
                            <p:stCondLst>
                              <p:cond delay="20500"/>
                            </p:stCondLst>
                            <p:childTnLst>
                              <p:par>
                                <p:cTn id="131" presetID="1" presetClass="entr" presetSubtype="0" fill="hold" nodeType="afterEffect">
                                  <p:stCondLst>
                                    <p:cond delay="500"/>
                                  </p:stCondLst>
                                  <p:childTnLst>
                                    <p:set>
                                      <p:cBhvr>
                                        <p:cTn id="132" dur="1" fill="hold">
                                          <p:stCondLst>
                                            <p:cond delay="0"/>
                                          </p:stCondLst>
                                        </p:cTn>
                                        <p:tgtEl>
                                          <p:spTgt spid="46"/>
                                        </p:tgtEl>
                                        <p:attrNameLst>
                                          <p:attrName>style.visibility</p:attrName>
                                        </p:attrNameLst>
                                      </p:cBhvr>
                                      <p:to>
                                        <p:strVal val="visible"/>
                                      </p:to>
                                    </p:set>
                                  </p:childTnLst>
                                </p:cTn>
                              </p:par>
                            </p:childTnLst>
                          </p:cTn>
                        </p:par>
                        <p:par>
                          <p:cTn id="133" fill="hold">
                            <p:stCondLst>
                              <p:cond delay="21000"/>
                            </p:stCondLst>
                            <p:childTnLst>
                              <p:par>
                                <p:cTn id="134" presetID="1" presetClass="entr" presetSubtype="0" fill="hold" nodeType="afterEffect">
                                  <p:stCondLst>
                                    <p:cond delay="500"/>
                                  </p:stCondLst>
                                  <p:childTnLst>
                                    <p:set>
                                      <p:cBhvr>
                                        <p:cTn id="135" dur="1" fill="hold">
                                          <p:stCondLst>
                                            <p:cond delay="0"/>
                                          </p:stCondLst>
                                        </p:cTn>
                                        <p:tgtEl>
                                          <p:spTgt spid="47"/>
                                        </p:tgtEl>
                                        <p:attrNameLst>
                                          <p:attrName>style.visibility</p:attrName>
                                        </p:attrNameLst>
                                      </p:cBhvr>
                                      <p:to>
                                        <p:strVal val="visible"/>
                                      </p:to>
                                    </p:set>
                                  </p:childTnLst>
                                </p:cTn>
                              </p:par>
                            </p:childTnLst>
                          </p:cTn>
                        </p:par>
                        <p:par>
                          <p:cTn id="136" fill="hold">
                            <p:stCondLst>
                              <p:cond delay="21500"/>
                            </p:stCondLst>
                            <p:childTnLst>
                              <p:par>
                                <p:cTn id="137" presetID="1" presetClass="entr" presetSubtype="0" fill="hold" nodeType="afterEffect">
                                  <p:stCondLst>
                                    <p:cond delay="500"/>
                                  </p:stCondLst>
                                  <p:childTnLst>
                                    <p:set>
                                      <p:cBhvr>
                                        <p:cTn id="138" dur="1" fill="hold">
                                          <p:stCondLst>
                                            <p:cond delay="0"/>
                                          </p:stCondLst>
                                        </p:cTn>
                                        <p:tgtEl>
                                          <p:spTgt spid="48"/>
                                        </p:tgtEl>
                                        <p:attrNameLst>
                                          <p:attrName>style.visibility</p:attrName>
                                        </p:attrNameLst>
                                      </p:cBhvr>
                                      <p:to>
                                        <p:strVal val="visible"/>
                                      </p:to>
                                    </p:set>
                                  </p:childTnLst>
                                </p:cTn>
                              </p:par>
                            </p:childTnLst>
                          </p:cTn>
                        </p:par>
                        <p:par>
                          <p:cTn id="139" fill="hold">
                            <p:stCondLst>
                              <p:cond delay="22000"/>
                            </p:stCondLst>
                            <p:childTnLst>
                              <p:par>
                                <p:cTn id="140" presetID="1" presetClass="entr" presetSubtype="0" fill="hold" nodeType="afterEffect">
                                  <p:stCondLst>
                                    <p:cond delay="500"/>
                                  </p:stCondLst>
                                  <p:childTnLst>
                                    <p:set>
                                      <p:cBhvr>
                                        <p:cTn id="141" dur="1" fill="hold">
                                          <p:stCondLst>
                                            <p:cond delay="0"/>
                                          </p:stCondLst>
                                        </p:cTn>
                                        <p:tgtEl>
                                          <p:spTgt spid="49"/>
                                        </p:tgtEl>
                                        <p:attrNameLst>
                                          <p:attrName>style.visibility</p:attrName>
                                        </p:attrNameLst>
                                      </p:cBhvr>
                                      <p:to>
                                        <p:strVal val="visible"/>
                                      </p:to>
                                    </p:set>
                                  </p:childTnLst>
                                </p:cTn>
                              </p:par>
                            </p:childTnLst>
                          </p:cTn>
                        </p:par>
                        <p:par>
                          <p:cTn id="142" fill="hold">
                            <p:stCondLst>
                              <p:cond delay="22500"/>
                            </p:stCondLst>
                            <p:childTnLst>
                              <p:par>
                                <p:cTn id="143" presetID="1" presetClass="entr" presetSubtype="0" fill="hold" nodeType="afterEffect">
                                  <p:stCondLst>
                                    <p:cond delay="500"/>
                                  </p:stCondLst>
                                  <p:childTnLst>
                                    <p:set>
                                      <p:cBhvr>
                                        <p:cTn id="144" dur="1" fill="hold">
                                          <p:stCondLst>
                                            <p:cond delay="0"/>
                                          </p:stCondLst>
                                        </p:cTn>
                                        <p:tgtEl>
                                          <p:spTgt spid="50"/>
                                        </p:tgtEl>
                                        <p:attrNameLst>
                                          <p:attrName>style.visibility</p:attrName>
                                        </p:attrNameLst>
                                      </p:cBhvr>
                                      <p:to>
                                        <p:strVal val="visible"/>
                                      </p:to>
                                    </p:set>
                                  </p:childTnLst>
                                </p:cTn>
                              </p:par>
                            </p:childTnLst>
                          </p:cTn>
                        </p:par>
                        <p:par>
                          <p:cTn id="145" fill="hold">
                            <p:stCondLst>
                              <p:cond delay="23000"/>
                            </p:stCondLst>
                            <p:childTnLst>
                              <p:par>
                                <p:cTn id="146" presetID="1" presetClass="entr" presetSubtype="0" fill="hold" nodeType="afterEffect">
                                  <p:stCondLst>
                                    <p:cond delay="500"/>
                                  </p:stCondLst>
                                  <p:childTnLst>
                                    <p:set>
                                      <p:cBhvr>
                                        <p:cTn id="147" dur="1" fill="hold">
                                          <p:stCondLst>
                                            <p:cond delay="0"/>
                                          </p:stCondLst>
                                        </p:cTn>
                                        <p:tgtEl>
                                          <p:spTgt spid="51"/>
                                        </p:tgtEl>
                                        <p:attrNameLst>
                                          <p:attrName>style.visibility</p:attrName>
                                        </p:attrNameLst>
                                      </p:cBhvr>
                                      <p:to>
                                        <p:strVal val="visible"/>
                                      </p:to>
                                    </p:set>
                                  </p:childTnLst>
                                </p:cTn>
                              </p:par>
                            </p:childTnLst>
                          </p:cTn>
                        </p:par>
                        <p:par>
                          <p:cTn id="148" fill="hold">
                            <p:stCondLst>
                              <p:cond delay="23500"/>
                            </p:stCondLst>
                            <p:childTnLst>
                              <p:par>
                                <p:cTn id="149" presetID="1" presetClass="entr" presetSubtype="0" fill="hold" nodeType="afterEffect">
                                  <p:stCondLst>
                                    <p:cond delay="500"/>
                                  </p:stCondLst>
                                  <p:childTnLst>
                                    <p:set>
                                      <p:cBhvr>
                                        <p:cTn id="150" dur="1" fill="hold">
                                          <p:stCondLst>
                                            <p:cond delay="0"/>
                                          </p:stCondLst>
                                        </p:cTn>
                                        <p:tgtEl>
                                          <p:spTgt spid="52"/>
                                        </p:tgtEl>
                                        <p:attrNameLst>
                                          <p:attrName>style.visibility</p:attrName>
                                        </p:attrNameLst>
                                      </p:cBhvr>
                                      <p:to>
                                        <p:strVal val="visible"/>
                                      </p:to>
                                    </p:set>
                                  </p:childTnLst>
                                </p:cTn>
                              </p:par>
                            </p:childTnLst>
                          </p:cTn>
                        </p:par>
                        <p:par>
                          <p:cTn id="151" fill="hold">
                            <p:stCondLst>
                              <p:cond delay="24000"/>
                            </p:stCondLst>
                            <p:childTnLst>
                              <p:par>
                                <p:cTn id="152" presetID="1" presetClass="entr" presetSubtype="0" fill="hold" nodeType="afterEffect">
                                  <p:stCondLst>
                                    <p:cond delay="500"/>
                                  </p:stCondLst>
                                  <p:childTnLst>
                                    <p:set>
                                      <p:cBhvr>
                                        <p:cTn id="153" dur="1" fill="hold">
                                          <p:stCondLst>
                                            <p:cond delay="0"/>
                                          </p:stCondLst>
                                        </p:cTn>
                                        <p:tgtEl>
                                          <p:spTgt spid="53"/>
                                        </p:tgtEl>
                                        <p:attrNameLst>
                                          <p:attrName>style.visibility</p:attrName>
                                        </p:attrNameLst>
                                      </p:cBhvr>
                                      <p:to>
                                        <p:strVal val="visible"/>
                                      </p:to>
                                    </p:set>
                                  </p:childTnLst>
                                </p:cTn>
                              </p:par>
                            </p:childTnLst>
                          </p:cTn>
                        </p:par>
                        <p:par>
                          <p:cTn id="154" fill="hold">
                            <p:stCondLst>
                              <p:cond delay="24500"/>
                            </p:stCondLst>
                            <p:childTnLst>
                              <p:par>
                                <p:cTn id="155" presetID="1" presetClass="entr" presetSubtype="0" fill="hold" nodeType="afterEffect">
                                  <p:stCondLst>
                                    <p:cond delay="500"/>
                                  </p:stCondLst>
                                  <p:childTnLst>
                                    <p:set>
                                      <p:cBhvr>
                                        <p:cTn id="156" dur="1" fill="hold">
                                          <p:stCondLst>
                                            <p:cond delay="0"/>
                                          </p:stCondLst>
                                        </p:cTn>
                                        <p:tgtEl>
                                          <p:spTgt spid="54"/>
                                        </p:tgtEl>
                                        <p:attrNameLst>
                                          <p:attrName>style.visibility</p:attrName>
                                        </p:attrNameLst>
                                      </p:cBhvr>
                                      <p:to>
                                        <p:strVal val="visible"/>
                                      </p:to>
                                    </p:set>
                                  </p:childTnLst>
                                </p:cTn>
                              </p:par>
                            </p:childTnLst>
                          </p:cTn>
                        </p:par>
                        <p:par>
                          <p:cTn id="157" fill="hold">
                            <p:stCondLst>
                              <p:cond delay="25000"/>
                            </p:stCondLst>
                            <p:childTnLst>
                              <p:par>
                                <p:cTn id="158" presetID="1" presetClass="entr" presetSubtype="0" fill="hold" nodeType="afterEffect">
                                  <p:stCondLst>
                                    <p:cond delay="500"/>
                                  </p:stCondLst>
                                  <p:childTnLst>
                                    <p:set>
                                      <p:cBhvr>
                                        <p:cTn id="159" dur="1" fill="hold">
                                          <p:stCondLst>
                                            <p:cond delay="0"/>
                                          </p:stCondLst>
                                        </p:cTn>
                                        <p:tgtEl>
                                          <p:spTgt spid="55"/>
                                        </p:tgtEl>
                                        <p:attrNameLst>
                                          <p:attrName>style.visibility</p:attrName>
                                        </p:attrNameLst>
                                      </p:cBhvr>
                                      <p:to>
                                        <p:strVal val="visible"/>
                                      </p:to>
                                    </p:set>
                                  </p:childTnLst>
                                </p:cTn>
                              </p:par>
                            </p:childTnLst>
                          </p:cTn>
                        </p:par>
                        <p:par>
                          <p:cTn id="160" fill="hold">
                            <p:stCondLst>
                              <p:cond delay="25500"/>
                            </p:stCondLst>
                            <p:childTnLst>
                              <p:par>
                                <p:cTn id="161" presetID="1" presetClass="entr" presetSubtype="0" fill="hold" nodeType="afterEffect">
                                  <p:stCondLst>
                                    <p:cond delay="500"/>
                                  </p:stCondLst>
                                  <p:childTnLst>
                                    <p:set>
                                      <p:cBhvr>
                                        <p:cTn id="162" dur="1" fill="hold">
                                          <p:stCondLst>
                                            <p:cond delay="0"/>
                                          </p:stCondLst>
                                        </p:cTn>
                                        <p:tgtEl>
                                          <p:spTgt spid="56"/>
                                        </p:tgtEl>
                                        <p:attrNameLst>
                                          <p:attrName>style.visibility</p:attrName>
                                        </p:attrNameLst>
                                      </p:cBhvr>
                                      <p:to>
                                        <p:strVal val="visible"/>
                                      </p:to>
                                    </p:set>
                                  </p:childTnLst>
                                </p:cTn>
                              </p:par>
                            </p:childTnLst>
                          </p:cTn>
                        </p:par>
                        <p:par>
                          <p:cTn id="163" fill="hold">
                            <p:stCondLst>
                              <p:cond delay="26000"/>
                            </p:stCondLst>
                            <p:childTnLst>
                              <p:par>
                                <p:cTn id="164" presetID="1" presetClass="entr" presetSubtype="0" fill="hold" nodeType="afterEffect">
                                  <p:stCondLst>
                                    <p:cond delay="500"/>
                                  </p:stCondLst>
                                  <p:childTnLst>
                                    <p:set>
                                      <p:cBhvr>
                                        <p:cTn id="165" dur="1" fill="hold">
                                          <p:stCondLst>
                                            <p:cond delay="0"/>
                                          </p:stCondLst>
                                        </p:cTn>
                                        <p:tgtEl>
                                          <p:spTgt spid="57"/>
                                        </p:tgtEl>
                                        <p:attrNameLst>
                                          <p:attrName>style.visibility</p:attrName>
                                        </p:attrNameLst>
                                      </p:cBhvr>
                                      <p:to>
                                        <p:strVal val="visible"/>
                                      </p:to>
                                    </p:set>
                                  </p:childTnLst>
                                </p:cTn>
                              </p:par>
                            </p:childTnLst>
                          </p:cTn>
                        </p:par>
                        <p:par>
                          <p:cTn id="166" fill="hold">
                            <p:stCondLst>
                              <p:cond delay="26500"/>
                            </p:stCondLst>
                            <p:childTnLst>
                              <p:par>
                                <p:cTn id="167" presetID="1" presetClass="entr" presetSubtype="0" fill="hold" nodeType="afterEffect">
                                  <p:stCondLst>
                                    <p:cond delay="500"/>
                                  </p:stCondLst>
                                  <p:childTnLst>
                                    <p:set>
                                      <p:cBhvr>
                                        <p:cTn id="168" dur="1" fill="hold">
                                          <p:stCondLst>
                                            <p:cond delay="0"/>
                                          </p:stCondLst>
                                        </p:cTn>
                                        <p:tgtEl>
                                          <p:spTgt spid="58"/>
                                        </p:tgtEl>
                                        <p:attrNameLst>
                                          <p:attrName>style.visibility</p:attrName>
                                        </p:attrNameLst>
                                      </p:cBhvr>
                                      <p:to>
                                        <p:strVal val="visible"/>
                                      </p:to>
                                    </p:set>
                                  </p:childTnLst>
                                </p:cTn>
                              </p:par>
                            </p:childTnLst>
                          </p:cTn>
                        </p:par>
                        <p:par>
                          <p:cTn id="169" fill="hold">
                            <p:stCondLst>
                              <p:cond delay="27000"/>
                            </p:stCondLst>
                            <p:childTnLst>
                              <p:par>
                                <p:cTn id="170" presetID="1" presetClass="entr" presetSubtype="0" fill="hold" nodeType="afterEffect">
                                  <p:stCondLst>
                                    <p:cond delay="500"/>
                                  </p:stCondLst>
                                  <p:childTnLst>
                                    <p:set>
                                      <p:cBhvr>
                                        <p:cTn id="171" dur="1" fill="hold">
                                          <p:stCondLst>
                                            <p:cond delay="0"/>
                                          </p:stCondLst>
                                        </p:cTn>
                                        <p:tgtEl>
                                          <p:spTgt spid="59"/>
                                        </p:tgtEl>
                                        <p:attrNameLst>
                                          <p:attrName>style.visibility</p:attrName>
                                        </p:attrNameLst>
                                      </p:cBhvr>
                                      <p:to>
                                        <p:strVal val="visible"/>
                                      </p:to>
                                    </p:set>
                                  </p:childTnLst>
                                </p:cTn>
                              </p:par>
                            </p:childTnLst>
                          </p:cTn>
                        </p:par>
                        <p:par>
                          <p:cTn id="172" fill="hold">
                            <p:stCondLst>
                              <p:cond delay="27500"/>
                            </p:stCondLst>
                            <p:childTnLst>
                              <p:par>
                                <p:cTn id="173" presetID="1" presetClass="entr" presetSubtype="0" fill="hold" nodeType="afterEffect">
                                  <p:stCondLst>
                                    <p:cond delay="500"/>
                                  </p:stCondLst>
                                  <p:childTnLst>
                                    <p:set>
                                      <p:cBhvr>
                                        <p:cTn id="174" dur="1" fill="hold">
                                          <p:stCondLst>
                                            <p:cond delay="0"/>
                                          </p:stCondLst>
                                        </p:cTn>
                                        <p:tgtEl>
                                          <p:spTgt spid="60"/>
                                        </p:tgtEl>
                                        <p:attrNameLst>
                                          <p:attrName>style.visibility</p:attrName>
                                        </p:attrNameLst>
                                      </p:cBhvr>
                                      <p:to>
                                        <p:strVal val="visible"/>
                                      </p:to>
                                    </p:set>
                                  </p:childTnLst>
                                </p:cTn>
                              </p:par>
                            </p:childTnLst>
                          </p:cTn>
                        </p:par>
                        <p:par>
                          <p:cTn id="175" fill="hold">
                            <p:stCondLst>
                              <p:cond delay="28000"/>
                            </p:stCondLst>
                            <p:childTnLst>
                              <p:par>
                                <p:cTn id="176" presetID="1" presetClass="entr" presetSubtype="0" fill="hold" nodeType="afterEffect">
                                  <p:stCondLst>
                                    <p:cond delay="500"/>
                                  </p:stCondLst>
                                  <p:childTnLst>
                                    <p:set>
                                      <p:cBhvr>
                                        <p:cTn id="177" dur="1" fill="hold">
                                          <p:stCondLst>
                                            <p:cond delay="0"/>
                                          </p:stCondLst>
                                        </p:cTn>
                                        <p:tgtEl>
                                          <p:spTgt spid="61"/>
                                        </p:tgtEl>
                                        <p:attrNameLst>
                                          <p:attrName>style.visibility</p:attrName>
                                        </p:attrNameLst>
                                      </p:cBhvr>
                                      <p:to>
                                        <p:strVal val="visible"/>
                                      </p:to>
                                    </p:set>
                                  </p:childTnLst>
                                </p:cTn>
                              </p:par>
                            </p:childTnLst>
                          </p:cTn>
                        </p:par>
                        <p:par>
                          <p:cTn id="178" fill="hold">
                            <p:stCondLst>
                              <p:cond delay="28500"/>
                            </p:stCondLst>
                            <p:childTnLst>
                              <p:par>
                                <p:cTn id="179" presetID="1" presetClass="entr" presetSubtype="0" fill="hold" nodeType="afterEffect">
                                  <p:stCondLst>
                                    <p:cond delay="500"/>
                                  </p:stCondLst>
                                  <p:childTnLst>
                                    <p:set>
                                      <p:cBhvr>
                                        <p:cTn id="180" dur="1" fill="hold">
                                          <p:stCondLst>
                                            <p:cond delay="0"/>
                                          </p:stCondLst>
                                        </p:cTn>
                                        <p:tgtEl>
                                          <p:spTgt spid="62"/>
                                        </p:tgtEl>
                                        <p:attrNameLst>
                                          <p:attrName>style.visibility</p:attrName>
                                        </p:attrNameLst>
                                      </p:cBhvr>
                                      <p:to>
                                        <p:strVal val="visible"/>
                                      </p:to>
                                    </p:set>
                                  </p:childTnLst>
                                </p:cTn>
                              </p:par>
                            </p:childTnLst>
                          </p:cTn>
                        </p:par>
                        <p:par>
                          <p:cTn id="181" fill="hold">
                            <p:stCondLst>
                              <p:cond delay="29000"/>
                            </p:stCondLst>
                            <p:childTnLst>
                              <p:par>
                                <p:cTn id="182" presetID="1" presetClass="entr" presetSubtype="0" fill="hold" nodeType="afterEffect">
                                  <p:stCondLst>
                                    <p:cond delay="500"/>
                                  </p:stCondLst>
                                  <p:childTnLst>
                                    <p:set>
                                      <p:cBhvr>
                                        <p:cTn id="183" dur="1" fill="hold">
                                          <p:stCondLst>
                                            <p:cond delay="0"/>
                                          </p:stCondLst>
                                        </p:cTn>
                                        <p:tgtEl>
                                          <p:spTgt spid="63"/>
                                        </p:tgtEl>
                                        <p:attrNameLst>
                                          <p:attrName>style.visibility</p:attrName>
                                        </p:attrNameLst>
                                      </p:cBhvr>
                                      <p:to>
                                        <p:strVal val="visible"/>
                                      </p:to>
                                    </p:set>
                                  </p:childTnLst>
                                </p:cTn>
                              </p:par>
                            </p:childTnLst>
                          </p:cTn>
                        </p:par>
                        <p:par>
                          <p:cTn id="184" fill="hold">
                            <p:stCondLst>
                              <p:cond delay="29500"/>
                            </p:stCondLst>
                            <p:childTnLst>
                              <p:par>
                                <p:cTn id="185" presetID="1" presetClass="entr" presetSubtype="0" fill="hold" nodeType="afterEffect">
                                  <p:stCondLst>
                                    <p:cond delay="500"/>
                                  </p:stCondLst>
                                  <p:childTnLst>
                                    <p:set>
                                      <p:cBhvr>
                                        <p:cTn id="186" dur="1" fill="hold">
                                          <p:stCondLst>
                                            <p:cond delay="0"/>
                                          </p:stCondLst>
                                        </p:cTn>
                                        <p:tgtEl>
                                          <p:spTgt spid="64"/>
                                        </p:tgtEl>
                                        <p:attrNameLst>
                                          <p:attrName>style.visibility</p:attrName>
                                        </p:attrNameLst>
                                      </p:cBhvr>
                                      <p:to>
                                        <p:strVal val="visible"/>
                                      </p:to>
                                    </p:set>
                                  </p:childTnLst>
                                </p:cTn>
                              </p:par>
                            </p:childTnLst>
                          </p:cTn>
                        </p:par>
                        <p:par>
                          <p:cTn id="187" fill="hold">
                            <p:stCondLst>
                              <p:cond delay="30000"/>
                            </p:stCondLst>
                            <p:childTnLst>
                              <p:par>
                                <p:cTn id="188" presetID="1" presetClass="entr" presetSubtype="0" fill="hold" nodeType="afterEffect">
                                  <p:stCondLst>
                                    <p:cond delay="500"/>
                                  </p:stCondLst>
                                  <p:childTnLst>
                                    <p:set>
                                      <p:cBhvr>
                                        <p:cTn id="189" dur="1" fill="hold">
                                          <p:stCondLst>
                                            <p:cond delay="0"/>
                                          </p:stCondLst>
                                        </p:cTn>
                                        <p:tgtEl>
                                          <p:spTgt spid="65"/>
                                        </p:tgtEl>
                                        <p:attrNameLst>
                                          <p:attrName>style.visibility</p:attrName>
                                        </p:attrNameLst>
                                      </p:cBhvr>
                                      <p:to>
                                        <p:strVal val="visible"/>
                                      </p:to>
                                    </p:set>
                                  </p:childTnLst>
                                </p:cTn>
                              </p:par>
                            </p:childTnLst>
                          </p:cTn>
                        </p:par>
                        <p:par>
                          <p:cTn id="190" fill="hold">
                            <p:stCondLst>
                              <p:cond delay="30500"/>
                            </p:stCondLst>
                            <p:childTnLst>
                              <p:par>
                                <p:cTn id="191" presetID="1" presetClass="entr" presetSubtype="0" fill="hold" nodeType="afterEffect">
                                  <p:stCondLst>
                                    <p:cond delay="500"/>
                                  </p:stCondLst>
                                  <p:childTnLst>
                                    <p:set>
                                      <p:cBhvr>
                                        <p:cTn id="192" dur="1" fill="hold">
                                          <p:stCondLst>
                                            <p:cond delay="0"/>
                                          </p:stCondLst>
                                        </p:cTn>
                                        <p:tgtEl>
                                          <p:spTgt spid="66"/>
                                        </p:tgtEl>
                                        <p:attrNameLst>
                                          <p:attrName>style.visibility</p:attrName>
                                        </p:attrNameLst>
                                      </p:cBhvr>
                                      <p:to>
                                        <p:strVal val="visible"/>
                                      </p:to>
                                    </p:set>
                                  </p:childTnLst>
                                </p:cTn>
                              </p:par>
                            </p:childTnLst>
                          </p:cTn>
                        </p:par>
                        <p:par>
                          <p:cTn id="193" fill="hold">
                            <p:stCondLst>
                              <p:cond delay="31000"/>
                            </p:stCondLst>
                            <p:childTnLst>
                              <p:par>
                                <p:cTn id="194" presetID="1" presetClass="entr" presetSubtype="0" fill="hold" nodeType="afterEffect">
                                  <p:stCondLst>
                                    <p:cond delay="500"/>
                                  </p:stCondLst>
                                  <p:childTnLst>
                                    <p:set>
                                      <p:cBhvr>
                                        <p:cTn id="195"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458084920"/>
              </p:ext>
            </p:extLst>
          </p:nvPr>
        </p:nvGraphicFramePr>
        <p:xfrm>
          <a:off x="2596444" y="2164645"/>
          <a:ext cx="4278488" cy="3931352"/>
        </p:xfrm>
        <a:graphic>
          <a:graphicData uri="http://schemas.openxmlformats.org/drawingml/2006/table">
            <a:tbl>
              <a:tblPr firstRow="1" bandRow="1">
                <a:tableStyleId>{5940675A-B579-460E-94D1-54222C63F5DA}</a:tableStyleId>
              </a:tblPr>
              <a:tblGrid>
                <a:gridCol w="534811">
                  <a:extLst>
                    <a:ext uri="{9D8B030D-6E8A-4147-A177-3AD203B41FA5}">
                      <a16:colId xmlns:a16="http://schemas.microsoft.com/office/drawing/2014/main" val="20000"/>
                    </a:ext>
                  </a:extLst>
                </a:gridCol>
                <a:gridCol w="534811">
                  <a:extLst>
                    <a:ext uri="{9D8B030D-6E8A-4147-A177-3AD203B41FA5}">
                      <a16:colId xmlns:a16="http://schemas.microsoft.com/office/drawing/2014/main" val="20001"/>
                    </a:ext>
                  </a:extLst>
                </a:gridCol>
                <a:gridCol w="534811">
                  <a:extLst>
                    <a:ext uri="{9D8B030D-6E8A-4147-A177-3AD203B41FA5}">
                      <a16:colId xmlns:a16="http://schemas.microsoft.com/office/drawing/2014/main" val="20002"/>
                    </a:ext>
                  </a:extLst>
                </a:gridCol>
                <a:gridCol w="534811">
                  <a:extLst>
                    <a:ext uri="{9D8B030D-6E8A-4147-A177-3AD203B41FA5}">
                      <a16:colId xmlns:a16="http://schemas.microsoft.com/office/drawing/2014/main" val="20003"/>
                    </a:ext>
                  </a:extLst>
                </a:gridCol>
                <a:gridCol w="534811">
                  <a:extLst>
                    <a:ext uri="{9D8B030D-6E8A-4147-A177-3AD203B41FA5}">
                      <a16:colId xmlns:a16="http://schemas.microsoft.com/office/drawing/2014/main" val="20004"/>
                    </a:ext>
                  </a:extLst>
                </a:gridCol>
                <a:gridCol w="534811">
                  <a:extLst>
                    <a:ext uri="{9D8B030D-6E8A-4147-A177-3AD203B41FA5}">
                      <a16:colId xmlns:a16="http://schemas.microsoft.com/office/drawing/2014/main" val="20005"/>
                    </a:ext>
                  </a:extLst>
                </a:gridCol>
                <a:gridCol w="534811">
                  <a:extLst>
                    <a:ext uri="{9D8B030D-6E8A-4147-A177-3AD203B41FA5}">
                      <a16:colId xmlns:a16="http://schemas.microsoft.com/office/drawing/2014/main" val="20006"/>
                    </a:ext>
                  </a:extLst>
                </a:gridCol>
                <a:gridCol w="534811">
                  <a:extLst>
                    <a:ext uri="{9D8B030D-6E8A-4147-A177-3AD203B41FA5}">
                      <a16:colId xmlns:a16="http://schemas.microsoft.com/office/drawing/2014/main" val="20007"/>
                    </a:ext>
                  </a:extLst>
                </a:gridCol>
              </a:tblGrid>
              <a:tr h="491419">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0"/>
                  </a:ext>
                </a:extLst>
              </a:tr>
              <a:tr h="49141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1"/>
                  </a:ext>
                </a:extLst>
              </a:tr>
              <a:tr h="49141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49141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49141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49141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5"/>
                  </a:ext>
                </a:extLst>
              </a:tr>
              <a:tr h="49141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6"/>
                  </a:ext>
                </a:extLst>
              </a:tr>
              <a:tr h="49141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7"/>
                  </a:ext>
                </a:extLst>
              </a:tr>
            </a:tbl>
          </a:graphicData>
        </a:graphic>
      </p:graphicFrame>
      <p:sp>
        <p:nvSpPr>
          <p:cNvPr id="3" name="文本框 2"/>
          <p:cNvSpPr txBox="1"/>
          <p:nvPr/>
        </p:nvSpPr>
        <p:spPr>
          <a:xfrm>
            <a:off x="2573867" y="1557867"/>
            <a:ext cx="2563522" cy="369332"/>
          </a:xfrm>
          <a:prstGeom prst="rect">
            <a:avLst/>
          </a:prstGeom>
          <a:noFill/>
        </p:spPr>
        <p:txBody>
          <a:bodyPr wrap="none" rtlCol="0">
            <a:spAutoFit/>
          </a:bodyPr>
          <a:lstStyle/>
          <a:p>
            <a:r>
              <a:rPr lang="zh-CN" altLang="en-US" dirty="0"/>
              <a:t>结构化的</a:t>
            </a:r>
            <a:r>
              <a:rPr lang="en-US" altLang="zh-CN" dirty="0"/>
              <a:t>Hamilton</a:t>
            </a:r>
            <a:r>
              <a:rPr lang="zh-CN" altLang="en-US" dirty="0"/>
              <a:t>回路</a:t>
            </a:r>
          </a:p>
        </p:txBody>
      </p:sp>
      <p:cxnSp>
        <p:nvCxnSpPr>
          <p:cNvPr id="5" name="直接连接符 4"/>
          <p:cNvCxnSpPr/>
          <p:nvPr/>
        </p:nvCxnSpPr>
        <p:spPr>
          <a:xfrm flipH="1">
            <a:off x="2844801" y="2404533"/>
            <a:ext cx="553155" cy="970845"/>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844802" y="2404533"/>
            <a:ext cx="1106310" cy="485422"/>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rot="5400000">
            <a:off x="5497690" y="2506133"/>
            <a:ext cx="1106311" cy="970845"/>
            <a:chOff x="5362223" y="2506133"/>
            <a:chExt cx="1106311" cy="970845"/>
          </a:xfrm>
        </p:grpSpPr>
        <p:cxnSp>
          <p:nvCxnSpPr>
            <p:cNvPr id="10" name="直接连接符 9"/>
            <p:cNvCxnSpPr/>
            <p:nvPr/>
          </p:nvCxnSpPr>
          <p:spPr>
            <a:xfrm flipH="1">
              <a:off x="5362223" y="2506133"/>
              <a:ext cx="553155" cy="970845"/>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5362224" y="2506133"/>
              <a:ext cx="1106310" cy="485422"/>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rot="10800000">
            <a:off x="5497689" y="4899377"/>
            <a:ext cx="1106311" cy="970845"/>
            <a:chOff x="5362223" y="2506133"/>
            <a:chExt cx="1106311" cy="970845"/>
          </a:xfrm>
        </p:grpSpPr>
        <p:cxnSp>
          <p:nvCxnSpPr>
            <p:cNvPr id="14" name="直接连接符 13"/>
            <p:cNvCxnSpPr/>
            <p:nvPr/>
          </p:nvCxnSpPr>
          <p:spPr>
            <a:xfrm flipH="1">
              <a:off x="5362223" y="2506133"/>
              <a:ext cx="553155" cy="970845"/>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5362224" y="2506133"/>
              <a:ext cx="1106310" cy="485422"/>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rot="16200000">
            <a:off x="2817050" y="4899377"/>
            <a:ext cx="1106311" cy="970845"/>
            <a:chOff x="5362223" y="2506133"/>
            <a:chExt cx="1106311" cy="970845"/>
          </a:xfrm>
        </p:grpSpPr>
        <p:cxnSp>
          <p:nvCxnSpPr>
            <p:cNvPr id="17" name="直接连接符 16"/>
            <p:cNvCxnSpPr/>
            <p:nvPr/>
          </p:nvCxnSpPr>
          <p:spPr>
            <a:xfrm flipH="1">
              <a:off x="5362223" y="2506133"/>
              <a:ext cx="553155" cy="970845"/>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5362224" y="2506133"/>
              <a:ext cx="1106310" cy="485422"/>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p:nvPr/>
        </p:nvCxnSpPr>
        <p:spPr>
          <a:xfrm>
            <a:off x="2878668" y="2415822"/>
            <a:ext cx="485422" cy="959556"/>
          </a:xfrm>
          <a:prstGeom prst="line">
            <a:avLst/>
          </a:prstGeom>
          <a:ln w="381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878668" y="2404533"/>
            <a:ext cx="1038576" cy="491067"/>
          </a:xfrm>
          <a:prstGeom prst="line">
            <a:avLst/>
          </a:prstGeom>
          <a:ln w="381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5599291" y="2449689"/>
            <a:ext cx="936978" cy="479778"/>
          </a:xfrm>
          <a:prstGeom prst="line">
            <a:avLst/>
          </a:prstGeom>
          <a:ln w="381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6118579" y="2438400"/>
            <a:ext cx="417689" cy="984954"/>
          </a:xfrm>
          <a:prstGeom prst="line">
            <a:avLst/>
          </a:prstGeom>
          <a:ln w="381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6118579" y="4896554"/>
            <a:ext cx="485420" cy="987782"/>
          </a:xfrm>
          <a:prstGeom prst="line">
            <a:avLst/>
          </a:prstGeom>
          <a:ln w="381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5531556" y="5384799"/>
            <a:ext cx="1072443" cy="488247"/>
          </a:xfrm>
          <a:prstGeom prst="line">
            <a:avLst/>
          </a:prstGeom>
          <a:ln w="381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2884780" y="5379154"/>
            <a:ext cx="1012945" cy="493892"/>
          </a:xfrm>
          <a:prstGeom prst="line">
            <a:avLst/>
          </a:prstGeom>
          <a:ln w="381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2884781" y="4905021"/>
            <a:ext cx="472605" cy="956736"/>
          </a:xfrm>
          <a:prstGeom prst="line">
            <a:avLst/>
          </a:prstGeom>
          <a:ln w="381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38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表格 15"/>
          <p:cNvGraphicFramePr>
            <a:graphicFrameLocks noGrp="1"/>
          </p:cNvGraphicFramePr>
          <p:nvPr>
            <p:extLst>
              <p:ext uri="{D42A27DB-BD31-4B8C-83A1-F6EECF244321}">
                <p14:modId xmlns:p14="http://schemas.microsoft.com/office/powerpoint/2010/main" val="2979309891"/>
              </p:ext>
            </p:extLst>
          </p:nvPr>
        </p:nvGraphicFramePr>
        <p:xfrm>
          <a:off x="2117170" y="4207931"/>
          <a:ext cx="2923824" cy="2610558"/>
        </p:xfrm>
        <a:graphic>
          <a:graphicData uri="http://schemas.openxmlformats.org/drawingml/2006/table">
            <a:tbl>
              <a:tblPr firstRow="1" bandRow="1">
                <a:tableStyleId>{5940675A-B579-460E-94D1-54222C63F5DA}</a:tableStyleId>
              </a:tblPr>
              <a:tblGrid>
                <a:gridCol w="487304">
                  <a:extLst>
                    <a:ext uri="{9D8B030D-6E8A-4147-A177-3AD203B41FA5}">
                      <a16:colId xmlns:a16="http://schemas.microsoft.com/office/drawing/2014/main" val="20000"/>
                    </a:ext>
                  </a:extLst>
                </a:gridCol>
                <a:gridCol w="487304">
                  <a:extLst>
                    <a:ext uri="{9D8B030D-6E8A-4147-A177-3AD203B41FA5}">
                      <a16:colId xmlns:a16="http://schemas.microsoft.com/office/drawing/2014/main" val="20001"/>
                    </a:ext>
                  </a:extLst>
                </a:gridCol>
                <a:gridCol w="487304">
                  <a:extLst>
                    <a:ext uri="{9D8B030D-6E8A-4147-A177-3AD203B41FA5}">
                      <a16:colId xmlns:a16="http://schemas.microsoft.com/office/drawing/2014/main" val="20002"/>
                    </a:ext>
                  </a:extLst>
                </a:gridCol>
                <a:gridCol w="487304">
                  <a:extLst>
                    <a:ext uri="{9D8B030D-6E8A-4147-A177-3AD203B41FA5}">
                      <a16:colId xmlns:a16="http://schemas.microsoft.com/office/drawing/2014/main" val="20003"/>
                    </a:ext>
                  </a:extLst>
                </a:gridCol>
                <a:gridCol w="487304">
                  <a:extLst>
                    <a:ext uri="{9D8B030D-6E8A-4147-A177-3AD203B41FA5}">
                      <a16:colId xmlns:a16="http://schemas.microsoft.com/office/drawing/2014/main" val="20004"/>
                    </a:ext>
                  </a:extLst>
                </a:gridCol>
                <a:gridCol w="487304">
                  <a:extLst>
                    <a:ext uri="{9D8B030D-6E8A-4147-A177-3AD203B41FA5}">
                      <a16:colId xmlns:a16="http://schemas.microsoft.com/office/drawing/2014/main" val="20005"/>
                    </a:ext>
                  </a:extLst>
                </a:gridCol>
              </a:tblGrid>
              <a:tr h="43509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0"/>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1"/>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5"/>
                  </a:ext>
                </a:extLst>
              </a:tr>
            </a:tbl>
          </a:graphicData>
        </a:graphic>
      </p:graphicFrame>
      <p:sp>
        <p:nvSpPr>
          <p:cNvPr id="2" name="文本框 1"/>
          <p:cNvSpPr txBox="1"/>
          <p:nvPr/>
        </p:nvSpPr>
        <p:spPr>
          <a:xfrm>
            <a:off x="2009422" y="880534"/>
            <a:ext cx="1569660" cy="369332"/>
          </a:xfrm>
          <a:prstGeom prst="rect">
            <a:avLst/>
          </a:prstGeom>
          <a:noFill/>
        </p:spPr>
        <p:txBody>
          <a:bodyPr wrap="none" rtlCol="0">
            <a:spAutoFit/>
          </a:bodyPr>
          <a:lstStyle/>
          <a:p>
            <a:r>
              <a:rPr lang="zh-CN" altLang="en-US" dirty="0"/>
              <a:t>子棋盘的拼接</a:t>
            </a:r>
          </a:p>
        </p:txBody>
      </p:sp>
      <p:graphicFrame>
        <p:nvGraphicFramePr>
          <p:cNvPr id="4" name="表格 3"/>
          <p:cNvGraphicFramePr>
            <a:graphicFrameLocks noGrp="1"/>
          </p:cNvGraphicFramePr>
          <p:nvPr>
            <p:extLst>
              <p:ext uri="{D42A27DB-BD31-4B8C-83A1-F6EECF244321}">
                <p14:modId xmlns:p14="http://schemas.microsoft.com/office/powerpoint/2010/main" val="4133501871"/>
              </p:ext>
            </p:extLst>
          </p:nvPr>
        </p:nvGraphicFramePr>
        <p:xfrm>
          <a:off x="2117170" y="1543756"/>
          <a:ext cx="2923824" cy="2610558"/>
        </p:xfrm>
        <a:graphic>
          <a:graphicData uri="http://schemas.openxmlformats.org/drawingml/2006/table">
            <a:tbl>
              <a:tblPr firstRow="1" bandRow="1">
                <a:tableStyleId>{5940675A-B579-460E-94D1-54222C63F5DA}</a:tableStyleId>
              </a:tblPr>
              <a:tblGrid>
                <a:gridCol w="487304">
                  <a:extLst>
                    <a:ext uri="{9D8B030D-6E8A-4147-A177-3AD203B41FA5}">
                      <a16:colId xmlns:a16="http://schemas.microsoft.com/office/drawing/2014/main" val="20000"/>
                    </a:ext>
                  </a:extLst>
                </a:gridCol>
                <a:gridCol w="487304">
                  <a:extLst>
                    <a:ext uri="{9D8B030D-6E8A-4147-A177-3AD203B41FA5}">
                      <a16:colId xmlns:a16="http://schemas.microsoft.com/office/drawing/2014/main" val="20001"/>
                    </a:ext>
                  </a:extLst>
                </a:gridCol>
                <a:gridCol w="487304">
                  <a:extLst>
                    <a:ext uri="{9D8B030D-6E8A-4147-A177-3AD203B41FA5}">
                      <a16:colId xmlns:a16="http://schemas.microsoft.com/office/drawing/2014/main" val="20002"/>
                    </a:ext>
                  </a:extLst>
                </a:gridCol>
                <a:gridCol w="487304">
                  <a:extLst>
                    <a:ext uri="{9D8B030D-6E8A-4147-A177-3AD203B41FA5}">
                      <a16:colId xmlns:a16="http://schemas.microsoft.com/office/drawing/2014/main" val="20003"/>
                    </a:ext>
                  </a:extLst>
                </a:gridCol>
                <a:gridCol w="487304">
                  <a:extLst>
                    <a:ext uri="{9D8B030D-6E8A-4147-A177-3AD203B41FA5}">
                      <a16:colId xmlns:a16="http://schemas.microsoft.com/office/drawing/2014/main" val="20004"/>
                    </a:ext>
                  </a:extLst>
                </a:gridCol>
                <a:gridCol w="487304">
                  <a:extLst>
                    <a:ext uri="{9D8B030D-6E8A-4147-A177-3AD203B41FA5}">
                      <a16:colId xmlns:a16="http://schemas.microsoft.com/office/drawing/2014/main" val="20005"/>
                    </a:ext>
                  </a:extLst>
                </a:gridCol>
              </a:tblGrid>
              <a:tr h="43509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0"/>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1"/>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5"/>
                  </a:ext>
                </a:extLst>
              </a:tr>
            </a:tbl>
          </a:graphicData>
        </a:graphic>
      </p:graphicFrame>
      <p:cxnSp>
        <p:nvCxnSpPr>
          <p:cNvPr id="6" name="直接连接符 5"/>
          <p:cNvCxnSpPr/>
          <p:nvPr/>
        </p:nvCxnSpPr>
        <p:spPr>
          <a:xfrm rot="10800000" flipH="1">
            <a:off x="4323644" y="3081866"/>
            <a:ext cx="462844" cy="857956"/>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10800000" flipH="1">
            <a:off x="3860799" y="3510844"/>
            <a:ext cx="925688" cy="428978"/>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a:graphicFrameLocks noGrp="1"/>
          </p:cNvGraphicFramePr>
          <p:nvPr>
            <p:extLst>
              <p:ext uri="{D42A27DB-BD31-4B8C-83A1-F6EECF244321}">
                <p14:modId xmlns:p14="http://schemas.microsoft.com/office/powerpoint/2010/main" val="4015268343"/>
              </p:ext>
            </p:extLst>
          </p:nvPr>
        </p:nvGraphicFramePr>
        <p:xfrm>
          <a:off x="5086148" y="1543755"/>
          <a:ext cx="2923824" cy="2610558"/>
        </p:xfrm>
        <a:graphic>
          <a:graphicData uri="http://schemas.openxmlformats.org/drawingml/2006/table">
            <a:tbl>
              <a:tblPr firstRow="1" bandRow="1">
                <a:tableStyleId>{5940675A-B579-460E-94D1-54222C63F5DA}</a:tableStyleId>
              </a:tblPr>
              <a:tblGrid>
                <a:gridCol w="487304">
                  <a:extLst>
                    <a:ext uri="{9D8B030D-6E8A-4147-A177-3AD203B41FA5}">
                      <a16:colId xmlns:a16="http://schemas.microsoft.com/office/drawing/2014/main" val="20000"/>
                    </a:ext>
                  </a:extLst>
                </a:gridCol>
                <a:gridCol w="487304">
                  <a:extLst>
                    <a:ext uri="{9D8B030D-6E8A-4147-A177-3AD203B41FA5}">
                      <a16:colId xmlns:a16="http://schemas.microsoft.com/office/drawing/2014/main" val="20001"/>
                    </a:ext>
                  </a:extLst>
                </a:gridCol>
                <a:gridCol w="487304">
                  <a:extLst>
                    <a:ext uri="{9D8B030D-6E8A-4147-A177-3AD203B41FA5}">
                      <a16:colId xmlns:a16="http://schemas.microsoft.com/office/drawing/2014/main" val="20002"/>
                    </a:ext>
                  </a:extLst>
                </a:gridCol>
                <a:gridCol w="487304">
                  <a:extLst>
                    <a:ext uri="{9D8B030D-6E8A-4147-A177-3AD203B41FA5}">
                      <a16:colId xmlns:a16="http://schemas.microsoft.com/office/drawing/2014/main" val="20003"/>
                    </a:ext>
                  </a:extLst>
                </a:gridCol>
                <a:gridCol w="487304">
                  <a:extLst>
                    <a:ext uri="{9D8B030D-6E8A-4147-A177-3AD203B41FA5}">
                      <a16:colId xmlns:a16="http://schemas.microsoft.com/office/drawing/2014/main" val="20004"/>
                    </a:ext>
                  </a:extLst>
                </a:gridCol>
                <a:gridCol w="487304">
                  <a:extLst>
                    <a:ext uri="{9D8B030D-6E8A-4147-A177-3AD203B41FA5}">
                      <a16:colId xmlns:a16="http://schemas.microsoft.com/office/drawing/2014/main" val="20005"/>
                    </a:ext>
                  </a:extLst>
                </a:gridCol>
              </a:tblGrid>
              <a:tr h="43509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0"/>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1"/>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5"/>
                  </a:ext>
                </a:extLst>
              </a:tr>
            </a:tbl>
          </a:graphicData>
        </a:graphic>
      </p:graphicFrame>
      <p:cxnSp>
        <p:nvCxnSpPr>
          <p:cNvPr id="10" name="直接连接符 9"/>
          <p:cNvCxnSpPr/>
          <p:nvPr/>
        </p:nvCxnSpPr>
        <p:spPr>
          <a:xfrm>
            <a:off x="5328354" y="3510843"/>
            <a:ext cx="959557" cy="440266"/>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200000" flipH="1">
            <a:off x="5079999" y="3296354"/>
            <a:ext cx="925688" cy="428978"/>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aphicFrame>
        <p:nvGraphicFramePr>
          <p:cNvPr id="12" name="表格 11"/>
          <p:cNvGraphicFramePr>
            <a:graphicFrameLocks noGrp="1"/>
          </p:cNvGraphicFramePr>
          <p:nvPr>
            <p:extLst>
              <p:ext uri="{D42A27DB-BD31-4B8C-83A1-F6EECF244321}">
                <p14:modId xmlns:p14="http://schemas.microsoft.com/office/powerpoint/2010/main" val="208207070"/>
              </p:ext>
            </p:extLst>
          </p:nvPr>
        </p:nvGraphicFramePr>
        <p:xfrm>
          <a:off x="5086149" y="4207931"/>
          <a:ext cx="2923824" cy="2610558"/>
        </p:xfrm>
        <a:graphic>
          <a:graphicData uri="http://schemas.openxmlformats.org/drawingml/2006/table">
            <a:tbl>
              <a:tblPr firstRow="1" bandRow="1">
                <a:tableStyleId>{5940675A-B579-460E-94D1-54222C63F5DA}</a:tableStyleId>
              </a:tblPr>
              <a:tblGrid>
                <a:gridCol w="487304">
                  <a:extLst>
                    <a:ext uri="{9D8B030D-6E8A-4147-A177-3AD203B41FA5}">
                      <a16:colId xmlns:a16="http://schemas.microsoft.com/office/drawing/2014/main" val="20000"/>
                    </a:ext>
                  </a:extLst>
                </a:gridCol>
                <a:gridCol w="487304">
                  <a:extLst>
                    <a:ext uri="{9D8B030D-6E8A-4147-A177-3AD203B41FA5}">
                      <a16:colId xmlns:a16="http://schemas.microsoft.com/office/drawing/2014/main" val="20001"/>
                    </a:ext>
                  </a:extLst>
                </a:gridCol>
                <a:gridCol w="487304">
                  <a:extLst>
                    <a:ext uri="{9D8B030D-6E8A-4147-A177-3AD203B41FA5}">
                      <a16:colId xmlns:a16="http://schemas.microsoft.com/office/drawing/2014/main" val="20002"/>
                    </a:ext>
                  </a:extLst>
                </a:gridCol>
                <a:gridCol w="487304">
                  <a:extLst>
                    <a:ext uri="{9D8B030D-6E8A-4147-A177-3AD203B41FA5}">
                      <a16:colId xmlns:a16="http://schemas.microsoft.com/office/drawing/2014/main" val="20003"/>
                    </a:ext>
                  </a:extLst>
                </a:gridCol>
                <a:gridCol w="487304">
                  <a:extLst>
                    <a:ext uri="{9D8B030D-6E8A-4147-A177-3AD203B41FA5}">
                      <a16:colId xmlns:a16="http://schemas.microsoft.com/office/drawing/2014/main" val="20004"/>
                    </a:ext>
                  </a:extLst>
                </a:gridCol>
                <a:gridCol w="487304">
                  <a:extLst>
                    <a:ext uri="{9D8B030D-6E8A-4147-A177-3AD203B41FA5}">
                      <a16:colId xmlns:a16="http://schemas.microsoft.com/office/drawing/2014/main" val="20005"/>
                    </a:ext>
                  </a:extLst>
                </a:gridCol>
              </a:tblGrid>
              <a:tr h="43509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0"/>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1"/>
                  </a:ext>
                </a:extLst>
              </a:tr>
              <a:tr h="43509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5"/>
                  </a:ext>
                </a:extLst>
              </a:tr>
            </a:tbl>
          </a:graphicData>
        </a:graphic>
      </p:graphicFrame>
      <p:cxnSp>
        <p:nvCxnSpPr>
          <p:cNvPr id="14" name="直接连接符 13"/>
          <p:cNvCxnSpPr/>
          <p:nvPr/>
        </p:nvCxnSpPr>
        <p:spPr>
          <a:xfrm rot="5400000" flipH="1">
            <a:off x="4092219" y="4182532"/>
            <a:ext cx="462844" cy="857956"/>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flipH="1">
            <a:off x="4075287" y="4628444"/>
            <a:ext cx="925688" cy="428978"/>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5322711" y="4413954"/>
            <a:ext cx="400754" cy="908756"/>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5260622" y="4436532"/>
            <a:ext cx="1027289" cy="406400"/>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H="1">
            <a:off x="4075287" y="3239910"/>
            <a:ext cx="925688" cy="428978"/>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838220" y="3510843"/>
            <a:ext cx="914399" cy="417690"/>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3855154" y="4380087"/>
            <a:ext cx="897466" cy="462845"/>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4323642" y="4391378"/>
            <a:ext cx="428977" cy="880532"/>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5260620" y="4464754"/>
            <a:ext cx="575736" cy="841023"/>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5260619" y="4476044"/>
            <a:ext cx="1027292" cy="366888"/>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322712" y="3547531"/>
            <a:ext cx="965199" cy="414867"/>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5322711" y="3081864"/>
            <a:ext cx="482600" cy="891823"/>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5454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表格 15"/>
          <p:cNvGraphicFramePr>
            <a:graphicFrameLocks noGrp="1"/>
          </p:cNvGraphicFramePr>
          <p:nvPr/>
        </p:nvGraphicFramePr>
        <p:xfrm>
          <a:off x="2117170" y="4207931"/>
          <a:ext cx="2923824" cy="2610558"/>
        </p:xfrm>
        <a:graphic>
          <a:graphicData uri="http://schemas.openxmlformats.org/drawingml/2006/table">
            <a:tbl>
              <a:tblPr firstRow="1" bandRow="1">
                <a:tableStyleId>{5940675A-B579-460E-94D1-54222C63F5DA}</a:tableStyleId>
              </a:tblPr>
              <a:tblGrid>
                <a:gridCol w="487304">
                  <a:extLst>
                    <a:ext uri="{9D8B030D-6E8A-4147-A177-3AD203B41FA5}">
                      <a16:colId xmlns:a16="http://schemas.microsoft.com/office/drawing/2014/main" val="20000"/>
                    </a:ext>
                  </a:extLst>
                </a:gridCol>
                <a:gridCol w="487304">
                  <a:extLst>
                    <a:ext uri="{9D8B030D-6E8A-4147-A177-3AD203B41FA5}">
                      <a16:colId xmlns:a16="http://schemas.microsoft.com/office/drawing/2014/main" val="20001"/>
                    </a:ext>
                  </a:extLst>
                </a:gridCol>
                <a:gridCol w="487304">
                  <a:extLst>
                    <a:ext uri="{9D8B030D-6E8A-4147-A177-3AD203B41FA5}">
                      <a16:colId xmlns:a16="http://schemas.microsoft.com/office/drawing/2014/main" val="20002"/>
                    </a:ext>
                  </a:extLst>
                </a:gridCol>
                <a:gridCol w="487304">
                  <a:extLst>
                    <a:ext uri="{9D8B030D-6E8A-4147-A177-3AD203B41FA5}">
                      <a16:colId xmlns:a16="http://schemas.microsoft.com/office/drawing/2014/main" val="20003"/>
                    </a:ext>
                  </a:extLst>
                </a:gridCol>
                <a:gridCol w="487304">
                  <a:extLst>
                    <a:ext uri="{9D8B030D-6E8A-4147-A177-3AD203B41FA5}">
                      <a16:colId xmlns:a16="http://schemas.microsoft.com/office/drawing/2014/main" val="20004"/>
                    </a:ext>
                  </a:extLst>
                </a:gridCol>
                <a:gridCol w="487304">
                  <a:extLst>
                    <a:ext uri="{9D8B030D-6E8A-4147-A177-3AD203B41FA5}">
                      <a16:colId xmlns:a16="http://schemas.microsoft.com/office/drawing/2014/main" val="20005"/>
                    </a:ext>
                  </a:extLst>
                </a:gridCol>
              </a:tblGrid>
              <a:tr h="43509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0"/>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1"/>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5"/>
                  </a:ext>
                </a:extLst>
              </a:tr>
            </a:tbl>
          </a:graphicData>
        </a:graphic>
      </p:graphicFrame>
      <p:sp>
        <p:nvSpPr>
          <p:cNvPr id="2" name="文本框 1"/>
          <p:cNvSpPr txBox="1"/>
          <p:nvPr/>
        </p:nvSpPr>
        <p:spPr>
          <a:xfrm>
            <a:off x="2009422" y="880534"/>
            <a:ext cx="1569660" cy="369332"/>
          </a:xfrm>
          <a:prstGeom prst="rect">
            <a:avLst/>
          </a:prstGeom>
          <a:noFill/>
        </p:spPr>
        <p:txBody>
          <a:bodyPr wrap="none" rtlCol="0">
            <a:spAutoFit/>
          </a:bodyPr>
          <a:lstStyle/>
          <a:p>
            <a:r>
              <a:rPr lang="zh-CN" altLang="en-US" dirty="0"/>
              <a:t>子棋盘的拼接</a:t>
            </a:r>
          </a:p>
        </p:txBody>
      </p:sp>
      <p:graphicFrame>
        <p:nvGraphicFramePr>
          <p:cNvPr id="4" name="表格 3"/>
          <p:cNvGraphicFramePr>
            <a:graphicFrameLocks noGrp="1"/>
          </p:cNvGraphicFramePr>
          <p:nvPr/>
        </p:nvGraphicFramePr>
        <p:xfrm>
          <a:off x="2117170" y="1543756"/>
          <a:ext cx="2923824" cy="2610558"/>
        </p:xfrm>
        <a:graphic>
          <a:graphicData uri="http://schemas.openxmlformats.org/drawingml/2006/table">
            <a:tbl>
              <a:tblPr firstRow="1" bandRow="1">
                <a:tableStyleId>{5940675A-B579-460E-94D1-54222C63F5DA}</a:tableStyleId>
              </a:tblPr>
              <a:tblGrid>
                <a:gridCol w="487304">
                  <a:extLst>
                    <a:ext uri="{9D8B030D-6E8A-4147-A177-3AD203B41FA5}">
                      <a16:colId xmlns:a16="http://schemas.microsoft.com/office/drawing/2014/main" val="20000"/>
                    </a:ext>
                  </a:extLst>
                </a:gridCol>
                <a:gridCol w="487304">
                  <a:extLst>
                    <a:ext uri="{9D8B030D-6E8A-4147-A177-3AD203B41FA5}">
                      <a16:colId xmlns:a16="http://schemas.microsoft.com/office/drawing/2014/main" val="20001"/>
                    </a:ext>
                  </a:extLst>
                </a:gridCol>
                <a:gridCol w="487304">
                  <a:extLst>
                    <a:ext uri="{9D8B030D-6E8A-4147-A177-3AD203B41FA5}">
                      <a16:colId xmlns:a16="http://schemas.microsoft.com/office/drawing/2014/main" val="20002"/>
                    </a:ext>
                  </a:extLst>
                </a:gridCol>
                <a:gridCol w="487304">
                  <a:extLst>
                    <a:ext uri="{9D8B030D-6E8A-4147-A177-3AD203B41FA5}">
                      <a16:colId xmlns:a16="http://schemas.microsoft.com/office/drawing/2014/main" val="20003"/>
                    </a:ext>
                  </a:extLst>
                </a:gridCol>
                <a:gridCol w="487304">
                  <a:extLst>
                    <a:ext uri="{9D8B030D-6E8A-4147-A177-3AD203B41FA5}">
                      <a16:colId xmlns:a16="http://schemas.microsoft.com/office/drawing/2014/main" val="20004"/>
                    </a:ext>
                  </a:extLst>
                </a:gridCol>
                <a:gridCol w="487304">
                  <a:extLst>
                    <a:ext uri="{9D8B030D-6E8A-4147-A177-3AD203B41FA5}">
                      <a16:colId xmlns:a16="http://schemas.microsoft.com/office/drawing/2014/main" val="20005"/>
                    </a:ext>
                  </a:extLst>
                </a:gridCol>
              </a:tblGrid>
              <a:tr h="43509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0"/>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1"/>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5"/>
                  </a:ext>
                </a:extLst>
              </a:tr>
            </a:tbl>
          </a:graphicData>
        </a:graphic>
      </p:graphicFrame>
      <p:cxnSp>
        <p:nvCxnSpPr>
          <p:cNvPr id="6" name="直接连接符 5"/>
          <p:cNvCxnSpPr/>
          <p:nvPr/>
        </p:nvCxnSpPr>
        <p:spPr>
          <a:xfrm rot="10800000" flipH="1">
            <a:off x="4323644" y="3081866"/>
            <a:ext cx="462844" cy="857956"/>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860799" y="3939822"/>
            <a:ext cx="891820" cy="440265"/>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a:graphicFrameLocks noGrp="1"/>
          </p:cNvGraphicFramePr>
          <p:nvPr/>
        </p:nvGraphicFramePr>
        <p:xfrm>
          <a:off x="5086148" y="1543755"/>
          <a:ext cx="2923824" cy="2610558"/>
        </p:xfrm>
        <a:graphic>
          <a:graphicData uri="http://schemas.openxmlformats.org/drawingml/2006/table">
            <a:tbl>
              <a:tblPr firstRow="1" bandRow="1">
                <a:tableStyleId>{5940675A-B579-460E-94D1-54222C63F5DA}</a:tableStyleId>
              </a:tblPr>
              <a:tblGrid>
                <a:gridCol w="487304">
                  <a:extLst>
                    <a:ext uri="{9D8B030D-6E8A-4147-A177-3AD203B41FA5}">
                      <a16:colId xmlns:a16="http://schemas.microsoft.com/office/drawing/2014/main" val="20000"/>
                    </a:ext>
                  </a:extLst>
                </a:gridCol>
                <a:gridCol w="487304">
                  <a:extLst>
                    <a:ext uri="{9D8B030D-6E8A-4147-A177-3AD203B41FA5}">
                      <a16:colId xmlns:a16="http://schemas.microsoft.com/office/drawing/2014/main" val="20001"/>
                    </a:ext>
                  </a:extLst>
                </a:gridCol>
                <a:gridCol w="487304">
                  <a:extLst>
                    <a:ext uri="{9D8B030D-6E8A-4147-A177-3AD203B41FA5}">
                      <a16:colId xmlns:a16="http://schemas.microsoft.com/office/drawing/2014/main" val="20002"/>
                    </a:ext>
                  </a:extLst>
                </a:gridCol>
                <a:gridCol w="487304">
                  <a:extLst>
                    <a:ext uri="{9D8B030D-6E8A-4147-A177-3AD203B41FA5}">
                      <a16:colId xmlns:a16="http://schemas.microsoft.com/office/drawing/2014/main" val="20003"/>
                    </a:ext>
                  </a:extLst>
                </a:gridCol>
                <a:gridCol w="487304">
                  <a:extLst>
                    <a:ext uri="{9D8B030D-6E8A-4147-A177-3AD203B41FA5}">
                      <a16:colId xmlns:a16="http://schemas.microsoft.com/office/drawing/2014/main" val="20004"/>
                    </a:ext>
                  </a:extLst>
                </a:gridCol>
                <a:gridCol w="487304">
                  <a:extLst>
                    <a:ext uri="{9D8B030D-6E8A-4147-A177-3AD203B41FA5}">
                      <a16:colId xmlns:a16="http://schemas.microsoft.com/office/drawing/2014/main" val="20005"/>
                    </a:ext>
                  </a:extLst>
                </a:gridCol>
              </a:tblGrid>
              <a:tr h="43509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0"/>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1"/>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5"/>
                  </a:ext>
                </a:extLst>
              </a:tr>
            </a:tbl>
          </a:graphicData>
        </a:graphic>
      </p:graphicFrame>
      <p:cxnSp>
        <p:nvCxnSpPr>
          <p:cNvPr id="10" name="直接连接符 9"/>
          <p:cNvCxnSpPr/>
          <p:nvPr/>
        </p:nvCxnSpPr>
        <p:spPr>
          <a:xfrm>
            <a:off x="5328354" y="3510843"/>
            <a:ext cx="959557" cy="440266"/>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200000" flipH="1">
            <a:off x="5079999" y="3296354"/>
            <a:ext cx="925688" cy="428978"/>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aphicFrame>
        <p:nvGraphicFramePr>
          <p:cNvPr id="12" name="表格 11"/>
          <p:cNvGraphicFramePr>
            <a:graphicFrameLocks noGrp="1"/>
          </p:cNvGraphicFramePr>
          <p:nvPr/>
        </p:nvGraphicFramePr>
        <p:xfrm>
          <a:off x="5086149" y="4207931"/>
          <a:ext cx="2923824" cy="2610558"/>
        </p:xfrm>
        <a:graphic>
          <a:graphicData uri="http://schemas.openxmlformats.org/drawingml/2006/table">
            <a:tbl>
              <a:tblPr firstRow="1" bandRow="1">
                <a:tableStyleId>{5940675A-B579-460E-94D1-54222C63F5DA}</a:tableStyleId>
              </a:tblPr>
              <a:tblGrid>
                <a:gridCol w="487304">
                  <a:extLst>
                    <a:ext uri="{9D8B030D-6E8A-4147-A177-3AD203B41FA5}">
                      <a16:colId xmlns:a16="http://schemas.microsoft.com/office/drawing/2014/main" val="20000"/>
                    </a:ext>
                  </a:extLst>
                </a:gridCol>
                <a:gridCol w="487304">
                  <a:extLst>
                    <a:ext uri="{9D8B030D-6E8A-4147-A177-3AD203B41FA5}">
                      <a16:colId xmlns:a16="http://schemas.microsoft.com/office/drawing/2014/main" val="20001"/>
                    </a:ext>
                  </a:extLst>
                </a:gridCol>
                <a:gridCol w="487304">
                  <a:extLst>
                    <a:ext uri="{9D8B030D-6E8A-4147-A177-3AD203B41FA5}">
                      <a16:colId xmlns:a16="http://schemas.microsoft.com/office/drawing/2014/main" val="20002"/>
                    </a:ext>
                  </a:extLst>
                </a:gridCol>
                <a:gridCol w="487304">
                  <a:extLst>
                    <a:ext uri="{9D8B030D-6E8A-4147-A177-3AD203B41FA5}">
                      <a16:colId xmlns:a16="http://schemas.microsoft.com/office/drawing/2014/main" val="20003"/>
                    </a:ext>
                  </a:extLst>
                </a:gridCol>
                <a:gridCol w="487304">
                  <a:extLst>
                    <a:ext uri="{9D8B030D-6E8A-4147-A177-3AD203B41FA5}">
                      <a16:colId xmlns:a16="http://schemas.microsoft.com/office/drawing/2014/main" val="20004"/>
                    </a:ext>
                  </a:extLst>
                </a:gridCol>
                <a:gridCol w="487304">
                  <a:extLst>
                    <a:ext uri="{9D8B030D-6E8A-4147-A177-3AD203B41FA5}">
                      <a16:colId xmlns:a16="http://schemas.microsoft.com/office/drawing/2014/main" val="20005"/>
                    </a:ext>
                  </a:extLst>
                </a:gridCol>
              </a:tblGrid>
              <a:tr h="43509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0"/>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1"/>
                  </a:ext>
                </a:extLst>
              </a:tr>
              <a:tr h="43509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5"/>
                  </a:ext>
                </a:extLst>
              </a:tr>
            </a:tbl>
          </a:graphicData>
        </a:graphic>
      </p:graphicFrame>
      <p:cxnSp>
        <p:nvCxnSpPr>
          <p:cNvPr id="14" name="直接连接符 13"/>
          <p:cNvCxnSpPr/>
          <p:nvPr/>
        </p:nvCxnSpPr>
        <p:spPr>
          <a:xfrm rot="5400000" flipH="1">
            <a:off x="4092219" y="4182532"/>
            <a:ext cx="462844" cy="857956"/>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flipH="1">
            <a:off x="4075287" y="4628444"/>
            <a:ext cx="925688" cy="428978"/>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5322711" y="4413954"/>
            <a:ext cx="400754" cy="908756"/>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flipV="1">
            <a:off x="5322711" y="3973687"/>
            <a:ext cx="965201" cy="462845"/>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H="1">
            <a:off x="4075287" y="3239910"/>
            <a:ext cx="925688" cy="428978"/>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838220" y="3510843"/>
            <a:ext cx="914399" cy="417690"/>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3855154" y="4380087"/>
            <a:ext cx="897466" cy="462845"/>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4323642" y="4842932"/>
            <a:ext cx="936977" cy="428978"/>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5260620" y="4464754"/>
            <a:ext cx="575736" cy="841023"/>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5260619" y="4476044"/>
            <a:ext cx="1027292" cy="366888"/>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322712" y="3547531"/>
            <a:ext cx="965199" cy="414867"/>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4786488" y="3081864"/>
            <a:ext cx="1018823" cy="428979"/>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0800000" flipH="1">
            <a:off x="3860799" y="3510844"/>
            <a:ext cx="925688" cy="428978"/>
          </a:xfrm>
          <a:prstGeom prst="line">
            <a:avLst/>
          </a:prstGeom>
          <a:ln w="38100">
            <a:solidFill>
              <a:srgbClr val="FF0000"/>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260622" y="4436532"/>
            <a:ext cx="1027289" cy="406400"/>
          </a:xfrm>
          <a:prstGeom prst="line">
            <a:avLst/>
          </a:prstGeom>
          <a:ln w="38100">
            <a:solidFill>
              <a:srgbClr val="FF0000"/>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4323642" y="4391378"/>
            <a:ext cx="428977" cy="880532"/>
          </a:xfrm>
          <a:prstGeom prst="line">
            <a:avLst/>
          </a:prstGeom>
          <a:ln w="38100">
            <a:solidFill>
              <a:srgbClr val="FF0000"/>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322711" y="3081864"/>
            <a:ext cx="482600" cy="891823"/>
          </a:xfrm>
          <a:prstGeom prst="line">
            <a:avLst/>
          </a:prstGeom>
          <a:ln w="38100">
            <a:solidFill>
              <a:srgbClr val="FF0000"/>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96061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算法设计的基本策略</a:t>
            </a:r>
          </a:p>
        </p:txBody>
      </p:sp>
      <p:sp>
        <p:nvSpPr>
          <p:cNvPr id="5" name="文本框 4">
            <a:extLst>
              <a:ext uri="{FF2B5EF4-FFF2-40B4-BE49-F238E27FC236}">
                <a16:creationId xmlns:a16="http://schemas.microsoft.com/office/drawing/2014/main" id="{C1FCBD34-40E1-461E-9977-DE49F12E6878}"/>
              </a:ext>
            </a:extLst>
          </p:cNvPr>
          <p:cNvSpPr txBox="1"/>
          <p:nvPr/>
        </p:nvSpPr>
        <p:spPr>
          <a:xfrm>
            <a:off x="2758042" y="3044279"/>
            <a:ext cx="3627916" cy="769441"/>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4400" dirty="0"/>
              <a:t>动 态 规 划 法</a:t>
            </a:r>
          </a:p>
        </p:txBody>
      </p:sp>
    </p:spTree>
    <p:extLst>
      <p:ext uri="{BB962C8B-B14F-4D97-AF65-F5344CB8AC3E}">
        <p14:creationId xmlns:p14="http://schemas.microsoft.com/office/powerpoint/2010/main" val="3661176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6274" y="1478466"/>
            <a:ext cx="8311452" cy="3901068"/>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200000"/>
              </a:lnSpc>
            </a:pPr>
            <a:r>
              <a:rPr lang="en-US" altLang="zh-CN" b="1" dirty="0" err="1">
                <a:latin typeface="Courier New" panose="02070309020205020404" pitchFamily="49" charset="0"/>
                <a:cs typeface="Courier New" panose="02070309020205020404" pitchFamily="49" charset="0"/>
              </a:rPr>
              <a:t>DynamicProgramming</a:t>
            </a:r>
            <a:r>
              <a:rPr lang="en-US" altLang="zh-CN" b="1" dirty="0">
                <a:latin typeface="Courier New" panose="02070309020205020404" pitchFamily="49" charset="0"/>
                <a:cs typeface="Courier New" panose="02070309020205020404" pitchFamily="49" charset="0"/>
              </a:rPr>
              <a:t>()</a:t>
            </a:r>
          </a:p>
          <a:p>
            <a:pPr>
              <a:lnSpc>
                <a:spcPct val="200000"/>
              </a:lnSpc>
            </a:pPr>
            <a:r>
              <a:rPr lang="en-US" altLang="zh-CN" b="1" dirty="0">
                <a:latin typeface="Courier New" panose="02070309020205020404" pitchFamily="49" charset="0"/>
                <a:cs typeface="Courier New" panose="02070309020205020404" pitchFamily="49" charset="0"/>
              </a:rPr>
              <a:t>{</a:t>
            </a:r>
          </a:p>
          <a:p>
            <a:pPr>
              <a:lnSpc>
                <a:spcPct val="200000"/>
              </a:lnSpc>
            </a:pPr>
            <a:r>
              <a:rPr lang="en-US" altLang="zh-CN" b="1" dirty="0">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构造子问题空间</a:t>
            </a:r>
            <a:r>
              <a:rPr lang="en-US" altLang="zh-CN" b="1" dirty="0">
                <a:latin typeface="Courier New" panose="02070309020205020404" pitchFamily="49" charset="0"/>
                <a:cs typeface="Courier New" panose="02070309020205020404" pitchFamily="49" charset="0"/>
              </a:rPr>
              <a:t>;</a:t>
            </a:r>
          </a:p>
          <a:p>
            <a:pPr>
              <a:lnSpc>
                <a:spcPct val="200000"/>
              </a:lnSpc>
            </a:pPr>
            <a:r>
              <a:rPr lang="en-US" altLang="zh-CN" b="1" dirty="0">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初始化叶子结点</a:t>
            </a:r>
            <a:r>
              <a:rPr lang="en-US" altLang="zh-CN" b="1" dirty="0">
                <a:latin typeface="Courier New" panose="02070309020205020404" pitchFamily="49" charset="0"/>
                <a:cs typeface="Courier New" panose="02070309020205020404" pitchFamily="49" charset="0"/>
              </a:rPr>
              <a:t>;</a:t>
            </a:r>
          </a:p>
          <a:p>
            <a:pPr>
              <a:lnSpc>
                <a:spcPct val="200000"/>
              </a:lnSpc>
            </a:pPr>
            <a:r>
              <a:rPr lang="en-US" altLang="zh-CN" b="1" dirty="0">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从叶子结点向上递推各子问题的最优值直到根结点，并记录计算轨迹</a:t>
            </a:r>
            <a:r>
              <a:rPr lang="en-US" altLang="zh-CN" b="1" dirty="0">
                <a:latin typeface="Courier New" panose="02070309020205020404" pitchFamily="49" charset="0"/>
                <a:cs typeface="Courier New" panose="02070309020205020404" pitchFamily="49" charset="0"/>
              </a:rPr>
              <a:t>;</a:t>
            </a:r>
          </a:p>
          <a:p>
            <a:pPr>
              <a:lnSpc>
                <a:spcPct val="200000"/>
              </a:lnSpc>
            </a:pPr>
            <a:r>
              <a:rPr lang="en-US" altLang="zh-CN" b="1" dirty="0">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根据计算轨迹推导最优解</a:t>
            </a:r>
            <a:r>
              <a:rPr lang="en-US" altLang="zh-CN" b="1" dirty="0">
                <a:latin typeface="Courier New" panose="02070309020205020404" pitchFamily="49" charset="0"/>
                <a:cs typeface="Courier New" panose="02070309020205020404" pitchFamily="49" charset="0"/>
              </a:rPr>
              <a:t>;</a:t>
            </a:r>
          </a:p>
          <a:p>
            <a:pPr>
              <a:lnSpc>
                <a:spcPct val="200000"/>
              </a:lnSpc>
            </a:pPr>
            <a:r>
              <a:rPr lang="en-US" altLang="zh-CN"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791686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1BFD24C-29F8-476A-A76F-FE4786D93A87}"/>
              </a:ext>
            </a:extLst>
          </p:cNvPr>
          <p:cNvSpPr>
            <a:spLocks noGrp="1" noChangeArrowheads="1"/>
          </p:cNvSpPr>
          <p:nvPr>
            <p:ph type="title"/>
          </p:nvPr>
        </p:nvSpPr>
        <p:spPr/>
        <p:txBody>
          <a:bodyPr/>
          <a:lstStyle/>
          <a:p>
            <a:pPr eaLnBrk="1" hangingPunct="1"/>
            <a:r>
              <a:rPr lang="zh-CN" altLang="en-US">
                <a:solidFill>
                  <a:schemeClr val="tx1"/>
                </a:solidFill>
              </a:rPr>
              <a:t>最长公共子序列</a:t>
            </a:r>
          </a:p>
        </p:txBody>
      </p:sp>
      <p:sp>
        <p:nvSpPr>
          <p:cNvPr id="14339" name="Rectangle 3">
            <a:extLst>
              <a:ext uri="{FF2B5EF4-FFF2-40B4-BE49-F238E27FC236}">
                <a16:creationId xmlns:a16="http://schemas.microsoft.com/office/drawing/2014/main" id="{A28F2B01-977E-4B62-B25B-04287C51CD9B}"/>
              </a:ext>
            </a:extLst>
          </p:cNvPr>
          <p:cNvSpPr>
            <a:spLocks noGrp="1" noChangeArrowheads="1"/>
          </p:cNvSpPr>
          <p:nvPr>
            <p:ph idx="1"/>
          </p:nvPr>
        </p:nvSpPr>
        <p:spPr>
          <a:xfrm>
            <a:off x="2030016" y="2370536"/>
            <a:ext cx="5829300" cy="1788319"/>
          </a:xfrm>
        </p:spPr>
        <p:txBody>
          <a:bodyPr>
            <a:normAutofit fontScale="92500" lnSpcReduction="20000"/>
          </a:bodyPr>
          <a:lstStyle/>
          <a:p>
            <a:pPr eaLnBrk="1" hangingPunct="1"/>
            <a:r>
              <a:rPr lang="zh-CN" altLang="en-US" sz="1800" dirty="0"/>
              <a:t>问题：</a:t>
            </a:r>
            <a:br>
              <a:rPr lang="zh-CN" altLang="en-US" sz="1800" dirty="0"/>
            </a:br>
            <a:r>
              <a:rPr lang="zh-CN" altLang="en-US" sz="1800" dirty="0"/>
              <a:t>给定两个序列</a:t>
            </a:r>
            <a:br>
              <a:rPr lang="zh-CN" altLang="en-US" sz="1800" dirty="0"/>
            </a:br>
            <a:r>
              <a:rPr lang="en-US" altLang="zh-CN" sz="1800" dirty="0"/>
              <a:t>X={x</a:t>
            </a:r>
            <a:r>
              <a:rPr lang="en-US" altLang="zh-CN" sz="1800" baseline="-25000" dirty="0"/>
              <a:t>0</a:t>
            </a:r>
            <a:r>
              <a:rPr lang="en-US" altLang="zh-CN" sz="1800" dirty="0"/>
              <a:t>,x</a:t>
            </a:r>
            <a:r>
              <a:rPr lang="en-US" altLang="zh-CN" sz="1800" baseline="-25000" dirty="0"/>
              <a:t>1</a:t>
            </a:r>
            <a:r>
              <a:rPr lang="en-US" altLang="zh-CN" sz="1800" dirty="0"/>
              <a:t>,</a:t>
            </a:r>
            <a:r>
              <a:rPr lang="en-US" altLang="zh-CN" sz="1800" dirty="0">
                <a:latin typeface="Arial" panose="020B0604020202020204" pitchFamily="34" charset="0"/>
              </a:rPr>
              <a:t>…</a:t>
            </a:r>
            <a:r>
              <a:rPr lang="en-US" altLang="zh-CN" sz="1800" dirty="0"/>
              <a:t>,x</a:t>
            </a:r>
            <a:r>
              <a:rPr lang="en-US" altLang="zh-CN" sz="1800" baseline="-25000" dirty="0"/>
              <a:t>m-1</a:t>
            </a:r>
            <a:r>
              <a:rPr lang="en-US" altLang="zh-CN" sz="1800" dirty="0"/>
              <a:t>}</a:t>
            </a:r>
            <a:r>
              <a:rPr lang="zh-CN" altLang="en-US" sz="1800" dirty="0"/>
              <a:t>，</a:t>
            </a:r>
            <a:br>
              <a:rPr lang="zh-CN" altLang="en-US" sz="1800" dirty="0"/>
            </a:br>
            <a:r>
              <a:rPr lang="en-US" altLang="zh-CN" sz="1800" dirty="0"/>
              <a:t>Y={y</a:t>
            </a:r>
            <a:r>
              <a:rPr lang="en-US" altLang="zh-CN" sz="1800" baseline="-25000" dirty="0"/>
              <a:t>0</a:t>
            </a:r>
            <a:r>
              <a:rPr lang="en-US" altLang="zh-CN" sz="1800" dirty="0"/>
              <a:t>,y</a:t>
            </a:r>
            <a:r>
              <a:rPr lang="en-US" altLang="zh-CN" sz="1800" baseline="-25000" dirty="0"/>
              <a:t>1</a:t>
            </a:r>
            <a:r>
              <a:rPr lang="en-US" altLang="zh-CN" sz="1800" dirty="0"/>
              <a:t>,</a:t>
            </a:r>
            <a:r>
              <a:rPr lang="en-US" altLang="zh-CN" sz="1800" dirty="0">
                <a:latin typeface="Arial" panose="020B0604020202020204" pitchFamily="34" charset="0"/>
              </a:rPr>
              <a:t>…</a:t>
            </a:r>
            <a:r>
              <a:rPr lang="en-US" altLang="zh-CN" sz="1800" dirty="0"/>
              <a:t>,y</a:t>
            </a:r>
            <a:r>
              <a:rPr lang="en-US" altLang="zh-CN" sz="1800" baseline="-25000" dirty="0"/>
              <a:t>n-1</a:t>
            </a:r>
            <a:r>
              <a:rPr lang="en-US" altLang="zh-CN" sz="1800" dirty="0"/>
              <a:t>}</a:t>
            </a:r>
            <a:r>
              <a:rPr lang="zh-CN" altLang="en-US" sz="1800" dirty="0"/>
              <a:t>，</a:t>
            </a:r>
            <a:br>
              <a:rPr lang="zh-CN" altLang="en-US" sz="1800" dirty="0"/>
            </a:br>
            <a:r>
              <a:rPr lang="zh-CN" altLang="en-US" sz="1800" dirty="0"/>
              <a:t>求</a:t>
            </a:r>
            <a:r>
              <a:rPr lang="en-US" altLang="zh-CN" sz="1800" dirty="0"/>
              <a:t>X</a:t>
            </a:r>
            <a:r>
              <a:rPr lang="zh-CN" altLang="en-US" sz="1800" dirty="0"/>
              <a:t>和</a:t>
            </a:r>
            <a:r>
              <a:rPr lang="en-US" altLang="zh-CN" sz="1800" dirty="0"/>
              <a:t>Y</a:t>
            </a:r>
            <a:r>
              <a:rPr lang="zh-CN" altLang="en-US" sz="1800" dirty="0"/>
              <a:t>的一个最长公共子序列；</a:t>
            </a:r>
          </a:p>
        </p:txBody>
      </p:sp>
      <p:sp>
        <p:nvSpPr>
          <p:cNvPr id="222212" name="Rectangle 4">
            <a:extLst>
              <a:ext uri="{FF2B5EF4-FFF2-40B4-BE49-F238E27FC236}">
                <a16:creationId xmlns:a16="http://schemas.microsoft.com/office/drawing/2014/main" id="{27C4B81A-C87E-46C6-8992-1C5E755A4D73}"/>
              </a:ext>
            </a:extLst>
          </p:cNvPr>
          <p:cNvSpPr>
            <a:spLocks noChangeArrowheads="1"/>
          </p:cNvSpPr>
          <p:nvPr/>
        </p:nvSpPr>
        <p:spPr bwMode="auto">
          <a:xfrm>
            <a:off x="2574132" y="4185047"/>
            <a:ext cx="32207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1800" b="1">
                <a:latin typeface="Courier New" panose="02070309020205020404" pitchFamily="49" charset="0"/>
                <a:ea typeface="华文新魏" panose="02010800040101010101" pitchFamily="2" charset="-122"/>
              </a:rPr>
              <a:t>例：</a:t>
            </a:r>
            <a:r>
              <a:rPr lang="en-US" altLang="zh-CN" sz="1800" b="1">
                <a:latin typeface="Courier New" panose="02070309020205020404" pitchFamily="49" charset="0"/>
                <a:ea typeface="华文新魏" panose="02010800040101010101" pitchFamily="2" charset="-122"/>
              </a:rPr>
              <a:t>X=ABCBDAB</a:t>
            </a:r>
            <a:r>
              <a:rPr lang="zh-CN" altLang="en-US" sz="1800" b="1">
                <a:latin typeface="Courier New" panose="02070309020205020404" pitchFamily="49" charset="0"/>
                <a:ea typeface="华文新魏" panose="02010800040101010101" pitchFamily="2" charset="-122"/>
              </a:rPr>
              <a:t>，</a:t>
            </a:r>
            <a:r>
              <a:rPr lang="en-US" altLang="zh-CN" sz="1800" b="1">
                <a:latin typeface="Courier New" panose="02070309020205020404" pitchFamily="49" charset="0"/>
                <a:ea typeface="华文新魏" panose="02010800040101010101" pitchFamily="2" charset="-122"/>
              </a:rPr>
              <a:t>Y=BDCABA</a:t>
            </a:r>
          </a:p>
        </p:txBody>
      </p:sp>
      <p:sp>
        <p:nvSpPr>
          <p:cNvPr id="222213" name="Text Box 5">
            <a:extLst>
              <a:ext uri="{FF2B5EF4-FFF2-40B4-BE49-F238E27FC236}">
                <a16:creationId xmlns:a16="http://schemas.microsoft.com/office/drawing/2014/main" id="{4B5FD850-4B64-41E8-8505-F3BA2ED0BBDE}"/>
              </a:ext>
            </a:extLst>
          </p:cNvPr>
          <p:cNvSpPr txBox="1">
            <a:spLocks noChangeArrowheads="1"/>
          </p:cNvSpPr>
          <p:nvPr/>
        </p:nvSpPr>
        <p:spPr bwMode="auto">
          <a:xfrm>
            <a:off x="2574132" y="4725591"/>
            <a:ext cx="35509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X</a:t>
            </a:r>
            <a:r>
              <a:rPr lang="zh-CN" altLang="en-US" sz="1800" b="1">
                <a:latin typeface="Courier New" panose="02070309020205020404" pitchFamily="49" charset="0"/>
                <a:ea typeface="华文新魏" panose="02010800040101010101" pitchFamily="2" charset="-122"/>
              </a:rPr>
              <a:t>和</a:t>
            </a:r>
            <a:r>
              <a:rPr lang="en-US" altLang="zh-CN" sz="1800" b="1">
                <a:latin typeface="Courier New" panose="02070309020205020404" pitchFamily="49" charset="0"/>
                <a:ea typeface="华文新魏" panose="02010800040101010101" pitchFamily="2" charset="-122"/>
              </a:rPr>
              <a:t>Y</a:t>
            </a:r>
            <a:r>
              <a:rPr lang="zh-CN" altLang="en-US" sz="1800" b="1">
                <a:latin typeface="Courier New" panose="02070309020205020404" pitchFamily="49" charset="0"/>
                <a:ea typeface="华文新魏" panose="02010800040101010101" pitchFamily="2" charset="-122"/>
              </a:rPr>
              <a:t>的最长公共子序列为：</a:t>
            </a:r>
            <a:r>
              <a:rPr lang="en-US" altLang="zh-CN" sz="1800" b="1">
                <a:latin typeface="Courier New" panose="02070309020205020404" pitchFamily="49" charset="0"/>
                <a:ea typeface="华文新魏" panose="02010800040101010101" pitchFamily="2" charset="-122"/>
              </a:rPr>
              <a:t>BCBA</a:t>
            </a:r>
          </a:p>
        </p:txBody>
      </p:sp>
      <p:sp>
        <p:nvSpPr>
          <p:cNvPr id="222214" name="Rectangle 6">
            <a:extLst>
              <a:ext uri="{FF2B5EF4-FFF2-40B4-BE49-F238E27FC236}">
                <a16:creationId xmlns:a16="http://schemas.microsoft.com/office/drawing/2014/main" id="{4E35771C-D8AC-4F26-AF0A-567D84465C51}"/>
              </a:ext>
            </a:extLst>
          </p:cNvPr>
          <p:cNvSpPr>
            <a:spLocks noChangeArrowheads="1"/>
          </p:cNvSpPr>
          <p:nvPr/>
        </p:nvSpPr>
        <p:spPr bwMode="auto">
          <a:xfrm>
            <a:off x="2574132" y="4185047"/>
            <a:ext cx="32207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1800" b="1">
                <a:latin typeface="Courier New" panose="02070309020205020404" pitchFamily="49" charset="0"/>
                <a:ea typeface="华文新魏" panose="02010800040101010101" pitchFamily="2" charset="-122"/>
              </a:rPr>
              <a:t>例：</a:t>
            </a:r>
            <a:r>
              <a:rPr lang="en-US" altLang="zh-CN" sz="1800" b="1">
                <a:latin typeface="Courier New" panose="02070309020205020404" pitchFamily="49" charset="0"/>
                <a:ea typeface="华文新魏" panose="02010800040101010101" pitchFamily="2" charset="-122"/>
              </a:rPr>
              <a:t>X=ABCBDAB</a:t>
            </a:r>
            <a:r>
              <a:rPr lang="zh-CN" altLang="en-US" sz="1800" b="1">
                <a:latin typeface="Courier New" panose="02070309020205020404" pitchFamily="49" charset="0"/>
                <a:ea typeface="华文新魏" panose="02010800040101010101" pitchFamily="2" charset="-122"/>
              </a:rPr>
              <a:t>，</a:t>
            </a:r>
            <a:r>
              <a:rPr lang="en-US" altLang="zh-CN" sz="1800" b="1">
                <a:latin typeface="Courier New" panose="02070309020205020404" pitchFamily="49" charset="0"/>
                <a:ea typeface="华文新魏" panose="02010800040101010101" pitchFamily="2" charset="-122"/>
              </a:rPr>
              <a:t>Y=BDCABA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12"/>
                                        </p:tgtEl>
                                        <p:attrNameLst>
                                          <p:attrName>style.visibility</p:attrName>
                                        </p:attrNameLst>
                                      </p:cBhvr>
                                      <p:to>
                                        <p:strVal val="visible"/>
                                      </p:to>
                                    </p:set>
                                  </p:childTnLst>
                                  <p:subTnLst>
                                    <p:set>
                                      <p:cBhvr override="childStyle">
                                        <p:cTn dur="1" fill="hold" display="0" masterRel="nextClick" afterEffect="1"/>
                                        <p:tgtEl>
                                          <p:spTgt spid="22221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22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p:bldP spid="222213" grpId="0"/>
      <p:bldP spid="2222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84CD263-4DB2-41CC-A327-14DF3A819296}"/>
              </a:ext>
            </a:extLst>
          </p:cNvPr>
          <p:cNvSpPr>
            <a:spLocks noGrp="1" noChangeArrowheads="1"/>
          </p:cNvSpPr>
          <p:nvPr>
            <p:ph type="title"/>
          </p:nvPr>
        </p:nvSpPr>
        <p:spPr/>
        <p:txBody>
          <a:bodyPr/>
          <a:lstStyle/>
          <a:p>
            <a:pPr eaLnBrk="1" hangingPunct="1"/>
            <a:r>
              <a:rPr lang="zh-CN" altLang="en-US"/>
              <a:t>最长公共子序列</a:t>
            </a:r>
          </a:p>
        </p:txBody>
      </p:sp>
      <p:sp>
        <p:nvSpPr>
          <p:cNvPr id="15363" name="Rectangle 3">
            <a:extLst>
              <a:ext uri="{FF2B5EF4-FFF2-40B4-BE49-F238E27FC236}">
                <a16:creationId xmlns:a16="http://schemas.microsoft.com/office/drawing/2014/main" id="{97AB70B7-347B-4464-8E58-AFB083E6755A}"/>
              </a:ext>
            </a:extLst>
          </p:cNvPr>
          <p:cNvSpPr>
            <a:spLocks noGrp="1" noChangeArrowheads="1"/>
          </p:cNvSpPr>
          <p:nvPr>
            <p:ph idx="1"/>
          </p:nvPr>
        </p:nvSpPr>
        <p:spPr>
          <a:xfrm>
            <a:off x="1925242" y="2349105"/>
            <a:ext cx="5779294" cy="1620440"/>
          </a:xfrm>
        </p:spPr>
        <p:txBody>
          <a:bodyPr>
            <a:normAutofit fontScale="92500" lnSpcReduction="10000"/>
          </a:bodyPr>
          <a:lstStyle/>
          <a:p>
            <a:pPr eaLnBrk="1" hangingPunct="1">
              <a:lnSpc>
                <a:spcPct val="150000"/>
              </a:lnSpc>
            </a:pPr>
            <a:r>
              <a:rPr lang="zh-CN" altLang="en-US" sz="1500" dirty="0"/>
              <a:t>分析：</a:t>
            </a:r>
            <a:br>
              <a:rPr lang="zh-CN" altLang="en-US" sz="1500" dirty="0"/>
            </a:br>
            <a:r>
              <a:rPr lang="zh-CN" altLang="en-US" sz="1500" dirty="0"/>
              <a:t>设最长公共子序列为</a:t>
            </a:r>
            <a:r>
              <a:rPr lang="en-US" altLang="zh-CN" sz="1500" dirty="0"/>
              <a:t>Z={z</a:t>
            </a:r>
            <a:r>
              <a:rPr lang="en-US" altLang="zh-CN" sz="1500" baseline="-25000" dirty="0"/>
              <a:t>0</a:t>
            </a:r>
            <a:r>
              <a:rPr lang="en-US" altLang="zh-CN" sz="1500" dirty="0"/>
              <a:t>,z</a:t>
            </a:r>
            <a:r>
              <a:rPr lang="en-US" altLang="zh-CN" sz="1500" baseline="-25000" dirty="0"/>
              <a:t>1</a:t>
            </a:r>
            <a:r>
              <a:rPr lang="en-US" altLang="zh-CN" sz="1500" dirty="0"/>
              <a:t>,</a:t>
            </a:r>
            <a:r>
              <a:rPr lang="en-US" altLang="zh-CN" sz="1500" dirty="0">
                <a:latin typeface="Arial" panose="020B0604020202020204" pitchFamily="34" charset="0"/>
              </a:rPr>
              <a:t>…</a:t>
            </a:r>
            <a:r>
              <a:rPr lang="en-US" altLang="zh-CN" sz="1500" dirty="0"/>
              <a:t>,z</a:t>
            </a:r>
            <a:r>
              <a:rPr lang="en-US" altLang="zh-CN" sz="1500" baseline="-25000" dirty="0"/>
              <a:t>k-1</a:t>
            </a:r>
            <a:r>
              <a:rPr lang="en-US" altLang="zh-CN" sz="1500" dirty="0"/>
              <a:t>}</a:t>
            </a:r>
            <a:r>
              <a:rPr lang="zh-CN" altLang="en-US" sz="1500" dirty="0"/>
              <a:t>，则可推论：</a:t>
            </a:r>
            <a:br>
              <a:rPr lang="zh-CN" altLang="en-US" sz="1500" dirty="0"/>
            </a:br>
            <a:r>
              <a:rPr lang="zh-CN" altLang="en-US" sz="1500" dirty="0"/>
              <a:t>若</a:t>
            </a:r>
            <a:r>
              <a:rPr lang="en-US" altLang="zh-CN" sz="1500" dirty="0"/>
              <a:t>x</a:t>
            </a:r>
            <a:r>
              <a:rPr lang="en-US" altLang="zh-CN" sz="1500" baseline="-25000" dirty="0"/>
              <a:t>m-1</a:t>
            </a:r>
            <a:r>
              <a:rPr lang="en-US" altLang="zh-CN" sz="1500" dirty="0"/>
              <a:t>=y</a:t>
            </a:r>
            <a:r>
              <a:rPr lang="en-US" altLang="zh-CN" sz="1500" baseline="-25000" dirty="0"/>
              <a:t>n-1</a:t>
            </a:r>
            <a:r>
              <a:rPr lang="zh-CN" altLang="en-US" sz="1500" dirty="0"/>
              <a:t>，则</a:t>
            </a:r>
            <a:r>
              <a:rPr lang="en-US" altLang="zh-CN" sz="1500" dirty="0"/>
              <a:t>Z</a:t>
            </a:r>
            <a:r>
              <a:rPr lang="zh-CN" altLang="en-US" sz="1500" dirty="0"/>
              <a:t>是</a:t>
            </a:r>
            <a:r>
              <a:rPr lang="en-US" altLang="zh-CN" sz="1500" dirty="0"/>
              <a:t>X</a:t>
            </a:r>
            <a:r>
              <a:rPr lang="en-US" altLang="zh-CN" sz="1500" baseline="-25000" dirty="0"/>
              <a:t>m-2</a:t>
            </a:r>
            <a:r>
              <a:rPr lang="zh-CN" altLang="en-US" sz="1500" dirty="0"/>
              <a:t>和</a:t>
            </a:r>
            <a:r>
              <a:rPr lang="en-US" altLang="zh-CN" sz="1500" dirty="0"/>
              <a:t>Y</a:t>
            </a:r>
            <a:r>
              <a:rPr lang="en-US" altLang="zh-CN" sz="1500" baseline="-25000" dirty="0"/>
              <a:t>n-2</a:t>
            </a:r>
            <a:r>
              <a:rPr lang="zh-CN" altLang="en-US" sz="1500" dirty="0"/>
              <a:t>的最长公共子序列</a:t>
            </a:r>
            <a:r>
              <a:rPr lang="en-US" altLang="zh-CN" sz="1500" dirty="0"/>
              <a:t>+x</a:t>
            </a:r>
            <a:r>
              <a:rPr lang="en-US" altLang="zh-CN" sz="1500" baseline="-25000" dirty="0"/>
              <a:t>m-1</a:t>
            </a:r>
            <a:r>
              <a:rPr lang="zh-CN" altLang="en-US" sz="1500" dirty="0"/>
              <a:t>；</a:t>
            </a:r>
            <a:br>
              <a:rPr lang="zh-CN" altLang="en-US" sz="1500" dirty="0"/>
            </a:br>
            <a:r>
              <a:rPr lang="zh-CN" altLang="en-US" sz="1500" dirty="0"/>
              <a:t>否则，则</a:t>
            </a:r>
            <a:r>
              <a:rPr lang="en-US" altLang="zh-CN" sz="1500" dirty="0"/>
              <a:t>Z</a:t>
            </a:r>
            <a:r>
              <a:rPr lang="zh-CN" altLang="en-US" sz="1500" dirty="0"/>
              <a:t>是</a:t>
            </a:r>
            <a:r>
              <a:rPr lang="en-US" altLang="zh-CN" sz="1500" dirty="0"/>
              <a:t>X</a:t>
            </a:r>
            <a:r>
              <a:rPr lang="zh-CN" altLang="en-US" sz="1500" dirty="0"/>
              <a:t>和</a:t>
            </a:r>
            <a:r>
              <a:rPr lang="en-US" altLang="zh-CN" sz="1500" dirty="0"/>
              <a:t>Y</a:t>
            </a:r>
            <a:r>
              <a:rPr lang="en-US" altLang="zh-CN" sz="1500" baseline="-25000" dirty="0"/>
              <a:t>n-2</a:t>
            </a:r>
            <a:r>
              <a:rPr lang="zh-CN" altLang="en-US" sz="1500" dirty="0"/>
              <a:t>的最长公共子序列（当</a:t>
            </a:r>
            <a:r>
              <a:rPr lang="en-US" altLang="zh-CN" sz="1500" dirty="0"/>
              <a:t>z</a:t>
            </a:r>
            <a:r>
              <a:rPr lang="en-US" altLang="zh-CN" sz="1500" baseline="-25000" dirty="0"/>
              <a:t>k-1</a:t>
            </a:r>
            <a:r>
              <a:rPr lang="en-US" altLang="zh-CN" sz="1500" dirty="0"/>
              <a:t>≠x</a:t>
            </a:r>
            <a:r>
              <a:rPr lang="en-US" altLang="zh-CN" sz="1500" baseline="-25000" dirty="0"/>
              <a:t>m-1</a:t>
            </a:r>
            <a:r>
              <a:rPr lang="zh-CN" altLang="en-US" sz="1500" dirty="0"/>
              <a:t>时）或是</a:t>
            </a:r>
            <a:r>
              <a:rPr lang="en-US" altLang="zh-CN" sz="1500" dirty="0"/>
              <a:t>X</a:t>
            </a:r>
            <a:r>
              <a:rPr lang="en-US" altLang="zh-CN" sz="1500" baseline="-25000" dirty="0"/>
              <a:t>m-2</a:t>
            </a:r>
            <a:r>
              <a:rPr lang="zh-CN" altLang="en-US" sz="1500" dirty="0"/>
              <a:t>和</a:t>
            </a:r>
            <a:r>
              <a:rPr lang="en-US" altLang="zh-CN" sz="1500" dirty="0"/>
              <a:t>Y</a:t>
            </a:r>
            <a:r>
              <a:rPr lang="zh-CN" altLang="en-US" sz="1500" dirty="0"/>
              <a:t>的最长公共子序列（当</a:t>
            </a:r>
            <a:r>
              <a:rPr lang="en-US" altLang="zh-CN" sz="1500" dirty="0"/>
              <a:t>z</a:t>
            </a:r>
            <a:r>
              <a:rPr lang="en-US" altLang="zh-CN" sz="1500" baseline="-25000" dirty="0"/>
              <a:t>k-1 </a:t>
            </a:r>
            <a:r>
              <a:rPr lang="en-US" altLang="zh-CN" sz="1500" dirty="0"/>
              <a:t>≠y</a:t>
            </a:r>
            <a:r>
              <a:rPr lang="en-US" altLang="zh-CN" sz="1500" baseline="-25000" dirty="0"/>
              <a:t>n-1</a:t>
            </a:r>
            <a:r>
              <a:rPr lang="zh-CN" altLang="en-US" sz="1500" dirty="0"/>
              <a:t>时）；</a:t>
            </a:r>
          </a:p>
        </p:txBody>
      </p:sp>
      <p:graphicFrame>
        <p:nvGraphicFramePr>
          <p:cNvPr id="223236" name="Group 4">
            <a:extLst>
              <a:ext uri="{FF2B5EF4-FFF2-40B4-BE49-F238E27FC236}">
                <a16:creationId xmlns:a16="http://schemas.microsoft.com/office/drawing/2014/main" id="{06F3B0CC-AC52-43D1-952F-0AD12D5B6670}"/>
              </a:ext>
            </a:extLst>
          </p:cNvPr>
          <p:cNvGraphicFramePr>
            <a:graphicFrameLocks noGrp="1"/>
          </p:cNvGraphicFramePr>
          <p:nvPr/>
        </p:nvGraphicFramePr>
        <p:xfrm>
          <a:off x="2484835" y="4563667"/>
          <a:ext cx="4572000" cy="297656"/>
        </p:xfrm>
        <a:graphic>
          <a:graphicData uri="http://schemas.openxmlformats.org/drawingml/2006/table">
            <a:tbl>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gridCol w="571500">
                  <a:extLst>
                    <a:ext uri="{9D8B030D-6E8A-4147-A177-3AD203B41FA5}">
                      <a16:colId xmlns:a16="http://schemas.microsoft.com/office/drawing/2014/main" val="20004"/>
                    </a:ext>
                  </a:extLst>
                </a:gridCol>
                <a:gridCol w="571500">
                  <a:extLst>
                    <a:ext uri="{9D8B030D-6E8A-4147-A177-3AD203B41FA5}">
                      <a16:colId xmlns:a16="http://schemas.microsoft.com/office/drawing/2014/main" val="20005"/>
                    </a:ext>
                  </a:extLst>
                </a:gridCol>
                <a:gridCol w="571500">
                  <a:extLst>
                    <a:ext uri="{9D8B030D-6E8A-4147-A177-3AD203B41FA5}">
                      <a16:colId xmlns:a16="http://schemas.microsoft.com/office/drawing/2014/main" val="20006"/>
                    </a:ext>
                  </a:extLst>
                </a:gridCol>
                <a:gridCol w="571500">
                  <a:extLst>
                    <a:ext uri="{9D8B030D-6E8A-4147-A177-3AD203B41FA5}">
                      <a16:colId xmlns:a16="http://schemas.microsoft.com/office/drawing/2014/main" val="20007"/>
                    </a:ext>
                  </a:extLst>
                </a:gridCol>
              </a:tblGrid>
              <a:tr h="297656">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0</a:t>
                      </a:r>
                    </a:p>
                  </a:txBody>
                  <a:tcPr marL="68580" marR="68580" marT="34345" marB="343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1</a:t>
                      </a: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2</a:t>
                      </a: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3</a:t>
                      </a: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15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15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m-2</a:t>
                      </a: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rgbClr val="000000"/>
                          </a:solidFill>
                          <a:effectLst/>
                          <a:latin typeface="Tahoma" panose="020B0604030504040204" pitchFamily="34" charset="0"/>
                          <a:ea typeface="楷体_GB2312" pitchFamily="49" charset="-122"/>
                        </a:rPr>
                        <a:t>x</a:t>
                      </a:r>
                      <a:r>
                        <a:rPr kumimoji="0" lang="en-US" altLang="zh-CN" sz="1500" b="1" i="0" u="none" strike="noStrike" cap="none" normalizeH="0" baseline="-25000" dirty="0">
                          <a:ln>
                            <a:noFill/>
                          </a:ln>
                          <a:solidFill>
                            <a:srgbClr val="000000"/>
                          </a:solidFill>
                          <a:effectLst/>
                          <a:latin typeface="Tahoma" panose="020B0604030504040204" pitchFamily="34" charset="0"/>
                          <a:ea typeface="楷体_GB2312" pitchFamily="49" charset="-122"/>
                        </a:rPr>
                        <a:t>m-1</a:t>
                      </a:r>
                    </a:p>
                  </a:txBody>
                  <a:tcPr marL="68580" marR="68580" marT="34345" marB="343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graphicFrame>
        <p:nvGraphicFramePr>
          <p:cNvPr id="223256" name="Group 24">
            <a:extLst>
              <a:ext uri="{FF2B5EF4-FFF2-40B4-BE49-F238E27FC236}">
                <a16:creationId xmlns:a16="http://schemas.microsoft.com/office/drawing/2014/main" id="{3A105433-B6D6-4774-B0FB-704D8A85D816}"/>
              </a:ext>
            </a:extLst>
          </p:cNvPr>
          <p:cNvGraphicFramePr>
            <a:graphicFrameLocks noGrp="1"/>
          </p:cNvGraphicFramePr>
          <p:nvPr/>
        </p:nvGraphicFramePr>
        <p:xfrm>
          <a:off x="3056335" y="4941095"/>
          <a:ext cx="4000500" cy="297656"/>
        </p:xfrm>
        <a:graphic>
          <a:graphicData uri="http://schemas.openxmlformats.org/drawingml/2006/table">
            <a:tbl>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gridCol w="571500">
                  <a:extLst>
                    <a:ext uri="{9D8B030D-6E8A-4147-A177-3AD203B41FA5}">
                      <a16:colId xmlns:a16="http://schemas.microsoft.com/office/drawing/2014/main" val="20004"/>
                    </a:ext>
                  </a:extLst>
                </a:gridCol>
                <a:gridCol w="571500">
                  <a:extLst>
                    <a:ext uri="{9D8B030D-6E8A-4147-A177-3AD203B41FA5}">
                      <a16:colId xmlns:a16="http://schemas.microsoft.com/office/drawing/2014/main" val="20005"/>
                    </a:ext>
                  </a:extLst>
                </a:gridCol>
                <a:gridCol w="571500">
                  <a:extLst>
                    <a:ext uri="{9D8B030D-6E8A-4147-A177-3AD203B41FA5}">
                      <a16:colId xmlns:a16="http://schemas.microsoft.com/office/drawing/2014/main" val="20006"/>
                    </a:ext>
                  </a:extLst>
                </a:gridCol>
              </a:tblGrid>
              <a:tr h="297656">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0</a:t>
                      </a:r>
                    </a:p>
                  </a:txBody>
                  <a:tcPr marL="68580" marR="68580" marT="34345" marB="343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1</a:t>
                      </a: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2</a:t>
                      </a: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15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15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n-2</a:t>
                      </a: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rgbClr val="000000"/>
                          </a:solidFill>
                          <a:effectLst/>
                          <a:latin typeface="Tahoma" panose="020B0604030504040204" pitchFamily="34" charset="0"/>
                          <a:ea typeface="楷体_GB2312" pitchFamily="49" charset="-122"/>
                        </a:rPr>
                        <a:t>y</a:t>
                      </a:r>
                      <a:r>
                        <a:rPr kumimoji="0" lang="en-US" altLang="zh-CN" sz="1500" b="1" i="0" u="none" strike="noStrike" cap="none" normalizeH="0" baseline="-25000" dirty="0">
                          <a:ln>
                            <a:noFill/>
                          </a:ln>
                          <a:solidFill>
                            <a:srgbClr val="000000"/>
                          </a:solidFill>
                          <a:effectLst/>
                          <a:latin typeface="Tahoma" panose="020B0604030504040204" pitchFamily="34" charset="0"/>
                          <a:ea typeface="楷体_GB2312" pitchFamily="49" charset="-122"/>
                        </a:rPr>
                        <a:t>n-1</a:t>
                      </a:r>
                    </a:p>
                  </a:txBody>
                  <a:tcPr marL="68580" marR="68580" marT="34345" marB="343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B1B1"/>
                    </a:solidFill>
                  </a:tcPr>
                </a:tc>
                <a:extLst>
                  <a:ext uri="{0D108BD9-81ED-4DB2-BD59-A6C34878D82A}">
                    <a16:rowId xmlns:a16="http://schemas.microsoft.com/office/drawing/2014/main" val="10000"/>
                  </a:ext>
                </a:extLst>
              </a:tr>
            </a:tbl>
          </a:graphicData>
        </a:graphic>
      </p:graphicFrame>
      <p:graphicFrame>
        <p:nvGraphicFramePr>
          <p:cNvPr id="223274" name="Group 42">
            <a:extLst>
              <a:ext uri="{FF2B5EF4-FFF2-40B4-BE49-F238E27FC236}">
                <a16:creationId xmlns:a16="http://schemas.microsoft.com/office/drawing/2014/main" id="{B3EBAD22-D482-4365-86BE-CCA92885FBE3}"/>
              </a:ext>
            </a:extLst>
          </p:cNvPr>
          <p:cNvGraphicFramePr>
            <a:graphicFrameLocks noGrp="1"/>
          </p:cNvGraphicFramePr>
          <p:nvPr/>
        </p:nvGraphicFramePr>
        <p:xfrm>
          <a:off x="4193381" y="5319714"/>
          <a:ext cx="2857500" cy="297656"/>
        </p:xfrm>
        <a:graphic>
          <a:graphicData uri="http://schemas.openxmlformats.org/drawingml/2006/table">
            <a:tbl>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gridCol w="571500">
                  <a:extLst>
                    <a:ext uri="{9D8B030D-6E8A-4147-A177-3AD203B41FA5}">
                      <a16:colId xmlns:a16="http://schemas.microsoft.com/office/drawing/2014/main" val="20004"/>
                    </a:ext>
                  </a:extLst>
                </a:gridCol>
              </a:tblGrid>
              <a:tr h="297656">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z</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0</a:t>
                      </a:r>
                    </a:p>
                  </a:txBody>
                  <a:tcPr marL="68580" marR="68580" marT="34345" marB="343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z</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1</a:t>
                      </a: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15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z</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k-2</a:t>
                      </a: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rgbClr val="000000"/>
                          </a:solidFill>
                          <a:effectLst/>
                          <a:latin typeface="Tahoma" panose="020B0604030504040204" pitchFamily="34" charset="0"/>
                          <a:ea typeface="楷体_GB2312" pitchFamily="49" charset="-122"/>
                        </a:rPr>
                        <a:t>z</a:t>
                      </a:r>
                      <a:r>
                        <a:rPr kumimoji="0" lang="en-US" altLang="zh-CN" sz="1500" b="1" i="0" u="none" strike="noStrike" cap="none" normalizeH="0" baseline="-25000" dirty="0">
                          <a:ln>
                            <a:noFill/>
                          </a:ln>
                          <a:solidFill>
                            <a:srgbClr val="000000"/>
                          </a:solidFill>
                          <a:effectLst/>
                          <a:latin typeface="Tahoma" panose="020B0604030504040204" pitchFamily="34" charset="0"/>
                          <a:ea typeface="楷体_GB2312" pitchFamily="49" charset="-122"/>
                        </a:rPr>
                        <a:t>k-1</a:t>
                      </a:r>
                    </a:p>
                  </a:txBody>
                  <a:tcPr marL="68580" marR="68580" marT="34345" marB="343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23866C1-A6A0-4F38-A5DE-4575B91FF95A}"/>
              </a:ext>
            </a:extLst>
          </p:cNvPr>
          <p:cNvSpPr/>
          <p:nvPr/>
        </p:nvSpPr>
        <p:spPr>
          <a:xfrm>
            <a:off x="1223628" y="1106742"/>
            <a:ext cx="7182798" cy="4789773"/>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825" dirty="0">
                <a:solidFill>
                  <a:srgbClr val="0000FF"/>
                </a:solidFill>
                <a:latin typeface="Consolas" panose="020B0609020204030204" pitchFamily="49" charset="0"/>
              </a:rPr>
              <a:t>int</a:t>
            </a:r>
            <a:r>
              <a:rPr lang="en-US" altLang="zh-CN" sz="825" dirty="0">
                <a:solidFill>
                  <a:srgbClr val="000000"/>
                </a:solidFill>
                <a:latin typeface="Consolas" panose="020B0609020204030204" pitchFamily="49" charset="0"/>
              </a:rPr>
              <a:t> </a:t>
            </a:r>
            <a:r>
              <a:rPr lang="en-US" altLang="zh-CN" sz="825" dirty="0" err="1">
                <a:solidFill>
                  <a:srgbClr val="000000"/>
                </a:solidFill>
                <a:latin typeface="Consolas" panose="020B0609020204030204" pitchFamily="49" charset="0"/>
              </a:rPr>
              <a:t>GetMaxSubStringLen</a:t>
            </a:r>
            <a:r>
              <a:rPr lang="en-US" altLang="zh-CN" sz="825" dirty="0">
                <a:solidFill>
                  <a:srgbClr val="000000"/>
                </a:solidFill>
                <a:latin typeface="Consolas" panose="020B0609020204030204" pitchFamily="49" charset="0"/>
              </a:rPr>
              <a:t>(</a:t>
            </a:r>
            <a:r>
              <a:rPr lang="en-US" altLang="zh-CN" sz="825" dirty="0">
                <a:solidFill>
                  <a:srgbClr val="0000FF"/>
                </a:solidFill>
                <a:latin typeface="Consolas" panose="020B0609020204030204" pitchFamily="49" charset="0"/>
              </a:rPr>
              <a:t>const</a:t>
            </a:r>
            <a:r>
              <a:rPr lang="en-US" altLang="zh-CN" sz="825" dirty="0">
                <a:solidFill>
                  <a:srgbClr val="000000"/>
                </a:solidFill>
                <a:latin typeface="Consolas" panose="020B0609020204030204" pitchFamily="49" charset="0"/>
              </a:rPr>
              <a:t> string &amp;X, </a:t>
            </a:r>
            <a:r>
              <a:rPr lang="en-US" altLang="zh-CN" sz="825" dirty="0">
                <a:solidFill>
                  <a:srgbClr val="0000FF"/>
                </a:solidFill>
                <a:latin typeface="Consolas" panose="020B0609020204030204" pitchFamily="49" charset="0"/>
              </a:rPr>
              <a:t>const</a:t>
            </a:r>
            <a:r>
              <a:rPr lang="en-US" altLang="zh-CN" sz="825" dirty="0">
                <a:solidFill>
                  <a:srgbClr val="000000"/>
                </a:solidFill>
                <a:latin typeface="Consolas" panose="020B0609020204030204" pitchFamily="49" charset="0"/>
              </a:rPr>
              <a:t> string &amp;Y, vector&lt;vector&lt;</a:t>
            </a:r>
            <a:r>
              <a:rPr lang="en-US" altLang="zh-CN" sz="825" dirty="0" err="1">
                <a:solidFill>
                  <a:srgbClr val="000000"/>
                </a:solidFill>
                <a:latin typeface="Consolas" panose="020B0609020204030204" pitchFamily="49" charset="0"/>
              </a:rPr>
              <a:t>DirectEnum</a:t>
            </a:r>
            <a:r>
              <a:rPr lang="en-US" altLang="zh-CN" sz="825" dirty="0">
                <a:solidFill>
                  <a:srgbClr val="000000"/>
                </a:solidFill>
                <a:latin typeface="Consolas" panose="020B0609020204030204" pitchFamily="49" charset="0"/>
              </a:rPr>
              <a:t>&gt;&gt; &amp;d)</a:t>
            </a:r>
          </a:p>
          <a:p>
            <a:r>
              <a:rPr lang="en-US" altLang="zh-CN" sz="825" dirty="0">
                <a:solidFill>
                  <a:srgbClr val="000000"/>
                </a:solidFill>
                <a:latin typeface="Consolas" panose="020B0609020204030204" pitchFamily="49" charset="0"/>
              </a:rPr>
              <a:t>{</a:t>
            </a:r>
          </a:p>
          <a:p>
            <a:r>
              <a:rPr lang="en-US" altLang="zh-CN" sz="825" dirty="0">
                <a:solidFill>
                  <a:srgbClr val="000000"/>
                </a:solidFill>
                <a:latin typeface="Consolas" panose="020B0609020204030204" pitchFamily="49" charset="0"/>
              </a:rPr>
              <a:t>        </a:t>
            </a:r>
            <a:r>
              <a:rPr lang="en-US" altLang="zh-CN" sz="825" dirty="0">
                <a:solidFill>
                  <a:schemeClr val="accent6">
                    <a:lumMod val="75000"/>
                  </a:schemeClr>
                </a:solidFill>
                <a:latin typeface="Consolas" panose="020B0609020204030204" pitchFamily="49" charset="0"/>
              </a:rPr>
              <a:t>// </a:t>
            </a:r>
            <a:r>
              <a:rPr lang="zh-CN" altLang="en-US" sz="825" dirty="0">
                <a:solidFill>
                  <a:schemeClr val="accent6">
                    <a:lumMod val="75000"/>
                  </a:schemeClr>
                </a:solidFill>
                <a:latin typeface="Consolas" panose="020B0609020204030204" pitchFamily="49" charset="0"/>
              </a:rPr>
              <a:t>分配最优值矩阵</a:t>
            </a:r>
            <a:r>
              <a:rPr lang="en-US" altLang="zh-CN" sz="825" dirty="0">
                <a:solidFill>
                  <a:schemeClr val="accent6">
                    <a:lumMod val="75000"/>
                  </a:schemeClr>
                </a:solidFill>
                <a:latin typeface="Consolas" panose="020B0609020204030204" pitchFamily="49" charset="0"/>
              </a:rPr>
              <a:t>c</a:t>
            </a:r>
            <a:r>
              <a:rPr lang="zh-CN" altLang="en-US" sz="825" dirty="0">
                <a:solidFill>
                  <a:schemeClr val="accent6">
                    <a:lumMod val="75000"/>
                  </a:schemeClr>
                </a:solidFill>
                <a:latin typeface="Consolas" panose="020B0609020204030204" pitchFamily="49" charset="0"/>
              </a:rPr>
              <a:t>和计算轨迹矩阵</a:t>
            </a:r>
            <a:r>
              <a:rPr lang="en-US" altLang="zh-CN" sz="825" dirty="0">
                <a:solidFill>
                  <a:schemeClr val="accent6">
                    <a:lumMod val="75000"/>
                  </a:schemeClr>
                </a:solidFill>
                <a:latin typeface="Consolas" panose="020B0609020204030204" pitchFamily="49" charset="0"/>
              </a:rPr>
              <a:t>d</a:t>
            </a:r>
            <a:r>
              <a:rPr lang="zh-CN" altLang="en-US" sz="825" dirty="0">
                <a:solidFill>
                  <a:schemeClr val="accent6">
                    <a:lumMod val="75000"/>
                  </a:schemeClr>
                </a:solidFill>
                <a:latin typeface="Consolas" panose="020B0609020204030204" pitchFamily="49" charset="0"/>
              </a:rPr>
              <a:t>的空间</a:t>
            </a:r>
            <a:endParaRPr lang="en-US" altLang="zh-CN" sz="825" dirty="0">
              <a:solidFill>
                <a:schemeClr val="accent6">
                  <a:lumMod val="75000"/>
                </a:schemeClr>
              </a:solidFill>
              <a:latin typeface="Consolas" panose="020B0609020204030204" pitchFamily="49" charset="0"/>
            </a:endParaRPr>
          </a:p>
          <a:p>
            <a:pPr lvl="1"/>
            <a:r>
              <a:rPr lang="en-US" altLang="zh-CN" sz="825" dirty="0">
                <a:solidFill>
                  <a:srgbClr val="000000"/>
                </a:solidFill>
                <a:latin typeface="Consolas" panose="020B0609020204030204" pitchFamily="49" charset="0"/>
              </a:rPr>
              <a:t>vector&lt;vector&lt;</a:t>
            </a:r>
            <a:r>
              <a:rPr lang="en-US" altLang="zh-CN" sz="825" dirty="0">
                <a:solidFill>
                  <a:srgbClr val="0000FF"/>
                </a:solidFill>
                <a:latin typeface="Consolas" panose="020B0609020204030204" pitchFamily="49" charset="0"/>
              </a:rPr>
              <a:t>int</a:t>
            </a:r>
            <a:r>
              <a:rPr lang="en-US" altLang="zh-CN" sz="825" dirty="0">
                <a:solidFill>
                  <a:srgbClr val="000000"/>
                </a:solidFill>
                <a:latin typeface="Consolas" panose="020B0609020204030204" pitchFamily="49" charset="0"/>
              </a:rPr>
              <a:t>&gt;&gt; c(</a:t>
            </a:r>
            <a:r>
              <a:rPr lang="en-US" altLang="zh-CN" sz="825" dirty="0" err="1">
                <a:solidFill>
                  <a:srgbClr val="000000"/>
                </a:solidFill>
                <a:latin typeface="Consolas" panose="020B0609020204030204" pitchFamily="49" charset="0"/>
              </a:rPr>
              <a:t>X.size</a:t>
            </a:r>
            <a:r>
              <a:rPr lang="en-US" altLang="zh-CN" sz="825" dirty="0">
                <a:solidFill>
                  <a:srgbClr val="000000"/>
                </a:solidFill>
                <a:latin typeface="Consolas" panose="020B0609020204030204" pitchFamily="49" charset="0"/>
              </a:rPr>
              <a:t>()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 vector&lt;</a:t>
            </a:r>
            <a:r>
              <a:rPr lang="en-US" altLang="zh-CN" sz="825" dirty="0">
                <a:solidFill>
                  <a:srgbClr val="0000FF"/>
                </a:solidFill>
                <a:latin typeface="Consolas" panose="020B0609020204030204" pitchFamily="49" charset="0"/>
              </a:rPr>
              <a:t>int</a:t>
            </a:r>
            <a:r>
              <a:rPr lang="en-US" altLang="zh-CN" sz="825" dirty="0">
                <a:solidFill>
                  <a:srgbClr val="000000"/>
                </a:solidFill>
                <a:latin typeface="Consolas" panose="020B0609020204030204" pitchFamily="49" charset="0"/>
              </a:rPr>
              <a:t>&gt;(</a:t>
            </a:r>
            <a:r>
              <a:rPr lang="en-US" altLang="zh-CN" sz="825" dirty="0" err="1">
                <a:solidFill>
                  <a:srgbClr val="000000"/>
                </a:solidFill>
                <a:latin typeface="Consolas" panose="020B0609020204030204" pitchFamily="49" charset="0"/>
              </a:rPr>
              <a:t>Y.size</a:t>
            </a:r>
            <a:r>
              <a:rPr lang="en-US" altLang="zh-CN" sz="825" dirty="0">
                <a:solidFill>
                  <a:srgbClr val="000000"/>
                </a:solidFill>
                <a:latin typeface="Consolas" panose="020B0609020204030204" pitchFamily="49" charset="0"/>
              </a:rPr>
              <a:t>()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a:t>
            </a:r>
          </a:p>
          <a:p>
            <a:pPr lvl="1"/>
            <a:r>
              <a:rPr lang="en-US" altLang="zh-CN" sz="825" dirty="0">
                <a:solidFill>
                  <a:srgbClr val="000000"/>
                </a:solidFill>
                <a:latin typeface="Consolas" panose="020B0609020204030204" pitchFamily="49" charset="0"/>
              </a:rPr>
              <a:t>d = vector&lt;vector&lt;</a:t>
            </a:r>
            <a:r>
              <a:rPr lang="en-US" altLang="zh-CN" sz="825" dirty="0" err="1">
                <a:solidFill>
                  <a:srgbClr val="000000"/>
                </a:solidFill>
                <a:latin typeface="Consolas" panose="020B0609020204030204" pitchFamily="49" charset="0"/>
              </a:rPr>
              <a:t>DirectEnum</a:t>
            </a:r>
            <a:r>
              <a:rPr lang="en-US" altLang="zh-CN" sz="825" dirty="0">
                <a:solidFill>
                  <a:srgbClr val="000000"/>
                </a:solidFill>
                <a:latin typeface="Consolas" panose="020B0609020204030204" pitchFamily="49" charset="0"/>
              </a:rPr>
              <a:t>&gt;&gt;(</a:t>
            </a:r>
            <a:r>
              <a:rPr lang="en-US" altLang="zh-CN" sz="825" dirty="0" err="1">
                <a:solidFill>
                  <a:srgbClr val="000000"/>
                </a:solidFill>
                <a:latin typeface="Consolas" panose="020B0609020204030204" pitchFamily="49" charset="0"/>
              </a:rPr>
              <a:t>X.size</a:t>
            </a:r>
            <a:r>
              <a:rPr lang="en-US" altLang="zh-CN" sz="825" dirty="0">
                <a:solidFill>
                  <a:srgbClr val="000000"/>
                </a:solidFill>
                <a:latin typeface="Consolas" panose="020B0609020204030204" pitchFamily="49" charset="0"/>
              </a:rPr>
              <a:t>()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 vector&lt;</a:t>
            </a:r>
            <a:r>
              <a:rPr lang="en-US" altLang="zh-CN" sz="825" dirty="0" err="1">
                <a:solidFill>
                  <a:srgbClr val="000000"/>
                </a:solidFill>
                <a:latin typeface="Consolas" panose="020B0609020204030204" pitchFamily="49" charset="0"/>
              </a:rPr>
              <a:t>DirectEnum</a:t>
            </a:r>
            <a:r>
              <a:rPr lang="en-US" altLang="zh-CN" sz="825" dirty="0">
                <a:solidFill>
                  <a:srgbClr val="000000"/>
                </a:solidFill>
                <a:latin typeface="Consolas" panose="020B0609020204030204" pitchFamily="49" charset="0"/>
              </a:rPr>
              <a:t>&gt;(</a:t>
            </a:r>
            <a:r>
              <a:rPr lang="en-US" altLang="zh-CN" sz="825" dirty="0" err="1">
                <a:solidFill>
                  <a:srgbClr val="000000"/>
                </a:solidFill>
                <a:latin typeface="Consolas" panose="020B0609020204030204" pitchFamily="49" charset="0"/>
              </a:rPr>
              <a:t>Y.size</a:t>
            </a:r>
            <a:r>
              <a:rPr lang="en-US" altLang="zh-CN" sz="825" dirty="0">
                <a:solidFill>
                  <a:srgbClr val="000000"/>
                </a:solidFill>
                <a:latin typeface="Consolas" panose="020B0609020204030204" pitchFamily="49" charset="0"/>
              </a:rPr>
              <a:t>()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a:t>
            </a:r>
          </a:p>
          <a:p>
            <a:pPr lvl="1"/>
            <a:endParaRPr lang="en-US" altLang="zh-CN" sz="825" dirty="0">
              <a:solidFill>
                <a:srgbClr val="000000"/>
              </a:solidFill>
              <a:latin typeface="Consolas" panose="020B0609020204030204" pitchFamily="49" charset="0"/>
            </a:endParaRPr>
          </a:p>
          <a:p>
            <a:pPr lvl="1"/>
            <a:r>
              <a:rPr lang="en-US" altLang="zh-CN" sz="825" dirty="0">
                <a:solidFill>
                  <a:schemeClr val="accent6">
                    <a:lumMod val="75000"/>
                  </a:schemeClr>
                </a:solidFill>
                <a:latin typeface="Consolas" panose="020B0609020204030204" pitchFamily="49" charset="0"/>
              </a:rPr>
              <a:t>// </a:t>
            </a:r>
            <a:r>
              <a:rPr lang="zh-CN" altLang="en-US" sz="825" dirty="0">
                <a:solidFill>
                  <a:schemeClr val="accent6">
                    <a:lumMod val="75000"/>
                  </a:schemeClr>
                </a:solidFill>
                <a:latin typeface="Consolas" panose="020B0609020204030204" pitchFamily="49" charset="0"/>
              </a:rPr>
              <a:t>初始化叶子结点</a:t>
            </a:r>
            <a:endParaRPr lang="en-US" altLang="zh-CN" sz="825" dirty="0">
              <a:solidFill>
                <a:schemeClr val="accent6">
                  <a:lumMod val="75000"/>
                </a:schemeClr>
              </a:solidFill>
              <a:latin typeface="Consolas" panose="020B0609020204030204" pitchFamily="49" charset="0"/>
            </a:endParaRPr>
          </a:p>
          <a:p>
            <a:pPr lvl="1"/>
            <a:r>
              <a:rPr lang="en-US" altLang="zh-CN" sz="825" dirty="0">
                <a:solidFill>
                  <a:srgbClr val="0000FF"/>
                </a:solidFill>
                <a:latin typeface="Consolas" panose="020B0609020204030204" pitchFamily="49" charset="0"/>
              </a:rPr>
              <a:t>for</a:t>
            </a:r>
            <a:r>
              <a:rPr lang="en-US" altLang="zh-CN" sz="825" dirty="0">
                <a:solidFill>
                  <a:srgbClr val="000000"/>
                </a:solidFill>
                <a:latin typeface="Consolas" panose="020B0609020204030204" pitchFamily="49" charset="0"/>
              </a:rPr>
              <a:t> (</a:t>
            </a:r>
            <a:r>
              <a:rPr lang="en-US" altLang="zh-CN" sz="825" dirty="0" err="1">
                <a:solidFill>
                  <a:srgbClr val="000000"/>
                </a:solidFill>
                <a:latin typeface="Consolas" panose="020B0609020204030204" pitchFamily="49" charset="0"/>
              </a:rPr>
              <a:t>size_t</a:t>
            </a:r>
            <a:r>
              <a:rPr lang="en-US" altLang="zh-CN" sz="825" dirty="0">
                <a:solidFill>
                  <a:srgbClr val="000000"/>
                </a:solidFill>
                <a:latin typeface="Consolas" panose="020B0609020204030204" pitchFamily="49" charset="0"/>
              </a:rPr>
              <a:t> i = </a:t>
            </a:r>
            <a:r>
              <a:rPr lang="en-US" altLang="zh-CN" sz="825" dirty="0">
                <a:solidFill>
                  <a:srgbClr val="09885A"/>
                </a:solidFill>
                <a:latin typeface="Consolas" panose="020B0609020204030204" pitchFamily="49" charset="0"/>
              </a:rPr>
              <a:t>0</a:t>
            </a:r>
            <a:r>
              <a:rPr lang="en-US" altLang="zh-CN" sz="825" dirty="0">
                <a:solidFill>
                  <a:srgbClr val="000000"/>
                </a:solidFill>
                <a:latin typeface="Consolas" panose="020B0609020204030204" pitchFamily="49" charset="0"/>
              </a:rPr>
              <a:t>; i &lt; </a:t>
            </a:r>
            <a:r>
              <a:rPr lang="en-US" altLang="zh-CN" sz="825" dirty="0" err="1">
                <a:solidFill>
                  <a:srgbClr val="000000"/>
                </a:solidFill>
                <a:latin typeface="Consolas" panose="020B0609020204030204" pitchFamily="49" charset="0"/>
              </a:rPr>
              <a:t>X.size</a:t>
            </a:r>
            <a:r>
              <a:rPr lang="en-US" altLang="zh-CN" sz="825" dirty="0">
                <a:solidFill>
                  <a:srgbClr val="000000"/>
                </a:solidFill>
                <a:latin typeface="Consolas" panose="020B0609020204030204" pitchFamily="49" charset="0"/>
              </a:rPr>
              <a:t>()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 i++) c[i][</a:t>
            </a:r>
            <a:r>
              <a:rPr lang="en-US" altLang="zh-CN" sz="825" dirty="0">
                <a:solidFill>
                  <a:srgbClr val="09885A"/>
                </a:solidFill>
                <a:latin typeface="Consolas" panose="020B0609020204030204" pitchFamily="49" charset="0"/>
              </a:rPr>
              <a:t>0</a:t>
            </a:r>
            <a:r>
              <a:rPr lang="en-US" altLang="zh-CN" sz="825" dirty="0">
                <a:solidFill>
                  <a:srgbClr val="000000"/>
                </a:solidFill>
                <a:latin typeface="Consolas" panose="020B0609020204030204" pitchFamily="49" charset="0"/>
              </a:rPr>
              <a:t>] = </a:t>
            </a:r>
            <a:r>
              <a:rPr lang="en-US" altLang="zh-CN" sz="825" dirty="0">
                <a:solidFill>
                  <a:srgbClr val="09885A"/>
                </a:solidFill>
                <a:latin typeface="Consolas" panose="020B0609020204030204" pitchFamily="49" charset="0"/>
              </a:rPr>
              <a:t>0</a:t>
            </a:r>
            <a:r>
              <a:rPr lang="en-US" altLang="zh-CN" sz="825" dirty="0">
                <a:solidFill>
                  <a:srgbClr val="000000"/>
                </a:solidFill>
                <a:latin typeface="Consolas" panose="020B0609020204030204" pitchFamily="49" charset="0"/>
              </a:rPr>
              <a:t>;</a:t>
            </a:r>
          </a:p>
          <a:p>
            <a:pPr lvl="1"/>
            <a:r>
              <a:rPr lang="en-US" altLang="zh-CN" sz="825" dirty="0">
                <a:solidFill>
                  <a:srgbClr val="0000FF"/>
                </a:solidFill>
                <a:latin typeface="Consolas" panose="020B0609020204030204" pitchFamily="49" charset="0"/>
              </a:rPr>
              <a:t>for</a:t>
            </a:r>
            <a:r>
              <a:rPr lang="en-US" altLang="zh-CN" sz="825" dirty="0">
                <a:solidFill>
                  <a:srgbClr val="000000"/>
                </a:solidFill>
                <a:latin typeface="Consolas" panose="020B0609020204030204" pitchFamily="49" charset="0"/>
              </a:rPr>
              <a:t> (</a:t>
            </a:r>
            <a:r>
              <a:rPr lang="en-US" altLang="zh-CN" sz="825" dirty="0" err="1">
                <a:solidFill>
                  <a:srgbClr val="000000"/>
                </a:solidFill>
                <a:latin typeface="Consolas" panose="020B0609020204030204" pitchFamily="49" charset="0"/>
              </a:rPr>
              <a:t>size_t</a:t>
            </a:r>
            <a:r>
              <a:rPr lang="en-US" altLang="zh-CN" sz="825" dirty="0">
                <a:solidFill>
                  <a:srgbClr val="000000"/>
                </a:solidFill>
                <a:latin typeface="Consolas" panose="020B0609020204030204" pitchFamily="49" charset="0"/>
              </a:rPr>
              <a:t> i = </a:t>
            </a:r>
            <a:r>
              <a:rPr lang="en-US" altLang="zh-CN" sz="825" dirty="0">
                <a:solidFill>
                  <a:srgbClr val="09885A"/>
                </a:solidFill>
                <a:latin typeface="Consolas" panose="020B0609020204030204" pitchFamily="49" charset="0"/>
              </a:rPr>
              <a:t>0</a:t>
            </a:r>
            <a:r>
              <a:rPr lang="en-US" altLang="zh-CN" sz="825" dirty="0">
                <a:solidFill>
                  <a:srgbClr val="000000"/>
                </a:solidFill>
                <a:latin typeface="Consolas" panose="020B0609020204030204" pitchFamily="49" charset="0"/>
              </a:rPr>
              <a:t>; i &lt; </a:t>
            </a:r>
            <a:r>
              <a:rPr lang="en-US" altLang="zh-CN" sz="825" dirty="0" err="1">
                <a:solidFill>
                  <a:srgbClr val="000000"/>
                </a:solidFill>
                <a:latin typeface="Consolas" panose="020B0609020204030204" pitchFamily="49" charset="0"/>
              </a:rPr>
              <a:t>Y.size</a:t>
            </a:r>
            <a:r>
              <a:rPr lang="en-US" altLang="zh-CN" sz="825" dirty="0">
                <a:solidFill>
                  <a:srgbClr val="000000"/>
                </a:solidFill>
                <a:latin typeface="Consolas" panose="020B0609020204030204" pitchFamily="49" charset="0"/>
              </a:rPr>
              <a:t>()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 i++) c[</a:t>
            </a:r>
            <a:r>
              <a:rPr lang="en-US" altLang="zh-CN" sz="825" dirty="0">
                <a:solidFill>
                  <a:srgbClr val="09885A"/>
                </a:solidFill>
                <a:latin typeface="Consolas" panose="020B0609020204030204" pitchFamily="49" charset="0"/>
              </a:rPr>
              <a:t>0</a:t>
            </a:r>
            <a:r>
              <a:rPr lang="en-US" altLang="zh-CN" sz="825" dirty="0">
                <a:solidFill>
                  <a:srgbClr val="000000"/>
                </a:solidFill>
                <a:latin typeface="Consolas" panose="020B0609020204030204" pitchFamily="49" charset="0"/>
              </a:rPr>
              <a:t>][i] = </a:t>
            </a:r>
            <a:r>
              <a:rPr lang="en-US" altLang="zh-CN" sz="825" dirty="0">
                <a:solidFill>
                  <a:srgbClr val="09885A"/>
                </a:solidFill>
                <a:latin typeface="Consolas" panose="020B0609020204030204" pitchFamily="49" charset="0"/>
              </a:rPr>
              <a:t>0</a:t>
            </a:r>
            <a:r>
              <a:rPr lang="en-US" altLang="zh-CN" sz="825" dirty="0">
                <a:solidFill>
                  <a:srgbClr val="000000"/>
                </a:solidFill>
                <a:latin typeface="Consolas" panose="020B0609020204030204" pitchFamily="49" charset="0"/>
              </a:rPr>
              <a:t>;</a:t>
            </a:r>
          </a:p>
          <a:p>
            <a:pPr lvl="1"/>
            <a:endParaRPr lang="en-US" altLang="zh-CN" sz="825" dirty="0">
              <a:solidFill>
                <a:srgbClr val="000000"/>
              </a:solidFill>
              <a:latin typeface="Consolas" panose="020B0609020204030204" pitchFamily="49" charset="0"/>
            </a:endParaRPr>
          </a:p>
          <a:p>
            <a:pPr lvl="1"/>
            <a:r>
              <a:rPr lang="en-US" altLang="zh-CN" sz="825" dirty="0">
                <a:solidFill>
                  <a:schemeClr val="accent6">
                    <a:lumMod val="75000"/>
                  </a:schemeClr>
                </a:solidFill>
                <a:latin typeface="Consolas" panose="020B0609020204030204" pitchFamily="49" charset="0"/>
              </a:rPr>
              <a:t>// </a:t>
            </a:r>
            <a:r>
              <a:rPr lang="zh-CN" altLang="en-US" sz="825" dirty="0">
                <a:solidFill>
                  <a:schemeClr val="accent6">
                    <a:lumMod val="75000"/>
                  </a:schemeClr>
                </a:solidFill>
                <a:latin typeface="Consolas" panose="020B0609020204030204" pitchFamily="49" charset="0"/>
              </a:rPr>
              <a:t>逐行逐列归纳计算子问题的最优值</a:t>
            </a:r>
            <a:r>
              <a:rPr lang="en-US" altLang="zh-CN" sz="825" dirty="0">
                <a:solidFill>
                  <a:schemeClr val="accent6">
                    <a:lumMod val="75000"/>
                  </a:schemeClr>
                </a:solidFill>
                <a:latin typeface="Consolas" panose="020B0609020204030204" pitchFamily="49" charset="0"/>
              </a:rPr>
              <a:t>c</a:t>
            </a:r>
            <a:r>
              <a:rPr lang="zh-CN" altLang="en-US" sz="825" dirty="0">
                <a:solidFill>
                  <a:schemeClr val="accent6">
                    <a:lumMod val="75000"/>
                  </a:schemeClr>
                </a:solidFill>
                <a:latin typeface="Consolas" panose="020B0609020204030204" pitchFamily="49" charset="0"/>
              </a:rPr>
              <a:t>，并记录计算轨迹</a:t>
            </a:r>
            <a:r>
              <a:rPr lang="en-US" altLang="zh-CN" sz="825" dirty="0">
                <a:solidFill>
                  <a:schemeClr val="accent6">
                    <a:lumMod val="75000"/>
                  </a:schemeClr>
                </a:solidFill>
                <a:latin typeface="Consolas" panose="020B0609020204030204" pitchFamily="49" charset="0"/>
              </a:rPr>
              <a:t>d</a:t>
            </a:r>
          </a:p>
          <a:p>
            <a:pPr lvl="1"/>
            <a:r>
              <a:rPr lang="en-US" altLang="zh-CN" sz="825" dirty="0">
                <a:solidFill>
                  <a:srgbClr val="0000FF"/>
                </a:solidFill>
                <a:latin typeface="Consolas" panose="020B0609020204030204" pitchFamily="49" charset="0"/>
              </a:rPr>
              <a:t>for</a:t>
            </a:r>
            <a:r>
              <a:rPr lang="en-US" altLang="zh-CN" sz="825" dirty="0">
                <a:solidFill>
                  <a:srgbClr val="000000"/>
                </a:solidFill>
                <a:latin typeface="Consolas" panose="020B0609020204030204" pitchFamily="49" charset="0"/>
              </a:rPr>
              <a:t> (</a:t>
            </a:r>
            <a:r>
              <a:rPr lang="en-US" altLang="zh-CN" sz="825" dirty="0" err="1">
                <a:solidFill>
                  <a:srgbClr val="000000"/>
                </a:solidFill>
                <a:latin typeface="Consolas" panose="020B0609020204030204" pitchFamily="49" charset="0"/>
              </a:rPr>
              <a:t>size_t</a:t>
            </a:r>
            <a:r>
              <a:rPr lang="en-US" altLang="zh-CN" sz="825" dirty="0">
                <a:solidFill>
                  <a:srgbClr val="000000"/>
                </a:solidFill>
                <a:latin typeface="Consolas" panose="020B0609020204030204" pitchFamily="49" charset="0"/>
              </a:rPr>
              <a:t> i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 i &lt; </a:t>
            </a:r>
            <a:r>
              <a:rPr lang="en-US" altLang="zh-CN" sz="825" dirty="0" err="1">
                <a:solidFill>
                  <a:srgbClr val="000000"/>
                </a:solidFill>
                <a:latin typeface="Consolas" panose="020B0609020204030204" pitchFamily="49" charset="0"/>
              </a:rPr>
              <a:t>X.size</a:t>
            </a:r>
            <a:r>
              <a:rPr lang="en-US" altLang="zh-CN" sz="825" dirty="0">
                <a:solidFill>
                  <a:srgbClr val="000000"/>
                </a:solidFill>
                <a:latin typeface="Consolas" panose="020B0609020204030204" pitchFamily="49" charset="0"/>
              </a:rPr>
              <a:t>()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 i++)</a:t>
            </a:r>
          </a:p>
          <a:p>
            <a:pPr lvl="1"/>
            <a:r>
              <a:rPr lang="en-US" altLang="zh-CN" sz="825" dirty="0">
                <a:solidFill>
                  <a:srgbClr val="000000"/>
                </a:solidFill>
                <a:latin typeface="Consolas" panose="020B0609020204030204" pitchFamily="49" charset="0"/>
              </a:rPr>
              <a:t>{</a:t>
            </a:r>
          </a:p>
          <a:p>
            <a:pPr lvl="2"/>
            <a:r>
              <a:rPr lang="en-US" altLang="zh-CN" sz="825" dirty="0">
                <a:solidFill>
                  <a:srgbClr val="0000FF"/>
                </a:solidFill>
                <a:latin typeface="Consolas" panose="020B0609020204030204" pitchFamily="49" charset="0"/>
              </a:rPr>
              <a:t>for</a:t>
            </a:r>
            <a:r>
              <a:rPr lang="en-US" altLang="zh-CN" sz="825" dirty="0">
                <a:solidFill>
                  <a:srgbClr val="000000"/>
                </a:solidFill>
                <a:latin typeface="Consolas" panose="020B0609020204030204" pitchFamily="49" charset="0"/>
              </a:rPr>
              <a:t> (</a:t>
            </a:r>
            <a:r>
              <a:rPr lang="en-US" altLang="zh-CN" sz="825" dirty="0" err="1">
                <a:solidFill>
                  <a:srgbClr val="000000"/>
                </a:solidFill>
                <a:latin typeface="Consolas" panose="020B0609020204030204" pitchFamily="49" charset="0"/>
              </a:rPr>
              <a:t>size_t</a:t>
            </a:r>
            <a:r>
              <a:rPr lang="en-US" altLang="zh-CN" sz="825" dirty="0">
                <a:solidFill>
                  <a:srgbClr val="000000"/>
                </a:solidFill>
                <a:latin typeface="Consolas" panose="020B0609020204030204" pitchFamily="49" charset="0"/>
              </a:rPr>
              <a:t> j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 j &lt; </a:t>
            </a:r>
            <a:r>
              <a:rPr lang="en-US" altLang="zh-CN" sz="825" dirty="0" err="1">
                <a:solidFill>
                  <a:srgbClr val="000000"/>
                </a:solidFill>
                <a:latin typeface="Consolas" panose="020B0609020204030204" pitchFamily="49" charset="0"/>
              </a:rPr>
              <a:t>Y.size</a:t>
            </a:r>
            <a:r>
              <a:rPr lang="en-US" altLang="zh-CN" sz="825" dirty="0">
                <a:solidFill>
                  <a:srgbClr val="000000"/>
                </a:solidFill>
                <a:latin typeface="Consolas" panose="020B0609020204030204" pitchFamily="49" charset="0"/>
              </a:rPr>
              <a:t>()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 </a:t>
            </a:r>
            <a:r>
              <a:rPr lang="en-US" altLang="zh-CN" sz="825" dirty="0" err="1">
                <a:solidFill>
                  <a:srgbClr val="000000"/>
                </a:solidFill>
                <a:latin typeface="Consolas" panose="020B0609020204030204" pitchFamily="49" charset="0"/>
              </a:rPr>
              <a:t>j++</a:t>
            </a:r>
            <a:r>
              <a:rPr lang="en-US" altLang="zh-CN" sz="825" dirty="0">
                <a:solidFill>
                  <a:srgbClr val="000000"/>
                </a:solidFill>
                <a:latin typeface="Consolas" panose="020B0609020204030204" pitchFamily="49" charset="0"/>
              </a:rPr>
              <a:t>)</a:t>
            </a:r>
          </a:p>
          <a:p>
            <a:pPr lvl="2"/>
            <a:r>
              <a:rPr lang="en-US" altLang="zh-CN" sz="825" dirty="0">
                <a:solidFill>
                  <a:srgbClr val="000000"/>
                </a:solidFill>
                <a:latin typeface="Consolas" panose="020B0609020204030204" pitchFamily="49" charset="0"/>
              </a:rPr>
              <a:t>{</a:t>
            </a:r>
          </a:p>
          <a:p>
            <a:pPr lvl="3"/>
            <a:r>
              <a:rPr lang="en-US" altLang="zh-CN" sz="825" dirty="0">
                <a:solidFill>
                  <a:srgbClr val="0000FF"/>
                </a:solidFill>
                <a:latin typeface="Consolas" panose="020B0609020204030204" pitchFamily="49" charset="0"/>
              </a:rPr>
              <a:t>if</a:t>
            </a:r>
            <a:r>
              <a:rPr lang="en-US" altLang="zh-CN" sz="825" dirty="0">
                <a:solidFill>
                  <a:srgbClr val="000000"/>
                </a:solidFill>
                <a:latin typeface="Consolas" panose="020B0609020204030204" pitchFamily="49" charset="0"/>
              </a:rPr>
              <a:t> (X[i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 == Y[j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a:t>
            </a:r>
          </a:p>
          <a:p>
            <a:pPr lvl="3"/>
            <a:r>
              <a:rPr lang="en-US" altLang="zh-CN" sz="825" dirty="0">
                <a:solidFill>
                  <a:srgbClr val="000000"/>
                </a:solidFill>
                <a:latin typeface="Consolas" panose="020B0609020204030204" pitchFamily="49" charset="0"/>
              </a:rPr>
              <a:t>{</a:t>
            </a:r>
          </a:p>
          <a:p>
            <a:pPr lvl="4"/>
            <a:r>
              <a:rPr lang="en-US" altLang="zh-CN" sz="825" dirty="0">
                <a:solidFill>
                  <a:srgbClr val="000000"/>
                </a:solidFill>
                <a:latin typeface="Consolas" panose="020B0609020204030204" pitchFamily="49" charset="0"/>
              </a:rPr>
              <a:t>c[i][j] = c[i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][j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a:t>
            </a:r>
          </a:p>
          <a:p>
            <a:pPr lvl="4"/>
            <a:r>
              <a:rPr lang="en-US" altLang="zh-CN" sz="825" dirty="0">
                <a:solidFill>
                  <a:srgbClr val="000000"/>
                </a:solidFill>
                <a:latin typeface="Consolas" panose="020B0609020204030204" pitchFamily="49" charset="0"/>
              </a:rPr>
              <a:t>d[i][j] = </a:t>
            </a:r>
            <a:r>
              <a:rPr lang="en-US" altLang="zh-CN" sz="825" dirty="0" err="1">
                <a:solidFill>
                  <a:srgbClr val="000000"/>
                </a:solidFill>
                <a:latin typeface="Consolas" panose="020B0609020204030204" pitchFamily="49" charset="0"/>
              </a:rPr>
              <a:t>DirectEnum</a:t>
            </a:r>
            <a:r>
              <a:rPr lang="en-US" altLang="zh-CN" sz="825" dirty="0">
                <a:solidFill>
                  <a:srgbClr val="000000"/>
                </a:solidFill>
                <a:latin typeface="Consolas" panose="020B0609020204030204" pitchFamily="49" charset="0"/>
              </a:rPr>
              <a:t>::</a:t>
            </a:r>
            <a:r>
              <a:rPr lang="en-US" altLang="zh-CN" sz="825" dirty="0" err="1">
                <a:solidFill>
                  <a:srgbClr val="000000"/>
                </a:solidFill>
                <a:latin typeface="Consolas" panose="020B0609020204030204" pitchFamily="49" charset="0"/>
              </a:rPr>
              <a:t>topleft</a:t>
            </a:r>
            <a:r>
              <a:rPr lang="en-US" altLang="zh-CN" sz="825" dirty="0">
                <a:solidFill>
                  <a:srgbClr val="000000"/>
                </a:solidFill>
                <a:latin typeface="Consolas" panose="020B0609020204030204" pitchFamily="49" charset="0"/>
              </a:rPr>
              <a:t>;</a:t>
            </a:r>
          </a:p>
          <a:p>
            <a:pPr lvl="3"/>
            <a:r>
              <a:rPr lang="en-US" altLang="zh-CN" sz="825" dirty="0">
                <a:solidFill>
                  <a:srgbClr val="000000"/>
                </a:solidFill>
                <a:latin typeface="Consolas" panose="020B0609020204030204" pitchFamily="49" charset="0"/>
              </a:rPr>
              <a:t>}</a:t>
            </a:r>
          </a:p>
          <a:p>
            <a:pPr lvl="3"/>
            <a:r>
              <a:rPr lang="en-US" altLang="zh-CN" sz="825" dirty="0">
                <a:solidFill>
                  <a:srgbClr val="0000FF"/>
                </a:solidFill>
                <a:latin typeface="Consolas" panose="020B0609020204030204" pitchFamily="49" charset="0"/>
              </a:rPr>
              <a:t>else</a:t>
            </a:r>
            <a:r>
              <a:rPr lang="en-US" altLang="zh-CN" sz="825" dirty="0">
                <a:solidFill>
                  <a:srgbClr val="000000"/>
                </a:solidFill>
                <a:latin typeface="Consolas" panose="020B0609020204030204" pitchFamily="49" charset="0"/>
              </a:rPr>
              <a:t> </a:t>
            </a:r>
            <a:r>
              <a:rPr lang="en-US" altLang="zh-CN" sz="825" dirty="0">
                <a:solidFill>
                  <a:srgbClr val="0000FF"/>
                </a:solidFill>
                <a:latin typeface="Consolas" panose="020B0609020204030204" pitchFamily="49" charset="0"/>
              </a:rPr>
              <a:t>if</a:t>
            </a:r>
            <a:r>
              <a:rPr lang="en-US" altLang="zh-CN" sz="825" dirty="0">
                <a:solidFill>
                  <a:srgbClr val="000000"/>
                </a:solidFill>
                <a:latin typeface="Consolas" panose="020B0609020204030204" pitchFamily="49" charset="0"/>
              </a:rPr>
              <a:t> (c[i][j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 &lt; c[i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][j])</a:t>
            </a:r>
          </a:p>
          <a:p>
            <a:pPr lvl="3"/>
            <a:r>
              <a:rPr lang="en-US" altLang="zh-CN" sz="825" dirty="0">
                <a:solidFill>
                  <a:srgbClr val="000000"/>
                </a:solidFill>
                <a:latin typeface="Consolas" panose="020B0609020204030204" pitchFamily="49" charset="0"/>
              </a:rPr>
              <a:t>{</a:t>
            </a:r>
          </a:p>
          <a:p>
            <a:pPr lvl="4"/>
            <a:r>
              <a:rPr lang="en-US" altLang="zh-CN" sz="825" dirty="0">
                <a:solidFill>
                  <a:srgbClr val="000000"/>
                </a:solidFill>
                <a:latin typeface="Consolas" panose="020B0609020204030204" pitchFamily="49" charset="0"/>
              </a:rPr>
              <a:t>c[i][j] = c[i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][j];</a:t>
            </a:r>
          </a:p>
          <a:p>
            <a:pPr lvl="4"/>
            <a:r>
              <a:rPr lang="en-US" altLang="zh-CN" sz="825" dirty="0">
                <a:solidFill>
                  <a:srgbClr val="000000"/>
                </a:solidFill>
                <a:latin typeface="Consolas" panose="020B0609020204030204" pitchFamily="49" charset="0"/>
              </a:rPr>
              <a:t>d[i][j] = </a:t>
            </a:r>
            <a:r>
              <a:rPr lang="en-US" altLang="zh-CN" sz="825" dirty="0" err="1">
                <a:solidFill>
                  <a:srgbClr val="000000"/>
                </a:solidFill>
                <a:latin typeface="Consolas" panose="020B0609020204030204" pitchFamily="49" charset="0"/>
              </a:rPr>
              <a:t>DirectEnum</a:t>
            </a:r>
            <a:r>
              <a:rPr lang="en-US" altLang="zh-CN" sz="825" dirty="0">
                <a:solidFill>
                  <a:srgbClr val="000000"/>
                </a:solidFill>
                <a:latin typeface="Consolas" panose="020B0609020204030204" pitchFamily="49" charset="0"/>
              </a:rPr>
              <a:t>::top;</a:t>
            </a:r>
          </a:p>
          <a:p>
            <a:pPr lvl="3"/>
            <a:r>
              <a:rPr lang="en-US" altLang="zh-CN" sz="825" dirty="0">
                <a:solidFill>
                  <a:srgbClr val="000000"/>
                </a:solidFill>
                <a:latin typeface="Consolas" panose="020B0609020204030204" pitchFamily="49" charset="0"/>
              </a:rPr>
              <a:t>}</a:t>
            </a:r>
          </a:p>
          <a:p>
            <a:pPr lvl="3"/>
            <a:r>
              <a:rPr lang="en-US" altLang="zh-CN" sz="825" dirty="0">
                <a:solidFill>
                  <a:srgbClr val="0000FF"/>
                </a:solidFill>
                <a:latin typeface="Consolas" panose="020B0609020204030204" pitchFamily="49" charset="0"/>
              </a:rPr>
              <a:t>else</a:t>
            </a:r>
            <a:endParaRPr lang="en-US" altLang="zh-CN" sz="825" dirty="0">
              <a:solidFill>
                <a:srgbClr val="000000"/>
              </a:solidFill>
              <a:latin typeface="Consolas" panose="020B0609020204030204" pitchFamily="49" charset="0"/>
            </a:endParaRPr>
          </a:p>
          <a:p>
            <a:pPr lvl="3"/>
            <a:r>
              <a:rPr lang="en-US" altLang="zh-CN" sz="825" dirty="0">
                <a:solidFill>
                  <a:srgbClr val="000000"/>
                </a:solidFill>
                <a:latin typeface="Consolas" panose="020B0609020204030204" pitchFamily="49" charset="0"/>
              </a:rPr>
              <a:t>{</a:t>
            </a:r>
          </a:p>
          <a:p>
            <a:pPr lvl="4"/>
            <a:r>
              <a:rPr lang="en-US" altLang="zh-CN" sz="825" dirty="0">
                <a:solidFill>
                  <a:srgbClr val="000000"/>
                </a:solidFill>
                <a:latin typeface="Consolas" panose="020B0609020204030204" pitchFamily="49" charset="0"/>
              </a:rPr>
              <a:t>c[i][j] = c[i][j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a:t>
            </a:r>
          </a:p>
          <a:p>
            <a:pPr lvl="4"/>
            <a:r>
              <a:rPr lang="en-US" altLang="zh-CN" sz="825" dirty="0">
                <a:solidFill>
                  <a:srgbClr val="000000"/>
                </a:solidFill>
                <a:latin typeface="Consolas" panose="020B0609020204030204" pitchFamily="49" charset="0"/>
              </a:rPr>
              <a:t>d[i][j] = </a:t>
            </a:r>
            <a:r>
              <a:rPr lang="en-US" altLang="zh-CN" sz="825" dirty="0" err="1">
                <a:solidFill>
                  <a:srgbClr val="000000"/>
                </a:solidFill>
                <a:latin typeface="Consolas" panose="020B0609020204030204" pitchFamily="49" charset="0"/>
              </a:rPr>
              <a:t>DirectEnum</a:t>
            </a:r>
            <a:r>
              <a:rPr lang="en-US" altLang="zh-CN" sz="825" dirty="0">
                <a:solidFill>
                  <a:srgbClr val="000000"/>
                </a:solidFill>
                <a:latin typeface="Consolas" panose="020B0609020204030204" pitchFamily="49" charset="0"/>
              </a:rPr>
              <a:t>::left;</a:t>
            </a:r>
          </a:p>
          <a:p>
            <a:pPr lvl="3"/>
            <a:r>
              <a:rPr lang="en-US" altLang="zh-CN" sz="825" dirty="0">
                <a:solidFill>
                  <a:srgbClr val="000000"/>
                </a:solidFill>
                <a:latin typeface="Consolas" panose="020B0609020204030204" pitchFamily="49" charset="0"/>
              </a:rPr>
              <a:t>}</a:t>
            </a:r>
          </a:p>
          <a:p>
            <a:pPr lvl="2"/>
            <a:r>
              <a:rPr lang="en-US" altLang="zh-CN" sz="825" dirty="0">
                <a:solidFill>
                  <a:srgbClr val="000000"/>
                </a:solidFill>
                <a:latin typeface="Consolas" panose="020B0609020204030204" pitchFamily="49" charset="0"/>
              </a:rPr>
              <a:t>}</a:t>
            </a:r>
          </a:p>
          <a:p>
            <a:pPr lvl="1"/>
            <a:r>
              <a:rPr lang="en-US" altLang="zh-CN" sz="825" dirty="0">
                <a:solidFill>
                  <a:srgbClr val="000000"/>
                </a:solidFill>
                <a:latin typeface="Consolas" panose="020B0609020204030204" pitchFamily="49" charset="0"/>
              </a:rPr>
              <a:t>}</a:t>
            </a:r>
          </a:p>
          <a:p>
            <a:pPr lvl="1"/>
            <a:endParaRPr lang="en-US" altLang="zh-CN" sz="825" dirty="0">
              <a:solidFill>
                <a:srgbClr val="000000"/>
              </a:solidFill>
              <a:latin typeface="Consolas" panose="020B0609020204030204" pitchFamily="49" charset="0"/>
            </a:endParaRPr>
          </a:p>
          <a:p>
            <a:pPr lvl="1"/>
            <a:r>
              <a:rPr lang="en-US" altLang="zh-CN" sz="825" dirty="0">
                <a:solidFill>
                  <a:schemeClr val="accent6">
                    <a:lumMod val="75000"/>
                  </a:schemeClr>
                </a:solidFill>
                <a:latin typeface="Consolas" panose="020B0609020204030204" pitchFamily="49" charset="0"/>
              </a:rPr>
              <a:t>// </a:t>
            </a:r>
            <a:r>
              <a:rPr lang="zh-CN" altLang="en-US" sz="825" dirty="0">
                <a:solidFill>
                  <a:schemeClr val="accent6">
                    <a:lumMod val="75000"/>
                  </a:schemeClr>
                </a:solidFill>
                <a:latin typeface="Consolas" panose="020B0609020204030204" pitchFamily="49" charset="0"/>
              </a:rPr>
              <a:t>返回最优值</a:t>
            </a:r>
            <a:endParaRPr lang="en-US" altLang="zh-CN" sz="825" dirty="0">
              <a:solidFill>
                <a:schemeClr val="accent6">
                  <a:lumMod val="75000"/>
                </a:schemeClr>
              </a:solidFill>
              <a:latin typeface="Consolas" panose="020B0609020204030204" pitchFamily="49" charset="0"/>
            </a:endParaRPr>
          </a:p>
          <a:p>
            <a:pPr lvl="1"/>
            <a:r>
              <a:rPr lang="en-US" altLang="zh-CN" sz="825" dirty="0">
                <a:solidFill>
                  <a:srgbClr val="0000FF"/>
                </a:solidFill>
                <a:latin typeface="Consolas" panose="020B0609020204030204" pitchFamily="49" charset="0"/>
              </a:rPr>
              <a:t>int</a:t>
            </a:r>
            <a:r>
              <a:rPr lang="en-US" altLang="zh-CN" sz="825" dirty="0">
                <a:solidFill>
                  <a:srgbClr val="000000"/>
                </a:solidFill>
                <a:latin typeface="Consolas" panose="020B0609020204030204" pitchFamily="49" charset="0"/>
              </a:rPr>
              <a:t> result = c[</a:t>
            </a:r>
            <a:r>
              <a:rPr lang="en-US" altLang="zh-CN" sz="825" dirty="0" err="1">
                <a:solidFill>
                  <a:srgbClr val="000000"/>
                </a:solidFill>
                <a:latin typeface="Consolas" panose="020B0609020204030204" pitchFamily="49" charset="0"/>
              </a:rPr>
              <a:t>X.size</a:t>
            </a:r>
            <a:r>
              <a:rPr lang="en-US" altLang="zh-CN" sz="825" dirty="0">
                <a:solidFill>
                  <a:srgbClr val="000000"/>
                </a:solidFill>
                <a:latin typeface="Consolas" panose="020B0609020204030204" pitchFamily="49" charset="0"/>
              </a:rPr>
              <a:t>()][</a:t>
            </a:r>
            <a:r>
              <a:rPr lang="en-US" altLang="zh-CN" sz="825" dirty="0" err="1">
                <a:solidFill>
                  <a:srgbClr val="000000"/>
                </a:solidFill>
                <a:latin typeface="Consolas" panose="020B0609020204030204" pitchFamily="49" charset="0"/>
              </a:rPr>
              <a:t>Y.size</a:t>
            </a:r>
            <a:r>
              <a:rPr lang="en-US" altLang="zh-CN" sz="825" dirty="0">
                <a:solidFill>
                  <a:srgbClr val="000000"/>
                </a:solidFill>
                <a:latin typeface="Consolas" panose="020B0609020204030204" pitchFamily="49" charset="0"/>
              </a:rPr>
              <a:t>()];</a:t>
            </a:r>
          </a:p>
          <a:p>
            <a:pPr lvl="1"/>
            <a:r>
              <a:rPr lang="en-US" altLang="zh-CN" sz="825" dirty="0">
                <a:solidFill>
                  <a:srgbClr val="0000FF"/>
                </a:solidFill>
                <a:latin typeface="Consolas" panose="020B0609020204030204" pitchFamily="49" charset="0"/>
              </a:rPr>
              <a:t>return</a:t>
            </a:r>
            <a:r>
              <a:rPr lang="en-US" altLang="zh-CN" sz="825" dirty="0">
                <a:solidFill>
                  <a:srgbClr val="000000"/>
                </a:solidFill>
                <a:latin typeface="Consolas" panose="020B0609020204030204" pitchFamily="49" charset="0"/>
              </a:rPr>
              <a:t> result;</a:t>
            </a:r>
          </a:p>
          <a:p>
            <a:r>
              <a:rPr lang="en-US" altLang="zh-CN" sz="825"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91521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3" end="3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30" end="3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31" end="3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21" end="2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24" end="2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25" end="2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26" end="26"/>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29" end="2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17" end="17"/>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22" end="22"/>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27" end="27"/>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
                                            <p:txEl>
                                              <p:pRg st="28" end="2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34" end="34"/>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
                                            <p:txEl>
                                              <p:pRg st="35" end="3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2E8D243-32F2-442B-A1E4-EAA81590BBE6}"/>
              </a:ext>
            </a:extLst>
          </p:cNvPr>
          <p:cNvSpPr/>
          <p:nvPr/>
        </p:nvSpPr>
        <p:spPr>
          <a:xfrm>
            <a:off x="1277634" y="1430778"/>
            <a:ext cx="6480720" cy="3139321"/>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900" dirty="0">
                <a:solidFill>
                  <a:srgbClr val="000000"/>
                </a:solidFill>
                <a:latin typeface="Consolas" panose="020B0609020204030204" pitchFamily="49" charset="0"/>
              </a:rPr>
              <a:t>string </a:t>
            </a:r>
            <a:r>
              <a:rPr lang="en-US" altLang="zh-CN" sz="900" dirty="0" err="1">
                <a:solidFill>
                  <a:srgbClr val="000000"/>
                </a:solidFill>
                <a:latin typeface="Consolas" panose="020B0609020204030204" pitchFamily="49" charset="0"/>
              </a:rPr>
              <a:t>GetMaxSubString</a:t>
            </a:r>
            <a:r>
              <a:rPr lang="en-US" altLang="zh-CN" sz="900" dirty="0">
                <a:solidFill>
                  <a:srgbClr val="000000"/>
                </a:solidFill>
                <a:latin typeface="Consolas" panose="020B0609020204030204" pitchFamily="49" charset="0"/>
              </a:rPr>
              <a:t>(</a:t>
            </a:r>
            <a:r>
              <a:rPr lang="en-US" altLang="zh-CN" sz="900" dirty="0">
                <a:solidFill>
                  <a:srgbClr val="0000FF"/>
                </a:solidFill>
                <a:latin typeface="Consolas" panose="020B0609020204030204" pitchFamily="49" charset="0"/>
              </a:rPr>
              <a:t>const</a:t>
            </a:r>
            <a:r>
              <a:rPr lang="en-US" altLang="zh-CN" sz="900" dirty="0">
                <a:solidFill>
                  <a:srgbClr val="000000"/>
                </a:solidFill>
                <a:latin typeface="Consolas" panose="020B0609020204030204" pitchFamily="49" charset="0"/>
              </a:rPr>
              <a:t> string X, </a:t>
            </a:r>
            <a:r>
              <a:rPr lang="en-US" altLang="zh-CN" sz="900" dirty="0">
                <a:solidFill>
                  <a:srgbClr val="0000FF"/>
                </a:solidFill>
                <a:latin typeface="Consolas" panose="020B0609020204030204" pitchFamily="49" charset="0"/>
              </a:rPr>
              <a:t>const</a:t>
            </a:r>
            <a:r>
              <a:rPr lang="en-US" altLang="zh-CN" sz="900" dirty="0">
                <a:solidFill>
                  <a:srgbClr val="000000"/>
                </a:solidFill>
                <a:latin typeface="Consolas" panose="020B0609020204030204" pitchFamily="49" charset="0"/>
              </a:rPr>
              <a:t> string Y, </a:t>
            </a:r>
            <a:r>
              <a:rPr lang="en-US" altLang="zh-CN" sz="900" dirty="0">
                <a:solidFill>
                  <a:srgbClr val="0000FF"/>
                </a:solidFill>
                <a:latin typeface="Consolas" panose="020B0609020204030204" pitchFamily="49" charset="0"/>
              </a:rPr>
              <a:t>const</a:t>
            </a:r>
            <a:r>
              <a:rPr lang="en-US" altLang="zh-CN" sz="900" dirty="0">
                <a:solidFill>
                  <a:srgbClr val="000000"/>
                </a:solidFill>
                <a:latin typeface="Consolas" panose="020B0609020204030204" pitchFamily="49" charset="0"/>
              </a:rPr>
              <a:t> vector&lt;vector&lt;</a:t>
            </a:r>
            <a:r>
              <a:rPr lang="en-US" altLang="zh-CN" sz="900" dirty="0" err="1">
                <a:solidFill>
                  <a:srgbClr val="000000"/>
                </a:solidFill>
                <a:latin typeface="Consolas" panose="020B0609020204030204" pitchFamily="49" charset="0"/>
              </a:rPr>
              <a:t>DirectEnum</a:t>
            </a:r>
            <a:r>
              <a:rPr lang="en-US" altLang="zh-CN" sz="900" dirty="0">
                <a:solidFill>
                  <a:srgbClr val="000000"/>
                </a:solidFill>
                <a:latin typeface="Consolas" panose="020B0609020204030204" pitchFamily="49" charset="0"/>
              </a:rPr>
              <a:t>&gt;&gt; &amp;d)</a:t>
            </a:r>
          </a:p>
          <a:p>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string s;</a:t>
            </a:r>
          </a:p>
          <a:p>
            <a:pPr lvl="1"/>
            <a:r>
              <a:rPr lang="en-US" altLang="zh-CN" sz="900" dirty="0">
                <a:solidFill>
                  <a:srgbClr val="0000FF"/>
                </a:solidFill>
                <a:latin typeface="Consolas" panose="020B0609020204030204" pitchFamily="49" charset="0"/>
              </a:rPr>
              <a:t>for</a:t>
            </a:r>
            <a:r>
              <a:rPr lang="en-US" altLang="zh-CN" sz="900" dirty="0">
                <a:solidFill>
                  <a:srgbClr val="000000"/>
                </a:solidFill>
                <a:latin typeface="Consolas" panose="020B0609020204030204" pitchFamily="49" charset="0"/>
              </a:rPr>
              <a:t> (</a:t>
            </a:r>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i = </a:t>
            </a:r>
            <a:r>
              <a:rPr lang="en-US" altLang="zh-CN" sz="900" dirty="0" err="1">
                <a:solidFill>
                  <a:srgbClr val="000000"/>
                </a:solidFill>
                <a:latin typeface="Consolas" panose="020B0609020204030204" pitchFamily="49" charset="0"/>
              </a:rPr>
              <a:t>X.size</a:t>
            </a:r>
            <a:r>
              <a:rPr lang="en-US" altLang="zh-CN" sz="900" dirty="0">
                <a:solidFill>
                  <a:srgbClr val="000000"/>
                </a:solidFill>
                <a:latin typeface="Consolas" panose="020B0609020204030204" pitchFamily="49" charset="0"/>
              </a:rPr>
              <a:t>(), j = </a:t>
            </a:r>
            <a:r>
              <a:rPr lang="en-US" altLang="zh-CN" sz="900" dirty="0" err="1">
                <a:solidFill>
                  <a:srgbClr val="000000"/>
                </a:solidFill>
                <a:latin typeface="Consolas" panose="020B0609020204030204" pitchFamily="49" charset="0"/>
              </a:rPr>
              <a:t>Y.size</a:t>
            </a:r>
            <a:r>
              <a:rPr lang="en-US" altLang="zh-CN" sz="900" dirty="0">
                <a:solidFill>
                  <a:srgbClr val="000000"/>
                </a:solidFill>
                <a:latin typeface="Consolas" panose="020B0609020204030204" pitchFamily="49" charset="0"/>
              </a:rPr>
              <a:t>(); i &gt; </a:t>
            </a:r>
            <a:r>
              <a:rPr lang="en-US" altLang="zh-CN" sz="900" dirty="0">
                <a:solidFill>
                  <a:srgbClr val="09885A"/>
                </a:solidFill>
                <a:latin typeface="Consolas" panose="020B0609020204030204" pitchFamily="49" charset="0"/>
              </a:rPr>
              <a:t>0</a:t>
            </a:r>
            <a:r>
              <a:rPr lang="en-US" altLang="zh-CN" sz="900" dirty="0">
                <a:solidFill>
                  <a:srgbClr val="000000"/>
                </a:solidFill>
                <a:latin typeface="Consolas" panose="020B0609020204030204" pitchFamily="49" charset="0"/>
              </a:rPr>
              <a:t> &amp;&amp; j &gt; </a:t>
            </a:r>
            <a:r>
              <a:rPr lang="en-US" altLang="zh-CN" sz="900" dirty="0">
                <a:solidFill>
                  <a:srgbClr val="09885A"/>
                </a:solidFill>
                <a:latin typeface="Consolas" panose="020B0609020204030204" pitchFamily="49" charset="0"/>
              </a:rPr>
              <a:t>0</a:t>
            </a:r>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a:t>
            </a:r>
          </a:p>
          <a:p>
            <a:pPr lvl="2"/>
            <a:r>
              <a:rPr lang="en-US" altLang="zh-CN" sz="900" dirty="0">
                <a:solidFill>
                  <a:srgbClr val="0000FF"/>
                </a:solidFill>
                <a:latin typeface="Consolas" panose="020B0609020204030204" pitchFamily="49" charset="0"/>
              </a:rPr>
              <a:t>switch</a:t>
            </a:r>
            <a:r>
              <a:rPr lang="en-US" altLang="zh-CN" sz="900" dirty="0">
                <a:solidFill>
                  <a:srgbClr val="000000"/>
                </a:solidFill>
                <a:latin typeface="Consolas" panose="020B0609020204030204" pitchFamily="49" charset="0"/>
              </a:rPr>
              <a:t> (d[i][j])</a:t>
            </a:r>
          </a:p>
          <a:p>
            <a:pPr lvl="2"/>
            <a:r>
              <a:rPr lang="en-US" altLang="zh-CN" sz="900" dirty="0">
                <a:solidFill>
                  <a:srgbClr val="000000"/>
                </a:solidFill>
                <a:latin typeface="Consolas" panose="020B0609020204030204" pitchFamily="49" charset="0"/>
              </a:rPr>
              <a:t>{</a:t>
            </a:r>
          </a:p>
          <a:p>
            <a:pPr lvl="2"/>
            <a:r>
              <a:rPr lang="en-US" altLang="zh-CN" sz="900" dirty="0">
                <a:solidFill>
                  <a:srgbClr val="0000FF"/>
                </a:solidFill>
                <a:latin typeface="Consolas" panose="020B0609020204030204" pitchFamily="49" charset="0"/>
              </a:rPr>
              <a:t>case</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DirectEnum</a:t>
            </a:r>
            <a:r>
              <a:rPr lang="en-US" altLang="zh-CN" sz="900" dirty="0">
                <a:solidFill>
                  <a:srgbClr val="000000"/>
                </a:solidFill>
                <a:latin typeface="Consolas" panose="020B0609020204030204" pitchFamily="49" charset="0"/>
              </a:rPr>
              <a:t>::top:</a:t>
            </a:r>
          </a:p>
          <a:p>
            <a:pPr lvl="2"/>
            <a:r>
              <a:rPr lang="en-US" altLang="zh-CN" sz="900" dirty="0">
                <a:solidFill>
                  <a:srgbClr val="000000"/>
                </a:solidFill>
                <a:latin typeface="Consolas" panose="020B0609020204030204" pitchFamily="49" charset="0"/>
              </a:rPr>
              <a:t>       i--;</a:t>
            </a:r>
          </a:p>
          <a:p>
            <a:pPr lvl="2"/>
            <a:r>
              <a:rPr lang="en-US" altLang="zh-CN" sz="900" dirty="0">
                <a:solidFill>
                  <a:srgbClr val="0000FF"/>
                </a:solidFill>
                <a:latin typeface="Consolas" panose="020B0609020204030204" pitchFamily="49" charset="0"/>
              </a:rPr>
              <a:t>       break</a:t>
            </a:r>
            <a:r>
              <a:rPr lang="en-US" altLang="zh-CN" sz="900" dirty="0">
                <a:solidFill>
                  <a:srgbClr val="000000"/>
                </a:solidFill>
                <a:latin typeface="Consolas" panose="020B0609020204030204" pitchFamily="49" charset="0"/>
              </a:rPr>
              <a:t>;</a:t>
            </a:r>
          </a:p>
          <a:p>
            <a:pPr lvl="2"/>
            <a:r>
              <a:rPr lang="en-US" altLang="zh-CN" sz="900" dirty="0">
                <a:solidFill>
                  <a:srgbClr val="0000FF"/>
                </a:solidFill>
                <a:latin typeface="Consolas" panose="020B0609020204030204" pitchFamily="49" charset="0"/>
              </a:rPr>
              <a:t>case</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DirectEnum</a:t>
            </a:r>
            <a:r>
              <a:rPr lang="en-US" altLang="zh-CN" sz="900" dirty="0">
                <a:solidFill>
                  <a:srgbClr val="000000"/>
                </a:solidFill>
                <a:latin typeface="Consolas" panose="020B0609020204030204" pitchFamily="49" charset="0"/>
              </a:rPr>
              <a:t>::left:</a:t>
            </a:r>
          </a:p>
          <a:p>
            <a:pPr lvl="3"/>
            <a:r>
              <a:rPr lang="en-US" altLang="zh-CN" sz="900" dirty="0">
                <a:solidFill>
                  <a:srgbClr val="000000"/>
                </a:solidFill>
                <a:latin typeface="Consolas" panose="020B0609020204030204" pitchFamily="49" charset="0"/>
              </a:rPr>
              <a:t>j--;</a:t>
            </a:r>
          </a:p>
          <a:p>
            <a:pPr lvl="3"/>
            <a:r>
              <a:rPr lang="en-US" altLang="zh-CN" sz="900" dirty="0">
                <a:solidFill>
                  <a:srgbClr val="0000FF"/>
                </a:solidFill>
                <a:latin typeface="Consolas" panose="020B0609020204030204" pitchFamily="49" charset="0"/>
              </a:rPr>
              <a:t>break</a:t>
            </a:r>
            <a:r>
              <a:rPr lang="en-US" altLang="zh-CN" sz="900" dirty="0">
                <a:solidFill>
                  <a:srgbClr val="000000"/>
                </a:solidFill>
                <a:latin typeface="Consolas" panose="020B0609020204030204" pitchFamily="49" charset="0"/>
              </a:rPr>
              <a:t>;</a:t>
            </a:r>
          </a:p>
          <a:p>
            <a:pPr lvl="2"/>
            <a:r>
              <a:rPr lang="en-US" altLang="zh-CN" sz="900" dirty="0">
                <a:solidFill>
                  <a:srgbClr val="0000FF"/>
                </a:solidFill>
                <a:latin typeface="Consolas" panose="020B0609020204030204" pitchFamily="49" charset="0"/>
              </a:rPr>
              <a:t>case</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DirectEnum</a:t>
            </a:r>
            <a:r>
              <a:rPr lang="en-US" altLang="zh-CN" sz="900" dirty="0">
                <a:solidFill>
                  <a:srgbClr val="000000"/>
                </a:solidFill>
                <a:latin typeface="Consolas" panose="020B0609020204030204" pitchFamily="49" charset="0"/>
              </a:rPr>
              <a:t>::</a:t>
            </a:r>
            <a:r>
              <a:rPr lang="en-US" altLang="zh-CN" sz="900" dirty="0" err="1">
                <a:solidFill>
                  <a:srgbClr val="000000"/>
                </a:solidFill>
                <a:latin typeface="Consolas" panose="020B0609020204030204" pitchFamily="49" charset="0"/>
              </a:rPr>
              <a:t>topleft</a:t>
            </a:r>
            <a:r>
              <a:rPr lang="en-US" altLang="zh-CN" sz="900" dirty="0">
                <a:solidFill>
                  <a:srgbClr val="000000"/>
                </a:solidFill>
                <a:latin typeface="Consolas" panose="020B0609020204030204" pitchFamily="49" charset="0"/>
              </a:rPr>
              <a:t>:</a:t>
            </a:r>
          </a:p>
          <a:p>
            <a:pPr lvl="3"/>
            <a:r>
              <a:rPr lang="en-US" altLang="zh-CN" sz="900" dirty="0">
                <a:solidFill>
                  <a:srgbClr val="000000"/>
                </a:solidFill>
                <a:latin typeface="Consolas" panose="020B0609020204030204" pitchFamily="49" charset="0"/>
              </a:rPr>
              <a:t>s = X[i - </a:t>
            </a:r>
            <a:r>
              <a:rPr lang="en-US" altLang="zh-CN" sz="900" dirty="0">
                <a:solidFill>
                  <a:srgbClr val="09885A"/>
                </a:solidFill>
                <a:latin typeface="Consolas" panose="020B0609020204030204" pitchFamily="49" charset="0"/>
              </a:rPr>
              <a:t>1</a:t>
            </a:r>
            <a:r>
              <a:rPr lang="en-US" altLang="zh-CN" sz="900" dirty="0">
                <a:solidFill>
                  <a:srgbClr val="000000"/>
                </a:solidFill>
                <a:latin typeface="Consolas" panose="020B0609020204030204" pitchFamily="49" charset="0"/>
              </a:rPr>
              <a:t>] + s;</a:t>
            </a:r>
          </a:p>
          <a:p>
            <a:pPr lvl="3"/>
            <a:r>
              <a:rPr lang="en-US" altLang="zh-CN" sz="900" dirty="0">
                <a:solidFill>
                  <a:srgbClr val="000000"/>
                </a:solidFill>
                <a:latin typeface="Consolas" panose="020B0609020204030204" pitchFamily="49" charset="0"/>
              </a:rPr>
              <a:t>i--;</a:t>
            </a:r>
          </a:p>
          <a:p>
            <a:pPr lvl="3"/>
            <a:r>
              <a:rPr lang="en-US" altLang="zh-CN" sz="900" dirty="0">
                <a:solidFill>
                  <a:srgbClr val="000000"/>
                </a:solidFill>
                <a:latin typeface="Consolas" panose="020B0609020204030204" pitchFamily="49" charset="0"/>
              </a:rPr>
              <a:t>j--;</a:t>
            </a:r>
          </a:p>
          <a:p>
            <a:pPr lvl="3"/>
            <a:r>
              <a:rPr lang="en-US" altLang="zh-CN" sz="900" dirty="0">
                <a:solidFill>
                  <a:srgbClr val="0000FF"/>
                </a:solidFill>
                <a:latin typeface="Consolas" panose="020B0609020204030204" pitchFamily="49" charset="0"/>
              </a:rPr>
              <a:t>break</a:t>
            </a:r>
            <a:r>
              <a:rPr lang="en-US" altLang="zh-CN" sz="900" dirty="0">
                <a:solidFill>
                  <a:srgbClr val="000000"/>
                </a:solidFill>
                <a:latin typeface="Consolas" panose="020B0609020204030204" pitchFamily="49" charset="0"/>
              </a:rPr>
              <a:t>;</a:t>
            </a:r>
          </a:p>
          <a:p>
            <a:pPr lvl="2"/>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a:t>
            </a:r>
          </a:p>
          <a:p>
            <a:pPr lvl="1"/>
            <a:r>
              <a:rPr lang="en-US" altLang="zh-CN" sz="900" dirty="0">
                <a:solidFill>
                  <a:srgbClr val="0000FF"/>
                </a:solidFill>
                <a:latin typeface="Consolas" panose="020B0609020204030204" pitchFamily="49" charset="0"/>
              </a:rPr>
              <a:t>return</a:t>
            </a:r>
            <a:r>
              <a:rPr lang="en-US" altLang="zh-CN" sz="900" dirty="0">
                <a:solidFill>
                  <a:srgbClr val="000000"/>
                </a:solidFill>
                <a:latin typeface="Consolas" panose="020B0609020204030204" pitchFamily="49" charset="0"/>
              </a:rPr>
              <a:t> s;</a:t>
            </a:r>
          </a:p>
          <a:p>
            <a:r>
              <a:rPr lang="en-US" altLang="zh-CN" sz="9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12322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5" end="1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55303" y="1371329"/>
            <a:ext cx="5745637" cy="4247317"/>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b="1" dirty="0">
                <a:solidFill>
                  <a:srgbClr val="008000"/>
                </a:solidFill>
                <a:highlight>
                  <a:srgbClr val="FFFFFF"/>
                </a:highlight>
                <a:latin typeface="新宋体" panose="02010609030101010101" pitchFamily="49" charset="-122"/>
                <a:ea typeface="新宋体" panose="02010609030101010101" pitchFamily="49" charset="-122"/>
              </a:rPr>
              <a:t>// </a:t>
            </a:r>
            <a:r>
              <a:rPr lang="zh-CN" altLang="en-US" b="1" dirty="0">
                <a:solidFill>
                  <a:srgbClr val="008000"/>
                </a:solidFill>
                <a:highlight>
                  <a:srgbClr val="FFFFFF"/>
                </a:highlight>
                <a:latin typeface="新宋体" panose="02010609030101010101" pitchFamily="49" charset="-122"/>
                <a:ea typeface="新宋体" panose="02010609030101010101" pitchFamily="49" charset="-122"/>
              </a:rPr>
              <a:t>输出一个两位整数</a:t>
            </a:r>
            <a:r>
              <a:rPr lang="en-US" altLang="zh-CN" b="1" dirty="0">
                <a:solidFill>
                  <a:srgbClr val="008000"/>
                </a:solidFill>
                <a:highlight>
                  <a:srgbClr val="FFFFFF"/>
                </a:highlight>
                <a:latin typeface="新宋体" panose="02010609030101010101" pitchFamily="49" charset="-122"/>
                <a:ea typeface="新宋体" panose="02010609030101010101" pitchFamily="49" charset="-122"/>
              </a:rPr>
              <a:t>n</a:t>
            </a:r>
            <a:r>
              <a:rPr lang="zh-CN" altLang="en-US" b="1" dirty="0">
                <a:solidFill>
                  <a:srgbClr val="008000"/>
                </a:solidFill>
                <a:highlight>
                  <a:srgbClr val="FFFFFF"/>
                </a:highlight>
                <a:latin typeface="新宋体" panose="02010609030101010101" pitchFamily="49" charset="-122"/>
                <a:ea typeface="新宋体" panose="02010609030101010101" pitchFamily="49" charset="-122"/>
              </a:rPr>
              <a:t>的十位数和个位数</a:t>
            </a:r>
            <a:endParaRPr lang="zh-CN" altLang="en-US" b="1"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b="1"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b="1" dirty="0" err="1">
                <a:solidFill>
                  <a:srgbClr val="000000"/>
                </a:solidFill>
                <a:highlight>
                  <a:srgbClr val="FFFFFF"/>
                </a:highlight>
                <a:latin typeface="新宋体" panose="02010609030101010101" pitchFamily="49" charset="-122"/>
                <a:ea typeface="新宋体" panose="02010609030101010101" pitchFamily="49" charset="-122"/>
              </a:rPr>
              <a:t>GetDigit</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b="1"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b="1" dirty="0">
                <a:solidFill>
                  <a:srgbClr val="808080"/>
                </a:solidFill>
                <a:highlight>
                  <a:srgbClr val="FFFFFF"/>
                </a:highlight>
                <a:latin typeface="新宋体" panose="02010609030101010101" pitchFamily="49" charset="-122"/>
                <a:ea typeface="新宋体" panose="02010609030101010101" pitchFamily="49" charset="-122"/>
              </a:rPr>
              <a:t>n</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p>
          <a:p>
            <a:pPr lvl="1"/>
            <a:r>
              <a:rPr lang="nn-NO" altLang="zh-CN" b="1" dirty="0">
                <a:solidFill>
                  <a:srgbClr val="0000FF"/>
                </a:solidFill>
                <a:highlight>
                  <a:srgbClr val="FFFFFF"/>
                </a:highlight>
                <a:latin typeface="新宋体" panose="02010609030101010101" pitchFamily="49" charset="-122"/>
                <a:ea typeface="新宋体" panose="02010609030101010101" pitchFamily="49" charset="-122"/>
              </a:rPr>
              <a:t>for</a:t>
            </a:r>
            <a:r>
              <a:rPr lang="nn-NO" altLang="zh-CN" b="1" dirty="0">
                <a:solidFill>
                  <a:srgbClr val="000000"/>
                </a:solidFill>
                <a:highlight>
                  <a:srgbClr val="FFFFFF"/>
                </a:highlight>
                <a:latin typeface="新宋体" panose="02010609030101010101" pitchFamily="49" charset="-122"/>
                <a:ea typeface="新宋体" panose="02010609030101010101" pitchFamily="49" charset="-122"/>
              </a:rPr>
              <a:t> (</a:t>
            </a:r>
            <a:r>
              <a:rPr lang="nn-NO" altLang="zh-CN" b="1" dirty="0">
                <a:solidFill>
                  <a:srgbClr val="0000FF"/>
                </a:solidFill>
                <a:highlight>
                  <a:srgbClr val="FFFFFF"/>
                </a:highlight>
                <a:latin typeface="新宋体" panose="02010609030101010101" pitchFamily="49" charset="-122"/>
                <a:ea typeface="新宋体" panose="02010609030101010101" pitchFamily="49" charset="-122"/>
              </a:rPr>
              <a:t>int</a:t>
            </a:r>
            <a:r>
              <a:rPr lang="nn-NO" altLang="zh-CN" b="1" dirty="0">
                <a:solidFill>
                  <a:srgbClr val="000000"/>
                </a:solidFill>
                <a:highlight>
                  <a:srgbClr val="FFFFFF"/>
                </a:highlight>
                <a:latin typeface="新宋体" panose="02010609030101010101" pitchFamily="49" charset="-122"/>
                <a:ea typeface="新宋体" panose="02010609030101010101" pitchFamily="49" charset="-122"/>
              </a:rPr>
              <a:t> i = 0; i &lt; 10; i++)</a:t>
            </a:r>
          </a:p>
          <a:p>
            <a:pPr lvl="1"/>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p>
          <a:p>
            <a:pPr lvl="2"/>
            <a:r>
              <a:rPr lang="en-US" altLang="zh-CN" b="1" dirty="0">
                <a:solidFill>
                  <a:srgbClr val="0000FF"/>
                </a:solidFill>
                <a:highlight>
                  <a:srgbClr val="FFFFFF"/>
                </a:highlight>
                <a:latin typeface="新宋体" panose="02010609030101010101" pitchFamily="49" charset="-122"/>
                <a:ea typeface="新宋体" panose="02010609030101010101" pitchFamily="49" charset="-122"/>
              </a:rPr>
              <a:t>for</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b="1"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 j = 0; j &lt; 10; j++)</a:t>
            </a:r>
          </a:p>
          <a:p>
            <a:pPr lvl="2"/>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p>
          <a:p>
            <a:pPr lvl="3"/>
            <a:r>
              <a:rPr lang="en-US" altLang="zh-CN" b="1"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b="1" dirty="0" err="1">
                <a:solidFill>
                  <a:srgbClr val="000000"/>
                </a:solidFill>
                <a:highlight>
                  <a:srgbClr val="FFFFFF"/>
                </a:highlight>
                <a:latin typeface="新宋体" panose="02010609030101010101" pitchFamily="49" charset="-122"/>
                <a:ea typeface="新宋体" panose="02010609030101010101" pitchFamily="49" charset="-122"/>
              </a:rPr>
              <a:t>i</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 * 10 + j == </a:t>
            </a:r>
            <a:r>
              <a:rPr lang="en-US" altLang="zh-CN" b="1" dirty="0">
                <a:solidFill>
                  <a:srgbClr val="808080"/>
                </a:solidFill>
                <a:highlight>
                  <a:srgbClr val="FFFFFF"/>
                </a:highlight>
                <a:latin typeface="新宋体" panose="02010609030101010101" pitchFamily="49" charset="-122"/>
                <a:ea typeface="新宋体" panose="02010609030101010101" pitchFamily="49" charset="-122"/>
              </a:rPr>
              <a:t>n</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p>
          <a:p>
            <a:pPr lvl="3"/>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p>
          <a:p>
            <a:pPr lvl="4"/>
            <a:r>
              <a:rPr lang="en-US" altLang="zh-CN" b="1" dirty="0" err="1">
                <a:solidFill>
                  <a:srgbClr val="000000"/>
                </a:solidFill>
                <a:highlight>
                  <a:srgbClr val="FFFFFF"/>
                </a:highlight>
                <a:latin typeface="新宋体" panose="02010609030101010101" pitchFamily="49" charset="-122"/>
                <a:ea typeface="新宋体" panose="02010609030101010101" pitchFamily="49" charset="-122"/>
              </a:rPr>
              <a:t>cout</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 &lt;&lt; </a:t>
            </a:r>
            <a:r>
              <a:rPr lang="en-US" altLang="zh-CN" b="1" dirty="0" err="1">
                <a:solidFill>
                  <a:srgbClr val="000000"/>
                </a:solidFill>
                <a:highlight>
                  <a:srgbClr val="FFFFFF"/>
                </a:highlight>
                <a:latin typeface="新宋体" panose="02010609030101010101" pitchFamily="49" charset="-122"/>
                <a:ea typeface="新宋体" panose="02010609030101010101" pitchFamily="49" charset="-122"/>
              </a:rPr>
              <a:t>i</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 &lt;&lt; </a:t>
            </a:r>
            <a:r>
              <a:rPr lang="en-US" altLang="zh-CN" b="1" dirty="0">
                <a:solidFill>
                  <a:srgbClr val="A31515"/>
                </a:solidFill>
                <a:highlight>
                  <a:srgbClr val="FFFFFF"/>
                </a:highlight>
                <a:latin typeface="新宋体" panose="02010609030101010101" pitchFamily="49" charset="-122"/>
                <a:ea typeface="新宋体" panose="02010609030101010101" pitchFamily="49" charset="-122"/>
              </a:rPr>
              <a:t>", "</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 &lt;&lt; j &lt;&lt; </a:t>
            </a:r>
            <a:r>
              <a:rPr lang="en-US" altLang="zh-CN" b="1" dirty="0" err="1">
                <a:solidFill>
                  <a:srgbClr val="000000"/>
                </a:solidFill>
                <a:highlight>
                  <a:srgbClr val="FFFFFF"/>
                </a:highlight>
                <a:latin typeface="新宋体" panose="02010609030101010101" pitchFamily="49" charset="-122"/>
                <a:ea typeface="新宋体" panose="02010609030101010101" pitchFamily="49" charset="-122"/>
              </a:rPr>
              <a:t>endl</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p>
          <a:p>
            <a:pPr lvl="3"/>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p>
          <a:p>
            <a:pPr lvl="2"/>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p>
          <a:p>
            <a:pPr lvl="1"/>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p>
          <a:p>
            <a:pPr lvl="1"/>
            <a:r>
              <a:rPr lang="en-US" altLang="zh-CN" b="1" dirty="0">
                <a:solidFill>
                  <a:srgbClr val="0000FF"/>
                </a:solidFill>
                <a:highlight>
                  <a:srgbClr val="FFFFFF"/>
                </a:highlight>
                <a:latin typeface="新宋体" panose="02010609030101010101" pitchFamily="49" charset="-122"/>
                <a:ea typeface="新宋体" panose="02010609030101010101" pitchFamily="49" charset="-122"/>
              </a:rPr>
              <a:t>return</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 0;</a:t>
            </a:r>
          </a:p>
          <a:p>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endParaRPr lang="zh-CN" altLang="en-US" b="1"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734" y="2823746"/>
            <a:ext cx="1768450" cy="1794967"/>
          </a:xfrm>
          <a:prstGeom prst="rect">
            <a:avLst/>
          </a:prstGeom>
        </p:spPr>
      </p:pic>
    </p:spTree>
    <p:extLst>
      <p:ext uri="{BB962C8B-B14F-4D97-AF65-F5344CB8AC3E}">
        <p14:creationId xmlns:p14="http://schemas.microsoft.com/office/powerpoint/2010/main" val="376452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6263" y="1827700"/>
            <a:ext cx="67691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sz="2400" b="1" dirty="0"/>
              <a:t>在长度为n的序列</a:t>
            </a:r>
            <a:r>
              <a:rPr lang="en-US" altLang="zh-CN" sz="2400" b="1" dirty="0"/>
              <a:t>S</a:t>
            </a:r>
            <a:r>
              <a:rPr lang="zh-CN" altLang="en-US" sz="2400" b="1" dirty="0"/>
              <a:t>中找出最长单调递增子序列。</a:t>
            </a:r>
          </a:p>
        </p:txBody>
      </p:sp>
      <p:sp>
        <p:nvSpPr>
          <p:cNvPr id="3" name="文本框 2"/>
          <p:cNvSpPr txBox="1"/>
          <p:nvPr/>
        </p:nvSpPr>
        <p:spPr>
          <a:xfrm>
            <a:off x="1846263" y="2496027"/>
            <a:ext cx="6769100"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2400" b="1" dirty="0"/>
              <a:t>例如，当</a:t>
            </a:r>
            <a:r>
              <a:rPr lang="en-US" altLang="zh-CN" sz="2400" b="1" dirty="0"/>
              <a:t>S=(5, 2, 4, 6, 5, 1, 8)</a:t>
            </a:r>
            <a:r>
              <a:rPr lang="zh-CN" altLang="en-US" sz="2400" b="1" dirty="0"/>
              <a:t>时，</a:t>
            </a:r>
            <a:endParaRPr lang="en-US" altLang="zh-CN" sz="2400" b="1" dirty="0"/>
          </a:p>
          <a:p>
            <a:pPr>
              <a:lnSpc>
                <a:spcPct val="150000"/>
              </a:lnSpc>
            </a:pPr>
            <a:r>
              <a:rPr lang="zh-CN" altLang="en-US" sz="2400" b="1" dirty="0"/>
              <a:t>一个最长单调递增子序列为</a:t>
            </a:r>
            <a:r>
              <a:rPr lang="en-US" altLang="zh-CN" sz="2400" b="1" dirty="0">
                <a:sym typeface="Wingdings" panose="05000000000000000000" pitchFamily="2" charset="2"/>
              </a:rPr>
              <a:t>(2, 4, 5, 8)</a:t>
            </a:r>
            <a:r>
              <a:rPr lang="zh-CN" altLang="en-US" sz="2400" b="1" dirty="0">
                <a:sym typeface="Wingdings" panose="05000000000000000000" pitchFamily="2" charset="2"/>
              </a:rPr>
              <a:t>。</a:t>
            </a:r>
            <a:endParaRPr lang="zh-CN" altLang="en-US" sz="2400" b="1" dirty="0"/>
          </a:p>
        </p:txBody>
      </p:sp>
      <p:sp>
        <p:nvSpPr>
          <p:cNvPr id="4" name="文本框 3"/>
          <p:cNvSpPr txBox="1"/>
          <p:nvPr/>
        </p:nvSpPr>
        <p:spPr>
          <a:xfrm>
            <a:off x="1846263" y="3857625"/>
            <a:ext cx="6769100" cy="95397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50000"/>
              </a:lnSpc>
            </a:pPr>
            <a:r>
              <a:rPr lang="zh-CN" altLang="en-US" sz="2000" b="1" dirty="0"/>
              <a:t>设</a:t>
            </a:r>
            <a:r>
              <a:rPr lang="en-US" altLang="zh-CN" sz="2000" b="1" dirty="0"/>
              <a:t>S=(S</a:t>
            </a:r>
            <a:r>
              <a:rPr lang="en-US" altLang="zh-CN" sz="2000" b="1" baseline="-25000" dirty="0"/>
              <a:t>0</a:t>
            </a:r>
            <a:r>
              <a:rPr lang="en-US" altLang="zh-CN" sz="2000" b="1" dirty="0"/>
              <a:t>, S</a:t>
            </a:r>
            <a:r>
              <a:rPr lang="en-US" altLang="zh-CN" sz="2000" b="1" baseline="-25000" dirty="0"/>
              <a:t>1</a:t>
            </a:r>
            <a:r>
              <a:rPr lang="en-US" altLang="zh-CN" sz="2000" b="1" dirty="0"/>
              <a:t>, .., S</a:t>
            </a:r>
            <a:r>
              <a:rPr lang="en-US" altLang="zh-CN" sz="2000" b="1" baseline="-25000" dirty="0"/>
              <a:t>n-1</a:t>
            </a:r>
            <a:r>
              <a:rPr lang="en-US" altLang="zh-CN" sz="2000" b="1" dirty="0"/>
              <a:t>)</a:t>
            </a:r>
            <a:r>
              <a:rPr lang="zh-CN" altLang="en-US" sz="2000" b="1" dirty="0"/>
              <a:t>，定义</a:t>
            </a:r>
            <a:r>
              <a:rPr lang="en-US" altLang="zh-CN" sz="2000" b="1" dirty="0"/>
              <a:t>b</a:t>
            </a:r>
            <a:r>
              <a:rPr lang="en-US" altLang="zh-CN" sz="2000" b="1" baseline="-25000" dirty="0"/>
              <a:t>i</a:t>
            </a:r>
            <a:r>
              <a:rPr lang="zh-CN" altLang="en-US" sz="2000" b="1" dirty="0"/>
              <a:t>表示以</a:t>
            </a:r>
            <a:r>
              <a:rPr lang="en-US" altLang="zh-CN" sz="2000" b="1" dirty="0"/>
              <a:t>S</a:t>
            </a:r>
            <a:r>
              <a:rPr lang="en-US" altLang="zh-CN" sz="2000" b="1" baseline="-25000" dirty="0"/>
              <a:t>i</a:t>
            </a:r>
            <a:r>
              <a:rPr lang="zh-CN" altLang="en-US" sz="2000" b="1" dirty="0"/>
              <a:t>为最尾元素的最长单调递增子序列的长度，则：</a:t>
            </a:r>
            <a:endParaRPr lang="en-US" altLang="zh-CN" sz="2000" b="1" dirty="0"/>
          </a:p>
        </p:txBody>
      </p:sp>
      <p:sp>
        <p:nvSpPr>
          <p:cNvPr id="5" name="文本框 4"/>
          <p:cNvSpPr txBox="1"/>
          <p:nvPr/>
        </p:nvSpPr>
        <p:spPr>
          <a:xfrm>
            <a:off x="1846263" y="4972873"/>
            <a:ext cx="6769100" cy="147732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50000"/>
              </a:lnSpc>
            </a:pPr>
            <a:r>
              <a:rPr lang="en-US" altLang="zh-CN" sz="2000" b="1" dirty="0"/>
              <a:t>b</a:t>
            </a:r>
            <a:r>
              <a:rPr lang="en-US" altLang="zh-CN" sz="2000" b="1" baseline="-25000" dirty="0"/>
              <a:t>0 </a:t>
            </a:r>
            <a:r>
              <a:rPr lang="en-US" altLang="zh-CN" sz="2000" b="1" dirty="0"/>
              <a:t>=1</a:t>
            </a:r>
          </a:p>
          <a:p>
            <a:pPr>
              <a:lnSpc>
                <a:spcPct val="150000"/>
              </a:lnSpc>
            </a:pPr>
            <a:r>
              <a:rPr lang="en-US" altLang="zh-CN" sz="2000" b="1" dirty="0"/>
              <a:t>b</a:t>
            </a:r>
            <a:r>
              <a:rPr lang="en-US" altLang="zh-CN" sz="2000" b="1" baseline="-25000" dirty="0"/>
              <a:t>i </a:t>
            </a:r>
            <a:r>
              <a:rPr lang="en-US" altLang="zh-CN" sz="2000" b="1" dirty="0"/>
              <a:t>= max{ </a:t>
            </a:r>
            <a:r>
              <a:rPr lang="en-US" altLang="zh-CN" sz="2000" b="1" dirty="0" err="1"/>
              <a:t>b</a:t>
            </a:r>
            <a:r>
              <a:rPr lang="en-US" altLang="zh-CN" sz="2000" b="1" baseline="-25000" dirty="0" err="1"/>
              <a:t>j</a:t>
            </a:r>
            <a:r>
              <a:rPr lang="en-US" altLang="zh-CN" sz="2000" b="1" dirty="0"/>
              <a:t>, j&lt;</a:t>
            </a:r>
            <a:r>
              <a:rPr lang="en-US" altLang="zh-CN" sz="2000" b="1" dirty="0" err="1"/>
              <a:t>i</a:t>
            </a:r>
            <a:r>
              <a:rPr lang="zh-CN" altLang="en-US" sz="2000" b="1" dirty="0"/>
              <a:t>且</a:t>
            </a:r>
            <a:r>
              <a:rPr lang="en-US" altLang="zh-CN" sz="2000" b="1" dirty="0" err="1"/>
              <a:t>S</a:t>
            </a:r>
            <a:r>
              <a:rPr lang="en-US" altLang="zh-CN" sz="2000" b="1" baseline="-25000" dirty="0" err="1"/>
              <a:t>j</a:t>
            </a:r>
            <a:r>
              <a:rPr lang="en-US" altLang="zh-CN" sz="2000" b="1" dirty="0"/>
              <a:t>&lt;S</a:t>
            </a:r>
            <a:r>
              <a:rPr lang="en-US" altLang="zh-CN" sz="2000" b="1" baseline="-25000" dirty="0"/>
              <a:t>i </a:t>
            </a:r>
            <a:r>
              <a:rPr lang="en-US" altLang="zh-CN" sz="2000" b="1" dirty="0"/>
              <a:t>} + 1</a:t>
            </a:r>
          </a:p>
          <a:p>
            <a:pPr>
              <a:lnSpc>
                <a:spcPct val="150000"/>
              </a:lnSpc>
            </a:pPr>
            <a:r>
              <a:rPr lang="en-US" altLang="zh-CN" sz="2000" b="1" dirty="0"/>
              <a:t>S</a:t>
            </a:r>
            <a:r>
              <a:rPr lang="zh-CN" altLang="en-US" sz="2000" b="1" dirty="0"/>
              <a:t>的最长单调递增子序列的长度为：</a:t>
            </a:r>
            <a:r>
              <a:rPr lang="en-US" altLang="zh-CN" sz="2000" b="1" dirty="0"/>
              <a:t>max{ b</a:t>
            </a:r>
            <a:r>
              <a:rPr lang="en-US" altLang="zh-CN" sz="2000" b="1" baseline="-25000" dirty="0"/>
              <a:t>i</a:t>
            </a:r>
            <a:r>
              <a:rPr lang="en-US" altLang="zh-CN" sz="2000" b="1" baseline="30000" dirty="0"/>
              <a:t> </a:t>
            </a:r>
            <a:r>
              <a:rPr lang="en-US" altLang="zh-CN" sz="2000" b="1" dirty="0"/>
              <a:t>}</a:t>
            </a:r>
          </a:p>
        </p:txBody>
      </p:sp>
      <p:sp>
        <p:nvSpPr>
          <p:cNvPr id="6" name="标题 5"/>
          <p:cNvSpPr>
            <a:spLocks noGrp="1"/>
          </p:cNvSpPr>
          <p:nvPr>
            <p:ph type="title" idx="4294967295"/>
          </p:nvPr>
        </p:nvSpPr>
        <p:spPr/>
        <p:txBody>
          <a:bodyPr/>
          <a:lstStyle/>
          <a:p>
            <a:r>
              <a:rPr lang="zh-CN" altLang="en-US" dirty="0"/>
              <a:t>最长单调递增子序列问题</a:t>
            </a:r>
          </a:p>
        </p:txBody>
      </p:sp>
    </p:spTree>
    <p:extLst>
      <p:ext uri="{BB962C8B-B14F-4D97-AF65-F5344CB8AC3E}">
        <p14:creationId xmlns:p14="http://schemas.microsoft.com/office/powerpoint/2010/main" val="328649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00686" y="1737905"/>
            <a:ext cx="7086601" cy="141564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50000"/>
              </a:lnSpc>
            </a:pPr>
            <a:r>
              <a:rPr lang="zh-CN" altLang="en-US" sz="2000" b="1" dirty="0"/>
              <a:t>n个元素的集合{1, ..., n}可以划分成若干非空子集，给定整数n和m，计算n个元素{1, .., n}可以划分成多少个不同的由m个子集构成的非空子集集合。</a:t>
            </a:r>
          </a:p>
        </p:txBody>
      </p:sp>
      <p:sp>
        <p:nvSpPr>
          <p:cNvPr id="3" name="矩形 2"/>
          <p:cNvSpPr/>
          <p:nvPr/>
        </p:nvSpPr>
        <p:spPr>
          <a:xfrm>
            <a:off x="1800686" y="3351365"/>
            <a:ext cx="7086601" cy="332398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2000" b="1" dirty="0"/>
              <a:t>例如n=4时，{1, 2, 3, 4}可以划分为：</a:t>
            </a:r>
          </a:p>
          <a:p>
            <a:pPr>
              <a:lnSpc>
                <a:spcPct val="150000"/>
              </a:lnSpc>
            </a:pPr>
            <a:r>
              <a:rPr lang="zh-CN" altLang="en-US" sz="2000" b="1" dirty="0"/>
              <a:t>{{1}, {2}, {3}, {4}}, {{1, 3}, {2, 4}}, {{1, 2}, {3}, {4}}, ...</a:t>
            </a:r>
            <a:endParaRPr lang="en-US" altLang="zh-CN" sz="2000" b="1" dirty="0"/>
          </a:p>
          <a:p>
            <a:pPr>
              <a:lnSpc>
                <a:spcPct val="150000"/>
              </a:lnSpc>
            </a:pPr>
            <a:r>
              <a:rPr lang="zh-CN" altLang="en-US" sz="2000" b="1" dirty="0"/>
              <a:t>共15个非空子集集合。</a:t>
            </a:r>
            <a:endParaRPr lang="en-US" altLang="zh-CN" sz="2000" b="1" dirty="0"/>
          </a:p>
          <a:p>
            <a:pPr>
              <a:lnSpc>
                <a:spcPct val="150000"/>
              </a:lnSpc>
            </a:pPr>
            <a:r>
              <a:rPr lang="zh-CN" altLang="en-US" sz="2000" b="1" dirty="0"/>
              <a:t>若</a:t>
            </a:r>
            <a:r>
              <a:rPr lang="en-US" altLang="zh-CN" sz="2000" b="1" dirty="0"/>
              <a:t>m=2</a:t>
            </a:r>
            <a:r>
              <a:rPr lang="zh-CN" altLang="en-US" sz="2000" b="1" dirty="0"/>
              <a:t>，则解为：</a:t>
            </a:r>
            <a:endParaRPr lang="en-US" altLang="zh-CN" sz="2000" b="1" dirty="0"/>
          </a:p>
          <a:p>
            <a:pPr>
              <a:lnSpc>
                <a:spcPct val="150000"/>
              </a:lnSpc>
            </a:pPr>
            <a:r>
              <a:rPr lang="en-US" altLang="zh-CN" sz="2000" b="1" dirty="0"/>
              <a:t>{{1}, {2, 3, 4}}, {{2}, {1, 3, 4}}, {{3}, {1, 2, 4}}, {{4}, {1, 2, 3}}, {{1, 2}, {3, 4}}, {{1, 3}, {2, 4}}, {{1, 4}, {2, 3}}</a:t>
            </a:r>
            <a:r>
              <a:rPr lang="zh-CN" altLang="en-US" sz="2000" b="1" dirty="0"/>
              <a:t>共</a:t>
            </a:r>
            <a:r>
              <a:rPr lang="en-US" altLang="zh-CN" sz="2000" b="1" dirty="0"/>
              <a:t>7</a:t>
            </a:r>
            <a:r>
              <a:rPr lang="zh-CN" altLang="en-US" sz="2000" b="1" dirty="0"/>
              <a:t>个非空子集集合。</a:t>
            </a:r>
            <a:endParaRPr lang="zh-CN" altLang="en-US" sz="2000" dirty="0"/>
          </a:p>
        </p:txBody>
      </p:sp>
      <p:sp>
        <p:nvSpPr>
          <p:cNvPr id="4" name="标题 3"/>
          <p:cNvSpPr>
            <a:spLocks noGrp="1"/>
          </p:cNvSpPr>
          <p:nvPr>
            <p:ph type="title" idx="4294967295"/>
          </p:nvPr>
        </p:nvSpPr>
        <p:spPr/>
        <p:txBody>
          <a:bodyPr/>
          <a:lstStyle/>
          <a:p>
            <a:r>
              <a:rPr lang="zh-CN" altLang="en-US" dirty="0"/>
              <a:t>子集集合问题</a:t>
            </a:r>
          </a:p>
        </p:txBody>
      </p:sp>
    </p:spTree>
    <p:extLst>
      <p:ext uri="{BB962C8B-B14F-4D97-AF65-F5344CB8AC3E}">
        <p14:creationId xmlns:p14="http://schemas.microsoft.com/office/powerpoint/2010/main" val="41210737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819503049"/>
              </p:ext>
            </p:extLst>
          </p:nvPr>
        </p:nvGraphicFramePr>
        <p:xfrm>
          <a:off x="4572001" y="2890788"/>
          <a:ext cx="4048125" cy="3617915"/>
        </p:xfrm>
        <a:graphic>
          <a:graphicData uri="http://schemas.openxmlformats.org/drawingml/2006/table">
            <a:tbl>
              <a:tblPr firstRow="1" bandRow="1">
                <a:tableStyleId>{2D5ABB26-0587-4C30-8999-92F81FD0307C}</a:tableStyleId>
              </a:tblPr>
              <a:tblGrid>
                <a:gridCol w="809625">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gridCol w="809625">
                  <a:extLst>
                    <a:ext uri="{9D8B030D-6E8A-4147-A177-3AD203B41FA5}">
                      <a16:colId xmlns:a16="http://schemas.microsoft.com/office/drawing/2014/main" val="20002"/>
                    </a:ext>
                  </a:extLst>
                </a:gridCol>
                <a:gridCol w="809625">
                  <a:extLst>
                    <a:ext uri="{9D8B030D-6E8A-4147-A177-3AD203B41FA5}">
                      <a16:colId xmlns:a16="http://schemas.microsoft.com/office/drawing/2014/main" val="20003"/>
                    </a:ext>
                  </a:extLst>
                </a:gridCol>
                <a:gridCol w="809625">
                  <a:extLst>
                    <a:ext uri="{9D8B030D-6E8A-4147-A177-3AD203B41FA5}">
                      <a16:colId xmlns:a16="http://schemas.microsoft.com/office/drawing/2014/main" val="20004"/>
                    </a:ext>
                  </a:extLst>
                </a:gridCol>
              </a:tblGrid>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3" name="矩形 2"/>
          <p:cNvSpPr/>
          <p:nvPr/>
        </p:nvSpPr>
        <p:spPr>
          <a:xfrm>
            <a:off x="1800225" y="684550"/>
            <a:ext cx="4572000" cy="452303"/>
          </a:xfrm>
          <a:prstGeom prst="rect">
            <a:avLst/>
          </a:prstGeom>
        </p:spPr>
        <p:txBody>
          <a:bodyPr>
            <a:spAutoFit/>
          </a:bodyPr>
          <a:lstStyle/>
          <a:p>
            <a:pPr>
              <a:lnSpc>
                <a:spcPct val="150000"/>
              </a:lnSpc>
            </a:pPr>
            <a:r>
              <a:rPr lang="en-US" altLang="zh-CN" b="1" dirty="0"/>
              <a:t>S(n, m) = 0</a:t>
            </a:r>
            <a:r>
              <a:rPr lang="zh-CN" altLang="en-US" b="1" dirty="0"/>
              <a:t>，</a:t>
            </a:r>
            <a:r>
              <a:rPr lang="en-US" altLang="zh-CN" b="1" dirty="0"/>
              <a:t>n&lt;m</a:t>
            </a:r>
            <a:r>
              <a:rPr lang="zh-CN" altLang="en-US" b="1" dirty="0"/>
              <a:t>时</a:t>
            </a:r>
            <a:endParaRPr lang="en-US" altLang="zh-CN" b="1" dirty="0"/>
          </a:p>
        </p:txBody>
      </p:sp>
      <p:sp>
        <p:nvSpPr>
          <p:cNvPr id="4" name="矩形 3"/>
          <p:cNvSpPr/>
          <p:nvPr/>
        </p:nvSpPr>
        <p:spPr>
          <a:xfrm>
            <a:off x="1800225" y="305230"/>
            <a:ext cx="4572000" cy="452303"/>
          </a:xfrm>
          <a:prstGeom prst="rect">
            <a:avLst/>
          </a:prstGeom>
        </p:spPr>
        <p:txBody>
          <a:bodyPr>
            <a:spAutoFit/>
          </a:bodyPr>
          <a:lstStyle/>
          <a:p>
            <a:pPr>
              <a:lnSpc>
                <a:spcPct val="150000"/>
              </a:lnSpc>
            </a:pPr>
            <a:r>
              <a:rPr lang="en-US" altLang="zh-CN" b="1" dirty="0"/>
              <a:t>S(n, 0)=0, S(0, m)=0</a:t>
            </a:r>
          </a:p>
        </p:txBody>
      </p:sp>
      <p:sp>
        <p:nvSpPr>
          <p:cNvPr id="6" name="矩形 5"/>
          <p:cNvSpPr/>
          <p:nvPr/>
        </p:nvSpPr>
        <p:spPr>
          <a:xfrm>
            <a:off x="1800223" y="2010426"/>
            <a:ext cx="5000625" cy="507831"/>
          </a:xfrm>
          <a:prstGeom prst="rect">
            <a:avLst/>
          </a:prstGeom>
        </p:spPr>
        <p:txBody>
          <a:bodyPr wrap="square">
            <a:spAutoFit/>
          </a:bodyPr>
          <a:lstStyle/>
          <a:p>
            <a:pPr>
              <a:lnSpc>
                <a:spcPct val="150000"/>
              </a:lnSpc>
            </a:pPr>
            <a:r>
              <a:rPr lang="en-US" altLang="zh-CN" b="1" dirty="0"/>
              <a:t>S(n, m) = </a:t>
            </a:r>
            <a:r>
              <a:rPr lang="en-US" altLang="zh-CN" b="1" dirty="0" err="1"/>
              <a:t>mS</a:t>
            </a:r>
            <a:r>
              <a:rPr lang="en-US" altLang="zh-CN" b="1" dirty="0"/>
              <a:t>(n-1, m) + S(n-1, m-1)</a:t>
            </a:r>
            <a:r>
              <a:rPr lang="zh-CN" altLang="en-US" b="1" dirty="0"/>
              <a:t>，</a:t>
            </a:r>
            <a:r>
              <a:rPr lang="en-US" altLang="zh-CN" b="1" dirty="0" err="1"/>
              <a:t>n≥m</a:t>
            </a:r>
            <a:r>
              <a:rPr lang="zh-CN" altLang="en-US" b="1" dirty="0"/>
              <a:t>时</a:t>
            </a:r>
            <a:endParaRPr lang="en-US" altLang="zh-CN" b="1" dirty="0"/>
          </a:p>
        </p:txBody>
      </p:sp>
      <p:sp>
        <p:nvSpPr>
          <p:cNvPr id="7" name="矩形 6"/>
          <p:cNvSpPr/>
          <p:nvPr/>
        </p:nvSpPr>
        <p:spPr>
          <a:xfrm>
            <a:off x="1800224" y="1130064"/>
            <a:ext cx="4572000" cy="507831"/>
          </a:xfrm>
          <a:prstGeom prst="rect">
            <a:avLst/>
          </a:prstGeom>
        </p:spPr>
        <p:txBody>
          <a:bodyPr>
            <a:spAutoFit/>
          </a:bodyPr>
          <a:lstStyle/>
          <a:p>
            <a:pPr>
              <a:lnSpc>
                <a:spcPct val="150000"/>
              </a:lnSpc>
            </a:pPr>
            <a:r>
              <a:rPr lang="en-US" altLang="zh-CN" b="1" dirty="0"/>
              <a:t>S(n, 1) = 1</a:t>
            </a:r>
            <a:r>
              <a:rPr lang="zh-CN" altLang="en-US" b="1" dirty="0"/>
              <a:t>，</a:t>
            </a:r>
            <a:r>
              <a:rPr lang="en-US" altLang="zh-CN" b="1" dirty="0"/>
              <a:t>n≥1</a:t>
            </a:r>
            <a:r>
              <a:rPr lang="zh-CN" altLang="en-US" b="1" dirty="0"/>
              <a:t>时</a:t>
            </a:r>
            <a:endParaRPr lang="en-US" altLang="zh-CN" b="1" dirty="0"/>
          </a:p>
        </p:txBody>
      </p:sp>
      <p:sp>
        <p:nvSpPr>
          <p:cNvPr id="8" name="矩形 7"/>
          <p:cNvSpPr/>
          <p:nvPr/>
        </p:nvSpPr>
        <p:spPr>
          <a:xfrm>
            <a:off x="1800223" y="1556184"/>
            <a:ext cx="1281120" cy="507831"/>
          </a:xfrm>
          <a:prstGeom prst="rect">
            <a:avLst/>
          </a:prstGeom>
        </p:spPr>
        <p:txBody>
          <a:bodyPr wrap="none">
            <a:spAutoFit/>
          </a:bodyPr>
          <a:lstStyle/>
          <a:p>
            <a:pPr>
              <a:lnSpc>
                <a:spcPct val="150000"/>
              </a:lnSpc>
            </a:pPr>
            <a:r>
              <a:rPr lang="en-US" altLang="zh-CN" b="1" dirty="0"/>
              <a:t>S(n, n) = 1</a:t>
            </a:r>
            <a:endParaRPr lang="zh-CN" altLang="en-US" dirty="0"/>
          </a:p>
        </p:txBody>
      </p:sp>
      <p:graphicFrame>
        <p:nvGraphicFramePr>
          <p:cNvPr id="9" name="表格 8">
            <a:extLst>
              <a:ext uri="{FF2B5EF4-FFF2-40B4-BE49-F238E27FC236}">
                <a16:creationId xmlns:a16="http://schemas.microsoft.com/office/drawing/2014/main" id="{759C25F0-4D67-4198-94A4-46793E91BA4A}"/>
              </a:ext>
            </a:extLst>
          </p:cNvPr>
          <p:cNvGraphicFramePr>
            <a:graphicFrameLocks noGrp="1"/>
          </p:cNvGraphicFramePr>
          <p:nvPr>
            <p:extLst>
              <p:ext uri="{D42A27DB-BD31-4B8C-83A1-F6EECF244321}">
                <p14:modId xmlns:p14="http://schemas.microsoft.com/office/powerpoint/2010/main" val="787492154"/>
              </p:ext>
            </p:extLst>
          </p:nvPr>
        </p:nvGraphicFramePr>
        <p:xfrm>
          <a:off x="4572001" y="2890788"/>
          <a:ext cx="4048125" cy="3617915"/>
        </p:xfrm>
        <a:graphic>
          <a:graphicData uri="http://schemas.openxmlformats.org/drawingml/2006/table">
            <a:tbl>
              <a:tblPr firstRow="1" bandRow="1">
                <a:tableStyleId>{2D5ABB26-0587-4C30-8999-92F81FD0307C}</a:tableStyleId>
              </a:tblPr>
              <a:tblGrid>
                <a:gridCol w="809625">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gridCol w="809625">
                  <a:extLst>
                    <a:ext uri="{9D8B030D-6E8A-4147-A177-3AD203B41FA5}">
                      <a16:colId xmlns:a16="http://schemas.microsoft.com/office/drawing/2014/main" val="20002"/>
                    </a:ext>
                  </a:extLst>
                </a:gridCol>
                <a:gridCol w="809625">
                  <a:extLst>
                    <a:ext uri="{9D8B030D-6E8A-4147-A177-3AD203B41FA5}">
                      <a16:colId xmlns:a16="http://schemas.microsoft.com/office/drawing/2014/main" val="20003"/>
                    </a:ext>
                  </a:extLst>
                </a:gridCol>
                <a:gridCol w="809625">
                  <a:extLst>
                    <a:ext uri="{9D8B030D-6E8A-4147-A177-3AD203B41FA5}">
                      <a16:colId xmlns:a16="http://schemas.microsoft.com/office/drawing/2014/main" val="20004"/>
                    </a:ext>
                  </a:extLst>
                </a:gridCol>
              </a:tblGrid>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10" name="表格 9">
            <a:extLst>
              <a:ext uri="{FF2B5EF4-FFF2-40B4-BE49-F238E27FC236}">
                <a16:creationId xmlns:a16="http://schemas.microsoft.com/office/drawing/2014/main" id="{A3E8A4BD-76FA-4C7B-AF5A-B6AB8208CB5B}"/>
              </a:ext>
            </a:extLst>
          </p:cNvPr>
          <p:cNvGraphicFramePr>
            <a:graphicFrameLocks noGrp="1"/>
          </p:cNvGraphicFramePr>
          <p:nvPr>
            <p:extLst>
              <p:ext uri="{D42A27DB-BD31-4B8C-83A1-F6EECF244321}">
                <p14:modId xmlns:p14="http://schemas.microsoft.com/office/powerpoint/2010/main" val="3132531421"/>
              </p:ext>
            </p:extLst>
          </p:nvPr>
        </p:nvGraphicFramePr>
        <p:xfrm>
          <a:off x="4572001" y="2890788"/>
          <a:ext cx="4048125" cy="3617915"/>
        </p:xfrm>
        <a:graphic>
          <a:graphicData uri="http://schemas.openxmlformats.org/drawingml/2006/table">
            <a:tbl>
              <a:tblPr firstRow="1" bandRow="1">
                <a:tableStyleId>{2D5ABB26-0587-4C30-8999-92F81FD0307C}</a:tableStyleId>
              </a:tblPr>
              <a:tblGrid>
                <a:gridCol w="809625">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gridCol w="809625">
                  <a:extLst>
                    <a:ext uri="{9D8B030D-6E8A-4147-A177-3AD203B41FA5}">
                      <a16:colId xmlns:a16="http://schemas.microsoft.com/office/drawing/2014/main" val="20002"/>
                    </a:ext>
                  </a:extLst>
                </a:gridCol>
                <a:gridCol w="809625">
                  <a:extLst>
                    <a:ext uri="{9D8B030D-6E8A-4147-A177-3AD203B41FA5}">
                      <a16:colId xmlns:a16="http://schemas.microsoft.com/office/drawing/2014/main" val="20003"/>
                    </a:ext>
                  </a:extLst>
                </a:gridCol>
                <a:gridCol w="809625">
                  <a:extLst>
                    <a:ext uri="{9D8B030D-6E8A-4147-A177-3AD203B41FA5}">
                      <a16:colId xmlns:a16="http://schemas.microsoft.com/office/drawing/2014/main" val="20004"/>
                    </a:ext>
                  </a:extLst>
                </a:gridCol>
              </a:tblGrid>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11" name="表格 10">
            <a:extLst>
              <a:ext uri="{FF2B5EF4-FFF2-40B4-BE49-F238E27FC236}">
                <a16:creationId xmlns:a16="http://schemas.microsoft.com/office/drawing/2014/main" id="{AF9AD40F-7A93-4114-9348-AC8C1BB619C9}"/>
              </a:ext>
            </a:extLst>
          </p:cNvPr>
          <p:cNvGraphicFramePr>
            <a:graphicFrameLocks noGrp="1"/>
          </p:cNvGraphicFramePr>
          <p:nvPr>
            <p:extLst>
              <p:ext uri="{D42A27DB-BD31-4B8C-83A1-F6EECF244321}">
                <p14:modId xmlns:p14="http://schemas.microsoft.com/office/powerpoint/2010/main" val="3200305147"/>
              </p:ext>
            </p:extLst>
          </p:nvPr>
        </p:nvGraphicFramePr>
        <p:xfrm>
          <a:off x="4572001" y="2891524"/>
          <a:ext cx="4048125" cy="3617915"/>
        </p:xfrm>
        <a:graphic>
          <a:graphicData uri="http://schemas.openxmlformats.org/drawingml/2006/table">
            <a:tbl>
              <a:tblPr firstRow="1" bandRow="1">
                <a:tableStyleId>{2D5ABB26-0587-4C30-8999-92F81FD0307C}</a:tableStyleId>
              </a:tblPr>
              <a:tblGrid>
                <a:gridCol w="809625">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gridCol w="809625">
                  <a:extLst>
                    <a:ext uri="{9D8B030D-6E8A-4147-A177-3AD203B41FA5}">
                      <a16:colId xmlns:a16="http://schemas.microsoft.com/office/drawing/2014/main" val="20002"/>
                    </a:ext>
                  </a:extLst>
                </a:gridCol>
                <a:gridCol w="809625">
                  <a:extLst>
                    <a:ext uri="{9D8B030D-6E8A-4147-A177-3AD203B41FA5}">
                      <a16:colId xmlns:a16="http://schemas.microsoft.com/office/drawing/2014/main" val="20003"/>
                    </a:ext>
                  </a:extLst>
                </a:gridCol>
                <a:gridCol w="809625">
                  <a:extLst>
                    <a:ext uri="{9D8B030D-6E8A-4147-A177-3AD203B41FA5}">
                      <a16:colId xmlns:a16="http://schemas.microsoft.com/office/drawing/2014/main" val="20004"/>
                    </a:ext>
                  </a:extLst>
                </a:gridCol>
              </a:tblGrid>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12" name="表格 11">
            <a:extLst>
              <a:ext uri="{FF2B5EF4-FFF2-40B4-BE49-F238E27FC236}">
                <a16:creationId xmlns:a16="http://schemas.microsoft.com/office/drawing/2014/main" id="{1CF9C580-4368-4507-B552-0A17064A57CE}"/>
              </a:ext>
            </a:extLst>
          </p:cNvPr>
          <p:cNvGraphicFramePr>
            <a:graphicFrameLocks noGrp="1"/>
          </p:cNvGraphicFramePr>
          <p:nvPr>
            <p:extLst>
              <p:ext uri="{D42A27DB-BD31-4B8C-83A1-F6EECF244321}">
                <p14:modId xmlns:p14="http://schemas.microsoft.com/office/powerpoint/2010/main" val="2492014488"/>
              </p:ext>
            </p:extLst>
          </p:nvPr>
        </p:nvGraphicFramePr>
        <p:xfrm>
          <a:off x="4572000" y="2890788"/>
          <a:ext cx="4048125" cy="3617915"/>
        </p:xfrm>
        <a:graphic>
          <a:graphicData uri="http://schemas.openxmlformats.org/drawingml/2006/table">
            <a:tbl>
              <a:tblPr firstRow="1" bandRow="1">
                <a:tableStyleId>{2D5ABB26-0587-4C30-8999-92F81FD0307C}</a:tableStyleId>
              </a:tblPr>
              <a:tblGrid>
                <a:gridCol w="809625">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gridCol w="809625">
                  <a:extLst>
                    <a:ext uri="{9D8B030D-6E8A-4147-A177-3AD203B41FA5}">
                      <a16:colId xmlns:a16="http://schemas.microsoft.com/office/drawing/2014/main" val="20002"/>
                    </a:ext>
                  </a:extLst>
                </a:gridCol>
                <a:gridCol w="809625">
                  <a:extLst>
                    <a:ext uri="{9D8B030D-6E8A-4147-A177-3AD203B41FA5}">
                      <a16:colId xmlns:a16="http://schemas.microsoft.com/office/drawing/2014/main" val="20003"/>
                    </a:ext>
                  </a:extLst>
                </a:gridCol>
                <a:gridCol w="809625">
                  <a:extLst>
                    <a:ext uri="{9D8B030D-6E8A-4147-A177-3AD203B41FA5}">
                      <a16:colId xmlns:a16="http://schemas.microsoft.com/office/drawing/2014/main" val="20004"/>
                    </a:ext>
                  </a:extLst>
                </a:gridCol>
              </a:tblGrid>
              <a:tr h="723583">
                <a:tc>
                  <a:txBody>
                    <a:bodyPr/>
                    <a:lstStyle/>
                    <a:p>
                      <a:pPr algn="ctr"/>
                      <a:r>
                        <a:rPr lang="en-US" altLang="zh-CN" dirty="0"/>
                        <a:t>0/1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7</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altLang="zh-CN" dirty="0"/>
                        <a:t>6</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70278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算法设计的基本策略</a:t>
            </a:r>
          </a:p>
        </p:txBody>
      </p:sp>
      <p:sp>
        <p:nvSpPr>
          <p:cNvPr id="5" name="文本框 4">
            <a:extLst>
              <a:ext uri="{FF2B5EF4-FFF2-40B4-BE49-F238E27FC236}">
                <a16:creationId xmlns:a16="http://schemas.microsoft.com/office/drawing/2014/main" id="{C1FCBD34-40E1-461E-9977-DE49F12E6878}"/>
              </a:ext>
            </a:extLst>
          </p:cNvPr>
          <p:cNvSpPr txBox="1"/>
          <p:nvPr/>
        </p:nvSpPr>
        <p:spPr>
          <a:xfrm>
            <a:off x="3166807" y="3044279"/>
            <a:ext cx="2810385" cy="769441"/>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4400" dirty="0"/>
              <a:t>贪   心   法</a:t>
            </a:r>
          </a:p>
        </p:txBody>
      </p:sp>
    </p:spTree>
    <p:extLst>
      <p:ext uri="{BB962C8B-B14F-4D97-AF65-F5344CB8AC3E}">
        <p14:creationId xmlns:p14="http://schemas.microsoft.com/office/powerpoint/2010/main" val="16357060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86000" y="1530403"/>
            <a:ext cx="4572000" cy="3797193"/>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nSpc>
                <a:spcPct val="150000"/>
              </a:lnSpc>
            </a:pPr>
            <a:r>
              <a:rPr lang="en-US" altLang="zh-CN" b="1" dirty="0">
                <a:latin typeface="Courier New" panose="02070309020205020404" pitchFamily="49" charset="0"/>
                <a:cs typeface="Courier New" panose="02070309020205020404" pitchFamily="49" charset="0"/>
              </a:rPr>
              <a:t>Greedy(P)</a:t>
            </a:r>
          </a:p>
          <a:p>
            <a:pPr>
              <a:lnSpc>
                <a:spcPct val="150000"/>
              </a:lnSpc>
            </a:pPr>
            <a:r>
              <a:rPr lang="en-US" altLang="zh-CN" b="1" dirty="0">
                <a:latin typeface="Courier New" panose="02070309020205020404" pitchFamily="49" charset="0"/>
                <a:cs typeface="Courier New" panose="02070309020205020404" pitchFamily="49" charset="0"/>
              </a:rPr>
              <a:t>{</a:t>
            </a:r>
          </a:p>
          <a:p>
            <a:pPr>
              <a:lnSpc>
                <a:spcPct val="150000"/>
              </a:lnSpc>
            </a:pPr>
            <a:r>
              <a:rPr lang="en-US" altLang="zh-CN" b="1" dirty="0">
                <a:latin typeface="Courier New" panose="02070309020205020404" pitchFamily="49" charset="0"/>
                <a:cs typeface="Courier New" panose="02070309020205020404" pitchFamily="49" charset="0"/>
              </a:rPr>
              <a:t>    while (P</a:t>
            </a:r>
            <a:r>
              <a:rPr lang="zh-CN" altLang="en-US" b="1" dirty="0">
                <a:latin typeface="Courier New" panose="02070309020205020404" pitchFamily="49" charset="0"/>
                <a:cs typeface="Courier New" panose="02070309020205020404" pitchFamily="49" charset="0"/>
              </a:rPr>
              <a:t>未解完</a:t>
            </a:r>
            <a:r>
              <a:rPr lang="en-US" altLang="zh-CN" b="1" dirty="0">
                <a:latin typeface="Courier New" panose="02070309020205020404" pitchFamily="49" charset="0"/>
                <a:cs typeface="Courier New" panose="02070309020205020404" pitchFamily="49" charset="0"/>
              </a:rPr>
              <a:t>)</a:t>
            </a:r>
          </a:p>
          <a:p>
            <a:pPr>
              <a:lnSpc>
                <a:spcPct val="150000"/>
              </a:lnSpc>
            </a:pPr>
            <a:r>
              <a:rPr lang="en-US" altLang="zh-CN" b="1" dirty="0">
                <a:latin typeface="Courier New" panose="02070309020205020404" pitchFamily="49" charset="0"/>
                <a:cs typeface="Courier New" panose="02070309020205020404" pitchFamily="49" charset="0"/>
              </a:rPr>
              <a:t>    {</a:t>
            </a:r>
          </a:p>
          <a:p>
            <a:pPr>
              <a:lnSpc>
                <a:spcPct val="150000"/>
              </a:lnSpc>
            </a:pPr>
            <a:r>
              <a:rPr lang="en-US" altLang="zh-CN" b="1" dirty="0">
                <a:latin typeface="Courier New" panose="02070309020205020404" pitchFamily="49" charset="0"/>
                <a:cs typeface="Courier New" panose="02070309020205020404" pitchFamily="49" charset="0"/>
              </a:rPr>
              <a:t>        A</a:t>
            </a:r>
            <a:r>
              <a:rPr lang="en-US" altLang="zh-CN" b="1" baseline="-25000" dirty="0">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 = </a:t>
            </a:r>
            <a:r>
              <a:rPr lang="zh-CN" altLang="en-US" b="1" dirty="0">
                <a:latin typeface="Courier New" panose="02070309020205020404" pitchFamily="49" charset="0"/>
                <a:cs typeface="Courier New" panose="02070309020205020404" pitchFamily="49" charset="0"/>
              </a:rPr>
              <a:t>贪心选择</a:t>
            </a:r>
            <a:r>
              <a:rPr lang="en-US" altLang="zh-CN" b="1" dirty="0">
                <a:latin typeface="Courier New" panose="02070309020205020404" pitchFamily="49" charset="0"/>
                <a:cs typeface="Courier New" panose="02070309020205020404" pitchFamily="49" charset="0"/>
              </a:rPr>
              <a:t>;</a:t>
            </a:r>
          </a:p>
          <a:p>
            <a:pPr>
              <a:lnSpc>
                <a:spcPct val="150000"/>
              </a:lnSpc>
            </a:pPr>
            <a:r>
              <a:rPr lang="en-US" altLang="zh-CN" b="1" dirty="0">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根据</a:t>
            </a:r>
            <a:r>
              <a:rPr lang="en-US" altLang="zh-CN" b="1" dirty="0">
                <a:latin typeface="Courier New" panose="02070309020205020404" pitchFamily="49" charset="0"/>
                <a:cs typeface="Courier New" panose="02070309020205020404" pitchFamily="49" charset="0"/>
              </a:rPr>
              <a:t>Ai</a:t>
            </a:r>
            <a:r>
              <a:rPr lang="zh-CN" altLang="en-US" b="1" dirty="0">
                <a:latin typeface="Courier New" panose="02070309020205020404" pitchFamily="49" charset="0"/>
                <a:cs typeface="Courier New" panose="02070309020205020404" pitchFamily="49" charset="0"/>
              </a:rPr>
              <a:t>对</a:t>
            </a:r>
            <a:r>
              <a:rPr lang="en-US" altLang="zh-CN" b="1" dirty="0">
                <a:latin typeface="Courier New" panose="02070309020205020404" pitchFamily="49" charset="0"/>
                <a:cs typeface="Courier New" panose="02070309020205020404" pitchFamily="49" charset="0"/>
              </a:rPr>
              <a:t>P</a:t>
            </a:r>
            <a:r>
              <a:rPr lang="zh-CN" altLang="en-US" b="1" dirty="0">
                <a:latin typeface="Courier New" panose="02070309020205020404" pitchFamily="49" charset="0"/>
                <a:cs typeface="Courier New" panose="02070309020205020404" pitchFamily="49" charset="0"/>
              </a:rPr>
              <a:t>进行降解</a:t>
            </a:r>
            <a:r>
              <a:rPr lang="en-US" altLang="zh-CN" b="1" dirty="0">
                <a:latin typeface="Courier New" panose="02070309020205020404" pitchFamily="49" charset="0"/>
                <a:cs typeface="Courier New" panose="02070309020205020404" pitchFamily="49" charset="0"/>
              </a:rPr>
              <a:t>;</a:t>
            </a:r>
          </a:p>
          <a:p>
            <a:pPr>
              <a:lnSpc>
                <a:spcPct val="150000"/>
              </a:lnSpc>
            </a:pPr>
            <a:r>
              <a:rPr lang="en-US" altLang="zh-CN" b="1" dirty="0">
                <a:latin typeface="Courier New" panose="02070309020205020404" pitchFamily="49" charset="0"/>
                <a:cs typeface="Courier New" panose="02070309020205020404" pitchFamily="49" charset="0"/>
              </a:rPr>
              <a:t>    }</a:t>
            </a:r>
          </a:p>
          <a:p>
            <a:pPr>
              <a:lnSpc>
                <a:spcPct val="150000"/>
              </a:lnSpc>
            </a:pPr>
            <a:r>
              <a:rPr lang="en-US" altLang="zh-CN" b="1" dirty="0">
                <a:latin typeface="Courier New" panose="02070309020205020404" pitchFamily="49" charset="0"/>
                <a:cs typeface="Courier New" panose="02070309020205020404" pitchFamily="49" charset="0"/>
              </a:rPr>
              <a:t>    return {A</a:t>
            </a:r>
            <a:r>
              <a:rPr lang="en-US" altLang="zh-CN" b="1" baseline="-25000" dirty="0">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a:t>
            </a:r>
          </a:p>
          <a:p>
            <a:pPr>
              <a:lnSpc>
                <a:spcPct val="150000"/>
              </a:lnSpc>
            </a:pPr>
            <a:r>
              <a:rPr lang="en-US" altLang="zh-CN"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52730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5DA21EA-540C-4D4C-B472-D17F1DEB3CC2}"/>
              </a:ext>
            </a:extLst>
          </p:cNvPr>
          <p:cNvSpPr>
            <a:spLocks noGrp="1" noChangeArrowheads="1"/>
          </p:cNvSpPr>
          <p:nvPr>
            <p:ph type="title"/>
          </p:nvPr>
        </p:nvSpPr>
        <p:spPr/>
        <p:txBody>
          <a:bodyPr/>
          <a:lstStyle/>
          <a:p>
            <a:pPr eaLnBrk="1" hangingPunct="1"/>
            <a:r>
              <a:rPr lang="zh-CN" altLang="en-US"/>
              <a:t>活动安排问题</a:t>
            </a:r>
          </a:p>
        </p:txBody>
      </p:sp>
      <p:sp>
        <p:nvSpPr>
          <p:cNvPr id="5123" name="Rectangle 3">
            <a:extLst>
              <a:ext uri="{FF2B5EF4-FFF2-40B4-BE49-F238E27FC236}">
                <a16:creationId xmlns:a16="http://schemas.microsoft.com/office/drawing/2014/main" id="{FD6EFDFC-B4EC-4AF6-A7C9-5A8A5168009B}"/>
              </a:ext>
            </a:extLst>
          </p:cNvPr>
          <p:cNvSpPr>
            <a:spLocks noGrp="1" noChangeArrowheads="1"/>
          </p:cNvSpPr>
          <p:nvPr>
            <p:ph idx="1"/>
          </p:nvPr>
        </p:nvSpPr>
        <p:spPr>
          <a:xfrm>
            <a:off x="1943100" y="2343150"/>
            <a:ext cx="5614988" cy="3257550"/>
          </a:xfrm>
        </p:spPr>
        <p:txBody>
          <a:bodyPr/>
          <a:lstStyle/>
          <a:p>
            <a:pPr defTabSz="671513"/>
            <a:r>
              <a:rPr lang="zh-CN" altLang="en-US" dirty="0"/>
              <a:t>设有</a:t>
            </a:r>
            <a:r>
              <a:rPr lang="en-US" altLang="zh-CN" dirty="0"/>
              <a:t>n</a:t>
            </a:r>
            <a:r>
              <a:rPr lang="zh-CN" altLang="en-US" dirty="0"/>
              <a:t>个活动</a:t>
            </a:r>
            <a:r>
              <a:rPr lang="en-US" altLang="zh-CN" dirty="0"/>
              <a:t>E={e</a:t>
            </a:r>
            <a:r>
              <a:rPr lang="en-US" altLang="zh-CN" baseline="-25000" dirty="0"/>
              <a:t>0</a:t>
            </a:r>
            <a:r>
              <a:rPr lang="en-US" altLang="zh-CN" dirty="0"/>
              <a:t>,</a:t>
            </a:r>
            <a:r>
              <a:rPr lang="zh-CN" altLang="en-US" dirty="0"/>
              <a:t> </a:t>
            </a:r>
            <a:r>
              <a:rPr lang="en-US" altLang="zh-CN" dirty="0"/>
              <a:t>e</a:t>
            </a:r>
            <a:r>
              <a:rPr lang="en-US" altLang="zh-CN" baseline="-25000" dirty="0"/>
              <a:t>1</a:t>
            </a:r>
            <a:r>
              <a:rPr lang="en-US" altLang="zh-CN" dirty="0"/>
              <a:t>, e</a:t>
            </a:r>
            <a:r>
              <a:rPr lang="en-US" altLang="zh-CN" baseline="-25000" dirty="0"/>
              <a:t>2</a:t>
            </a:r>
            <a:r>
              <a:rPr lang="en-US" altLang="zh-CN" dirty="0"/>
              <a:t>, </a:t>
            </a:r>
            <a:r>
              <a:rPr lang="en-US" altLang="zh-CN" dirty="0">
                <a:latin typeface="Arial" panose="020B0604020202020204" pitchFamily="34" charset="0"/>
              </a:rPr>
              <a:t>…</a:t>
            </a:r>
            <a:r>
              <a:rPr lang="en-US" altLang="zh-CN" dirty="0"/>
              <a:t>, e</a:t>
            </a:r>
            <a:r>
              <a:rPr lang="en-US" altLang="zh-CN" baseline="-25000" dirty="0"/>
              <a:t>n-1</a:t>
            </a:r>
            <a:r>
              <a:rPr lang="en-US" altLang="zh-CN" dirty="0"/>
              <a:t>}</a:t>
            </a:r>
            <a:r>
              <a:rPr lang="zh-CN" altLang="en-US" dirty="0"/>
              <a:t>，其中每个活动都需要使用某一资源，而在同一时间内该资源只能由一个活动使用，每个活动都有开始时间</a:t>
            </a:r>
            <a:r>
              <a:rPr lang="en-US" altLang="zh-CN" dirty="0" err="1"/>
              <a:t>s</a:t>
            </a:r>
            <a:r>
              <a:rPr lang="en-US" altLang="zh-CN" baseline="-25000" dirty="0" err="1"/>
              <a:t>i</a:t>
            </a:r>
            <a:r>
              <a:rPr lang="zh-CN" altLang="en-US" dirty="0"/>
              <a:t>和结束时间</a:t>
            </a:r>
            <a:r>
              <a:rPr lang="en-US" altLang="zh-CN" dirty="0"/>
              <a:t>f</a:t>
            </a:r>
            <a:r>
              <a:rPr lang="en-US" altLang="zh-CN" baseline="-25000" dirty="0"/>
              <a:t>i</a:t>
            </a:r>
            <a:r>
              <a:rPr lang="en-US" altLang="zh-CN" dirty="0"/>
              <a:t>(</a:t>
            </a:r>
            <a:r>
              <a:rPr lang="en-US" altLang="zh-CN" dirty="0" err="1"/>
              <a:t>s</a:t>
            </a:r>
            <a:r>
              <a:rPr lang="en-US" altLang="zh-CN" baseline="-25000" dirty="0" err="1"/>
              <a:t>i</a:t>
            </a:r>
            <a:r>
              <a:rPr lang="en-US" altLang="zh-CN" dirty="0"/>
              <a:t>&lt;f</a:t>
            </a:r>
            <a:r>
              <a:rPr lang="en-US" altLang="zh-CN" baseline="-25000" dirty="0"/>
              <a:t>i</a:t>
            </a:r>
            <a:r>
              <a:rPr lang="en-US" altLang="zh-CN" dirty="0"/>
              <a:t>)</a:t>
            </a:r>
            <a:r>
              <a:rPr lang="zh-CN" altLang="en-US" dirty="0"/>
              <a:t>，若</a:t>
            </a:r>
            <a:r>
              <a:rPr lang="en-US" altLang="zh-CN" dirty="0" err="1"/>
              <a:t>e</a:t>
            </a:r>
            <a:r>
              <a:rPr lang="en-US" altLang="zh-CN" baseline="-25000" dirty="0" err="1"/>
              <a:t>i</a:t>
            </a:r>
            <a:r>
              <a:rPr lang="zh-CN" altLang="en-US" dirty="0"/>
              <a:t>和</a:t>
            </a:r>
            <a:r>
              <a:rPr lang="en-US" altLang="zh-CN" dirty="0" err="1"/>
              <a:t>e</a:t>
            </a:r>
            <a:r>
              <a:rPr lang="en-US" altLang="zh-CN" baseline="-25000" dirty="0" err="1"/>
              <a:t>j</a:t>
            </a:r>
            <a:r>
              <a:rPr lang="zh-CN" altLang="en-US" dirty="0"/>
              <a:t>满足</a:t>
            </a:r>
            <a:r>
              <a:rPr lang="en-US" altLang="zh-CN" dirty="0" err="1"/>
              <a:t>s</a:t>
            </a:r>
            <a:r>
              <a:rPr lang="en-US" altLang="zh-CN" baseline="-25000" dirty="0" err="1"/>
              <a:t>i</a:t>
            </a:r>
            <a:r>
              <a:rPr lang="en-US" altLang="zh-CN" dirty="0" err="1"/>
              <a:t>≥f</a:t>
            </a:r>
            <a:r>
              <a:rPr lang="en-US" altLang="zh-CN" baseline="-25000" dirty="0" err="1"/>
              <a:t>j</a:t>
            </a:r>
            <a:r>
              <a:rPr lang="zh-CN" altLang="en-US" dirty="0"/>
              <a:t>或</a:t>
            </a:r>
            <a:r>
              <a:rPr lang="en-US" altLang="zh-CN" dirty="0" err="1"/>
              <a:t>s</a:t>
            </a:r>
            <a:r>
              <a:rPr lang="en-US" altLang="zh-CN" baseline="-25000" dirty="0" err="1"/>
              <a:t>j</a:t>
            </a:r>
            <a:r>
              <a:rPr lang="en-US" altLang="zh-CN" dirty="0" err="1"/>
              <a:t>≥f</a:t>
            </a:r>
            <a:r>
              <a:rPr lang="en-US" altLang="zh-CN" baseline="-25000" dirty="0" err="1"/>
              <a:t>i</a:t>
            </a:r>
            <a:r>
              <a:rPr lang="zh-CN" altLang="en-US" dirty="0"/>
              <a:t>，则称这两个活动相容，要求找出最多相容活动集合</a:t>
            </a:r>
            <a:r>
              <a:rPr lang="en-US" altLang="zh-CN" dirty="0"/>
              <a:t>A</a:t>
            </a:r>
            <a:r>
              <a:rPr lang="zh-CN" altLang="en-US" dirty="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CA802A0-CDC9-4B27-B9AF-2808DEC85D1D}"/>
              </a:ext>
            </a:extLst>
          </p:cNvPr>
          <p:cNvSpPr/>
          <p:nvPr/>
        </p:nvSpPr>
        <p:spPr>
          <a:xfrm>
            <a:off x="1223628" y="1322766"/>
            <a:ext cx="7020780" cy="4108817"/>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900" dirty="0">
                <a:solidFill>
                  <a:srgbClr val="0000FF"/>
                </a:solidFill>
                <a:latin typeface="Consolas" panose="020B0609020204030204" pitchFamily="49" charset="0"/>
              </a:rPr>
              <a:t>struct</a:t>
            </a:r>
            <a:r>
              <a:rPr lang="en-US" altLang="zh-CN" sz="900" dirty="0">
                <a:solidFill>
                  <a:srgbClr val="000000"/>
                </a:solidFill>
                <a:latin typeface="Consolas" panose="020B0609020204030204" pitchFamily="49" charset="0"/>
              </a:rPr>
              <a:t> Task</a:t>
            </a:r>
          </a:p>
          <a:p>
            <a:r>
              <a:rPr lang="en-US" altLang="zh-CN" sz="900" dirty="0">
                <a:solidFill>
                  <a:srgbClr val="000000"/>
                </a:solidFill>
                <a:latin typeface="Consolas" panose="020B0609020204030204" pitchFamily="49" charset="0"/>
              </a:rPr>
              <a:t>{</a:t>
            </a:r>
          </a:p>
          <a:p>
            <a:pPr lvl="1"/>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Id;</a:t>
            </a:r>
          </a:p>
          <a:p>
            <a:pPr lvl="1"/>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StartTime</a:t>
            </a:r>
            <a:r>
              <a:rPr lang="en-US" altLang="zh-CN" sz="900" dirty="0">
                <a:solidFill>
                  <a:srgbClr val="000000"/>
                </a:solidFill>
                <a:latin typeface="Consolas" panose="020B0609020204030204" pitchFamily="49" charset="0"/>
              </a:rPr>
              <a:t>;</a:t>
            </a:r>
          </a:p>
          <a:p>
            <a:pPr lvl="1"/>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OverTime</a:t>
            </a:r>
            <a:r>
              <a:rPr lang="en-US" altLang="zh-CN" sz="900" dirty="0">
                <a:solidFill>
                  <a:srgbClr val="000000"/>
                </a:solidFill>
                <a:latin typeface="Consolas" panose="020B0609020204030204" pitchFamily="49" charset="0"/>
              </a:rPr>
              <a:t>;</a:t>
            </a:r>
          </a:p>
          <a:p>
            <a:r>
              <a:rPr lang="en-US" altLang="zh-CN" sz="900" dirty="0">
                <a:solidFill>
                  <a:srgbClr val="000000"/>
                </a:solidFill>
                <a:latin typeface="Consolas" panose="020B0609020204030204" pitchFamily="49" charset="0"/>
              </a:rPr>
              <a:t>};</a:t>
            </a:r>
          </a:p>
          <a:p>
            <a:endParaRPr lang="en-US" altLang="zh-CN" sz="900" dirty="0">
              <a:solidFill>
                <a:srgbClr val="000000"/>
              </a:solidFill>
              <a:latin typeface="Consolas" panose="020B0609020204030204" pitchFamily="49" charset="0"/>
            </a:endParaRPr>
          </a:p>
          <a:p>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从输入任务集合中选出一组可安排的任务，输出可安排任务的</a:t>
            </a:r>
            <a:r>
              <a:rPr lang="en-US" altLang="zh-CN" sz="900" dirty="0">
                <a:solidFill>
                  <a:srgbClr val="008000"/>
                </a:solidFill>
                <a:latin typeface="Consolas" panose="020B0609020204030204" pitchFamily="49" charset="0"/>
              </a:rPr>
              <a:t>Id</a:t>
            </a:r>
            <a:r>
              <a:rPr lang="zh-CN" altLang="en-US" sz="900" dirty="0">
                <a:solidFill>
                  <a:srgbClr val="008000"/>
                </a:solidFill>
                <a:latin typeface="Consolas" panose="020B0609020204030204" pitchFamily="49" charset="0"/>
              </a:rPr>
              <a:t>集合</a:t>
            </a:r>
            <a:endParaRPr lang="zh-CN" altLang="en-US" sz="900" dirty="0">
              <a:solidFill>
                <a:srgbClr val="000000"/>
              </a:solidFill>
              <a:latin typeface="Consolas" panose="020B0609020204030204" pitchFamily="49" charset="0"/>
            </a:endParaRPr>
          </a:p>
          <a:p>
            <a:r>
              <a:rPr lang="en-US" altLang="zh-CN" sz="900" dirty="0">
                <a:solidFill>
                  <a:srgbClr val="000000"/>
                </a:solidFill>
                <a:latin typeface="Consolas" panose="020B0609020204030204" pitchFamily="49" charset="0"/>
              </a:rPr>
              <a:t>vector&lt;</a:t>
            </a:r>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&gt; </a:t>
            </a:r>
            <a:r>
              <a:rPr lang="en-US" altLang="zh-CN" sz="900" dirty="0" err="1">
                <a:solidFill>
                  <a:srgbClr val="000000"/>
                </a:solidFill>
                <a:latin typeface="Consolas" panose="020B0609020204030204" pitchFamily="49" charset="0"/>
              </a:rPr>
              <a:t>GetSchedule</a:t>
            </a:r>
            <a:r>
              <a:rPr lang="en-US" altLang="zh-CN" sz="900" dirty="0">
                <a:solidFill>
                  <a:srgbClr val="000000"/>
                </a:solidFill>
                <a:latin typeface="Consolas" panose="020B0609020204030204" pitchFamily="49" charset="0"/>
              </a:rPr>
              <a:t>(vector&lt;Task&gt; &amp;</a:t>
            </a:r>
            <a:r>
              <a:rPr lang="en-US" altLang="zh-CN" sz="900" dirty="0" err="1">
                <a:solidFill>
                  <a:srgbClr val="000000"/>
                </a:solidFill>
                <a:latin typeface="Consolas" panose="020B0609020204030204" pitchFamily="49" charset="0"/>
              </a:rPr>
              <a:t>aTasks</a:t>
            </a:r>
            <a:r>
              <a:rPr lang="en-US" altLang="zh-CN" sz="900" dirty="0">
                <a:solidFill>
                  <a:srgbClr val="000000"/>
                </a:solidFill>
                <a:latin typeface="Consolas" panose="020B0609020204030204" pitchFamily="49" charset="0"/>
              </a:rPr>
              <a:t>)</a:t>
            </a:r>
          </a:p>
          <a:p>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vector&lt;</a:t>
            </a:r>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&gt; </a:t>
            </a:r>
            <a:r>
              <a:rPr lang="en-US" altLang="zh-CN" sz="900" dirty="0" err="1">
                <a:solidFill>
                  <a:srgbClr val="000000"/>
                </a:solidFill>
                <a:latin typeface="Consolas" panose="020B0609020204030204" pitchFamily="49" charset="0"/>
              </a:rPr>
              <a:t>aSchedule</a:t>
            </a:r>
            <a:r>
              <a:rPr lang="en-US" altLang="zh-CN" sz="900" dirty="0">
                <a:solidFill>
                  <a:srgbClr val="000000"/>
                </a:solidFill>
                <a:latin typeface="Consolas" panose="020B0609020204030204" pitchFamily="49" charset="0"/>
              </a:rPr>
              <a:t>;</a:t>
            </a:r>
          </a:p>
          <a:p>
            <a:pPr lvl="1"/>
            <a:br>
              <a:rPr lang="en-US" altLang="zh-CN" sz="900" dirty="0">
                <a:solidFill>
                  <a:srgbClr val="000000"/>
                </a:solidFill>
                <a:latin typeface="Consolas" panose="020B0609020204030204" pitchFamily="49" charset="0"/>
              </a:rPr>
            </a:br>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对任务按结束时间排序</a:t>
            </a:r>
            <a:endParaRPr lang="zh-CN" altLang="en-US" sz="900" dirty="0">
              <a:solidFill>
                <a:srgbClr val="000000"/>
              </a:solidFill>
              <a:latin typeface="Consolas" panose="020B0609020204030204" pitchFamily="49" charset="0"/>
            </a:endParaRPr>
          </a:p>
          <a:p>
            <a:pPr lvl="1"/>
            <a:r>
              <a:rPr lang="en-US" altLang="zh-CN" sz="900" dirty="0">
                <a:solidFill>
                  <a:srgbClr val="000000"/>
                </a:solidFill>
                <a:latin typeface="Consolas" panose="020B0609020204030204" pitchFamily="49" charset="0"/>
              </a:rPr>
              <a:t>sort(</a:t>
            </a:r>
            <a:r>
              <a:rPr lang="en-US" altLang="zh-CN" sz="900" dirty="0" err="1">
                <a:solidFill>
                  <a:srgbClr val="000000"/>
                </a:solidFill>
                <a:latin typeface="Consolas" panose="020B0609020204030204" pitchFamily="49" charset="0"/>
              </a:rPr>
              <a:t>aTasks.begin</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aTasks.end</a:t>
            </a:r>
            <a:r>
              <a:rPr lang="en-US" altLang="zh-CN" sz="900" dirty="0">
                <a:solidFill>
                  <a:srgbClr val="000000"/>
                </a:solidFill>
                <a:latin typeface="Consolas" panose="020B0609020204030204" pitchFamily="49" charset="0"/>
              </a:rPr>
              <a:t>(), [](Task &amp;t1, Task &amp;t2) { </a:t>
            </a:r>
            <a:r>
              <a:rPr lang="en-US" altLang="zh-CN" sz="900" dirty="0">
                <a:solidFill>
                  <a:srgbClr val="0000FF"/>
                </a:solidFill>
                <a:latin typeface="Consolas" panose="020B0609020204030204" pitchFamily="49" charset="0"/>
              </a:rPr>
              <a:t>return</a:t>
            </a:r>
            <a:r>
              <a:rPr lang="en-US" altLang="zh-CN" sz="900" dirty="0">
                <a:solidFill>
                  <a:srgbClr val="000000"/>
                </a:solidFill>
                <a:latin typeface="Consolas" panose="020B0609020204030204" pitchFamily="49" charset="0"/>
              </a:rPr>
              <a:t> t1.OverTime &lt; t2.OverTime; });</a:t>
            </a:r>
          </a:p>
          <a:p>
            <a:pPr lvl="1"/>
            <a:br>
              <a:rPr lang="en-US" altLang="zh-CN" sz="900" dirty="0">
                <a:solidFill>
                  <a:srgbClr val="000000"/>
                </a:solidFill>
                <a:latin typeface="Consolas" panose="020B0609020204030204" pitchFamily="49" charset="0"/>
              </a:rPr>
            </a:br>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按任务结束时间筛选任务</a:t>
            </a:r>
            <a:endParaRPr lang="zh-CN" altLang="en-US" sz="900" dirty="0">
              <a:solidFill>
                <a:srgbClr val="000000"/>
              </a:solidFill>
              <a:latin typeface="Consolas" panose="020B0609020204030204" pitchFamily="49" charset="0"/>
            </a:endParaRPr>
          </a:p>
          <a:p>
            <a:pPr lvl="1"/>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aOverTime</a:t>
            </a:r>
            <a:r>
              <a:rPr lang="en-US" altLang="zh-CN" sz="900" dirty="0">
                <a:solidFill>
                  <a:srgbClr val="000000"/>
                </a:solidFill>
                <a:latin typeface="Consolas" panose="020B0609020204030204" pitchFamily="49" charset="0"/>
              </a:rPr>
              <a:t> = </a:t>
            </a:r>
            <a:r>
              <a:rPr lang="en-US" altLang="zh-CN" sz="900" dirty="0">
                <a:solidFill>
                  <a:srgbClr val="09885A"/>
                </a:solidFill>
                <a:latin typeface="Consolas" panose="020B0609020204030204" pitchFamily="49" charset="0"/>
              </a:rPr>
              <a:t>0</a:t>
            </a:r>
            <a:r>
              <a:rPr lang="en-US" altLang="zh-CN" sz="900" dirty="0">
                <a:solidFill>
                  <a:srgbClr val="000000"/>
                </a:solidFill>
                <a:latin typeface="Consolas" panose="020B0609020204030204" pitchFamily="49" charset="0"/>
              </a:rPr>
              <a:t>; </a:t>
            </a:r>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目前任务表已经安排到的时间点</a:t>
            </a:r>
            <a:endParaRPr lang="zh-CN" altLang="en-US" sz="900" dirty="0">
              <a:solidFill>
                <a:srgbClr val="000000"/>
              </a:solidFill>
              <a:latin typeface="Consolas" panose="020B0609020204030204" pitchFamily="49" charset="0"/>
            </a:endParaRPr>
          </a:p>
          <a:p>
            <a:pPr lvl="1"/>
            <a:r>
              <a:rPr lang="en-US" altLang="zh-CN" sz="900" dirty="0">
                <a:solidFill>
                  <a:srgbClr val="0000FF"/>
                </a:solidFill>
                <a:latin typeface="Consolas" panose="020B0609020204030204" pitchFamily="49" charset="0"/>
              </a:rPr>
              <a:t>for</a:t>
            </a:r>
            <a:r>
              <a:rPr lang="en-US" altLang="zh-CN" sz="900" dirty="0">
                <a:solidFill>
                  <a:srgbClr val="000000"/>
                </a:solidFill>
                <a:latin typeface="Consolas" panose="020B0609020204030204" pitchFamily="49" charset="0"/>
              </a:rPr>
              <a:t> (</a:t>
            </a:r>
            <a:r>
              <a:rPr lang="en-US" altLang="zh-CN" sz="900" dirty="0">
                <a:solidFill>
                  <a:srgbClr val="0000FF"/>
                </a:solidFill>
                <a:latin typeface="Consolas" panose="020B0609020204030204" pitchFamily="49" charset="0"/>
              </a:rPr>
              <a:t>auto</a:t>
            </a:r>
            <a:r>
              <a:rPr lang="en-US" altLang="zh-CN" sz="900" dirty="0">
                <a:solidFill>
                  <a:srgbClr val="000000"/>
                </a:solidFill>
                <a:latin typeface="Consolas" panose="020B0609020204030204" pitchFamily="49" charset="0"/>
              </a:rPr>
              <a:t> &amp;</a:t>
            </a:r>
            <a:r>
              <a:rPr lang="en-US" altLang="zh-CN" sz="900" dirty="0" err="1">
                <a:solidFill>
                  <a:srgbClr val="000000"/>
                </a:solidFill>
                <a:latin typeface="Consolas" panose="020B0609020204030204" pitchFamily="49" charset="0"/>
              </a:rPr>
              <a:t>aTask</a:t>
            </a:r>
            <a:r>
              <a:rPr lang="en-US" altLang="zh-CN" sz="900" dirty="0">
                <a:solidFill>
                  <a:srgbClr val="000000"/>
                </a:solidFill>
                <a:latin typeface="Consolas" panose="020B0609020204030204" pitchFamily="49" charset="0"/>
              </a:rPr>
              <a:t> : </a:t>
            </a:r>
            <a:r>
              <a:rPr lang="en-US" altLang="zh-CN" sz="900" dirty="0" err="1">
                <a:solidFill>
                  <a:srgbClr val="000000"/>
                </a:solidFill>
                <a:latin typeface="Consolas" panose="020B0609020204030204" pitchFamily="49" charset="0"/>
              </a:rPr>
              <a:t>aTasks</a:t>
            </a:r>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a:t>
            </a:r>
          </a:p>
          <a:p>
            <a:pPr lvl="2"/>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如果任务需要在已安排到的时间点之前开始，则不能安排</a:t>
            </a:r>
            <a:endParaRPr lang="zh-CN" altLang="en-US" sz="900" dirty="0">
              <a:solidFill>
                <a:srgbClr val="000000"/>
              </a:solidFill>
              <a:latin typeface="Consolas" panose="020B0609020204030204" pitchFamily="49" charset="0"/>
            </a:endParaRPr>
          </a:p>
          <a:p>
            <a:pPr lvl="2"/>
            <a:r>
              <a:rPr lang="en-US" altLang="zh-CN" sz="900" dirty="0">
                <a:solidFill>
                  <a:srgbClr val="0000FF"/>
                </a:solidFill>
                <a:latin typeface="Consolas" panose="020B0609020204030204" pitchFamily="49" charset="0"/>
              </a:rPr>
              <a:t>if</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aTask.StartTime</a:t>
            </a:r>
            <a:r>
              <a:rPr lang="en-US" altLang="zh-CN" sz="900" dirty="0">
                <a:solidFill>
                  <a:srgbClr val="000000"/>
                </a:solidFill>
                <a:latin typeface="Consolas" panose="020B0609020204030204" pitchFamily="49" charset="0"/>
              </a:rPr>
              <a:t> &lt; </a:t>
            </a:r>
            <a:r>
              <a:rPr lang="en-US" altLang="zh-CN" sz="900" dirty="0" err="1">
                <a:solidFill>
                  <a:srgbClr val="000000"/>
                </a:solidFill>
                <a:latin typeface="Consolas" panose="020B0609020204030204" pitchFamily="49" charset="0"/>
              </a:rPr>
              <a:t>aOverTime</a:t>
            </a:r>
            <a:r>
              <a:rPr lang="en-US" altLang="zh-CN" sz="900" dirty="0">
                <a:solidFill>
                  <a:srgbClr val="000000"/>
                </a:solidFill>
                <a:latin typeface="Consolas" panose="020B0609020204030204" pitchFamily="49" charset="0"/>
              </a:rPr>
              <a:t>) </a:t>
            </a:r>
            <a:r>
              <a:rPr lang="en-US" altLang="zh-CN" sz="900" dirty="0">
                <a:solidFill>
                  <a:srgbClr val="0000FF"/>
                </a:solidFill>
                <a:latin typeface="Consolas" panose="020B0609020204030204" pitchFamily="49" charset="0"/>
              </a:rPr>
              <a:t>continue</a:t>
            </a:r>
            <a:r>
              <a:rPr lang="en-US" altLang="zh-CN" sz="900" dirty="0">
                <a:solidFill>
                  <a:srgbClr val="000000"/>
                </a:solidFill>
                <a:latin typeface="Consolas" panose="020B0609020204030204" pitchFamily="49" charset="0"/>
              </a:rPr>
              <a:t>;</a:t>
            </a:r>
          </a:p>
          <a:p>
            <a:pPr lvl="2"/>
            <a:endParaRPr lang="en-US" altLang="zh-CN" sz="900" dirty="0">
              <a:solidFill>
                <a:srgbClr val="000000"/>
              </a:solidFill>
              <a:latin typeface="Consolas" panose="020B0609020204030204" pitchFamily="49" charset="0"/>
            </a:endParaRPr>
          </a:p>
          <a:p>
            <a:pPr lvl="2"/>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将可安排的任务的</a:t>
            </a:r>
            <a:r>
              <a:rPr lang="en-US" altLang="zh-CN" sz="900" dirty="0">
                <a:solidFill>
                  <a:srgbClr val="008000"/>
                </a:solidFill>
                <a:latin typeface="Consolas" panose="020B0609020204030204" pitchFamily="49" charset="0"/>
              </a:rPr>
              <a:t>Id</a:t>
            </a:r>
            <a:r>
              <a:rPr lang="zh-CN" altLang="en-US" sz="900" dirty="0">
                <a:solidFill>
                  <a:srgbClr val="008000"/>
                </a:solidFill>
                <a:latin typeface="Consolas" panose="020B0609020204030204" pitchFamily="49" charset="0"/>
              </a:rPr>
              <a:t>记入任务表，并修正已安排到的时间点</a:t>
            </a:r>
            <a:endParaRPr lang="zh-CN" altLang="en-US" sz="900" dirty="0">
              <a:solidFill>
                <a:srgbClr val="000000"/>
              </a:solidFill>
              <a:latin typeface="Consolas" panose="020B0609020204030204" pitchFamily="49" charset="0"/>
            </a:endParaRPr>
          </a:p>
          <a:p>
            <a:pPr lvl="2"/>
            <a:r>
              <a:rPr lang="en-US" altLang="zh-CN" sz="900" dirty="0" err="1">
                <a:solidFill>
                  <a:srgbClr val="000000"/>
                </a:solidFill>
                <a:latin typeface="Consolas" panose="020B0609020204030204" pitchFamily="49" charset="0"/>
              </a:rPr>
              <a:t>aSchedule.push_back</a:t>
            </a:r>
            <a:r>
              <a:rPr lang="en-US" altLang="zh-CN" sz="900" dirty="0">
                <a:solidFill>
                  <a:srgbClr val="000000"/>
                </a:solidFill>
                <a:latin typeface="Consolas" panose="020B0609020204030204" pitchFamily="49" charset="0"/>
              </a:rPr>
              <a:t>(</a:t>
            </a:r>
            <a:r>
              <a:rPr lang="en-US" altLang="zh-CN" sz="900" dirty="0" err="1">
                <a:solidFill>
                  <a:srgbClr val="000000"/>
                </a:solidFill>
                <a:latin typeface="Consolas" panose="020B0609020204030204" pitchFamily="49" charset="0"/>
              </a:rPr>
              <a:t>aTask.Id</a:t>
            </a:r>
            <a:r>
              <a:rPr lang="en-US" altLang="zh-CN" sz="900" dirty="0">
                <a:solidFill>
                  <a:srgbClr val="000000"/>
                </a:solidFill>
                <a:latin typeface="Consolas" panose="020B0609020204030204" pitchFamily="49" charset="0"/>
              </a:rPr>
              <a:t>);</a:t>
            </a:r>
          </a:p>
          <a:p>
            <a:pPr lvl="2"/>
            <a:r>
              <a:rPr lang="en-US" altLang="zh-CN" sz="900" dirty="0" err="1">
                <a:solidFill>
                  <a:srgbClr val="000000"/>
                </a:solidFill>
                <a:latin typeface="Consolas" panose="020B0609020204030204" pitchFamily="49" charset="0"/>
              </a:rPr>
              <a:t>aOverTime</a:t>
            </a:r>
            <a:r>
              <a:rPr lang="en-US" altLang="zh-CN" sz="900" dirty="0">
                <a:solidFill>
                  <a:srgbClr val="000000"/>
                </a:solidFill>
                <a:latin typeface="Consolas" panose="020B0609020204030204" pitchFamily="49" charset="0"/>
              </a:rPr>
              <a:t> = </a:t>
            </a:r>
            <a:r>
              <a:rPr lang="en-US" altLang="zh-CN" sz="900" dirty="0" err="1">
                <a:solidFill>
                  <a:srgbClr val="000000"/>
                </a:solidFill>
                <a:latin typeface="Consolas" panose="020B0609020204030204" pitchFamily="49" charset="0"/>
              </a:rPr>
              <a:t>aTask.OverTime</a:t>
            </a:r>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a:t>
            </a:r>
          </a:p>
          <a:p>
            <a:pPr lvl="1"/>
            <a:endParaRPr lang="en-US" altLang="zh-CN" sz="900" dirty="0">
              <a:solidFill>
                <a:srgbClr val="000000"/>
              </a:solidFill>
              <a:latin typeface="Consolas" panose="020B0609020204030204" pitchFamily="49" charset="0"/>
            </a:endParaRPr>
          </a:p>
          <a:p>
            <a:pPr lvl="1"/>
            <a:r>
              <a:rPr lang="en-US" altLang="zh-CN" sz="900" dirty="0">
                <a:solidFill>
                  <a:srgbClr val="0000FF"/>
                </a:solidFill>
                <a:latin typeface="Consolas" panose="020B0609020204030204" pitchFamily="49" charset="0"/>
              </a:rPr>
              <a:t>return</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aSchedule</a:t>
            </a:r>
            <a:r>
              <a:rPr lang="en-US" altLang="zh-CN" sz="900" dirty="0">
                <a:solidFill>
                  <a:srgbClr val="000000"/>
                </a:solidFill>
                <a:latin typeface="Consolas" panose="020B0609020204030204" pitchFamily="49" charset="0"/>
              </a:rPr>
              <a:t>;</a:t>
            </a:r>
          </a:p>
          <a:p>
            <a:r>
              <a:rPr lang="en-US" altLang="zh-CN" sz="9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55044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5" end="1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6" end="1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21" end="2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83583" y="1782849"/>
            <a:ext cx="7258050"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2000" b="1" dirty="0"/>
              <a:t>设有n个正整数，将他们连接成一排，组成一个最大的多位整数。</a:t>
            </a:r>
            <a:endParaRPr lang="en-US" altLang="zh-CN" sz="2000" b="1" dirty="0"/>
          </a:p>
          <a:p>
            <a:pPr>
              <a:lnSpc>
                <a:spcPct val="150000"/>
              </a:lnSpc>
            </a:pPr>
            <a:r>
              <a:rPr lang="zh-CN" altLang="en-US" sz="2000" b="1" dirty="0"/>
              <a:t>例如:n=3时，3个整数13,312,343,连成的最大整数为:34331213。</a:t>
            </a:r>
            <a:endParaRPr lang="en-US" altLang="zh-CN" sz="2000" b="1" dirty="0"/>
          </a:p>
          <a:p>
            <a:pPr>
              <a:lnSpc>
                <a:spcPct val="150000"/>
              </a:lnSpc>
            </a:pPr>
            <a:r>
              <a:rPr lang="zh-CN" altLang="en-US" sz="2000" b="1" dirty="0"/>
              <a:t>又如:n=4时，4个整数7,13,4,246连接成的最大整数为7424613。</a:t>
            </a:r>
          </a:p>
        </p:txBody>
      </p:sp>
      <p:sp>
        <p:nvSpPr>
          <p:cNvPr id="3" name="矩形 2"/>
          <p:cNvSpPr/>
          <p:nvPr/>
        </p:nvSpPr>
        <p:spPr>
          <a:xfrm>
            <a:off x="1383583" y="3422697"/>
            <a:ext cx="7258050" cy="55399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nSpc>
                <a:spcPct val="150000"/>
              </a:lnSpc>
            </a:pPr>
            <a:r>
              <a:rPr lang="zh-CN" altLang="en-US" sz="2000" b="1" dirty="0">
                <a:solidFill>
                  <a:schemeClr val="dk1"/>
                </a:solidFill>
              </a:rPr>
              <a:t>12，121 应该组成12121而非12112。</a:t>
            </a:r>
          </a:p>
        </p:txBody>
      </p:sp>
      <p:sp>
        <p:nvSpPr>
          <p:cNvPr id="4" name="矩形 3"/>
          <p:cNvSpPr/>
          <p:nvPr/>
        </p:nvSpPr>
        <p:spPr>
          <a:xfrm>
            <a:off x="1383583" y="4139215"/>
            <a:ext cx="7258050" cy="55399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nSpc>
                <a:spcPct val="150000"/>
              </a:lnSpc>
            </a:pPr>
            <a:r>
              <a:rPr lang="zh-CN" altLang="en-US" sz="2000" b="1" dirty="0">
                <a:solidFill>
                  <a:schemeClr val="dk1"/>
                </a:solidFill>
              </a:rPr>
              <a:t>12，123 就是12312而非12112。</a:t>
            </a:r>
          </a:p>
        </p:txBody>
      </p:sp>
      <p:sp>
        <p:nvSpPr>
          <p:cNvPr id="5" name="标题 4"/>
          <p:cNvSpPr>
            <a:spLocks noGrp="1"/>
          </p:cNvSpPr>
          <p:nvPr>
            <p:ph type="title" idx="4294967295"/>
          </p:nvPr>
        </p:nvSpPr>
        <p:spPr/>
        <p:txBody>
          <a:bodyPr/>
          <a:lstStyle/>
          <a:p>
            <a:r>
              <a:rPr lang="zh-CN" altLang="en-US" dirty="0"/>
              <a:t>最大多位整数问题</a:t>
            </a:r>
          </a:p>
        </p:txBody>
      </p:sp>
      <p:sp>
        <p:nvSpPr>
          <p:cNvPr id="6" name="矩形 5"/>
          <p:cNvSpPr/>
          <p:nvPr/>
        </p:nvSpPr>
        <p:spPr>
          <a:xfrm>
            <a:off x="1383583" y="5161770"/>
            <a:ext cx="7258050" cy="49449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nSpc>
                <a:spcPct val="150000"/>
              </a:lnSpc>
            </a:pPr>
            <a:r>
              <a:rPr lang="zh-CN" altLang="en-US" sz="2000" b="1" dirty="0"/>
              <a:t>设计排序规则：对</a:t>
            </a:r>
            <a:r>
              <a:rPr lang="en-US" altLang="zh-CN" sz="2000" b="1" dirty="0"/>
              <a:t>a</a:t>
            </a:r>
            <a:r>
              <a:rPr lang="zh-CN" altLang="en-US" sz="2000" b="1" dirty="0"/>
              <a:t>和</a:t>
            </a:r>
            <a:r>
              <a:rPr lang="en-US" altLang="zh-CN" sz="2000" b="1" dirty="0"/>
              <a:t>b</a:t>
            </a:r>
            <a:r>
              <a:rPr lang="zh-CN" altLang="en-US" sz="2000" b="1" dirty="0"/>
              <a:t>，当</a:t>
            </a:r>
            <a:r>
              <a:rPr lang="en-US" altLang="zh-CN" sz="2000" b="1" dirty="0"/>
              <a:t>ab&gt;</a:t>
            </a:r>
            <a:r>
              <a:rPr lang="en-US" altLang="zh-CN" sz="2000" b="1" dirty="0" err="1"/>
              <a:t>ba</a:t>
            </a:r>
            <a:r>
              <a:rPr lang="zh-CN" altLang="en-US" sz="2000" b="1" dirty="0"/>
              <a:t>时，令</a:t>
            </a:r>
            <a:r>
              <a:rPr lang="en-US" altLang="zh-CN" sz="2000" b="1" dirty="0"/>
              <a:t>a</a:t>
            </a:r>
            <a:r>
              <a:rPr lang="zh-CN" altLang="en-US" sz="2000" b="1" dirty="0"/>
              <a:t>排在</a:t>
            </a:r>
            <a:r>
              <a:rPr lang="en-US" altLang="zh-CN" sz="2000" b="1" dirty="0"/>
              <a:t>b</a:t>
            </a:r>
            <a:r>
              <a:rPr lang="zh-CN" altLang="en-US" sz="2000" b="1" dirty="0"/>
              <a:t>之前。</a:t>
            </a:r>
            <a:endParaRPr lang="zh-CN" altLang="en-US" sz="2000" b="1" dirty="0">
              <a:solidFill>
                <a:schemeClr val="dk1"/>
              </a:solidFill>
            </a:endParaRPr>
          </a:p>
        </p:txBody>
      </p:sp>
    </p:spTree>
    <p:extLst>
      <p:ext uri="{BB962C8B-B14F-4D97-AF65-F5344CB8AC3E}">
        <p14:creationId xmlns:p14="http://schemas.microsoft.com/office/powerpoint/2010/main" val="80058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算法设计的基本策略</a:t>
            </a:r>
          </a:p>
        </p:txBody>
      </p:sp>
      <p:sp>
        <p:nvSpPr>
          <p:cNvPr id="5" name="文本框 4">
            <a:extLst>
              <a:ext uri="{FF2B5EF4-FFF2-40B4-BE49-F238E27FC236}">
                <a16:creationId xmlns:a16="http://schemas.microsoft.com/office/drawing/2014/main" id="{C1FCBD34-40E1-461E-9977-DE49F12E6878}"/>
              </a:ext>
            </a:extLst>
          </p:cNvPr>
          <p:cNvSpPr txBox="1"/>
          <p:nvPr/>
        </p:nvSpPr>
        <p:spPr>
          <a:xfrm>
            <a:off x="3166807" y="3044279"/>
            <a:ext cx="2810385" cy="769441"/>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4400" dirty="0"/>
              <a:t>推   理   法</a:t>
            </a:r>
          </a:p>
        </p:txBody>
      </p:sp>
    </p:spTree>
    <p:extLst>
      <p:ext uri="{BB962C8B-B14F-4D97-AF65-F5344CB8AC3E}">
        <p14:creationId xmlns:p14="http://schemas.microsoft.com/office/powerpoint/2010/main" val="27969915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85924" y="1093745"/>
            <a:ext cx="5772151" cy="467050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50000"/>
              </a:lnSpc>
            </a:pPr>
            <a:r>
              <a:rPr lang="zh-CN" altLang="en-US" sz="2000" b="1" dirty="0">
                <a:latin typeface="Courier New" panose="02070309020205020404" pitchFamily="49" charset="0"/>
                <a:cs typeface="Courier New" panose="02070309020205020404" pitchFamily="49" charset="0"/>
              </a:rPr>
              <a:t>Deduction()</a:t>
            </a:r>
          </a:p>
          <a:p>
            <a:pPr>
              <a:lnSpc>
                <a:spcPct val="150000"/>
              </a:lnSpc>
            </a:pPr>
            <a:r>
              <a:rPr lang="zh-CN" altLang="en-US" sz="2000" b="1" dirty="0">
                <a:latin typeface="Courier New" panose="02070309020205020404" pitchFamily="49" charset="0"/>
                <a:cs typeface="Courier New" panose="02070309020205020404" pitchFamily="49" charset="0"/>
              </a:rPr>
              <a:t>{</a:t>
            </a:r>
          </a:p>
          <a:p>
            <a:pPr>
              <a:lnSpc>
                <a:spcPct val="150000"/>
              </a:lnSpc>
            </a:pPr>
            <a:r>
              <a:rPr lang="zh-CN" altLang="en-US" sz="2000" b="1" dirty="0">
                <a:latin typeface="Courier New" panose="02070309020205020404" pitchFamily="49" charset="0"/>
                <a:cs typeface="Courier New" panose="02070309020205020404" pitchFamily="49" charset="0"/>
              </a:rPr>
              <a:t>    A = 初始问题状态;</a:t>
            </a:r>
          </a:p>
          <a:p>
            <a:pPr>
              <a:lnSpc>
                <a:spcPct val="150000"/>
              </a:lnSpc>
            </a:pPr>
            <a:r>
              <a:rPr lang="zh-CN" altLang="en-US" sz="2000" b="1" dirty="0">
                <a:latin typeface="Courier New" panose="02070309020205020404" pitchFamily="49" charset="0"/>
                <a:cs typeface="Courier New" panose="02070309020205020404" pitchFamily="49" charset="0"/>
              </a:rPr>
              <a:t>    while (A还不是解)</a:t>
            </a:r>
          </a:p>
          <a:p>
            <a:pPr>
              <a:lnSpc>
                <a:spcPct val="150000"/>
              </a:lnSpc>
            </a:pPr>
            <a:r>
              <a:rPr lang="zh-CN" altLang="en-US" sz="2000" b="1" dirty="0">
                <a:latin typeface="Courier New" panose="02070309020205020404" pitchFamily="49" charset="0"/>
                <a:cs typeface="Courier New" panose="02070309020205020404" pitchFamily="49" charset="0"/>
              </a:rPr>
              <a:t>    {</a:t>
            </a:r>
          </a:p>
          <a:p>
            <a:pPr>
              <a:lnSpc>
                <a:spcPct val="150000"/>
              </a:lnSpc>
            </a:pPr>
            <a:r>
              <a:rPr lang="zh-CN" altLang="en-US" sz="2000" b="1" dirty="0">
                <a:latin typeface="Courier New" panose="02070309020205020404" pitchFamily="49" charset="0"/>
                <a:cs typeface="Courier New" panose="02070309020205020404" pitchFamily="49" charset="0"/>
              </a:rPr>
              <a:t>        由问题规则对A进行推理</a:t>
            </a:r>
            <a:r>
              <a:rPr lang="en-US" altLang="zh-CN" sz="2000" b="1" dirty="0">
                <a:latin typeface="Courier New" panose="02070309020205020404" pitchFamily="49" charset="0"/>
                <a:cs typeface="Courier New" panose="02070309020205020404" pitchFamily="49" charset="0"/>
              </a:rPr>
              <a:t>;</a:t>
            </a:r>
          </a:p>
          <a:p>
            <a:pPr>
              <a:lnSpc>
                <a:spcPct val="150000"/>
              </a:lnSpc>
            </a:pPr>
            <a:r>
              <a:rPr lang="en-US" altLang="zh-CN" sz="2000" b="1" dirty="0">
                <a:latin typeface="Courier New" panose="02070309020205020404" pitchFamily="49" charset="0"/>
                <a:cs typeface="Courier New" panose="02070309020205020404" pitchFamily="49" charset="0"/>
              </a:rPr>
              <a:t>        </a:t>
            </a:r>
            <a:r>
              <a:rPr lang="zh-CN" altLang="en-US" sz="2000" b="1" dirty="0">
                <a:latin typeface="Courier New" panose="02070309020205020404" pitchFamily="49" charset="0"/>
                <a:cs typeface="Courier New" panose="02070309020205020404" pitchFamily="49" charset="0"/>
              </a:rPr>
              <a:t>将推理结论补充到A中。</a:t>
            </a:r>
          </a:p>
          <a:p>
            <a:pPr>
              <a:lnSpc>
                <a:spcPct val="150000"/>
              </a:lnSpc>
            </a:pPr>
            <a:r>
              <a:rPr lang="zh-CN" altLang="en-US" sz="2000" b="1" dirty="0">
                <a:latin typeface="Courier New" panose="02070309020205020404" pitchFamily="49" charset="0"/>
                <a:cs typeface="Courier New" panose="02070309020205020404" pitchFamily="49" charset="0"/>
              </a:rPr>
              <a:t>    }</a:t>
            </a:r>
          </a:p>
          <a:p>
            <a:pPr>
              <a:lnSpc>
                <a:spcPct val="150000"/>
              </a:lnSpc>
            </a:pPr>
            <a:r>
              <a:rPr lang="zh-CN" altLang="en-US" sz="2000" b="1" dirty="0">
                <a:latin typeface="Courier New" panose="02070309020205020404" pitchFamily="49" charset="0"/>
                <a:cs typeface="Courier New" panose="02070309020205020404" pitchFamily="49" charset="0"/>
              </a:rPr>
              <a:t>    return </a:t>
            </a:r>
            <a:r>
              <a:rPr lang="en-US" altLang="zh-CN" sz="2000" b="1" dirty="0">
                <a:latin typeface="Courier New" panose="02070309020205020404" pitchFamily="49" charset="0"/>
                <a:cs typeface="Courier New" panose="02070309020205020404" pitchFamily="49" charset="0"/>
              </a:rPr>
              <a:t>A</a:t>
            </a:r>
            <a:r>
              <a:rPr lang="zh-CN" altLang="en-US" sz="2000" b="1" dirty="0">
                <a:latin typeface="Courier New" panose="02070309020205020404" pitchFamily="49" charset="0"/>
                <a:cs typeface="Courier New" panose="02070309020205020404" pitchFamily="49" charset="0"/>
              </a:rPr>
              <a:t>;</a:t>
            </a:r>
          </a:p>
          <a:p>
            <a:pPr>
              <a:lnSpc>
                <a:spcPct val="150000"/>
              </a:lnSpc>
            </a:pPr>
            <a:r>
              <a:rPr lang="zh-CN" alt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7759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4CDD57-F50E-4F27-9606-0E745FFB6D7D}"/>
              </a:ext>
            </a:extLst>
          </p:cNvPr>
          <p:cNvSpPr>
            <a:spLocks noGrp="1"/>
          </p:cNvSpPr>
          <p:nvPr>
            <p:ph type="title"/>
          </p:nvPr>
        </p:nvSpPr>
        <p:spPr/>
        <p:txBody>
          <a:bodyPr/>
          <a:lstStyle/>
          <a:p>
            <a:r>
              <a:rPr lang="zh-CN" altLang="en-US" dirty="0"/>
              <a:t>百钱百鸡问题</a:t>
            </a:r>
          </a:p>
        </p:txBody>
      </p:sp>
      <p:sp>
        <p:nvSpPr>
          <p:cNvPr id="3" name="矩形 2">
            <a:extLst>
              <a:ext uri="{FF2B5EF4-FFF2-40B4-BE49-F238E27FC236}">
                <a16:creationId xmlns:a16="http://schemas.microsoft.com/office/drawing/2014/main" id="{F3BFD559-57EA-482C-BDCC-1A6141FDDB58}"/>
              </a:ext>
            </a:extLst>
          </p:cNvPr>
          <p:cNvSpPr/>
          <p:nvPr/>
        </p:nvSpPr>
        <p:spPr>
          <a:xfrm>
            <a:off x="1791929" y="2034033"/>
            <a:ext cx="6098458" cy="166487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200000"/>
              </a:lnSpc>
            </a:pPr>
            <a:r>
              <a:rPr lang="zh-CN" altLang="en-US" dirty="0"/>
              <a:t>公元</a:t>
            </a:r>
            <a:r>
              <a:rPr lang="en-US" altLang="zh-CN" dirty="0"/>
              <a:t>6</a:t>
            </a:r>
            <a:r>
              <a:rPr lang="zh-CN" altLang="en-US" dirty="0"/>
              <a:t>世纪，中国的</a:t>
            </a:r>
            <a:r>
              <a:rPr lang="en-US" altLang="zh-CN" dirty="0"/>
              <a:t>《</a:t>
            </a:r>
            <a:r>
              <a:rPr lang="zh-CN" altLang="en-US" dirty="0"/>
              <a:t>张丘建算经</a:t>
            </a:r>
            <a:r>
              <a:rPr lang="en-US" altLang="zh-CN" dirty="0"/>
              <a:t>》</a:t>
            </a:r>
            <a:r>
              <a:rPr lang="zh-CN" altLang="en-US" dirty="0"/>
              <a:t>中有一道著名的百钱百鸡问题：公鸡</a:t>
            </a:r>
            <a:r>
              <a:rPr lang="en-US" altLang="zh-CN" dirty="0"/>
              <a:t>5</a:t>
            </a:r>
            <a:r>
              <a:rPr lang="zh-CN" altLang="en-US" dirty="0"/>
              <a:t>钱</a:t>
            </a:r>
            <a:r>
              <a:rPr lang="en-US" altLang="zh-CN" dirty="0"/>
              <a:t>1</a:t>
            </a:r>
            <a:r>
              <a:rPr lang="zh-CN" altLang="en-US" dirty="0"/>
              <a:t>只，母鸡</a:t>
            </a:r>
            <a:r>
              <a:rPr lang="en-US" altLang="zh-CN" dirty="0"/>
              <a:t>3</a:t>
            </a:r>
            <a:r>
              <a:rPr lang="zh-CN" altLang="en-US" dirty="0"/>
              <a:t>钱</a:t>
            </a:r>
            <a:r>
              <a:rPr lang="en-US" altLang="zh-CN" dirty="0"/>
              <a:t>1</a:t>
            </a:r>
            <a:r>
              <a:rPr lang="zh-CN" altLang="en-US" dirty="0"/>
              <a:t>只，小鸡</a:t>
            </a:r>
            <a:r>
              <a:rPr lang="en-US" altLang="zh-CN" dirty="0"/>
              <a:t>3</a:t>
            </a:r>
            <a:r>
              <a:rPr lang="zh-CN" altLang="en-US" dirty="0"/>
              <a:t>只</a:t>
            </a:r>
            <a:r>
              <a:rPr lang="en-US" altLang="zh-CN" dirty="0"/>
              <a:t>1</a:t>
            </a:r>
            <a:r>
              <a:rPr lang="zh-CN" altLang="en-US" dirty="0"/>
              <a:t>钱，有人用</a:t>
            </a:r>
            <a:r>
              <a:rPr lang="en-US" altLang="zh-CN" dirty="0"/>
              <a:t>100</a:t>
            </a:r>
            <a:r>
              <a:rPr lang="zh-CN" altLang="en-US" dirty="0"/>
              <a:t>钱买了</a:t>
            </a:r>
            <a:r>
              <a:rPr lang="en-US" altLang="zh-CN" dirty="0"/>
              <a:t>100</a:t>
            </a:r>
            <a:r>
              <a:rPr lang="zh-CN" altLang="en-US" dirty="0"/>
              <a:t>只鸡。求公鸡，母鸡，小鸡各多少只？</a:t>
            </a:r>
          </a:p>
        </p:txBody>
      </p:sp>
    </p:spTree>
    <p:extLst>
      <p:ext uri="{BB962C8B-B14F-4D97-AF65-F5344CB8AC3E}">
        <p14:creationId xmlns:p14="http://schemas.microsoft.com/office/powerpoint/2010/main" val="25724517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71638" y="1880791"/>
            <a:ext cx="7129462"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50000"/>
              </a:lnSpc>
            </a:pPr>
            <a:r>
              <a:rPr lang="zh-CN" altLang="en-US" sz="2400" b="1" dirty="0">
                <a:latin typeface="Courier New" panose="02070309020205020404" pitchFamily="49" charset="0"/>
                <a:cs typeface="Courier New" panose="02070309020205020404" pitchFamily="49" charset="0"/>
              </a:rPr>
              <a:t>设T是一个n个元素的无序数组，对任一元素x，设S(x)={i|T[i]=x}，当|S(x)</a:t>
            </a:r>
            <a:r>
              <a:rPr lang="en-US" altLang="zh-CN" sz="2400" b="1" dirty="0">
                <a:latin typeface="Courier New" panose="02070309020205020404" pitchFamily="49" charset="0"/>
                <a:cs typeface="Courier New" panose="02070309020205020404" pitchFamily="49" charset="0"/>
              </a:rPr>
              <a:t>|</a:t>
            </a:r>
            <a:r>
              <a:rPr lang="zh-CN" altLang="en-US" sz="2400" b="1" dirty="0">
                <a:latin typeface="Courier New" panose="02070309020205020404" pitchFamily="49" charset="0"/>
                <a:cs typeface="Courier New" panose="02070309020205020404" pitchFamily="49" charset="0"/>
              </a:rPr>
              <a:t>&gt;n/2时，称x为T的主元素。设计一个线性时间算法，确定T是否有一个主元素。</a:t>
            </a:r>
          </a:p>
        </p:txBody>
      </p:sp>
      <p:sp>
        <p:nvSpPr>
          <p:cNvPr id="3" name="矩形 2"/>
          <p:cNvSpPr/>
          <p:nvPr/>
        </p:nvSpPr>
        <p:spPr>
          <a:xfrm>
            <a:off x="1671638" y="4420972"/>
            <a:ext cx="7129462" cy="49231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2000" b="1" dirty="0"/>
              <a:t>删除任意两个不相等的元素，主元素不变。</a:t>
            </a:r>
          </a:p>
        </p:txBody>
      </p:sp>
      <p:sp>
        <p:nvSpPr>
          <p:cNvPr id="4" name="标题 3"/>
          <p:cNvSpPr>
            <a:spLocks noGrp="1"/>
          </p:cNvSpPr>
          <p:nvPr>
            <p:ph type="title" idx="4294967295"/>
          </p:nvPr>
        </p:nvSpPr>
        <p:spPr/>
        <p:txBody>
          <a:bodyPr/>
          <a:lstStyle/>
          <a:p>
            <a:r>
              <a:rPr lang="zh-CN" altLang="en-US" dirty="0"/>
              <a:t>主元素问题</a:t>
            </a:r>
          </a:p>
        </p:txBody>
      </p:sp>
    </p:spTree>
    <p:extLst>
      <p:ext uri="{BB962C8B-B14F-4D97-AF65-F5344CB8AC3E}">
        <p14:creationId xmlns:p14="http://schemas.microsoft.com/office/powerpoint/2010/main" val="54985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669612" y="2054902"/>
            <a:ext cx="4762500" cy="3790950"/>
          </a:xfrm>
          <a:prstGeom prst="rect">
            <a:avLst/>
          </a:prstGeom>
        </p:spPr>
      </p:pic>
      <p:sp>
        <p:nvSpPr>
          <p:cNvPr id="4" name="标题 3"/>
          <p:cNvSpPr>
            <a:spLocks noGrp="1"/>
          </p:cNvSpPr>
          <p:nvPr>
            <p:ph type="title" idx="4294967295"/>
          </p:nvPr>
        </p:nvSpPr>
        <p:spPr/>
        <p:txBody>
          <a:bodyPr/>
          <a:lstStyle/>
          <a:p>
            <a:r>
              <a:rPr lang="zh-CN" altLang="en-US" dirty="0"/>
              <a:t>数独问题</a:t>
            </a:r>
          </a:p>
        </p:txBody>
      </p:sp>
    </p:spTree>
    <p:extLst>
      <p:ext uri="{BB962C8B-B14F-4D97-AF65-F5344CB8AC3E}">
        <p14:creationId xmlns:p14="http://schemas.microsoft.com/office/powerpoint/2010/main" val="25132164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87100690"/>
              </p:ext>
            </p:extLst>
          </p:nvPr>
        </p:nvGraphicFramePr>
        <p:xfrm>
          <a:off x="494066" y="250722"/>
          <a:ext cx="8177994" cy="6209064"/>
        </p:xfrm>
        <a:graphic>
          <a:graphicData uri="http://schemas.openxmlformats.org/drawingml/2006/table">
            <a:tbl>
              <a:tblPr firstRow="1" bandRow="1">
                <a:tableStyleId>{5940675A-B579-460E-94D1-54222C63F5DA}</a:tableStyleId>
              </a:tblPr>
              <a:tblGrid>
                <a:gridCol w="454333">
                  <a:extLst>
                    <a:ext uri="{9D8B030D-6E8A-4147-A177-3AD203B41FA5}">
                      <a16:colId xmlns:a16="http://schemas.microsoft.com/office/drawing/2014/main" val="20000"/>
                    </a:ext>
                  </a:extLst>
                </a:gridCol>
                <a:gridCol w="454333">
                  <a:extLst>
                    <a:ext uri="{9D8B030D-6E8A-4147-A177-3AD203B41FA5}">
                      <a16:colId xmlns:a16="http://schemas.microsoft.com/office/drawing/2014/main" val="20001"/>
                    </a:ext>
                  </a:extLst>
                </a:gridCol>
                <a:gridCol w="454333">
                  <a:extLst>
                    <a:ext uri="{9D8B030D-6E8A-4147-A177-3AD203B41FA5}">
                      <a16:colId xmlns:a16="http://schemas.microsoft.com/office/drawing/2014/main" val="20002"/>
                    </a:ext>
                  </a:extLst>
                </a:gridCol>
                <a:gridCol w="454333">
                  <a:extLst>
                    <a:ext uri="{9D8B030D-6E8A-4147-A177-3AD203B41FA5}">
                      <a16:colId xmlns:a16="http://schemas.microsoft.com/office/drawing/2014/main" val="20003"/>
                    </a:ext>
                  </a:extLst>
                </a:gridCol>
                <a:gridCol w="454333">
                  <a:extLst>
                    <a:ext uri="{9D8B030D-6E8A-4147-A177-3AD203B41FA5}">
                      <a16:colId xmlns:a16="http://schemas.microsoft.com/office/drawing/2014/main" val="20004"/>
                    </a:ext>
                  </a:extLst>
                </a:gridCol>
                <a:gridCol w="454333">
                  <a:extLst>
                    <a:ext uri="{9D8B030D-6E8A-4147-A177-3AD203B41FA5}">
                      <a16:colId xmlns:a16="http://schemas.microsoft.com/office/drawing/2014/main" val="20005"/>
                    </a:ext>
                  </a:extLst>
                </a:gridCol>
                <a:gridCol w="454333">
                  <a:extLst>
                    <a:ext uri="{9D8B030D-6E8A-4147-A177-3AD203B41FA5}">
                      <a16:colId xmlns:a16="http://schemas.microsoft.com/office/drawing/2014/main" val="20006"/>
                    </a:ext>
                  </a:extLst>
                </a:gridCol>
                <a:gridCol w="454333">
                  <a:extLst>
                    <a:ext uri="{9D8B030D-6E8A-4147-A177-3AD203B41FA5}">
                      <a16:colId xmlns:a16="http://schemas.microsoft.com/office/drawing/2014/main" val="20007"/>
                    </a:ext>
                  </a:extLst>
                </a:gridCol>
                <a:gridCol w="454333">
                  <a:extLst>
                    <a:ext uri="{9D8B030D-6E8A-4147-A177-3AD203B41FA5}">
                      <a16:colId xmlns:a16="http://schemas.microsoft.com/office/drawing/2014/main" val="20008"/>
                    </a:ext>
                  </a:extLst>
                </a:gridCol>
                <a:gridCol w="454333">
                  <a:extLst>
                    <a:ext uri="{9D8B030D-6E8A-4147-A177-3AD203B41FA5}">
                      <a16:colId xmlns:a16="http://schemas.microsoft.com/office/drawing/2014/main" val="20009"/>
                    </a:ext>
                  </a:extLst>
                </a:gridCol>
                <a:gridCol w="454333">
                  <a:extLst>
                    <a:ext uri="{9D8B030D-6E8A-4147-A177-3AD203B41FA5}">
                      <a16:colId xmlns:a16="http://schemas.microsoft.com/office/drawing/2014/main" val="20010"/>
                    </a:ext>
                  </a:extLst>
                </a:gridCol>
                <a:gridCol w="454333">
                  <a:extLst>
                    <a:ext uri="{9D8B030D-6E8A-4147-A177-3AD203B41FA5}">
                      <a16:colId xmlns:a16="http://schemas.microsoft.com/office/drawing/2014/main" val="20011"/>
                    </a:ext>
                  </a:extLst>
                </a:gridCol>
                <a:gridCol w="454333">
                  <a:extLst>
                    <a:ext uri="{9D8B030D-6E8A-4147-A177-3AD203B41FA5}">
                      <a16:colId xmlns:a16="http://schemas.microsoft.com/office/drawing/2014/main" val="20012"/>
                    </a:ext>
                  </a:extLst>
                </a:gridCol>
                <a:gridCol w="454333">
                  <a:extLst>
                    <a:ext uri="{9D8B030D-6E8A-4147-A177-3AD203B41FA5}">
                      <a16:colId xmlns:a16="http://schemas.microsoft.com/office/drawing/2014/main" val="20013"/>
                    </a:ext>
                  </a:extLst>
                </a:gridCol>
                <a:gridCol w="454333">
                  <a:extLst>
                    <a:ext uri="{9D8B030D-6E8A-4147-A177-3AD203B41FA5}">
                      <a16:colId xmlns:a16="http://schemas.microsoft.com/office/drawing/2014/main" val="20014"/>
                    </a:ext>
                  </a:extLst>
                </a:gridCol>
                <a:gridCol w="454333">
                  <a:extLst>
                    <a:ext uri="{9D8B030D-6E8A-4147-A177-3AD203B41FA5}">
                      <a16:colId xmlns:a16="http://schemas.microsoft.com/office/drawing/2014/main" val="20015"/>
                    </a:ext>
                  </a:extLst>
                </a:gridCol>
                <a:gridCol w="454333">
                  <a:extLst>
                    <a:ext uri="{9D8B030D-6E8A-4147-A177-3AD203B41FA5}">
                      <a16:colId xmlns:a16="http://schemas.microsoft.com/office/drawing/2014/main" val="20016"/>
                    </a:ext>
                  </a:extLst>
                </a:gridCol>
                <a:gridCol w="454333">
                  <a:extLst>
                    <a:ext uri="{9D8B030D-6E8A-4147-A177-3AD203B41FA5}">
                      <a16:colId xmlns:a16="http://schemas.microsoft.com/office/drawing/2014/main" val="20017"/>
                    </a:ext>
                  </a:extLst>
                </a:gridCol>
              </a:tblGrid>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344948">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1"/>
                  </a:ext>
                </a:extLst>
              </a:tr>
              <a:tr h="344948">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2"/>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3"/>
                  </a:ext>
                </a:extLst>
              </a:tr>
              <a:tr h="344948">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4"/>
                  </a:ext>
                </a:extLst>
              </a:tr>
              <a:tr h="344948">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5"/>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6"/>
                  </a:ext>
                </a:extLst>
              </a:tr>
              <a:tr h="344948">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7"/>
                  </a:ext>
                </a:extLst>
              </a:tr>
              <a:tr h="344948">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2</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3</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4</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5</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6</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7</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8</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FFF00"/>
                    </a:solidFill>
                  </a:tcPr>
                </a:tc>
                <a:tc>
                  <a:txBody>
                    <a:bodyPr/>
                    <a:lstStyle/>
                    <a:p>
                      <a:pPr algn="ctr"/>
                      <a:r>
                        <a:rPr lang="en-US" altLang="zh-CN" sz="1600" dirty="0"/>
                        <a:t>8</a:t>
                      </a: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r>
                        <a:rPr lang="en-US" altLang="zh-CN" sz="1600" dirty="0"/>
                        <a:t>3</a:t>
                      </a:r>
                      <a:endParaRPr lang="zh-CN" alt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FF00"/>
                    </a:solidFill>
                  </a:tcPr>
                </a:tc>
                <a:extLst>
                  <a:ext uri="{0D108BD9-81ED-4DB2-BD59-A6C34878D82A}">
                    <a16:rowId xmlns:a16="http://schemas.microsoft.com/office/drawing/2014/main" val="10009"/>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r>
                        <a:rPr lang="en-US" altLang="zh-CN" sz="1600" dirty="0"/>
                        <a:t>2</a:t>
                      </a:r>
                      <a:endParaRPr lang="zh-CN" altLang="en-US" sz="1600" dirty="0"/>
                    </a:p>
                  </a:txBody>
                  <a:tcPr>
                    <a:solidFill>
                      <a:srgbClr val="FFFF00"/>
                    </a:solidFill>
                  </a:tcPr>
                </a:tc>
                <a:tc>
                  <a:txBody>
                    <a:bodyPr/>
                    <a:lstStyle/>
                    <a:p>
                      <a:pPr algn="ctr"/>
                      <a:r>
                        <a:rPr lang="en-US" altLang="zh-CN" sz="1600" dirty="0"/>
                        <a:t>1</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6</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0"/>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r>
                        <a:rPr lang="en-US" altLang="zh-CN" sz="1600" dirty="0"/>
                        <a:t>3</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6</a:t>
                      </a:r>
                      <a:endParaRPr lang="zh-CN" altLang="en-US" sz="1600" dirty="0"/>
                    </a:p>
                  </a:txBody>
                  <a:tcPr>
                    <a:solidFill>
                      <a:srgbClr val="FFFF00"/>
                    </a:solidFill>
                  </a:tcPr>
                </a:tc>
                <a:tc>
                  <a:txBody>
                    <a:bodyPr/>
                    <a:lstStyle/>
                    <a:p>
                      <a:pPr algn="ctr"/>
                      <a:r>
                        <a:rPr lang="en-US" altLang="zh-CN" sz="1600" dirty="0"/>
                        <a:t>1</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1"/>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2</a:t>
                      </a:r>
                      <a:endParaRPr lang="zh-CN" altLang="en-US" sz="1600" dirty="0"/>
                    </a:p>
                  </a:txBody>
                  <a:tcPr>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7</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4</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2"/>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6</a:t>
                      </a:r>
                      <a:endParaRPr lang="zh-CN" altLang="en-US" sz="1600" dirty="0"/>
                    </a:p>
                  </a:txBody>
                  <a:tcPr>
                    <a:solidFill>
                      <a:srgbClr val="FFFF00"/>
                    </a:solidFill>
                  </a:tcPr>
                </a:tc>
                <a:tc>
                  <a:txBody>
                    <a:bodyPr/>
                    <a:lstStyle/>
                    <a:p>
                      <a:pPr algn="ctr"/>
                      <a:r>
                        <a:rPr lang="en-US" altLang="zh-CN" sz="1600" dirty="0"/>
                        <a:t>1</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7</a:t>
                      </a:r>
                      <a:endParaRPr lang="zh-CN" altLang="en-US" sz="1600" dirty="0"/>
                    </a:p>
                  </a:txBody>
                  <a:tcPr>
                    <a:solidFill>
                      <a:srgbClr val="FFFF00"/>
                    </a:solidFill>
                  </a:tcPr>
                </a:tc>
                <a:tc>
                  <a:txBody>
                    <a:bodyPr/>
                    <a:lstStyle/>
                    <a:p>
                      <a:pPr algn="ctr"/>
                      <a:r>
                        <a:rPr lang="en-US" altLang="zh-CN" sz="1600" dirty="0"/>
                        <a:t>8</a:t>
                      </a:r>
                      <a:endParaRPr lang="zh-CN" altLang="en-US" sz="1600" dirty="0"/>
                    </a:p>
                  </a:txBody>
                  <a:tcPr>
                    <a:solidFill>
                      <a:srgbClr val="FFFF00"/>
                    </a:solidFill>
                  </a:tcPr>
                </a:tc>
                <a:tc>
                  <a:txBody>
                    <a:bodyPr/>
                    <a:lstStyle/>
                    <a:p>
                      <a:pPr algn="ct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3"/>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9</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4"/>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2</a:t>
                      </a:r>
                      <a:endParaRPr lang="zh-CN" altLang="en-US" sz="1600" dirty="0"/>
                    </a:p>
                  </a:txBody>
                  <a:tcPr>
                    <a:solidFill>
                      <a:srgbClr val="FFFF00"/>
                    </a:solidFill>
                  </a:tcPr>
                </a:tc>
                <a:tc>
                  <a:txBody>
                    <a:bodyPr/>
                    <a:lstStyle/>
                    <a:p>
                      <a:pPr algn="ctr"/>
                      <a:r>
                        <a:rPr lang="en-US" altLang="zh-CN" sz="1600" dirty="0"/>
                        <a:t>9</a:t>
                      </a:r>
                      <a:endParaRPr lang="zh-CN" altLang="en-US" sz="1600" dirty="0"/>
                    </a:p>
                  </a:txBody>
                  <a:tcPr>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4</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3</a:t>
                      </a:r>
                      <a:endParaRPr lang="zh-CN" altLang="en-US" sz="1600" dirty="0"/>
                    </a:p>
                  </a:txBody>
                  <a:tcPr>
                    <a:solidFill>
                      <a:srgbClr val="FFFF00"/>
                    </a:solidFill>
                  </a:tcPr>
                </a:tc>
                <a:tc>
                  <a:txBody>
                    <a:bodyPr/>
                    <a:lstStyle/>
                    <a:p>
                      <a:pPr algn="ctr"/>
                      <a:r>
                        <a:rPr lang="en-US" altLang="zh-CN" sz="1600" dirty="0"/>
                        <a:t>5</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5"/>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3</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7</a:t>
                      </a:r>
                      <a:endParaRPr lang="zh-CN" altLang="en-US" sz="1600" dirty="0"/>
                    </a:p>
                  </a:txBody>
                  <a:tcPr>
                    <a:solidFill>
                      <a:srgbClr val="FFFF00"/>
                    </a:solidFill>
                  </a:tcPr>
                </a:tc>
                <a:tc>
                  <a:txBody>
                    <a:bodyPr/>
                    <a:lstStyle/>
                    <a:p>
                      <a:pPr algn="ctr"/>
                      <a:r>
                        <a:rPr lang="en-US" altLang="zh-CN" sz="1600" dirty="0"/>
                        <a:t>2</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6"/>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2</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3</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4</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5</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6</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7</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8</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5653463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652819572"/>
              </p:ext>
            </p:extLst>
          </p:nvPr>
        </p:nvGraphicFramePr>
        <p:xfrm>
          <a:off x="494066" y="250722"/>
          <a:ext cx="8177994" cy="6209064"/>
        </p:xfrm>
        <a:graphic>
          <a:graphicData uri="http://schemas.openxmlformats.org/drawingml/2006/table">
            <a:tbl>
              <a:tblPr firstRow="1" bandRow="1">
                <a:tableStyleId>{5940675A-B579-460E-94D1-54222C63F5DA}</a:tableStyleId>
              </a:tblPr>
              <a:tblGrid>
                <a:gridCol w="454333">
                  <a:extLst>
                    <a:ext uri="{9D8B030D-6E8A-4147-A177-3AD203B41FA5}">
                      <a16:colId xmlns:a16="http://schemas.microsoft.com/office/drawing/2014/main" val="20000"/>
                    </a:ext>
                  </a:extLst>
                </a:gridCol>
                <a:gridCol w="454333">
                  <a:extLst>
                    <a:ext uri="{9D8B030D-6E8A-4147-A177-3AD203B41FA5}">
                      <a16:colId xmlns:a16="http://schemas.microsoft.com/office/drawing/2014/main" val="20001"/>
                    </a:ext>
                  </a:extLst>
                </a:gridCol>
                <a:gridCol w="454333">
                  <a:extLst>
                    <a:ext uri="{9D8B030D-6E8A-4147-A177-3AD203B41FA5}">
                      <a16:colId xmlns:a16="http://schemas.microsoft.com/office/drawing/2014/main" val="20002"/>
                    </a:ext>
                  </a:extLst>
                </a:gridCol>
                <a:gridCol w="454333">
                  <a:extLst>
                    <a:ext uri="{9D8B030D-6E8A-4147-A177-3AD203B41FA5}">
                      <a16:colId xmlns:a16="http://schemas.microsoft.com/office/drawing/2014/main" val="20003"/>
                    </a:ext>
                  </a:extLst>
                </a:gridCol>
                <a:gridCol w="454333">
                  <a:extLst>
                    <a:ext uri="{9D8B030D-6E8A-4147-A177-3AD203B41FA5}">
                      <a16:colId xmlns:a16="http://schemas.microsoft.com/office/drawing/2014/main" val="20004"/>
                    </a:ext>
                  </a:extLst>
                </a:gridCol>
                <a:gridCol w="454333">
                  <a:extLst>
                    <a:ext uri="{9D8B030D-6E8A-4147-A177-3AD203B41FA5}">
                      <a16:colId xmlns:a16="http://schemas.microsoft.com/office/drawing/2014/main" val="20005"/>
                    </a:ext>
                  </a:extLst>
                </a:gridCol>
                <a:gridCol w="454333">
                  <a:extLst>
                    <a:ext uri="{9D8B030D-6E8A-4147-A177-3AD203B41FA5}">
                      <a16:colId xmlns:a16="http://schemas.microsoft.com/office/drawing/2014/main" val="20006"/>
                    </a:ext>
                  </a:extLst>
                </a:gridCol>
                <a:gridCol w="454333">
                  <a:extLst>
                    <a:ext uri="{9D8B030D-6E8A-4147-A177-3AD203B41FA5}">
                      <a16:colId xmlns:a16="http://schemas.microsoft.com/office/drawing/2014/main" val="20007"/>
                    </a:ext>
                  </a:extLst>
                </a:gridCol>
                <a:gridCol w="454333">
                  <a:extLst>
                    <a:ext uri="{9D8B030D-6E8A-4147-A177-3AD203B41FA5}">
                      <a16:colId xmlns:a16="http://schemas.microsoft.com/office/drawing/2014/main" val="20008"/>
                    </a:ext>
                  </a:extLst>
                </a:gridCol>
                <a:gridCol w="454333">
                  <a:extLst>
                    <a:ext uri="{9D8B030D-6E8A-4147-A177-3AD203B41FA5}">
                      <a16:colId xmlns:a16="http://schemas.microsoft.com/office/drawing/2014/main" val="20009"/>
                    </a:ext>
                  </a:extLst>
                </a:gridCol>
                <a:gridCol w="454333">
                  <a:extLst>
                    <a:ext uri="{9D8B030D-6E8A-4147-A177-3AD203B41FA5}">
                      <a16:colId xmlns:a16="http://schemas.microsoft.com/office/drawing/2014/main" val="20010"/>
                    </a:ext>
                  </a:extLst>
                </a:gridCol>
                <a:gridCol w="454333">
                  <a:extLst>
                    <a:ext uri="{9D8B030D-6E8A-4147-A177-3AD203B41FA5}">
                      <a16:colId xmlns:a16="http://schemas.microsoft.com/office/drawing/2014/main" val="20011"/>
                    </a:ext>
                  </a:extLst>
                </a:gridCol>
                <a:gridCol w="454333">
                  <a:extLst>
                    <a:ext uri="{9D8B030D-6E8A-4147-A177-3AD203B41FA5}">
                      <a16:colId xmlns:a16="http://schemas.microsoft.com/office/drawing/2014/main" val="20012"/>
                    </a:ext>
                  </a:extLst>
                </a:gridCol>
                <a:gridCol w="454333">
                  <a:extLst>
                    <a:ext uri="{9D8B030D-6E8A-4147-A177-3AD203B41FA5}">
                      <a16:colId xmlns:a16="http://schemas.microsoft.com/office/drawing/2014/main" val="20013"/>
                    </a:ext>
                  </a:extLst>
                </a:gridCol>
                <a:gridCol w="454333">
                  <a:extLst>
                    <a:ext uri="{9D8B030D-6E8A-4147-A177-3AD203B41FA5}">
                      <a16:colId xmlns:a16="http://schemas.microsoft.com/office/drawing/2014/main" val="20014"/>
                    </a:ext>
                  </a:extLst>
                </a:gridCol>
                <a:gridCol w="454333">
                  <a:extLst>
                    <a:ext uri="{9D8B030D-6E8A-4147-A177-3AD203B41FA5}">
                      <a16:colId xmlns:a16="http://schemas.microsoft.com/office/drawing/2014/main" val="20015"/>
                    </a:ext>
                  </a:extLst>
                </a:gridCol>
                <a:gridCol w="454333">
                  <a:extLst>
                    <a:ext uri="{9D8B030D-6E8A-4147-A177-3AD203B41FA5}">
                      <a16:colId xmlns:a16="http://schemas.microsoft.com/office/drawing/2014/main" val="20016"/>
                    </a:ext>
                  </a:extLst>
                </a:gridCol>
                <a:gridCol w="454333">
                  <a:extLst>
                    <a:ext uri="{9D8B030D-6E8A-4147-A177-3AD203B41FA5}">
                      <a16:colId xmlns:a16="http://schemas.microsoft.com/office/drawing/2014/main" val="20017"/>
                    </a:ext>
                  </a:extLst>
                </a:gridCol>
              </a:tblGrid>
              <a:tr h="344948">
                <a:tc>
                  <a:txBody>
                    <a:bodyPr/>
                    <a:lstStyle/>
                    <a:p>
                      <a:pPr algn="ctr"/>
                      <a:r>
                        <a:rPr lang="en-US" altLang="zh-CN" sz="1600" strike="sngStrike" dirty="0"/>
                        <a:t>1</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2</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3</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1</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3</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strike="sngStrike" dirty="0"/>
                        <a:t>1</a:t>
                      </a:r>
                      <a:endParaRPr lang="zh-CN" altLang="en-US" sz="1600" strike="sngStrike"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strike="sngStrike" dirty="0"/>
                        <a:t>1</a:t>
                      </a:r>
                      <a:endParaRPr lang="zh-CN" altLang="en-US" sz="1600" strike="sngStrike"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strike="sngStrike" dirty="0"/>
                        <a:t>1</a:t>
                      </a:r>
                      <a:endParaRPr lang="zh-CN" altLang="en-US" sz="1600" strike="sngStrike"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344948">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6</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6</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u="none" strike="sngStrike" dirty="0"/>
                        <a:t>2</a:t>
                      </a:r>
                      <a:endParaRPr lang="zh-CN" altLang="en-US" sz="1600" u="none" strike="sngStrike" dirty="0"/>
                    </a:p>
                  </a:txBody>
                  <a:tcPr>
                    <a:solidFill>
                      <a:schemeClr val="bg1"/>
                    </a:solidFill>
                  </a:tcPr>
                </a:tc>
                <a:tc>
                  <a:txBody>
                    <a:bodyPr/>
                    <a:lstStyle/>
                    <a:p>
                      <a:pPr algn="ctr"/>
                      <a:r>
                        <a:rPr lang="en-US" altLang="zh-CN" sz="1600" strike="sngStrike" dirty="0"/>
                        <a:t>2</a:t>
                      </a:r>
                      <a:endParaRPr lang="zh-CN" altLang="en-US" sz="1600" strike="sngStrike" dirty="0"/>
                    </a:p>
                  </a:txBody>
                  <a:tcPr>
                    <a:solidFill>
                      <a:schemeClr val="bg1"/>
                    </a:solidFill>
                  </a:tcPr>
                </a:tc>
                <a:tc>
                  <a:txBody>
                    <a:bodyPr/>
                    <a:lstStyle/>
                    <a:p>
                      <a:pPr algn="ctr"/>
                      <a:r>
                        <a:rPr lang="en-US" altLang="zh-CN" sz="1600" strike="sngStrike" dirty="0"/>
                        <a:t>2</a:t>
                      </a:r>
                      <a:endParaRPr lang="zh-CN" altLang="en-US" sz="1600" strike="sngStrike"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strike="sngStrike" dirty="0"/>
                        <a:t>2</a:t>
                      </a:r>
                      <a:endParaRPr lang="zh-CN" altLang="en-US" sz="1600" strike="sngStrike"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1"/>
                  </a:ext>
                </a:extLst>
              </a:tr>
              <a:tr h="344948">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8</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u="none" strike="sngStrike" dirty="0"/>
                        <a:t>3</a:t>
                      </a:r>
                      <a:endParaRPr lang="zh-CN" altLang="en-US" sz="1600" u="none" strike="sngStrike"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strike="sngStrike" dirty="0"/>
                        <a:t>3</a:t>
                      </a:r>
                      <a:endParaRPr lang="zh-CN" altLang="en-US" sz="1600" strike="sngStrike"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strike="sngStrike" dirty="0"/>
                        <a:t>3</a:t>
                      </a:r>
                      <a:endParaRPr lang="zh-CN" altLang="en-US" sz="1600" strike="sngStrike" dirty="0"/>
                    </a:p>
                  </a:txBody>
                  <a:tcPr>
                    <a:solidFill>
                      <a:schemeClr val="bg1"/>
                    </a:solidFill>
                  </a:tcPr>
                </a:tc>
                <a:tc>
                  <a:txBody>
                    <a:bodyPr/>
                    <a:lstStyle/>
                    <a:p>
                      <a:pPr algn="ctr"/>
                      <a:r>
                        <a:rPr lang="en-US" altLang="zh-CN" sz="1600" strike="sngStrike" dirty="0"/>
                        <a:t>3</a:t>
                      </a:r>
                      <a:endParaRPr lang="zh-CN" altLang="en-US" sz="1600" strike="sngStrike"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2"/>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1</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2</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strike="sngStrike" dirty="0"/>
                        <a:t>4</a:t>
                      </a:r>
                      <a:endParaRPr lang="zh-CN" altLang="en-US" sz="1600" strike="sngStrike"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strike="sngStrike" dirty="0"/>
                        <a:t>4</a:t>
                      </a:r>
                      <a:endParaRPr lang="zh-CN" altLang="en-US" sz="1600" strike="sngStrike"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3"/>
                  </a:ext>
                </a:extLst>
              </a:tr>
              <a:tr h="344948">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6</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4</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strike="sngStrike" dirty="0"/>
                        <a:t>5</a:t>
                      </a:r>
                      <a:endParaRPr lang="zh-CN" altLang="en-US" sz="1600" strike="sngStrike"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4"/>
                  </a:ext>
                </a:extLst>
              </a:tr>
              <a:tr h="344948">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7</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9</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7</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8</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6</a:t>
                      </a:r>
                      <a:endParaRPr lang="zh-CN" altLang="en-US" sz="1600" strike="sngStrike"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strike="sngStrike" dirty="0"/>
                        <a:t>6</a:t>
                      </a:r>
                      <a:endParaRPr lang="zh-CN" altLang="en-US" sz="1600" strike="sngStrike" dirty="0"/>
                    </a:p>
                  </a:txBody>
                  <a:tcPr>
                    <a:solidFill>
                      <a:schemeClr val="bg1"/>
                    </a:solidFill>
                  </a:tcPr>
                </a:tc>
                <a:tc>
                  <a:txBody>
                    <a:bodyPr/>
                    <a:lstStyle/>
                    <a:p>
                      <a:pPr algn="ctr"/>
                      <a:r>
                        <a:rPr lang="en-US" altLang="zh-CN" sz="1600" strike="sngStrike" dirty="0"/>
                        <a:t>6</a:t>
                      </a:r>
                      <a:endParaRPr lang="zh-CN" altLang="en-US" sz="1600" strike="sngStrike"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strike="sngStrike" dirty="0"/>
                        <a:t>6</a:t>
                      </a:r>
                      <a:endParaRPr lang="zh-CN" altLang="en-US" sz="1600" strike="sngStrike" dirty="0"/>
                    </a:p>
                  </a:txBody>
                  <a:tcPr>
                    <a:solidFill>
                      <a:schemeClr val="bg1"/>
                    </a:solidFill>
                  </a:tcPr>
                </a:tc>
                <a:tc>
                  <a:txBody>
                    <a:bodyPr/>
                    <a:lstStyle/>
                    <a:p>
                      <a:pPr algn="ctr"/>
                      <a:r>
                        <a:rPr lang="en-US" altLang="zh-CN" sz="1600" dirty="0"/>
                        <a:t>6</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5"/>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2</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3</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2</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3</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strike="sngStrike" dirty="0"/>
                        <a:t>7</a:t>
                      </a:r>
                      <a:endParaRPr lang="zh-CN" altLang="en-US" sz="1600" strike="sngStrike" dirty="0"/>
                    </a:p>
                  </a:txBody>
                  <a:tcPr>
                    <a:solidFill>
                      <a:schemeClr val="bg1"/>
                    </a:solidFill>
                  </a:tcPr>
                </a:tc>
                <a:tc>
                  <a:txBody>
                    <a:bodyPr/>
                    <a:lstStyle/>
                    <a:p>
                      <a:pPr algn="ctr"/>
                      <a:r>
                        <a:rPr lang="en-US" altLang="zh-CN" sz="1600" strike="sngStrike" dirty="0"/>
                        <a:t>7</a:t>
                      </a:r>
                      <a:endParaRPr lang="zh-CN" altLang="en-US" sz="1600" strike="sngStrike" dirty="0"/>
                    </a:p>
                  </a:txBody>
                  <a:tcPr>
                    <a:solidFill>
                      <a:schemeClr val="bg1"/>
                    </a:solidFill>
                  </a:tcPr>
                </a:tc>
                <a:tc>
                  <a:txBody>
                    <a:bodyPr/>
                    <a:lstStyle/>
                    <a:p>
                      <a:pPr algn="ctr"/>
                      <a:r>
                        <a:rPr lang="en-US" altLang="zh-CN" sz="1600" strike="sngStrike" dirty="0"/>
                        <a:t>7</a:t>
                      </a:r>
                      <a:endParaRPr lang="zh-CN" altLang="en-US" sz="1600" strike="sngStrike" dirty="0"/>
                    </a:p>
                  </a:txBody>
                  <a:tcPr>
                    <a:solidFill>
                      <a:schemeClr val="bg1"/>
                    </a:solidFill>
                  </a:tcPr>
                </a:tc>
                <a:tc>
                  <a:txBody>
                    <a:bodyPr/>
                    <a:lstStyle/>
                    <a:p>
                      <a:pPr algn="ctr"/>
                      <a:r>
                        <a:rPr lang="en-US" altLang="zh-CN" sz="1600" dirty="0"/>
                        <a:t>7</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6"/>
                  </a:ext>
                </a:extLst>
              </a:tr>
              <a:tr h="344948">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6</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4</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5</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strike="sngStrike" dirty="0"/>
                        <a:t>8</a:t>
                      </a:r>
                      <a:endParaRPr lang="zh-CN" altLang="en-US" sz="1600" strike="sngStrike"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strike="sngStrike" dirty="0"/>
                        <a:t>8</a:t>
                      </a:r>
                      <a:endParaRPr lang="zh-CN" altLang="en-US" sz="1600" strike="sngStrike" dirty="0"/>
                    </a:p>
                  </a:txBody>
                  <a:tcPr>
                    <a:solidFill>
                      <a:schemeClr val="bg1"/>
                    </a:solidFill>
                  </a:tcPr>
                </a:tc>
                <a:tc>
                  <a:txBody>
                    <a:bodyPr/>
                    <a:lstStyle/>
                    <a:p>
                      <a:pPr algn="ctr"/>
                      <a:r>
                        <a:rPr lang="en-US" altLang="zh-CN" sz="1600" dirty="0"/>
                        <a:t>8</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7"/>
                  </a:ext>
                </a:extLst>
              </a:tr>
              <a:tr h="344948">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9</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7</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strike="sngStrike" dirty="0"/>
                        <a:t>9</a:t>
                      </a:r>
                      <a:endParaRPr lang="zh-CN" altLang="en-US" sz="1600" strike="sngStrike"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strike="sngStrike" dirty="0"/>
                        <a:t>9</a:t>
                      </a:r>
                      <a:endParaRPr lang="zh-CN" altLang="en-US" sz="1600" strike="sngStrike"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2</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strike="sngStrike" dirty="0"/>
                        <a:t>3</a:t>
                      </a:r>
                      <a:endParaRPr lang="zh-CN" altLang="en-US" sz="1600" strike="sngStrike"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4</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5</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6</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7</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strike="sngStrike" dirty="0"/>
                        <a:t>8</a:t>
                      </a:r>
                      <a:endParaRPr lang="zh-CN" altLang="en-US" sz="1600" strike="sngStrike"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FFF00"/>
                    </a:solidFill>
                  </a:tcPr>
                </a:tc>
                <a:tc>
                  <a:txBody>
                    <a:bodyPr/>
                    <a:lstStyle/>
                    <a:p>
                      <a:pPr algn="ctr"/>
                      <a:r>
                        <a:rPr lang="en-US" altLang="zh-CN" sz="1600" dirty="0"/>
                        <a:t>8</a:t>
                      </a: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r>
                        <a:rPr lang="en-US" altLang="zh-CN" sz="1600" dirty="0"/>
                        <a:t>3</a:t>
                      </a:r>
                      <a:endParaRPr lang="zh-CN" alt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FF00"/>
                    </a:solidFill>
                  </a:tcPr>
                </a:tc>
                <a:extLst>
                  <a:ext uri="{0D108BD9-81ED-4DB2-BD59-A6C34878D82A}">
                    <a16:rowId xmlns:a16="http://schemas.microsoft.com/office/drawing/2014/main" val="10009"/>
                  </a:ext>
                </a:extLst>
              </a:tr>
              <a:tr h="344948">
                <a:tc>
                  <a:txBody>
                    <a:bodyPr/>
                    <a:lstStyle/>
                    <a:p>
                      <a:pPr algn="ctr"/>
                      <a:r>
                        <a:rPr lang="en-US" altLang="zh-CN" sz="1600" strike="sngStrike" dirty="0"/>
                        <a:t>1</a:t>
                      </a:r>
                      <a:endParaRPr lang="zh-CN" altLang="en-US" sz="1600" strike="sngStrike"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strike="sngStrike" dirty="0"/>
                        <a:t>2</a:t>
                      </a:r>
                      <a:endParaRPr lang="zh-CN" altLang="en-US" sz="1600" strike="sngStrike"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strike="sngStrike" dirty="0"/>
                        <a:t>6</a:t>
                      </a:r>
                      <a:endParaRPr lang="zh-CN" altLang="en-US" sz="1600" strike="sngStrike"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r>
                        <a:rPr lang="en-US" altLang="zh-CN" sz="1600" dirty="0"/>
                        <a:t>2</a:t>
                      </a:r>
                      <a:endParaRPr lang="zh-CN" altLang="en-US" sz="1600" dirty="0"/>
                    </a:p>
                  </a:txBody>
                  <a:tcPr>
                    <a:solidFill>
                      <a:srgbClr val="FFFF00"/>
                    </a:solidFill>
                  </a:tcPr>
                </a:tc>
                <a:tc>
                  <a:txBody>
                    <a:bodyPr/>
                    <a:lstStyle/>
                    <a:p>
                      <a:pPr algn="ctr"/>
                      <a:r>
                        <a:rPr lang="en-US" altLang="zh-CN" sz="1600" dirty="0"/>
                        <a:t>1</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6</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0"/>
                  </a:ext>
                </a:extLst>
              </a:tr>
              <a:tr h="344948">
                <a:tc>
                  <a:txBody>
                    <a:bodyPr/>
                    <a:lstStyle/>
                    <a:p>
                      <a:pPr algn="ctr"/>
                      <a:r>
                        <a:rPr lang="en-US" altLang="zh-CN" sz="1600" strike="sngStrike" dirty="0"/>
                        <a:t>1</a:t>
                      </a:r>
                      <a:endParaRPr lang="zh-CN" altLang="en-US" sz="1600" strike="sngStrike"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strike="sngStrike" dirty="0"/>
                        <a:t>3</a:t>
                      </a:r>
                      <a:endParaRPr lang="zh-CN" altLang="en-US" sz="1600" strike="sngStrike"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strike="sngStrike" dirty="0"/>
                        <a:t>6</a:t>
                      </a:r>
                      <a:endParaRPr lang="zh-CN" altLang="en-US" sz="1600" strike="sngStrike"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r>
                        <a:rPr lang="en-US" altLang="zh-CN" sz="1600" dirty="0"/>
                        <a:t>3</a:t>
                      </a:r>
                      <a:endParaRPr lang="zh-CN" altLang="en-US" sz="1600" dirty="0"/>
                    </a:p>
                  </a:txBody>
                  <a:tcPr>
                    <a:solidFill>
                      <a:srgbClr val="FFFF00"/>
                    </a:solidFill>
                  </a:tcPr>
                </a:tc>
                <a:tc>
                  <a:txBody>
                    <a:bodyPr/>
                    <a:lstStyle/>
                    <a:p>
                      <a:pPr algn="ct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6</a:t>
                      </a:r>
                      <a:endParaRPr lang="zh-CN" altLang="en-US" sz="1600" dirty="0"/>
                    </a:p>
                  </a:txBody>
                  <a:tcPr>
                    <a:solidFill>
                      <a:srgbClr val="FFFF00"/>
                    </a:solidFill>
                  </a:tcPr>
                </a:tc>
                <a:tc>
                  <a:txBody>
                    <a:bodyPr/>
                    <a:lstStyle/>
                    <a:p>
                      <a:pPr algn="ctr"/>
                      <a:r>
                        <a:rPr lang="en-US" altLang="zh-CN" sz="1600" dirty="0"/>
                        <a:t>1</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1"/>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strike="sngStrike" dirty="0"/>
                        <a:t>2</a:t>
                      </a:r>
                      <a:endParaRPr lang="zh-CN" altLang="en-US" sz="1600" strike="sngStrike"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strike="sngStrike" dirty="0"/>
                        <a:t>4</a:t>
                      </a:r>
                      <a:endParaRPr lang="zh-CN" altLang="en-US" sz="1600" strike="sngStrike"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strike="sngStrike" dirty="0"/>
                        <a:t>7</a:t>
                      </a:r>
                      <a:endParaRPr lang="zh-CN" altLang="en-US" sz="1600" strike="sngStrike"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2</a:t>
                      </a:r>
                      <a:endParaRPr lang="zh-CN" altLang="en-US" sz="1600" dirty="0"/>
                    </a:p>
                  </a:txBody>
                  <a:tcPr>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7</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4</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2"/>
                  </a:ext>
                </a:extLst>
              </a:tr>
              <a:tr h="344948">
                <a:tc>
                  <a:txBody>
                    <a:bodyPr/>
                    <a:lstStyle/>
                    <a:p>
                      <a:pPr algn="ctr"/>
                      <a:r>
                        <a:rPr lang="en-US" altLang="zh-CN" sz="1600" strike="sngStrike" dirty="0"/>
                        <a:t>1</a:t>
                      </a:r>
                      <a:endParaRPr lang="zh-CN" altLang="en-US" sz="1600" strike="sngStrike"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strike="sngStrike" dirty="0"/>
                        <a:t>6</a:t>
                      </a:r>
                      <a:endParaRPr lang="zh-CN" altLang="en-US" sz="1600" strike="sngStrike" dirty="0"/>
                    </a:p>
                  </a:txBody>
                  <a:tcPr>
                    <a:solidFill>
                      <a:schemeClr val="bg1"/>
                    </a:solidFill>
                  </a:tcPr>
                </a:tc>
                <a:tc>
                  <a:txBody>
                    <a:bodyPr/>
                    <a:lstStyle/>
                    <a:p>
                      <a:pPr algn="ctr"/>
                      <a:r>
                        <a:rPr lang="en-US" altLang="zh-CN" sz="1600" strike="sngStrike" dirty="0"/>
                        <a:t>7</a:t>
                      </a:r>
                      <a:endParaRPr lang="zh-CN" altLang="en-US" sz="1600" strike="sngStrike" dirty="0"/>
                    </a:p>
                  </a:txBody>
                  <a:tcPr>
                    <a:solidFill>
                      <a:schemeClr val="bg1"/>
                    </a:solidFill>
                  </a:tcPr>
                </a:tc>
                <a:tc>
                  <a:txBody>
                    <a:bodyPr/>
                    <a:lstStyle/>
                    <a:p>
                      <a:pPr algn="ctr"/>
                      <a:r>
                        <a:rPr lang="en-US" altLang="zh-CN" sz="1600" strike="sngStrike" dirty="0"/>
                        <a:t>8</a:t>
                      </a:r>
                      <a:endParaRPr lang="zh-CN" altLang="en-US" sz="1600" strike="sngStrike"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6</a:t>
                      </a:r>
                      <a:endParaRPr lang="zh-CN" altLang="en-US" sz="1600" dirty="0"/>
                    </a:p>
                  </a:txBody>
                  <a:tcPr>
                    <a:solidFill>
                      <a:srgbClr val="FFFF00"/>
                    </a:solidFill>
                  </a:tcPr>
                </a:tc>
                <a:tc>
                  <a:txBody>
                    <a:bodyPr/>
                    <a:lstStyle/>
                    <a:p>
                      <a:pPr algn="ctr"/>
                      <a:r>
                        <a:rPr lang="en-US" altLang="zh-CN" sz="1600" dirty="0"/>
                        <a:t>1</a:t>
                      </a:r>
                      <a:endParaRPr lang="zh-CN" altLang="en-US" sz="1600" dirty="0"/>
                    </a:p>
                  </a:txBody>
                  <a:tcPr>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7</a:t>
                      </a:r>
                      <a:endParaRPr lang="zh-CN" altLang="en-US" sz="1600" dirty="0"/>
                    </a:p>
                  </a:txBody>
                  <a:tcPr>
                    <a:solidFill>
                      <a:srgbClr val="FFFF00"/>
                    </a:solidFill>
                  </a:tcPr>
                </a:tc>
                <a:tc>
                  <a:txBody>
                    <a:bodyPr/>
                    <a:lstStyle/>
                    <a:p>
                      <a:pPr algn="ctr"/>
                      <a:r>
                        <a:rPr lang="en-US" altLang="zh-CN" sz="1600" dirty="0"/>
                        <a:t>8</a:t>
                      </a:r>
                      <a:endParaRPr lang="zh-CN" altLang="en-US" sz="1600" dirty="0"/>
                    </a:p>
                  </a:txBody>
                  <a:tcPr>
                    <a:solidFill>
                      <a:srgbClr val="FFFF00"/>
                    </a:solidFill>
                  </a:tcPr>
                </a:tc>
                <a:tc>
                  <a:txBody>
                    <a:bodyPr/>
                    <a:lstStyle/>
                    <a:p>
                      <a:pPr algn="ct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3"/>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strike="sngStrike" dirty="0"/>
                        <a:t>9</a:t>
                      </a:r>
                      <a:endParaRPr lang="zh-CN" altLang="en-US" sz="1600" strike="sngStrike"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9</a:t>
                      </a:r>
                      <a:endParaRPr lang="zh-CN" altLang="en-US" sz="1600" dirty="0"/>
                    </a:p>
                  </a:txBody>
                  <a:tcPr>
                    <a:solidFill>
                      <a:srgbClr val="FFFF00"/>
                    </a:solidFill>
                  </a:tcPr>
                </a:tc>
                <a:tc>
                  <a:txBody>
                    <a:bodyPr/>
                    <a:lstStyle/>
                    <a:p>
                      <a:pPr algn="ct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4"/>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strike="sngStrike" dirty="0"/>
                        <a:t>2</a:t>
                      </a:r>
                      <a:endParaRPr lang="zh-CN" altLang="en-US" sz="1600" strike="sngStrike" dirty="0"/>
                    </a:p>
                  </a:txBody>
                  <a:tcPr>
                    <a:solidFill>
                      <a:schemeClr val="bg1"/>
                    </a:solidFill>
                  </a:tcPr>
                </a:tc>
                <a:tc>
                  <a:txBody>
                    <a:bodyPr/>
                    <a:lstStyle/>
                    <a:p>
                      <a:pPr algn="ctr"/>
                      <a:r>
                        <a:rPr lang="en-US" altLang="zh-CN" sz="1600" strike="sngStrike" dirty="0"/>
                        <a:t>3</a:t>
                      </a:r>
                      <a:endParaRPr lang="zh-CN" altLang="en-US" sz="1600" strike="sngStrike" dirty="0"/>
                    </a:p>
                  </a:txBody>
                  <a:tcPr>
                    <a:solidFill>
                      <a:schemeClr val="bg1"/>
                    </a:solidFill>
                  </a:tcPr>
                </a:tc>
                <a:tc>
                  <a:txBody>
                    <a:bodyPr/>
                    <a:lstStyle/>
                    <a:p>
                      <a:pPr algn="ctr"/>
                      <a:r>
                        <a:rPr lang="en-US" altLang="zh-CN" sz="1600" strike="sngStrike" dirty="0"/>
                        <a:t>4</a:t>
                      </a:r>
                      <a:endParaRPr lang="zh-CN" altLang="en-US" sz="1600" strike="sngStrike" dirty="0"/>
                    </a:p>
                  </a:txBody>
                  <a:tcPr>
                    <a:solidFill>
                      <a:schemeClr val="bg1"/>
                    </a:solidFill>
                  </a:tcPr>
                </a:tc>
                <a:tc>
                  <a:txBody>
                    <a:bodyPr/>
                    <a:lstStyle/>
                    <a:p>
                      <a:pPr algn="ctr"/>
                      <a:r>
                        <a:rPr lang="en-US" altLang="zh-CN" sz="1600" strike="sngStrike" dirty="0"/>
                        <a:t>5</a:t>
                      </a:r>
                      <a:endParaRPr lang="zh-CN" altLang="en-US" sz="1600" strike="sngStrike" dirty="0"/>
                    </a:p>
                  </a:txBody>
                  <a:tcPr>
                    <a:solidFill>
                      <a:schemeClr val="bg1"/>
                    </a:solidFill>
                  </a:tcPr>
                </a:tc>
                <a:tc>
                  <a:txBody>
                    <a:bodyPr/>
                    <a:lstStyle/>
                    <a:p>
                      <a:pPr algn="ctr"/>
                      <a:r>
                        <a:rPr lang="en-US" altLang="zh-CN" sz="1600" strike="sngStrike" dirty="0"/>
                        <a:t>6</a:t>
                      </a:r>
                      <a:endParaRPr lang="zh-CN" altLang="en-US" sz="1600" strike="sngStrike"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strike="sngStrike" dirty="0"/>
                        <a:t>9</a:t>
                      </a:r>
                      <a:endParaRPr lang="zh-CN" altLang="en-US" sz="1600" strike="sngStrike"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2</a:t>
                      </a:r>
                      <a:endParaRPr lang="zh-CN" altLang="en-US" sz="1600" dirty="0"/>
                    </a:p>
                  </a:txBody>
                  <a:tcPr>
                    <a:solidFill>
                      <a:srgbClr val="FFFF00"/>
                    </a:solidFill>
                  </a:tcPr>
                </a:tc>
                <a:tc>
                  <a:txBody>
                    <a:bodyPr/>
                    <a:lstStyle/>
                    <a:p>
                      <a:pPr algn="ctr"/>
                      <a:r>
                        <a:rPr lang="en-US" altLang="zh-CN" sz="1600" dirty="0"/>
                        <a:t>9</a:t>
                      </a:r>
                      <a:endParaRPr lang="zh-CN" altLang="en-US" sz="1600" dirty="0"/>
                    </a:p>
                  </a:txBody>
                  <a:tcPr>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4</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3</a:t>
                      </a:r>
                      <a:endParaRPr lang="zh-CN" altLang="en-US" sz="1600" dirty="0"/>
                    </a:p>
                  </a:txBody>
                  <a:tcPr>
                    <a:solidFill>
                      <a:srgbClr val="FFFF00"/>
                    </a:solidFill>
                  </a:tcPr>
                </a:tc>
                <a:tc>
                  <a:txBody>
                    <a:bodyPr/>
                    <a:lstStyle/>
                    <a:p>
                      <a:pPr algn="ctr"/>
                      <a:r>
                        <a:rPr lang="en-US" altLang="zh-CN" sz="1600" dirty="0"/>
                        <a:t>5</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5"/>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strike="sngStrike" dirty="0"/>
                        <a:t>2</a:t>
                      </a:r>
                      <a:endParaRPr lang="zh-CN" altLang="en-US" sz="1600" strike="sngStrike" dirty="0"/>
                    </a:p>
                  </a:txBody>
                  <a:tcPr>
                    <a:solidFill>
                      <a:schemeClr val="bg1"/>
                    </a:solidFill>
                  </a:tcPr>
                </a:tc>
                <a:tc>
                  <a:txBody>
                    <a:bodyPr/>
                    <a:lstStyle/>
                    <a:p>
                      <a:pPr algn="ctr"/>
                      <a:r>
                        <a:rPr lang="en-US" altLang="zh-CN" sz="1600" strike="sngStrike" dirty="0"/>
                        <a:t>3</a:t>
                      </a:r>
                      <a:endParaRPr lang="zh-CN" altLang="en-US" sz="1600" strike="sngStrike"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strike="sngStrike" dirty="0"/>
                        <a:t>7</a:t>
                      </a:r>
                      <a:endParaRPr lang="zh-CN" altLang="en-US" sz="1600" strike="sngStrike"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3</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7</a:t>
                      </a:r>
                      <a:endParaRPr lang="zh-CN" altLang="en-US" sz="1600" dirty="0"/>
                    </a:p>
                  </a:txBody>
                  <a:tcPr>
                    <a:solidFill>
                      <a:srgbClr val="FFFF00"/>
                    </a:solidFill>
                  </a:tcPr>
                </a:tc>
                <a:tc>
                  <a:txBody>
                    <a:bodyPr/>
                    <a:lstStyle/>
                    <a:p>
                      <a:pPr algn="ctr"/>
                      <a:r>
                        <a:rPr lang="en-US" altLang="zh-CN" sz="1600" dirty="0"/>
                        <a:t>2</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6"/>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2</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3</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4</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5</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6</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7</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8</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8811929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069467235"/>
              </p:ext>
            </p:extLst>
          </p:nvPr>
        </p:nvGraphicFramePr>
        <p:xfrm>
          <a:off x="494066" y="250722"/>
          <a:ext cx="8177994" cy="6209064"/>
        </p:xfrm>
        <a:graphic>
          <a:graphicData uri="http://schemas.openxmlformats.org/drawingml/2006/table">
            <a:tbl>
              <a:tblPr firstRow="1" bandRow="1">
                <a:tableStyleId>{5940675A-B579-460E-94D1-54222C63F5DA}</a:tableStyleId>
              </a:tblPr>
              <a:tblGrid>
                <a:gridCol w="454333">
                  <a:extLst>
                    <a:ext uri="{9D8B030D-6E8A-4147-A177-3AD203B41FA5}">
                      <a16:colId xmlns:a16="http://schemas.microsoft.com/office/drawing/2014/main" val="20000"/>
                    </a:ext>
                  </a:extLst>
                </a:gridCol>
                <a:gridCol w="454333">
                  <a:extLst>
                    <a:ext uri="{9D8B030D-6E8A-4147-A177-3AD203B41FA5}">
                      <a16:colId xmlns:a16="http://schemas.microsoft.com/office/drawing/2014/main" val="20001"/>
                    </a:ext>
                  </a:extLst>
                </a:gridCol>
                <a:gridCol w="454333">
                  <a:extLst>
                    <a:ext uri="{9D8B030D-6E8A-4147-A177-3AD203B41FA5}">
                      <a16:colId xmlns:a16="http://schemas.microsoft.com/office/drawing/2014/main" val="20002"/>
                    </a:ext>
                  </a:extLst>
                </a:gridCol>
                <a:gridCol w="454333">
                  <a:extLst>
                    <a:ext uri="{9D8B030D-6E8A-4147-A177-3AD203B41FA5}">
                      <a16:colId xmlns:a16="http://schemas.microsoft.com/office/drawing/2014/main" val="20003"/>
                    </a:ext>
                  </a:extLst>
                </a:gridCol>
                <a:gridCol w="454333">
                  <a:extLst>
                    <a:ext uri="{9D8B030D-6E8A-4147-A177-3AD203B41FA5}">
                      <a16:colId xmlns:a16="http://schemas.microsoft.com/office/drawing/2014/main" val="20004"/>
                    </a:ext>
                  </a:extLst>
                </a:gridCol>
                <a:gridCol w="454333">
                  <a:extLst>
                    <a:ext uri="{9D8B030D-6E8A-4147-A177-3AD203B41FA5}">
                      <a16:colId xmlns:a16="http://schemas.microsoft.com/office/drawing/2014/main" val="20005"/>
                    </a:ext>
                  </a:extLst>
                </a:gridCol>
                <a:gridCol w="454333">
                  <a:extLst>
                    <a:ext uri="{9D8B030D-6E8A-4147-A177-3AD203B41FA5}">
                      <a16:colId xmlns:a16="http://schemas.microsoft.com/office/drawing/2014/main" val="20006"/>
                    </a:ext>
                  </a:extLst>
                </a:gridCol>
                <a:gridCol w="454333">
                  <a:extLst>
                    <a:ext uri="{9D8B030D-6E8A-4147-A177-3AD203B41FA5}">
                      <a16:colId xmlns:a16="http://schemas.microsoft.com/office/drawing/2014/main" val="20007"/>
                    </a:ext>
                  </a:extLst>
                </a:gridCol>
                <a:gridCol w="454333">
                  <a:extLst>
                    <a:ext uri="{9D8B030D-6E8A-4147-A177-3AD203B41FA5}">
                      <a16:colId xmlns:a16="http://schemas.microsoft.com/office/drawing/2014/main" val="20008"/>
                    </a:ext>
                  </a:extLst>
                </a:gridCol>
                <a:gridCol w="454333">
                  <a:extLst>
                    <a:ext uri="{9D8B030D-6E8A-4147-A177-3AD203B41FA5}">
                      <a16:colId xmlns:a16="http://schemas.microsoft.com/office/drawing/2014/main" val="20009"/>
                    </a:ext>
                  </a:extLst>
                </a:gridCol>
                <a:gridCol w="454333">
                  <a:extLst>
                    <a:ext uri="{9D8B030D-6E8A-4147-A177-3AD203B41FA5}">
                      <a16:colId xmlns:a16="http://schemas.microsoft.com/office/drawing/2014/main" val="20010"/>
                    </a:ext>
                  </a:extLst>
                </a:gridCol>
                <a:gridCol w="454333">
                  <a:extLst>
                    <a:ext uri="{9D8B030D-6E8A-4147-A177-3AD203B41FA5}">
                      <a16:colId xmlns:a16="http://schemas.microsoft.com/office/drawing/2014/main" val="20011"/>
                    </a:ext>
                  </a:extLst>
                </a:gridCol>
                <a:gridCol w="454333">
                  <a:extLst>
                    <a:ext uri="{9D8B030D-6E8A-4147-A177-3AD203B41FA5}">
                      <a16:colId xmlns:a16="http://schemas.microsoft.com/office/drawing/2014/main" val="20012"/>
                    </a:ext>
                  </a:extLst>
                </a:gridCol>
                <a:gridCol w="454333">
                  <a:extLst>
                    <a:ext uri="{9D8B030D-6E8A-4147-A177-3AD203B41FA5}">
                      <a16:colId xmlns:a16="http://schemas.microsoft.com/office/drawing/2014/main" val="20013"/>
                    </a:ext>
                  </a:extLst>
                </a:gridCol>
                <a:gridCol w="454333">
                  <a:extLst>
                    <a:ext uri="{9D8B030D-6E8A-4147-A177-3AD203B41FA5}">
                      <a16:colId xmlns:a16="http://schemas.microsoft.com/office/drawing/2014/main" val="20014"/>
                    </a:ext>
                  </a:extLst>
                </a:gridCol>
                <a:gridCol w="454333">
                  <a:extLst>
                    <a:ext uri="{9D8B030D-6E8A-4147-A177-3AD203B41FA5}">
                      <a16:colId xmlns:a16="http://schemas.microsoft.com/office/drawing/2014/main" val="20015"/>
                    </a:ext>
                  </a:extLst>
                </a:gridCol>
                <a:gridCol w="454333">
                  <a:extLst>
                    <a:ext uri="{9D8B030D-6E8A-4147-A177-3AD203B41FA5}">
                      <a16:colId xmlns:a16="http://schemas.microsoft.com/office/drawing/2014/main" val="20016"/>
                    </a:ext>
                  </a:extLst>
                </a:gridCol>
                <a:gridCol w="454333">
                  <a:extLst>
                    <a:ext uri="{9D8B030D-6E8A-4147-A177-3AD203B41FA5}">
                      <a16:colId xmlns:a16="http://schemas.microsoft.com/office/drawing/2014/main" val="20017"/>
                    </a:ext>
                  </a:extLst>
                </a:gridCol>
              </a:tblGrid>
              <a:tr h="344948">
                <a:tc>
                  <a:txBody>
                    <a:bodyPr/>
                    <a:lstStyle/>
                    <a:p>
                      <a:pPr algn="ctr"/>
                      <a:r>
                        <a:rPr lang="en-US" altLang="zh-CN" sz="1600" strike="sngStrike" dirty="0"/>
                        <a:t>1</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2</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3</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1</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3</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strike="sngStrike" dirty="0"/>
                        <a:t>1</a:t>
                      </a:r>
                      <a:endParaRPr lang="zh-CN" altLang="en-US" sz="1600" strike="sngStrike"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strike="sngStrike" dirty="0"/>
                        <a:t>1</a:t>
                      </a:r>
                      <a:endParaRPr lang="zh-CN" altLang="en-US" sz="1600" strike="sngStrike"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strike="sngStrike" dirty="0"/>
                        <a:t>1</a:t>
                      </a:r>
                      <a:endParaRPr lang="zh-CN" altLang="en-US" sz="1600" strike="sngStrike"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344948">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6</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6</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u="none" strike="sngStrike" dirty="0"/>
                        <a:t>2</a:t>
                      </a:r>
                      <a:endParaRPr lang="zh-CN" altLang="en-US" sz="1600" u="none" strike="sngStrike" dirty="0"/>
                    </a:p>
                  </a:txBody>
                  <a:tcPr>
                    <a:solidFill>
                      <a:schemeClr val="bg1"/>
                    </a:solidFill>
                  </a:tcPr>
                </a:tc>
                <a:tc>
                  <a:txBody>
                    <a:bodyPr/>
                    <a:lstStyle/>
                    <a:p>
                      <a:pPr algn="ctr"/>
                      <a:r>
                        <a:rPr lang="en-US" altLang="zh-CN" sz="1600" strike="sngStrike" dirty="0"/>
                        <a:t>2</a:t>
                      </a:r>
                      <a:endParaRPr lang="zh-CN" altLang="en-US" sz="1600" strike="sngStrike" dirty="0"/>
                    </a:p>
                  </a:txBody>
                  <a:tcPr>
                    <a:solidFill>
                      <a:schemeClr val="bg1"/>
                    </a:solidFill>
                  </a:tcPr>
                </a:tc>
                <a:tc>
                  <a:txBody>
                    <a:bodyPr/>
                    <a:lstStyle/>
                    <a:p>
                      <a:pPr algn="ctr"/>
                      <a:r>
                        <a:rPr lang="en-US" altLang="zh-CN" sz="1600" strike="sngStrike" dirty="0"/>
                        <a:t>2</a:t>
                      </a:r>
                      <a:endParaRPr lang="zh-CN" altLang="en-US" sz="1600" strike="sngStrike"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solidFill>
                      <a:schemeClr val="bg1">
                        <a:lumMod val="85000"/>
                      </a:schemeClr>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strike="sngStrike" dirty="0"/>
                        <a:t>2</a:t>
                      </a:r>
                      <a:endParaRPr lang="zh-CN" altLang="en-US" sz="1600" strike="sngStrike"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1"/>
                  </a:ext>
                </a:extLst>
              </a:tr>
              <a:tr h="344948">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8</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u="none" strike="sngStrike" dirty="0"/>
                        <a:t>3</a:t>
                      </a:r>
                      <a:endParaRPr lang="zh-CN" altLang="en-US" sz="1600" u="none" strike="sngStrike"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strike="sngStrike" dirty="0"/>
                        <a:t>3</a:t>
                      </a:r>
                      <a:endParaRPr lang="zh-CN" altLang="en-US" sz="1600" strike="sngStrike" dirty="0"/>
                    </a:p>
                  </a:txBody>
                  <a:tcPr>
                    <a:solidFill>
                      <a:schemeClr val="bg1">
                        <a:lumMod val="85000"/>
                      </a:schemeClr>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strike="sngStrike" dirty="0"/>
                        <a:t>3</a:t>
                      </a:r>
                      <a:endParaRPr lang="zh-CN" altLang="en-US" sz="1600" strike="sngStrike" dirty="0"/>
                    </a:p>
                  </a:txBody>
                  <a:tcPr>
                    <a:solidFill>
                      <a:schemeClr val="bg1"/>
                    </a:solidFill>
                  </a:tcPr>
                </a:tc>
                <a:tc>
                  <a:txBody>
                    <a:bodyPr/>
                    <a:lstStyle/>
                    <a:p>
                      <a:pPr algn="ctr"/>
                      <a:r>
                        <a:rPr lang="en-US" altLang="zh-CN" sz="1600" strike="sngStrike" dirty="0"/>
                        <a:t>3</a:t>
                      </a:r>
                      <a:endParaRPr lang="zh-CN" altLang="en-US" sz="1600" strike="sngStrike"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2"/>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1</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strike="sngStrike" dirty="0"/>
                        <a:t>2</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strike="sngStrike" dirty="0"/>
                        <a:t>4</a:t>
                      </a:r>
                      <a:endParaRPr lang="zh-CN" altLang="en-US" sz="1600" strike="sngStrike" dirty="0"/>
                    </a:p>
                  </a:txBody>
                  <a:tcPr>
                    <a:solidFill>
                      <a:schemeClr val="bg1">
                        <a:lumMod val="85000"/>
                      </a:schemeClr>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strike="sngStrike" dirty="0"/>
                        <a:t>4</a:t>
                      </a:r>
                      <a:endParaRPr lang="zh-CN" altLang="en-US" sz="1600" strike="sngStrike"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3"/>
                  </a:ext>
                </a:extLst>
              </a:tr>
              <a:tr h="344948">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strike="sngStrike" dirty="0"/>
                        <a:t>6</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strike="sngStrike" dirty="0"/>
                        <a:t>4</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lumMod val="85000"/>
                      </a:schemeClr>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strike="sngStrike" dirty="0"/>
                        <a:t>5</a:t>
                      </a:r>
                      <a:endParaRPr lang="zh-CN" altLang="en-US" sz="1600" strike="sngStrike"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4"/>
                  </a:ext>
                </a:extLst>
              </a:tr>
              <a:tr h="344948">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7</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strike="sngStrike" dirty="0"/>
                        <a:t>9</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strike="sngStrike" dirty="0"/>
                        <a:t>7</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8</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6</a:t>
                      </a:r>
                      <a:endParaRPr lang="zh-CN" altLang="en-US" sz="1600" strike="sngStrike"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strike="sngStrike" dirty="0"/>
                        <a:t>6</a:t>
                      </a:r>
                      <a:endParaRPr lang="zh-CN" altLang="en-US" sz="1600" strike="sngStrike" dirty="0"/>
                    </a:p>
                  </a:txBody>
                  <a:tcPr>
                    <a:solidFill>
                      <a:schemeClr val="bg1"/>
                    </a:solidFill>
                  </a:tcPr>
                </a:tc>
                <a:tc>
                  <a:txBody>
                    <a:bodyPr/>
                    <a:lstStyle/>
                    <a:p>
                      <a:pPr algn="ctr"/>
                      <a:r>
                        <a:rPr lang="en-US" altLang="zh-CN" sz="1600" strike="sngStrike" dirty="0"/>
                        <a:t>6</a:t>
                      </a:r>
                      <a:endParaRPr lang="zh-CN" altLang="en-US" sz="1600" strike="sngStrike" dirty="0"/>
                    </a:p>
                  </a:txBody>
                  <a:tcPr>
                    <a:solidFill>
                      <a:schemeClr val="bg1"/>
                    </a:solidFill>
                  </a:tcPr>
                </a:tc>
                <a:tc>
                  <a:txBody>
                    <a:bodyPr/>
                    <a:lstStyle/>
                    <a:p>
                      <a:pPr algn="ctr"/>
                      <a:r>
                        <a:rPr lang="en-US" altLang="zh-CN" sz="1600" dirty="0"/>
                        <a:t>6</a:t>
                      </a:r>
                      <a:endParaRPr lang="zh-CN" altLang="en-US" sz="1600" dirty="0"/>
                    </a:p>
                  </a:txBody>
                  <a:tcPr>
                    <a:solidFill>
                      <a:schemeClr val="bg1">
                        <a:lumMod val="85000"/>
                      </a:schemeClr>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strike="sngStrike" dirty="0"/>
                        <a:t>6</a:t>
                      </a:r>
                      <a:endParaRPr lang="zh-CN" altLang="en-US" sz="1600" strike="sngStrike" dirty="0"/>
                    </a:p>
                  </a:txBody>
                  <a:tcPr>
                    <a:solidFill>
                      <a:schemeClr val="bg1"/>
                    </a:solidFill>
                  </a:tcPr>
                </a:tc>
                <a:tc>
                  <a:txBody>
                    <a:bodyPr/>
                    <a:lstStyle/>
                    <a:p>
                      <a:pPr algn="ctr"/>
                      <a:r>
                        <a:rPr lang="en-US" altLang="zh-CN" sz="1600" dirty="0"/>
                        <a:t>6</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5"/>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2</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3</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2</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3</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strike="sngStrike" dirty="0"/>
                        <a:t>7</a:t>
                      </a:r>
                      <a:endParaRPr lang="zh-CN" altLang="en-US" sz="1600" strike="sngStrike" dirty="0"/>
                    </a:p>
                  </a:txBody>
                  <a:tcPr>
                    <a:solidFill>
                      <a:schemeClr val="bg1">
                        <a:lumMod val="85000"/>
                      </a:schemeClr>
                    </a:solidFill>
                  </a:tcPr>
                </a:tc>
                <a:tc>
                  <a:txBody>
                    <a:bodyPr/>
                    <a:lstStyle/>
                    <a:p>
                      <a:pPr algn="ctr"/>
                      <a:r>
                        <a:rPr lang="en-US" altLang="zh-CN" sz="1600" strike="sngStrike" dirty="0"/>
                        <a:t>7</a:t>
                      </a:r>
                      <a:endParaRPr lang="zh-CN" altLang="en-US" sz="1600" strike="sngStrike" dirty="0"/>
                    </a:p>
                  </a:txBody>
                  <a:tcPr>
                    <a:solidFill>
                      <a:schemeClr val="bg1"/>
                    </a:solidFill>
                  </a:tcPr>
                </a:tc>
                <a:tc>
                  <a:txBody>
                    <a:bodyPr/>
                    <a:lstStyle/>
                    <a:p>
                      <a:pPr algn="ctr"/>
                      <a:r>
                        <a:rPr lang="en-US" altLang="zh-CN" sz="1600" strike="sngStrike" dirty="0"/>
                        <a:t>7</a:t>
                      </a:r>
                      <a:endParaRPr lang="zh-CN" altLang="en-US" sz="1600" strike="sngStrike" dirty="0"/>
                    </a:p>
                  </a:txBody>
                  <a:tcPr>
                    <a:solidFill>
                      <a:schemeClr val="bg1"/>
                    </a:solidFill>
                  </a:tcPr>
                </a:tc>
                <a:tc>
                  <a:txBody>
                    <a:bodyPr/>
                    <a:lstStyle/>
                    <a:p>
                      <a:pPr algn="ctr"/>
                      <a:r>
                        <a:rPr lang="en-US" altLang="zh-CN" sz="1600" dirty="0"/>
                        <a:t>7</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6"/>
                  </a:ext>
                </a:extLst>
              </a:tr>
              <a:tr h="344948">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6</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4</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5</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strike="sngStrike" dirty="0"/>
                        <a:t>8</a:t>
                      </a:r>
                      <a:endParaRPr lang="zh-CN" altLang="en-US" sz="1600" strike="sngStrike"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lumMod val="85000"/>
                      </a:schemeClr>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strike="sngStrike" dirty="0"/>
                        <a:t>8</a:t>
                      </a:r>
                      <a:endParaRPr lang="zh-CN" altLang="en-US" sz="1600" strike="sngStrike" dirty="0"/>
                    </a:p>
                  </a:txBody>
                  <a:tcPr>
                    <a:solidFill>
                      <a:schemeClr val="bg1"/>
                    </a:solidFill>
                  </a:tcPr>
                </a:tc>
                <a:tc>
                  <a:txBody>
                    <a:bodyPr/>
                    <a:lstStyle/>
                    <a:p>
                      <a:pPr algn="ctr"/>
                      <a:r>
                        <a:rPr lang="en-US" altLang="zh-CN" sz="1600" dirty="0"/>
                        <a:t>8</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7"/>
                  </a:ext>
                </a:extLst>
              </a:tr>
              <a:tr h="344948">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9</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7</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strike="sngStrike" dirty="0"/>
                        <a:t>9</a:t>
                      </a:r>
                      <a:endParaRPr lang="zh-CN" altLang="en-US" sz="1600" strike="sngStrike"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strike="sngStrike" dirty="0"/>
                        <a:t>9</a:t>
                      </a:r>
                      <a:endParaRPr lang="zh-CN" altLang="en-US" sz="1600" strike="sngStrike"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2</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strike="sngStrike" dirty="0"/>
                        <a:t>3</a:t>
                      </a:r>
                      <a:endParaRPr lang="zh-CN" altLang="en-US" sz="1600" strike="sngStrike"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4</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5</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6</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7</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strike="sngStrike" dirty="0"/>
                        <a:t>8</a:t>
                      </a:r>
                      <a:endParaRPr lang="zh-CN" altLang="en-US" sz="1600" strike="sngStrike"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FFF00"/>
                    </a:solidFill>
                  </a:tcPr>
                </a:tc>
                <a:tc>
                  <a:txBody>
                    <a:bodyPr/>
                    <a:lstStyle/>
                    <a:p>
                      <a:pPr algn="ctr"/>
                      <a:r>
                        <a:rPr lang="en-US" altLang="zh-CN" sz="1600" dirty="0"/>
                        <a:t>8</a:t>
                      </a: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r>
                        <a:rPr lang="en-US" altLang="zh-CN" sz="1600" dirty="0"/>
                        <a:t>3</a:t>
                      </a:r>
                      <a:endParaRPr lang="zh-CN" alt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FF00"/>
                    </a:solidFill>
                  </a:tcPr>
                </a:tc>
                <a:extLst>
                  <a:ext uri="{0D108BD9-81ED-4DB2-BD59-A6C34878D82A}">
                    <a16:rowId xmlns:a16="http://schemas.microsoft.com/office/drawing/2014/main" val="10009"/>
                  </a:ext>
                </a:extLst>
              </a:tr>
              <a:tr h="344948">
                <a:tc>
                  <a:txBody>
                    <a:bodyPr/>
                    <a:lstStyle/>
                    <a:p>
                      <a:pPr algn="ctr"/>
                      <a:r>
                        <a:rPr lang="en-US" altLang="zh-CN" sz="1600" strike="sngStrike" dirty="0"/>
                        <a:t>1</a:t>
                      </a:r>
                      <a:endParaRPr lang="zh-CN" altLang="en-US" sz="1600" strike="sngStrike"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strike="sngStrike" dirty="0"/>
                        <a:t>2</a:t>
                      </a:r>
                      <a:endParaRPr lang="zh-CN" altLang="en-US" sz="1600" strike="sngStrike"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strike="sngStrike" dirty="0"/>
                        <a:t>6</a:t>
                      </a:r>
                      <a:endParaRPr lang="zh-CN" altLang="en-US" sz="1600" strike="sngStrike"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r>
                        <a:rPr lang="en-US" altLang="zh-CN" sz="1600" dirty="0"/>
                        <a:t>2</a:t>
                      </a:r>
                      <a:endParaRPr lang="zh-CN" altLang="en-US" sz="1600" dirty="0"/>
                    </a:p>
                  </a:txBody>
                  <a:tcPr>
                    <a:solidFill>
                      <a:srgbClr val="FFFF00"/>
                    </a:solidFill>
                  </a:tcPr>
                </a:tc>
                <a:tc>
                  <a:txBody>
                    <a:bodyPr/>
                    <a:lstStyle/>
                    <a:p>
                      <a:pPr algn="ctr"/>
                      <a:r>
                        <a:rPr lang="en-US" altLang="zh-CN" sz="1600" dirty="0"/>
                        <a:t>1</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6</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0"/>
                  </a:ext>
                </a:extLst>
              </a:tr>
              <a:tr h="344948">
                <a:tc>
                  <a:txBody>
                    <a:bodyPr/>
                    <a:lstStyle/>
                    <a:p>
                      <a:pPr algn="ctr"/>
                      <a:r>
                        <a:rPr lang="en-US" altLang="zh-CN" sz="1600" strike="sngStrike" dirty="0"/>
                        <a:t>1</a:t>
                      </a:r>
                      <a:endParaRPr lang="zh-CN" altLang="en-US" sz="1600" strike="sngStrike"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strike="sngStrike" dirty="0"/>
                        <a:t>3</a:t>
                      </a:r>
                      <a:endParaRPr lang="zh-CN" altLang="en-US" sz="1600" strike="sngStrike"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strike="sngStrike" dirty="0"/>
                        <a:t>6</a:t>
                      </a:r>
                      <a:endParaRPr lang="zh-CN" altLang="en-US" sz="1600" strike="sngStrike"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r>
                        <a:rPr lang="en-US" altLang="zh-CN" sz="1600" dirty="0"/>
                        <a:t>3</a:t>
                      </a:r>
                      <a:endParaRPr lang="zh-CN" altLang="en-US" sz="1600" dirty="0"/>
                    </a:p>
                  </a:txBody>
                  <a:tcPr>
                    <a:solidFill>
                      <a:srgbClr val="FFFF00"/>
                    </a:solidFill>
                  </a:tcPr>
                </a:tc>
                <a:tc>
                  <a:txBody>
                    <a:bodyPr/>
                    <a:lstStyle/>
                    <a:p>
                      <a:pPr algn="ct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6</a:t>
                      </a:r>
                      <a:endParaRPr lang="zh-CN" altLang="en-US" sz="1600" dirty="0"/>
                    </a:p>
                  </a:txBody>
                  <a:tcPr>
                    <a:solidFill>
                      <a:srgbClr val="FFFF00"/>
                    </a:solidFill>
                  </a:tcPr>
                </a:tc>
                <a:tc>
                  <a:txBody>
                    <a:bodyPr/>
                    <a:lstStyle/>
                    <a:p>
                      <a:pPr algn="ctr"/>
                      <a:r>
                        <a:rPr lang="en-US" altLang="zh-CN" sz="1600" dirty="0"/>
                        <a:t>1</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1"/>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strike="sngStrike" dirty="0"/>
                        <a:t>2</a:t>
                      </a:r>
                      <a:endParaRPr lang="zh-CN" altLang="en-US" sz="1600" strike="sngStrike"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strike="sngStrike" dirty="0"/>
                        <a:t>4</a:t>
                      </a:r>
                      <a:endParaRPr lang="zh-CN" altLang="en-US" sz="1600" strike="sngStrike"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strike="sngStrike" dirty="0"/>
                        <a:t>7</a:t>
                      </a:r>
                      <a:endParaRPr lang="zh-CN" altLang="en-US" sz="1600" strike="sngStrike"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2</a:t>
                      </a:r>
                      <a:endParaRPr lang="zh-CN" altLang="en-US" sz="1600" dirty="0"/>
                    </a:p>
                  </a:txBody>
                  <a:tcPr>
                    <a:solidFill>
                      <a:schemeClr val="bg1">
                        <a:lumMod val="85000"/>
                      </a:schemeClr>
                    </a:solidFill>
                  </a:tcPr>
                </a:tc>
                <a:tc>
                  <a:txBody>
                    <a:bodyPr/>
                    <a:lstStyle/>
                    <a:p>
                      <a:pPr algn="ctr"/>
                      <a:endParaRPr lang="zh-CN" altLang="en-US" sz="1600" dirty="0"/>
                    </a:p>
                  </a:txBody>
                  <a:tcPr>
                    <a:solidFill>
                      <a:schemeClr val="bg1">
                        <a:lumMod val="85000"/>
                      </a:schemeClr>
                    </a:solidFill>
                  </a:tcPr>
                </a:tc>
                <a:tc>
                  <a:txBody>
                    <a:bodyPr/>
                    <a:lstStyle/>
                    <a:p>
                      <a:pPr algn="ctr"/>
                      <a:r>
                        <a:rPr lang="en-US" altLang="zh-CN" sz="1600" dirty="0"/>
                        <a:t>7</a:t>
                      </a:r>
                      <a:endParaRPr lang="zh-CN" altLang="en-US" sz="1600" dirty="0"/>
                    </a:p>
                  </a:txBody>
                  <a:tcPr>
                    <a:solidFill>
                      <a:schemeClr val="bg1">
                        <a:lumMod val="85000"/>
                      </a:schemeClr>
                    </a:solidFill>
                  </a:tcPr>
                </a:tc>
                <a:tc>
                  <a:txBody>
                    <a:bodyPr/>
                    <a:lstStyle/>
                    <a:p>
                      <a:pPr algn="ctr"/>
                      <a:endParaRPr lang="zh-CN" altLang="en-US" sz="1600"/>
                    </a:p>
                  </a:txBody>
                  <a:tcPr>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4</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2"/>
                  </a:ext>
                </a:extLst>
              </a:tr>
              <a:tr h="344948">
                <a:tc>
                  <a:txBody>
                    <a:bodyPr/>
                    <a:lstStyle/>
                    <a:p>
                      <a:pPr algn="ctr"/>
                      <a:r>
                        <a:rPr lang="en-US" altLang="zh-CN" sz="1600" strike="sngStrike" dirty="0"/>
                        <a:t>1</a:t>
                      </a:r>
                      <a:endParaRPr lang="zh-CN" altLang="en-US" sz="1600" strike="sngStrike" dirty="0"/>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a:r>
                        <a:rPr lang="en-US" altLang="zh-CN" sz="1600" dirty="0"/>
                        <a:t>2</a:t>
                      </a:r>
                      <a:endParaRPr lang="zh-CN" altLang="en-US" sz="1600" dirty="0"/>
                    </a:p>
                  </a:txBody>
                  <a:tcPr>
                    <a:solidFill>
                      <a:schemeClr val="bg1">
                        <a:lumMod val="85000"/>
                      </a:schemeClr>
                    </a:solidFill>
                  </a:tcPr>
                </a:tc>
                <a:tc>
                  <a:txBody>
                    <a:bodyPr/>
                    <a:lstStyle/>
                    <a:p>
                      <a:pPr algn="ctr"/>
                      <a:r>
                        <a:rPr lang="en-US" altLang="zh-CN" sz="1600" dirty="0"/>
                        <a:t>3</a:t>
                      </a:r>
                      <a:endParaRPr lang="zh-CN" altLang="en-US" sz="1600" dirty="0"/>
                    </a:p>
                  </a:txBody>
                  <a:tcPr>
                    <a:solidFill>
                      <a:schemeClr val="bg1">
                        <a:lumMod val="85000"/>
                      </a:schemeClr>
                    </a:solidFill>
                  </a:tcPr>
                </a:tc>
                <a:tc>
                  <a:txBody>
                    <a:bodyPr/>
                    <a:lstStyle/>
                    <a:p>
                      <a:pPr algn="ctr"/>
                      <a:r>
                        <a:rPr lang="en-US" altLang="zh-CN" sz="1600" dirty="0"/>
                        <a:t>4</a:t>
                      </a:r>
                      <a:endParaRPr lang="zh-CN" altLang="en-US" sz="1600" dirty="0"/>
                    </a:p>
                  </a:txBody>
                  <a:tcPr>
                    <a:solidFill>
                      <a:schemeClr val="bg1">
                        <a:lumMod val="85000"/>
                      </a:schemeClr>
                    </a:solidFill>
                  </a:tcPr>
                </a:tc>
                <a:tc>
                  <a:txBody>
                    <a:bodyPr/>
                    <a:lstStyle/>
                    <a:p>
                      <a:pPr algn="ctr"/>
                      <a:r>
                        <a:rPr lang="en-US" altLang="zh-CN" sz="1600" dirty="0"/>
                        <a:t>5</a:t>
                      </a:r>
                      <a:endParaRPr lang="zh-CN" altLang="en-US" sz="1600" dirty="0"/>
                    </a:p>
                  </a:txBody>
                  <a:tcPr>
                    <a:solidFill>
                      <a:schemeClr val="bg1">
                        <a:lumMod val="85000"/>
                      </a:schemeClr>
                    </a:solidFill>
                  </a:tcPr>
                </a:tc>
                <a:tc>
                  <a:txBody>
                    <a:bodyPr/>
                    <a:lstStyle/>
                    <a:p>
                      <a:pPr algn="ctr"/>
                      <a:r>
                        <a:rPr lang="en-US" altLang="zh-CN" sz="1600" strike="sngStrike" dirty="0"/>
                        <a:t>6</a:t>
                      </a:r>
                      <a:endParaRPr lang="zh-CN" altLang="en-US" sz="1600" strike="sngStrike" dirty="0"/>
                    </a:p>
                  </a:txBody>
                  <a:tcPr>
                    <a:solidFill>
                      <a:schemeClr val="bg1">
                        <a:lumMod val="85000"/>
                      </a:schemeClr>
                    </a:solidFill>
                  </a:tcPr>
                </a:tc>
                <a:tc>
                  <a:txBody>
                    <a:bodyPr/>
                    <a:lstStyle/>
                    <a:p>
                      <a:pPr algn="ctr"/>
                      <a:r>
                        <a:rPr lang="en-US" altLang="zh-CN" sz="1600" strike="sngStrike" dirty="0"/>
                        <a:t>7</a:t>
                      </a:r>
                      <a:endParaRPr lang="zh-CN" altLang="en-US" sz="1600" strike="sngStrike" dirty="0"/>
                    </a:p>
                  </a:txBody>
                  <a:tcPr>
                    <a:solidFill>
                      <a:schemeClr val="bg1">
                        <a:lumMod val="85000"/>
                      </a:schemeClr>
                    </a:solidFill>
                  </a:tcPr>
                </a:tc>
                <a:tc>
                  <a:txBody>
                    <a:bodyPr/>
                    <a:lstStyle/>
                    <a:p>
                      <a:pPr algn="ctr"/>
                      <a:r>
                        <a:rPr lang="en-US" altLang="zh-CN" sz="1600" strike="sngStrike" dirty="0"/>
                        <a:t>8</a:t>
                      </a:r>
                      <a:endParaRPr lang="zh-CN" altLang="en-US" sz="1600" strike="sngStrike" dirty="0"/>
                    </a:p>
                  </a:txBody>
                  <a:tcPr>
                    <a:solidFill>
                      <a:schemeClr val="bg1">
                        <a:lumMod val="85000"/>
                      </a:schemeClr>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6</a:t>
                      </a:r>
                      <a:endParaRPr lang="zh-CN" altLang="en-US" sz="1600" dirty="0"/>
                    </a:p>
                  </a:txBody>
                  <a:tcPr>
                    <a:solidFill>
                      <a:schemeClr val="bg1">
                        <a:lumMod val="85000"/>
                      </a:schemeClr>
                    </a:solidFill>
                  </a:tcPr>
                </a:tc>
                <a:tc>
                  <a:txBody>
                    <a:bodyPr/>
                    <a:lstStyle/>
                    <a:p>
                      <a:pPr algn="ctr"/>
                      <a:r>
                        <a:rPr lang="en-US" altLang="zh-CN" sz="1600" dirty="0"/>
                        <a:t>1</a:t>
                      </a:r>
                      <a:endParaRPr lang="zh-CN" altLang="en-US" sz="1600" dirty="0"/>
                    </a:p>
                  </a:txBody>
                  <a:tcPr>
                    <a:solidFill>
                      <a:schemeClr val="bg1">
                        <a:lumMod val="85000"/>
                      </a:schemeClr>
                    </a:solidFill>
                  </a:tcPr>
                </a:tc>
                <a:tc>
                  <a:txBody>
                    <a:bodyPr/>
                    <a:lstStyle/>
                    <a:p>
                      <a:pPr algn="ctr"/>
                      <a:r>
                        <a:rPr lang="zh-CN" altLang="en-US" sz="1600" dirty="0"/>
                        <a:t>？</a:t>
                      </a:r>
                    </a:p>
                  </a:txBody>
                  <a:tcPr>
                    <a:solidFill>
                      <a:schemeClr val="bg1">
                        <a:lumMod val="85000"/>
                      </a:schemeClr>
                    </a:solidFill>
                  </a:tcPr>
                </a:tc>
                <a:tc>
                  <a:txBody>
                    <a:bodyPr/>
                    <a:lstStyle/>
                    <a:p>
                      <a:pPr algn="ctr"/>
                      <a:r>
                        <a:rPr lang="en-US" altLang="zh-CN" sz="1600" dirty="0"/>
                        <a:t>7</a:t>
                      </a:r>
                      <a:endParaRPr lang="zh-CN" altLang="en-US" sz="1600" dirty="0"/>
                    </a:p>
                  </a:txBody>
                  <a:tcPr>
                    <a:solidFill>
                      <a:srgbClr val="FFFF00"/>
                    </a:solidFill>
                  </a:tcPr>
                </a:tc>
                <a:tc>
                  <a:txBody>
                    <a:bodyPr/>
                    <a:lstStyle/>
                    <a:p>
                      <a:pPr algn="ctr"/>
                      <a:r>
                        <a:rPr lang="en-US" altLang="zh-CN" sz="1600" dirty="0"/>
                        <a:t>8</a:t>
                      </a:r>
                      <a:endParaRPr lang="zh-CN" altLang="en-US" sz="1600" dirty="0"/>
                    </a:p>
                  </a:txBody>
                  <a:tcPr>
                    <a:solidFill>
                      <a:srgbClr val="FFFF00"/>
                    </a:solidFill>
                  </a:tcPr>
                </a:tc>
                <a:tc>
                  <a:txBody>
                    <a:bodyPr/>
                    <a:lstStyle/>
                    <a:p>
                      <a:pPr algn="ct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3"/>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strike="sngStrike" dirty="0"/>
                        <a:t>9</a:t>
                      </a:r>
                      <a:endParaRPr lang="zh-CN" altLang="en-US" sz="1600" strike="sngStrike"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chemeClr val="bg1">
                        <a:lumMod val="85000"/>
                      </a:schemeClr>
                    </a:solidFill>
                  </a:tcPr>
                </a:tc>
                <a:tc>
                  <a:txBody>
                    <a:bodyPr/>
                    <a:lstStyle/>
                    <a:p>
                      <a:pPr algn="ctr"/>
                      <a:r>
                        <a:rPr lang="en-US" altLang="zh-CN" sz="1600" dirty="0"/>
                        <a:t>9</a:t>
                      </a:r>
                      <a:endParaRPr lang="zh-CN" altLang="en-US" sz="1600" dirty="0"/>
                    </a:p>
                  </a:txBody>
                  <a:tcPr>
                    <a:solidFill>
                      <a:schemeClr val="bg1">
                        <a:lumMod val="85000"/>
                      </a:schemeClr>
                    </a:solidFill>
                  </a:tcPr>
                </a:tc>
                <a:tc>
                  <a:txBody>
                    <a:bodyPr/>
                    <a:lstStyle/>
                    <a:p>
                      <a:pPr algn="ctr"/>
                      <a:endParaRPr lang="zh-CN" altLang="en-US" sz="1600" dirty="0"/>
                    </a:p>
                  </a:txBody>
                  <a:tcPr>
                    <a:solidFill>
                      <a:schemeClr val="bg1">
                        <a:lumMod val="85000"/>
                      </a:schemeClr>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4"/>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strike="sngStrike" dirty="0"/>
                        <a:t>2</a:t>
                      </a:r>
                      <a:endParaRPr lang="zh-CN" altLang="en-US" sz="1600" strike="sngStrike" dirty="0"/>
                    </a:p>
                  </a:txBody>
                  <a:tcPr>
                    <a:solidFill>
                      <a:schemeClr val="bg1"/>
                    </a:solidFill>
                  </a:tcPr>
                </a:tc>
                <a:tc>
                  <a:txBody>
                    <a:bodyPr/>
                    <a:lstStyle/>
                    <a:p>
                      <a:pPr algn="ctr"/>
                      <a:r>
                        <a:rPr lang="en-US" altLang="zh-CN" sz="1600" strike="sngStrike" dirty="0"/>
                        <a:t>3</a:t>
                      </a:r>
                      <a:endParaRPr lang="zh-CN" altLang="en-US" sz="1600" strike="sngStrike" dirty="0"/>
                    </a:p>
                  </a:txBody>
                  <a:tcPr>
                    <a:solidFill>
                      <a:schemeClr val="bg1"/>
                    </a:solidFill>
                  </a:tcPr>
                </a:tc>
                <a:tc>
                  <a:txBody>
                    <a:bodyPr/>
                    <a:lstStyle/>
                    <a:p>
                      <a:pPr algn="ctr"/>
                      <a:r>
                        <a:rPr lang="en-US" altLang="zh-CN" sz="1600" strike="sngStrike" dirty="0"/>
                        <a:t>4</a:t>
                      </a:r>
                      <a:endParaRPr lang="zh-CN" altLang="en-US" sz="1600" strike="sngStrike" dirty="0"/>
                    </a:p>
                  </a:txBody>
                  <a:tcPr>
                    <a:solidFill>
                      <a:schemeClr val="bg1"/>
                    </a:solidFill>
                  </a:tcPr>
                </a:tc>
                <a:tc>
                  <a:txBody>
                    <a:bodyPr/>
                    <a:lstStyle/>
                    <a:p>
                      <a:pPr algn="ctr"/>
                      <a:r>
                        <a:rPr lang="en-US" altLang="zh-CN" sz="1600" strike="sngStrike" dirty="0"/>
                        <a:t>5</a:t>
                      </a:r>
                      <a:endParaRPr lang="zh-CN" altLang="en-US" sz="1600" strike="sngStrike" dirty="0"/>
                    </a:p>
                  </a:txBody>
                  <a:tcPr>
                    <a:solidFill>
                      <a:schemeClr val="bg1"/>
                    </a:solidFill>
                  </a:tcPr>
                </a:tc>
                <a:tc>
                  <a:txBody>
                    <a:bodyPr/>
                    <a:lstStyle/>
                    <a:p>
                      <a:pPr algn="ctr"/>
                      <a:r>
                        <a:rPr lang="en-US" altLang="zh-CN" sz="1600" strike="sngStrike" dirty="0"/>
                        <a:t>6</a:t>
                      </a:r>
                      <a:endParaRPr lang="zh-CN" altLang="en-US" sz="1600" strike="sngStrike"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strike="sngStrike" dirty="0"/>
                        <a:t>9</a:t>
                      </a:r>
                      <a:endParaRPr lang="zh-CN" altLang="en-US" sz="1600" strike="sngStrike"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2</a:t>
                      </a:r>
                      <a:endParaRPr lang="zh-CN" altLang="en-US" sz="1600" dirty="0"/>
                    </a:p>
                  </a:txBody>
                  <a:tcPr>
                    <a:solidFill>
                      <a:srgbClr val="FFFF00"/>
                    </a:solidFill>
                  </a:tcPr>
                </a:tc>
                <a:tc>
                  <a:txBody>
                    <a:bodyPr/>
                    <a:lstStyle/>
                    <a:p>
                      <a:pPr algn="ctr"/>
                      <a:r>
                        <a:rPr lang="en-US" altLang="zh-CN" sz="1600" dirty="0"/>
                        <a:t>9</a:t>
                      </a:r>
                      <a:endParaRPr lang="zh-CN" altLang="en-US" sz="1600" dirty="0"/>
                    </a:p>
                  </a:txBody>
                  <a:tcPr>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4</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3</a:t>
                      </a:r>
                      <a:endParaRPr lang="zh-CN" altLang="en-US" sz="1600" dirty="0"/>
                    </a:p>
                  </a:txBody>
                  <a:tcPr>
                    <a:solidFill>
                      <a:srgbClr val="FFFF00"/>
                    </a:solidFill>
                  </a:tcPr>
                </a:tc>
                <a:tc>
                  <a:txBody>
                    <a:bodyPr/>
                    <a:lstStyle/>
                    <a:p>
                      <a:pPr algn="ctr"/>
                      <a:r>
                        <a:rPr lang="en-US" altLang="zh-CN" sz="1600" dirty="0"/>
                        <a:t>5</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5"/>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strike="sngStrike" dirty="0"/>
                        <a:t>2</a:t>
                      </a:r>
                      <a:endParaRPr lang="zh-CN" altLang="en-US" sz="1600" strike="sngStrike" dirty="0"/>
                    </a:p>
                  </a:txBody>
                  <a:tcPr>
                    <a:solidFill>
                      <a:schemeClr val="bg1"/>
                    </a:solidFill>
                  </a:tcPr>
                </a:tc>
                <a:tc>
                  <a:txBody>
                    <a:bodyPr/>
                    <a:lstStyle/>
                    <a:p>
                      <a:pPr algn="ctr"/>
                      <a:r>
                        <a:rPr lang="en-US" altLang="zh-CN" sz="1600" strike="sngStrike" dirty="0"/>
                        <a:t>3</a:t>
                      </a:r>
                      <a:endParaRPr lang="zh-CN" altLang="en-US" sz="1600" strike="sngStrike"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strike="sngStrike" dirty="0"/>
                        <a:t>7</a:t>
                      </a:r>
                      <a:endParaRPr lang="zh-CN" altLang="en-US" sz="1600" strike="sngStrike"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3</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7</a:t>
                      </a:r>
                      <a:endParaRPr lang="zh-CN" altLang="en-US" sz="1600" dirty="0"/>
                    </a:p>
                  </a:txBody>
                  <a:tcPr>
                    <a:solidFill>
                      <a:srgbClr val="FFFF00"/>
                    </a:solidFill>
                  </a:tcPr>
                </a:tc>
                <a:tc>
                  <a:txBody>
                    <a:bodyPr/>
                    <a:lstStyle/>
                    <a:p>
                      <a:pPr algn="ctr"/>
                      <a:r>
                        <a:rPr lang="en-US" altLang="zh-CN" sz="1600" dirty="0"/>
                        <a:t>2</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6"/>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2</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3</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4</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5</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6</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7</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8</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21961950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1989" y="1633266"/>
            <a:ext cx="7386638" cy="507831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b="1" dirty="0"/>
              <a:t>有 N 堆纸牌，编号分别为 1，2，…, N。每堆上有若干张，但纸牌总数必为 N 的倍数。可以在任一堆上取若干张纸牌，然后移动。</a:t>
            </a:r>
            <a:endParaRPr lang="en-US" altLang="zh-CN" b="1" dirty="0"/>
          </a:p>
          <a:p>
            <a:pPr>
              <a:lnSpc>
                <a:spcPct val="150000"/>
              </a:lnSpc>
            </a:pPr>
            <a:r>
              <a:rPr lang="zh-CN" altLang="en-US" b="1" dirty="0"/>
              <a:t>移牌规则为：在编号为 1 堆上取的纸牌，只能移到编号为 2 的堆上；在编号为 N 的堆上取的纸牌，只能移到编号为 N-1 的堆上；其他堆上取的纸牌，可以移到相邻左边或右边的堆上。</a:t>
            </a:r>
            <a:endParaRPr lang="en-US" altLang="zh-CN" b="1" dirty="0"/>
          </a:p>
          <a:p>
            <a:pPr>
              <a:lnSpc>
                <a:spcPct val="150000"/>
              </a:lnSpc>
            </a:pPr>
            <a:r>
              <a:rPr lang="zh-CN" altLang="en-US" b="1" dirty="0"/>
              <a:t>现在要求找出一种移动方法，用最少的移动次数使每堆上纸牌数都一样多。</a:t>
            </a:r>
            <a:endParaRPr lang="en-US" altLang="zh-CN" b="1" dirty="0"/>
          </a:p>
          <a:p>
            <a:pPr>
              <a:lnSpc>
                <a:spcPct val="150000"/>
              </a:lnSpc>
            </a:pPr>
            <a:r>
              <a:rPr lang="zh-CN" altLang="en-US" b="1" dirty="0"/>
              <a:t>例如 N=4，4 堆纸牌数分别为：① 9 ② 8 ③ 17 ④ 6 ，移动3次可达到目的：</a:t>
            </a:r>
            <a:endParaRPr lang="en-US" altLang="zh-CN" b="1" dirty="0"/>
          </a:p>
          <a:p>
            <a:pPr>
              <a:lnSpc>
                <a:spcPct val="150000"/>
              </a:lnSpc>
            </a:pPr>
            <a:r>
              <a:rPr lang="zh-CN" altLang="en-US" b="1" dirty="0"/>
              <a:t>从 ③ 取 4 张牌放到 ④ （9 8 13 10）</a:t>
            </a:r>
            <a:endParaRPr lang="en-US" altLang="zh-CN" b="1" dirty="0"/>
          </a:p>
          <a:p>
            <a:pPr>
              <a:lnSpc>
                <a:spcPct val="150000"/>
              </a:lnSpc>
            </a:pPr>
            <a:r>
              <a:rPr lang="zh-CN" altLang="en-US" b="1" dirty="0"/>
              <a:t>从 ③ 取 3 张牌放到 ②（9 11 10 10）</a:t>
            </a:r>
            <a:endParaRPr lang="en-US" altLang="zh-CN" b="1" dirty="0"/>
          </a:p>
          <a:p>
            <a:pPr>
              <a:lnSpc>
                <a:spcPct val="150000"/>
              </a:lnSpc>
            </a:pPr>
            <a:r>
              <a:rPr lang="zh-CN" altLang="en-US" b="1" dirty="0"/>
              <a:t>从 ② 取 1 张牌放到①（10 10 10 10）。</a:t>
            </a:r>
          </a:p>
        </p:txBody>
      </p:sp>
      <p:sp>
        <p:nvSpPr>
          <p:cNvPr id="3" name="标题 2"/>
          <p:cNvSpPr>
            <a:spLocks noGrp="1"/>
          </p:cNvSpPr>
          <p:nvPr>
            <p:ph type="title" idx="4294967295"/>
          </p:nvPr>
        </p:nvSpPr>
        <p:spPr/>
        <p:txBody>
          <a:bodyPr/>
          <a:lstStyle/>
          <a:p>
            <a:r>
              <a:rPr lang="zh-CN" altLang="en-US" dirty="0"/>
              <a:t>纸牌平均分配问题</a:t>
            </a:r>
          </a:p>
        </p:txBody>
      </p:sp>
    </p:spTree>
    <p:extLst>
      <p:ext uri="{BB962C8B-B14F-4D97-AF65-F5344CB8AC3E}">
        <p14:creationId xmlns:p14="http://schemas.microsoft.com/office/powerpoint/2010/main" val="5255248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纸牌平均分配问题</a:t>
            </a:r>
          </a:p>
        </p:txBody>
      </p:sp>
      <p:grpSp>
        <p:nvGrpSpPr>
          <p:cNvPr id="9" name="组合 8"/>
          <p:cNvGrpSpPr/>
          <p:nvPr/>
        </p:nvGrpSpPr>
        <p:grpSpPr>
          <a:xfrm>
            <a:off x="2579381" y="1610032"/>
            <a:ext cx="4145884" cy="1147917"/>
            <a:chOff x="1945200" y="1905000"/>
            <a:chExt cx="5130057" cy="1474838"/>
          </a:xfrm>
        </p:grpSpPr>
        <p:sp>
          <p:nvSpPr>
            <p:cNvPr id="5" name="矩形 4"/>
            <p:cNvSpPr/>
            <p:nvPr/>
          </p:nvSpPr>
          <p:spPr>
            <a:xfrm>
              <a:off x="1945200" y="1905000"/>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14</a:t>
              </a:r>
              <a:endParaRPr lang="zh-CN" altLang="en-US" sz="1400" b="1" dirty="0">
                <a:solidFill>
                  <a:schemeClr val="tx1"/>
                </a:solidFill>
              </a:endParaRPr>
            </a:p>
          </p:txBody>
        </p:sp>
        <p:sp>
          <p:nvSpPr>
            <p:cNvPr id="6" name="矩形 5"/>
            <p:cNvSpPr/>
            <p:nvPr/>
          </p:nvSpPr>
          <p:spPr>
            <a:xfrm>
              <a:off x="3306174"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18</a:t>
              </a:r>
              <a:endParaRPr lang="zh-CN" altLang="en-US" sz="1400" b="1" dirty="0">
                <a:solidFill>
                  <a:schemeClr val="tx1"/>
                </a:solidFill>
              </a:endParaRPr>
            </a:p>
          </p:txBody>
        </p:sp>
        <p:sp>
          <p:nvSpPr>
            <p:cNvPr id="7" name="矩形 6"/>
            <p:cNvSpPr/>
            <p:nvPr/>
          </p:nvSpPr>
          <p:spPr>
            <a:xfrm>
              <a:off x="4667148"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2</a:t>
              </a:r>
              <a:endParaRPr lang="zh-CN" altLang="en-US" sz="1400" b="1" dirty="0">
                <a:solidFill>
                  <a:schemeClr val="tx1"/>
                </a:solidFill>
              </a:endParaRPr>
            </a:p>
          </p:txBody>
        </p:sp>
        <p:sp>
          <p:nvSpPr>
            <p:cNvPr id="8" name="矩形 7"/>
            <p:cNvSpPr/>
            <p:nvPr/>
          </p:nvSpPr>
          <p:spPr>
            <a:xfrm>
              <a:off x="6028122"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6</a:t>
              </a:r>
              <a:endParaRPr lang="zh-CN" altLang="en-US" sz="1400" b="1" dirty="0">
                <a:solidFill>
                  <a:schemeClr val="tx1"/>
                </a:solidFill>
              </a:endParaRPr>
            </a:p>
          </p:txBody>
        </p:sp>
      </p:grpSp>
      <p:grpSp>
        <p:nvGrpSpPr>
          <p:cNvPr id="10" name="组合 9"/>
          <p:cNvGrpSpPr/>
          <p:nvPr/>
        </p:nvGrpSpPr>
        <p:grpSpPr>
          <a:xfrm>
            <a:off x="2579381" y="2902401"/>
            <a:ext cx="4145884" cy="1147917"/>
            <a:chOff x="1945200" y="1905000"/>
            <a:chExt cx="5130057" cy="1474838"/>
          </a:xfrm>
        </p:grpSpPr>
        <p:sp>
          <p:nvSpPr>
            <p:cNvPr id="11" name="矩形 10"/>
            <p:cNvSpPr/>
            <p:nvPr/>
          </p:nvSpPr>
          <p:spPr>
            <a:xfrm>
              <a:off x="1945200" y="1905000"/>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14</a:t>
              </a:r>
              <a:endParaRPr lang="zh-CN" altLang="en-US" sz="1400" b="1" dirty="0">
                <a:solidFill>
                  <a:schemeClr val="tx1"/>
                </a:solidFill>
              </a:endParaRPr>
            </a:p>
          </p:txBody>
        </p:sp>
        <p:sp>
          <p:nvSpPr>
            <p:cNvPr id="12" name="矩形 11"/>
            <p:cNvSpPr/>
            <p:nvPr/>
          </p:nvSpPr>
          <p:spPr>
            <a:xfrm>
              <a:off x="3306174"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18</a:t>
              </a:r>
              <a:endParaRPr lang="zh-CN" altLang="en-US" sz="1400" b="1" dirty="0">
                <a:solidFill>
                  <a:schemeClr val="tx1"/>
                </a:solidFill>
              </a:endParaRPr>
            </a:p>
          </p:txBody>
        </p:sp>
        <p:sp>
          <p:nvSpPr>
            <p:cNvPr id="13" name="矩形 12"/>
            <p:cNvSpPr/>
            <p:nvPr/>
          </p:nvSpPr>
          <p:spPr>
            <a:xfrm>
              <a:off x="4667148"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rPr>
                <a:t>－</a:t>
              </a:r>
              <a:r>
                <a:rPr lang="en-US" altLang="zh-CN" sz="3200" b="1" dirty="0">
                  <a:solidFill>
                    <a:schemeClr val="tx1"/>
                  </a:solidFill>
                </a:rPr>
                <a:t>2</a:t>
              </a:r>
              <a:endParaRPr lang="zh-CN" altLang="en-US" sz="1400" b="1" dirty="0">
                <a:solidFill>
                  <a:schemeClr val="tx1"/>
                </a:solidFill>
              </a:endParaRPr>
            </a:p>
          </p:txBody>
        </p:sp>
        <p:sp>
          <p:nvSpPr>
            <p:cNvPr id="14" name="矩形 13"/>
            <p:cNvSpPr/>
            <p:nvPr/>
          </p:nvSpPr>
          <p:spPr>
            <a:xfrm>
              <a:off x="6028122"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10</a:t>
              </a:r>
              <a:endParaRPr lang="zh-CN" altLang="en-US" sz="1400" b="1" dirty="0">
                <a:solidFill>
                  <a:schemeClr val="tx1"/>
                </a:solidFill>
              </a:endParaRPr>
            </a:p>
          </p:txBody>
        </p:sp>
      </p:grpSp>
      <p:grpSp>
        <p:nvGrpSpPr>
          <p:cNvPr id="15" name="组合 14"/>
          <p:cNvGrpSpPr/>
          <p:nvPr/>
        </p:nvGrpSpPr>
        <p:grpSpPr>
          <a:xfrm>
            <a:off x="2579381" y="4208706"/>
            <a:ext cx="4145884" cy="1147917"/>
            <a:chOff x="1945200" y="1905000"/>
            <a:chExt cx="5130057" cy="1474838"/>
          </a:xfrm>
        </p:grpSpPr>
        <p:sp>
          <p:nvSpPr>
            <p:cNvPr id="16" name="矩形 15"/>
            <p:cNvSpPr/>
            <p:nvPr/>
          </p:nvSpPr>
          <p:spPr>
            <a:xfrm>
              <a:off x="1945200" y="1905000"/>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14</a:t>
              </a:r>
              <a:endParaRPr lang="zh-CN" altLang="en-US" sz="1400" b="1" dirty="0">
                <a:solidFill>
                  <a:schemeClr val="tx1"/>
                </a:solidFill>
              </a:endParaRPr>
            </a:p>
          </p:txBody>
        </p:sp>
        <p:sp>
          <p:nvSpPr>
            <p:cNvPr id="17" name="矩形 16"/>
            <p:cNvSpPr/>
            <p:nvPr/>
          </p:nvSpPr>
          <p:spPr>
            <a:xfrm>
              <a:off x="3306174"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6</a:t>
              </a:r>
              <a:endParaRPr lang="zh-CN" altLang="en-US" sz="1400" b="1" dirty="0">
                <a:solidFill>
                  <a:schemeClr val="tx1"/>
                </a:solidFill>
              </a:endParaRPr>
            </a:p>
          </p:txBody>
        </p:sp>
        <p:sp>
          <p:nvSpPr>
            <p:cNvPr id="18" name="矩形 17"/>
            <p:cNvSpPr/>
            <p:nvPr/>
          </p:nvSpPr>
          <p:spPr>
            <a:xfrm>
              <a:off x="4667148"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10</a:t>
              </a:r>
              <a:endParaRPr lang="zh-CN" altLang="en-US" sz="1400" b="1" dirty="0">
                <a:solidFill>
                  <a:schemeClr val="tx1"/>
                </a:solidFill>
              </a:endParaRPr>
            </a:p>
          </p:txBody>
        </p:sp>
        <p:sp>
          <p:nvSpPr>
            <p:cNvPr id="19" name="矩形 18"/>
            <p:cNvSpPr/>
            <p:nvPr/>
          </p:nvSpPr>
          <p:spPr>
            <a:xfrm>
              <a:off x="6028122"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10</a:t>
              </a:r>
              <a:endParaRPr lang="zh-CN" altLang="en-US" sz="1400" b="1" dirty="0">
                <a:solidFill>
                  <a:schemeClr val="tx1"/>
                </a:solidFill>
              </a:endParaRPr>
            </a:p>
          </p:txBody>
        </p:sp>
      </p:grpSp>
      <p:grpSp>
        <p:nvGrpSpPr>
          <p:cNvPr id="20" name="组合 19"/>
          <p:cNvGrpSpPr/>
          <p:nvPr/>
        </p:nvGrpSpPr>
        <p:grpSpPr>
          <a:xfrm>
            <a:off x="2579381" y="5526490"/>
            <a:ext cx="4145884" cy="1147917"/>
            <a:chOff x="1945200" y="1905000"/>
            <a:chExt cx="5130057" cy="1474838"/>
          </a:xfrm>
        </p:grpSpPr>
        <p:sp>
          <p:nvSpPr>
            <p:cNvPr id="21" name="矩形 20"/>
            <p:cNvSpPr/>
            <p:nvPr/>
          </p:nvSpPr>
          <p:spPr>
            <a:xfrm>
              <a:off x="1945200" y="1905000"/>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10</a:t>
              </a:r>
              <a:endParaRPr lang="zh-CN" altLang="en-US" sz="1400" b="1" dirty="0">
                <a:solidFill>
                  <a:schemeClr val="tx1"/>
                </a:solidFill>
              </a:endParaRPr>
            </a:p>
          </p:txBody>
        </p:sp>
        <p:sp>
          <p:nvSpPr>
            <p:cNvPr id="22" name="矩形 21"/>
            <p:cNvSpPr/>
            <p:nvPr/>
          </p:nvSpPr>
          <p:spPr>
            <a:xfrm>
              <a:off x="3306174"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10</a:t>
              </a:r>
              <a:endParaRPr lang="zh-CN" altLang="en-US" sz="1400" b="1" dirty="0">
                <a:solidFill>
                  <a:schemeClr val="tx1"/>
                </a:solidFill>
              </a:endParaRPr>
            </a:p>
          </p:txBody>
        </p:sp>
        <p:sp>
          <p:nvSpPr>
            <p:cNvPr id="23" name="矩形 22"/>
            <p:cNvSpPr/>
            <p:nvPr/>
          </p:nvSpPr>
          <p:spPr>
            <a:xfrm>
              <a:off x="4667148"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10</a:t>
              </a:r>
              <a:endParaRPr lang="zh-CN" altLang="en-US" sz="1400" b="1" dirty="0">
                <a:solidFill>
                  <a:schemeClr val="tx1"/>
                </a:solidFill>
              </a:endParaRPr>
            </a:p>
          </p:txBody>
        </p:sp>
        <p:sp>
          <p:nvSpPr>
            <p:cNvPr id="24" name="矩形 23"/>
            <p:cNvSpPr/>
            <p:nvPr/>
          </p:nvSpPr>
          <p:spPr>
            <a:xfrm>
              <a:off x="6028122"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10</a:t>
              </a:r>
              <a:endParaRPr lang="zh-CN" altLang="en-US" sz="1400" b="1" dirty="0">
                <a:solidFill>
                  <a:schemeClr val="tx1"/>
                </a:solidFill>
              </a:endParaRPr>
            </a:p>
          </p:txBody>
        </p:sp>
      </p:grpSp>
    </p:spTree>
    <p:extLst>
      <p:ext uri="{BB962C8B-B14F-4D97-AF65-F5344CB8AC3E}">
        <p14:creationId xmlns:p14="http://schemas.microsoft.com/office/powerpoint/2010/main" val="207568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算法设计的基本策略</a:t>
            </a:r>
          </a:p>
        </p:txBody>
      </p:sp>
      <p:sp>
        <p:nvSpPr>
          <p:cNvPr id="5" name="文本框 4">
            <a:extLst>
              <a:ext uri="{FF2B5EF4-FFF2-40B4-BE49-F238E27FC236}">
                <a16:creationId xmlns:a16="http://schemas.microsoft.com/office/drawing/2014/main" id="{C1FCBD34-40E1-461E-9977-DE49F12E6878}"/>
              </a:ext>
            </a:extLst>
          </p:cNvPr>
          <p:cNvSpPr txBox="1"/>
          <p:nvPr/>
        </p:nvSpPr>
        <p:spPr>
          <a:xfrm>
            <a:off x="1658382" y="2705725"/>
            <a:ext cx="5827236" cy="1446550"/>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zh-CN" altLang="en-US" sz="4400" dirty="0"/>
              <a:t>求解问题可使用的计算</a:t>
            </a:r>
            <a:endParaRPr lang="en-US" altLang="zh-CN" sz="4400" dirty="0"/>
          </a:p>
          <a:p>
            <a:pPr algn="ctr"/>
            <a:r>
              <a:rPr lang="zh-CN" altLang="en-US" sz="4400" dirty="0"/>
              <a:t>对算法的影响</a:t>
            </a:r>
          </a:p>
        </p:txBody>
      </p:sp>
    </p:spTree>
    <p:extLst>
      <p:ext uri="{BB962C8B-B14F-4D97-AF65-F5344CB8AC3E}">
        <p14:creationId xmlns:p14="http://schemas.microsoft.com/office/powerpoint/2010/main" val="29473159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03951" y="2215754"/>
            <a:ext cx="7086601"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2400" b="1" dirty="0">
                <a:latin typeface="Courier New" panose="02070309020205020404" pitchFamily="49" charset="0"/>
                <a:cs typeface="Courier New" panose="02070309020205020404" pitchFamily="49" charset="0"/>
              </a:rPr>
              <a:t>已知无序实数序列x</a:t>
            </a:r>
            <a:r>
              <a:rPr lang="zh-CN" altLang="en-US" sz="2400" b="1" baseline="-25000" dirty="0">
                <a:latin typeface="Courier New" panose="02070309020205020404" pitchFamily="49" charset="0"/>
                <a:cs typeface="Courier New" panose="02070309020205020404" pitchFamily="49" charset="0"/>
              </a:rPr>
              <a:t>1</a:t>
            </a:r>
            <a:r>
              <a:rPr lang="zh-CN" altLang="en-US" sz="2400" b="1" dirty="0">
                <a:latin typeface="Courier New" panose="02070309020205020404" pitchFamily="49" charset="0"/>
                <a:cs typeface="Courier New" panose="02070309020205020404" pitchFamily="49" charset="0"/>
              </a:rPr>
              <a:t>, x</a:t>
            </a:r>
            <a:r>
              <a:rPr lang="zh-CN" altLang="en-US" sz="2400" b="1" baseline="-25000" dirty="0">
                <a:latin typeface="Courier New" panose="02070309020205020404" pitchFamily="49" charset="0"/>
                <a:cs typeface="Courier New" panose="02070309020205020404" pitchFamily="49" charset="0"/>
              </a:rPr>
              <a:t>2</a:t>
            </a:r>
            <a:r>
              <a:rPr lang="zh-CN" altLang="en-US" sz="2400" b="1" dirty="0">
                <a:latin typeface="Courier New" panose="02070309020205020404" pitchFamily="49" charset="0"/>
                <a:cs typeface="Courier New" panose="02070309020205020404" pitchFamily="49" charset="0"/>
              </a:rPr>
              <a:t>, ..., x</a:t>
            </a:r>
            <a:r>
              <a:rPr lang="zh-CN" altLang="en-US" sz="2400" b="1" baseline="-25000" dirty="0">
                <a:latin typeface="Courier New" panose="02070309020205020404" pitchFamily="49" charset="0"/>
                <a:cs typeface="Courier New" panose="02070309020205020404" pitchFamily="49" charset="0"/>
              </a:rPr>
              <a:t>n</a:t>
            </a:r>
            <a:r>
              <a:rPr lang="zh-CN" altLang="en-US"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150000"/>
              </a:lnSpc>
            </a:pPr>
            <a:r>
              <a:rPr lang="zh-CN" altLang="en-US" sz="2400" b="1" dirty="0">
                <a:latin typeface="Courier New" panose="02070309020205020404" pitchFamily="49" charset="0"/>
                <a:cs typeface="Courier New" panose="02070309020205020404" pitchFamily="49" charset="0"/>
              </a:rPr>
              <a:t>求这n个数在实轴上相邻2个数之间的最大差值。</a:t>
            </a:r>
          </a:p>
        </p:txBody>
      </p:sp>
      <p:cxnSp>
        <p:nvCxnSpPr>
          <p:cNvPr id="4" name="直接箭头连接符 3"/>
          <p:cNvCxnSpPr/>
          <p:nvPr/>
        </p:nvCxnSpPr>
        <p:spPr>
          <a:xfrm>
            <a:off x="1693755" y="5387000"/>
            <a:ext cx="69294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792910" y="5327707"/>
            <a:ext cx="699230" cy="369332"/>
          </a:xfrm>
          <a:prstGeom prst="rect">
            <a:avLst/>
          </a:prstGeom>
          <a:noFill/>
        </p:spPr>
        <p:txBody>
          <a:bodyPr wrap="none" rtlCol="0">
            <a:spAutoFit/>
          </a:bodyPr>
          <a:lstStyle/>
          <a:p>
            <a:r>
              <a:rPr lang="en-US" altLang="zh-CN" dirty="0"/>
              <a:t>minx</a:t>
            </a:r>
            <a:endParaRPr lang="zh-CN" altLang="en-US" dirty="0"/>
          </a:p>
        </p:txBody>
      </p:sp>
      <p:sp>
        <p:nvSpPr>
          <p:cNvPr id="9" name="文本框 8"/>
          <p:cNvSpPr txBox="1"/>
          <p:nvPr/>
        </p:nvSpPr>
        <p:spPr>
          <a:xfrm>
            <a:off x="7755019" y="5327707"/>
            <a:ext cx="779381" cy="369332"/>
          </a:xfrm>
          <a:prstGeom prst="rect">
            <a:avLst/>
          </a:prstGeom>
          <a:noFill/>
        </p:spPr>
        <p:txBody>
          <a:bodyPr wrap="none" rtlCol="0">
            <a:spAutoFit/>
          </a:bodyPr>
          <a:lstStyle/>
          <a:p>
            <a:r>
              <a:rPr lang="en-US" altLang="zh-CN" dirty="0" err="1"/>
              <a:t>maxx</a:t>
            </a:r>
            <a:endParaRPr lang="zh-CN" altLang="en-US" dirty="0"/>
          </a:p>
        </p:txBody>
      </p:sp>
      <p:grpSp>
        <p:nvGrpSpPr>
          <p:cNvPr id="23" name="组合 22"/>
          <p:cNvGrpSpPr/>
          <p:nvPr/>
        </p:nvGrpSpPr>
        <p:grpSpPr>
          <a:xfrm>
            <a:off x="2136669" y="4055760"/>
            <a:ext cx="6041402" cy="1331240"/>
            <a:chOff x="2043113" y="4893960"/>
            <a:chExt cx="6041402" cy="1331240"/>
          </a:xfrm>
        </p:grpSpPr>
        <p:cxnSp>
          <p:nvCxnSpPr>
            <p:cNvPr id="6" name="直接连接符 5"/>
            <p:cNvCxnSpPr/>
            <p:nvPr/>
          </p:nvCxnSpPr>
          <p:spPr>
            <a:xfrm>
              <a:off x="2043113" y="5896588"/>
              <a:ext cx="0" cy="32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084514" y="5896588"/>
              <a:ext cx="0" cy="32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800350" y="5896588"/>
              <a:ext cx="0" cy="32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557588" y="5896588"/>
              <a:ext cx="0" cy="32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14825" y="5896588"/>
              <a:ext cx="0" cy="32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2063" y="5896588"/>
              <a:ext cx="0" cy="32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829300" y="5896588"/>
              <a:ext cx="0" cy="32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586538" y="5896588"/>
              <a:ext cx="0" cy="32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3775" y="5896588"/>
              <a:ext cx="0" cy="328612"/>
            </a:xfrm>
            <a:prstGeom prst="line">
              <a:avLst/>
            </a:prstGeom>
          </p:spPr>
          <p:style>
            <a:lnRef idx="1">
              <a:schemeClr val="accent1"/>
            </a:lnRef>
            <a:fillRef idx="0">
              <a:schemeClr val="accent1"/>
            </a:fillRef>
            <a:effectRef idx="0">
              <a:schemeClr val="accent1"/>
            </a:effectRef>
            <a:fontRef idx="minor">
              <a:schemeClr val="tx1"/>
            </a:fontRef>
          </p:style>
        </p:cxnSp>
        <p:sp>
          <p:nvSpPr>
            <p:cNvPr id="17" name="右大括号 16"/>
            <p:cNvSpPr/>
            <p:nvPr/>
          </p:nvSpPr>
          <p:spPr>
            <a:xfrm rot="16200000">
              <a:off x="4918188" y="2419507"/>
              <a:ext cx="292895" cy="603975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文本框 17"/>
            <p:cNvSpPr txBox="1"/>
            <p:nvPr/>
          </p:nvSpPr>
          <p:spPr>
            <a:xfrm>
              <a:off x="4452929" y="4893960"/>
              <a:ext cx="1223412" cy="369332"/>
            </a:xfrm>
            <a:prstGeom prst="rect">
              <a:avLst/>
            </a:prstGeom>
            <a:noFill/>
          </p:spPr>
          <p:txBody>
            <a:bodyPr wrap="none" rtlCol="0">
              <a:spAutoFit/>
            </a:bodyPr>
            <a:lstStyle/>
            <a:p>
              <a:r>
                <a:rPr lang="en-US" altLang="zh-CN" dirty="0"/>
                <a:t>n-1</a:t>
              </a:r>
              <a:r>
                <a:rPr lang="zh-CN" altLang="en-US" dirty="0"/>
                <a:t>个区间</a:t>
              </a:r>
            </a:p>
          </p:txBody>
        </p:sp>
      </p:grpSp>
      <p:sp>
        <p:nvSpPr>
          <p:cNvPr id="20" name="椭圆 19"/>
          <p:cNvSpPr/>
          <p:nvPr/>
        </p:nvSpPr>
        <p:spPr>
          <a:xfrm>
            <a:off x="6195753"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293538"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idx="4294967295"/>
          </p:nvPr>
        </p:nvSpPr>
        <p:spPr/>
        <p:txBody>
          <a:bodyPr/>
          <a:lstStyle/>
          <a:p>
            <a:r>
              <a:rPr lang="zh-CN" altLang="en-US" dirty="0"/>
              <a:t>最大间隙问题</a:t>
            </a:r>
          </a:p>
        </p:txBody>
      </p:sp>
      <p:sp>
        <p:nvSpPr>
          <p:cNvPr id="24" name="椭圆 23"/>
          <p:cNvSpPr/>
          <p:nvPr/>
        </p:nvSpPr>
        <p:spPr>
          <a:xfrm>
            <a:off x="2088659"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8127422"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605169"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058207"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7168791"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691986"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644303"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1009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随机算法</a:t>
            </a:r>
          </a:p>
        </p:txBody>
      </p:sp>
      <p:sp>
        <p:nvSpPr>
          <p:cNvPr id="3" name="内容占位符 2"/>
          <p:cNvSpPr>
            <a:spLocks noGrp="1"/>
          </p:cNvSpPr>
          <p:nvPr>
            <p:ph idx="1"/>
          </p:nvPr>
        </p:nvSpPr>
        <p:spPr/>
        <p:txBody>
          <a:bodyPr>
            <a:normAutofit fontScale="77500" lnSpcReduction="20000"/>
          </a:bodyPr>
          <a:lstStyle/>
          <a:p>
            <a:pPr>
              <a:lnSpc>
                <a:spcPct val="150000"/>
              </a:lnSpc>
            </a:pPr>
            <a:r>
              <a:rPr lang="zh-CN" altLang="en-US" dirty="0"/>
              <a:t>数值概率算法</a:t>
            </a:r>
            <a:endParaRPr lang="en-US" altLang="zh-CN" dirty="0"/>
          </a:p>
          <a:p>
            <a:pPr lvl="1">
              <a:lnSpc>
                <a:spcPct val="150000"/>
              </a:lnSpc>
            </a:pPr>
            <a:r>
              <a:rPr lang="zh-CN" altLang="en-US" dirty="0"/>
              <a:t>求解数值问题的近似解。</a:t>
            </a:r>
          </a:p>
          <a:p>
            <a:pPr>
              <a:lnSpc>
                <a:spcPct val="150000"/>
              </a:lnSpc>
            </a:pPr>
            <a:r>
              <a:rPr lang="zh-CN" altLang="en-US" dirty="0"/>
              <a:t>舍伍德算法</a:t>
            </a:r>
            <a:r>
              <a:rPr lang="en-US" altLang="zh-CN" dirty="0"/>
              <a:t>(Sherwood)</a:t>
            </a:r>
          </a:p>
          <a:p>
            <a:pPr lvl="1">
              <a:lnSpc>
                <a:spcPct val="150000"/>
              </a:lnSpc>
            </a:pPr>
            <a:r>
              <a:rPr lang="zh-CN" altLang="en-US" dirty="0"/>
              <a:t>通过引入随机性消除确定性算法中最坏情形行为与实例之间的关联性。</a:t>
            </a:r>
          </a:p>
          <a:p>
            <a:pPr>
              <a:lnSpc>
                <a:spcPct val="150000"/>
              </a:lnSpc>
            </a:pPr>
            <a:r>
              <a:rPr lang="zh-CN" altLang="en-US" dirty="0"/>
              <a:t>拉斯维加斯算法</a:t>
            </a:r>
            <a:r>
              <a:rPr lang="en-US" altLang="zh-CN" dirty="0"/>
              <a:t>(Las</a:t>
            </a:r>
            <a:r>
              <a:rPr lang="en-US" altLang="zh-CN" baseline="0" dirty="0"/>
              <a:t> Vegas)</a:t>
            </a:r>
            <a:endParaRPr lang="en-US" altLang="zh-CN" dirty="0"/>
          </a:p>
          <a:p>
            <a:pPr lvl="1">
              <a:lnSpc>
                <a:spcPct val="150000"/>
              </a:lnSpc>
            </a:pPr>
            <a:r>
              <a:rPr lang="zh-CN" altLang="en-US" dirty="0"/>
              <a:t>求得问题的正确解，有时会找不到解。</a:t>
            </a:r>
          </a:p>
          <a:p>
            <a:pPr>
              <a:lnSpc>
                <a:spcPct val="150000"/>
              </a:lnSpc>
            </a:pPr>
            <a:r>
              <a:rPr lang="zh-CN" altLang="en-US" dirty="0"/>
              <a:t>蒙特卡罗算法</a:t>
            </a:r>
            <a:r>
              <a:rPr lang="en-US" altLang="zh-CN" dirty="0"/>
              <a:t>(Monte</a:t>
            </a:r>
            <a:r>
              <a:rPr lang="en-US" altLang="zh-CN" baseline="0" dirty="0"/>
              <a:t> Carlo)</a:t>
            </a:r>
            <a:endParaRPr lang="en-US" altLang="zh-CN" dirty="0"/>
          </a:p>
          <a:p>
            <a:pPr lvl="1">
              <a:lnSpc>
                <a:spcPct val="150000"/>
              </a:lnSpc>
            </a:pPr>
            <a:r>
              <a:rPr lang="zh-CN" altLang="en-US" dirty="0"/>
              <a:t>可能求得问题的正确解，往往无法有效判定所得解的正确性。</a:t>
            </a:r>
          </a:p>
        </p:txBody>
      </p:sp>
    </p:spTree>
    <p:extLst>
      <p:ext uri="{BB962C8B-B14F-4D97-AF65-F5344CB8AC3E}">
        <p14:creationId xmlns:p14="http://schemas.microsoft.com/office/powerpoint/2010/main" val="3903604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399429" y="4101896"/>
            <a:ext cx="6061075" cy="1500187"/>
            <a:chOff x="1439863" y="2643188"/>
            <a:chExt cx="6061075" cy="1500187"/>
          </a:xfrm>
        </p:grpSpPr>
        <p:sp>
          <p:nvSpPr>
            <p:cNvPr id="4" name="矩形 3"/>
            <p:cNvSpPr/>
            <p:nvPr/>
          </p:nvSpPr>
          <p:spPr>
            <a:xfrm>
              <a:off x="1439863" y="2643188"/>
              <a:ext cx="2714625" cy="15001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5" name="椭圆 4"/>
            <p:cNvSpPr/>
            <p:nvPr/>
          </p:nvSpPr>
          <p:spPr>
            <a:xfrm>
              <a:off x="1954213" y="2928938"/>
              <a:ext cx="46037"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椭圆 5"/>
            <p:cNvSpPr/>
            <p:nvPr/>
          </p:nvSpPr>
          <p:spPr>
            <a:xfrm>
              <a:off x="1643063" y="3240088"/>
              <a:ext cx="46037"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椭圆 6"/>
            <p:cNvSpPr/>
            <p:nvPr/>
          </p:nvSpPr>
          <p:spPr>
            <a:xfrm>
              <a:off x="2454275" y="3357563"/>
              <a:ext cx="46038"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椭圆 7"/>
            <p:cNvSpPr/>
            <p:nvPr/>
          </p:nvSpPr>
          <p:spPr>
            <a:xfrm>
              <a:off x="1455738" y="3049588"/>
              <a:ext cx="434975" cy="4349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椭圆 8"/>
            <p:cNvSpPr/>
            <p:nvPr/>
          </p:nvSpPr>
          <p:spPr>
            <a:xfrm>
              <a:off x="1763713" y="2736850"/>
              <a:ext cx="433387" cy="4333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椭圆 9"/>
            <p:cNvSpPr/>
            <p:nvPr/>
          </p:nvSpPr>
          <p:spPr>
            <a:xfrm>
              <a:off x="2068513" y="2959100"/>
              <a:ext cx="823912" cy="82391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p:nvPr/>
          </p:nvSpPr>
          <p:spPr>
            <a:xfrm>
              <a:off x="4786313" y="2643188"/>
              <a:ext cx="2714625" cy="15001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椭圆 11"/>
            <p:cNvSpPr/>
            <p:nvPr/>
          </p:nvSpPr>
          <p:spPr>
            <a:xfrm>
              <a:off x="5311775" y="2928938"/>
              <a:ext cx="46038"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椭圆 12"/>
            <p:cNvSpPr/>
            <p:nvPr/>
          </p:nvSpPr>
          <p:spPr>
            <a:xfrm>
              <a:off x="5000625" y="3240088"/>
              <a:ext cx="46038"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椭圆 13"/>
            <p:cNvSpPr/>
            <p:nvPr/>
          </p:nvSpPr>
          <p:spPr>
            <a:xfrm>
              <a:off x="5811838" y="3357563"/>
              <a:ext cx="46037"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椭圆 14"/>
            <p:cNvSpPr/>
            <p:nvPr/>
          </p:nvSpPr>
          <p:spPr>
            <a:xfrm>
              <a:off x="4897438" y="3133725"/>
              <a:ext cx="266700" cy="2667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椭圆 15"/>
            <p:cNvSpPr/>
            <p:nvPr/>
          </p:nvSpPr>
          <p:spPr>
            <a:xfrm>
              <a:off x="5043488" y="2659063"/>
              <a:ext cx="588962" cy="5889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椭圆 16"/>
            <p:cNvSpPr/>
            <p:nvPr/>
          </p:nvSpPr>
          <p:spPr>
            <a:xfrm>
              <a:off x="5491163" y="3024188"/>
              <a:ext cx="695325" cy="6953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1" name="文本框 20"/>
          <p:cNvSpPr txBox="1"/>
          <p:nvPr/>
        </p:nvSpPr>
        <p:spPr>
          <a:xfrm>
            <a:off x="1942229" y="1997823"/>
            <a:ext cx="6518275"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nSpc>
                <a:spcPct val="150000"/>
              </a:lnSpc>
            </a:pPr>
            <a:r>
              <a:rPr lang="zh-CN" altLang="en-US" sz="2000" b="1" dirty="0"/>
              <a:t>在一个盒子里有</a:t>
            </a:r>
            <a:r>
              <a:rPr lang="en-US" altLang="zh-CN" sz="2000" b="1" dirty="0"/>
              <a:t>n</a:t>
            </a:r>
            <a:r>
              <a:rPr lang="zh-CN" altLang="en-US" sz="2000" b="1" dirty="0"/>
              <a:t>个充气点</a:t>
            </a:r>
            <a:r>
              <a:rPr lang="en-US" altLang="zh-CN" sz="2000" b="1" dirty="0"/>
              <a:t>(n≤6)</a:t>
            </a:r>
            <a:r>
              <a:rPr lang="zh-CN" altLang="en-US" sz="2000" b="1" dirty="0"/>
              <a:t>，从充气点充起的气球碰到边缘或别的气球时即停止充气。按照什么顺序依次充气，气球占据的空间最大？</a:t>
            </a:r>
          </a:p>
        </p:txBody>
      </p:sp>
      <p:sp>
        <p:nvSpPr>
          <p:cNvPr id="2" name="文本框 1"/>
          <p:cNvSpPr txBox="1"/>
          <p:nvPr/>
        </p:nvSpPr>
        <p:spPr>
          <a:xfrm>
            <a:off x="2399429" y="6008483"/>
            <a:ext cx="1903085" cy="523220"/>
          </a:xfrm>
          <a:prstGeom prst="rect">
            <a:avLst/>
          </a:prstGeom>
          <a:noFill/>
        </p:spPr>
        <p:txBody>
          <a:bodyPr wrap="none" rtlCol="0">
            <a:spAutoFit/>
          </a:bodyPr>
          <a:lstStyle/>
          <a:p>
            <a:r>
              <a:rPr lang="en-US" altLang="zh-CN" sz="2800" b="1" dirty="0">
                <a:latin typeface="Courier New" panose="02070309020205020404" pitchFamily="49" charset="0"/>
                <a:cs typeface="Courier New" panose="02070309020205020404" pitchFamily="49" charset="0"/>
              </a:rPr>
              <a:t>6! = 720</a:t>
            </a:r>
            <a:endParaRPr lang="zh-CN" altLang="en-US" sz="2800" b="1" dirty="0">
              <a:latin typeface="Courier New" panose="02070309020205020404" pitchFamily="49" charset="0"/>
              <a:cs typeface="Courier New" panose="02070309020205020404" pitchFamily="49" charset="0"/>
            </a:endParaRPr>
          </a:p>
        </p:txBody>
      </p:sp>
      <p:sp>
        <p:nvSpPr>
          <p:cNvPr id="3" name="标题 2"/>
          <p:cNvSpPr>
            <a:spLocks noGrp="1"/>
          </p:cNvSpPr>
          <p:nvPr>
            <p:ph type="title" idx="4294967295"/>
          </p:nvPr>
        </p:nvSpPr>
        <p:spPr/>
        <p:txBody>
          <a:bodyPr/>
          <a:lstStyle/>
          <a:p>
            <a:r>
              <a:rPr lang="zh-CN" altLang="en-US" dirty="0"/>
              <a:t>盒子里的气球问题</a:t>
            </a:r>
          </a:p>
        </p:txBody>
      </p:sp>
      <p:sp>
        <p:nvSpPr>
          <p:cNvPr id="18" name="文本框 17"/>
          <p:cNvSpPr txBox="1"/>
          <p:nvPr/>
        </p:nvSpPr>
        <p:spPr>
          <a:xfrm>
            <a:off x="6634879" y="4587928"/>
            <a:ext cx="292068" cy="307777"/>
          </a:xfrm>
          <a:prstGeom prst="rect">
            <a:avLst/>
          </a:prstGeom>
          <a:noFill/>
        </p:spPr>
        <p:txBody>
          <a:bodyPr wrap="none" rtlCol="0">
            <a:spAutoFit/>
          </a:bodyPr>
          <a:lstStyle/>
          <a:p>
            <a:r>
              <a:rPr lang="en-US" altLang="zh-CN" sz="1400" b="1" dirty="0">
                <a:latin typeface="Courier New" panose="02070309020205020404" pitchFamily="49" charset="0"/>
                <a:cs typeface="Courier New" panose="02070309020205020404" pitchFamily="49" charset="0"/>
              </a:rPr>
              <a:t>3</a:t>
            </a:r>
            <a:endParaRPr lang="zh-CN" altLang="en-US" sz="1400" b="1" dirty="0">
              <a:latin typeface="Courier New" panose="02070309020205020404" pitchFamily="49" charset="0"/>
              <a:cs typeface="Courier New" panose="02070309020205020404" pitchFamily="49" charset="0"/>
            </a:endParaRPr>
          </a:p>
        </p:txBody>
      </p:sp>
      <p:sp>
        <p:nvSpPr>
          <p:cNvPr id="22" name="文本框 21"/>
          <p:cNvSpPr txBox="1"/>
          <p:nvPr/>
        </p:nvSpPr>
        <p:spPr>
          <a:xfrm>
            <a:off x="2479613" y="4482896"/>
            <a:ext cx="292068" cy="307777"/>
          </a:xfrm>
          <a:prstGeom prst="rect">
            <a:avLst/>
          </a:prstGeom>
          <a:noFill/>
        </p:spPr>
        <p:txBody>
          <a:bodyPr wrap="none" rtlCol="0">
            <a:spAutoFit/>
          </a:bodyPr>
          <a:lstStyle/>
          <a:p>
            <a:r>
              <a:rPr lang="en-US" altLang="zh-CN" sz="1400" b="1" dirty="0">
                <a:latin typeface="Courier New" panose="02070309020205020404" pitchFamily="49" charset="0"/>
                <a:cs typeface="Courier New" panose="02070309020205020404" pitchFamily="49" charset="0"/>
              </a:rPr>
              <a:t>1</a:t>
            </a:r>
            <a:endParaRPr lang="zh-CN" altLang="en-US" sz="1400" b="1" dirty="0">
              <a:latin typeface="Courier New" panose="02070309020205020404" pitchFamily="49" charset="0"/>
              <a:cs typeface="Courier New" panose="02070309020205020404" pitchFamily="49" charset="0"/>
            </a:endParaRPr>
          </a:p>
        </p:txBody>
      </p:sp>
      <p:sp>
        <p:nvSpPr>
          <p:cNvPr id="23" name="文本框 22"/>
          <p:cNvSpPr txBox="1"/>
          <p:nvPr/>
        </p:nvSpPr>
        <p:spPr>
          <a:xfrm>
            <a:off x="2790763" y="4153688"/>
            <a:ext cx="292068" cy="307777"/>
          </a:xfrm>
          <a:prstGeom prst="rect">
            <a:avLst/>
          </a:prstGeom>
          <a:noFill/>
        </p:spPr>
        <p:txBody>
          <a:bodyPr wrap="none" rtlCol="0">
            <a:spAutoFit/>
          </a:bodyPr>
          <a:lstStyle/>
          <a:p>
            <a:r>
              <a:rPr lang="en-US" altLang="zh-CN" sz="1400" b="1" dirty="0">
                <a:latin typeface="Courier New" panose="02070309020205020404" pitchFamily="49" charset="0"/>
                <a:cs typeface="Courier New" panose="02070309020205020404" pitchFamily="49" charset="0"/>
              </a:rPr>
              <a:t>2</a:t>
            </a:r>
            <a:endParaRPr lang="zh-CN" altLang="en-US" sz="1400" b="1" dirty="0">
              <a:latin typeface="Courier New" panose="02070309020205020404" pitchFamily="49" charset="0"/>
              <a:cs typeface="Courier New" panose="02070309020205020404" pitchFamily="49" charset="0"/>
            </a:endParaRPr>
          </a:p>
        </p:txBody>
      </p:sp>
      <p:sp>
        <p:nvSpPr>
          <p:cNvPr id="24" name="文本框 23"/>
          <p:cNvSpPr txBox="1"/>
          <p:nvPr/>
        </p:nvSpPr>
        <p:spPr>
          <a:xfrm>
            <a:off x="3282538" y="4587928"/>
            <a:ext cx="292068" cy="307777"/>
          </a:xfrm>
          <a:prstGeom prst="rect">
            <a:avLst/>
          </a:prstGeom>
          <a:noFill/>
        </p:spPr>
        <p:txBody>
          <a:bodyPr wrap="none" rtlCol="0">
            <a:spAutoFit/>
          </a:bodyPr>
          <a:lstStyle/>
          <a:p>
            <a:r>
              <a:rPr lang="en-US" altLang="zh-CN" sz="1400" b="1" dirty="0">
                <a:latin typeface="Courier New" panose="02070309020205020404" pitchFamily="49" charset="0"/>
                <a:cs typeface="Courier New" panose="02070309020205020404" pitchFamily="49" charset="0"/>
              </a:rPr>
              <a:t>3</a:t>
            </a:r>
            <a:endParaRPr lang="zh-CN" altLang="en-US" sz="1400" b="1" dirty="0">
              <a:latin typeface="Courier New" panose="02070309020205020404" pitchFamily="49" charset="0"/>
              <a:cs typeface="Courier New" panose="02070309020205020404" pitchFamily="49" charset="0"/>
            </a:endParaRPr>
          </a:p>
        </p:txBody>
      </p:sp>
      <p:sp>
        <p:nvSpPr>
          <p:cNvPr id="25" name="文本框 24"/>
          <p:cNvSpPr txBox="1"/>
          <p:nvPr/>
        </p:nvSpPr>
        <p:spPr>
          <a:xfrm>
            <a:off x="6148326" y="4153687"/>
            <a:ext cx="292068" cy="307777"/>
          </a:xfrm>
          <a:prstGeom prst="rect">
            <a:avLst/>
          </a:prstGeom>
          <a:noFill/>
        </p:spPr>
        <p:txBody>
          <a:bodyPr wrap="none" rtlCol="0">
            <a:spAutoFit/>
          </a:bodyPr>
          <a:lstStyle/>
          <a:p>
            <a:r>
              <a:rPr lang="en-US" altLang="zh-CN" sz="1400" b="1" dirty="0">
                <a:latin typeface="Courier New" panose="02070309020205020404" pitchFamily="49" charset="0"/>
                <a:cs typeface="Courier New" panose="02070309020205020404" pitchFamily="49" charset="0"/>
              </a:rPr>
              <a:t>1</a:t>
            </a:r>
            <a:endParaRPr lang="zh-CN" altLang="en-US" sz="1400" b="1" dirty="0">
              <a:latin typeface="Courier New" panose="02070309020205020404" pitchFamily="49" charset="0"/>
              <a:cs typeface="Courier New" panose="02070309020205020404" pitchFamily="49" charset="0"/>
            </a:endParaRPr>
          </a:p>
        </p:txBody>
      </p:sp>
      <p:sp>
        <p:nvSpPr>
          <p:cNvPr id="26" name="文本框 25"/>
          <p:cNvSpPr txBox="1"/>
          <p:nvPr/>
        </p:nvSpPr>
        <p:spPr>
          <a:xfrm>
            <a:off x="5844320" y="4531512"/>
            <a:ext cx="292068" cy="307777"/>
          </a:xfrm>
          <a:prstGeom prst="rect">
            <a:avLst/>
          </a:prstGeom>
          <a:noFill/>
        </p:spPr>
        <p:txBody>
          <a:bodyPr wrap="none" rtlCol="0">
            <a:spAutoFit/>
          </a:bodyPr>
          <a:lstStyle/>
          <a:p>
            <a:r>
              <a:rPr lang="en-US" altLang="zh-CN" sz="1400" b="1" dirty="0">
                <a:latin typeface="Courier New" panose="02070309020205020404" pitchFamily="49" charset="0"/>
                <a:cs typeface="Courier New" panose="02070309020205020404" pitchFamily="49" charset="0"/>
              </a:rPr>
              <a:t>2</a:t>
            </a:r>
            <a:endParaRPr lang="zh-CN" alt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9084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随机算法</a:t>
            </a:r>
          </a:p>
        </p:txBody>
      </p:sp>
      <p:sp>
        <p:nvSpPr>
          <p:cNvPr id="3" name="内容占位符 2"/>
          <p:cNvSpPr>
            <a:spLocks noGrp="1"/>
          </p:cNvSpPr>
          <p:nvPr>
            <p:ph idx="1"/>
          </p:nvPr>
        </p:nvSpPr>
        <p:spPr/>
        <p:txBody>
          <a:bodyPr/>
          <a:lstStyle/>
          <a:p>
            <a:r>
              <a:rPr lang="zh-CN" altLang="en-US" dirty="0"/>
              <a:t>伪随机数的生成</a:t>
            </a:r>
            <a:endParaRPr lang="en-US" altLang="zh-CN" dirty="0"/>
          </a:p>
          <a:p>
            <a:pPr lvl="1"/>
            <a:r>
              <a:rPr lang="zh-CN" altLang="en-US" dirty="0"/>
              <a:t>线性同余法</a:t>
            </a:r>
          </a:p>
        </p:txBody>
      </p:sp>
      <mc:AlternateContent xmlns:mc="http://schemas.openxmlformats.org/markup-compatibility/2006" xmlns:a14="http://schemas.microsoft.com/office/drawing/2010/main">
        <mc:Choice Requires="a14">
          <p:sp>
            <p:nvSpPr>
              <p:cNvPr id="4" name="文本框 3"/>
              <p:cNvSpPr txBox="1"/>
              <p:nvPr/>
            </p:nvSpPr>
            <p:spPr>
              <a:xfrm>
                <a:off x="3057526" y="3545387"/>
                <a:ext cx="3657600" cy="61786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𝑑</m:t>
                                </m:r>
                              </m:e>
                              <m:e>
                                <m:r>
                                  <a:rPr lang="en-US" altLang="zh-CN" b="0" i="1" smtClean="0">
                                    <a:latin typeface="Cambria Math" panose="02040503050406030204" pitchFamily="18" charset="0"/>
                                  </a:rPr>
                                  <m:t>𝑛</m:t>
                                </m:r>
                                <m:r>
                                  <a:rPr lang="en-US" altLang="zh-CN" b="0" i="1" smtClean="0">
                                    <a:latin typeface="Cambria Math" panose="02040503050406030204" pitchFamily="18" charset="0"/>
                                  </a:rPr>
                                  <m:t>=0</m:t>
                                </m:r>
                              </m:e>
                            </m:mr>
                            <m:m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𝑐</m:t>
                                    </m:r>
                                  </m:e>
                                </m:d>
                                <m:r>
                                  <a:rPr lang="en-US" altLang="zh-CN" b="0" i="1" smtClean="0">
                                    <a:latin typeface="Cambria Math" panose="02040503050406030204" pitchFamily="18" charset="0"/>
                                    <a:ea typeface="Cambria Math" panose="02040503050406030204" pitchFamily="18" charset="0"/>
                                  </a:rPr>
                                  <m:t> % </m:t>
                                </m:r>
                                <m:r>
                                  <a:rPr lang="en-US" altLang="zh-CN" b="0" i="1" smtClean="0">
                                    <a:latin typeface="Cambria Math" panose="02040503050406030204" pitchFamily="18" charset="0"/>
                                    <a:ea typeface="Cambria Math" panose="02040503050406030204" pitchFamily="18" charset="0"/>
                                  </a:rPr>
                                  <m:t>𝑚</m:t>
                                </m:r>
                              </m:e>
                              <m:e>
                                <m:r>
                                  <a:rPr lang="en-US" altLang="zh-CN" b="0" i="1" smtClean="0">
                                    <a:latin typeface="Cambria Math" panose="02040503050406030204" pitchFamily="18" charset="0"/>
                                  </a:rPr>
                                  <m:t>𝑛</m:t>
                                </m:r>
                                <m:r>
                                  <a:rPr lang="en-US" altLang="zh-CN" b="0" i="1" smtClean="0">
                                    <a:latin typeface="Cambria Math" panose="02040503050406030204" pitchFamily="18" charset="0"/>
                                  </a:rPr>
                                  <m:t>&gt;0</m:t>
                                </m:r>
                              </m:e>
                            </m:mr>
                          </m:m>
                        </m:e>
                      </m:d>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3057526" y="3545387"/>
                <a:ext cx="3657600" cy="617861"/>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42672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523357465"/>
              </p:ext>
            </p:extLst>
          </p:nvPr>
        </p:nvGraphicFramePr>
        <p:xfrm>
          <a:off x="1662849" y="1649692"/>
          <a:ext cx="7075799" cy="4685119"/>
        </p:xfrm>
        <a:graphic>
          <a:graphicData uri="http://schemas.openxmlformats.org/drawingml/2006/table">
            <a:tbl>
              <a:tblPr>
                <a:tableStyleId>{5C22544A-7EE6-4342-B048-85BDC9FD1C3A}</a:tableStyleId>
              </a:tblPr>
              <a:tblGrid>
                <a:gridCol w="3421460">
                  <a:extLst>
                    <a:ext uri="{9D8B030D-6E8A-4147-A177-3AD203B41FA5}">
                      <a16:colId xmlns:a16="http://schemas.microsoft.com/office/drawing/2014/main" val="20000"/>
                    </a:ext>
                  </a:extLst>
                </a:gridCol>
                <a:gridCol w="962781">
                  <a:extLst>
                    <a:ext uri="{9D8B030D-6E8A-4147-A177-3AD203B41FA5}">
                      <a16:colId xmlns:a16="http://schemas.microsoft.com/office/drawing/2014/main" val="20001"/>
                    </a:ext>
                  </a:extLst>
                </a:gridCol>
                <a:gridCol w="1245175">
                  <a:extLst>
                    <a:ext uri="{9D8B030D-6E8A-4147-A177-3AD203B41FA5}">
                      <a16:colId xmlns:a16="http://schemas.microsoft.com/office/drawing/2014/main" val="20002"/>
                    </a:ext>
                  </a:extLst>
                </a:gridCol>
                <a:gridCol w="1446383">
                  <a:extLst>
                    <a:ext uri="{9D8B030D-6E8A-4147-A177-3AD203B41FA5}">
                      <a16:colId xmlns:a16="http://schemas.microsoft.com/office/drawing/2014/main" val="20003"/>
                    </a:ext>
                  </a:extLst>
                </a:gridCol>
              </a:tblGrid>
              <a:tr h="460598">
                <a:tc>
                  <a:txBody>
                    <a:bodyPr/>
                    <a:lstStyle/>
                    <a:p>
                      <a:pPr algn="ctr" fontAlgn="ctr">
                        <a:lnSpc>
                          <a:spcPct val="100000"/>
                        </a:lnSpc>
                      </a:pPr>
                      <a:r>
                        <a:rPr lang="en-US" sz="1600" b="1" u="none" strike="noStrike" dirty="0">
                          <a:effectLst/>
                        </a:rPr>
                        <a:t>Compiler</a:t>
                      </a:r>
                      <a:endParaRPr lang="en-US" sz="1600" b="1"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solidFill>
                      <a:srgbClr val="92D050"/>
                    </a:solidFill>
                  </a:tcPr>
                </a:tc>
                <a:tc>
                  <a:txBody>
                    <a:bodyPr/>
                    <a:lstStyle/>
                    <a:p>
                      <a:pPr algn="ctr" fontAlgn="ctr">
                        <a:lnSpc>
                          <a:spcPct val="100000"/>
                        </a:lnSpc>
                      </a:pPr>
                      <a:r>
                        <a:rPr lang="en-US" sz="1600" b="1" u="none" strike="noStrike">
                          <a:effectLst/>
                        </a:rPr>
                        <a:t>m</a:t>
                      </a:r>
                      <a:endParaRPr lang="en-US" sz="1600" b="1"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solidFill>
                      <a:srgbClr val="92D050"/>
                    </a:solidFill>
                  </a:tcPr>
                </a:tc>
                <a:tc>
                  <a:txBody>
                    <a:bodyPr/>
                    <a:lstStyle/>
                    <a:p>
                      <a:pPr algn="ctr" fontAlgn="ctr">
                        <a:lnSpc>
                          <a:spcPct val="100000"/>
                        </a:lnSpc>
                      </a:pPr>
                      <a:r>
                        <a:rPr lang="en-US" sz="1600" b="1" u="none" strike="noStrike">
                          <a:effectLst/>
                        </a:rPr>
                        <a:t>b</a:t>
                      </a:r>
                      <a:endParaRPr lang="en-US" sz="1600" b="1"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solidFill>
                      <a:srgbClr val="92D050"/>
                    </a:solidFill>
                  </a:tcPr>
                </a:tc>
                <a:tc>
                  <a:txBody>
                    <a:bodyPr/>
                    <a:lstStyle/>
                    <a:p>
                      <a:pPr algn="ctr" fontAlgn="ctr">
                        <a:lnSpc>
                          <a:spcPct val="100000"/>
                        </a:lnSpc>
                      </a:pPr>
                      <a:r>
                        <a:rPr lang="en-US" sz="1600" b="1" u="none" strike="noStrike" dirty="0">
                          <a:effectLst/>
                        </a:rPr>
                        <a:t>c</a:t>
                      </a:r>
                      <a:endParaRPr lang="en-US" sz="1600" b="1"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solidFill>
                      <a:srgbClr val="92D050"/>
                    </a:solidFill>
                  </a:tcPr>
                </a:tc>
                <a:extLst>
                  <a:ext uri="{0D108BD9-81ED-4DB2-BD59-A6C34878D82A}">
                    <a16:rowId xmlns:a16="http://schemas.microsoft.com/office/drawing/2014/main" val="10000"/>
                  </a:ext>
                </a:extLst>
              </a:tr>
              <a:tr h="472820">
                <a:tc>
                  <a:txBody>
                    <a:bodyPr/>
                    <a:lstStyle/>
                    <a:p>
                      <a:pPr algn="ctr" fontAlgn="ctr">
                        <a:lnSpc>
                          <a:spcPct val="100000"/>
                        </a:lnSpc>
                      </a:pPr>
                      <a:r>
                        <a:rPr lang="en-US" sz="1600" u="none" strike="noStrike">
                          <a:effectLst/>
                        </a:rPr>
                        <a:t>Numerical Recipes</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2</a:t>
                      </a:r>
                      <a:r>
                        <a:rPr lang="en-US" altLang="zh-CN" sz="1600" u="none" strike="noStrike" baseline="30000" dirty="0">
                          <a:effectLst/>
                        </a:rPr>
                        <a:t>^</a:t>
                      </a:r>
                      <a:r>
                        <a:rPr lang="en-US" altLang="zh-CN" sz="1600" u="none" strike="noStrike" dirty="0">
                          <a:effectLst/>
                        </a:rPr>
                        <a:t>32</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1664525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1013904223</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extLst>
                  <a:ext uri="{0D108BD9-81ED-4DB2-BD59-A6C34878D82A}">
                    <a16:rowId xmlns:a16="http://schemas.microsoft.com/office/drawing/2014/main" val="10001"/>
                  </a:ext>
                </a:extLst>
              </a:tr>
              <a:tr h="472820">
                <a:tc>
                  <a:txBody>
                    <a:bodyPr/>
                    <a:lstStyle/>
                    <a:p>
                      <a:pPr algn="ctr" fontAlgn="ctr">
                        <a:lnSpc>
                          <a:spcPct val="100000"/>
                        </a:lnSpc>
                      </a:pPr>
                      <a:r>
                        <a:rPr lang="en-US" sz="1600" u="none" strike="noStrike">
                          <a:effectLst/>
                        </a:rPr>
                        <a:t>Borland C/C++</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2</a:t>
                      </a:r>
                      <a:r>
                        <a:rPr lang="en-US" altLang="zh-CN" sz="1600" u="none" strike="noStrike" baseline="30000" dirty="0">
                          <a:effectLst/>
                        </a:rPr>
                        <a:t>^</a:t>
                      </a:r>
                      <a:r>
                        <a:rPr lang="en-US" altLang="zh-CN" sz="1600" u="none" strike="noStrike" dirty="0">
                          <a:effectLst/>
                        </a:rPr>
                        <a:t>32</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22695477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extLst>
                  <a:ext uri="{0D108BD9-81ED-4DB2-BD59-A6C34878D82A}">
                    <a16:rowId xmlns:a16="http://schemas.microsoft.com/office/drawing/2014/main" val="10002"/>
                  </a:ext>
                </a:extLst>
              </a:tr>
              <a:tr h="472820">
                <a:tc>
                  <a:txBody>
                    <a:bodyPr/>
                    <a:lstStyle/>
                    <a:p>
                      <a:pPr algn="ctr" fontAlgn="ctr">
                        <a:lnSpc>
                          <a:spcPct val="100000"/>
                        </a:lnSpc>
                      </a:pPr>
                      <a:r>
                        <a:rPr lang="en-US" sz="1600" u="none" strike="noStrike">
                          <a:effectLst/>
                        </a:rPr>
                        <a:t>glibc (used by GCC)</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2</a:t>
                      </a:r>
                      <a:r>
                        <a:rPr lang="en-US" altLang="zh-CN" sz="1600" u="none" strike="noStrike" baseline="30000" dirty="0">
                          <a:effectLst/>
                        </a:rPr>
                        <a:t>^</a:t>
                      </a:r>
                      <a:r>
                        <a:rPr lang="en-US" altLang="zh-CN" sz="1600" u="none" strike="noStrike" dirty="0">
                          <a:effectLst/>
                        </a:rPr>
                        <a:t>32</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1103515245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12345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extLst>
                  <a:ext uri="{0D108BD9-81ED-4DB2-BD59-A6C34878D82A}">
                    <a16:rowId xmlns:a16="http://schemas.microsoft.com/office/drawing/2014/main" val="10003"/>
                  </a:ext>
                </a:extLst>
              </a:tr>
              <a:tr h="1387601">
                <a:tc>
                  <a:txBody>
                    <a:bodyPr/>
                    <a:lstStyle/>
                    <a:p>
                      <a:pPr algn="ctr" fontAlgn="ctr">
                        <a:lnSpc>
                          <a:spcPct val="100000"/>
                        </a:lnSpc>
                      </a:pPr>
                      <a:r>
                        <a:rPr lang="en-US" sz="1600" u="none" strike="noStrike">
                          <a:effectLst/>
                        </a:rPr>
                        <a:t>ANSI C: Watcom, Digital Mars, CodeWarrior, IBM VisualAge C/C++</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2</a:t>
                      </a:r>
                      <a:r>
                        <a:rPr lang="en-US" altLang="zh-CN" sz="1600" u="none" strike="noStrike" baseline="30000" dirty="0">
                          <a:effectLst/>
                        </a:rPr>
                        <a:t>^</a:t>
                      </a:r>
                      <a:r>
                        <a:rPr lang="en-US" altLang="zh-CN" sz="1600" u="none" strike="noStrike" dirty="0">
                          <a:effectLst/>
                        </a:rPr>
                        <a:t>32</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1103515245</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12345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extLst>
                  <a:ext uri="{0D108BD9-81ED-4DB2-BD59-A6C34878D82A}">
                    <a16:rowId xmlns:a16="http://schemas.microsoft.com/office/drawing/2014/main" val="10004"/>
                  </a:ext>
                </a:extLst>
              </a:tr>
              <a:tr h="472820">
                <a:tc>
                  <a:txBody>
                    <a:bodyPr/>
                    <a:lstStyle/>
                    <a:p>
                      <a:pPr algn="ctr" fontAlgn="ctr">
                        <a:lnSpc>
                          <a:spcPct val="100000"/>
                        </a:lnSpc>
                      </a:pPr>
                      <a:r>
                        <a:rPr lang="en-US" sz="1600" u="none" strike="noStrike">
                          <a:effectLst/>
                        </a:rPr>
                        <a:t>Borland Delphi, Virtual Pascal</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2</a:t>
                      </a:r>
                      <a:r>
                        <a:rPr lang="en-US" altLang="zh-CN" sz="1600" u="none" strike="noStrike" baseline="30000" dirty="0">
                          <a:effectLst/>
                        </a:rPr>
                        <a:t>^</a:t>
                      </a:r>
                      <a:r>
                        <a:rPr lang="en-US" altLang="zh-CN" sz="1600" u="none" strike="noStrike" dirty="0">
                          <a:effectLst/>
                        </a:rPr>
                        <a:t>32</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134775813</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extLst>
                  <a:ext uri="{0D108BD9-81ED-4DB2-BD59-A6C34878D82A}">
                    <a16:rowId xmlns:a16="http://schemas.microsoft.com/office/drawing/2014/main" val="10005"/>
                  </a:ext>
                </a:extLst>
              </a:tr>
              <a:tr h="472820">
                <a:tc>
                  <a:txBody>
                    <a:bodyPr/>
                    <a:lstStyle/>
                    <a:p>
                      <a:pPr algn="ctr" fontAlgn="ctr">
                        <a:lnSpc>
                          <a:spcPct val="100000"/>
                        </a:lnSpc>
                      </a:pPr>
                      <a:r>
                        <a:rPr lang="en-US" sz="1600" u="none" strike="noStrike">
                          <a:effectLst/>
                        </a:rPr>
                        <a:t>Microsoft Visual/Quick C/C++</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2</a:t>
                      </a:r>
                      <a:r>
                        <a:rPr lang="en-US" altLang="zh-CN" sz="1600" u="none" strike="noStrike" baseline="30000" dirty="0">
                          <a:effectLst/>
                        </a:rPr>
                        <a:t>^</a:t>
                      </a:r>
                      <a:r>
                        <a:rPr lang="en-US" altLang="zh-CN" sz="1600" u="none" strike="noStrike" dirty="0">
                          <a:effectLst/>
                        </a:rPr>
                        <a:t>32</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214013</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2531011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extLst>
                  <a:ext uri="{0D108BD9-81ED-4DB2-BD59-A6C34878D82A}">
                    <a16:rowId xmlns:a16="http://schemas.microsoft.com/office/drawing/2014/main" val="10006"/>
                  </a:ext>
                </a:extLst>
              </a:tr>
              <a:tr h="472820">
                <a:tc>
                  <a:txBody>
                    <a:bodyPr/>
                    <a:lstStyle/>
                    <a:p>
                      <a:pPr algn="ctr" fontAlgn="ctr">
                        <a:lnSpc>
                          <a:spcPct val="100000"/>
                        </a:lnSpc>
                      </a:pPr>
                      <a:r>
                        <a:rPr lang="en-US" sz="1600" u="none" strike="noStrike" dirty="0">
                          <a:effectLst/>
                        </a:rPr>
                        <a:t>Apple </a:t>
                      </a:r>
                      <a:r>
                        <a:rPr lang="en-US" sz="1600" u="none" strike="noStrike" dirty="0" err="1">
                          <a:effectLst/>
                        </a:rPr>
                        <a:t>CarbonLib</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2</a:t>
                      </a:r>
                      <a:r>
                        <a:rPr lang="en-US" altLang="zh-CN" sz="1600" u="none" strike="noStrike" baseline="30000" dirty="0">
                          <a:effectLst/>
                        </a:rPr>
                        <a:t>^</a:t>
                      </a:r>
                      <a:r>
                        <a:rPr lang="en-US" altLang="zh-CN" sz="1600" u="none" strike="noStrike" dirty="0">
                          <a:effectLst/>
                        </a:rPr>
                        <a:t>31-1</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16807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0</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extLst>
                  <a:ext uri="{0D108BD9-81ED-4DB2-BD59-A6C34878D82A}">
                    <a16:rowId xmlns:a16="http://schemas.microsoft.com/office/drawing/2014/main" val="10007"/>
                  </a:ext>
                </a:extLst>
              </a:tr>
            </a:tbl>
          </a:graphicData>
        </a:graphic>
      </p:graphicFrame>
      <p:sp>
        <p:nvSpPr>
          <p:cNvPr id="3" name="文本框 2"/>
          <p:cNvSpPr txBox="1"/>
          <p:nvPr/>
        </p:nvSpPr>
        <p:spPr>
          <a:xfrm>
            <a:off x="2875175" y="1677971"/>
            <a:ext cx="184731" cy="369332"/>
          </a:xfrm>
          <a:prstGeom prst="rect">
            <a:avLst/>
          </a:prstGeom>
          <a:noFill/>
        </p:spPr>
        <p:txBody>
          <a:bodyPr wrap="none" rtlCol="0">
            <a:spAutoFit/>
          </a:bodyPr>
          <a:lstStyle/>
          <a:p>
            <a:endParaRPr lang="zh-CN" altLang="en-US" dirty="0"/>
          </a:p>
        </p:txBody>
      </p:sp>
      <p:sp>
        <p:nvSpPr>
          <p:cNvPr id="4" name="文本框 3"/>
          <p:cNvSpPr txBox="1"/>
          <p:nvPr/>
        </p:nvSpPr>
        <p:spPr>
          <a:xfrm>
            <a:off x="1602557" y="1198891"/>
            <a:ext cx="4172937" cy="369332"/>
          </a:xfrm>
          <a:prstGeom prst="rect">
            <a:avLst/>
          </a:prstGeom>
          <a:noFill/>
        </p:spPr>
        <p:txBody>
          <a:bodyPr wrap="none" rtlCol="0">
            <a:spAutoFit/>
          </a:bodyPr>
          <a:lstStyle/>
          <a:p>
            <a:r>
              <a:rPr lang="zh-CN" altLang="en-US" dirty="0"/>
              <a:t>部分编译器的</a:t>
            </a:r>
            <a:r>
              <a:rPr lang="en-US" altLang="zh-CN" dirty="0"/>
              <a:t>rand</a:t>
            </a:r>
            <a:r>
              <a:rPr lang="zh-CN" altLang="en-US" dirty="0"/>
              <a:t>函数所使用的参数：</a:t>
            </a:r>
          </a:p>
        </p:txBody>
      </p:sp>
    </p:spTree>
    <p:extLst>
      <p:ext uri="{BB962C8B-B14F-4D97-AF65-F5344CB8AC3E}">
        <p14:creationId xmlns:p14="http://schemas.microsoft.com/office/powerpoint/2010/main" val="19509147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lang="zh-CN" altLang="en-US" dirty="0"/>
              <a:t>第</a:t>
            </a:r>
            <a:r>
              <a:rPr lang="en-US" altLang="zh-CN" dirty="0"/>
              <a:t>2</a:t>
            </a:r>
            <a:r>
              <a:rPr lang="zh-CN" altLang="en-US" dirty="0"/>
              <a:t>节 随机算法</a:t>
            </a:r>
          </a:p>
        </p:txBody>
      </p:sp>
      <p:sp>
        <p:nvSpPr>
          <p:cNvPr id="3" name="文本占位符 2"/>
          <p:cNvSpPr>
            <a:spLocks noGrp="1"/>
          </p:cNvSpPr>
          <p:nvPr>
            <p:ph type="body" idx="4294967295"/>
          </p:nvPr>
        </p:nvSpPr>
        <p:spPr/>
        <p:txBody>
          <a:bodyPr/>
          <a:lstStyle/>
          <a:p>
            <a:r>
              <a:rPr lang="zh-CN" altLang="en-US" dirty="0"/>
              <a:t>数值概率算法</a:t>
            </a:r>
            <a:endParaRPr lang="en-US" altLang="zh-CN" dirty="0"/>
          </a:p>
          <a:p>
            <a:pPr lvl="1"/>
            <a:r>
              <a:rPr lang="zh-CN" altLang="en-US" dirty="0"/>
              <a:t>随机投点计算</a:t>
            </a:r>
            <a:r>
              <a:rPr lang="en-US" altLang="zh-CN" sz="1600" kern="1200" dirty="0">
                <a:solidFill>
                  <a:schemeClr val="tx1">
                    <a:lumMod val="75000"/>
                    <a:lumOff val="25000"/>
                  </a:schemeClr>
                </a:solidFill>
                <a:effectLst/>
                <a:latin typeface="+mn-lt"/>
                <a:ea typeface="+mn-ea"/>
                <a:cs typeface="+mn-cs"/>
              </a:rPr>
              <a:t>π</a:t>
            </a:r>
            <a:r>
              <a:rPr lang="zh-CN" altLang="en-US" sz="1600" kern="1200" dirty="0">
                <a:solidFill>
                  <a:schemeClr val="tx1">
                    <a:lumMod val="75000"/>
                    <a:lumOff val="25000"/>
                  </a:schemeClr>
                </a:solidFill>
                <a:effectLst/>
                <a:latin typeface="+mn-lt"/>
                <a:ea typeface="+mn-ea"/>
                <a:cs typeface="+mn-cs"/>
              </a:rPr>
              <a:t>值</a:t>
            </a:r>
            <a:endParaRPr lang="zh-CN" altLang="en-US" dirty="0"/>
          </a:p>
        </p:txBody>
      </p:sp>
      <p:pic>
        <p:nvPicPr>
          <p:cNvPr id="4" name="Picture 2" descr="http://pic21.nipic.com/20120605/4680209_163132410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l="3204" t="5852" r="6883" b="8192"/>
          <a:stretch/>
        </p:blipFill>
        <p:spPr bwMode="auto">
          <a:xfrm>
            <a:off x="3679934" y="3272987"/>
            <a:ext cx="2746813" cy="2746813"/>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3679934" y="3272987"/>
            <a:ext cx="2746813" cy="2746813"/>
            <a:chOff x="3156059" y="2098456"/>
            <a:chExt cx="3563007" cy="3563007"/>
          </a:xfrm>
          <a:noFill/>
        </p:grpSpPr>
        <p:sp>
          <p:nvSpPr>
            <p:cNvPr id="6" name="矩形 5"/>
            <p:cNvSpPr/>
            <p:nvPr/>
          </p:nvSpPr>
          <p:spPr>
            <a:xfrm>
              <a:off x="3156059" y="2098456"/>
              <a:ext cx="3563007" cy="356300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156059" y="2098456"/>
              <a:ext cx="3563007" cy="3563007"/>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164381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随机算法</a:t>
            </a:r>
          </a:p>
        </p:txBody>
      </p:sp>
      <p:sp>
        <p:nvSpPr>
          <p:cNvPr id="3" name="内容占位符 2"/>
          <p:cNvSpPr>
            <a:spLocks noGrp="1"/>
          </p:cNvSpPr>
          <p:nvPr>
            <p:ph idx="1"/>
          </p:nvPr>
        </p:nvSpPr>
        <p:spPr/>
        <p:txBody>
          <a:bodyPr/>
          <a:lstStyle/>
          <a:p>
            <a:r>
              <a:rPr lang="zh-CN" altLang="en-US"/>
              <a:t>拉斯维加斯算法</a:t>
            </a:r>
            <a:r>
              <a:rPr lang="en-US" altLang="zh-CN"/>
              <a:t>(Las</a:t>
            </a:r>
            <a:r>
              <a:rPr lang="en-US" altLang="zh-CN" baseline="0"/>
              <a:t> Vegas)</a:t>
            </a:r>
          </a:p>
          <a:p>
            <a:pPr lvl="1"/>
            <a:r>
              <a:rPr lang="en-US" altLang="zh-CN"/>
              <a:t>bool LV(input, output);</a:t>
            </a:r>
          </a:p>
          <a:p>
            <a:pPr lvl="1"/>
            <a:r>
              <a:rPr lang="zh-CN" altLang="en-US"/>
              <a:t>若</a:t>
            </a:r>
            <a:r>
              <a:rPr lang="en-US" altLang="zh-CN"/>
              <a:t>p(x)</a:t>
            </a:r>
            <a:r>
              <a:rPr lang="zh-CN" altLang="en-US"/>
              <a:t>为对输入</a:t>
            </a:r>
            <a:r>
              <a:rPr lang="en-US" altLang="zh-CN"/>
              <a:t>x</a:t>
            </a:r>
            <a:r>
              <a:rPr lang="zh-CN" altLang="en-US"/>
              <a:t>得到解的概率，正确的拉斯维加斯算法必须保证对所有合法输入</a:t>
            </a:r>
            <a:r>
              <a:rPr lang="en-US" altLang="zh-CN"/>
              <a:t>x</a:t>
            </a:r>
            <a:r>
              <a:rPr lang="zh-CN" altLang="en-US"/>
              <a:t>有</a:t>
            </a:r>
            <a:r>
              <a:rPr lang="en-US" altLang="zh-CN"/>
              <a:t>p(x)&gt;0</a:t>
            </a:r>
            <a:r>
              <a:rPr lang="zh-CN" altLang="en-US"/>
              <a:t>。</a:t>
            </a:r>
            <a:endParaRPr lang="en-US" altLang="zh-CN"/>
          </a:p>
          <a:p>
            <a:pPr lvl="1"/>
            <a:r>
              <a:rPr lang="zh-CN" altLang="en-US"/>
              <a:t>更严格地，甚至要求存在一个常数</a:t>
            </a:r>
            <a:r>
              <a:rPr lang="en-US" altLang="zh-CN"/>
              <a:t>δ</a:t>
            </a:r>
            <a:r>
              <a:rPr lang="zh-CN" altLang="en-US"/>
              <a:t>，满足对所有的</a:t>
            </a:r>
            <a:r>
              <a:rPr lang="en-US" altLang="zh-CN"/>
              <a:t>x</a:t>
            </a:r>
            <a:r>
              <a:rPr lang="zh-CN" altLang="en-US"/>
              <a:t>，有</a:t>
            </a:r>
            <a:r>
              <a:rPr lang="en-US" altLang="zh-CN"/>
              <a:t>p(x)≥δ</a:t>
            </a:r>
            <a:r>
              <a:rPr lang="zh-CN" altLang="en-US"/>
              <a:t>。</a:t>
            </a:r>
            <a:endParaRPr lang="zh-CN" altLang="en-US" dirty="0"/>
          </a:p>
        </p:txBody>
      </p:sp>
    </p:spTree>
    <p:extLst>
      <p:ext uri="{BB962C8B-B14F-4D97-AF65-F5344CB8AC3E}">
        <p14:creationId xmlns:p14="http://schemas.microsoft.com/office/powerpoint/2010/main" val="30986096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随机算法</a:t>
            </a:r>
          </a:p>
        </p:txBody>
      </p:sp>
      <p:sp>
        <p:nvSpPr>
          <p:cNvPr id="3" name="内容占位符 2"/>
          <p:cNvSpPr>
            <a:spLocks noGrp="1"/>
          </p:cNvSpPr>
          <p:nvPr>
            <p:ph idx="1"/>
          </p:nvPr>
        </p:nvSpPr>
        <p:spPr/>
        <p:txBody>
          <a:bodyPr/>
          <a:lstStyle/>
          <a:p>
            <a:r>
              <a:rPr lang="zh-CN" altLang="en-US" dirty="0"/>
              <a:t>拉斯维加斯算法</a:t>
            </a:r>
            <a:r>
              <a:rPr lang="en-US" altLang="zh-CN" dirty="0"/>
              <a:t>(Las</a:t>
            </a:r>
            <a:r>
              <a:rPr lang="en-US" altLang="zh-CN" baseline="0" dirty="0"/>
              <a:t> Vegas)</a:t>
            </a:r>
          </a:p>
          <a:p>
            <a:pPr lvl="1"/>
            <a:r>
              <a:rPr lang="en-US" altLang="zh-CN" dirty="0"/>
              <a:t>SAT</a:t>
            </a:r>
            <a:r>
              <a:rPr lang="zh-CN" altLang="en-US" dirty="0"/>
              <a:t>问题的</a:t>
            </a:r>
            <a:r>
              <a:rPr lang="en-US" altLang="zh-CN" dirty="0"/>
              <a:t>Las Vegas</a:t>
            </a:r>
            <a:r>
              <a:rPr lang="zh-CN" altLang="en-US" dirty="0"/>
              <a:t>算法</a:t>
            </a:r>
            <a:endParaRPr lang="en-US" altLang="zh-CN" dirty="0"/>
          </a:p>
          <a:p>
            <a:pPr lvl="2"/>
            <a:r>
              <a:rPr lang="zh-CN" altLang="en-US" dirty="0"/>
              <a:t>随机生成一组</a:t>
            </a:r>
            <a:r>
              <a:rPr lang="en-US" altLang="zh-CN" dirty="0"/>
              <a:t>{X</a:t>
            </a:r>
            <a:r>
              <a:rPr lang="en-US" altLang="zh-CN" baseline="-25000" dirty="0"/>
              <a:t>i</a:t>
            </a:r>
            <a:r>
              <a:rPr lang="en-US" altLang="zh-CN" dirty="0"/>
              <a:t>}</a:t>
            </a:r>
            <a:r>
              <a:rPr lang="zh-CN" altLang="en-US" dirty="0"/>
              <a:t>，代入给定范式进行验证。</a:t>
            </a:r>
            <a:endParaRPr lang="en-US" altLang="zh-CN" dirty="0"/>
          </a:p>
          <a:p>
            <a:pPr lvl="1"/>
            <a:r>
              <a:rPr lang="en-US" altLang="zh-CN" baseline="0" dirty="0"/>
              <a:t>N</a:t>
            </a:r>
            <a:r>
              <a:rPr lang="zh-CN" altLang="en-US" baseline="0" dirty="0"/>
              <a:t>后问题的</a:t>
            </a:r>
            <a:r>
              <a:rPr lang="en-US" altLang="zh-CN" baseline="0" dirty="0"/>
              <a:t>Las</a:t>
            </a:r>
            <a:r>
              <a:rPr lang="en-US" altLang="zh-CN" dirty="0"/>
              <a:t> Vegas</a:t>
            </a:r>
            <a:r>
              <a:rPr lang="zh-CN" altLang="en-US" dirty="0"/>
              <a:t>算法</a:t>
            </a:r>
            <a:endParaRPr lang="en-US" altLang="zh-CN" dirty="0"/>
          </a:p>
          <a:p>
            <a:pPr lvl="2"/>
            <a:r>
              <a:rPr lang="zh-CN" altLang="en-US" baseline="0"/>
              <a:t>随机生成王后的位置，并进行验证。</a:t>
            </a:r>
            <a:endParaRPr lang="en-US" altLang="zh-CN" baseline="0" dirty="0"/>
          </a:p>
        </p:txBody>
      </p:sp>
    </p:spTree>
    <p:extLst>
      <p:ext uri="{BB962C8B-B14F-4D97-AF65-F5344CB8AC3E}">
        <p14:creationId xmlns:p14="http://schemas.microsoft.com/office/powerpoint/2010/main" val="20635912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a:t>
            </a:r>
            <a:r>
              <a:rPr lang="zh-CN" altLang="en-US" baseline="0" dirty="0"/>
              <a:t> 随机算法</a:t>
            </a:r>
            <a:endParaRPr lang="zh-CN" altLang="en-US" dirty="0"/>
          </a:p>
        </p:txBody>
      </p:sp>
      <p:sp>
        <p:nvSpPr>
          <p:cNvPr id="3" name="内容占位符 2"/>
          <p:cNvSpPr>
            <a:spLocks noGrp="1"/>
          </p:cNvSpPr>
          <p:nvPr>
            <p:ph idx="1"/>
          </p:nvPr>
        </p:nvSpPr>
        <p:spPr/>
        <p:txBody>
          <a:bodyPr/>
          <a:lstStyle/>
          <a:p>
            <a:r>
              <a:rPr lang="zh-CN" altLang="en-US" dirty="0"/>
              <a:t>蒙特卡罗算法</a:t>
            </a:r>
            <a:r>
              <a:rPr lang="en-US" altLang="zh-CN" dirty="0"/>
              <a:t>(Monte Carlo)</a:t>
            </a:r>
          </a:p>
          <a:p>
            <a:pPr lvl="1"/>
            <a:r>
              <a:rPr lang="zh-CN" altLang="en-US" dirty="0"/>
              <a:t>若一个蒙特卡罗算法对所有的输入得到正确解的概率</a:t>
            </a:r>
            <a:r>
              <a:rPr lang="en-US" altLang="zh-CN" dirty="0"/>
              <a:t>p&gt;1/2</a:t>
            </a:r>
            <a:r>
              <a:rPr lang="zh-CN" altLang="en-US" dirty="0"/>
              <a:t>，则称该算法是</a:t>
            </a:r>
            <a:r>
              <a:rPr lang="en-US" altLang="zh-CN" dirty="0"/>
              <a:t>p</a:t>
            </a:r>
            <a:r>
              <a:rPr lang="zh-CN" altLang="en-US" dirty="0"/>
              <a:t>正确的，</a:t>
            </a:r>
            <a:r>
              <a:rPr lang="en-US" altLang="zh-CN" dirty="0"/>
              <a:t>p-1/2</a:t>
            </a:r>
            <a:r>
              <a:rPr lang="zh-CN" altLang="en-US" dirty="0"/>
              <a:t>称该算法的</a:t>
            </a:r>
            <a:r>
              <a:rPr lang="zh-CN" altLang="en-US" dirty="0">
                <a:solidFill>
                  <a:srgbClr val="FF0000"/>
                </a:solidFill>
              </a:rPr>
              <a:t>优势</a:t>
            </a:r>
            <a:r>
              <a:rPr lang="zh-CN" altLang="en-US" dirty="0"/>
              <a:t>。</a:t>
            </a:r>
            <a:endParaRPr lang="en-US" altLang="zh-CN" dirty="0"/>
          </a:p>
          <a:p>
            <a:pPr lvl="1"/>
            <a:r>
              <a:rPr lang="zh-CN" altLang="en-US" dirty="0"/>
              <a:t>若一个蒙特卡罗算法对相同输入不会给出不同的解答，称该算法为</a:t>
            </a:r>
            <a:r>
              <a:rPr lang="zh-CN" altLang="en-US" dirty="0">
                <a:solidFill>
                  <a:srgbClr val="FF0000"/>
                </a:solidFill>
              </a:rPr>
              <a:t>一致</a:t>
            </a:r>
            <a:r>
              <a:rPr lang="zh-CN" altLang="en-US" dirty="0"/>
              <a:t>的。</a:t>
            </a:r>
            <a:endParaRPr lang="en-US" altLang="zh-CN" dirty="0"/>
          </a:p>
          <a:p>
            <a:pPr lvl="1"/>
            <a:r>
              <a:rPr lang="zh-CN" altLang="en-US" dirty="0"/>
              <a:t>若一个蒙特卡罗算法能够判定所得到的解是否一定为正确解，则称该算法为</a:t>
            </a:r>
            <a:r>
              <a:rPr lang="zh-CN" altLang="en-US" dirty="0">
                <a:solidFill>
                  <a:srgbClr val="FF0000"/>
                </a:solidFill>
              </a:rPr>
              <a:t>偏真</a:t>
            </a:r>
            <a:r>
              <a:rPr lang="zh-CN" altLang="en-US" dirty="0"/>
              <a:t>蒙特卡罗算法。</a:t>
            </a:r>
            <a:endParaRPr lang="en-US" altLang="zh-CN" dirty="0"/>
          </a:p>
        </p:txBody>
      </p:sp>
    </p:spTree>
    <p:extLst>
      <p:ext uri="{BB962C8B-B14F-4D97-AF65-F5344CB8AC3E}">
        <p14:creationId xmlns:p14="http://schemas.microsoft.com/office/powerpoint/2010/main" val="32391583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a:t>
            </a:r>
            <a:r>
              <a:rPr lang="zh-CN" altLang="en-US" baseline="0" dirty="0"/>
              <a:t> 随机算法</a:t>
            </a:r>
            <a:endParaRPr lang="zh-CN" altLang="en-US" dirty="0"/>
          </a:p>
        </p:txBody>
      </p:sp>
      <p:sp>
        <p:nvSpPr>
          <p:cNvPr id="3" name="内容占位符 2"/>
          <p:cNvSpPr>
            <a:spLocks noGrp="1"/>
          </p:cNvSpPr>
          <p:nvPr>
            <p:ph idx="1"/>
          </p:nvPr>
        </p:nvSpPr>
        <p:spPr/>
        <p:txBody>
          <a:bodyPr/>
          <a:lstStyle/>
          <a:p>
            <a:r>
              <a:rPr lang="zh-CN" altLang="en-US" dirty="0"/>
              <a:t>蒙特卡罗算法</a:t>
            </a:r>
            <a:r>
              <a:rPr lang="en-US" altLang="zh-CN" dirty="0"/>
              <a:t>(Monte</a:t>
            </a:r>
            <a:r>
              <a:rPr lang="en-US" altLang="zh-CN" baseline="0" dirty="0"/>
              <a:t> Carlo)</a:t>
            </a:r>
          </a:p>
          <a:p>
            <a:pPr lvl="1"/>
            <a:r>
              <a:rPr lang="zh-CN" altLang="en-US" dirty="0"/>
              <a:t>主元素问题</a:t>
            </a:r>
          </a:p>
          <a:p>
            <a:pPr lvl="2"/>
            <a:r>
              <a:rPr lang="zh-CN" altLang="en-US" dirty="0"/>
              <a:t>随机选择一个元素，当主元素存在时，有超过</a:t>
            </a:r>
            <a:r>
              <a:rPr lang="en-US" altLang="zh-CN" dirty="0"/>
              <a:t>50%</a:t>
            </a:r>
            <a:r>
              <a:rPr lang="zh-CN" altLang="en-US" dirty="0"/>
              <a:t>的概率选中主元素。</a:t>
            </a:r>
            <a:endParaRPr lang="en-US" altLang="zh-CN" dirty="0"/>
          </a:p>
        </p:txBody>
      </p:sp>
    </p:spTree>
    <p:extLst>
      <p:ext uri="{BB962C8B-B14F-4D97-AF65-F5344CB8AC3E}">
        <p14:creationId xmlns:p14="http://schemas.microsoft.com/office/powerpoint/2010/main" val="9593465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a:t>
            </a:r>
            <a:r>
              <a:rPr lang="zh-CN" altLang="en-US" baseline="0" dirty="0"/>
              <a:t> 随机算法</a:t>
            </a:r>
            <a:endParaRPr lang="zh-CN" altLang="en-US" dirty="0"/>
          </a:p>
        </p:txBody>
      </p:sp>
      <p:sp>
        <p:nvSpPr>
          <p:cNvPr id="3" name="内容占位符 2"/>
          <p:cNvSpPr>
            <a:spLocks noGrp="1"/>
          </p:cNvSpPr>
          <p:nvPr>
            <p:ph idx="1"/>
          </p:nvPr>
        </p:nvSpPr>
        <p:spPr/>
        <p:txBody>
          <a:bodyPr/>
          <a:lstStyle/>
          <a:p>
            <a:r>
              <a:rPr lang="zh-CN" altLang="en-US" dirty="0"/>
              <a:t>蒙特卡罗算法</a:t>
            </a:r>
            <a:r>
              <a:rPr lang="en-US" altLang="zh-CN" dirty="0"/>
              <a:t>(Monte</a:t>
            </a:r>
            <a:r>
              <a:rPr lang="en-US" altLang="zh-CN" baseline="0" dirty="0"/>
              <a:t> Carlo)</a:t>
            </a:r>
          </a:p>
          <a:p>
            <a:pPr lvl="1"/>
            <a:r>
              <a:rPr lang="zh-CN" altLang="en-US" dirty="0"/>
              <a:t>素数判定问题</a:t>
            </a:r>
            <a:endParaRPr lang="en-US" altLang="zh-CN" dirty="0"/>
          </a:p>
          <a:p>
            <a:pPr lvl="2"/>
            <a:r>
              <a:rPr lang="zh-CN" altLang="en-US" dirty="0"/>
              <a:t>费尔马小定理</a:t>
            </a:r>
            <a:endParaRPr lang="en-US" altLang="zh-CN" dirty="0"/>
          </a:p>
          <a:p>
            <a:pPr lvl="3"/>
            <a:r>
              <a:rPr lang="zh-CN" altLang="en-US" dirty="0"/>
              <a:t>如果</a:t>
            </a:r>
            <a:r>
              <a:rPr lang="en-US" altLang="zh-CN" dirty="0"/>
              <a:t>p</a:t>
            </a:r>
            <a:r>
              <a:rPr lang="zh-CN" altLang="en-US" dirty="0"/>
              <a:t>是素数，</a:t>
            </a:r>
            <a:r>
              <a:rPr lang="en-US" altLang="zh-CN" dirty="0"/>
              <a:t>0&lt;a&lt;p</a:t>
            </a:r>
            <a:r>
              <a:rPr lang="zh-CN" altLang="en-US" dirty="0"/>
              <a:t>，则</a:t>
            </a:r>
            <a:r>
              <a:rPr lang="en-US" altLang="zh-CN" dirty="0"/>
              <a:t>a</a:t>
            </a:r>
            <a:r>
              <a:rPr lang="en-US" altLang="zh-CN" baseline="30000" dirty="0"/>
              <a:t>p-1</a:t>
            </a:r>
            <a:r>
              <a:rPr lang="en-US" altLang="zh-CN" dirty="0"/>
              <a:t>≡1(mod p)</a:t>
            </a:r>
            <a:r>
              <a:rPr lang="zh-CN" altLang="en-US" dirty="0"/>
              <a:t>。</a:t>
            </a:r>
            <a:endParaRPr lang="en-US" altLang="zh-CN" dirty="0"/>
          </a:p>
          <a:p>
            <a:pPr lvl="3"/>
            <a:r>
              <a:rPr lang="zh-CN" altLang="en-US" dirty="0"/>
              <a:t>例如，对素数</a:t>
            </a:r>
            <a:r>
              <a:rPr lang="en-US" altLang="zh-CN" dirty="0"/>
              <a:t>67</a:t>
            </a:r>
            <a:r>
              <a:rPr lang="zh-CN" altLang="en-US" dirty="0"/>
              <a:t>，有 </a:t>
            </a:r>
            <a:r>
              <a:rPr lang="en-US" altLang="zh-CN" dirty="0"/>
              <a:t>2</a:t>
            </a:r>
            <a:r>
              <a:rPr lang="en-US" altLang="zh-CN" baseline="30000" dirty="0"/>
              <a:t>66</a:t>
            </a:r>
            <a:r>
              <a:rPr lang="en-US" altLang="zh-CN" dirty="0"/>
              <a:t> % 67 = 1</a:t>
            </a:r>
          </a:p>
          <a:p>
            <a:pPr lvl="3"/>
            <a:r>
              <a:rPr lang="zh-CN" altLang="en-US" dirty="0"/>
              <a:t>满足费尔马小定理的合数称为</a:t>
            </a:r>
            <a:r>
              <a:rPr lang="en-US" altLang="zh-CN" dirty="0"/>
              <a:t>Carmichael</a:t>
            </a:r>
            <a:r>
              <a:rPr lang="zh-CN" altLang="en-US" dirty="0"/>
              <a:t>数，如：</a:t>
            </a:r>
            <a:r>
              <a:rPr lang="en-US" altLang="zh-CN" dirty="0"/>
              <a:t>561</a:t>
            </a:r>
            <a:r>
              <a:rPr lang="zh-CN" altLang="en-US" dirty="0"/>
              <a:t>、</a:t>
            </a:r>
            <a:r>
              <a:rPr lang="en-US" altLang="zh-CN" dirty="0"/>
              <a:t>1105</a:t>
            </a:r>
            <a:r>
              <a:rPr lang="zh-CN" altLang="en-US" dirty="0"/>
              <a:t>、</a:t>
            </a:r>
            <a:r>
              <a:rPr lang="en-US" altLang="zh-CN" dirty="0"/>
              <a:t>1729</a:t>
            </a:r>
            <a:r>
              <a:rPr lang="zh-CN" altLang="en-US" dirty="0"/>
              <a:t>。</a:t>
            </a:r>
            <a:endParaRPr lang="en-US" altLang="zh-CN" dirty="0"/>
          </a:p>
          <a:p>
            <a:pPr lvl="3"/>
            <a:r>
              <a:rPr lang="zh-CN" altLang="en-US" dirty="0"/>
              <a:t>在</a:t>
            </a:r>
            <a:r>
              <a:rPr lang="en-US" altLang="zh-CN" dirty="0"/>
              <a:t>1~100000000</a:t>
            </a:r>
            <a:r>
              <a:rPr lang="zh-CN" altLang="en-US" dirty="0"/>
              <a:t>范围内，只有</a:t>
            </a:r>
            <a:r>
              <a:rPr lang="en-US" altLang="zh-CN" dirty="0"/>
              <a:t>255</a:t>
            </a:r>
            <a:r>
              <a:rPr lang="zh-CN" altLang="en-US" dirty="0"/>
              <a:t>个</a:t>
            </a:r>
            <a:r>
              <a:rPr lang="en-US" altLang="zh-CN" dirty="0"/>
              <a:t>Carmichael</a:t>
            </a:r>
            <a:r>
              <a:rPr lang="zh-CN" altLang="en-US" dirty="0"/>
              <a:t>数。</a:t>
            </a:r>
          </a:p>
        </p:txBody>
      </p:sp>
    </p:spTree>
    <p:extLst>
      <p:ext uri="{BB962C8B-B14F-4D97-AF65-F5344CB8AC3E}">
        <p14:creationId xmlns:p14="http://schemas.microsoft.com/office/powerpoint/2010/main" val="16754620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近似算法</a:t>
            </a:r>
          </a:p>
        </p:txBody>
      </p:sp>
      <p:sp>
        <p:nvSpPr>
          <p:cNvPr id="3" name="内容占位符 2"/>
          <p:cNvSpPr>
            <a:spLocks noGrp="1"/>
          </p:cNvSpPr>
          <p:nvPr>
            <p:ph idx="1"/>
          </p:nvPr>
        </p:nvSpPr>
        <p:spPr/>
        <p:txBody>
          <a:bodyPr/>
          <a:lstStyle/>
          <a:p>
            <a:pPr>
              <a:lnSpc>
                <a:spcPct val="150000"/>
              </a:lnSpc>
            </a:pPr>
            <a:r>
              <a:rPr lang="zh-CN" altLang="en-US" dirty="0"/>
              <a:t>近似算法 </a:t>
            </a:r>
            <a:r>
              <a:rPr lang="en-US" altLang="zh-CN" dirty="0"/>
              <a:t>vs </a:t>
            </a:r>
            <a:r>
              <a:rPr lang="zh-CN" altLang="en-US" dirty="0"/>
              <a:t>最优化算法</a:t>
            </a:r>
            <a:endParaRPr lang="en-US" altLang="zh-CN" dirty="0"/>
          </a:p>
          <a:p>
            <a:pPr lvl="1">
              <a:lnSpc>
                <a:spcPct val="150000"/>
              </a:lnSpc>
            </a:pPr>
            <a:r>
              <a:rPr lang="zh-CN" altLang="en-US" dirty="0"/>
              <a:t>对组合优化问题</a:t>
            </a:r>
            <a:r>
              <a:rPr lang="en-US" altLang="zh-CN" dirty="0"/>
              <a:t>π </a:t>
            </a:r>
            <a:r>
              <a:rPr lang="zh-CN" altLang="en-US" dirty="0"/>
              <a:t>，如果存在多项式时间算法</a:t>
            </a:r>
            <a:r>
              <a:rPr lang="en-US" altLang="zh-CN" dirty="0"/>
              <a:t>A</a:t>
            </a:r>
            <a:r>
              <a:rPr lang="zh-CN" altLang="en-US" dirty="0"/>
              <a:t>，能够找到</a:t>
            </a:r>
            <a:r>
              <a:rPr lang="en-US" altLang="zh-CN" dirty="0"/>
              <a:t>π</a:t>
            </a:r>
            <a:r>
              <a:rPr lang="zh-CN" altLang="en-US" dirty="0"/>
              <a:t>的</a:t>
            </a:r>
            <a:r>
              <a:rPr lang="zh-CN" altLang="en-US" u="sng" dirty="0"/>
              <a:t>可行解</a:t>
            </a:r>
            <a:r>
              <a:rPr lang="zh-CN" altLang="en-US" dirty="0"/>
              <a:t>，即称</a:t>
            </a:r>
            <a:r>
              <a:rPr lang="en-US" altLang="zh-CN" dirty="0"/>
              <a:t>A</a:t>
            </a:r>
            <a:r>
              <a:rPr lang="zh-CN" altLang="en-US" dirty="0"/>
              <a:t>为</a:t>
            </a:r>
            <a:r>
              <a:rPr lang="en-US" altLang="zh-CN" dirty="0"/>
              <a:t>π</a:t>
            </a:r>
            <a:r>
              <a:rPr lang="zh-CN" altLang="en-US" dirty="0"/>
              <a:t>的</a:t>
            </a:r>
            <a:r>
              <a:rPr lang="zh-CN" altLang="en-US" dirty="0">
                <a:solidFill>
                  <a:srgbClr val="FF0000"/>
                </a:solidFill>
              </a:rPr>
              <a:t>近似算法</a:t>
            </a:r>
            <a:r>
              <a:rPr lang="zh-CN" altLang="en-US" dirty="0"/>
              <a:t>。</a:t>
            </a:r>
            <a:endParaRPr lang="en-US" altLang="zh-CN" dirty="0"/>
          </a:p>
          <a:p>
            <a:pPr lvl="1">
              <a:lnSpc>
                <a:spcPct val="150000"/>
              </a:lnSpc>
            </a:pPr>
            <a:r>
              <a:rPr lang="zh-CN" altLang="en-US" dirty="0"/>
              <a:t>如果算法</a:t>
            </a:r>
            <a:r>
              <a:rPr lang="en-US" altLang="zh-CN" dirty="0"/>
              <a:t>A</a:t>
            </a:r>
            <a:r>
              <a:rPr lang="zh-CN" altLang="en-US" dirty="0"/>
              <a:t>对每一个输入找到的都是</a:t>
            </a:r>
            <a:r>
              <a:rPr lang="zh-CN" altLang="en-US" u="sng" dirty="0"/>
              <a:t>最优解</a:t>
            </a:r>
            <a:r>
              <a:rPr lang="zh-CN" altLang="en-US" dirty="0"/>
              <a:t>，则称</a:t>
            </a:r>
            <a:r>
              <a:rPr lang="en-US" altLang="zh-CN" dirty="0"/>
              <a:t>A</a:t>
            </a:r>
            <a:r>
              <a:rPr lang="zh-CN" altLang="en-US" dirty="0"/>
              <a:t>为</a:t>
            </a:r>
            <a:r>
              <a:rPr lang="zh-CN" altLang="en-US" dirty="0">
                <a:solidFill>
                  <a:srgbClr val="FF0000"/>
                </a:solidFill>
              </a:rPr>
              <a:t>最优化算法</a:t>
            </a:r>
            <a:r>
              <a:rPr lang="zh-CN" altLang="en-US" dirty="0"/>
              <a:t>。</a:t>
            </a:r>
            <a:endParaRPr lang="en-US" altLang="zh-CN" dirty="0"/>
          </a:p>
        </p:txBody>
      </p:sp>
    </p:spTree>
    <p:extLst>
      <p:ext uri="{BB962C8B-B14F-4D97-AF65-F5344CB8AC3E}">
        <p14:creationId xmlns:p14="http://schemas.microsoft.com/office/powerpoint/2010/main" val="37445249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近似算法</a:t>
            </a:r>
          </a:p>
        </p:txBody>
      </p:sp>
      <p:sp>
        <p:nvSpPr>
          <p:cNvPr id="3" name="内容占位符 2"/>
          <p:cNvSpPr>
            <a:spLocks noGrp="1"/>
          </p:cNvSpPr>
          <p:nvPr>
            <p:ph idx="1"/>
          </p:nvPr>
        </p:nvSpPr>
        <p:spPr/>
        <p:txBody>
          <a:bodyPr>
            <a:normAutofit fontScale="62500" lnSpcReduction="20000"/>
          </a:bodyPr>
          <a:lstStyle/>
          <a:p>
            <a:pPr>
              <a:lnSpc>
                <a:spcPct val="170000"/>
              </a:lnSpc>
            </a:pPr>
            <a:r>
              <a:rPr lang="zh-CN" altLang="en-US" dirty="0"/>
              <a:t>近似比</a:t>
            </a:r>
            <a:r>
              <a:rPr lang="en-US" altLang="zh-CN" dirty="0"/>
              <a:t>r </a:t>
            </a:r>
            <a:r>
              <a:rPr lang="zh-CN" altLang="en-US" dirty="0"/>
              <a:t>与 </a:t>
            </a:r>
            <a:r>
              <a:rPr lang="en-US" altLang="zh-CN" dirty="0"/>
              <a:t>r-</a:t>
            </a:r>
            <a:r>
              <a:rPr lang="zh-CN" altLang="en-US" dirty="0"/>
              <a:t>近似算法</a:t>
            </a:r>
            <a:endParaRPr lang="en-US" altLang="zh-CN" dirty="0"/>
          </a:p>
          <a:p>
            <a:pPr lvl="1">
              <a:lnSpc>
                <a:spcPct val="170000"/>
              </a:lnSpc>
            </a:pPr>
            <a:r>
              <a:rPr lang="zh-CN" altLang="en-US" dirty="0"/>
              <a:t>对最小化问题，记</a:t>
            </a:r>
            <a:r>
              <a:rPr lang="en-US" altLang="zh-CN" dirty="0" err="1"/>
              <a:t>r</a:t>
            </a:r>
            <a:r>
              <a:rPr lang="en-US" altLang="zh-CN" baseline="-25000" dirty="0" err="1"/>
              <a:t>A</a:t>
            </a:r>
            <a:r>
              <a:rPr lang="en-US" altLang="zh-CN" dirty="0"/>
              <a:t>(I)=A(I)/OPT(I)</a:t>
            </a:r>
            <a:r>
              <a:rPr lang="zh-CN" altLang="en-US" dirty="0"/>
              <a:t>。</a:t>
            </a:r>
            <a:endParaRPr lang="en-US" altLang="zh-CN" dirty="0"/>
          </a:p>
          <a:p>
            <a:pPr lvl="1">
              <a:lnSpc>
                <a:spcPct val="170000"/>
              </a:lnSpc>
            </a:pPr>
            <a:r>
              <a:rPr lang="zh-CN" altLang="en-US" dirty="0"/>
              <a:t>对最大化问题，记</a:t>
            </a:r>
            <a:r>
              <a:rPr lang="en-US" altLang="zh-CN" dirty="0" err="1"/>
              <a:t>r</a:t>
            </a:r>
            <a:r>
              <a:rPr lang="en-US" altLang="zh-CN" baseline="-25000" dirty="0" err="1"/>
              <a:t>A</a:t>
            </a:r>
            <a:r>
              <a:rPr lang="en-US" altLang="zh-CN" dirty="0"/>
              <a:t>(I)=OPT(I)/A(I)</a:t>
            </a:r>
            <a:r>
              <a:rPr lang="zh-CN" altLang="en-US" dirty="0"/>
              <a:t>。</a:t>
            </a:r>
            <a:endParaRPr lang="en-US" altLang="zh-CN" dirty="0"/>
          </a:p>
          <a:p>
            <a:pPr lvl="1">
              <a:lnSpc>
                <a:spcPct val="170000"/>
              </a:lnSpc>
            </a:pPr>
            <a:r>
              <a:rPr lang="en-US" altLang="zh-CN" dirty="0"/>
              <a:t>A(I)</a:t>
            </a:r>
            <a:r>
              <a:rPr lang="zh-CN" altLang="en-US" dirty="0"/>
              <a:t>表示算法</a:t>
            </a:r>
            <a:r>
              <a:rPr lang="en-US" altLang="zh-CN" dirty="0"/>
              <a:t>A</a:t>
            </a:r>
            <a:r>
              <a:rPr lang="zh-CN" altLang="en-US" dirty="0"/>
              <a:t>对输入</a:t>
            </a:r>
            <a:r>
              <a:rPr lang="en-US" altLang="zh-CN" dirty="0"/>
              <a:t>I</a:t>
            </a:r>
            <a:r>
              <a:rPr lang="zh-CN" altLang="en-US" dirty="0"/>
              <a:t>所求出的解的权值。</a:t>
            </a:r>
            <a:endParaRPr lang="en-US" altLang="zh-CN" dirty="0"/>
          </a:p>
          <a:p>
            <a:pPr lvl="1">
              <a:lnSpc>
                <a:spcPct val="170000"/>
              </a:lnSpc>
            </a:pPr>
            <a:r>
              <a:rPr lang="en-US" altLang="zh-CN" dirty="0"/>
              <a:t>OPT(I)</a:t>
            </a:r>
            <a:r>
              <a:rPr lang="zh-CN" altLang="en-US" dirty="0"/>
              <a:t>表示最优解的权值。</a:t>
            </a:r>
            <a:endParaRPr lang="en-US" altLang="zh-CN" dirty="0"/>
          </a:p>
          <a:p>
            <a:pPr lvl="1">
              <a:lnSpc>
                <a:spcPct val="170000"/>
              </a:lnSpc>
            </a:pPr>
            <a:r>
              <a:rPr lang="zh-CN" altLang="en-US" dirty="0"/>
              <a:t>如果对每一个输入问题实例</a:t>
            </a:r>
            <a:r>
              <a:rPr lang="en-US" altLang="zh-CN" dirty="0"/>
              <a:t>I</a:t>
            </a:r>
            <a:r>
              <a:rPr lang="zh-CN" altLang="en-US" dirty="0"/>
              <a:t>，</a:t>
            </a:r>
            <a:r>
              <a:rPr lang="en-US" altLang="zh-CN" dirty="0" err="1"/>
              <a:t>r</a:t>
            </a:r>
            <a:r>
              <a:rPr lang="en-US" altLang="zh-CN" baseline="-25000" dirty="0" err="1"/>
              <a:t>A</a:t>
            </a:r>
            <a:r>
              <a:rPr lang="en-US" altLang="zh-CN" dirty="0"/>
              <a:t>(I)≤r</a:t>
            </a:r>
            <a:r>
              <a:rPr lang="zh-CN" altLang="en-US" dirty="0"/>
              <a:t>，则称近似算法</a:t>
            </a:r>
            <a:r>
              <a:rPr lang="en-US" altLang="zh-CN" dirty="0"/>
              <a:t>A</a:t>
            </a:r>
            <a:r>
              <a:rPr lang="zh-CN" altLang="en-US" dirty="0"/>
              <a:t>的近似比为</a:t>
            </a:r>
            <a:r>
              <a:rPr lang="en-US" altLang="zh-CN" dirty="0"/>
              <a:t>r</a:t>
            </a:r>
            <a:r>
              <a:rPr lang="zh-CN" altLang="en-US" dirty="0"/>
              <a:t>，称</a:t>
            </a:r>
            <a:r>
              <a:rPr lang="en-US" altLang="zh-CN" dirty="0"/>
              <a:t>A</a:t>
            </a:r>
            <a:r>
              <a:rPr lang="zh-CN" altLang="en-US" dirty="0"/>
              <a:t>是</a:t>
            </a:r>
            <a:r>
              <a:rPr lang="en-US" altLang="zh-CN" dirty="0"/>
              <a:t>r-</a:t>
            </a:r>
            <a:r>
              <a:rPr lang="zh-CN" altLang="en-US" dirty="0"/>
              <a:t>近似算法。</a:t>
            </a:r>
            <a:endParaRPr lang="en-US" altLang="zh-CN" dirty="0"/>
          </a:p>
          <a:p>
            <a:pPr>
              <a:lnSpc>
                <a:spcPct val="170000"/>
              </a:lnSpc>
            </a:pPr>
            <a:r>
              <a:rPr lang="zh-CN" altLang="en-US" dirty="0"/>
              <a:t>具有常数比的近似算法</a:t>
            </a:r>
            <a:endParaRPr lang="en-US" altLang="zh-CN" dirty="0"/>
          </a:p>
          <a:p>
            <a:pPr lvl="1">
              <a:lnSpc>
                <a:spcPct val="170000"/>
              </a:lnSpc>
            </a:pPr>
            <a:r>
              <a:rPr lang="zh-CN" altLang="en-US" dirty="0"/>
              <a:t>当</a:t>
            </a:r>
            <a:r>
              <a:rPr lang="en-US" altLang="zh-CN" dirty="0"/>
              <a:t>r</a:t>
            </a:r>
            <a:r>
              <a:rPr lang="zh-CN" altLang="en-US" dirty="0"/>
              <a:t>是一个常数时，称</a:t>
            </a:r>
            <a:r>
              <a:rPr lang="en-US" altLang="zh-CN" dirty="0"/>
              <a:t>A</a:t>
            </a:r>
            <a:r>
              <a:rPr lang="zh-CN" altLang="en-US" dirty="0"/>
              <a:t>具有常数比。</a:t>
            </a:r>
            <a:endParaRPr lang="en-US" altLang="zh-CN" dirty="0"/>
          </a:p>
          <a:p>
            <a:pPr lvl="1">
              <a:lnSpc>
                <a:spcPct val="170000"/>
              </a:lnSpc>
            </a:pPr>
            <a:r>
              <a:rPr lang="en-US" altLang="zh-CN" dirty="0"/>
              <a:t>r</a:t>
            </a:r>
            <a:r>
              <a:rPr lang="zh-CN" altLang="en-US" dirty="0"/>
              <a:t>不小于</a:t>
            </a:r>
            <a:r>
              <a:rPr lang="en-US" altLang="zh-CN" dirty="0"/>
              <a:t>1</a:t>
            </a:r>
            <a:r>
              <a:rPr lang="zh-CN" altLang="en-US" dirty="0"/>
              <a:t>，愈接近</a:t>
            </a:r>
            <a:r>
              <a:rPr lang="en-US" altLang="zh-CN" dirty="0"/>
              <a:t>1</a:t>
            </a:r>
            <a:r>
              <a:rPr lang="zh-CN" altLang="en-US" dirty="0"/>
              <a:t>愈好。</a:t>
            </a:r>
            <a:endParaRPr lang="en-US" altLang="zh-CN" dirty="0"/>
          </a:p>
        </p:txBody>
      </p:sp>
    </p:spTree>
    <p:extLst>
      <p:ext uri="{BB962C8B-B14F-4D97-AF65-F5344CB8AC3E}">
        <p14:creationId xmlns:p14="http://schemas.microsoft.com/office/powerpoint/2010/main" val="11281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8077" y="1768381"/>
            <a:ext cx="7359445" cy="49231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nSpc>
                <a:spcPct val="150000"/>
              </a:lnSpc>
            </a:pPr>
            <a:r>
              <a:rPr lang="zh-CN" altLang="en-US" sz="2000" b="1" dirty="0"/>
              <a:t>已知一个不重复整数集合</a:t>
            </a:r>
            <a:r>
              <a:rPr lang="en-US" altLang="zh-CN" sz="2000" b="1" dirty="0"/>
              <a:t>S</a:t>
            </a:r>
            <a:r>
              <a:rPr lang="zh-CN" altLang="en-US" sz="2000" b="1" dirty="0"/>
              <a:t>，</a:t>
            </a:r>
            <a:r>
              <a:rPr lang="en-US" altLang="zh-CN" sz="2000" b="1" dirty="0"/>
              <a:t>|S|≤32</a:t>
            </a:r>
            <a:r>
              <a:rPr lang="zh-CN" altLang="en-US" sz="2000" b="1" dirty="0"/>
              <a:t>，试列举出</a:t>
            </a:r>
            <a:r>
              <a:rPr lang="en-US" altLang="zh-CN" sz="2000" b="1" dirty="0"/>
              <a:t>S</a:t>
            </a:r>
            <a:r>
              <a:rPr lang="zh-CN" altLang="en-US" sz="2000" b="1" dirty="0"/>
              <a:t>的所有子集。</a:t>
            </a:r>
          </a:p>
        </p:txBody>
      </p:sp>
      <p:sp>
        <p:nvSpPr>
          <p:cNvPr id="3" name="文本框 2"/>
          <p:cNvSpPr txBox="1"/>
          <p:nvPr/>
        </p:nvSpPr>
        <p:spPr>
          <a:xfrm>
            <a:off x="1578077" y="2413337"/>
            <a:ext cx="7359445" cy="101566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2000" b="1" dirty="0"/>
              <a:t>例如，当</a:t>
            </a:r>
            <a:r>
              <a:rPr lang="en-US" altLang="zh-CN" sz="2000" b="1" dirty="0"/>
              <a:t>S={1, 2, 3}</a:t>
            </a:r>
            <a:r>
              <a:rPr lang="zh-CN" altLang="en-US" sz="2000" b="1" dirty="0"/>
              <a:t>时，</a:t>
            </a:r>
            <a:r>
              <a:rPr lang="en-US" altLang="zh-CN" sz="2000" b="1" dirty="0"/>
              <a:t>S</a:t>
            </a:r>
            <a:r>
              <a:rPr lang="zh-CN" altLang="en-US" sz="2000" b="1" dirty="0"/>
              <a:t>的所有子集如下：</a:t>
            </a:r>
            <a:endParaRPr lang="en-US" altLang="zh-CN" sz="2000" b="1" dirty="0"/>
          </a:p>
          <a:p>
            <a:pPr>
              <a:lnSpc>
                <a:spcPct val="150000"/>
              </a:lnSpc>
            </a:pPr>
            <a:r>
              <a:rPr lang="en-US" altLang="zh-CN" sz="2000" b="1" dirty="0"/>
              <a:t>{ }, {1}, {2}, {3}, {1, 2}, {1, 3}, {2, 3}, {1, 2, 3}</a:t>
            </a:r>
            <a:endParaRPr lang="zh-CN" altLang="en-US" sz="2000" b="1" dirty="0"/>
          </a:p>
        </p:txBody>
      </p:sp>
      <p:sp>
        <p:nvSpPr>
          <p:cNvPr id="4" name="文本框 3"/>
          <p:cNvSpPr txBox="1"/>
          <p:nvPr/>
        </p:nvSpPr>
        <p:spPr>
          <a:xfrm>
            <a:off x="1968908" y="3581642"/>
            <a:ext cx="3134191" cy="3046988"/>
          </a:xfrm>
          <a:prstGeom prst="rect">
            <a:avLst/>
          </a:prstGeom>
          <a:noFill/>
        </p:spPr>
        <p:txBody>
          <a:bodyPr wrap="none" rtlCol="0">
            <a:spAutoFit/>
          </a:bodyPr>
          <a:lstStyle/>
          <a:p>
            <a:r>
              <a:rPr lang="en-US" altLang="zh-CN" sz="2400" dirty="0">
                <a:latin typeface="Courier New" panose="02070309020205020404" pitchFamily="49" charset="0"/>
                <a:cs typeface="Courier New" panose="02070309020205020404" pitchFamily="49" charset="0"/>
              </a:rPr>
              <a:t>000 -- { }</a:t>
            </a:r>
          </a:p>
          <a:p>
            <a:r>
              <a:rPr lang="en-US" altLang="zh-CN" sz="2400" dirty="0">
                <a:latin typeface="Courier New" panose="02070309020205020404" pitchFamily="49" charset="0"/>
                <a:cs typeface="Courier New" panose="02070309020205020404" pitchFamily="49" charset="0"/>
              </a:rPr>
              <a:t>001 -- {1}</a:t>
            </a:r>
          </a:p>
          <a:p>
            <a:r>
              <a:rPr lang="en-US" altLang="zh-CN" sz="2400" dirty="0">
                <a:latin typeface="Courier New" panose="02070309020205020404" pitchFamily="49" charset="0"/>
                <a:cs typeface="Courier New" panose="02070309020205020404" pitchFamily="49" charset="0"/>
              </a:rPr>
              <a:t>010 -- {2}</a:t>
            </a:r>
          </a:p>
          <a:p>
            <a:r>
              <a:rPr lang="en-US" altLang="zh-CN" sz="2400" dirty="0">
                <a:latin typeface="Courier New" panose="02070309020205020404" pitchFamily="49" charset="0"/>
                <a:cs typeface="Courier New" panose="02070309020205020404" pitchFamily="49" charset="0"/>
              </a:rPr>
              <a:t>011 -- {1, 2}</a:t>
            </a:r>
          </a:p>
          <a:p>
            <a:r>
              <a:rPr lang="en-US" altLang="zh-CN" sz="2400" dirty="0">
                <a:latin typeface="Courier New" panose="02070309020205020404" pitchFamily="49" charset="0"/>
                <a:cs typeface="Courier New" panose="02070309020205020404" pitchFamily="49" charset="0"/>
              </a:rPr>
              <a:t>100 -- {3}</a:t>
            </a:r>
          </a:p>
          <a:p>
            <a:r>
              <a:rPr lang="en-US" altLang="zh-CN" sz="2400" dirty="0">
                <a:latin typeface="Courier New" panose="02070309020205020404" pitchFamily="49" charset="0"/>
                <a:cs typeface="Courier New" panose="02070309020205020404" pitchFamily="49" charset="0"/>
              </a:rPr>
              <a:t>101 -- {1, 3}</a:t>
            </a:r>
          </a:p>
          <a:p>
            <a:r>
              <a:rPr lang="en-US" altLang="zh-CN" sz="2400" dirty="0">
                <a:latin typeface="Courier New" panose="02070309020205020404" pitchFamily="49" charset="0"/>
                <a:cs typeface="Courier New" panose="02070309020205020404" pitchFamily="49" charset="0"/>
              </a:rPr>
              <a:t>110 -- {2, 3}</a:t>
            </a:r>
          </a:p>
          <a:p>
            <a:r>
              <a:rPr lang="en-US" altLang="zh-CN" sz="2400" dirty="0">
                <a:latin typeface="Courier New" panose="02070309020205020404" pitchFamily="49" charset="0"/>
                <a:cs typeface="Courier New" panose="02070309020205020404" pitchFamily="49" charset="0"/>
              </a:rPr>
              <a:t>111 -- {1, 2, 3}</a:t>
            </a:r>
            <a:endParaRPr lang="zh-CN" altLang="en-US" sz="2400" dirty="0">
              <a:latin typeface="Courier New" panose="02070309020205020404" pitchFamily="49" charset="0"/>
              <a:cs typeface="Courier New" panose="02070309020205020404" pitchFamily="49" charset="0"/>
            </a:endParaRPr>
          </a:p>
        </p:txBody>
      </p:sp>
      <p:sp>
        <p:nvSpPr>
          <p:cNvPr id="5" name="标题 4"/>
          <p:cNvSpPr>
            <a:spLocks noGrp="1"/>
          </p:cNvSpPr>
          <p:nvPr>
            <p:ph type="title" idx="4294967295"/>
          </p:nvPr>
        </p:nvSpPr>
        <p:spPr/>
        <p:txBody>
          <a:bodyPr/>
          <a:lstStyle/>
          <a:p>
            <a:r>
              <a:rPr lang="zh-CN" altLang="en-US" dirty="0"/>
              <a:t>子集的列举问题</a:t>
            </a:r>
          </a:p>
        </p:txBody>
      </p:sp>
    </p:spTree>
    <p:extLst>
      <p:ext uri="{BB962C8B-B14F-4D97-AF65-F5344CB8AC3E}">
        <p14:creationId xmlns:p14="http://schemas.microsoft.com/office/powerpoint/2010/main" val="402597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近似算法</a:t>
            </a:r>
          </a:p>
        </p:txBody>
      </p:sp>
      <p:sp>
        <p:nvSpPr>
          <p:cNvPr id="3" name="内容占位符 2"/>
          <p:cNvSpPr>
            <a:spLocks noGrp="1"/>
          </p:cNvSpPr>
          <p:nvPr>
            <p:ph idx="1"/>
          </p:nvPr>
        </p:nvSpPr>
        <p:spPr/>
        <p:txBody>
          <a:bodyPr/>
          <a:lstStyle/>
          <a:p>
            <a:pPr>
              <a:lnSpc>
                <a:spcPct val="150000"/>
              </a:lnSpc>
            </a:pPr>
            <a:r>
              <a:rPr lang="zh-CN" altLang="en-US" dirty="0"/>
              <a:t>完全可近似的问题</a:t>
            </a:r>
            <a:endParaRPr lang="en-US" altLang="zh-CN" dirty="0"/>
          </a:p>
          <a:p>
            <a:pPr lvl="1"/>
            <a:r>
              <a:rPr lang="zh-CN" altLang="en-US" dirty="0"/>
              <a:t>对任意小的</a:t>
            </a:r>
            <a:r>
              <a:rPr lang="en-US" altLang="zh-CN" dirty="0"/>
              <a:t>ε&gt;0</a:t>
            </a:r>
            <a:r>
              <a:rPr lang="zh-CN" altLang="en-US" dirty="0"/>
              <a:t>，存在</a:t>
            </a:r>
            <a:r>
              <a:rPr lang="en-US" altLang="zh-CN" dirty="0"/>
              <a:t>(1+ε)-</a:t>
            </a:r>
            <a:r>
              <a:rPr lang="zh-CN" altLang="en-US" dirty="0"/>
              <a:t>近似算法，则称问题为完全可近似问题。</a:t>
            </a:r>
            <a:endParaRPr lang="en-US" altLang="zh-CN" dirty="0"/>
          </a:p>
          <a:p>
            <a:pPr>
              <a:lnSpc>
                <a:spcPct val="150000"/>
              </a:lnSpc>
            </a:pPr>
            <a:r>
              <a:rPr lang="zh-CN" altLang="en-US" dirty="0"/>
              <a:t>可近似的问题</a:t>
            </a:r>
            <a:endParaRPr lang="en-US" altLang="zh-CN" dirty="0"/>
          </a:p>
          <a:p>
            <a:pPr lvl="1"/>
            <a:r>
              <a:rPr lang="zh-CN" altLang="en-US" dirty="0"/>
              <a:t>存在具有常数比的近似算法，称问题是可近似的。</a:t>
            </a:r>
            <a:endParaRPr lang="en-US" altLang="zh-CN" dirty="0"/>
          </a:p>
          <a:p>
            <a:pPr>
              <a:lnSpc>
                <a:spcPct val="150000"/>
              </a:lnSpc>
            </a:pPr>
            <a:r>
              <a:rPr lang="zh-CN" altLang="en-US" dirty="0"/>
              <a:t>不可近似的问题</a:t>
            </a:r>
            <a:endParaRPr lang="en-US" altLang="zh-CN" dirty="0"/>
          </a:p>
          <a:p>
            <a:pPr lvl="1"/>
            <a:r>
              <a:rPr lang="zh-CN" altLang="en-US" dirty="0"/>
              <a:t>不存在具有常数比的近似算法，称问题是不可近似的。</a:t>
            </a:r>
            <a:endParaRPr lang="en-US" altLang="zh-CN" dirty="0"/>
          </a:p>
        </p:txBody>
      </p:sp>
    </p:spTree>
    <p:extLst>
      <p:ext uri="{BB962C8B-B14F-4D97-AF65-F5344CB8AC3E}">
        <p14:creationId xmlns:p14="http://schemas.microsoft.com/office/powerpoint/2010/main" val="40237146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2081" y="1572547"/>
            <a:ext cx="7200899"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2000" b="1" dirty="0"/>
              <a:t>对于任意给定的无向图</a:t>
            </a:r>
            <a:r>
              <a:rPr lang="en-US" altLang="zh-CN" sz="2000" b="1" dirty="0"/>
              <a:t>G=&lt;V, E&gt;</a:t>
            </a:r>
            <a:r>
              <a:rPr lang="zh-CN" altLang="en-US" sz="2000" b="1" dirty="0"/>
              <a:t>，</a:t>
            </a:r>
            <a:r>
              <a:rPr lang="en-US" altLang="zh-CN" sz="2000" b="1" dirty="0"/>
              <a:t>V’</a:t>
            </a:r>
            <a:r>
              <a:rPr lang="zh-CN" altLang="en-US" sz="2000" b="1" dirty="0"/>
              <a:t>是</a:t>
            </a:r>
            <a:r>
              <a:rPr lang="en-US" altLang="zh-CN" sz="2000" b="1" dirty="0"/>
              <a:t>V</a:t>
            </a:r>
            <a:r>
              <a:rPr lang="zh-CN" altLang="en-US" sz="2000" b="1" dirty="0"/>
              <a:t>的子集，如果对</a:t>
            </a:r>
            <a:r>
              <a:rPr lang="en-US" altLang="zh-CN" sz="2000" b="1" dirty="0"/>
              <a:t>E</a:t>
            </a:r>
            <a:r>
              <a:rPr lang="zh-CN" altLang="en-US" sz="2000" b="1" dirty="0"/>
              <a:t>中任意一条边都至少有一个顶点在</a:t>
            </a:r>
            <a:r>
              <a:rPr lang="en-US" altLang="zh-CN" sz="2000" b="1" dirty="0"/>
              <a:t>V’</a:t>
            </a:r>
            <a:r>
              <a:rPr lang="zh-CN" altLang="en-US" sz="2000" b="1" dirty="0"/>
              <a:t>中，则称</a:t>
            </a:r>
            <a:r>
              <a:rPr lang="en-US" altLang="zh-CN" sz="2000" b="1" dirty="0"/>
              <a:t>V’</a:t>
            </a:r>
            <a:r>
              <a:rPr lang="zh-CN" altLang="en-US" sz="2000" b="1" dirty="0"/>
              <a:t>是</a:t>
            </a:r>
            <a:r>
              <a:rPr lang="en-US" altLang="zh-CN" sz="2000" b="1" dirty="0"/>
              <a:t>G</a:t>
            </a:r>
            <a:r>
              <a:rPr lang="zh-CN" altLang="en-US" sz="2000" b="1" dirty="0"/>
              <a:t>的一个顶点覆盖。求顶点数最少的顶点覆盖。</a:t>
            </a:r>
          </a:p>
        </p:txBody>
      </p:sp>
      <p:sp>
        <p:nvSpPr>
          <p:cNvPr id="4" name="标题 3"/>
          <p:cNvSpPr>
            <a:spLocks noGrp="1"/>
          </p:cNvSpPr>
          <p:nvPr>
            <p:ph type="title"/>
          </p:nvPr>
        </p:nvSpPr>
        <p:spPr/>
        <p:txBody>
          <a:bodyPr/>
          <a:lstStyle/>
          <a:p>
            <a:r>
              <a:rPr lang="zh-CN" altLang="en-US" dirty="0"/>
              <a:t>最小顶点覆盖问题</a:t>
            </a:r>
          </a:p>
        </p:txBody>
      </p:sp>
      <p:grpSp>
        <p:nvGrpSpPr>
          <p:cNvPr id="87" name="组合 86"/>
          <p:cNvGrpSpPr/>
          <p:nvPr/>
        </p:nvGrpSpPr>
        <p:grpSpPr>
          <a:xfrm>
            <a:off x="3117981" y="4064987"/>
            <a:ext cx="3619500" cy="1407825"/>
            <a:chOff x="5686425" y="3829050"/>
            <a:chExt cx="3619500" cy="1407825"/>
          </a:xfrm>
        </p:grpSpPr>
        <p:sp>
          <p:nvSpPr>
            <p:cNvPr id="64" name="椭圆 63"/>
            <p:cNvSpPr/>
            <p:nvPr/>
          </p:nvSpPr>
          <p:spPr>
            <a:xfrm>
              <a:off x="5686425" y="3829050"/>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a</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65" name="椭圆 64"/>
            <p:cNvSpPr/>
            <p:nvPr/>
          </p:nvSpPr>
          <p:spPr>
            <a:xfrm>
              <a:off x="56864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d</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66" name="椭圆 65"/>
            <p:cNvSpPr/>
            <p:nvPr/>
          </p:nvSpPr>
          <p:spPr>
            <a:xfrm>
              <a:off x="6753225" y="3829050"/>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b</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67" name="椭圆 66"/>
            <p:cNvSpPr/>
            <p:nvPr/>
          </p:nvSpPr>
          <p:spPr>
            <a:xfrm>
              <a:off x="7820025" y="3829050"/>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c</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68" name="椭圆 67"/>
            <p:cNvSpPr/>
            <p:nvPr/>
          </p:nvSpPr>
          <p:spPr>
            <a:xfrm>
              <a:off x="67532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e</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69" name="椭圆 68"/>
            <p:cNvSpPr/>
            <p:nvPr/>
          </p:nvSpPr>
          <p:spPr>
            <a:xfrm>
              <a:off x="78200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f</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70" name="椭圆 69"/>
            <p:cNvSpPr/>
            <p:nvPr/>
          </p:nvSpPr>
          <p:spPr>
            <a:xfrm>
              <a:off x="88868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g</a:t>
              </a:r>
              <a:endParaRPr lang="zh-CN" altLang="en-US" dirty="0">
                <a:solidFill>
                  <a:schemeClr val="tx1"/>
                </a:solidFill>
                <a:latin typeface="Courier New" panose="02070309020205020404" pitchFamily="49" charset="0"/>
                <a:cs typeface="Courier New" panose="02070309020205020404" pitchFamily="49" charset="0"/>
              </a:endParaRPr>
            </a:p>
          </p:txBody>
        </p:sp>
        <p:cxnSp>
          <p:nvCxnSpPr>
            <p:cNvPr id="72" name="直接连接符 71"/>
            <p:cNvCxnSpPr>
              <a:stCxn id="64" idx="4"/>
              <a:endCxn id="65" idx="0"/>
            </p:cNvCxnSpPr>
            <p:nvPr/>
          </p:nvCxnSpPr>
          <p:spPr>
            <a:xfrm>
              <a:off x="58959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4" idx="6"/>
              <a:endCxn id="66" idx="2"/>
            </p:cNvCxnSpPr>
            <p:nvPr/>
          </p:nvCxnSpPr>
          <p:spPr>
            <a:xfrm>
              <a:off x="6105525" y="4038600"/>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66" idx="6"/>
              <a:endCxn id="67" idx="2"/>
            </p:cNvCxnSpPr>
            <p:nvPr/>
          </p:nvCxnSpPr>
          <p:spPr>
            <a:xfrm>
              <a:off x="7172325" y="4038600"/>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66" idx="4"/>
              <a:endCxn id="68" idx="0"/>
            </p:cNvCxnSpPr>
            <p:nvPr/>
          </p:nvCxnSpPr>
          <p:spPr>
            <a:xfrm>
              <a:off x="69627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67" idx="3"/>
              <a:endCxn id="68" idx="7"/>
            </p:cNvCxnSpPr>
            <p:nvPr/>
          </p:nvCxnSpPr>
          <p:spPr>
            <a:xfrm flipH="1">
              <a:off x="71109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7" idx="4"/>
              <a:endCxn id="69" idx="0"/>
            </p:cNvCxnSpPr>
            <p:nvPr/>
          </p:nvCxnSpPr>
          <p:spPr>
            <a:xfrm>
              <a:off x="80295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8" idx="6"/>
              <a:endCxn id="69" idx="2"/>
            </p:cNvCxnSpPr>
            <p:nvPr/>
          </p:nvCxnSpPr>
          <p:spPr>
            <a:xfrm>
              <a:off x="7172325" y="5027325"/>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67" idx="5"/>
              <a:endCxn id="70" idx="1"/>
            </p:cNvCxnSpPr>
            <p:nvPr/>
          </p:nvCxnSpPr>
          <p:spPr>
            <a:xfrm>
              <a:off x="81777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8" name="组合 87"/>
          <p:cNvGrpSpPr/>
          <p:nvPr/>
        </p:nvGrpSpPr>
        <p:grpSpPr>
          <a:xfrm>
            <a:off x="3117981" y="4064987"/>
            <a:ext cx="3619500" cy="1407825"/>
            <a:chOff x="5686425" y="3829050"/>
            <a:chExt cx="3619500" cy="1407825"/>
          </a:xfrm>
        </p:grpSpPr>
        <p:sp>
          <p:nvSpPr>
            <p:cNvPr id="89" name="椭圆 88"/>
            <p:cNvSpPr/>
            <p:nvPr/>
          </p:nvSpPr>
          <p:spPr>
            <a:xfrm>
              <a:off x="5686425" y="3829050"/>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a</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0" name="椭圆 89"/>
            <p:cNvSpPr/>
            <p:nvPr/>
          </p:nvSpPr>
          <p:spPr>
            <a:xfrm>
              <a:off x="56864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d</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1" name="椭圆 90"/>
            <p:cNvSpPr/>
            <p:nvPr/>
          </p:nvSpPr>
          <p:spPr>
            <a:xfrm>
              <a:off x="6753225" y="3829050"/>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b</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2" name="椭圆 91"/>
            <p:cNvSpPr/>
            <p:nvPr/>
          </p:nvSpPr>
          <p:spPr>
            <a:xfrm>
              <a:off x="7820025" y="3829050"/>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c</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3" name="椭圆 92"/>
            <p:cNvSpPr/>
            <p:nvPr/>
          </p:nvSpPr>
          <p:spPr>
            <a:xfrm>
              <a:off x="6753225" y="4817775"/>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e</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4" name="椭圆 93"/>
            <p:cNvSpPr/>
            <p:nvPr/>
          </p:nvSpPr>
          <p:spPr>
            <a:xfrm>
              <a:off x="78200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f</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5" name="椭圆 94"/>
            <p:cNvSpPr/>
            <p:nvPr/>
          </p:nvSpPr>
          <p:spPr>
            <a:xfrm>
              <a:off x="88868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g</a:t>
              </a:r>
              <a:endParaRPr lang="zh-CN" altLang="en-US" dirty="0">
                <a:solidFill>
                  <a:schemeClr val="tx1"/>
                </a:solidFill>
                <a:latin typeface="Courier New" panose="02070309020205020404" pitchFamily="49" charset="0"/>
                <a:cs typeface="Courier New" panose="02070309020205020404" pitchFamily="49" charset="0"/>
              </a:endParaRPr>
            </a:p>
          </p:txBody>
        </p:sp>
        <p:cxnSp>
          <p:nvCxnSpPr>
            <p:cNvPr id="96" name="直接连接符 95"/>
            <p:cNvCxnSpPr>
              <a:stCxn id="89" idx="4"/>
              <a:endCxn id="90" idx="0"/>
            </p:cNvCxnSpPr>
            <p:nvPr/>
          </p:nvCxnSpPr>
          <p:spPr>
            <a:xfrm>
              <a:off x="58959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89" idx="6"/>
              <a:endCxn id="91" idx="2"/>
            </p:cNvCxnSpPr>
            <p:nvPr/>
          </p:nvCxnSpPr>
          <p:spPr>
            <a:xfrm>
              <a:off x="6105525" y="4038600"/>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91" idx="6"/>
              <a:endCxn id="92" idx="2"/>
            </p:cNvCxnSpPr>
            <p:nvPr/>
          </p:nvCxnSpPr>
          <p:spPr>
            <a:xfrm>
              <a:off x="7172325" y="4038600"/>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91" idx="4"/>
              <a:endCxn id="93" idx="0"/>
            </p:cNvCxnSpPr>
            <p:nvPr/>
          </p:nvCxnSpPr>
          <p:spPr>
            <a:xfrm>
              <a:off x="69627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92" idx="3"/>
              <a:endCxn id="93" idx="7"/>
            </p:cNvCxnSpPr>
            <p:nvPr/>
          </p:nvCxnSpPr>
          <p:spPr>
            <a:xfrm flipH="1">
              <a:off x="71109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92" idx="4"/>
              <a:endCxn id="94" idx="0"/>
            </p:cNvCxnSpPr>
            <p:nvPr/>
          </p:nvCxnSpPr>
          <p:spPr>
            <a:xfrm>
              <a:off x="80295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93" idx="6"/>
              <a:endCxn id="94" idx="2"/>
            </p:cNvCxnSpPr>
            <p:nvPr/>
          </p:nvCxnSpPr>
          <p:spPr>
            <a:xfrm>
              <a:off x="7172325" y="5027325"/>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92" idx="5"/>
              <a:endCxn id="95" idx="1"/>
            </p:cNvCxnSpPr>
            <p:nvPr/>
          </p:nvCxnSpPr>
          <p:spPr>
            <a:xfrm>
              <a:off x="81777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2488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最小顶点覆盖问题</a:t>
            </a:r>
          </a:p>
        </p:txBody>
      </p:sp>
      <p:sp>
        <p:nvSpPr>
          <p:cNvPr id="3" name="文本框 2"/>
          <p:cNvSpPr txBox="1"/>
          <p:nvPr/>
        </p:nvSpPr>
        <p:spPr>
          <a:xfrm>
            <a:off x="1945200" y="1560738"/>
            <a:ext cx="4926349" cy="3670236"/>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lnSpc>
                <a:spcPct val="150000"/>
              </a:lnSpc>
            </a:pPr>
            <a:r>
              <a:rPr lang="en-US" altLang="zh-CN" sz="1200" b="1" dirty="0">
                <a:latin typeface="Courier New" panose="02070309020205020404" pitchFamily="49" charset="0"/>
                <a:cs typeface="Courier New" panose="02070309020205020404" pitchFamily="49" charset="0"/>
              </a:rPr>
              <a:t>// MVC</a:t>
            </a:r>
            <a:r>
              <a:rPr lang="zh-CN" altLang="en-US" sz="1200" b="1" dirty="0">
                <a:latin typeface="Courier New" panose="02070309020205020404" pitchFamily="49" charset="0"/>
                <a:cs typeface="Courier New" panose="02070309020205020404" pitchFamily="49" charset="0"/>
              </a:rPr>
              <a:t>近似算法</a:t>
            </a:r>
            <a:endParaRPr lang="en-US" altLang="zh-CN" sz="1200" b="1" dirty="0">
              <a:latin typeface="Courier New" panose="02070309020205020404" pitchFamily="49" charset="0"/>
              <a:cs typeface="Courier New" panose="02070309020205020404" pitchFamily="49" charset="0"/>
            </a:endParaRPr>
          </a:p>
          <a:p>
            <a:pPr>
              <a:lnSpc>
                <a:spcPct val="150000"/>
              </a:lnSpc>
            </a:pPr>
            <a:r>
              <a:rPr lang="en-US" altLang="zh-CN" sz="1200" b="1" dirty="0">
                <a:latin typeface="Courier New" panose="02070309020205020404" pitchFamily="49" charset="0"/>
                <a:cs typeface="Courier New" panose="02070309020205020404" pitchFamily="49" charset="0"/>
              </a:rPr>
              <a:t>MVC(V, E)</a:t>
            </a:r>
          </a:p>
          <a:p>
            <a:pPr>
              <a:lnSpc>
                <a:spcPct val="150000"/>
              </a:lnSpc>
            </a:pPr>
            <a:r>
              <a:rPr lang="en-US" altLang="zh-CN" sz="1200" b="1" dirty="0">
                <a:latin typeface="Courier New" panose="02070309020205020404" pitchFamily="49" charset="0"/>
                <a:cs typeface="Courier New" panose="02070309020205020404" pitchFamily="49" charset="0"/>
              </a:rPr>
              <a:t>{</a:t>
            </a:r>
          </a:p>
          <a:p>
            <a:pPr>
              <a:lnSpc>
                <a:spcPct val="150000"/>
              </a:lnSpc>
            </a:pPr>
            <a:r>
              <a:rPr lang="en-US" altLang="zh-CN" sz="1200" b="1" dirty="0">
                <a:latin typeface="Courier New" panose="02070309020205020404" pitchFamily="49" charset="0"/>
                <a:cs typeface="Courier New" panose="02070309020205020404" pitchFamily="49" charset="0"/>
              </a:rPr>
              <a:t>    V' = {};</a:t>
            </a:r>
          </a:p>
          <a:p>
            <a:pPr>
              <a:lnSpc>
                <a:spcPct val="150000"/>
              </a:lnSpc>
            </a:pPr>
            <a:r>
              <a:rPr lang="en-US" altLang="zh-CN" sz="1200" b="1" dirty="0">
                <a:latin typeface="Courier New" panose="02070309020205020404" pitchFamily="49" charset="0"/>
                <a:cs typeface="Courier New" panose="02070309020205020404" pitchFamily="49" charset="0"/>
              </a:rPr>
              <a:t>    while (E != { })</a:t>
            </a:r>
          </a:p>
          <a:p>
            <a:pPr>
              <a:lnSpc>
                <a:spcPct val="150000"/>
              </a:lnSpc>
            </a:pPr>
            <a:r>
              <a:rPr lang="en-US" altLang="zh-CN" sz="1200" b="1" dirty="0">
                <a:latin typeface="Courier New" panose="02070309020205020404" pitchFamily="49" charset="0"/>
                <a:cs typeface="Courier New" panose="02070309020205020404" pitchFamily="49" charset="0"/>
              </a:rPr>
              <a:t>    {</a:t>
            </a:r>
          </a:p>
          <a:p>
            <a:pPr>
              <a:lnSpc>
                <a:spcPct val="150000"/>
              </a:lnSpc>
            </a:pPr>
            <a:r>
              <a:rPr lang="en-US" altLang="zh-CN" sz="1200" b="1" dirty="0">
                <a:latin typeface="Courier New" panose="02070309020205020404" pitchFamily="49" charset="0"/>
                <a:cs typeface="Courier New" panose="02070309020205020404" pitchFamily="49" charset="0"/>
              </a:rPr>
              <a:t>        </a:t>
            </a:r>
            <a:r>
              <a:rPr lang="zh-CN" altLang="en-US" sz="1200" b="1" dirty="0">
                <a:latin typeface="Courier New" panose="02070309020205020404" pitchFamily="49" charset="0"/>
                <a:cs typeface="Courier New" panose="02070309020205020404" pitchFamily="49" charset="0"/>
              </a:rPr>
              <a:t>从</a:t>
            </a:r>
            <a:r>
              <a:rPr lang="en-US" altLang="zh-CN" sz="1200" b="1" dirty="0">
                <a:latin typeface="Courier New" panose="02070309020205020404" pitchFamily="49" charset="0"/>
                <a:cs typeface="Courier New" panose="02070309020205020404" pitchFamily="49" charset="0"/>
              </a:rPr>
              <a:t>E</a:t>
            </a:r>
            <a:r>
              <a:rPr lang="zh-CN" altLang="en-US" sz="1200" b="1" dirty="0">
                <a:latin typeface="Courier New" panose="02070309020205020404" pitchFamily="49" charset="0"/>
                <a:cs typeface="Courier New" panose="02070309020205020404" pitchFamily="49" charset="0"/>
              </a:rPr>
              <a:t>中任取一条边</a:t>
            </a:r>
            <a:r>
              <a:rPr lang="en-US" altLang="zh-CN" sz="1200" b="1" dirty="0">
                <a:latin typeface="Courier New" panose="02070309020205020404" pitchFamily="49" charset="0"/>
                <a:cs typeface="Courier New" panose="02070309020205020404" pitchFamily="49" charset="0"/>
              </a:rPr>
              <a:t>(u, v);</a:t>
            </a:r>
          </a:p>
          <a:p>
            <a:pPr>
              <a:lnSpc>
                <a:spcPct val="150000"/>
              </a:lnSpc>
            </a:pPr>
            <a:r>
              <a:rPr lang="en-US" altLang="zh-CN" sz="1200" b="1" dirty="0">
                <a:latin typeface="Courier New" panose="02070309020205020404" pitchFamily="49" charset="0"/>
                <a:cs typeface="Courier New" panose="02070309020205020404" pitchFamily="49" charset="0"/>
              </a:rPr>
              <a:t>        V' += {(u, v)};</a:t>
            </a:r>
          </a:p>
          <a:p>
            <a:pPr>
              <a:lnSpc>
                <a:spcPct val="150000"/>
              </a:lnSpc>
            </a:pPr>
            <a:r>
              <a:rPr lang="en-US" altLang="zh-CN" sz="1200" b="1" dirty="0">
                <a:latin typeface="Courier New" panose="02070309020205020404" pitchFamily="49" charset="0"/>
                <a:cs typeface="Courier New" panose="02070309020205020404" pitchFamily="49" charset="0"/>
              </a:rPr>
              <a:t>        V -= {u, v};</a:t>
            </a:r>
          </a:p>
          <a:p>
            <a:pPr>
              <a:lnSpc>
                <a:spcPct val="150000"/>
              </a:lnSpc>
            </a:pPr>
            <a:r>
              <a:rPr lang="en-US" altLang="zh-CN" sz="1200" b="1" dirty="0">
                <a:latin typeface="Courier New" panose="02070309020205020404" pitchFamily="49" charset="0"/>
                <a:cs typeface="Courier New" panose="02070309020205020404" pitchFamily="49" charset="0"/>
              </a:rPr>
              <a:t>        E -= {(x, y)|x==u || x==v || y==u || y==v};</a:t>
            </a:r>
          </a:p>
          <a:p>
            <a:pPr>
              <a:lnSpc>
                <a:spcPct val="150000"/>
              </a:lnSpc>
            </a:pPr>
            <a:r>
              <a:rPr lang="en-US" altLang="zh-CN" sz="1200" b="1" dirty="0">
                <a:latin typeface="Courier New" panose="02070309020205020404" pitchFamily="49" charset="0"/>
                <a:cs typeface="Courier New" panose="02070309020205020404" pitchFamily="49" charset="0"/>
              </a:rPr>
              <a:t>    }</a:t>
            </a:r>
          </a:p>
          <a:p>
            <a:pPr>
              <a:lnSpc>
                <a:spcPct val="150000"/>
              </a:lnSpc>
            </a:pPr>
            <a:r>
              <a:rPr lang="en-US" altLang="zh-CN" sz="1200" b="1" dirty="0">
                <a:latin typeface="Courier New" panose="02070309020205020404" pitchFamily="49" charset="0"/>
                <a:cs typeface="Courier New" panose="02070309020205020404" pitchFamily="49" charset="0"/>
              </a:rPr>
              <a:t>    return V';</a:t>
            </a:r>
          </a:p>
          <a:p>
            <a:pPr>
              <a:lnSpc>
                <a:spcPct val="150000"/>
              </a:lnSpc>
            </a:pPr>
            <a:r>
              <a:rPr lang="en-US" altLang="zh-CN" sz="1200" b="1" dirty="0">
                <a:latin typeface="Courier New" panose="02070309020205020404" pitchFamily="49" charset="0"/>
                <a:cs typeface="Courier New" panose="02070309020205020404" pitchFamily="49" charset="0"/>
              </a:rPr>
              <a:t>}</a:t>
            </a:r>
          </a:p>
        </p:txBody>
      </p:sp>
      <p:grpSp>
        <p:nvGrpSpPr>
          <p:cNvPr id="4" name="组合 3"/>
          <p:cNvGrpSpPr/>
          <p:nvPr/>
        </p:nvGrpSpPr>
        <p:grpSpPr>
          <a:xfrm>
            <a:off x="3967819" y="5331812"/>
            <a:ext cx="3619500" cy="1407825"/>
            <a:chOff x="5686425" y="3829050"/>
            <a:chExt cx="3619500" cy="1407825"/>
          </a:xfrm>
        </p:grpSpPr>
        <p:sp>
          <p:nvSpPr>
            <p:cNvPr id="5" name="椭圆 4"/>
            <p:cNvSpPr/>
            <p:nvPr/>
          </p:nvSpPr>
          <p:spPr>
            <a:xfrm>
              <a:off x="5686425" y="3829050"/>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a</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6" name="椭圆 5"/>
            <p:cNvSpPr/>
            <p:nvPr/>
          </p:nvSpPr>
          <p:spPr>
            <a:xfrm>
              <a:off x="56864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d</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7" name="椭圆 6"/>
            <p:cNvSpPr/>
            <p:nvPr/>
          </p:nvSpPr>
          <p:spPr>
            <a:xfrm>
              <a:off x="6753225" y="3829050"/>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b</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8" name="椭圆 7"/>
            <p:cNvSpPr/>
            <p:nvPr/>
          </p:nvSpPr>
          <p:spPr>
            <a:xfrm>
              <a:off x="7820025" y="3829050"/>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c</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 name="椭圆 8"/>
            <p:cNvSpPr/>
            <p:nvPr/>
          </p:nvSpPr>
          <p:spPr>
            <a:xfrm>
              <a:off x="67532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e</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10" name="椭圆 9"/>
            <p:cNvSpPr/>
            <p:nvPr/>
          </p:nvSpPr>
          <p:spPr>
            <a:xfrm>
              <a:off x="78200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f</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11" name="椭圆 10"/>
            <p:cNvSpPr/>
            <p:nvPr/>
          </p:nvSpPr>
          <p:spPr>
            <a:xfrm>
              <a:off x="88868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g</a:t>
              </a:r>
              <a:endParaRPr lang="zh-CN" altLang="en-US" dirty="0">
                <a:solidFill>
                  <a:schemeClr val="tx1"/>
                </a:solidFill>
                <a:latin typeface="Courier New" panose="02070309020205020404" pitchFamily="49" charset="0"/>
                <a:cs typeface="Courier New" panose="02070309020205020404" pitchFamily="49" charset="0"/>
              </a:endParaRPr>
            </a:p>
          </p:txBody>
        </p:sp>
        <p:cxnSp>
          <p:nvCxnSpPr>
            <p:cNvPr id="12" name="直接连接符 11"/>
            <p:cNvCxnSpPr>
              <a:stCxn id="5" idx="4"/>
              <a:endCxn id="6" idx="0"/>
            </p:cNvCxnSpPr>
            <p:nvPr/>
          </p:nvCxnSpPr>
          <p:spPr>
            <a:xfrm>
              <a:off x="58959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5" idx="6"/>
              <a:endCxn id="7" idx="2"/>
            </p:cNvCxnSpPr>
            <p:nvPr/>
          </p:nvCxnSpPr>
          <p:spPr>
            <a:xfrm>
              <a:off x="6105525" y="4038600"/>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7" idx="6"/>
              <a:endCxn id="8" idx="2"/>
            </p:cNvCxnSpPr>
            <p:nvPr/>
          </p:nvCxnSpPr>
          <p:spPr>
            <a:xfrm>
              <a:off x="7172325" y="4038600"/>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4"/>
              <a:endCxn id="9" idx="0"/>
            </p:cNvCxnSpPr>
            <p:nvPr/>
          </p:nvCxnSpPr>
          <p:spPr>
            <a:xfrm>
              <a:off x="69627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 idx="3"/>
              <a:endCxn id="9" idx="7"/>
            </p:cNvCxnSpPr>
            <p:nvPr/>
          </p:nvCxnSpPr>
          <p:spPr>
            <a:xfrm flipH="1">
              <a:off x="71109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8" idx="4"/>
              <a:endCxn id="10" idx="0"/>
            </p:cNvCxnSpPr>
            <p:nvPr/>
          </p:nvCxnSpPr>
          <p:spPr>
            <a:xfrm>
              <a:off x="80295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9" idx="6"/>
              <a:endCxn id="10" idx="2"/>
            </p:cNvCxnSpPr>
            <p:nvPr/>
          </p:nvCxnSpPr>
          <p:spPr>
            <a:xfrm>
              <a:off x="7172325" y="5027325"/>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8" idx="5"/>
              <a:endCxn id="11" idx="1"/>
            </p:cNvCxnSpPr>
            <p:nvPr/>
          </p:nvCxnSpPr>
          <p:spPr>
            <a:xfrm>
              <a:off x="81777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3967819" y="5331812"/>
            <a:ext cx="3619500" cy="1407825"/>
            <a:chOff x="5686425" y="3829050"/>
            <a:chExt cx="3619500" cy="1407825"/>
          </a:xfrm>
        </p:grpSpPr>
        <p:sp>
          <p:nvSpPr>
            <p:cNvPr id="53" name="椭圆 52"/>
            <p:cNvSpPr/>
            <p:nvPr/>
          </p:nvSpPr>
          <p:spPr>
            <a:xfrm>
              <a:off x="5686425" y="3829050"/>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a</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54" name="椭圆 53"/>
            <p:cNvSpPr/>
            <p:nvPr/>
          </p:nvSpPr>
          <p:spPr>
            <a:xfrm>
              <a:off x="56864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d</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55" name="椭圆 54"/>
            <p:cNvSpPr/>
            <p:nvPr/>
          </p:nvSpPr>
          <p:spPr>
            <a:xfrm>
              <a:off x="6753225" y="3829050"/>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b</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56" name="椭圆 55"/>
            <p:cNvSpPr/>
            <p:nvPr/>
          </p:nvSpPr>
          <p:spPr>
            <a:xfrm>
              <a:off x="7820025" y="3829050"/>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c</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57" name="椭圆 56"/>
            <p:cNvSpPr/>
            <p:nvPr/>
          </p:nvSpPr>
          <p:spPr>
            <a:xfrm>
              <a:off x="67532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e</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58" name="椭圆 57"/>
            <p:cNvSpPr/>
            <p:nvPr/>
          </p:nvSpPr>
          <p:spPr>
            <a:xfrm>
              <a:off x="78200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f</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59" name="椭圆 58"/>
            <p:cNvSpPr/>
            <p:nvPr/>
          </p:nvSpPr>
          <p:spPr>
            <a:xfrm>
              <a:off x="88868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g</a:t>
              </a:r>
              <a:endParaRPr lang="zh-CN" altLang="en-US" dirty="0">
                <a:solidFill>
                  <a:schemeClr val="tx1"/>
                </a:solidFill>
                <a:latin typeface="Courier New" panose="02070309020205020404" pitchFamily="49" charset="0"/>
                <a:cs typeface="Courier New" panose="02070309020205020404" pitchFamily="49" charset="0"/>
              </a:endParaRPr>
            </a:p>
          </p:txBody>
        </p:sp>
        <p:cxnSp>
          <p:nvCxnSpPr>
            <p:cNvPr id="60" name="直接连接符 59"/>
            <p:cNvCxnSpPr>
              <a:stCxn id="53" idx="4"/>
              <a:endCxn id="54" idx="0"/>
            </p:cNvCxnSpPr>
            <p:nvPr/>
          </p:nvCxnSpPr>
          <p:spPr>
            <a:xfrm>
              <a:off x="58959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3" idx="6"/>
              <a:endCxn id="55" idx="2"/>
            </p:cNvCxnSpPr>
            <p:nvPr/>
          </p:nvCxnSpPr>
          <p:spPr>
            <a:xfrm>
              <a:off x="6105525" y="4038600"/>
              <a:ext cx="6477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5" idx="6"/>
              <a:endCxn id="56" idx="2"/>
            </p:cNvCxnSpPr>
            <p:nvPr/>
          </p:nvCxnSpPr>
          <p:spPr>
            <a:xfrm>
              <a:off x="7172325" y="4038600"/>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55" idx="4"/>
              <a:endCxn id="57" idx="0"/>
            </p:cNvCxnSpPr>
            <p:nvPr/>
          </p:nvCxnSpPr>
          <p:spPr>
            <a:xfrm>
              <a:off x="69627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6" idx="3"/>
              <a:endCxn id="57" idx="7"/>
            </p:cNvCxnSpPr>
            <p:nvPr/>
          </p:nvCxnSpPr>
          <p:spPr>
            <a:xfrm flipH="1">
              <a:off x="71109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56" idx="4"/>
              <a:endCxn id="58" idx="0"/>
            </p:cNvCxnSpPr>
            <p:nvPr/>
          </p:nvCxnSpPr>
          <p:spPr>
            <a:xfrm>
              <a:off x="80295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7" idx="6"/>
              <a:endCxn id="58" idx="2"/>
            </p:cNvCxnSpPr>
            <p:nvPr/>
          </p:nvCxnSpPr>
          <p:spPr>
            <a:xfrm>
              <a:off x="7172325" y="5027325"/>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56" idx="5"/>
              <a:endCxn id="59" idx="1"/>
            </p:cNvCxnSpPr>
            <p:nvPr/>
          </p:nvCxnSpPr>
          <p:spPr>
            <a:xfrm>
              <a:off x="81777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a:off x="3967819" y="5331812"/>
            <a:ext cx="3619500" cy="1407825"/>
            <a:chOff x="5686425" y="3829050"/>
            <a:chExt cx="3619500" cy="1407825"/>
          </a:xfrm>
        </p:grpSpPr>
        <p:sp>
          <p:nvSpPr>
            <p:cNvPr id="85" name="椭圆 84"/>
            <p:cNvSpPr/>
            <p:nvPr/>
          </p:nvSpPr>
          <p:spPr>
            <a:xfrm>
              <a:off x="5686425" y="3829050"/>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a</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86" name="椭圆 85"/>
            <p:cNvSpPr/>
            <p:nvPr/>
          </p:nvSpPr>
          <p:spPr>
            <a:xfrm>
              <a:off x="56864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d</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87" name="椭圆 86"/>
            <p:cNvSpPr/>
            <p:nvPr/>
          </p:nvSpPr>
          <p:spPr>
            <a:xfrm>
              <a:off x="6753225" y="3829050"/>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b</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88" name="椭圆 87"/>
            <p:cNvSpPr/>
            <p:nvPr/>
          </p:nvSpPr>
          <p:spPr>
            <a:xfrm>
              <a:off x="7820025" y="3829050"/>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c</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89" name="椭圆 88"/>
            <p:cNvSpPr/>
            <p:nvPr/>
          </p:nvSpPr>
          <p:spPr>
            <a:xfrm>
              <a:off x="6753225" y="4817775"/>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e</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0" name="椭圆 89"/>
            <p:cNvSpPr/>
            <p:nvPr/>
          </p:nvSpPr>
          <p:spPr>
            <a:xfrm>
              <a:off x="78200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f</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1" name="椭圆 90"/>
            <p:cNvSpPr/>
            <p:nvPr/>
          </p:nvSpPr>
          <p:spPr>
            <a:xfrm>
              <a:off x="88868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g</a:t>
              </a:r>
              <a:endParaRPr lang="zh-CN" altLang="en-US" dirty="0">
                <a:solidFill>
                  <a:schemeClr val="tx1"/>
                </a:solidFill>
                <a:latin typeface="Courier New" panose="02070309020205020404" pitchFamily="49" charset="0"/>
                <a:cs typeface="Courier New" panose="02070309020205020404" pitchFamily="49" charset="0"/>
              </a:endParaRPr>
            </a:p>
          </p:txBody>
        </p:sp>
        <p:cxnSp>
          <p:nvCxnSpPr>
            <p:cNvPr id="92" name="直接连接符 91"/>
            <p:cNvCxnSpPr>
              <a:stCxn id="85" idx="4"/>
              <a:endCxn id="86" idx="0"/>
            </p:cNvCxnSpPr>
            <p:nvPr/>
          </p:nvCxnSpPr>
          <p:spPr>
            <a:xfrm>
              <a:off x="58959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85" idx="6"/>
              <a:endCxn id="87" idx="2"/>
            </p:cNvCxnSpPr>
            <p:nvPr/>
          </p:nvCxnSpPr>
          <p:spPr>
            <a:xfrm>
              <a:off x="6105525" y="4038600"/>
              <a:ext cx="6477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87" idx="6"/>
              <a:endCxn id="88" idx="2"/>
            </p:cNvCxnSpPr>
            <p:nvPr/>
          </p:nvCxnSpPr>
          <p:spPr>
            <a:xfrm>
              <a:off x="7172325" y="4038600"/>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87" idx="4"/>
              <a:endCxn id="89" idx="0"/>
            </p:cNvCxnSpPr>
            <p:nvPr/>
          </p:nvCxnSpPr>
          <p:spPr>
            <a:xfrm>
              <a:off x="69627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88" idx="3"/>
              <a:endCxn id="89" idx="7"/>
            </p:cNvCxnSpPr>
            <p:nvPr/>
          </p:nvCxnSpPr>
          <p:spPr>
            <a:xfrm flipH="1">
              <a:off x="7110949" y="4186774"/>
              <a:ext cx="770452" cy="6923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88" idx="4"/>
              <a:endCxn id="90" idx="0"/>
            </p:cNvCxnSpPr>
            <p:nvPr/>
          </p:nvCxnSpPr>
          <p:spPr>
            <a:xfrm>
              <a:off x="80295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89" idx="6"/>
              <a:endCxn id="90" idx="2"/>
            </p:cNvCxnSpPr>
            <p:nvPr/>
          </p:nvCxnSpPr>
          <p:spPr>
            <a:xfrm>
              <a:off x="7172325" y="5027325"/>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88" idx="5"/>
              <a:endCxn id="91" idx="1"/>
            </p:cNvCxnSpPr>
            <p:nvPr/>
          </p:nvCxnSpPr>
          <p:spPr>
            <a:xfrm>
              <a:off x="81777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370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0FFE494-1FB4-43AE-B86D-D688CF053232}"/>
              </a:ext>
            </a:extLst>
          </p:cNvPr>
          <p:cNvSpPr/>
          <p:nvPr/>
        </p:nvSpPr>
        <p:spPr>
          <a:xfrm>
            <a:off x="1999752" y="1074509"/>
            <a:ext cx="5967456" cy="433965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solidFill>
                  <a:srgbClr val="808080"/>
                </a:solidFill>
                <a:latin typeface="新宋体" panose="02010609030101010101" pitchFamily="49" charset="-122"/>
                <a:ea typeface="新宋体" panose="02010609030101010101" pitchFamily="49" charset="-122"/>
              </a:rPr>
              <a:t>#include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&lt;iostream&gt;</a:t>
            </a:r>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a:solidFill>
                  <a:srgbClr val="0000FF"/>
                </a:solidFill>
                <a:latin typeface="新宋体" panose="02010609030101010101" pitchFamily="49" charset="-122"/>
                <a:ea typeface="新宋体" panose="02010609030101010101" pitchFamily="49" charset="-122"/>
              </a:rPr>
              <a:t>using</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namespace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std</a:t>
            </a:r>
            <a:r>
              <a:rPr lang="en-US" altLang="zh-CN" sz="1200" dirty="0">
                <a:solidFill>
                  <a:srgbClr val="000000"/>
                </a:solidFill>
                <a:latin typeface="新宋体" panose="02010609030101010101" pitchFamily="49" charset="-122"/>
                <a:ea typeface="新宋体" panose="02010609030101010101" pitchFamily="49" charset="-122"/>
              </a:rPr>
              <a:t>;</a:t>
            </a:r>
          </a:p>
          <a:p>
            <a:endParaRPr lang="zh-CN" altLang="en-US" sz="1200" dirty="0">
              <a:solidFill>
                <a:srgbClr val="000000"/>
              </a:solidFill>
              <a:latin typeface="新宋体" panose="02010609030101010101" pitchFamily="49" charset="-122"/>
              <a:ea typeface="新宋体" panose="02010609030101010101" pitchFamily="49" charset="-122"/>
            </a:endParaRPr>
          </a:p>
          <a:p>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main()</a:t>
            </a: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pt-BR" altLang="zh-CN" sz="1200" dirty="0">
                <a:solidFill>
                  <a:srgbClr val="0000FF"/>
                </a:solidFill>
                <a:latin typeface="新宋体" panose="02010609030101010101" pitchFamily="49" charset="-122"/>
                <a:ea typeface="新宋体" panose="02010609030101010101" pitchFamily="49" charset="-122"/>
              </a:rPr>
              <a:t>char</a:t>
            </a:r>
            <a:r>
              <a:rPr lang="pt-BR" altLang="zh-CN" sz="1200" dirty="0">
                <a:solidFill>
                  <a:srgbClr val="000000"/>
                </a:solidFill>
                <a:latin typeface="新宋体" panose="02010609030101010101" pitchFamily="49" charset="-122"/>
                <a:ea typeface="新宋体" panose="02010609030101010101" pitchFamily="49" charset="-122"/>
              </a:rPr>
              <a:t> s[] = { </a:t>
            </a:r>
            <a:r>
              <a:rPr lang="pt-BR" altLang="zh-CN" sz="1200" dirty="0">
                <a:solidFill>
                  <a:srgbClr val="A31515"/>
                </a:solidFill>
                <a:latin typeface="新宋体" panose="02010609030101010101" pitchFamily="49" charset="-122"/>
                <a:ea typeface="新宋体" panose="02010609030101010101" pitchFamily="49" charset="-122"/>
              </a:rPr>
              <a:t>'a'</a:t>
            </a:r>
            <a:r>
              <a:rPr lang="pt-BR" altLang="zh-CN" sz="1200" dirty="0">
                <a:solidFill>
                  <a:srgbClr val="000000"/>
                </a:solidFill>
                <a:latin typeface="新宋体" panose="02010609030101010101" pitchFamily="49" charset="-122"/>
                <a:ea typeface="新宋体" panose="02010609030101010101" pitchFamily="49" charset="-122"/>
              </a:rPr>
              <a:t>, </a:t>
            </a:r>
            <a:r>
              <a:rPr lang="pt-BR" altLang="zh-CN" sz="1200" dirty="0">
                <a:solidFill>
                  <a:srgbClr val="A31515"/>
                </a:solidFill>
                <a:latin typeface="新宋体" panose="02010609030101010101" pitchFamily="49" charset="-122"/>
                <a:ea typeface="新宋体" panose="02010609030101010101" pitchFamily="49" charset="-122"/>
              </a:rPr>
              <a:t>'b'</a:t>
            </a:r>
            <a:r>
              <a:rPr lang="pt-BR" altLang="zh-CN" sz="1200" dirty="0">
                <a:solidFill>
                  <a:srgbClr val="000000"/>
                </a:solidFill>
                <a:latin typeface="新宋体" panose="02010609030101010101" pitchFamily="49" charset="-122"/>
                <a:ea typeface="新宋体" panose="02010609030101010101" pitchFamily="49" charset="-122"/>
              </a:rPr>
              <a:t>, </a:t>
            </a:r>
            <a:r>
              <a:rPr lang="pt-BR" altLang="zh-CN" sz="1200" dirty="0">
                <a:solidFill>
                  <a:srgbClr val="A31515"/>
                </a:solidFill>
                <a:latin typeface="新宋体" panose="02010609030101010101" pitchFamily="49" charset="-122"/>
                <a:ea typeface="新宋体" panose="02010609030101010101" pitchFamily="49" charset="-122"/>
              </a:rPr>
              <a:t>'c'</a:t>
            </a:r>
            <a:r>
              <a:rPr lang="pt-BR" altLang="zh-CN" sz="1200" dirty="0">
                <a:solidFill>
                  <a:srgbClr val="000000"/>
                </a:solidFill>
                <a:latin typeface="新宋体" panose="02010609030101010101" pitchFamily="49" charset="-122"/>
                <a:ea typeface="新宋体" panose="02010609030101010101" pitchFamily="49" charset="-122"/>
              </a:rPr>
              <a:t>, </a:t>
            </a:r>
            <a:r>
              <a:rPr lang="pt-BR" altLang="zh-CN" sz="1200" dirty="0">
                <a:solidFill>
                  <a:srgbClr val="A31515"/>
                </a:solidFill>
                <a:latin typeface="新宋体" panose="02010609030101010101" pitchFamily="49" charset="-122"/>
                <a:ea typeface="新宋体" panose="02010609030101010101" pitchFamily="49" charset="-122"/>
              </a:rPr>
              <a:t>'d'</a:t>
            </a:r>
            <a:r>
              <a:rPr lang="pt-BR" altLang="zh-CN" sz="1200" dirty="0">
                <a:solidFill>
                  <a:srgbClr val="000000"/>
                </a:solidFill>
                <a:latin typeface="新宋体" panose="02010609030101010101" pitchFamily="49" charset="-122"/>
                <a:ea typeface="新宋体" panose="02010609030101010101" pitchFamily="49" charset="-122"/>
              </a:rPr>
              <a:t>, </a:t>
            </a:r>
            <a:r>
              <a:rPr lang="pt-BR" altLang="zh-CN" sz="1200" dirty="0">
                <a:solidFill>
                  <a:srgbClr val="A31515"/>
                </a:solidFill>
                <a:latin typeface="新宋体" panose="02010609030101010101" pitchFamily="49" charset="-122"/>
                <a:ea typeface="新宋体" panose="02010609030101010101" pitchFamily="49" charset="-122"/>
              </a:rPr>
              <a:t>'e'</a:t>
            </a:r>
            <a:r>
              <a:rPr lang="pt-BR" altLang="zh-CN" sz="1200" dirty="0">
                <a:solidFill>
                  <a:srgbClr val="000000"/>
                </a:solidFill>
                <a:latin typeface="新宋体" panose="02010609030101010101" pitchFamily="49" charset="-122"/>
                <a:ea typeface="新宋体" panose="02010609030101010101" pitchFamily="49" charset="-122"/>
              </a:rPr>
              <a:t> };</a:t>
            </a:r>
          </a:p>
          <a:p>
            <a:pPr lvl="1"/>
            <a:r>
              <a:rPr lang="en-US" altLang="zh-CN" sz="1200" dirty="0" err="1">
                <a:solidFill>
                  <a:srgbClr val="0000FF"/>
                </a:solidFill>
                <a:latin typeface="新宋体" panose="02010609030101010101" pitchFamily="49" charset="-122"/>
                <a:ea typeface="新宋体" panose="02010609030101010101" pitchFamily="49" charset="-122"/>
              </a:rPr>
              <a:t>const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n = </a:t>
            </a:r>
            <a:r>
              <a:rPr lang="en-US" altLang="zh-CN" sz="1200" dirty="0" err="1">
                <a:solidFill>
                  <a:srgbClr val="0000FF"/>
                </a:solidFill>
                <a:latin typeface="新宋体" panose="02010609030101010101" pitchFamily="49" charset="-122"/>
                <a:ea typeface="新宋体" panose="02010609030101010101" pitchFamily="49" charset="-122"/>
              </a:rPr>
              <a:t>sizeof</a:t>
            </a:r>
            <a:r>
              <a:rPr lang="en-US" altLang="zh-CN" sz="1200" dirty="0">
                <a:solidFill>
                  <a:srgbClr val="000000"/>
                </a:solidFill>
                <a:latin typeface="新宋体" panose="02010609030101010101" pitchFamily="49" charset="-122"/>
                <a:ea typeface="新宋体" panose="02010609030101010101" pitchFamily="49" charset="-122"/>
              </a:rPr>
              <a:t>(s) / </a:t>
            </a:r>
            <a:r>
              <a:rPr lang="en-US" altLang="zh-CN" sz="1200" dirty="0" err="1">
                <a:solidFill>
                  <a:srgbClr val="0000FF"/>
                </a:solidFill>
                <a:latin typeface="新宋体" panose="02010609030101010101" pitchFamily="49" charset="-122"/>
                <a:ea typeface="新宋体" panose="02010609030101010101" pitchFamily="49" charset="-122"/>
              </a:rPr>
              <a:t>sizeof</a:t>
            </a:r>
            <a:r>
              <a:rPr lang="en-US" altLang="zh-CN" sz="1200" dirty="0">
                <a:solidFill>
                  <a:srgbClr val="000000"/>
                </a:solidFill>
                <a:latin typeface="新宋体" panose="02010609030101010101" pitchFamily="49" charset="-122"/>
                <a:ea typeface="新宋体" panose="02010609030101010101" pitchFamily="49" charset="-122"/>
              </a:rPr>
              <a:t>(*s);</a:t>
            </a:r>
          </a:p>
          <a:p>
            <a:pPr lvl="1"/>
            <a:r>
              <a:rPr lang="nn-NO" altLang="zh-CN" sz="1200" dirty="0">
                <a:solidFill>
                  <a:srgbClr val="0000FF"/>
                </a:solidFill>
                <a:latin typeface="新宋体" panose="02010609030101010101" pitchFamily="49" charset="-122"/>
                <a:ea typeface="新宋体" panose="02010609030101010101" pitchFamily="49" charset="-122"/>
              </a:rPr>
              <a:t>for</a:t>
            </a:r>
            <a:r>
              <a:rPr lang="nn-NO" altLang="zh-CN" sz="1200" dirty="0">
                <a:solidFill>
                  <a:srgbClr val="000000"/>
                </a:solidFill>
                <a:latin typeface="新宋体" panose="02010609030101010101" pitchFamily="49" charset="-122"/>
                <a:ea typeface="新宋体" panose="02010609030101010101" pitchFamily="49" charset="-122"/>
              </a:rPr>
              <a:t> (</a:t>
            </a:r>
            <a:r>
              <a:rPr lang="nn-NO" altLang="zh-CN" sz="1200" dirty="0">
                <a:solidFill>
                  <a:srgbClr val="0000FF"/>
                </a:solidFill>
                <a:latin typeface="新宋体" panose="02010609030101010101" pitchFamily="49" charset="-122"/>
                <a:ea typeface="新宋体" panose="02010609030101010101" pitchFamily="49" charset="-122"/>
              </a:rPr>
              <a:t>int</a:t>
            </a:r>
            <a:r>
              <a:rPr lang="nn-NO" altLang="zh-CN" sz="1200" dirty="0">
                <a:solidFill>
                  <a:srgbClr val="000000"/>
                </a:solidFill>
                <a:latin typeface="新宋体" panose="02010609030101010101" pitchFamily="49" charset="-122"/>
                <a:ea typeface="新宋体" panose="02010609030101010101" pitchFamily="49" charset="-122"/>
              </a:rPr>
              <a:t> i = 0; i &lt; (1 &lt;&lt; n); i++)</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err="1">
                <a:solidFill>
                  <a:srgbClr val="000000"/>
                </a:solidFill>
                <a:latin typeface="新宋体" panose="02010609030101010101" pitchFamily="49" charset="-122"/>
                <a:ea typeface="新宋体" panose="02010609030101010101" pitchFamily="49" charset="-122"/>
              </a:rPr>
              <a:t>cout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8080"/>
                </a:solidFill>
                <a:latin typeface="新宋体" panose="02010609030101010101" pitchFamily="49" charset="-122"/>
                <a:ea typeface="新宋体" panose="02010609030101010101" pitchFamily="49" charset="-122"/>
              </a:rPr>
              <a:t>&lt;&lt;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mask = i;</a:t>
            </a:r>
          </a:p>
          <a:p>
            <a:pPr lvl="2"/>
            <a:r>
              <a:rPr lang="en-US" altLang="zh-CN" sz="1200" dirty="0">
                <a:solidFill>
                  <a:srgbClr val="0000FF"/>
                </a:solidFill>
                <a:latin typeface="新宋体" panose="02010609030101010101" pitchFamily="49" charset="-122"/>
                <a:ea typeface="新宋体" panose="02010609030101010101" pitchFamily="49" charset="-122"/>
              </a:rPr>
              <a:t>for</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j = 0; mask != 0; mask &gt;&gt;= 1, </a:t>
            </a:r>
            <a:r>
              <a:rPr lang="en-US" altLang="zh-CN" sz="1200" dirty="0" err="1">
                <a:solidFill>
                  <a:srgbClr val="000000"/>
                </a:solidFill>
                <a:latin typeface="新宋体" panose="02010609030101010101" pitchFamily="49" charset="-122"/>
                <a:ea typeface="新宋体" panose="02010609030101010101" pitchFamily="49" charset="-122"/>
              </a:rPr>
              <a:t>j++</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((mask &amp; 1) != 0)</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err="1">
                <a:solidFill>
                  <a:srgbClr val="000000"/>
                </a:solidFill>
                <a:latin typeface="新宋体" panose="02010609030101010101" pitchFamily="49" charset="-122"/>
                <a:ea typeface="新宋体" panose="02010609030101010101" pitchFamily="49" charset="-122"/>
              </a:rPr>
              <a:t>cout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8080"/>
                </a:solidFill>
                <a:latin typeface="新宋体" panose="02010609030101010101" pitchFamily="49" charset="-122"/>
                <a:ea typeface="新宋体" panose="02010609030101010101" pitchFamily="49" charset="-122"/>
              </a:rPr>
              <a:t>&lt;&lt;</a:t>
            </a:r>
            <a:r>
              <a:rPr lang="en-US" altLang="zh-CN" sz="1200" dirty="0">
                <a:solidFill>
                  <a:srgbClr val="000000"/>
                </a:solidFill>
                <a:latin typeface="新宋体" panose="02010609030101010101" pitchFamily="49" charset="-122"/>
                <a:ea typeface="新宋体" panose="02010609030101010101" pitchFamily="49" charset="-122"/>
              </a:rPr>
              <a:t> s[j]</a:t>
            </a:r>
            <a:r>
              <a:rPr lang="en-US" altLang="zh-CN" sz="1200" dirty="0">
                <a:solidFill>
                  <a:srgbClr val="008080"/>
                </a:solidFill>
                <a:latin typeface="新宋体" panose="02010609030101010101" pitchFamily="49" charset="-122"/>
                <a:ea typeface="新宋体" panose="02010609030101010101" pitchFamily="49" charset="-122"/>
              </a:rPr>
              <a:t> &lt;&lt;</a:t>
            </a:r>
            <a:r>
              <a:rPr lang="en-US" altLang="zh-CN" sz="1200" dirty="0">
                <a:solidFill>
                  <a:srgbClr val="000000"/>
                </a:solidFill>
                <a:latin typeface="新宋体" panose="02010609030101010101" pitchFamily="49" charset="-122"/>
                <a:ea typeface="新宋体" panose="02010609030101010101" pitchFamily="49" charset="-122"/>
              </a:rPr>
              <a:t> </a:t>
            </a:r>
            <a:r>
              <a:rPr lang="pt-BR"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err="1">
                <a:solidFill>
                  <a:srgbClr val="000000"/>
                </a:solidFill>
                <a:latin typeface="新宋体" panose="02010609030101010101" pitchFamily="49" charset="-122"/>
                <a:ea typeface="新宋体" panose="02010609030101010101" pitchFamily="49" charset="-122"/>
              </a:rPr>
              <a:t>cout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8080"/>
                </a:solidFill>
                <a:latin typeface="新宋体" panose="02010609030101010101" pitchFamily="49" charset="-122"/>
                <a:ea typeface="新宋体" panose="02010609030101010101" pitchFamily="49" charset="-122"/>
              </a:rPr>
              <a:t>&lt;&lt;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8080"/>
                </a:solidFill>
                <a:latin typeface="新宋体" panose="02010609030101010101" pitchFamily="49" charset="-122"/>
                <a:ea typeface="新宋体" panose="02010609030101010101" pitchFamily="49" charset="-122"/>
              </a:rPr>
              <a:t>&lt;&lt;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endl</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system(</a:t>
            </a:r>
            <a:r>
              <a:rPr lang="en-US" altLang="zh-CN" sz="1200" dirty="0">
                <a:solidFill>
                  <a:srgbClr val="A31515"/>
                </a:solidFill>
                <a:latin typeface="新宋体" panose="02010609030101010101" pitchFamily="49" charset="-122"/>
                <a:ea typeface="新宋体" panose="02010609030101010101" pitchFamily="49" charset="-122"/>
              </a:rPr>
              <a:t>"pause"</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0;</a:t>
            </a:r>
          </a:p>
          <a:p>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Tree>
    <p:extLst>
      <p:ext uri="{BB962C8B-B14F-4D97-AF65-F5344CB8AC3E}">
        <p14:creationId xmlns:p14="http://schemas.microsoft.com/office/powerpoint/2010/main" val="143532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算法设计的基本策略</a:t>
            </a:r>
          </a:p>
        </p:txBody>
      </p:sp>
      <p:sp>
        <p:nvSpPr>
          <p:cNvPr id="5" name="文本框 4">
            <a:extLst>
              <a:ext uri="{FF2B5EF4-FFF2-40B4-BE49-F238E27FC236}">
                <a16:creationId xmlns:a16="http://schemas.microsoft.com/office/drawing/2014/main" id="{C1FCBD34-40E1-461E-9977-DE49F12E6878}"/>
              </a:ext>
            </a:extLst>
          </p:cNvPr>
          <p:cNvSpPr txBox="1"/>
          <p:nvPr/>
        </p:nvSpPr>
        <p:spPr>
          <a:xfrm>
            <a:off x="3322299" y="3044279"/>
            <a:ext cx="2499402" cy="769441"/>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4400" dirty="0"/>
              <a:t>回  溯  法</a:t>
            </a:r>
          </a:p>
        </p:txBody>
      </p:sp>
    </p:spTree>
    <p:extLst>
      <p:ext uri="{BB962C8B-B14F-4D97-AF65-F5344CB8AC3E}">
        <p14:creationId xmlns:p14="http://schemas.microsoft.com/office/powerpoint/2010/main" val="3113311292"/>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1557</TotalTime>
  <Words>7791</Words>
  <Application>Microsoft Office PowerPoint</Application>
  <PresentationFormat>全屏显示(4:3)</PresentationFormat>
  <Paragraphs>1815</Paragraphs>
  <Slides>72</Slides>
  <Notes>17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72</vt:i4>
      </vt:variant>
    </vt:vector>
  </HeadingPairs>
  <TitlesOfParts>
    <vt:vector size="85" baseType="lpstr">
      <vt:lpstr>宋体</vt:lpstr>
      <vt:lpstr>新宋体</vt:lpstr>
      <vt:lpstr>Arial</vt:lpstr>
      <vt:lpstr>Calibri</vt:lpstr>
      <vt:lpstr>Cambria Math</vt:lpstr>
      <vt:lpstr>Century Gothic</vt:lpstr>
      <vt:lpstr>Consolas</vt:lpstr>
      <vt:lpstr>Courier New</vt:lpstr>
      <vt:lpstr>Tahoma</vt:lpstr>
      <vt:lpstr>Times New Roman</vt:lpstr>
      <vt:lpstr>Wingdings</vt:lpstr>
      <vt:lpstr>Wingdings 3</vt:lpstr>
      <vt:lpstr>丝状</vt:lpstr>
      <vt:lpstr>第1章 算法设计</vt:lpstr>
      <vt:lpstr>第1节 算法设计的基本策略</vt:lpstr>
      <vt:lpstr>PowerPoint 演示文稿</vt:lpstr>
      <vt:lpstr>PowerPoint 演示文稿</vt:lpstr>
      <vt:lpstr>百钱百鸡问题</vt:lpstr>
      <vt:lpstr>盒子里的气球问题</vt:lpstr>
      <vt:lpstr>子集的列举问题</vt:lpstr>
      <vt:lpstr>PowerPoint 演示文稿</vt:lpstr>
      <vt:lpstr>第1节 算法设计的基本策略</vt:lpstr>
      <vt:lpstr>PowerPoint 演示文稿</vt:lpstr>
      <vt:lpstr>PowerPoint 演示文稿</vt:lpstr>
      <vt:lpstr>N后问题</vt:lpstr>
      <vt:lpstr>PowerPoint 演示文稿</vt:lpstr>
      <vt:lpstr>子集和问题</vt:lpstr>
      <vt:lpstr>PowerPoint 演示文稿</vt:lpstr>
      <vt:lpstr>不等式问题</vt:lpstr>
      <vt:lpstr>第1节 算法设计的基本策略</vt:lpstr>
      <vt:lpstr>PowerPoint 演示文稿</vt:lpstr>
      <vt:lpstr>PowerPoint 演示文稿</vt:lpstr>
      <vt:lpstr>PowerPoint 演示文稿</vt:lpstr>
      <vt:lpstr>PowerPoint 演示文稿</vt:lpstr>
      <vt:lpstr>第1节 算法设计的基本策略</vt:lpstr>
      <vt:lpstr>PowerPoint 演示文稿</vt:lpstr>
      <vt:lpstr>最近点对问题</vt:lpstr>
      <vt:lpstr>PowerPoint 演示文稿</vt:lpstr>
      <vt:lpstr>PowerPoint 演示文稿</vt:lpstr>
      <vt:lpstr>PowerPoint 演示文稿</vt:lpstr>
      <vt:lpstr>Gray码的构造问题</vt:lpstr>
      <vt:lpstr>PowerPoint 演示文稿</vt:lpstr>
      <vt:lpstr>马的Hamilton周游路线问题</vt:lpstr>
      <vt:lpstr>PowerPoint 演示文稿</vt:lpstr>
      <vt:lpstr>PowerPoint 演示文稿</vt:lpstr>
      <vt:lpstr>PowerPoint 演示文稿</vt:lpstr>
      <vt:lpstr>第1节 算法设计的基本策略</vt:lpstr>
      <vt:lpstr>PowerPoint 演示文稿</vt:lpstr>
      <vt:lpstr>最长公共子序列</vt:lpstr>
      <vt:lpstr>最长公共子序列</vt:lpstr>
      <vt:lpstr>PowerPoint 演示文稿</vt:lpstr>
      <vt:lpstr>PowerPoint 演示文稿</vt:lpstr>
      <vt:lpstr>最长单调递增子序列问题</vt:lpstr>
      <vt:lpstr>子集集合问题</vt:lpstr>
      <vt:lpstr>PowerPoint 演示文稿</vt:lpstr>
      <vt:lpstr>第1节 算法设计的基本策略</vt:lpstr>
      <vt:lpstr>PowerPoint 演示文稿</vt:lpstr>
      <vt:lpstr>活动安排问题</vt:lpstr>
      <vt:lpstr>PowerPoint 演示文稿</vt:lpstr>
      <vt:lpstr>最大多位整数问题</vt:lpstr>
      <vt:lpstr>第1节 算法设计的基本策略</vt:lpstr>
      <vt:lpstr>PowerPoint 演示文稿</vt:lpstr>
      <vt:lpstr>主元素问题</vt:lpstr>
      <vt:lpstr>数独问题</vt:lpstr>
      <vt:lpstr>PowerPoint 演示文稿</vt:lpstr>
      <vt:lpstr>PowerPoint 演示文稿</vt:lpstr>
      <vt:lpstr>PowerPoint 演示文稿</vt:lpstr>
      <vt:lpstr>纸牌平均分配问题</vt:lpstr>
      <vt:lpstr>纸牌平均分配问题</vt:lpstr>
      <vt:lpstr>第1节 算法设计的基本策略</vt:lpstr>
      <vt:lpstr>最大间隙问题</vt:lpstr>
      <vt:lpstr>第2节 随机算法</vt:lpstr>
      <vt:lpstr>第2节 随机算法</vt:lpstr>
      <vt:lpstr>PowerPoint 演示文稿</vt:lpstr>
      <vt:lpstr>第2节 随机算法</vt:lpstr>
      <vt:lpstr>第2节 随机算法</vt:lpstr>
      <vt:lpstr>第2节 随机算法</vt:lpstr>
      <vt:lpstr>第2节 随机算法</vt:lpstr>
      <vt:lpstr>第2节 随机算法</vt:lpstr>
      <vt:lpstr>第2节 随机算法</vt:lpstr>
      <vt:lpstr>第3节 近似算法</vt:lpstr>
      <vt:lpstr>第3节 近似算法</vt:lpstr>
      <vt:lpstr>第3节 近似算法</vt:lpstr>
      <vt:lpstr>最小顶点覆盖问题</vt:lpstr>
      <vt:lpstr>最小顶点覆盖问题</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算法设计</dc:title>
  <dc:creator>彭四伟</dc:creator>
  <cp:lastModifiedBy>PengSW</cp:lastModifiedBy>
  <cp:revision>97</cp:revision>
  <dcterms:created xsi:type="dcterms:W3CDTF">2013-11-16T00:37:15Z</dcterms:created>
  <dcterms:modified xsi:type="dcterms:W3CDTF">2021-04-29T10:31:28Z</dcterms:modified>
</cp:coreProperties>
</file>