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80" r:id="rId19"/>
    <p:sldId id="281" r:id="rId20"/>
    <p:sldId id="285" r:id="rId21"/>
    <p:sldId id="282" r:id="rId22"/>
    <p:sldId id="286" r:id="rId23"/>
    <p:sldId id="287" r:id="rId24"/>
    <p:sldId id="288" r:id="rId25"/>
    <p:sldId id="289" r:id="rId26"/>
    <p:sldId id="283" r:id="rId27"/>
    <p:sldId id="284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305" r:id="rId37"/>
    <p:sldId id="298" r:id="rId38"/>
    <p:sldId id="299" r:id="rId39"/>
    <p:sldId id="300" r:id="rId40"/>
    <p:sldId id="301" r:id="rId41"/>
    <p:sldId id="302" r:id="rId42"/>
    <p:sldId id="303" r:id="rId43"/>
    <p:sldId id="304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25588-0BFF-48D0-B65F-0101B152EF77}" v="5" dt="2018-05-15T06:58:37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294" autoAdjust="0"/>
  </p:normalViewPr>
  <p:slideViewPr>
    <p:cSldViewPr snapToGrid="0">
      <p:cViewPr varScale="1">
        <p:scale>
          <a:sx n="146" d="100"/>
          <a:sy n="146" d="100"/>
        </p:scale>
        <p:origin x="22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80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 Siwei" userId="8c9d49ea30389574" providerId="LiveId" clId="{6F0E240D-3FA2-47E6-9DC5-F7EB1962D8B7}"/>
    <pc:docChg chg="undo custSel addSld modSld sldOrd">
      <pc:chgData name="PENG Siwei" userId="8c9d49ea30389574" providerId="LiveId" clId="{6F0E240D-3FA2-47E6-9DC5-F7EB1962D8B7}" dt="2018-05-08T09:20:07.281" v="572"/>
      <pc:docMkLst>
        <pc:docMk/>
      </pc:docMkLst>
      <pc:sldChg chg="modSp">
        <pc:chgData name="PENG Siwei" userId="8c9d49ea30389574" providerId="LiveId" clId="{6F0E240D-3FA2-47E6-9DC5-F7EB1962D8B7}" dt="2018-05-08T05:19:26.596" v="0" actId="20577"/>
        <pc:sldMkLst>
          <pc:docMk/>
          <pc:sldMk cId="2369451573" sldId="271"/>
        </pc:sldMkLst>
        <pc:spChg chg="mod">
          <ac:chgData name="PENG Siwei" userId="8c9d49ea30389574" providerId="LiveId" clId="{6F0E240D-3FA2-47E6-9DC5-F7EB1962D8B7}" dt="2018-05-08T05:19:26.596" v="0" actId="20577"/>
          <ac:spMkLst>
            <pc:docMk/>
            <pc:sldMk cId="2369451573" sldId="271"/>
            <ac:spMk id="3" creationId="{00000000-0000-0000-0000-000000000000}"/>
          </ac:spMkLst>
        </pc:spChg>
      </pc:sldChg>
      <pc:sldChg chg="modSp">
        <pc:chgData name="PENG Siwei" userId="8c9d49ea30389574" providerId="LiveId" clId="{6F0E240D-3FA2-47E6-9DC5-F7EB1962D8B7}" dt="2018-05-08T05:19:26.766" v="1" actId="27636"/>
        <pc:sldMkLst>
          <pc:docMk/>
          <pc:sldMk cId="576891558" sldId="272"/>
        </pc:sldMkLst>
        <pc:spChg chg="mod">
          <ac:chgData name="PENG Siwei" userId="8c9d49ea30389574" providerId="LiveId" clId="{6F0E240D-3FA2-47E6-9DC5-F7EB1962D8B7}" dt="2018-05-08T05:19:26.766" v="1" actId="27636"/>
          <ac:spMkLst>
            <pc:docMk/>
            <pc:sldMk cId="576891558" sldId="272"/>
            <ac:spMk id="3" creationId="{00000000-0000-0000-0000-000000000000}"/>
          </ac:spMkLst>
        </pc:spChg>
      </pc:sldChg>
      <pc:sldChg chg="addSp delSp modSp delAnim modAnim">
        <pc:chgData name="PENG Siwei" userId="8c9d49ea30389574" providerId="LiveId" clId="{6F0E240D-3FA2-47E6-9DC5-F7EB1962D8B7}" dt="2018-05-08T06:01:41.223" v="173" actId="20577"/>
        <pc:sldMkLst>
          <pc:docMk/>
          <pc:sldMk cId="3043236683" sldId="288"/>
        </pc:sldMkLst>
        <pc:spChg chg="mod">
          <ac:chgData name="PENG Siwei" userId="8c9d49ea30389574" providerId="LiveId" clId="{6F0E240D-3FA2-47E6-9DC5-F7EB1962D8B7}" dt="2018-05-08T05:59:51.771" v="134" actId="20577"/>
          <ac:spMkLst>
            <pc:docMk/>
            <pc:sldMk cId="3043236683" sldId="288"/>
            <ac:spMk id="2" creationId="{00000000-0000-0000-0000-000000000000}"/>
          </ac:spMkLst>
        </pc:spChg>
        <pc:spChg chg="add ord">
          <ac:chgData name="PENG Siwei" userId="8c9d49ea30389574" providerId="LiveId" clId="{6F0E240D-3FA2-47E6-9DC5-F7EB1962D8B7}" dt="2018-05-08T05:57:53.047" v="109" actId="167"/>
          <ac:spMkLst>
            <pc:docMk/>
            <pc:sldMk cId="3043236683" sldId="288"/>
            <ac:spMk id="11" creationId="{E2EFC4A6-4A3A-409C-8E05-4CA3D4D588D4}"/>
          </ac:spMkLst>
        </pc:spChg>
        <pc:spChg chg="add mod">
          <ac:chgData name="PENG Siwei" userId="8c9d49ea30389574" providerId="LiveId" clId="{6F0E240D-3FA2-47E6-9DC5-F7EB1962D8B7}" dt="2018-05-08T06:01:37.831" v="172" actId="1076"/>
          <ac:spMkLst>
            <pc:docMk/>
            <pc:sldMk cId="3043236683" sldId="288"/>
            <ac:spMk id="12" creationId="{F877A75D-8146-40D4-8BCD-363F279EEAF3}"/>
          </ac:spMkLst>
        </pc:spChg>
        <pc:graphicFrameChg chg="del">
          <ac:chgData name="PENG Siwei" userId="8c9d49ea30389574" providerId="LiveId" clId="{6F0E240D-3FA2-47E6-9DC5-F7EB1962D8B7}" dt="2018-05-08T05:56:34.153" v="99" actId="478"/>
          <ac:graphicFrameMkLst>
            <pc:docMk/>
            <pc:sldMk cId="3043236683" sldId="288"/>
            <ac:graphicFrameMk id="9" creationId="{00000000-0000-0000-0000-000000000000}"/>
          </ac:graphicFrameMkLst>
        </pc:graphicFrameChg>
        <pc:graphicFrameChg chg="del mod">
          <ac:chgData name="PENG Siwei" userId="8c9d49ea30389574" providerId="LiveId" clId="{6F0E240D-3FA2-47E6-9DC5-F7EB1962D8B7}" dt="2018-05-08T06:01:33.948" v="171" actId="478"/>
          <ac:graphicFrameMkLst>
            <pc:docMk/>
            <pc:sldMk cId="3043236683" sldId="288"/>
            <ac:graphicFrameMk id="10" creationId="{00000000-0000-0000-0000-000000000000}"/>
          </ac:graphicFrameMkLst>
        </pc:graphicFrameChg>
      </pc:sldChg>
      <pc:sldChg chg="addSp delSp modSp delAnim modAnim">
        <pc:chgData name="PENG Siwei" userId="8c9d49ea30389574" providerId="LiveId" clId="{6F0E240D-3FA2-47E6-9DC5-F7EB1962D8B7}" dt="2018-05-08T06:11:16.495" v="409" actId="20577"/>
        <pc:sldMkLst>
          <pc:docMk/>
          <pc:sldMk cId="863845630" sldId="289"/>
        </pc:sldMkLst>
        <pc:spChg chg="add mod">
          <ac:chgData name="PENG Siwei" userId="8c9d49ea30389574" providerId="LiveId" clId="{6F0E240D-3FA2-47E6-9DC5-F7EB1962D8B7}" dt="2018-05-08T06:03:31.785" v="223" actId="1076"/>
          <ac:spMkLst>
            <pc:docMk/>
            <pc:sldMk cId="863845630" sldId="289"/>
            <ac:spMk id="8" creationId="{EEBE3F02-71A1-4770-9922-8F4C74534838}"/>
          </ac:spMkLst>
        </pc:spChg>
        <pc:spChg chg="add mod">
          <ac:chgData name="PENG Siwei" userId="8c9d49ea30389574" providerId="LiveId" clId="{6F0E240D-3FA2-47E6-9DC5-F7EB1962D8B7}" dt="2018-05-08T06:04:41.667" v="271" actId="1076"/>
          <ac:spMkLst>
            <pc:docMk/>
            <pc:sldMk cId="863845630" sldId="289"/>
            <ac:spMk id="9" creationId="{9F5185CC-20D1-42C2-9F73-ADE72BED98F2}"/>
          </ac:spMkLst>
        </pc:spChg>
        <pc:spChg chg="add mod">
          <ac:chgData name="PENG Siwei" userId="8c9d49ea30389574" providerId="LiveId" clId="{6F0E240D-3FA2-47E6-9DC5-F7EB1962D8B7}" dt="2018-05-08T06:05:41.694" v="310" actId="1076"/>
          <ac:spMkLst>
            <pc:docMk/>
            <pc:sldMk cId="863845630" sldId="289"/>
            <ac:spMk id="10" creationId="{D606DBC7-9695-4A9E-8FDC-45476A9E479A}"/>
          </ac:spMkLst>
        </pc:spChg>
        <pc:spChg chg="add mod">
          <ac:chgData name="PENG Siwei" userId="8c9d49ea30389574" providerId="LiveId" clId="{6F0E240D-3FA2-47E6-9DC5-F7EB1962D8B7}" dt="2018-05-08T06:06:59.454" v="361" actId="1076"/>
          <ac:spMkLst>
            <pc:docMk/>
            <pc:sldMk cId="863845630" sldId="289"/>
            <ac:spMk id="11" creationId="{883719FF-C7F8-4254-948B-B5A8B1B9D71E}"/>
          </ac:spMkLst>
        </pc:spChg>
        <pc:spChg chg="add mod">
          <ac:chgData name="PENG Siwei" userId="8c9d49ea30389574" providerId="LiveId" clId="{6F0E240D-3FA2-47E6-9DC5-F7EB1962D8B7}" dt="2018-05-08T06:10:52.732" v="406" actId="1076"/>
          <ac:spMkLst>
            <pc:docMk/>
            <pc:sldMk cId="863845630" sldId="289"/>
            <ac:spMk id="12" creationId="{8007521B-D99B-4CEA-8332-4C7678B57A8B}"/>
          </ac:spMkLst>
        </pc:spChg>
        <pc:graphicFrameChg chg="del">
          <ac:chgData name="PENG Siwei" userId="8c9d49ea30389574" providerId="LiveId" clId="{6F0E240D-3FA2-47E6-9DC5-F7EB1962D8B7}" dt="2018-05-08T06:03:27.678" v="222" actId="478"/>
          <ac:graphicFrameMkLst>
            <pc:docMk/>
            <pc:sldMk cId="863845630" sldId="289"/>
            <ac:graphicFrameMk id="3" creationId="{00000000-0000-0000-0000-000000000000}"/>
          </ac:graphicFrameMkLst>
        </pc:graphicFrameChg>
        <pc:graphicFrameChg chg="del">
          <ac:chgData name="PENG Siwei" userId="8c9d49ea30389574" providerId="LiveId" clId="{6F0E240D-3FA2-47E6-9DC5-F7EB1962D8B7}" dt="2018-05-08T06:04:33.408" v="270" actId="478"/>
          <ac:graphicFrameMkLst>
            <pc:docMk/>
            <pc:sldMk cId="863845630" sldId="289"/>
            <ac:graphicFrameMk id="4" creationId="{00000000-0000-0000-0000-000000000000}"/>
          </ac:graphicFrameMkLst>
        </pc:graphicFrameChg>
        <pc:graphicFrameChg chg="del">
          <ac:chgData name="PENG Siwei" userId="8c9d49ea30389574" providerId="LiveId" clId="{6F0E240D-3FA2-47E6-9DC5-F7EB1962D8B7}" dt="2018-05-08T06:05:36.155" v="309" actId="478"/>
          <ac:graphicFrameMkLst>
            <pc:docMk/>
            <pc:sldMk cId="863845630" sldId="289"/>
            <ac:graphicFrameMk id="5" creationId="{00000000-0000-0000-0000-000000000000}"/>
          </ac:graphicFrameMkLst>
        </pc:graphicFrameChg>
        <pc:graphicFrameChg chg="del">
          <ac:chgData name="PENG Siwei" userId="8c9d49ea30389574" providerId="LiveId" clId="{6F0E240D-3FA2-47E6-9DC5-F7EB1962D8B7}" dt="2018-05-08T06:06:51.771" v="360" actId="478"/>
          <ac:graphicFrameMkLst>
            <pc:docMk/>
            <pc:sldMk cId="863845630" sldId="289"/>
            <ac:graphicFrameMk id="6" creationId="{00000000-0000-0000-0000-000000000000}"/>
          </ac:graphicFrameMkLst>
        </pc:graphicFrameChg>
        <pc:graphicFrameChg chg="del">
          <ac:chgData name="PENG Siwei" userId="8c9d49ea30389574" providerId="LiveId" clId="{6F0E240D-3FA2-47E6-9DC5-F7EB1962D8B7}" dt="2018-05-08T06:10:30.832" v="403" actId="478"/>
          <ac:graphicFrameMkLst>
            <pc:docMk/>
            <pc:sldMk cId="863845630" sldId="289"/>
            <ac:graphicFrameMk id="7" creationId="{00000000-0000-0000-0000-000000000000}"/>
          </ac:graphicFrameMkLst>
        </pc:graphicFrameChg>
      </pc:sldChg>
      <pc:sldChg chg="modAnim">
        <pc:chgData name="PENG Siwei" userId="8c9d49ea30389574" providerId="LiveId" clId="{6F0E240D-3FA2-47E6-9DC5-F7EB1962D8B7}" dt="2018-05-08T06:58:50.682" v="410" actId="20577"/>
        <pc:sldMkLst>
          <pc:docMk/>
          <pc:sldMk cId="4072512210" sldId="295"/>
        </pc:sldMkLst>
      </pc:sldChg>
      <pc:sldChg chg="addSp delSp modSp addAnim delAnim">
        <pc:chgData name="PENG Siwei" userId="8c9d49ea30389574" providerId="LiveId" clId="{6F0E240D-3FA2-47E6-9DC5-F7EB1962D8B7}" dt="2018-05-08T08:06:24.355" v="446" actId="20577"/>
        <pc:sldMkLst>
          <pc:docMk/>
          <pc:sldMk cId="4135883059" sldId="301"/>
        </pc:sldMkLst>
        <pc:spChg chg="add del mod">
          <ac:chgData name="PENG Siwei" userId="8c9d49ea30389574" providerId="LiveId" clId="{6F0E240D-3FA2-47E6-9DC5-F7EB1962D8B7}" dt="2018-05-08T08:06:24.355" v="446" actId="20577"/>
          <ac:spMkLst>
            <pc:docMk/>
            <pc:sldMk cId="4135883059" sldId="301"/>
            <ac:spMk id="6" creationId="{00000000-0000-0000-0000-000000000000}"/>
          </ac:spMkLst>
        </pc:spChg>
      </pc:sldChg>
      <pc:sldChg chg="modNotesTx">
        <pc:chgData name="PENG Siwei" userId="8c9d49ea30389574" providerId="LiveId" clId="{6F0E240D-3FA2-47E6-9DC5-F7EB1962D8B7}" dt="2018-05-08T08:28:28.521" v="549" actId="20577"/>
        <pc:sldMkLst>
          <pc:docMk/>
          <pc:sldMk cId="1187317133" sldId="304"/>
        </pc:sldMkLst>
      </pc:sldChg>
      <pc:sldChg chg="modSp add ord">
        <pc:chgData name="PENG Siwei" userId="8c9d49ea30389574" providerId="LiveId" clId="{6F0E240D-3FA2-47E6-9DC5-F7EB1962D8B7}" dt="2018-05-08T09:20:07.281" v="572"/>
        <pc:sldMkLst>
          <pc:docMk/>
          <pc:sldMk cId="3773603175" sldId="305"/>
        </pc:sldMkLst>
        <pc:spChg chg="mod">
          <ac:chgData name="PENG Siwei" userId="8c9d49ea30389574" providerId="LiveId" clId="{6F0E240D-3FA2-47E6-9DC5-F7EB1962D8B7}" dt="2018-05-08T09:19:43.833" v="571" actId="20577"/>
          <ac:spMkLst>
            <pc:docMk/>
            <pc:sldMk cId="3773603175" sldId="305"/>
            <ac:spMk id="2" creationId="{00000000-0000-0000-0000-000000000000}"/>
          </ac:spMkLst>
        </pc:spChg>
      </pc:sldChg>
    </pc:docChg>
  </pc:docChgLst>
  <pc:docChgLst>
    <pc:chgData name="PENG Siwei" userId="8c9d49ea30389574" providerId="LiveId" clId="{4E725588-0BFF-48D0-B65F-0101B152EF77}"/>
    <pc:docChg chg="modSld">
      <pc:chgData name="PENG Siwei" userId="8c9d49ea30389574" providerId="LiveId" clId="{4E725588-0BFF-48D0-B65F-0101B152EF77}" dt="2018-05-15T06:58:37.679" v="4" actId="20577"/>
      <pc:docMkLst>
        <pc:docMk/>
      </pc:docMkLst>
      <pc:sldChg chg="modSp">
        <pc:chgData name="PENG Siwei" userId="8c9d49ea30389574" providerId="LiveId" clId="{4E725588-0BFF-48D0-B65F-0101B152EF77}" dt="2018-05-15T06:58:37.679" v="4" actId="20577"/>
        <pc:sldMkLst>
          <pc:docMk/>
          <pc:sldMk cId="4135883059" sldId="301"/>
        </pc:sldMkLst>
        <pc:spChg chg="mod">
          <ac:chgData name="PENG Siwei" userId="8c9d49ea30389574" providerId="LiveId" clId="{4E725588-0BFF-48D0-B65F-0101B152EF77}" dt="2018-05-15T06:58:37.679" v="4" actId="20577"/>
          <ac:spMkLst>
            <pc:docMk/>
            <pc:sldMk cId="4135883059" sldId="301"/>
            <ac:spMk id="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49396-9850-4D62-835A-F588A34C1131}" type="datetimeFigureOut">
              <a:rPr lang="zh-CN" altLang="en-US" smtClean="0"/>
              <a:t>2018-5-15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CF25F-ED82-4C23-A65E-0D80F2F69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1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34F2D-D915-493E-AA1D-AF28106B5836}" type="datetimeFigureOut">
              <a:rPr lang="zh-CN" altLang="en-US" smtClean="0"/>
              <a:t>2018-5-15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3AAD9-88A7-470F-95F8-4845B281D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7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201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作业：编写程序，根据输入的逆序序列，计算并输出原序列。例如，输入为：</a:t>
            </a:r>
            <a:r>
              <a:rPr lang="en-US" altLang="zh-CN" sz="1200" dirty="0"/>
              <a:t>0, 0, 2, 0, 2, 3, 2, 3</a:t>
            </a:r>
            <a:r>
              <a:rPr lang="zh-CN" altLang="en-US" sz="1200" dirty="0"/>
              <a:t>，则输出为：</a:t>
            </a:r>
            <a:r>
              <a:rPr lang="en-US" altLang="zh-CN" sz="1200" dirty="0"/>
              <a:t>3, 1, 6, 5, 8, 7, 2, 4</a:t>
            </a:r>
            <a:r>
              <a:rPr lang="zh-CN" altLang="en-US" sz="120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15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86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84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083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  <a:r>
              <a:rPr lang="en-US" altLang="zh-CN" dirty="0"/>
              <a:t>4</a:t>
            </a:r>
            <a:r>
              <a:rPr lang="zh-CN" altLang="en-US" dirty="0"/>
              <a:t>和性质</a:t>
            </a:r>
            <a:r>
              <a:rPr lang="en-US" altLang="zh-CN" dirty="0"/>
              <a:t>5</a:t>
            </a:r>
            <a:r>
              <a:rPr lang="zh-CN" altLang="en-US" dirty="0"/>
              <a:t>都可以推广到</a:t>
            </a:r>
            <a:r>
              <a:rPr lang="en-US" altLang="zh-CN" dirty="0"/>
              <a:t>k</a:t>
            </a:r>
            <a:r>
              <a:rPr lang="zh-CN" altLang="en-US" dirty="0"/>
              <a:t>个函数的和。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97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0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970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41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8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2018-5-15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69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2018-5-15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23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2018-5-15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839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2018-5-15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2018-5-15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285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2018-5-15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25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2018-5-15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77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2018-5-15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5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lnSpc>
                <a:spcPct val="200000"/>
              </a:lnSpc>
              <a:defRPr/>
            </a:lvl1pPr>
            <a:lvl2pPr>
              <a:lnSpc>
                <a:spcPct val="200000"/>
              </a:lnSpc>
              <a:defRPr/>
            </a:lvl2pPr>
            <a:lvl3pPr>
              <a:lnSpc>
                <a:spcPct val="200000"/>
              </a:lnSpc>
              <a:defRPr/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2018-5-15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24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2018-5-15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2018-5-15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7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2018-5-15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09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2018-5-15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50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2018-5-15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8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2018-5-15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7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2018-5-15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11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946E-E76F-439C-ADA2-2ABD83101984}" type="datetimeFigureOut">
              <a:rPr lang="zh-CN" altLang="en-US" smtClean="0"/>
              <a:t>2018-5-15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9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8.wmf"/><Relationship Id="rId3" Type="http://schemas.openxmlformats.org/officeDocument/2006/relationships/image" Target="../media/image39.png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6.wmf"/><Relationship Id="rId1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4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45.w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8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9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算法复杂性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算法分析与复杂性理论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528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588529" y="675702"/>
                <a:ext cx="6205288" cy="68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证明：若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zh-CN" altLang="en-US" sz="2400" dirty="0"/>
                  <a:t>，则</a:t>
                </a:r>
                <a:r>
                  <a:rPr lang="en-US" altLang="zh-CN" sz="2400" dirty="0"/>
                  <a:t>f(n)=o(g(n))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29" y="675702"/>
                <a:ext cx="6205288" cy="680699"/>
              </a:xfrm>
              <a:prstGeom prst="rect">
                <a:avLst/>
              </a:prstGeom>
              <a:blipFill rotWithShape="0">
                <a:blip r:embed="rId2"/>
                <a:stretch>
                  <a:fillRect l="-1572" r="-491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422359" y="1410626"/>
                <a:ext cx="5823283" cy="1169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zh-CN" altLang="en-US" dirty="0"/>
                  <a:t>可知，对任意给定的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存在</a:t>
                </a:r>
                <a:r>
                  <a:rPr lang="en-US" altLang="zh-CN" dirty="0"/>
                  <a:t>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，当</a:t>
                </a:r>
                <a:r>
                  <a:rPr lang="en-US" altLang="zh-CN" dirty="0"/>
                  <a:t>n≥n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时，有：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59" y="1410626"/>
                <a:ext cx="5823283" cy="1169679"/>
              </a:xfrm>
              <a:prstGeom prst="rect">
                <a:avLst/>
              </a:prstGeom>
              <a:blipFill rotWithShape="0">
                <a:blip r:embed="rId3"/>
                <a:stretch>
                  <a:fillRect l="-837"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429411" y="2790983"/>
                <a:ext cx="2902205" cy="616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11" y="2790983"/>
                <a:ext cx="2902205" cy="6162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429411" y="3820572"/>
                <a:ext cx="44655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即对任意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，存在</a:t>
                </a:r>
                <a:r>
                  <a:rPr lang="en-US" altLang="zh-CN" dirty="0"/>
                  <a:t>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，当</a:t>
                </a:r>
                <a:r>
                  <a:rPr lang="en-US" altLang="zh-CN" dirty="0"/>
                  <a:t>n≥n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时，有：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11" y="3820572"/>
                <a:ext cx="446558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30" t="-18333" r="-137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422359" y="4490152"/>
                <a:ext cx="3418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59" y="4490152"/>
                <a:ext cx="341843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13" t="-6667" r="-89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422359" y="513242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因此，</a:t>
            </a:r>
            <a:r>
              <a:rPr lang="en-US" altLang="zh-CN" dirty="0"/>
              <a:t>f(n)=o(g(n))</a:t>
            </a:r>
            <a:r>
              <a:rPr lang="zh-CN" altLang="en-US" dirty="0"/>
              <a:t>得证。</a:t>
            </a:r>
          </a:p>
        </p:txBody>
      </p:sp>
    </p:spTree>
    <p:extLst>
      <p:ext uri="{BB962C8B-B14F-4D97-AF65-F5344CB8AC3E}">
        <p14:creationId xmlns:p14="http://schemas.microsoft.com/office/powerpoint/2010/main" val="80985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588529" y="675702"/>
                <a:ext cx="6525889" cy="68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证明：若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func>
                  </m:oMath>
                </a14:m>
                <a:r>
                  <a:rPr lang="zh-CN" altLang="en-US" sz="2400" dirty="0"/>
                  <a:t>，则</a:t>
                </a:r>
                <a:r>
                  <a:rPr lang="en-US" altLang="zh-CN" sz="2400" dirty="0"/>
                  <a:t>f(n)=ω(g(n))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29" y="675702"/>
                <a:ext cx="6525889" cy="680699"/>
              </a:xfrm>
              <a:prstGeom prst="rect">
                <a:avLst/>
              </a:prstGeom>
              <a:blipFill rotWithShape="0">
                <a:blip r:embed="rId2"/>
                <a:stretch>
                  <a:fillRect l="-1495" r="-467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422359" y="1410626"/>
                <a:ext cx="5823283" cy="1169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func>
                  </m:oMath>
                </a14:m>
                <a:r>
                  <a:rPr lang="zh-CN" altLang="en-US" dirty="0"/>
                  <a:t>可知，对任意给定的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存在</a:t>
                </a:r>
                <a:r>
                  <a:rPr lang="en-US" altLang="zh-CN" dirty="0"/>
                  <a:t>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，当</a:t>
                </a:r>
                <a:r>
                  <a:rPr lang="en-US" altLang="zh-CN" dirty="0"/>
                  <a:t>n≥n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时，有：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59" y="1410626"/>
                <a:ext cx="5823283" cy="1169679"/>
              </a:xfrm>
              <a:prstGeom prst="rect">
                <a:avLst/>
              </a:prstGeom>
              <a:blipFill rotWithShape="0">
                <a:blip r:embed="rId3"/>
                <a:stretch>
                  <a:fillRect l="-837"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429411" y="2790983"/>
                <a:ext cx="2902205" cy="616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11" y="2790983"/>
                <a:ext cx="2902205" cy="6162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429411" y="3820572"/>
                <a:ext cx="44655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即对任意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，存在</a:t>
                </a:r>
                <a:r>
                  <a:rPr lang="en-US" altLang="zh-CN" dirty="0"/>
                  <a:t>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，当</a:t>
                </a:r>
                <a:r>
                  <a:rPr lang="en-US" altLang="zh-CN" dirty="0"/>
                  <a:t>n≥n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时，有：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11" y="3820572"/>
                <a:ext cx="446558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30" t="-18333" r="-137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422359" y="4490152"/>
                <a:ext cx="34617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59" y="4490152"/>
                <a:ext cx="346171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04" t="-6667" r="-88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422359" y="513242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因此，</a:t>
            </a:r>
            <a:r>
              <a:rPr lang="en-US" altLang="zh-CN" dirty="0"/>
              <a:t>f(n)=ω(g(n))</a:t>
            </a:r>
            <a:r>
              <a:rPr lang="zh-CN" altLang="en-US" dirty="0"/>
              <a:t>得证。</a:t>
            </a:r>
          </a:p>
        </p:txBody>
      </p:sp>
    </p:spTree>
    <p:extLst>
      <p:ext uri="{BB962C8B-B14F-4D97-AF65-F5344CB8AC3E}">
        <p14:creationId xmlns:p14="http://schemas.microsoft.com/office/powerpoint/2010/main" val="355169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en-US" altLang="zh-CN" dirty="0"/>
                  <a:t>O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Ω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Θ</a:t>
                </a:r>
                <a:r>
                  <a:rPr lang="zh-CN" altLang="en-US" dirty="0"/>
                  <a:t>的性质</a:t>
                </a:r>
                <a:r>
                  <a:rPr lang="zh-CN" altLang="en-US" baseline="-25000" dirty="0"/>
                  <a:t>（</a:t>
                </a:r>
                <a:r>
                  <a:rPr lang="en-US" altLang="zh-CN" baseline="-25000" dirty="0"/>
                  <a:t>f(n)=O(g(n))</a:t>
                </a:r>
                <a:r>
                  <a:rPr lang="zh-CN" altLang="en-US" baseline="-25000" dirty="0"/>
                  <a:t>简写为</a:t>
                </a:r>
                <a:r>
                  <a:rPr lang="en-US" altLang="zh-CN" baseline="-25000" dirty="0"/>
                  <a:t>f=O(g))</a:t>
                </a:r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29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507957" y="753979"/>
                <a:ext cx="71018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zh-CN" altLang="en-US" sz="2400" dirty="0"/>
                  <a:t>证明性质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57" y="753979"/>
                <a:ext cx="710188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288" t="-18667" r="-42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507957" y="1716505"/>
            <a:ext cx="695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</a:t>
            </a:r>
            <a:r>
              <a:rPr lang="en-US" altLang="zh-CN" dirty="0"/>
              <a:t>f=O(g)</a:t>
            </a:r>
            <a:r>
              <a:rPr lang="zh-CN" altLang="en-US" dirty="0"/>
              <a:t>可知，存在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&gt;0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en-US" altLang="zh-CN" baseline="-25000" dirty="0"/>
              <a:t>1</a:t>
            </a:r>
            <a:r>
              <a:rPr lang="en-US" altLang="zh-CN" dirty="0"/>
              <a:t>&gt;0</a:t>
            </a:r>
            <a:r>
              <a:rPr lang="zh-CN" altLang="en-US" dirty="0"/>
              <a:t>，当</a:t>
            </a:r>
            <a:r>
              <a:rPr lang="en-US" altLang="zh-CN" dirty="0"/>
              <a:t>n≥n</a:t>
            </a:r>
            <a:r>
              <a:rPr lang="en-US" altLang="zh-CN" baseline="-25000" dirty="0"/>
              <a:t>1</a:t>
            </a:r>
            <a:r>
              <a:rPr lang="zh-CN" altLang="en-US" dirty="0"/>
              <a:t>时：</a:t>
            </a:r>
            <a:r>
              <a:rPr lang="en-US" altLang="zh-CN" dirty="0"/>
              <a:t>f(n)≤c</a:t>
            </a:r>
            <a:r>
              <a:rPr lang="en-US" altLang="zh-CN" baseline="-25000" dirty="0"/>
              <a:t>1</a:t>
            </a:r>
            <a:r>
              <a:rPr lang="en-US" altLang="zh-CN" dirty="0"/>
              <a:t>g(n)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07957" y="2586698"/>
            <a:ext cx="686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</a:t>
            </a:r>
            <a:r>
              <a:rPr lang="en-US" altLang="zh-CN" dirty="0"/>
              <a:t>g=O(h)</a:t>
            </a:r>
            <a:r>
              <a:rPr lang="zh-CN" altLang="en-US" dirty="0"/>
              <a:t>可知，存在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&gt;0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en-US" altLang="zh-CN" baseline="-25000" dirty="0"/>
              <a:t>2</a:t>
            </a:r>
            <a:r>
              <a:rPr lang="en-US" altLang="zh-CN" dirty="0"/>
              <a:t>&gt;0</a:t>
            </a:r>
            <a:r>
              <a:rPr lang="zh-CN" altLang="en-US" dirty="0"/>
              <a:t>，当</a:t>
            </a:r>
            <a:r>
              <a:rPr lang="en-US" altLang="zh-CN" dirty="0"/>
              <a:t>n≥n</a:t>
            </a:r>
            <a:r>
              <a:rPr lang="en-US" altLang="zh-CN" baseline="-25000" dirty="0"/>
              <a:t>2</a:t>
            </a:r>
            <a:r>
              <a:rPr lang="zh-CN" altLang="en-US" dirty="0"/>
              <a:t>时：</a:t>
            </a:r>
            <a:r>
              <a:rPr lang="en-US" altLang="zh-CN" dirty="0"/>
              <a:t>g(n)≤c</a:t>
            </a:r>
            <a:r>
              <a:rPr lang="en-US" altLang="zh-CN" baseline="-25000" dirty="0"/>
              <a:t>2</a:t>
            </a:r>
            <a:r>
              <a:rPr lang="en-US" altLang="zh-CN" dirty="0"/>
              <a:t>h(n)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07957" y="3441212"/>
            <a:ext cx="69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取</a:t>
            </a:r>
            <a:r>
              <a:rPr lang="en-US" altLang="zh-CN" dirty="0"/>
              <a:t>n</a:t>
            </a:r>
            <a:r>
              <a:rPr lang="en-US" altLang="zh-CN" baseline="-25000" dirty="0"/>
              <a:t>0</a:t>
            </a:r>
            <a:r>
              <a:rPr lang="en-US" altLang="zh-CN" dirty="0"/>
              <a:t>=max{n</a:t>
            </a:r>
            <a:r>
              <a:rPr lang="en-US" altLang="zh-CN" baseline="-25000" dirty="0"/>
              <a:t>1</a:t>
            </a:r>
            <a:r>
              <a:rPr lang="en-US" altLang="zh-CN" dirty="0"/>
              <a:t>, n</a:t>
            </a:r>
            <a:r>
              <a:rPr lang="en-US" altLang="zh-CN" baseline="-25000" dirty="0"/>
              <a:t>2</a:t>
            </a:r>
            <a:r>
              <a:rPr lang="en-US" altLang="zh-CN" dirty="0"/>
              <a:t>}</a:t>
            </a:r>
            <a:r>
              <a:rPr lang="zh-CN" altLang="en-US" dirty="0"/>
              <a:t>，则当</a:t>
            </a:r>
            <a:r>
              <a:rPr lang="en-US" altLang="zh-CN" dirty="0"/>
              <a:t>n≥n0</a:t>
            </a:r>
            <a:r>
              <a:rPr lang="zh-CN" altLang="en-US" dirty="0"/>
              <a:t>时：</a:t>
            </a:r>
            <a:r>
              <a:rPr lang="en-US" altLang="zh-CN" dirty="0"/>
              <a:t>f(n)≤c</a:t>
            </a:r>
            <a:r>
              <a:rPr lang="en-US" altLang="zh-CN" baseline="-25000" dirty="0"/>
              <a:t>1</a:t>
            </a:r>
            <a:r>
              <a:rPr lang="en-US" altLang="zh-CN" dirty="0"/>
              <a:t>g(n)≤c</a:t>
            </a:r>
            <a:r>
              <a:rPr lang="en-US" altLang="zh-CN" baseline="-25000" dirty="0"/>
              <a:t>1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h(n)</a:t>
            </a:r>
            <a:r>
              <a:rPr lang="zh-CN" altLang="en-US" dirty="0"/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07957" y="4219797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因此，</a:t>
            </a:r>
            <a:r>
              <a:rPr lang="en-US" altLang="zh-CN" dirty="0"/>
              <a:t>f=O(h)</a:t>
            </a:r>
            <a:r>
              <a:rPr lang="zh-CN" altLang="en-US" dirty="0"/>
              <a:t>得证。</a:t>
            </a:r>
          </a:p>
        </p:txBody>
      </p:sp>
    </p:spTree>
    <p:extLst>
      <p:ext uri="{BB962C8B-B14F-4D97-AF65-F5344CB8AC3E}">
        <p14:creationId xmlns:p14="http://schemas.microsoft.com/office/powerpoint/2010/main" val="256217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507958" y="753979"/>
                <a:ext cx="56836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zh-CN" altLang="en-US" sz="2400" dirty="0"/>
                  <a:t>证明性质</a:t>
                </a:r>
                <a:r>
                  <a:rPr lang="en-US" altLang="zh-CN" sz="2400" dirty="0"/>
                  <a:t>5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58" y="753979"/>
                <a:ext cx="5683672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608" t="-18667" r="-64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892968" y="1684421"/>
            <a:ext cx="456086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由于</a:t>
            </a:r>
            <a:r>
              <a:rPr lang="en-US" altLang="zh-CN" dirty="0"/>
              <a:t>f(n)&gt;0</a:t>
            </a:r>
            <a:r>
              <a:rPr lang="zh-CN" altLang="en-US" dirty="0"/>
              <a:t>且</a:t>
            </a:r>
            <a:r>
              <a:rPr lang="en-US" altLang="zh-CN" dirty="0"/>
              <a:t>g(n)&gt;0</a:t>
            </a:r>
            <a:r>
              <a:rPr lang="zh-CN" altLang="en-US" dirty="0"/>
              <a:t>，因此对任意</a:t>
            </a:r>
            <a:r>
              <a:rPr lang="en-US" altLang="zh-CN" dirty="0"/>
              <a:t>n≥0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有</a:t>
            </a:r>
            <a:r>
              <a:rPr lang="en-US" altLang="zh-CN" dirty="0"/>
              <a:t>f(n)+g(n)≥g(n)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即：</a:t>
            </a:r>
            <a:r>
              <a:rPr lang="en-US" altLang="zh-CN" dirty="0" err="1"/>
              <a:t>f+g</a:t>
            </a:r>
            <a:r>
              <a:rPr lang="en-US" altLang="zh-CN" dirty="0"/>
              <a:t>=Ω(g)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92968" y="3307360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由条件</a:t>
            </a:r>
            <a:r>
              <a:rPr lang="en-US" altLang="zh-CN" dirty="0"/>
              <a:t>f=O(g)</a:t>
            </a:r>
            <a:r>
              <a:rPr lang="zh-CN" altLang="en-US" dirty="0"/>
              <a:t>和</a:t>
            </a:r>
            <a:r>
              <a:rPr lang="en-US" altLang="zh-CN" dirty="0"/>
              <a:t>g=O(g)</a:t>
            </a:r>
            <a:r>
              <a:rPr lang="zh-CN" altLang="en-US" dirty="0"/>
              <a:t>，根据性质</a:t>
            </a:r>
            <a:r>
              <a:rPr lang="en-US" altLang="zh-CN" dirty="0"/>
              <a:t>4</a:t>
            </a:r>
            <a:r>
              <a:rPr lang="zh-CN" altLang="en-US" dirty="0"/>
              <a:t>，可得：</a:t>
            </a:r>
            <a:r>
              <a:rPr lang="en-US" altLang="zh-CN" dirty="0" err="1"/>
              <a:t>f+g</a:t>
            </a:r>
            <a:r>
              <a:rPr lang="en-US" altLang="zh-CN" dirty="0"/>
              <a:t>=O(g)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92968" y="3994484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因此，</a:t>
            </a:r>
            <a:r>
              <a:rPr lang="en-US" altLang="zh-CN" dirty="0" err="1"/>
              <a:t>f+g</a:t>
            </a:r>
            <a:r>
              <a:rPr lang="en-US" altLang="zh-CN" dirty="0"/>
              <a:t>=Θ(g)</a:t>
            </a:r>
            <a:r>
              <a:rPr lang="zh-CN" altLang="en-US" dirty="0"/>
              <a:t>得证。</a:t>
            </a:r>
          </a:p>
        </p:txBody>
      </p:sp>
    </p:spTree>
    <p:extLst>
      <p:ext uri="{BB962C8B-B14F-4D97-AF65-F5344CB8AC3E}">
        <p14:creationId xmlns:p14="http://schemas.microsoft.com/office/powerpoint/2010/main" val="23366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dirty="0"/>
                  <a:t>常见复杂性函数的阶</a:t>
                </a:r>
                <a:endParaRPr lang="en-US" altLang="zh-CN" dirty="0"/>
              </a:p>
              <a:p>
                <a:pPr lvl="1">
                  <a:lnSpc>
                    <a:spcPct val="200000"/>
                  </a:lnSpc>
                </a:pPr>
                <a:r>
                  <a:rPr lang="zh-CN" altLang="en-US" dirty="0"/>
                  <a:t>对数函数：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lvl="1">
                  <a:lnSpc>
                    <a:spcPct val="200000"/>
                  </a:lnSpc>
                </a:pPr>
                <a:r>
                  <a:rPr lang="zh-CN" altLang="en-US" dirty="0"/>
                  <a:t>多项式函数：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/>
                  <a:t>，即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+a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n+a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n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+...+</a:t>
                </a:r>
                <a:r>
                  <a:rPr lang="en-US" altLang="zh-CN" dirty="0" err="1"/>
                  <a:t>a</a:t>
                </a:r>
                <a:r>
                  <a:rPr lang="en-US" altLang="zh-CN" baseline="-25000" dirty="0" err="1"/>
                  <a:t>d</a:t>
                </a:r>
                <a:r>
                  <a:rPr lang="en-US" altLang="zh-CN" dirty="0" err="1"/>
                  <a:t>n</a:t>
                </a:r>
                <a:r>
                  <a:rPr lang="en-US" altLang="zh-CN" baseline="30000" dirty="0" err="1"/>
                  <a:t>d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d</a:t>
                </a:r>
                <a:r>
                  <a:rPr lang="en-US" altLang="zh-CN" dirty="0"/>
                  <a:t>≠0</a:t>
                </a:r>
              </a:p>
              <a:p>
                <a:pPr lvl="2"/>
                <a:r>
                  <a:rPr lang="zh-CN" altLang="en-US" dirty="0"/>
                  <a:t>对多项式函数，指数可以不是一个整数，如</a:t>
                </a:r>
                <a:r>
                  <a:rPr lang="en-US" altLang="zh-CN" dirty="0"/>
                  <a:t>O(n</a:t>
                </a:r>
                <a:r>
                  <a:rPr lang="en-US" altLang="zh-CN" baseline="30000" dirty="0"/>
                  <a:t>1.59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的算法，也视为多项式时间算法。</a:t>
                </a:r>
                <a:r>
                  <a:rPr lang="en-US" altLang="zh-CN" dirty="0"/>
                  <a:t>O(</a:t>
                </a:r>
                <a:r>
                  <a:rPr lang="en-US" altLang="zh-CN" dirty="0" err="1"/>
                  <a:t>nlogn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也视为多项式时间。</a:t>
                </a:r>
                <a:endParaRPr lang="en-US" altLang="zh-CN" dirty="0"/>
              </a:p>
              <a:p>
                <a:pPr lvl="1">
                  <a:lnSpc>
                    <a:spcPct val="200000"/>
                  </a:lnSpc>
                </a:pPr>
                <a:r>
                  <a:rPr lang="zh-CN" altLang="en-US" dirty="0"/>
                  <a:t>指数函数：</a:t>
                </a:r>
                <a:r>
                  <a:rPr lang="en-US" altLang="zh-CN" dirty="0" err="1"/>
                  <a:t>r</a:t>
                </a:r>
                <a:r>
                  <a:rPr lang="en-US" altLang="zh-CN" baseline="30000" dirty="0" err="1"/>
                  <a:t>n</a:t>
                </a:r>
                <a:endParaRPr lang="en-US" altLang="zh-CN" dirty="0"/>
              </a:p>
              <a:p>
                <a:pPr lvl="1">
                  <a:lnSpc>
                    <a:spcPct val="200000"/>
                  </a:lnSpc>
                </a:pPr>
                <a:r>
                  <a:rPr lang="zh-CN" altLang="en-US" dirty="0"/>
                  <a:t>阶乘函数：</a:t>
                </a:r>
                <a:r>
                  <a:rPr lang="en-US" altLang="zh-CN" dirty="0"/>
                  <a:t>n!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451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dirty="0"/>
                  <a:t>常见复杂性函数的阶的性质</a:t>
                </a:r>
                <a:endParaRPr lang="en-US" altLang="zh-CN" dirty="0"/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857250" lvl="2" indent="0">
                  <a:buNone/>
                </a:pPr>
                <a:r>
                  <a:rPr lang="zh-CN" altLang="en-US" dirty="0"/>
                  <a:t>有些函数表面上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位于指数位置，但实际上可能是多项式函数。</a:t>
                </a:r>
                <a:endParaRPr lang="en-US" altLang="zh-CN" dirty="0"/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dirty="0"/>
                  <a:t>对任意</a:t>
                </a:r>
                <a:r>
                  <a:rPr lang="en-US" altLang="zh-CN" dirty="0"/>
                  <a:t>b&gt;1</a:t>
                </a:r>
                <a:r>
                  <a:rPr lang="zh-CN" altLang="en-US" dirty="0"/>
                  <a:t>和任意</a:t>
                </a:r>
                <a:r>
                  <a:rPr lang="en-US" altLang="zh-CN" dirty="0"/>
                  <a:t>α&gt;0</a:t>
                </a:r>
                <a:r>
                  <a:rPr lang="zh-CN" altLang="en-US" dirty="0"/>
                  <a:t>，有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marL="857250" lvl="2" indent="0">
                  <a:buNone/>
                </a:pPr>
                <a:r>
                  <a:rPr lang="zh-CN" altLang="en-US" dirty="0"/>
                  <a:t>任何多项式函数</a:t>
                </a:r>
                <a:r>
                  <a:rPr lang="en-US" altLang="zh-CN" dirty="0"/>
                  <a:t>n</a:t>
                </a:r>
                <a:r>
                  <a:rPr lang="en-US" altLang="zh-CN" baseline="30000" dirty="0"/>
                  <a:t>α</a:t>
                </a:r>
                <a:r>
                  <a:rPr lang="en-US" altLang="zh-CN" dirty="0"/>
                  <a:t>(α&gt;0)</a:t>
                </a:r>
                <a:r>
                  <a:rPr lang="zh-CN" altLang="en-US" dirty="0"/>
                  <a:t>都比对数函数</a:t>
                </a:r>
                <a:r>
                  <a:rPr lang="en-US" altLang="zh-CN" dirty="0" err="1"/>
                  <a:t>log</a:t>
                </a:r>
                <a:r>
                  <a:rPr lang="en-US" altLang="zh-CN" baseline="-25000" dirty="0" err="1"/>
                  <a:t>b</a:t>
                </a:r>
                <a:r>
                  <a:rPr lang="en-US" altLang="zh-CN" dirty="0" err="1"/>
                  <a:t>n</a:t>
                </a:r>
                <a:r>
                  <a:rPr lang="zh-CN" altLang="en-US" dirty="0"/>
                  <a:t>的阶高。</a:t>
                </a:r>
                <a:endParaRPr lang="en-US" altLang="zh-CN" dirty="0"/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dirty="0"/>
                  <a:t>对任意</a:t>
                </a:r>
                <a:r>
                  <a:rPr lang="en-US" altLang="zh-CN" dirty="0"/>
                  <a:t>a&gt;0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b&gt;0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857250" lvl="2" indent="0">
                  <a:buNone/>
                </a:pPr>
                <a:r>
                  <a:rPr lang="zh-CN" altLang="en-US" dirty="0"/>
                  <a:t>对对数函数的阶来说，对数的底并不重要，通常用</a:t>
                </a:r>
                <a:r>
                  <a:rPr lang="en-US" altLang="zh-CN" dirty="0" err="1"/>
                  <a:t>logn</a:t>
                </a:r>
                <a:r>
                  <a:rPr lang="zh-CN" altLang="en-US" dirty="0"/>
                  <a:t>表示以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为底的对数。</a:t>
                </a:r>
                <a:endParaRPr lang="en-US" altLang="zh-CN" dirty="0"/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dirty="0"/>
                  <a:t>对任意</a:t>
                </a:r>
                <a:r>
                  <a:rPr lang="en-US" altLang="zh-CN" dirty="0"/>
                  <a:t>r&gt;1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d&gt;0</a:t>
                </a:r>
                <a:r>
                  <a:rPr lang="zh-CN" altLang="en-US" dirty="0"/>
                  <a:t>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dirty="0"/>
                  <a:t>n!=o(</a:t>
                </a:r>
                <a:r>
                  <a:rPr lang="en-US" altLang="zh-CN" dirty="0" err="1"/>
                  <a:t>n</a:t>
                </a:r>
                <a:r>
                  <a:rPr lang="en-US" altLang="zh-CN" baseline="30000" dirty="0" err="1"/>
                  <a:t>n</a:t>
                </a:r>
                <a:r>
                  <a:rPr lang="en-US" altLang="zh-CN" dirty="0"/>
                  <a:t>), n!=ω(2</a:t>
                </a:r>
                <a:r>
                  <a:rPr lang="en-US" altLang="zh-CN" baseline="30000" dirty="0"/>
                  <a:t>n</a:t>
                </a:r>
                <a:r>
                  <a:rPr lang="en-US" altLang="zh-CN" dirty="0"/>
                  <a:t>), log(n!)=θ(</a:t>
                </a:r>
                <a:r>
                  <a:rPr lang="en-US" altLang="zh-CN" dirty="0" err="1"/>
                  <a:t>nlogn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" b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8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递推方程求解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55771" y="3263817"/>
            <a:ext cx="36893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long FN( long n )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   if (n&lt;=1) return 1;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   return n * FN(n-1);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477537"/>
              </p:ext>
            </p:extLst>
          </p:nvPr>
        </p:nvGraphicFramePr>
        <p:xfrm>
          <a:off x="3200233" y="5373604"/>
          <a:ext cx="33131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3" imgW="1650960" imgH="457200" progId="Equation.3">
                  <p:embed/>
                </p:oleObj>
              </mc:Choice>
              <mc:Fallback>
                <p:oleObj name="公式" r:id="rId3" imgW="1650960" imgH="457200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233" y="5373604"/>
                        <a:ext cx="331311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9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递推方程求解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98269" y="2957763"/>
            <a:ext cx="61277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Hanoi( </a:t>
            </a:r>
            <a:r>
              <a:rPr lang="en-US" altLang="zh-CN" sz="2000" b="1" dirty="0" err="1"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n, </a:t>
            </a:r>
            <a:r>
              <a:rPr lang="en-US" altLang="zh-CN" sz="2000" b="1" dirty="0" err="1"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a, </a:t>
            </a:r>
            <a:r>
              <a:rPr lang="en-US" altLang="zh-CN" sz="2000" b="1" dirty="0" err="1"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b, </a:t>
            </a:r>
            <a:r>
              <a:rPr lang="en-US" altLang="zh-CN" sz="2000" b="1" dirty="0" err="1"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c )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   if (n&lt;=0) return 0;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   Hanoi( n-1, a, c, b );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   Move( n, a, c );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   Hanoi( n-1, b, a, c );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   return 1;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206974"/>
              </p:ext>
            </p:extLst>
          </p:nvPr>
        </p:nvGraphicFramePr>
        <p:xfrm>
          <a:off x="2269707" y="5621588"/>
          <a:ext cx="33353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3" imgW="1752480" imgH="457200" progId="Equation.3">
                  <p:embed/>
                </p:oleObj>
              </mc:Choice>
              <mc:Fallback>
                <p:oleObj name="公式" r:id="rId3" imgW="1752480" imgH="45720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707" y="5621588"/>
                        <a:ext cx="333533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880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递推方程求解</a:t>
            </a:r>
            <a:endParaRPr lang="en-US" altLang="zh-CN" dirty="0"/>
          </a:p>
          <a:p>
            <a:pPr lvl="1"/>
            <a:r>
              <a:rPr lang="zh-CN" altLang="en-US" dirty="0"/>
              <a:t>代入法：通过观察逐一递推的结果，对结果式进行预测，并用数学归纳法进行证明。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08421" y="4652211"/>
            <a:ext cx="1797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T(0) = ……</a:t>
            </a:r>
          </a:p>
          <a:p>
            <a:r>
              <a:rPr lang="en-US" altLang="zh-CN" dirty="0"/>
              <a:t>T(1) = ……</a:t>
            </a:r>
          </a:p>
          <a:p>
            <a:r>
              <a:rPr lang="en-US" altLang="zh-CN" dirty="0"/>
              <a:t>T(2) = ……</a:t>
            </a:r>
          </a:p>
          <a:p>
            <a:r>
              <a:rPr lang="en-US" altLang="zh-CN" dirty="0"/>
              <a:t>……</a:t>
            </a:r>
          </a:p>
          <a:p>
            <a:r>
              <a:rPr lang="en-US" altLang="zh-CN" dirty="0"/>
              <a:t>T(n) </a:t>
            </a:r>
            <a:r>
              <a:rPr lang="zh-CN" altLang="en-US" dirty="0"/>
              <a:t>可能是？</a:t>
            </a:r>
          </a:p>
        </p:txBody>
      </p:sp>
    </p:spTree>
    <p:extLst>
      <p:ext uri="{BB962C8B-B14F-4D97-AF65-F5344CB8AC3E}">
        <p14:creationId xmlns:p14="http://schemas.microsoft.com/office/powerpoint/2010/main" val="103226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节 算法的度量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算法复杂性</a:t>
            </a:r>
          </a:p>
        </p:txBody>
      </p:sp>
    </p:spTree>
    <p:extLst>
      <p:ext uri="{BB962C8B-B14F-4D97-AF65-F5344CB8AC3E}">
        <p14:creationId xmlns:p14="http://schemas.microsoft.com/office/powerpoint/2010/main" val="3148665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311063"/>
              </p:ext>
            </p:extLst>
          </p:nvPr>
        </p:nvGraphicFramePr>
        <p:xfrm>
          <a:off x="2055227" y="482767"/>
          <a:ext cx="41640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3" imgW="1726920" imgH="457200" progId="Equation.3">
                  <p:embed/>
                </p:oleObj>
              </mc:Choice>
              <mc:Fallback>
                <p:oleObj name="公式" r:id="rId3" imgW="1726920" imgH="457200" progId="Equation.3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227" y="482767"/>
                        <a:ext cx="416401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055227" y="1973179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T(0) = 0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055227" y="2557954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T(1) = 1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055227" y="3142729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T(2) = 3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055227" y="3727504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T(3) = 7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2055227" y="4312279"/>
            <a:ext cx="2406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T(4) = 15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2055227" y="4897054"/>
            <a:ext cx="3227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T(n) = 2</a:t>
            </a:r>
            <a:r>
              <a:rPr lang="en-US" altLang="zh-CN" sz="3200" baseline="30000" dirty="0"/>
              <a:t>n</a:t>
            </a:r>
            <a:r>
              <a:rPr lang="en-US" altLang="zh-CN" sz="3200" dirty="0"/>
              <a:t>-1</a:t>
            </a:r>
            <a:r>
              <a:rPr lang="zh-CN" altLang="en-US" sz="32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83522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递推方程求解</a:t>
            </a:r>
            <a:endParaRPr lang="en-US" altLang="zh-CN" dirty="0"/>
          </a:p>
          <a:p>
            <a:pPr lvl="1"/>
            <a:r>
              <a:rPr lang="zh-CN" altLang="en-US" dirty="0"/>
              <a:t>迭代法：将递推式展开，进行级数求和。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11116" y="365307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T(n)=2T(n-1)+1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62549" y="4022411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=2(2T(n-2)+1)+1=2</a:t>
            </a:r>
            <a:r>
              <a:rPr lang="en-US" altLang="zh-CN" baseline="30000" dirty="0"/>
              <a:t>2</a:t>
            </a:r>
            <a:r>
              <a:rPr lang="en-US" altLang="zh-CN" dirty="0"/>
              <a:t>T(n-2)+2+1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62549" y="4389024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=2</a:t>
            </a:r>
            <a:r>
              <a:rPr lang="en-US" altLang="zh-CN" baseline="30000" dirty="0"/>
              <a:t>2</a:t>
            </a:r>
            <a:r>
              <a:rPr lang="en-US" altLang="zh-CN" dirty="0"/>
              <a:t>(2T(n-3)+1)+2+1=2</a:t>
            </a:r>
            <a:r>
              <a:rPr lang="en-US" altLang="zh-CN" baseline="30000" dirty="0"/>
              <a:t>3</a:t>
            </a:r>
            <a:r>
              <a:rPr lang="en-US" altLang="zh-CN" dirty="0"/>
              <a:t>T(n-3)+2</a:t>
            </a:r>
            <a:r>
              <a:rPr lang="en-US" altLang="zh-CN" baseline="30000" dirty="0"/>
              <a:t>2</a:t>
            </a:r>
            <a:r>
              <a:rPr lang="en-US" altLang="zh-CN" dirty="0"/>
              <a:t>+2</a:t>
            </a:r>
            <a:r>
              <a:rPr lang="en-US" altLang="zh-CN" baseline="30000" dirty="0"/>
              <a:t>1</a:t>
            </a:r>
            <a:r>
              <a:rPr lang="en-US" altLang="zh-CN" dirty="0"/>
              <a:t>+2</a:t>
            </a:r>
            <a:r>
              <a:rPr lang="en-US" altLang="zh-CN" baseline="30000" dirty="0"/>
              <a:t>0</a:t>
            </a:r>
            <a:endParaRPr lang="zh-CN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262549" y="4756753"/>
                <a:ext cx="2089546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549" y="4756753"/>
                <a:ext cx="2089546" cy="381451"/>
              </a:xfrm>
              <a:prstGeom prst="rect">
                <a:avLst/>
              </a:prstGeom>
              <a:blipFill rotWithShape="0">
                <a:blip r:embed="rId3"/>
                <a:stretch>
                  <a:fillRect l="-2332" t="-114286" r="-7580" b="-17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262549" y="5176078"/>
                <a:ext cx="1101392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549" y="5176078"/>
                <a:ext cx="1101392" cy="381451"/>
              </a:xfrm>
              <a:prstGeom prst="rect">
                <a:avLst/>
              </a:prstGeom>
              <a:blipFill rotWithShape="0">
                <a:blip r:embed="rId4"/>
                <a:stretch>
                  <a:fillRect l="-18232" t="-114286" r="-14917" b="-17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3262549" y="571873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=2</a:t>
            </a:r>
            <a:r>
              <a:rPr lang="en-US" altLang="zh-CN" baseline="30000" dirty="0"/>
              <a:t>n</a:t>
            </a:r>
            <a:r>
              <a:rPr lang="en-US" altLang="zh-CN" dirty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6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1818"/>
              </p:ext>
            </p:extLst>
          </p:nvPr>
        </p:nvGraphicFramePr>
        <p:xfrm>
          <a:off x="2111375" y="3622675"/>
          <a:ext cx="50403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3" imgW="2387520" imgH="457200" progId="Equation.3">
                  <p:embed/>
                </p:oleObj>
              </mc:Choice>
              <mc:Fallback>
                <p:oleObj name="公式" r:id="rId3" imgW="2387520" imgH="457200" progId="Equation.3">
                  <p:embed/>
                  <p:pic>
                    <p:nvPicPr>
                      <p:cNvPr id="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3622675"/>
                        <a:ext cx="50403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48699" y="621632"/>
            <a:ext cx="53657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int QSort( List &amp;L, int s, int t 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if (s&gt;=t) return 1;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int k = Partition( L, s, t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QSort( L, s, k-1 );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QSort( L, k+1, t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return 1;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832086"/>
              </p:ext>
            </p:extLst>
          </p:nvPr>
        </p:nvGraphicFramePr>
        <p:xfrm>
          <a:off x="2111417" y="5059695"/>
          <a:ext cx="2808288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公式" r:id="rId5" imgW="1218960" imgH="431640" progId="Equation.3">
                  <p:embed/>
                </p:oleObj>
              </mc:Choice>
              <mc:Fallback>
                <p:oleObj name="公式" r:id="rId5" imgW="1218960" imgH="431640" progId="Equation.3">
                  <p:embed/>
                  <p:pic>
                    <p:nvPicPr>
                      <p:cNvPr id="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417" y="5059695"/>
                        <a:ext cx="2808288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61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27514" y="237040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659556"/>
              </p:ext>
            </p:extLst>
          </p:nvPr>
        </p:nvGraphicFramePr>
        <p:xfrm>
          <a:off x="421189" y="489452"/>
          <a:ext cx="21558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公式" r:id="rId3" imgW="1218960" imgH="431640" progId="Equation.3">
                  <p:embed/>
                </p:oleObj>
              </mc:Choice>
              <mc:Fallback>
                <p:oleObj name="公式" r:id="rId3" imgW="1218960" imgH="431640" progId="Equation.3">
                  <p:embed/>
                  <p:pic>
                    <p:nvPicPr>
                      <p:cNvPr id="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89" y="489452"/>
                        <a:ext cx="21558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458056"/>
              </p:ext>
            </p:extLst>
          </p:nvPr>
        </p:nvGraphicFramePr>
        <p:xfrm>
          <a:off x="2800851" y="489452"/>
          <a:ext cx="13684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公式" r:id="rId5" imgW="787320" imgH="431640" progId="Equation.3">
                  <p:embed/>
                </p:oleObj>
              </mc:Choice>
              <mc:Fallback>
                <p:oleObj name="公式" r:id="rId5" imgW="787320" imgH="431640" progId="Equation.3">
                  <p:embed/>
                  <p:pic>
                    <p:nvPicPr>
                      <p:cNvPr id="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851" y="489452"/>
                        <a:ext cx="13684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917767"/>
              </p:ext>
            </p:extLst>
          </p:nvPr>
        </p:nvGraphicFramePr>
        <p:xfrm>
          <a:off x="4383589" y="489452"/>
          <a:ext cx="333216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公式" r:id="rId7" imgW="1917360" imgH="431640" progId="Equation.3">
                  <p:embed/>
                </p:oleObj>
              </mc:Choice>
              <mc:Fallback>
                <p:oleObj name="公式" r:id="rId7" imgW="1917360" imgH="431640" progId="Equation.3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589" y="489452"/>
                        <a:ext cx="3332162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53300"/>
              </p:ext>
            </p:extLst>
          </p:nvPr>
        </p:nvGraphicFramePr>
        <p:xfrm>
          <a:off x="421189" y="1713415"/>
          <a:ext cx="23399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公式" r:id="rId9" imgW="1346040" imgH="431640" progId="Equation.3">
                  <p:embed/>
                </p:oleObj>
              </mc:Choice>
              <mc:Fallback>
                <p:oleObj name="公式" r:id="rId9" imgW="1346040" imgH="431640" progId="Equation.3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89" y="1713415"/>
                        <a:ext cx="23399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691755"/>
              </p:ext>
            </p:extLst>
          </p:nvPr>
        </p:nvGraphicFramePr>
        <p:xfrm>
          <a:off x="4043864" y="1640390"/>
          <a:ext cx="3487737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公式" r:id="rId11" imgW="2006280" imgH="431640" progId="Equation.3">
                  <p:embed/>
                </p:oleObj>
              </mc:Choice>
              <mc:Fallback>
                <p:oleObj name="公式" r:id="rId11" imgW="2006280" imgH="431640" progId="Equation.3">
                  <p:embed/>
                  <p:pic>
                    <p:nvPicPr>
                      <p:cNvPr id="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864" y="1640390"/>
                        <a:ext cx="3487737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011912"/>
              </p:ext>
            </p:extLst>
          </p:nvPr>
        </p:nvGraphicFramePr>
        <p:xfrm>
          <a:off x="4043864" y="3008815"/>
          <a:ext cx="386397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公式" r:id="rId13" imgW="2222280" imgH="444240" progId="Equation.3">
                  <p:embed/>
                </p:oleObj>
              </mc:Choice>
              <mc:Fallback>
                <p:oleObj name="公式" r:id="rId13" imgW="2222280" imgH="444240" progId="Equation.3">
                  <p:embed/>
                  <p:pic>
                    <p:nvPicPr>
                      <p:cNvPr id="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864" y="3008815"/>
                        <a:ext cx="386397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328654"/>
              </p:ext>
            </p:extLst>
          </p:nvPr>
        </p:nvGraphicFramePr>
        <p:xfrm>
          <a:off x="421189" y="3027865"/>
          <a:ext cx="27368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公式" r:id="rId15" imgW="1574640" imgH="444240" progId="Equation.3">
                  <p:embed/>
                </p:oleObj>
              </mc:Choice>
              <mc:Fallback>
                <p:oleObj name="公式" r:id="rId15" imgW="1574640" imgH="4442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89" y="3027865"/>
                        <a:ext cx="273685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914468"/>
              </p:ext>
            </p:extLst>
          </p:nvPr>
        </p:nvGraphicFramePr>
        <p:xfrm>
          <a:off x="421189" y="4224840"/>
          <a:ext cx="567213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公式" r:id="rId17" imgW="3263760" imgH="419040" progId="Equation.3">
                  <p:embed/>
                </p:oleObj>
              </mc:Choice>
              <mc:Fallback>
                <p:oleObj name="公式" r:id="rId17" imgW="3263760" imgH="419040" progId="Equation.3">
                  <p:embed/>
                  <p:pic>
                    <p:nvPicPr>
                      <p:cNvPr id="1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89" y="4224840"/>
                        <a:ext cx="5672137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17419"/>
              </p:ext>
            </p:extLst>
          </p:nvPr>
        </p:nvGraphicFramePr>
        <p:xfrm>
          <a:off x="421189" y="5456740"/>
          <a:ext cx="33766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公式" r:id="rId19" imgW="1942920" imgH="393480" progId="Equation.3">
                  <p:embed/>
                </p:oleObj>
              </mc:Choice>
              <mc:Fallback>
                <p:oleObj name="公式" r:id="rId19" imgW="1942920" imgH="393480" progId="Equation.3">
                  <p:embed/>
                  <p:pic>
                    <p:nvPicPr>
                      <p:cNvPr id="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89" y="5456740"/>
                        <a:ext cx="3376612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206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>
            <a:extLst>
              <a:ext uri="{FF2B5EF4-FFF2-40B4-BE49-F238E27FC236}">
                <a16:creationId xmlns:a16="http://schemas.microsoft.com/office/drawing/2014/main" id="{E2EFC4A6-4A3A-409C-8E05-4CA3D4D58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14" y="237040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"/>
              <p:cNvSpPr>
                <a:spLocks noChangeArrowheads="1"/>
              </p:cNvSpPr>
              <p:nvPr/>
            </p:nvSpPr>
            <p:spPr bwMode="auto">
              <a:xfrm>
                <a:off x="671603" y="4936570"/>
                <a:ext cx="8354831" cy="613886"/>
              </a:xfrm>
              <a:prstGeom prst="rect">
                <a:avLst/>
              </a:prstGeom>
              <a:noFill/>
              <a:ln w="57150" algn="ctr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+1)∙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2∙1−1</m:t>
                              </m:r>
                            </m:e>
                          </m:d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1∙2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2∙2−1</m:t>
                              </m:r>
                            </m:e>
                          </m:d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2∙3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+1)(2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zh-CN" altLang="zh-CN" sz="2000" dirty="0">
                  <a:latin typeface="Courier New" panose="02070309020205020404" pitchFamily="49" charset="0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2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603" y="4936570"/>
                <a:ext cx="8354831" cy="613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 algn="ctr">
                <a:noFill/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323850" y="404813"/>
          <a:ext cx="337661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公式" r:id="rId4" imgW="1942920" imgH="393480" progId="Equation.3">
                  <p:embed/>
                </p:oleObj>
              </mc:Choice>
              <mc:Fallback>
                <p:oleObj name="公式" r:id="rId4" imgW="1942920" imgH="393480" progId="Equation.3">
                  <p:embed/>
                  <p:pic>
                    <p:nvPicPr>
                      <p:cNvPr id="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4813"/>
                        <a:ext cx="3376613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323850" y="1160463"/>
          <a:ext cx="589121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公式" r:id="rId6" imgW="3390840" imgH="431640" progId="Equation.3">
                  <p:embed/>
                </p:oleObj>
              </mc:Choice>
              <mc:Fallback>
                <p:oleObj name="公式" r:id="rId6" imgW="3390840" imgH="431640" progId="Equation.3">
                  <p:embed/>
                  <p:pic>
                    <p:nvPicPr>
                      <p:cNvPr id="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60463"/>
                        <a:ext cx="5891213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885825" y="1989138"/>
          <a:ext cx="527367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公式" r:id="rId8" imgW="3035160" imgH="419040" progId="Equation.3">
                  <p:embed/>
                </p:oleObj>
              </mc:Choice>
              <mc:Fallback>
                <p:oleObj name="公式" r:id="rId8" imgW="3035160" imgH="419040" progId="Equation.3">
                  <p:embed/>
                  <p:pic>
                    <p:nvPicPr>
                      <p:cNvPr id="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1989138"/>
                        <a:ext cx="527367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895350" y="2824163"/>
          <a:ext cx="7810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10" imgW="4495680" imgH="431640" progId="Equation.3">
                  <p:embed/>
                </p:oleObj>
              </mc:Choice>
              <mc:Fallback>
                <p:oleObj name="公式" r:id="rId10" imgW="4495680" imgH="431640" progId="Equation.3">
                  <p:embed/>
                  <p:pic>
                    <p:nvPicPr>
                      <p:cNvPr id="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2824163"/>
                        <a:ext cx="78105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/>
        </p:nvGraphicFramePr>
        <p:xfrm>
          <a:off x="944563" y="3709988"/>
          <a:ext cx="77216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公式" r:id="rId12" imgW="4444920" imgH="419040" progId="Equation.3">
                  <p:embed/>
                </p:oleObj>
              </mc:Choice>
              <mc:Fallback>
                <p:oleObj name="公式" r:id="rId12" imgW="4444920" imgH="419040" progId="Equation.3">
                  <p:embed/>
                  <p:pic>
                    <p:nvPicPr>
                      <p:cNvPr id="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3709988"/>
                        <a:ext cx="77216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827088" y="443706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877A75D-8146-40D4-8BCD-363F279EEAF3}"/>
                  </a:ext>
                </a:extLst>
              </p:cNvPr>
              <p:cNvSpPr txBox="1"/>
              <p:nvPr/>
            </p:nvSpPr>
            <p:spPr>
              <a:xfrm>
                <a:off x="827088" y="5697537"/>
                <a:ext cx="4093557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+1)∙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877A75D-8146-40D4-8BCD-363F279E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88" y="5697537"/>
                <a:ext cx="4093557" cy="7561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23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>
              <a:latin typeface="Courier New" panose="02070309020205020404" pitchFamily="49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BE3F02-71A1-4770-9922-8F4C74534838}"/>
                  </a:ext>
                </a:extLst>
              </p:cNvPr>
              <p:cNvSpPr txBox="1"/>
              <p:nvPr/>
            </p:nvSpPr>
            <p:spPr>
              <a:xfrm>
                <a:off x="914400" y="502719"/>
                <a:ext cx="4629216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+1)∙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BE3F02-71A1-4770-9922-8F4C7453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02719"/>
                <a:ext cx="4629216" cy="7561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F5185CC-20D1-42C2-9F73-ADE72BED98F2}"/>
                  </a:ext>
                </a:extLst>
              </p:cNvPr>
              <p:cNvSpPr txBox="1"/>
              <p:nvPr/>
            </p:nvSpPr>
            <p:spPr>
              <a:xfrm>
                <a:off x="1450059" y="1463675"/>
                <a:ext cx="4093557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+1)∙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F5185CC-20D1-42C2-9F73-ADE72BED9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59" y="1463675"/>
                <a:ext cx="4093557" cy="756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606DBC7-9695-4A9E-8FDC-45476A9E479A}"/>
                  </a:ext>
                </a:extLst>
              </p:cNvPr>
              <p:cNvSpPr txBox="1"/>
              <p:nvPr/>
            </p:nvSpPr>
            <p:spPr>
              <a:xfrm>
                <a:off x="1450059" y="2569094"/>
                <a:ext cx="3896067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+1)∙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606DBC7-9695-4A9E-8FDC-45476A9E4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59" y="2569094"/>
                <a:ext cx="3896067" cy="7561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3719FF-C7F8-4254-948B-B5A8B1B9D71E}"/>
                  </a:ext>
                </a:extLst>
              </p:cNvPr>
              <p:cNvSpPr txBox="1"/>
              <p:nvPr/>
            </p:nvSpPr>
            <p:spPr>
              <a:xfrm>
                <a:off x="1450059" y="3746672"/>
                <a:ext cx="4994444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+1)∙(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3719FF-C7F8-4254-948B-B5A8B1B9D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59" y="3746672"/>
                <a:ext cx="4994444" cy="525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007521B-D99B-4CEA-8332-4C7678B57A8B}"/>
                  </a:ext>
                </a:extLst>
              </p:cNvPr>
              <p:cNvSpPr txBox="1"/>
              <p:nvPr/>
            </p:nvSpPr>
            <p:spPr>
              <a:xfrm>
                <a:off x="1450059" y="4852091"/>
                <a:ext cx="3917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+1)∙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007521B-D99B-4CEA-8332-4C7678B57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59" y="4852091"/>
                <a:ext cx="3917226" cy="276999"/>
              </a:xfrm>
              <a:prstGeom prst="rect">
                <a:avLst/>
              </a:prstGeom>
              <a:blipFill>
                <a:blip r:embed="rId6"/>
                <a:stretch>
                  <a:fillRect t="-4444" r="-77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84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递推方程求解</a:t>
            </a:r>
            <a:endParaRPr lang="en-US" altLang="zh-CN" dirty="0"/>
          </a:p>
          <a:p>
            <a:pPr lvl="1"/>
            <a:r>
              <a:rPr lang="zh-CN" altLang="en-US" dirty="0"/>
              <a:t>公式法</a:t>
            </a: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035028"/>
              </p:ext>
            </p:extLst>
          </p:nvPr>
        </p:nvGraphicFramePr>
        <p:xfrm>
          <a:off x="2237122" y="3631572"/>
          <a:ext cx="4681537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公式" r:id="rId3" imgW="1968480" imgH="457200" progId="Equation.3">
                  <p:embed/>
                </p:oleObj>
              </mc:Choice>
              <mc:Fallback>
                <p:oleObj name="公式" r:id="rId3" imgW="1968480" imgH="457200" progId="Equation.3">
                  <p:embed/>
                  <p:pic>
                    <p:nvPicPr>
                      <p:cNvPr id="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122" y="3631572"/>
                        <a:ext cx="4681537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090440"/>
              </p:ext>
            </p:extLst>
          </p:nvPr>
        </p:nvGraphicFramePr>
        <p:xfrm>
          <a:off x="2237122" y="5084135"/>
          <a:ext cx="44259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公式" r:id="rId5" imgW="1917360" imgH="457200" progId="Equation.3">
                  <p:embed/>
                </p:oleObj>
              </mc:Choice>
              <mc:Fallback>
                <p:oleObj name="公式" r:id="rId5" imgW="1917360" imgH="457200" progId="Equation.3">
                  <p:embed/>
                  <p:pic>
                    <p:nvPicPr>
                      <p:cNvPr id="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122" y="5084135"/>
                        <a:ext cx="44259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3874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递推方程求解</a:t>
            </a:r>
            <a:endParaRPr lang="en-US" altLang="zh-CN" dirty="0"/>
          </a:p>
          <a:p>
            <a:pPr lvl="1"/>
            <a:r>
              <a:rPr lang="zh-CN" altLang="en-US" dirty="0"/>
              <a:t>生成函数法</a:t>
            </a:r>
            <a:endParaRPr lang="en-US" altLang="zh-CN" dirty="0"/>
          </a:p>
          <a:p>
            <a:pPr lvl="2"/>
            <a:r>
              <a:rPr lang="zh-CN" altLang="en-US" dirty="0"/>
              <a:t>对无限序列</a:t>
            </a:r>
            <a:r>
              <a:rPr lang="en-US" altLang="zh-CN" dirty="0"/>
              <a:t>(a</a:t>
            </a:r>
            <a:r>
              <a:rPr lang="en-US" altLang="zh-CN" baseline="-25000" dirty="0"/>
              <a:t>0</a:t>
            </a:r>
            <a:r>
              <a:rPr lang="en-US" altLang="zh-CN" dirty="0"/>
              <a:t>, 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...)</a:t>
            </a:r>
            <a:r>
              <a:rPr lang="zh-CN" altLang="en-US" dirty="0"/>
              <a:t>，定义函数</a:t>
            </a:r>
            <a:r>
              <a:rPr lang="en-US" altLang="zh-CN" dirty="0"/>
              <a:t>g(z)</a:t>
            </a:r>
            <a:r>
              <a:rPr lang="zh-CN" altLang="en-US" dirty="0"/>
              <a:t>如下：</a:t>
            </a:r>
            <a:endParaRPr lang="en-US" altLang="zh-CN" dirty="0"/>
          </a:p>
          <a:p>
            <a:pPr lvl="3"/>
            <a:r>
              <a:rPr lang="en-US" altLang="zh-CN" dirty="0"/>
              <a:t>g(z)=a</a:t>
            </a:r>
            <a:r>
              <a:rPr lang="en-US" altLang="zh-CN" baseline="-25000" dirty="0"/>
              <a:t>0</a:t>
            </a:r>
            <a:r>
              <a:rPr lang="en-US" altLang="zh-CN" dirty="0"/>
              <a:t>+a</a:t>
            </a:r>
            <a:r>
              <a:rPr lang="en-US" altLang="zh-CN" baseline="-25000" dirty="0"/>
              <a:t>1</a:t>
            </a:r>
            <a:r>
              <a:rPr lang="en-US" altLang="zh-CN" dirty="0"/>
              <a:t>z+a</a:t>
            </a:r>
            <a:r>
              <a:rPr lang="en-US" altLang="zh-CN" baseline="-25000" dirty="0"/>
              <a:t>2</a:t>
            </a:r>
            <a:r>
              <a:rPr lang="en-US" altLang="zh-CN" dirty="0"/>
              <a:t>z</a:t>
            </a:r>
            <a:r>
              <a:rPr lang="en-US" altLang="zh-CN" baseline="30000" dirty="0"/>
              <a:t>2</a:t>
            </a:r>
            <a:r>
              <a:rPr lang="en-US" altLang="zh-CN" dirty="0"/>
              <a:t>+..+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z</a:t>
            </a:r>
            <a:r>
              <a:rPr lang="en-US" altLang="zh-CN" baseline="30000" dirty="0" err="1"/>
              <a:t>n</a:t>
            </a:r>
            <a:r>
              <a:rPr lang="en-US" altLang="zh-CN" dirty="0"/>
              <a:t>+...</a:t>
            </a:r>
          </a:p>
          <a:p>
            <a:pPr lvl="3"/>
            <a:r>
              <a:rPr lang="en-US" altLang="zh-CN" dirty="0"/>
              <a:t>g(z)</a:t>
            </a:r>
            <a:r>
              <a:rPr lang="zh-CN" altLang="en-US" dirty="0"/>
              <a:t>称为序列</a:t>
            </a:r>
            <a:r>
              <a:rPr lang="en-US" altLang="zh-CN" dirty="0"/>
              <a:t>(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的生成函数。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4703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递推方程求解</a:t>
            </a:r>
            <a:endParaRPr lang="en-US" altLang="zh-CN" dirty="0"/>
          </a:p>
          <a:p>
            <a:pPr lvl="1"/>
            <a:r>
              <a:rPr lang="zh-CN" altLang="en-US" dirty="0"/>
              <a:t>生成函数法</a:t>
            </a:r>
            <a:endParaRPr lang="en-US" altLang="zh-CN" dirty="0"/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、将递推方程</a:t>
            </a:r>
            <a:r>
              <a:rPr lang="en-US" altLang="zh-CN" dirty="0"/>
              <a:t>T(n)</a:t>
            </a:r>
            <a:r>
              <a:rPr lang="zh-CN" altLang="en-US" dirty="0"/>
              <a:t>看作序列（</a:t>
            </a:r>
            <a:r>
              <a:rPr lang="en-US" altLang="zh-CN" dirty="0"/>
              <a:t>T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  <a:r>
              <a:rPr lang="zh-CN" altLang="en-US" dirty="0"/>
              <a:t>，定义</a:t>
            </a:r>
            <a:r>
              <a:rPr lang="en-US" altLang="zh-CN" dirty="0"/>
              <a:t>(T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  <a:r>
              <a:rPr lang="zh-CN" altLang="en-US" dirty="0"/>
              <a:t>的生成函数</a:t>
            </a:r>
            <a:r>
              <a:rPr lang="en-US" altLang="zh-CN" dirty="0"/>
              <a:t>g(z)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en-US" altLang="zh-CN" dirty="0"/>
              <a:t>2</a:t>
            </a:r>
            <a:r>
              <a:rPr lang="zh-CN" altLang="en-US" dirty="0"/>
              <a:t>、利用</a:t>
            </a:r>
            <a:r>
              <a:rPr lang="en-US" altLang="zh-CN" dirty="0"/>
              <a:t>T(n)</a:t>
            </a:r>
            <a:r>
              <a:rPr lang="zh-CN" altLang="en-US" dirty="0"/>
              <a:t>递推式消除</a:t>
            </a:r>
            <a:r>
              <a:rPr lang="en-US" altLang="zh-CN" dirty="0"/>
              <a:t>g(z)</a:t>
            </a:r>
            <a:r>
              <a:rPr lang="zh-CN" altLang="en-US" dirty="0"/>
              <a:t>中的</a:t>
            </a:r>
            <a:r>
              <a:rPr lang="en-US" altLang="zh-CN" dirty="0"/>
              <a:t>T</a:t>
            </a:r>
            <a:r>
              <a:rPr lang="en-US" altLang="zh-CN" baseline="-25000" dirty="0"/>
              <a:t>i</a:t>
            </a:r>
            <a:r>
              <a:rPr lang="zh-CN" altLang="en-US" dirty="0"/>
              <a:t>，得到关于</a:t>
            </a:r>
            <a:r>
              <a:rPr lang="en-US" altLang="zh-CN" dirty="0"/>
              <a:t>g(z)</a:t>
            </a:r>
            <a:r>
              <a:rPr lang="zh-CN" altLang="en-US" dirty="0"/>
              <a:t>的方程；</a:t>
            </a:r>
            <a:endParaRPr lang="en-US" altLang="zh-CN" dirty="0"/>
          </a:p>
          <a:p>
            <a:pPr lvl="2"/>
            <a:r>
              <a:rPr lang="en-US" altLang="zh-CN" dirty="0"/>
              <a:t>3</a:t>
            </a:r>
            <a:r>
              <a:rPr lang="zh-CN" altLang="en-US" dirty="0"/>
              <a:t>、求解所得到的关于</a:t>
            </a:r>
            <a:r>
              <a:rPr lang="en-US" altLang="zh-CN" dirty="0"/>
              <a:t>g(z)</a:t>
            </a:r>
            <a:r>
              <a:rPr lang="zh-CN" altLang="en-US" dirty="0"/>
              <a:t>的方程，得到</a:t>
            </a:r>
            <a:r>
              <a:rPr lang="en-US" altLang="zh-CN" dirty="0"/>
              <a:t>g(z)</a:t>
            </a:r>
            <a:r>
              <a:rPr lang="zh-CN" altLang="en-US" dirty="0"/>
              <a:t>的一般式；</a:t>
            </a:r>
            <a:endParaRPr lang="en-US" altLang="zh-CN" dirty="0"/>
          </a:p>
          <a:p>
            <a:pPr lvl="2"/>
            <a:r>
              <a:rPr lang="en-US" altLang="zh-CN" dirty="0"/>
              <a:t>4</a:t>
            </a:r>
            <a:r>
              <a:rPr lang="zh-CN" altLang="en-US" dirty="0"/>
              <a:t>、求解</a:t>
            </a:r>
            <a:r>
              <a:rPr lang="en-US" altLang="zh-CN" dirty="0"/>
              <a:t>g(z)</a:t>
            </a:r>
            <a:r>
              <a:rPr lang="zh-CN" altLang="en-US" dirty="0"/>
              <a:t>一般式的无限级数式，则</a:t>
            </a:r>
            <a:r>
              <a:rPr lang="en-US" altLang="zh-CN" dirty="0" err="1"/>
              <a:t>z</a:t>
            </a:r>
            <a:r>
              <a:rPr lang="en-US" altLang="zh-CN" baseline="30000" dirty="0" err="1"/>
              <a:t>n</a:t>
            </a:r>
            <a:r>
              <a:rPr lang="zh-CN" altLang="en-US" dirty="0"/>
              <a:t>项的系数即</a:t>
            </a:r>
            <a:r>
              <a:rPr lang="en-US" altLang="zh-CN" dirty="0"/>
              <a:t>T(n)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8189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>
              <a:latin typeface="Courier New" panose="02070309020205020404" pitchFamily="49" charset="0"/>
              <a:ea typeface="楷体_GB2312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68313" y="382588"/>
          <a:ext cx="22701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公式" r:id="rId3" imgW="1307880" imgH="482400" progId="Equation.3">
                  <p:embed/>
                </p:oleObj>
              </mc:Choice>
              <mc:Fallback>
                <p:oleObj name="公式" r:id="rId3" imgW="1307880" imgH="482400" progId="Equation.3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82588"/>
                        <a:ext cx="22701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368800" y="476250"/>
          <a:ext cx="25082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公式" r:id="rId5" imgW="1447560" imgH="431640" progId="Equation.3">
                  <p:embed/>
                </p:oleObj>
              </mc:Choice>
              <mc:Fallback>
                <p:oleObj name="公式" r:id="rId5" imgW="1447560" imgH="43164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476250"/>
                        <a:ext cx="25082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971550" y="1628775"/>
          <a:ext cx="4491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公式" r:id="rId7" imgW="2590560" imgH="241200" progId="Equation.3">
                  <p:embed/>
                </p:oleObj>
              </mc:Choice>
              <mc:Fallback>
                <p:oleObj name="公式" r:id="rId7" imgW="2590560" imgH="24120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4491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68325" y="2205038"/>
          <a:ext cx="52165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公式" r:id="rId9" imgW="3009600" imgH="241200" progId="Equation.3">
                  <p:embed/>
                </p:oleObj>
              </mc:Choice>
              <mc:Fallback>
                <p:oleObj name="公式" r:id="rId9" imgW="3009600" imgH="24120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2205038"/>
                        <a:ext cx="52165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539750" y="2781300"/>
          <a:ext cx="45354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公式" r:id="rId11" imgW="2286000" imgH="228600" progId="Equation.3">
                  <p:embed/>
                </p:oleObj>
              </mc:Choice>
              <mc:Fallback>
                <p:oleObj name="公式" r:id="rId11" imgW="2286000" imgH="228600" progId="Equation.3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81300"/>
                        <a:ext cx="45354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04825" y="3573463"/>
          <a:ext cx="37798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公式" r:id="rId13" imgW="1904760" imgH="431640" progId="Equation.3">
                  <p:embed/>
                </p:oleObj>
              </mc:Choice>
              <mc:Fallback>
                <p:oleObj name="公式" r:id="rId13" imgW="1904760" imgH="431640" progId="Equation.3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3573463"/>
                        <a:ext cx="377983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08000" y="4581525"/>
          <a:ext cx="420846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公式" r:id="rId15" imgW="2120760" imgH="431640" progId="Equation.3">
                  <p:embed/>
                </p:oleObj>
              </mc:Choice>
              <mc:Fallback>
                <p:oleObj name="公式" r:id="rId15" imgW="2120760" imgH="431640" progId="Equation.3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4581525"/>
                        <a:ext cx="420846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468313" y="5661025"/>
          <a:ext cx="27971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公式" r:id="rId17" imgW="1409400" imgH="419040" progId="Equation.3">
                  <p:embed/>
                </p:oleObj>
              </mc:Choice>
              <mc:Fallback>
                <p:oleObj name="公式" r:id="rId17" imgW="1409400" imgH="419040" progId="Equation.3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661025"/>
                        <a:ext cx="27971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56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节 算法的度量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复杂性函数（频度函数）</a:t>
            </a:r>
            <a:endParaRPr lang="en-US" altLang="zh-CN" dirty="0"/>
          </a:p>
          <a:p>
            <a:r>
              <a:rPr lang="zh-CN" altLang="en-US" dirty="0"/>
              <a:t>如何得到频度函数</a:t>
            </a:r>
            <a:endParaRPr lang="en-US" altLang="zh-CN" dirty="0"/>
          </a:p>
          <a:p>
            <a:r>
              <a:rPr lang="zh-CN" altLang="en-US" dirty="0"/>
              <a:t>复杂性（复杂性函数的阶）</a:t>
            </a:r>
            <a:endParaRPr lang="en-US" altLang="zh-CN" dirty="0"/>
          </a:p>
          <a:p>
            <a:r>
              <a:rPr lang="zh-CN" altLang="en-US" dirty="0"/>
              <a:t>复杂性的意义</a:t>
            </a:r>
            <a:endParaRPr lang="en-US" altLang="zh-CN" dirty="0"/>
          </a:p>
          <a:p>
            <a:r>
              <a:rPr lang="zh-CN" altLang="en-US" dirty="0"/>
              <a:t>最好复杂性、最坏复杂性、平均复杂性</a:t>
            </a:r>
          </a:p>
        </p:txBody>
      </p:sp>
    </p:spTree>
    <p:extLst>
      <p:ext uri="{BB962C8B-B14F-4D97-AF65-F5344CB8AC3E}">
        <p14:creationId xmlns:p14="http://schemas.microsoft.com/office/powerpoint/2010/main" val="969715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>
              <a:latin typeface="Courier New" panose="02070309020205020404" pitchFamily="49" charset="0"/>
              <a:ea typeface="楷体_GB2312" pitchFamily="49" charset="-122"/>
            </a:endParaRP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442913" y="404813"/>
          <a:ext cx="25447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公式" r:id="rId3" imgW="1282680" imgH="419040" progId="Equation.3">
                  <p:embed/>
                </p:oleObj>
              </mc:Choice>
              <mc:Fallback>
                <p:oleObj name="公式" r:id="rId3" imgW="1282680" imgH="419040" progId="Equation.3">
                  <p:embed/>
                  <p:pic>
                    <p:nvPicPr>
                      <p:cNvPr id="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404813"/>
                        <a:ext cx="254476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361950" y="1412875"/>
          <a:ext cx="83137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公式" r:id="rId5" imgW="4190760" imgH="419040" progId="Equation.3">
                  <p:embed/>
                </p:oleObj>
              </mc:Choice>
              <mc:Fallback>
                <p:oleObj name="公式" r:id="rId5" imgW="4190760" imgH="419040" progId="Equation.3">
                  <p:embed/>
                  <p:pic>
                    <p:nvPicPr>
                      <p:cNvPr id="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1412875"/>
                        <a:ext cx="831373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396875" y="2693988"/>
          <a:ext cx="453548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公式" r:id="rId7" imgW="2286000" imgH="457200" progId="Equation.3">
                  <p:embed/>
                </p:oleObj>
              </mc:Choice>
              <mc:Fallback>
                <p:oleObj name="公式" r:id="rId7" imgW="2286000" imgH="457200" progId="Equation.3">
                  <p:embed/>
                  <p:pic>
                    <p:nvPicPr>
                      <p:cNvPr id="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693988"/>
                        <a:ext cx="4535488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/>
          <p:cNvGraphicFramePr>
            <a:graphicFrameLocks noChangeAspect="1"/>
          </p:cNvGraphicFramePr>
          <p:nvPr/>
        </p:nvGraphicFramePr>
        <p:xfrm>
          <a:off x="395288" y="3844925"/>
          <a:ext cx="2722562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公式" r:id="rId9" imgW="1371600" imgH="393480" progId="Equation.3">
                  <p:embed/>
                </p:oleObj>
              </mc:Choice>
              <mc:Fallback>
                <p:oleObj name="公式" r:id="rId9" imgW="1371600" imgH="393480" progId="Equation.3">
                  <p:embed/>
                  <p:pic>
                    <p:nvPicPr>
                      <p:cNvPr id="6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844925"/>
                        <a:ext cx="2722562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3203575" y="3844925"/>
          <a:ext cx="40576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公式" r:id="rId11" imgW="2044440" imgH="431640" progId="Equation.3">
                  <p:embed/>
                </p:oleObj>
              </mc:Choice>
              <mc:Fallback>
                <p:oleObj name="公式" r:id="rId11" imgW="2044440" imgH="431640" progId="Equation.3">
                  <p:embed/>
                  <p:pic>
                    <p:nvPicPr>
                      <p:cNvPr id="7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844925"/>
                        <a:ext cx="405765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4716463" y="5286375"/>
            <a:ext cx="224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T</a:t>
            </a:r>
            <a:r>
              <a:rPr lang="en-US" altLang="zh-CN" sz="2800" baseline="-25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=2</a:t>
            </a:r>
            <a:r>
              <a:rPr lang="en-US" altLang="zh-CN" sz="2800" baseline="30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9888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627313" y="2060575"/>
            <a:ext cx="3743325" cy="720725"/>
            <a:chOff x="1292" y="2840"/>
            <a:chExt cx="3402" cy="727"/>
          </a:xfrm>
        </p:grpSpPr>
        <p:sp>
          <p:nvSpPr>
            <p:cNvPr id="3" name="Oval 4"/>
            <p:cNvSpPr>
              <a:spLocks noChangeArrowheads="1"/>
            </p:cNvSpPr>
            <p:nvPr/>
          </p:nvSpPr>
          <p:spPr bwMode="auto">
            <a:xfrm>
              <a:off x="1564" y="2840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1428" y="3112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292" y="3384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6" name="AutoShape 7"/>
            <p:cNvCxnSpPr>
              <a:cxnSpLocks noChangeShapeType="1"/>
              <a:stCxn id="3" idx="4"/>
              <a:endCxn id="4" idx="0"/>
            </p:cNvCxnSpPr>
            <p:nvPr/>
          </p:nvCxnSpPr>
          <p:spPr bwMode="auto">
            <a:xfrm flipH="1">
              <a:off x="1474" y="2931"/>
              <a:ext cx="136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AutoShape 8"/>
            <p:cNvCxnSpPr>
              <a:cxnSpLocks noChangeShapeType="1"/>
              <a:stCxn id="4" idx="4"/>
              <a:endCxn id="5" idx="0"/>
            </p:cNvCxnSpPr>
            <p:nvPr/>
          </p:nvCxnSpPr>
          <p:spPr bwMode="auto">
            <a:xfrm flipH="1">
              <a:off x="1338" y="3203"/>
              <a:ext cx="136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199" y="2886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2063" y="3158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245" y="3476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11" name="AutoShape 12"/>
            <p:cNvCxnSpPr>
              <a:cxnSpLocks noChangeShapeType="1"/>
              <a:stCxn id="8" idx="4"/>
              <a:endCxn id="9" idx="0"/>
            </p:cNvCxnSpPr>
            <p:nvPr/>
          </p:nvCxnSpPr>
          <p:spPr bwMode="auto">
            <a:xfrm flipH="1">
              <a:off x="2109" y="2977"/>
              <a:ext cx="136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13"/>
            <p:cNvCxnSpPr>
              <a:cxnSpLocks noChangeShapeType="1"/>
              <a:stCxn id="9" idx="4"/>
              <a:endCxn id="10" idx="0"/>
            </p:cNvCxnSpPr>
            <p:nvPr/>
          </p:nvCxnSpPr>
          <p:spPr bwMode="auto">
            <a:xfrm>
              <a:off x="2109" y="3249"/>
              <a:ext cx="182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2834" y="2885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2971" y="3158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2789" y="3430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16" name="AutoShape 17"/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>
              <a:off x="2880" y="2976"/>
              <a:ext cx="137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8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 flipH="1">
              <a:off x="2835" y="3249"/>
              <a:ext cx="182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3515" y="2886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3606" y="3112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3742" y="3385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21" name="AutoShape 22"/>
            <p:cNvCxnSpPr>
              <a:cxnSpLocks noChangeShapeType="1"/>
              <a:stCxn id="18" idx="4"/>
              <a:endCxn id="19" idx="0"/>
            </p:cNvCxnSpPr>
            <p:nvPr/>
          </p:nvCxnSpPr>
          <p:spPr bwMode="auto">
            <a:xfrm>
              <a:off x="3561" y="2977"/>
              <a:ext cx="91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3"/>
            <p:cNvCxnSpPr>
              <a:cxnSpLocks noChangeShapeType="1"/>
              <a:stCxn id="19" idx="4"/>
              <a:endCxn id="20" idx="0"/>
            </p:cNvCxnSpPr>
            <p:nvPr/>
          </p:nvCxnSpPr>
          <p:spPr bwMode="auto">
            <a:xfrm>
              <a:off x="3652" y="3203"/>
              <a:ext cx="136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4241" y="3248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Oval 25"/>
            <p:cNvSpPr>
              <a:spLocks noChangeArrowheads="1"/>
            </p:cNvSpPr>
            <p:nvPr/>
          </p:nvSpPr>
          <p:spPr bwMode="auto">
            <a:xfrm>
              <a:off x="4422" y="2885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Oval 26"/>
            <p:cNvSpPr>
              <a:spLocks noChangeArrowheads="1"/>
            </p:cNvSpPr>
            <p:nvPr/>
          </p:nvSpPr>
          <p:spPr bwMode="auto">
            <a:xfrm>
              <a:off x="4603" y="3248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26" name="AutoShape 27"/>
            <p:cNvCxnSpPr>
              <a:cxnSpLocks noChangeShapeType="1"/>
              <a:stCxn id="23" idx="0"/>
              <a:endCxn id="24" idx="4"/>
            </p:cNvCxnSpPr>
            <p:nvPr/>
          </p:nvCxnSpPr>
          <p:spPr bwMode="auto">
            <a:xfrm flipV="1">
              <a:off x="4287" y="2976"/>
              <a:ext cx="181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8"/>
            <p:cNvCxnSpPr>
              <a:cxnSpLocks noChangeShapeType="1"/>
              <a:stCxn id="24" idx="4"/>
              <a:endCxn id="25" idx="0"/>
            </p:cNvCxnSpPr>
            <p:nvPr/>
          </p:nvCxnSpPr>
          <p:spPr bwMode="auto">
            <a:xfrm>
              <a:off x="4468" y="2976"/>
              <a:ext cx="181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8" name="Object 29"/>
          <p:cNvGraphicFramePr>
            <a:graphicFrameLocks noChangeAspect="1"/>
          </p:cNvGraphicFramePr>
          <p:nvPr/>
        </p:nvGraphicFramePr>
        <p:xfrm>
          <a:off x="2195513" y="5300663"/>
          <a:ext cx="54006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公式" r:id="rId3" imgW="2311200" imgH="634680" progId="Equation.3">
                  <p:embed/>
                </p:oleObj>
              </mc:Choice>
              <mc:Fallback>
                <p:oleObj name="公式" r:id="rId3" imgW="2311200" imgH="634680" progId="Equation.3">
                  <p:embed/>
                  <p:pic>
                    <p:nvPicPr>
                      <p:cNvPr id="28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300663"/>
                        <a:ext cx="540067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38"/>
          <p:cNvGrpSpPr>
            <a:grpSpLocks/>
          </p:cNvGrpSpPr>
          <p:nvPr/>
        </p:nvGrpSpPr>
        <p:grpSpPr bwMode="auto">
          <a:xfrm>
            <a:off x="3276600" y="3500438"/>
            <a:ext cx="2711450" cy="1109662"/>
            <a:chOff x="3152" y="1026"/>
            <a:chExt cx="1708" cy="699"/>
          </a:xfrm>
        </p:grpSpPr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3923" y="1026"/>
              <a:ext cx="90" cy="90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3152" y="1389"/>
              <a:ext cx="817" cy="33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k</a:t>
              </a: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059" y="1389"/>
              <a:ext cx="801" cy="33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n-1-k</a:t>
              </a:r>
            </a:p>
          </p:txBody>
        </p:sp>
        <p:cxnSp>
          <p:nvCxnSpPr>
            <p:cNvPr id="33" name="AutoShape 36"/>
            <p:cNvCxnSpPr>
              <a:cxnSpLocks noChangeShapeType="1"/>
              <a:stCxn id="30" idx="4"/>
              <a:endCxn id="31" idx="0"/>
            </p:cNvCxnSpPr>
            <p:nvPr/>
          </p:nvCxnSpPr>
          <p:spPr bwMode="auto">
            <a:xfrm flipH="1">
              <a:off x="3561" y="1116"/>
              <a:ext cx="407" cy="2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37"/>
            <p:cNvCxnSpPr>
              <a:cxnSpLocks noChangeShapeType="1"/>
              <a:stCxn id="30" idx="4"/>
              <a:endCxn id="32" idx="0"/>
            </p:cNvCxnSpPr>
            <p:nvPr/>
          </p:nvCxnSpPr>
          <p:spPr bwMode="auto">
            <a:xfrm>
              <a:off x="3968" y="1116"/>
              <a:ext cx="492" cy="2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1544477" y="459609"/>
            <a:ext cx="7508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二叉树计数问题：</a:t>
            </a:r>
          </a:p>
          <a:p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由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个结点可以构成多少种不同形态的二叉树？</a:t>
            </a:r>
          </a:p>
        </p:txBody>
      </p:sp>
    </p:spTree>
    <p:extLst>
      <p:ext uri="{BB962C8B-B14F-4D97-AF65-F5344CB8AC3E}">
        <p14:creationId xmlns:p14="http://schemas.microsoft.com/office/powerpoint/2010/main" val="31885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>
              <a:latin typeface="Courier New" panose="02070309020205020404" pitchFamily="49" charset="0"/>
              <a:ea typeface="楷体_GB2312" pitchFamily="49" charset="-122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684213" y="333375"/>
          <a:ext cx="2919412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公式" r:id="rId3" imgW="1574640" imgH="634680" progId="Equation.3">
                  <p:embed/>
                </p:oleObj>
              </mc:Choice>
              <mc:Fallback>
                <p:oleObj name="公式" r:id="rId3" imgW="1574640" imgH="634680" progId="Equation.3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3375"/>
                        <a:ext cx="2919412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284663" y="549275"/>
          <a:ext cx="24701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公式" r:id="rId5" imgW="1333440" imgH="431640" progId="Equation.3">
                  <p:embed/>
                </p:oleObj>
              </mc:Choice>
              <mc:Fallback>
                <p:oleObj name="公式" r:id="rId5" imgW="1333440" imgH="431640" progId="Equation.3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49275"/>
                        <a:ext cx="24701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611188" y="1773238"/>
          <a:ext cx="3670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公式" r:id="rId7" imgW="1981080" imgH="431640" progId="Equation.3">
                  <p:embed/>
                </p:oleObj>
              </mc:Choice>
              <mc:Fallback>
                <p:oleObj name="公式" r:id="rId7" imgW="1981080" imgH="431640" progId="Equation.3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73238"/>
                        <a:ext cx="36703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601663" y="2781300"/>
          <a:ext cx="18827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公式" r:id="rId9" imgW="1015920" imgH="431640" progId="Equation.3">
                  <p:embed/>
                </p:oleObj>
              </mc:Choice>
              <mc:Fallback>
                <p:oleObj name="公式" r:id="rId9" imgW="1015920" imgH="431640" progId="Equation.3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2781300"/>
                        <a:ext cx="18827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555875" y="2970213"/>
          <a:ext cx="6826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公式" r:id="rId11" imgW="368280" imgH="228600" progId="Equation.3">
                  <p:embed/>
                </p:oleObj>
              </mc:Choice>
              <mc:Fallback>
                <p:oleObj name="公式" r:id="rId11" imgW="368280" imgH="228600" progId="Equation.3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970213"/>
                        <a:ext cx="6826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3995738" y="2781300"/>
          <a:ext cx="2374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公式" r:id="rId13" imgW="1282680" imgH="431640" progId="Equation.3">
                  <p:embed/>
                </p:oleObj>
              </mc:Choice>
              <mc:Fallback>
                <p:oleObj name="公式" r:id="rId13" imgW="1282680" imgH="431640" progId="Equation.3">
                  <p:embed/>
                  <p:pic>
                    <p:nvPicPr>
                      <p:cNvPr id="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781300"/>
                        <a:ext cx="2374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571500" y="3933825"/>
          <a:ext cx="38560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公式" r:id="rId15" imgW="2082600" imgH="431640" progId="Equation.3">
                  <p:embed/>
                </p:oleObj>
              </mc:Choice>
              <mc:Fallback>
                <p:oleObj name="公式" r:id="rId15" imgW="2082600" imgH="431640" progId="Equation.3">
                  <p:embed/>
                  <p:pic>
                    <p:nvPicPr>
                      <p:cNvPr id="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933825"/>
                        <a:ext cx="38560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611188" y="5084763"/>
          <a:ext cx="26574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公式" r:id="rId17" imgW="1434960" imgH="241200" progId="Equation.3">
                  <p:embed/>
                </p:oleObj>
              </mc:Choice>
              <mc:Fallback>
                <p:oleObj name="公式" r:id="rId17" imgW="1434960" imgH="24120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84763"/>
                        <a:ext cx="26574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3803650" y="5122863"/>
          <a:ext cx="3505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公式" r:id="rId19" imgW="1892160" imgH="228600" progId="Equation.3">
                  <p:embed/>
                </p:oleObj>
              </mc:Choice>
              <mc:Fallback>
                <p:oleObj name="公式" r:id="rId19" imgW="1892160" imgH="228600" progId="Equation.3">
                  <p:embed/>
                  <p:pic>
                    <p:nvPicPr>
                      <p:cNvPr id="1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5122863"/>
                        <a:ext cx="3505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598488" y="5762625"/>
          <a:ext cx="33877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公式" r:id="rId21" imgW="1828800" imgH="431640" progId="Equation.3">
                  <p:embed/>
                </p:oleObj>
              </mc:Choice>
              <mc:Fallback>
                <p:oleObj name="公式" r:id="rId21" imgW="1828800" imgH="431640" progId="Equation.3">
                  <p:embed/>
                  <p:pic>
                    <p:nvPicPr>
                      <p:cNvPr id="1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5762625"/>
                        <a:ext cx="33877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4319588" y="5734050"/>
          <a:ext cx="40687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公式" r:id="rId23" imgW="2197080" imgH="431640" progId="Equation.3">
                  <p:embed/>
                </p:oleObj>
              </mc:Choice>
              <mc:Fallback>
                <p:oleObj name="公式" r:id="rId23" imgW="2197080" imgH="431640" progId="Equation.3">
                  <p:embed/>
                  <p:pic>
                    <p:nvPicPr>
                      <p:cNvPr id="1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5734050"/>
                        <a:ext cx="406876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227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>
              <a:latin typeface="Courier New" panose="02070309020205020404" pitchFamily="49" charset="0"/>
              <a:ea typeface="楷体_GB2312" pitchFamily="49" charset="-122"/>
            </a:endParaRP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395288" y="404813"/>
          <a:ext cx="20923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公式" r:id="rId3" imgW="1130040" imgH="431640" progId="Equation.3">
                  <p:embed/>
                </p:oleObj>
              </mc:Choice>
              <mc:Fallback>
                <p:oleObj name="公式" r:id="rId3" imgW="1130040" imgH="431640" progId="Equation.3">
                  <p:embed/>
                  <p:pic>
                    <p:nvPicPr>
                      <p:cNvPr id="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4813"/>
                        <a:ext cx="20923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5435600" y="404813"/>
          <a:ext cx="24923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公式" r:id="rId5" imgW="1346040" imgH="444240" progId="Equation.3">
                  <p:embed/>
                </p:oleObj>
              </mc:Choice>
              <mc:Fallback>
                <p:oleObj name="公式" r:id="rId5" imgW="1346040" imgH="444240" progId="Equation.3">
                  <p:embed/>
                  <p:pic>
                    <p:nvPicPr>
                      <p:cNvPr id="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04813"/>
                        <a:ext cx="24923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663575" y="1865313"/>
          <a:ext cx="303371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公式" r:id="rId7" imgW="1638000" imgH="419040" progId="Equation.3">
                  <p:embed/>
                </p:oleObj>
              </mc:Choice>
              <mc:Fallback>
                <p:oleObj name="公式" r:id="rId7" imgW="1638000" imgH="419040" progId="Equation.3">
                  <p:embed/>
                  <p:pic>
                    <p:nvPicPr>
                      <p:cNvPr id="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1865313"/>
                        <a:ext cx="303371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4500563" y="1792288"/>
          <a:ext cx="399732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公式" r:id="rId9" imgW="2158920" imgH="419040" progId="Equation.3">
                  <p:embed/>
                </p:oleObj>
              </mc:Choice>
              <mc:Fallback>
                <p:oleObj name="公式" r:id="rId9" imgW="2158920" imgH="419040" progId="Equation.3">
                  <p:embed/>
                  <p:pic>
                    <p:nvPicPr>
                      <p:cNvPr id="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792288"/>
                        <a:ext cx="399732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590550" y="2781300"/>
          <a:ext cx="48450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公式" r:id="rId11" imgW="2616120" imgH="419040" progId="Equation.3">
                  <p:embed/>
                </p:oleObj>
              </mc:Choice>
              <mc:Fallback>
                <p:oleObj name="公式" r:id="rId11" imgW="2616120" imgH="419040" progId="Equation.3">
                  <p:embed/>
                  <p:pic>
                    <p:nvPicPr>
                      <p:cNvPr id="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2781300"/>
                        <a:ext cx="484505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8"/>
          <p:cNvGraphicFramePr>
            <a:graphicFrameLocks noChangeAspect="1"/>
          </p:cNvGraphicFramePr>
          <p:nvPr/>
        </p:nvGraphicFramePr>
        <p:xfrm>
          <a:off x="539750" y="3644900"/>
          <a:ext cx="43275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公式" r:id="rId13" imgW="2336760" imgH="444240" progId="Equation.3">
                  <p:embed/>
                </p:oleObj>
              </mc:Choice>
              <mc:Fallback>
                <p:oleObj name="公式" r:id="rId13" imgW="2336760" imgH="444240" progId="Equation.3">
                  <p:embed/>
                  <p:pic>
                    <p:nvPicPr>
                      <p:cNvPr id="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44900"/>
                        <a:ext cx="4327525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6443663" y="2924175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……</a:t>
            </a:r>
          </a:p>
        </p:txBody>
      </p:sp>
      <p:graphicFrame>
        <p:nvGraphicFramePr>
          <p:cNvPr id="10" name="Object 21"/>
          <p:cNvGraphicFramePr>
            <a:graphicFrameLocks noChangeAspect="1"/>
          </p:cNvGraphicFramePr>
          <p:nvPr/>
        </p:nvGraphicFramePr>
        <p:xfrm>
          <a:off x="395288" y="1268413"/>
          <a:ext cx="21621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公式" r:id="rId15" imgW="1168200" imgH="330120" progId="Equation.3">
                  <p:embed/>
                </p:oleObj>
              </mc:Choice>
              <mc:Fallback>
                <p:oleObj name="公式" r:id="rId15" imgW="1168200" imgH="330120" progId="Equation.3">
                  <p:embed/>
                  <p:pic>
                    <p:nvPicPr>
                      <p:cNvPr id="1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68413"/>
                        <a:ext cx="21621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2"/>
          <p:cNvGraphicFramePr>
            <a:graphicFrameLocks noChangeAspect="1"/>
          </p:cNvGraphicFramePr>
          <p:nvPr/>
        </p:nvGraphicFramePr>
        <p:xfrm>
          <a:off x="1600200" y="4464050"/>
          <a:ext cx="479901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公式" r:id="rId17" imgW="2590560" imgH="609480" progId="Equation.3">
                  <p:embed/>
                </p:oleObj>
              </mc:Choice>
              <mc:Fallback>
                <p:oleObj name="公式" r:id="rId17" imgW="2590560" imgH="609480" progId="Equation.3">
                  <p:embed/>
                  <p:pic>
                    <p:nvPicPr>
                      <p:cNvPr id="11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64050"/>
                        <a:ext cx="4799013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3"/>
          <p:cNvGraphicFramePr>
            <a:graphicFrameLocks noChangeAspect="1"/>
          </p:cNvGraphicFramePr>
          <p:nvPr/>
        </p:nvGraphicFramePr>
        <p:xfrm>
          <a:off x="1530350" y="5661025"/>
          <a:ext cx="31750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公式" r:id="rId19" imgW="1714320" imgH="444240" progId="Equation.3">
                  <p:embed/>
                </p:oleObj>
              </mc:Choice>
              <mc:Fallback>
                <p:oleObj name="公式" r:id="rId19" imgW="1714320" imgH="444240" progId="Equation.3">
                  <p:embed/>
                  <p:pic>
                    <p:nvPicPr>
                      <p:cNvPr id="12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5661025"/>
                        <a:ext cx="31750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4"/>
          <p:cNvGraphicFramePr>
            <a:graphicFrameLocks noChangeAspect="1"/>
          </p:cNvGraphicFramePr>
          <p:nvPr/>
        </p:nvGraphicFramePr>
        <p:xfrm>
          <a:off x="5630863" y="5672138"/>
          <a:ext cx="29622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公式" r:id="rId21" imgW="1600200" imgH="431640" progId="Equation.3">
                  <p:embed/>
                </p:oleObj>
              </mc:Choice>
              <mc:Fallback>
                <p:oleObj name="公式" r:id="rId21" imgW="1600200" imgH="431640" progId="Equation.3">
                  <p:embed/>
                  <p:pic>
                    <p:nvPicPr>
                      <p:cNvPr id="13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5672138"/>
                        <a:ext cx="29622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251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>
              <a:latin typeface="Courier New" panose="02070309020205020404" pitchFamily="49" charset="0"/>
              <a:ea typeface="楷体_GB2312" pitchFamily="49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77838" y="404813"/>
          <a:ext cx="58070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公式" r:id="rId3" imgW="3136680" imgH="444240" progId="Equation.3">
                  <p:embed/>
                </p:oleObj>
              </mc:Choice>
              <mc:Fallback>
                <p:oleObj name="公式" r:id="rId3" imgW="3136680" imgH="444240" progId="Equation.3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404813"/>
                        <a:ext cx="58070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573088" y="1463675"/>
          <a:ext cx="371475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公式" r:id="rId5" imgW="2006280" imgH="634680" progId="Equation.3">
                  <p:embed/>
                </p:oleObj>
              </mc:Choice>
              <mc:Fallback>
                <p:oleObj name="公式" r:id="rId5" imgW="2006280" imgH="634680" progId="Equation.3">
                  <p:embed/>
                  <p:pic>
                    <p:nvPicPr>
                      <p:cNvPr id="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1463675"/>
                        <a:ext cx="371475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4356100" y="1463675"/>
          <a:ext cx="303371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公式" r:id="rId7" imgW="1638000" imgH="634680" progId="Equation.3">
                  <p:embed/>
                </p:oleObj>
              </mc:Choice>
              <mc:Fallback>
                <p:oleObj name="公式" r:id="rId7" imgW="1638000" imgH="634680" progId="Equation.3">
                  <p:embed/>
                  <p:pic>
                    <p:nvPicPr>
                      <p:cNvPr id="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463675"/>
                        <a:ext cx="303371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539750" y="2759075"/>
          <a:ext cx="514985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公式" r:id="rId9" imgW="2781000" imgH="812520" progId="Equation.3">
                  <p:embed/>
                </p:oleObj>
              </mc:Choice>
              <mc:Fallback>
                <p:oleObj name="公式" r:id="rId9" imgW="2781000" imgH="812520" progId="Equation.3">
                  <p:embed/>
                  <p:pic>
                    <p:nvPicPr>
                      <p:cNvPr id="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59075"/>
                        <a:ext cx="5149850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1063625" y="4343400"/>
          <a:ext cx="322103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公式" r:id="rId11" imgW="1739880" imgH="634680" progId="Equation.3">
                  <p:embed/>
                </p:oleObj>
              </mc:Choice>
              <mc:Fallback>
                <p:oleObj name="公式" r:id="rId11" imgW="1739880" imgH="634680" progId="Equation.3">
                  <p:embed/>
                  <p:pic>
                    <p:nvPicPr>
                      <p:cNvPr id="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4343400"/>
                        <a:ext cx="3221038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8"/>
          <p:cNvGraphicFramePr>
            <a:graphicFrameLocks noChangeAspect="1"/>
          </p:cNvGraphicFramePr>
          <p:nvPr/>
        </p:nvGraphicFramePr>
        <p:xfrm>
          <a:off x="4487863" y="4343400"/>
          <a:ext cx="28924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公式" r:id="rId13" imgW="1562040" imgH="634680" progId="Equation.3">
                  <p:embed/>
                </p:oleObj>
              </mc:Choice>
              <mc:Fallback>
                <p:oleObj name="公式" r:id="rId13" imgW="1562040" imgH="634680" progId="Equation.3">
                  <p:embed/>
                  <p:pic>
                    <p:nvPicPr>
                      <p:cNvPr id="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3" y="4343400"/>
                        <a:ext cx="289242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/>
          <p:cNvGraphicFramePr>
            <a:graphicFrameLocks noChangeAspect="1"/>
          </p:cNvGraphicFramePr>
          <p:nvPr/>
        </p:nvGraphicFramePr>
        <p:xfrm>
          <a:off x="539750" y="5445125"/>
          <a:ext cx="296386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公式" r:id="rId15" imgW="1600200" imgH="634680" progId="Equation.3">
                  <p:embed/>
                </p:oleObj>
              </mc:Choice>
              <mc:Fallback>
                <p:oleObj name="公式" r:id="rId15" imgW="1600200" imgH="634680" progId="Equation.3">
                  <p:embed/>
                  <p:pic>
                    <p:nvPicPr>
                      <p:cNvPr id="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445125"/>
                        <a:ext cx="296386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336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>
              <a:latin typeface="Courier New" panose="02070309020205020404" pitchFamily="49" charset="0"/>
              <a:ea typeface="楷体_GB2312" pitchFamily="49" charset="-122"/>
            </a:endParaRP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428625" y="404813"/>
          <a:ext cx="2752725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公式" r:id="rId3" imgW="1485720" imgH="634680" progId="Equation.3">
                  <p:embed/>
                </p:oleObj>
              </mc:Choice>
              <mc:Fallback>
                <p:oleObj name="公式" r:id="rId3" imgW="1485720" imgH="634680" progId="Equation.3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04813"/>
                        <a:ext cx="2752725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3563938" y="765175"/>
          <a:ext cx="30353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公式" r:id="rId5" imgW="1638000" imgH="444240" progId="Equation.3">
                  <p:embed/>
                </p:oleObj>
              </mc:Choice>
              <mc:Fallback>
                <p:oleObj name="公式" r:id="rId5" imgW="1638000" imgH="444240" progId="Equation.3">
                  <p:embed/>
                  <p:pic>
                    <p:nvPicPr>
                      <p:cNvPr id="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765175"/>
                        <a:ext cx="30353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750888" y="2133600"/>
          <a:ext cx="261143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公式" r:id="rId7" imgW="1409400" imgH="444240" progId="Equation.3">
                  <p:embed/>
                </p:oleObj>
              </mc:Choice>
              <mc:Fallback>
                <p:oleObj name="公式" r:id="rId7" imgW="1409400" imgH="444240" progId="Equation.3">
                  <p:embed/>
                  <p:pic>
                    <p:nvPicPr>
                      <p:cNvPr id="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2133600"/>
                        <a:ext cx="2611437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3448050" y="2190750"/>
          <a:ext cx="29876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公式" r:id="rId9" imgW="1612800" imgH="419040" progId="Equation.3">
                  <p:embed/>
                </p:oleObj>
              </mc:Choice>
              <mc:Fallback>
                <p:oleObj name="公式" r:id="rId9" imgW="1612800" imgH="4190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2190750"/>
                        <a:ext cx="298767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755650" y="3573463"/>
          <a:ext cx="134143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公式" r:id="rId11" imgW="723600" imgH="419040" progId="Equation.3">
                  <p:embed/>
                </p:oleObj>
              </mc:Choice>
              <mc:Fallback>
                <p:oleObj name="公式" r:id="rId11" imgW="723600" imgH="419040" progId="Equation.3">
                  <p:embed/>
                  <p:pic>
                    <p:nvPicPr>
                      <p:cNvPr id="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73463"/>
                        <a:ext cx="1341438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2268538" y="3573463"/>
          <a:ext cx="12477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公式" r:id="rId13" imgW="672840" imgH="393480" progId="Equation.3">
                  <p:embed/>
                </p:oleObj>
              </mc:Choice>
              <mc:Fallback>
                <p:oleObj name="公式" r:id="rId13" imgW="672840" imgH="393480" progId="Equation.3">
                  <p:embed/>
                  <p:pic>
                    <p:nvPicPr>
                      <p:cNvPr id="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573463"/>
                        <a:ext cx="1247775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976313" y="5229225"/>
          <a:ext cx="66135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公式" r:id="rId15" imgW="3225600" imgH="393480" progId="Equation.3">
                  <p:embed/>
                </p:oleObj>
              </mc:Choice>
              <mc:Fallback>
                <p:oleObj name="公式" r:id="rId15" imgW="3225600" imgH="393480" progId="Equation.3">
                  <p:embed/>
                  <p:pic>
                    <p:nvPicPr>
                      <p:cNvPr id="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5229225"/>
                        <a:ext cx="661352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15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 算法复杂性分析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算法复杂性</a:t>
            </a:r>
          </a:p>
        </p:txBody>
      </p:sp>
    </p:spTree>
    <p:extLst>
      <p:ext uri="{BB962C8B-B14F-4D97-AF65-F5344CB8AC3E}">
        <p14:creationId xmlns:p14="http://schemas.microsoft.com/office/powerpoint/2010/main" val="3773603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 算法复杂性分析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折半查找算法的复杂性分析</a:t>
            </a:r>
            <a:endParaRPr lang="en-US" altLang="zh-CN" dirty="0"/>
          </a:p>
          <a:p>
            <a:pPr lvl="1"/>
            <a:r>
              <a:rPr lang="zh-CN" altLang="en-US" dirty="0"/>
              <a:t>最坏复杂性</a:t>
            </a:r>
            <a:r>
              <a:rPr lang="en-US" altLang="zh-CN" dirty="0"/>
              <a:t>W(n)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655871" y="3713480"/>
                <a:ext cx="327378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⌊"/>
                                        <m:endChr m:val="⌋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871" y="3713480"/>
                <a:ext cx="3273780" cy="6178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655871" y="4930823"/>
                <a:ext cx="395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可证明，对</a:t>
                </a:r>
                <a:r>
                  <a:rPr lang="en-US" altLang="zh-CN" dirty="0"/>
                  <a:t>n≥1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871" y="4930823"/>
                <a:ext cx="395563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387" t="-18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275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695236" y="914400"/>
                <a:ext cx="3557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n≥1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236" y="914400"/>
                <a:ext cx="355725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70" t="-16393" r="-514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291137" y="1643865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n=1</a:t>
            </a:r>
            <a:r>
              <a:rPr lang="zh-CN" altLang="en-US" dirty="0"/>
              <a:t>时，显然成立。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91136" y="2280997"/>
                <a:ext cx="4979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设当</a:t>
                </a:r>
                <a:r>
                  <a:rPr lang="en-US" altLang="zh-CN" dirty="0"/>
                  <a:t>1≤k&lt;n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成立，则：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136" y="2280997"/>
                <a:ext cx="497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02" t="-16393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91136" y="2918129"/>
                <a:ext cx="2361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136" y="2918129"/>
                <a:ext cx="23613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58" t="-666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893095" y="3462928"/>
                <a:ext cx="2375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⁡(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095" y="3462928"/>
                <a:ext cx="2375779" cy="276999"/>
              </a:xfrm>
              <a:prstGeom prst="rect">
                <a:avLst/>
              </a:prstGeom>
              <a:blipFill rotWithShape="0">
                <a:blip r:embed="rId5"/>
                <a:stretch>
                  <a:fillRect t="-4348" r="-257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893095" y="4043378"/>
                <a:ext cx="3120020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为偶数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为奇数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095" y="4043378"/>
                <a:ext cx="3120020" cy="71942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893095" y="5030606"/>
                <a:ext cx="1414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095" y="5030606"/>
                <a:ext cx="1414297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4348" r="-431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18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 算法复杂性分析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折半查找算法的复杂性分析</a:t>
            </a:r>
            <a:endParaRPr lang="en-US" altLang="zh-CN" dirty="0"/>
          </a:p>
          <a:p>
            <a:pPr lvl="1"/>
            <a:r>
              <a:rPr lang="zh-CN" altLang="en-US" dirty="0"/>
              <a:t>平均复杂性</a:t>
            </a:r>
            <a:r>
              <a:rPr lang="en-US" altLang="zh-CN"/>
              <a:t>A(n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764876" y="3603085"/>
            <a:ext cx="4759213" cy="2308137"/>
            <a:chOff x="3186509" y="3856220"/>
            <a:chExt cx="4823360" cy="2791280"/>
          </a:xfrm>
        </p:grpSpPr>
        <p:sp>
          <p:nvSpPr>
            <p:cNvPr id="5" name="文本框 4"/>
            <p:cNvSpPr txBox="1"/>
            <p:nvPr/>
          </p:nvSpPr>
          <p:spPr>
            <a:xfrm>
              <a:off x="3479831" y="5483902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128287" y="4758846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54099" y="5484833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78381" y="3856220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04193" y="5483902"/>
              <a:ext cx="4411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630005" y="4729120"/>
              <a:ext cx="4411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255817" y="5483902"/>
              <a:ext cx="4411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186509" y="6275245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813851" y="6275245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441193" y="6275245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065475" y="6275245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691287" y="6275245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317099" y="6275245"/>
              <a:ext cx="4411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942911" y="6275245"/>
              <a:ext cx="4411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568723" y="6278168"/>
              <a:ext cx="4411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  <p:cxnSp>
          <p:nvCxnSpPr>
            <p:cNvPr id="20" name="直接连接符 19"/>
            <p:cNvCxnSpPr>
              <a:stCxn id="8" idx="2"/>
              <a:endCxn id="6" idx="0"/>
            </p:cNvCxnSpPr>
            <p:nvPr/>
          </p:nvCxnSpPr>
          <p:spPr>
            <a:xfrm flipH="1">
              <a:off x="4284740" y="4225552"/>
              <a:ext cx="1250094" cy="533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8" idx="2"/>
              <a:endCxn id="10" idx="0"/>
            </p:cNvCxnSpPr>
            <p:nvPr/>
          </p:nvCxnSpPr>
          <p:spPr>
            <a:xfrm>
              <a:off x="5534834" y="4225552"/>
              <a:ext cx="1315744" cy="503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6" idx="2"/>
              <a:endCxn id="5" idx="0"/>
            </p:cNvCxnSpPr>
            <p:nvPr/>
          </p:nvCxnSpPr>
          <p:spPr>
            <a:xfrm flipH="1">
              <a:off x="3636284" y="5128178"/>
              <a:ext cx="648456" cy="355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6" idx="2"/>
              <a:endCxn id="7" idx="0"/>
            </p:cNvCxnSpPr>
            <p:nvPr/>
          </p:nvCxnSpPr>
          <p:spPr>
            <a:xfrm>
              <a:off x="4284740" y="5128178"/>
              <a:ext cx="625812" cy="356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2"/>
              <a:endCxn id="9" idx="0"/>
            </p:cNvCxnSpPr>
            <p:nvPr/>
          </p:nvCxnSpPr>
          <p:spPr>
            <a:xfrm flipH="1">
              <a:off x="6224766" y="5098452"/>
              <a:ext cx="625812" cy="385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2"/>
              <a:endCxn id="11" idx="0"/>
            </p:cNvCxnSpPr>
            <p:nvPr/>
          </p:nvCxnSpPr>
          <p:spPr>
            <a:xfrm>
              <a:off x="6850578" y="5098452"/>
              <a:ext cx="625812" cy="385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5" idx="2"/>
              <a:endCxn id="12" idx="0"/>
            </p:cNvCxnSpPr>
            <p:nvPr/>
          </p:nvCxnSpPr>
          <p:spPr>
            <a:xfrm flipH="1">
              <a:off x="3342962" y="5853234"/>
              <a:ext cx="293322" cy="422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5" idx="2"/>
              <a:endCxn id="13" idx="0"/>
            </p:cNvCxnSpPr>
            <p:nvPr/>
          </p:nvCxnSpPr>
          <p:spPr>
            <a:xfrm>
              <a:off x="3636284" y="5853234"/>
              <a:ext cx="334020" cy="422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7" idx="2"/>
              <a:endCxn id="14" idx="0"/>
            </p:cNvCxnSpPr>
            <p:nvPr/>
          </p:nvCxnSpPr>
          <p:spPr>
            <a:xfrm flipH="1">
              <a:off x="4597646" y="5854165"/>
              <a:ext cx="312906" cy="421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7" idx="2"/>
              <a:endCxn id="15" idx="0"/>
            </p:cNvCxnSpPr>
            <p:nvPr/>
          </p:nvCxnSpPr>
          <p:spPr>
            <a:xfrm>
              <a:off x="4910552" y="5854165"/>
              <a:ext cx="311376" cy="421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9" idx="2"/>
              <a:endCxn id="16" idx="0"/>
            </p:cNvCxnSpPr>
            <p:nvPr/>
          </p:nvCxnSpPr>
          <p:spPr>
            <a:xfrm flipH="1">
              <a:off x="5847740" y="5853234"/>
              <a:ext cx="377026" cy="422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9" idx="2"/>
              <a:endCxn id="17" idx="0"/>
            </p:cNvCxnSpPr>
            <p:nvPr/>
          </p:nvCxnSpPr>
          <p:spPr>
            <a:xfrm>
              <a:off x="6224766" y="5853234"/>
              <a:ext cx="312906" cy="422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1" idx="2"/>
              <a:endCxn id="18" idx="0"/>
            </p:cNvCxnSpPr>
            <p:nvPr/>
          </p:nvCxnSpPr>
          <p:spPr>
            <a:xfrm flipH="1">
              <a:off x="7163484" y="5853234"/>
              <a:ext cx="312906" cy="422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1" idx="2"/>
              <a:endCxn id="19" idx="0"/>
            </p:cNvCxnSpPr>
            <p:nvPr/>
          </p:nvCxnSpPr>
          <p:spPr>
            <a:xfrm>
              <a:off x="7476390" y="5853234"/>
              <a:ext cx="312906" cy="424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/>
          <p:cNvSpPr/>
          <p:nvPr/>
        </p:nvSpPr>
        <p:spPr>
          <a:xfrm>
            <a:off x="1708758" y="6104743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12" idx="2"/>
            <a:endCxn id="34" idx="7"/>
          </p:cNvCxnSpPr>
          <p:nvPr/>
        </p:nvCxnSpPr>
        <p:spPr>
          <a:xfrm flipH="1">
            <a:off x="1849071" y="5908805"/>
            <a:ext cx="70178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1991427" y="6104743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2" idx="2"/>
            <a:endCxn id="38" idx="1"/>
          </p:cNvCxnSpPr>
          <p:nvPr/>
        </p:nvCxnSpPr>
        <p:spPr>
          <a:xfrm>
            <a:off x="1919249" y="5908805"/>
            <a:ext cx="96252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2327757" y="6116302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>
            <a:endCxn id="45" idx="7"/>
          </p:cNvCxnSpPr>
          <p:nvPr/>
        </p:nvCxnSpPr>
        <p:spPr>
          <a:xfrm flipH="1">
            <a:off x="2468070" y="5920364"/>
            <a:ext cx="70178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2610426" y="6116302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>
            <a:endCxn id="47" idx="1"/>
          </p:cNvCxnSpPr>
          <p:nvPr/>
        </p:nvCxnSpPr>
        <p:spPr>
          <a:xfrm>
            <a:off x="2538248" y="5920364"/>
            <a:ext cx="96252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2946544" y="6104743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endCxn id="49" idx="7"/>
          </p:cNvCxnSpPr>
          <p:nvPr/>
        </p:nvCxnSpPr>
        <p:spPr>
          <a:xfrm flipH="1">
            <a:off x="3086857" y="5908805"/>
            <a:ext cx="70178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3229213" y="6104743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endCxn id="51" idx="1"/>
          </p:cNvCxnSpPr>
          <p:nvPr/>
        </p:nvCxnSpPr>
        <p:spPr>
          <a:xfrm>
            <a:off x="3157035" y="5908805"/>
            <a:ext cx="96252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3556846" y="6104743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>
            <a:endCxn id="53" idx="7"/>
          </p:cNvCxnSpPr>
          <p:nvPr/>
        </p:nvCxnSpPr>
        <p:spPr>
          <a:xfrm flipH="1">
            <a:off x="3697159" y="5908805"/>
            <a:ext cx="70178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3839515" y="6104743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1"/>
          </p:cNvCxnSpPr>
          <p:nvPr/>
        </p:nvCxnSpPr>
        <p:spPr>
          <a:xfrm>
            <a:off x="3767337" y="5908805"/>
            <a:ext cx="96252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4153827" y="6116302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/>
          <p:cNvCxnSpPr>
            <a:endCxn id="57" idx="7"/>
          </p:cNvCxnSpPr>
          <p:nvPr/>
        </p:nvCxnSpPr>
        <p:spPr>
          <a:xfrm flipH="1">
            <a:off x="4294140" y="5920364"/>
            <a:ext cx="70178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4436496" y="6116302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连接符 59"/>
          <p:cNvCxnSpPr>
            <a:endCxn id="59" idx="1"/>
          </p:cNvCxnSpPr>
          <p:nvPr/>
        </p:nvCxnSpPr>
        <p:spPr>
          <a:xfrm>
            <a:off x="4364318" y="5920364"/>
            <a:ext cx="96252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4863682" y="6116302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endCxn id="61" idx="7"/>
          </p:cNvCxnSpPr>
          <p:nvPr/>
        </p:nvCxnSpPr>
        <p:spPr>
          <a:xfrm flipH="1">
            <a:off x="5003995" y="5920364"/>
            <a:ext cx="70178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5146351" y="6116302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>
            <a:endCxn id="63" idx="1"/>
          </p:cNvCxnSpPr>
          <p:nvPr/>
        </p:nvCxnSpPr>
        <p:spPr>
          <a:xfrm>
            <a:off x="5074173" y="5920364"/>
            <a:ext cx="96252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5474002" y="6104743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>
            <a:endCxn id="65" idx="7"/>
          </p:cNvCxnSpPr>
          <p:nvPr/>
        </p:nvCxnSpPr>
        <p:spPr>
          <a:xfrm flipH="1">
            <a:off x="5614315" y="5908805"/>
            <a:ext cx="70178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5756671" y="6104743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/>
          <p:cNvCxnSpPr>
            <a:endCxn id="67" idx="1"/>
          </p:cNvCxnSpPr>
          <p:nvPr/>
        </p:nvCxnSpPr>
        <p:spPr>
          <a:xfrm>
            <a:off x="5684493" y="5908805"/>
            <a:ext cx="96252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6089946" y="6116302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/>
          <p:cNvCxnSpPr>
            <a:endCxn id="69" idx="7"/>
          </p:cNvCxnSpPr>
          <p:nvPr/>
        </p:nvCxnSpPr>
        <p:spPr>
          <a:xfrm flipH="1">
            <a:off x="6230259" y="5920364"/>
            <a:ext cx="70178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6372615" y="6116302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endCxn id="71" idx="1"/>
          </p:cNvCxnSpPr>
          <p:nvPr/>
        </p:nvCxnSpPr>
        <p:spPr>
          <a:xfrm>
            <a:off x="6300437" y="5920364"/>
            <a:ext cx="96252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857142" y="4470213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个找到的可能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6857142" y="5985515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n+1</a:t>
            </a:r>
            <a:r>
              <a:rPr lang="zh-CN" altLang="en-US" dirty="0"/>
              <a:t>个没找到的可能</a:t>
            </a:r>
          </a:p>
        </p:txBody>
      </p:sp>
    </p:spTree>
    <p:extLst>
      <p:ext uri="{BB962C8B-B14F-4D97-AF65-F5344CB8AC3E}">
        <p14:creationId xmlns:p14="http://schemas.microsoft.com/office/powerpoint/2010/main" val="206605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算法复杂性</a:t>
            </a:r>
          </a:p>
        </p:txBody>
      </p:sp>
    </p:spTree>
    <p:extLst>
      <p:ext uri="{BB962C8B-B14F-4D97-AF65-F5344CB8AC3E}">
        <p14:creationId xmlns:p14="http://schemas.microsoft.com/office/powerpoint/2010/main" val="1086347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5688" y="1386369"/>
            <a:ext cx="4983287" cy="469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设比较</a:t>
            </a:r>
            <a:r>
              <a:rPr lang="en-US" altLang="zh-CN" dirty="0"/>
              <a:t>t</a:t>
            </a:r>
            <a:r>
              <a:rPr lang="zh-CN" altLang="en-US" dirty="0"/>
              <a:t>次查找结束的输入有</a:t>
            </a:r>
            <a:r>
              <a:rPr lang="en-US" altLang="zh-CN" dirty="0"/>
              <a:t>S</a:t>
            </a:r>
            <a:r>
              <a:rPr lang="en-US" altLang="zh-CN" baseline="-25000" dirty="0"/>
              <a:t>t</a:t>
            </a:r>
            <a:r>
              <a:rPr lang="zh-CN" altLang="en-US" dirty="0"/>
              <a:t>个，则：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86731" y="771525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以比较次数为指标，计算平均复杂性</a:t>
            </a:r>
            <a:r>
              <a:rPr lang="en-US" altLang="zh-CN" dirty="0"/>
              <a:t>A(n)</a:t>
            </a:r>
            <a:r>
              <a:rPr lang="zh-CN" altLang="en-US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055688" y="1747223"/>
                <a:ext cx="4923592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S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S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=2</a:t>
                </a:r>
                <a:r>
                  <a:rPr lang="en-US" altLang="zh-CN" baseline="30000" dirty="0"/>
                  <a:t>i-1</a:t>
                </a:r>
                <a:r>
                  <a:rPr lang="zh-CN" altLang="en-US" dirty="0"/>
                  <a:t>（找到的情况）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err="1"/>
                  <a:t>S</a:t>
                </a:r>
                <a:r>
                  <a:rPr lang="en-US" altLang="zh-CN" baseline="-25000" dirty="0" err="1"/>
                  <a:t>k</a:t>
                </a:r>
                <a:r>
                  <a:rPr lang="en-US" altLang="zh-CN" dirty="0"/>
                  <a:t>=n+1</a:t>
                </a:r>
                <a:r>
                  <a:rPr lang="zh-CN" altLang="en-US" dirty="0"/>
                  <a:t>（找不到的情况，且此时</a:t>
                </a:r>
                <a:r>
                  <a:rPr lang="en-US" altLang="zh-CN" dirty="0"/>
                  <a:t>k=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+1</a:t>
                </a:r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688" y="1747223"/>
                <a:ext cx="4923592" cy="1338828"/>
              </a:xfrm>
              <a:prstGeom prst="rect">
                <a:avLst/>
              </a:prstGeom>
              <a:blipFill rotWithShape="0">
                <a:blip r:embed="rId3"/>
                <a:stretch>
                  <a:fillRect l="-990" r="-124" b="-4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055688" y="3086051"/>
            <a:ext cx="49832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设这</a:t>
            </a:r>
            <a:r>
              <a:rPr lang="en-US" altLang="zh-CN" dirty="0"/>
              <a:t>2n+1</a:t>
            </a:r>
            <a:r>
              <a:rPr lang="zh-CN" altLang="en-US" dirty="0"/>
              <a:t>种输入的出现概率相同，则：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055688" y="3919537"/>
                <a:ext cx="5651868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688" y="3919537"/>
                <a:ext cx="5651868" cy="88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534408" y="4863053"/>
                <a:ext cx="3765005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08" y="4863053"/>
                <a:ext cx="3765005" cy="5250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534408" y="5792078"/>
                <a:ext cx="3580917" cy="542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08" y="5792078"/>
                <a:ext cx="3580917" cy="5424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88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 算法复杂性分析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简单交换（冒泡）排序算法的复杂性分析</a:t>
            </a:r>
            <a:endParaRPr lang="en-US" altLang="zh-CN" dirty="0"/>
          </a:p>
          <a:p>
            <a:pPr lvl="1"/>
            <a:r>
              <a:rPr lang="zh-CN" altLang="en-US" dirty="0"/>
              <a:t>以交换次数作为评估指标，求最坏情况下的交换次数</a:t>
            </a:r>
            <a:r>
              <a:rPr lang="en-US" altLang="zh-CN" dirty="0"/>
              <a:t>W(n)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43125" y="3624504"/>
            <a:ext cx="5069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冒泡排序在最坏情况下比较次数不少于交换次数。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3125" y="4037770"/>
            <a:ext cx="6833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2. </a:t>
            </a:r>
            <a:r>
              <a:rPr lang="zh-CN" altLang="en-US" sz="1600" dirty="0"/>
              <a:t>冒泡排序的交换只发生在相邻元素之间，每次交换最多消除</a:t>
            </a:r>
            <a:r>
              <a:rPr lang="en-US" altLang="zh-CN" sz="1600" dirty="0"/>
              <a:t>1</a:t>
            </a:r>
            <a:r>
              <a:rPr lang="zh-CN" altLang="en-US" sz="1600" dirty="0"/>
              <a:t>个逆序。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43125" y="4451036"/>
            <a:ext cx="3594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3. </a:t>
            </a:r>
            <a:r>
              <a:rPr lang="zh-CN" altLang="en-US" sz="1600" dirty="0"/>
              <a:t>序列总逆序数最多为</a:t>
            </a:r>
            <a:r>
              <a:rPr lang="en-US" altLang="zh-CN" sz="1600" dirty="0"/>
              <a:t>n(n-1)/2</a:t>
            </a:r>
            <a:r>
              <a:rPr lang="zh-CN" altLang="en-US" sz="1600" dirty="0"/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43125" y="4864302"/>
            <a:ext cx="2775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4. </a:t>
            </a:r>
            <a:r>
              <a:rPr lang="zh-CN" altLang="en-US" sz="1600" dirty="0"/>
              <a:t>因此</a:t>
            </a:r>
            <a:r>
              <a:rPr lang="en-US" altLang="zh-CN" sz="1600" dirty="0"/>
              <a:t>W(n)=n(n-1)/2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7898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 算法复杂性分析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简单交换（冒泡）排序算法的复杂性分析</a:t>
            </a:r>
            <a:endParaRPr lang="en-US" altLang="zh-CN" dirty="0"/>
          </a:p>
          <a:p>
            <a:pPr lvl="1"/>
            <a:r>
              <a:rPr lang="zh-CN" altLang="en-US" dirty="0"/>
              <a:t>以交换次数作为评估指标，求平均情况下的交换次数</a:t>
            </a:r>
            <a:r>
              <a:rPr lang="en-US" altLang="zh-CN" dirty="0"/>
              <a:t>A(n)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90800" y="3853134"/>
            <a:ext cx="5479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</a:t>
            </a:r>
            <a:r>
              <a:rPr lang="zh-CN" altLang="en-US" sz="1600" dirty="0"/>
              <a:t>个数的排列有</a:t>
            </a:r>
            <a:r>
              <a:rPr lang="en-US" altLang="zh-CN" sz="1600" dirty="0"/>
              <a:t>n!</a:t>
            </a:r>
            <a:r>
              <a:rPr lang="zh-CN" altLang="en-US" sz="1600" dirty="0"/>
              <a:t>种可能，假定每种排列的出现概率相同。</a:t>
            </a:r>
          </a:p>
        </p:txBody>
      </p:sp>
    </p:spTree>
    <p:extLst>
      <p:ext uri="{BB962C8B-B14F-4D97-AF65-F5344CB8AC3E}">
        <p14:creationId xmlns:p14="http://schemas.microsoft.com/office/powerpoint/2010/main" val="3391427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4000" y="1313620"/>
            <a:ext cx="5195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定义</a:t>
            </a:r>
            <a:r>
              <a:rPr lang="en-US" altLang="zh-CN" sz="1600" dirty="0"/>
              <a:t>1..n</a:t>
            </a:r>
            <a:r>
              <a:rPr lang="zh-CN" altLang="en-US" sz="1600" dirty="0"/>
              <a:t>的一个排列的逆序序列</a:t>
            </a:r>
            <a:r>
              <a:rPr lang="en-US" altLang="zh-CN" sz="1600" dirty="0"/>
              <a:t>(b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, b</a:t>
            </a:r>
            <a:r>
              <a:rPr lang="en-US" altLang="zh-CN" sz="1600" baseline="-25000" dirty="0"/>
              <a:t>2</a:t>
            </a:r>
            <a:r>
              <a:rPr lang="en-US" altLang="zh-CN" sz="1600" dirty="0"/>
              <a:t>, .., </a:t>
            </a:r>
            <a:r>
              <a:rPr lang="en-US" altLang="zh-CN" sz="1600" dirty="0" err="1"/>
              <a:t>b</a:t>
            </a:r>
            <a:r>
              <a:rPr lang="en-US" altLang="zh-CN" sz="1600" baseline="-25000" dirty="0" err="1"/>
              <a:t>n</a:t>
            </a:r>
            <a:r>
              <a:rPr lang="en-US" altLang="zh-CN" sz="1600" dirty="0"/>
              <a:t>)</a:t>
            </a:r>
            <a:r>
              <a:rPr lang="zh-CN" altLang="en-US" sz="1600" dirty="0"/>
              <a:t>，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b</a:t>
            </a:r>
            <a:r>
              <a:rPr lang="en-US" altLang="zh-CN" sz="1600" baseline="-25000" dirty="0"/>
              <a:t>i</a:t>
            </a:r>
            <a:r>
              <a:rPr lang="zh-CN" altLang="en-US" sz="1600" dirty="0"/>
              <a:t>为</a:t>
            </a:r>
            <a:r>
              <a:rPr lang="en-US" altLang="zh-CN" sz="1600" dirty="0" err="1"/>
              <a:t>i</a:t>
            </a:r>
            <a:r>
              <a:rPr lang="zh-CN" altLang="en-US" sz="1600" dirty="0"/>
              <a:t>在排列中后面小于</a:t>
            </a:r>
            <a:r>
              <a:rPr lang="en-US" altLang="zh-CN" sz="1600" dirty="0" err="1"/>
              <a:t>i</a:t>
            </a:r>
            <a:r>
              <a:rPr lang="zh-CN" altLang="en-US" sz="1600" dirty="0"/>
              <a:t>的元素的个数，且</a:t>
            </a:r>
            <a:r>
              <a:rPr lang="en-US" altLang="zh-CN" sz="1600" dirty="0"/>
              <a:t>b</a:t>
            </a:r>
            <a:r>
              <a:rPr lang="en-US" altLang="zh-CN" sz="1600" baseline="-25000" dirty="0"/>
              <a:t>i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</a:t>
            </a:r>
            <a:r>
              <a:rPr lang="zh-CN" altLang="en-US" sz="1600" dirty="0"/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4000" y="2214314"/>
            <a:ext cx="4993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例如，</a:t>
            </a:r>
            <a:r>
              <a:rPr lang="en-US" altLang="zh-CN" sz="1600" dirty="0"/>
              <a:t>(3, 1, 6, 5, 8, 7, 2, 4)</a:t>
            </a:r>
            <a:r>
              <a:rPr lang="zh-CN" altLang="en-US" sz="1600" dirty="0"/>
              <a:t>的逆序序列为</a:t>
            </a:r>
            <a:endParaRPr lang="en-US" altLang="zh-CN" sz="1600" dirty="0"/>
          </a:p>
          <a:p>
            <a:r>
              <a:rPr lang="en-US" altLang="zh-CN" sz="1600" dirty="0"/>
              <a:t>(0, 0, 2, 0, 2, 3, 2, 3)</a:t>
            </a:r>
            <a:r>
              <a:rPr lang="zh-CN" altLang="en-US" sz="1600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24000" y="2991897"/>
            <a:ext cx="5766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每个排列都与其逆序序列一一对应，因此共有</a:t>
            </a:r>
            <a:r>
              <a:rPr lang="en-US" altLang="zh-CN" sz="1600" dirty="0"/>
              <a:t>n!</a:t>
            </a:r>
            <a:r>
              <a:rPr lang="zh-CN" altLang="en-US" sz="1600" dirty="0"/>
              <a:t>个逆序序列。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24000" y="3523259"/>
            <a:ext cx="5521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对排列</a:t>
            </a:r>
            <a:r>
              <a:rPr lang="en-US" altLang="zh-CN" sz="1600" dirty="0"/>
              <a:t>α</a:t>
            </a:r>
            <a:r>
              <a:rPr lang="zh-CN" altLang="en-US" sz="1600" dirty="0"/>
              <a:t>，逆序序列为</a:t>
            </a:r>
            <a:r>
              <a:rPr lang="en-US" altLang="zh-CN" sz="1600" dirty="0"/>
              <a:t>(b</a:t>
            </a:r>
            <a:r>
              <a:rPr lang="en-US" altLang="zh-CN" sz="1600" baseline="-25000" dirty="0"/>
              <a:t>i</a:t>
            </a:r>
            <a:r>
              <a:rPr lang="en-US" altLang="zh-CN" sz="1600" dirty="0"/>
              <a:t>)</a:t>
            </a:r>
            <a:r>
              <a:rPr lang="zh-CN" altLang="en-US" sz="1600" dirty="0"/>
              <a:t>，可以唯一确定另一个排列</a:t>
            </a:r>
            <a:r>
              <a:rPr lang="en-US" altLang="zh-CN" sz="1600" dirty="0"/>
              <a:t>α’</a:t>
            </a:r>
            <a:r>
              <a:rPr lang="zh-CN" altLang="en-US" sz="1600" dirty="0"/>
              <a:t>，</a:t>
            </a:r>
            <a:endParaRPr lang="en-US" altLang="zh-CN" sz="1600" dirty="0"/>
          </a:p>
          <a:p>
            <a:r>
              <a:rPr lang="zh-CN" altLang="en-US" sz="1600" dirty="0"/>
              <a:t>其逆序序列为</a:t>
            </a:r>
            <a:r>
              <a:rPr lang="en-US" altLang="zh-CN" sz="1600" dirty="0"/>
              <a:t>(i-1-b</a:t>
            </a:r>
            <a:r>
              <a:rPr lang="en-US" altLang="zh-CN" sz="1600" baseline="-25000" dirty="0"/>
              <a:t>i</a:t>
            </a:r>
            <a:r>
              <a:rPr lang="en-US" altLang="zh-CN" sz="1600" dirty="0"/>
              <a:t>)</a:t>
            </a:r>
            <a:r>
              <a:rPr lang="zh-CN" altLang="en-US" sz="1600" dirty="0"/>
              <a:t>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24000" y="4300842"/>
            <a:ext cx="6561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(3, 1, 6, 5, 8, 7, 2, 4)——(0, 0, 2, 0, 2, 3, 2, 3)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4020837" y="4757604"/>
            <a:ext cx="3855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CN" sz="1600" dirty="0"/>
              <a:t>——(0, 1, 0, 3, 2, 2, 4, 4)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1524000" y="4757604"/>
            <a:ext cx="3147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(4, 2, 7, 8, 5, 6, 1, 3)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1524000" y="782258"/>
            <a:ext cx="5479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</a:t>
            </a:r>
            <a:r>
              <a:rPr lang="zh-CN" altLang="en-US" sz="1600" dirty="0"/>
              <a:t>个数的排列有</a:t>
            </a:r>
            <a:r>
              <a:rPr lang="en-US" altLang="zh-CN" sz="1600" dirty="0"/>
              <a:t>n!</a:t>
            </a:r>
            <a:r>
              <a:rPr lang="zh-CN" altLang="en-US" sz="1600" dirty="0"/>
              <a:t>种可能，假定每种排列的出现概率相同。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24000" y="5286984"/>
            <a:ext cx="420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排列</a:t>
            </a:r>
            <a:r>
              <a:rPr lang="en-US" altLang="zh-CN" sz="1600" dirty="0"/>
              <a:t>α</a:t>
            </a:r>
            <a:r>
              <a:rPr lang="zh-CN" altLang="en-US" sz="1600" dirty="0"/>
              <a:t>和</a:t>
            </a:r>
            <a:r>
              <a:rPr lang="en-US" altLang="zh-CN" sz="1600" dirty="0"/>
              <a:t>α’</a:t>
            </a:r>
            <a:r>
              <a:rPr lang="zh-CN" altLang="en-US" sz="1600" dirty="0"/>
              <a:t>的逆序总数刚好是：</a:t>
            </a:r>
            <a:r>
              <a:rPr lang="en-US" altLang="zh-CN" sz="1600" dirty="0"/>
              <a:t>n(n-1)/2</a:t>
            </a:r>
            <a:r>
              <a:rPr lang="zh-CN" altLang="en-US" sz="1600" dirty="0"/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24000" y="5816364"/>
            <a:ext cx="6098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因此，平均逆序数，也就是平均交换次数为：</a:t>
            </a:r>
            <a:r>
              <a:rPr lang="en-US" altLang="zh-CN" sz="1600" dirty="0"/>
              <a:t>A(n)=n(n-1)/4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873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设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是定义在自然数集</a:t>
            </a:r>
            <a:r>
              <a:rPr lang="en-US" altLang="zh-CN" dirty="0"/>
              <a:t>N</a:t>
            </a:r>
            <a:r>
              <a:rPr lang="zh-CN" altLang="en-US" dirty="0"/>
              <a:t>上的函数。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渐近上界</a:t>
            </a:r>
            <a:br>
              <a:rPr lang="en-US" altLang="zh-CN" dirty="0"/>
            </a:br>
            <a:r>
              <a:rPr lang="zh-CN" altLang="en-US" dirty="0"/>
              <a:t>若存在正数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en-US" altLang="zh-CN" baseline="-25000" dirty="0"/>
              <a:t>0</a:t>
            </a:r>
            <a:r>
              <a:rPr lang="zh-CN" altLang="en-US" dirty="0"/>
              <a:t>，使得当</a:t>
            </a:r>
            <a:r>
              <a:rPr lang="en-US" altLang="zh-CN" dirty="0"/>
              <a:t>n≥n</a:t>
            </a:r>
            <a:r>
              <a:rPr lang="en-US" altLang="zh-CN" baseline="-25000" dirty="0"/>
              <a:t>0</a:t>
            </a:r>
            <a:r>
              <a:rPr lang="zh-CN" altLang="en-US" dirty="0"/>
              <a:t>时</a:t>
            </a:r>
            <a:r>
              <a:rPr lang="en-US" altLang="zh-CN" dirty="0"/>
              <a:t>0≤f(n)≤cg(n)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则称</a:t>
            </a:r>
            <a:r>
              <a:rPr lang="en-US" altLang="zh-CN" dirty="0"/>
              <a:t>g(n)</a:t>
            </a:r>
            <a:r>
              <a:rPr lang="zh-CN" altLang="en-US" dirty="0"/>
              <a:t>是</a:t>
            </a:r>
            <a:r>
              <a:rPr lang="en-US" altLang="zh-CN" dirty="0"/>
              <a:t>f(n)</a:t>
            </a:r>
            <a:r>
              <a:rPr lang="zh-CN" altLang="en-US" dirty="0"/>
              <a:t>的渐近上界。</a:t>
            </a:r>
            <a:br>
              <a:rPr lang="en-US" altLang="zh-CN" dirty="0"/>
            </a:br>
            <a:r>
              <a:rPr lang="zh-CN" altLang="en-US" dirty="0"/>
              <a:t>记为：</a:t>
            </a:r>
            <a:r>
              <a:rPr lang="en-US" altLang="zh-CN" dirty="0"/>
              <a:t>f(n)=O(g(n))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zh-CN" altLang="en-US" dirty="0"/>
              <a:t>若对任意正数</a:t>
            </a:r>
            <a:r>
              <a:rPr lang="en-US" altLang="zh-CN" dirty="0"/>
              <a:t>c</a:t>
            </a:r>
            <a:r>
              <a:rPr lang="zh-CN" altLang="en-US" dirty="0"/>
              <a:t>都存在</a:t>
            </a:r>
            <a:r>
              <a:rPr lang="en-US" altLang="zh-CN" dirty="0"/>
              <a:t>n</a:t>
            </a:r>
            <a:r>
              <a:rPr lang="en-US" altLang="zh-CN" baseline="-25000" dirty="0"/>
              <a:t>0</a:t>
            </a:r>
            <a:r>
              <a:rPr lang="zh-CN" altLang="en-US" dirty="0"/>
              <a:t>，使得当</a:t>
            </a:r>
            <a:r>
              <a:rPr lang="en-US" altLang="zh-CN" dirty="0"/>
              <a:t>n≥n</a:t>
            </a:r>
            <a:r>
              <a:rPr lang="en-US" altLang="zh-CN" baseline="-25000" dirty="0"/>
              <a:t>0</a:t>
            </a:r>
            <a:r>
              <a:rPr lang="zh-CN" altLang="en-US" dirty="0"/>
              <a:t>时</a:t>
            </a:r>
            <a:r>
              <a:rPr lang="en-US" altLang="zh-CN" dirty="0"/>
              <a:t>0≤f(n)≤cg(n)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则记为：</a:t>
            </a:r>
            <a:r>
              <a:rPr lang="en-US" altLang="zh-CN" dirty="0"/>
              <a:t>f(n)=o(g(n))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03504" y="3585277"/>
            <a:ext cx="8281434" cy="2554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600" dirty="0"/>
              <a:t>当</a:t>
            </a:r>
            <a:r>
              <a:rPr lang="en-US" altLang="zh-CN" sz="1600" dirty="0"/>
              <a:t>f(n)=O(g(n))</a:t>
            </a:r>
            <a:r>
              <a:rPr lang="zh-CN" altLang="en-US" sz="1600" dirty="0"/>
              <a:t>时，</a:t>
            </a:r>
            <a:r>
              <a:rPr lang="en-US" altLang="zh-CN" sz="1600" dirty="0"/>
              <a:t>f(n)</a:t>
            </a:r>
            <a:r>
              <a:rPr lang="zh-CN" altLang="en-US" sz="1600" dirty="0"/>
              <a:t>的阶可能低于 </a:t>
            </a:r>
            <a:r>
              <a:rPr lang="en-US" altLang="zh-CN" sz="1600" dirty="0"/>
              <a:t>g(n)</a:t>
            </a:r>
            <a:r>
              <a:rPr lang="zh-CN" altLang="en-US" sz="1600" dirty="0"/>
              <a:t>的阶，也可能等于</a:t>
            </a:r>
            <a:r>
              <a:rPr lang="en-US" altLang="zh-CN" sz="1600" dirty="0"/>
              <a:t>g(n)</a:t>
            </a:r>
            <a:r>
              <a:rPr lang="zh-CN" altLang="en-US" sz="1600" dirty="0"/>
              <a:t>的阶。</a:t>
            </a:r>
            <a:endParaRPr lang="en-US" altLang="zh-CN" sz="1600" dirty="0"/>
          </a:p>
          <a:p>
            <a:pPr>
              <a:lnSpc>
                <a:spcPct val="250000"/>
              </a:lnSpc>
            </a:pPr>
            <a:r>
              <a:rPr lang="zh-CN" altLang="en-US" sz="1600" dirty="0"/>
              <a:t>而</a:t>
            </a:r>
            <a:r>
              <a:rPr lang="en-US" altLang="zh-CN" sz="1600" dirty="0"/>
              <a:t>f(n)=o(g(n))</a:t>
            </a:r>
            <a:r>
              <a:rPr lang="zh-CN" altLang="en-US" sz="1600" dirty="0"/>
              <a:t>时，</a:t>
            </a:r>
            <a:r>
              <a:rPr lang="en-US" altLang="zh-CN" sz="1600" dirty="0"/>
              <a:t>f(n)</a:t>
            </a:r>
            <a:r>
              <a:rPr lang="zh-CN" altLang="en-US" sz="1600" dirty="0"/>
              <a:t>的阶只能低于</a:t>
            </a:r>
            <a:r>
              <a:rPr lang="en-US" altLang="zh-CN" sz="1600" dirty="0"/>
              <a:t>g(n)</a:t>
            </a:r>
            <a:r>
              <a:rPr lang="zh-CN" altLang="en-US" sz="1600" dirty="0"/>
              <a:t>的阶。</a:t>
            </a:r>
            <a:endParaRPr lang="en-US" altLang="zh-CN" sz="1600" dirty="0"/>
          </a:p>
          <a:p>
            <a:pPr>
              <a:lnSpc>
                <a:spcPct val="250000"/>
              </a:lnSpc>
            </a:pPr>
            <a:r>
              <a:rPr lang="zh-CN" altLang="en-US" sz="1600" dirty="0"/>
              <a:t>因此，若</a:t>
            </a:r>
            <a:r>
              <a:rPr lang="en-US" altLang="zh-CN" sz="1600" dirty="0"/>
              <a:t>f(n)=o(g(n))</a:t>
            </a:r>
            <a:r>
              <a:rPr lang="zh-CN" altLang="en-US" sz="1600" dirty="0"/>
              <a:t>，则</a:t>
            </a:r>
            <a:r>
              <a:rPr lang="en-US" altLang="zh-CN" sz="1600" dirty="0"/>
              <a:t>f(n)=O(g(n))</a:t>
            </a:r>
            <a:r>
              <a:rPr lang="zh-CN" altLang="en-US" sz="1600" dirty="0"/>
              <a:t>，但反之不一定成立。</a:t>
            </a:r>
            <a:endParaRPr lang="en-US" altLang="zh-CN" sz="1600" dirty="0"/>
          </a:p>
          <a:p>
            <a:pPr>
              <a:lnSpc>
                <a:spcPct val="250000"/>
              </a:lnSpc>
            </a:pPr>
            <a:r>
              <a:rPr lang="zh-CN" altLang="en-US" sz="1600" dirty="0"/>
              <a:t>例如，若</a:t>
            </a:r>
            <a:r>
              <a:rPr lang="en-US" altLang="zh-CN" sz="1600" dirty="0"/>
              <a:t>f(n)=n</a:t>
            </a:r>
            <a:r>
              <a:rPr lang="en-US" altLang="zh-CN" sz="1600" baseline="30000" dirty="0"/>
              <a:t>2</a:t>
            </a:r>
            <a:r>
              <a:rPr lang="en-US" altLang="zh-CN" sz="1600" dirty="0"/>
              <a:t>+n</a:t>
            </a:r>
            <a:r>
              <a:rPr lang="zh-CN" altLang="en-US" sz="1600" dirty="0"/>
              <a:t>，则</a:t>
            </a:r>
            <a:r>
              <a:rPr lang="en-US" altLang="zh-CN" sz="1600" dirty="0"/>
              <a:t>f(n)=O(n</a:t>
            </a:r>
            <a:r>
              <a:rPr lang="en-US" altLang="zh-CN" sz="1600" baseline="30000" dirty="0"/>
              <a:t>2</a:t>
            </a:r>
            <a:r>
              <a:rPr lang="en-US" altLang="zh-CN" sz="1600" dirty="0"/>
              <a:t>)</a:t>
            </a:r>
            <a:r>
              <a:rPr lang="zh-CN" altLang="en-US" sz="1600" dirty="0"/>
              <a:t>，</a:t>
            </a:r>
            <a:r>
              <a:rPr lang="en-US" altLang="zh-CN" sz="1600" dirty="0"/>
              <a:t>f(n)=O(n</a:t>
            </a:r>
            <a:r>
              <a:rPr lang="en-US" altLang="zh-CN" sz="1600" baseline="30000" dirty="0"/>
              <a:t>3</a:t>
            </a:r>
            <a:r>
              <a:rPr lang="en-US" altLang="zh-CN" sz="1600" dirty="0"/>
              <a:t>)</a:t>
            </a:r>
            <a:r>
              <a:rPr lang="zh-CN" altLang="en-US" sz="1600" dirty="0"/>
              <a:t>，</a:t>
            </a:r>
            <a:r>
              <a:rPr lang="en-US" altLang="zh-CN" sz="1600" dirty="0"/>
              <a:t>f(n)=o(n</a:t>
            </a:r>
            <a:r>
              <a:rPr lang="en-US" altLang="zh-CN" sz="1600" baseline="30000" dirty="0"/>
              <a:t>3</a:t>
            </a:r>
            <a:r>
              <a:rPr lang="en-US" altLang="zh-CN" sz="1600" dirty="0"/>
              <a:t>)</a:t>
            </a:r>
            <a:r>
              <a:rPr lang="zh-CN" altLang="en-US" sz="1600" dirty="0"/>
              <a:t>，但</a:t>
            </a:r>
            <a:r>
              <a:rPr lang="en-US" altLang="zh-CN" sz="1600" dirty="0"/>
              <a:t>f(n)≠o(n</a:t>
            </a:r>
            <a:r>
              <a:rPr lang="en-US" altLang="zh-CN" sz="1600" baseline="30000" dirty="0"/>
              <a:t>2</a:t>
            </a:r>
            <a:r>
              <a:rPr lang="en-US" altLang="zh-CN" sz="1600" dirty="0"/>
              <a:t>)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9827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设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是定义在自然数集</a:t>
            </a:r>
            <a:r>
              <a:rPr lang="en-US" altLang="zh-CN" dirty="0"/>
              <a:t>N</a:t>
            </a:r>
            <a:r>
              <a:rPr lang="zh-CN" altLang="en-US" dirty="0"/>
              <a:t>上的函数。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渐近下界</a:t>
            </a:r>
            <a:br>
              <a:rPr lang="en-US" altLang="zh-CN" dirty="0"/>
            </a:br>
            <a:r>
              <a:rPr lang="zh-CN" altLang="en-US" dirty="0"/>
              <a:t>若存在正数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en-US" altLang="zh-CN" baseline="-25000" dirty="0"/>
              <a:t>0</a:t>
            </a:r>
            <a:r>
              <a:rPr lang="zh-CN" altLang="en-US" dirty="0"/>
              <a:t>，使得当</a:t>
            </a:r>
            <a:r>
              <a:rPr lang="en-US" altLang="zh-CN" dirty="0"/>
              <a:t>n≥n</a:t>
            </a:r>
            <a:r>
              <a:rPr lang="en-US" altLang="zh-CN" baseline="-25000" dirty="0"/>
              <a:t>0</a:t>
            </a:r>
            <a:r>
              <a:rPr lang="zh-CN" altLang="en-US" dirty="0"/>
              <a:t>时</a:t>
            </a:r>
            <a:r>
              <a:rPr lang="en-US" altLang="zh-CN" dirty="0"/>
              <a:t>0≤cg(n))≤f(n)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则称</a:t>
            </a:r>
            <a:r>
              <a:rPr lang="en-US" altLang="zh-CN" dirty="0"/>
              <a:t>g(n)</a:t>
            </a:r>
            <a:r>
              <a:rPr lang="zh-CN" altLang="en-US" dirty="0"/>
              <a:t>是</a:t>
            </a:r>
            <a:r>
              <a:rPr lang="en-US" altLang="zh-CN" dirty="0"/>
              <a:t>f(n)</a:t>
            </a:r>
            <a:r>
              <a:rPr lang="zh-CN" altLang="en-US" dirty="0"/>
              <a:t>的渐近下界。</a:t>
            </a:r>
            <a:br>
              <a:rPr lang="en-US" altLang="zh-CN" dirty="0"/>
            </a:br>
            <a:r>
              <a:rPr lang="zh-CN" altLang="en-US" dirty="0"/>
              <a:t>记为：</a:t>
            </a:r>
            <a:r>
              <a:rPr lang="en-US" altLang="zh-CN" dirty="0"/>
              <a:t>f(n)=Ω(g(n))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zh-CN" altLang="en-US" dirty="0"/>
              <a:t>若对任意正数</a:t>
            </a:r>
            <a:r>
              <a:rPr lang="en-US" altLang="zh-CN" dirty="0"/>
              <a:t>c</a:t>
            </a:r>
            <a:r>
              <a:rPr lang="zh-CN" altLang="en-US" dirty="0"/>
              <a:t>都存在</a:t>
            </a:r>
            <a:r>
              <a:rPr lang="en-US" altLang="zh-CN" dirty="0"/>
              <a:t>n</a:t>
            </a:r>
            <a:r>
              <a:rPr lang="en-US" altLang="zh-CN" baseline="-25000" dirty="0"/>
              <a:t>0</a:t>
            </a:r>
            <a:r>
              <a:rPr lang="zh-CN" altLang="en-US" dirty="0"/>
              <a:t>，使得当</a:t>
            </a:r>
            <a:r>
              <a:rPr lang="en-US" altLang="zh-CN" dirty="0"/>
              <a:t>n≥n</a:t>
            </a:r>
            <a:r>
              <a:rPr lang="en-US" altLang="zh-CN" baseline="-25000" dirty="0"/>
              <a:t>0</a:t>
            </a:r>
            <a:r>
              <a:rPr lang="zh-CN" altLang="en-US" dirty="0"/>
              <a:t>时</a:t>
            </a:r>
            <a:r>
              <a:rPr lang="en-US" altLang="zh-CN" dirty="0"/>
              <a:t>0≤cg(n))≤f(n)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则记为：</a:t>
            </a:r>
            <a:r>
              <a:rPr lang="en-US" altLang="zh-CN" dirty="0"/>
              <a:t>f(n)=ω(g(n))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68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设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是定义在自然数集</a:t>
            </a:r>
            <a:r>
              <a:rPr lang="en-US" altLang="zh-CN" dirty="0"/>
              <a:t>N</a:t>
            </a:r>
            <a:r>
              <a:rPr lang="zh-CN" altLang="en-US" dirty="0"/>
              <a:t>上的函数。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渐近界（渐近的紧的界）（阶）</a:t>
            </a:r>
            <a:br>
              <a:rPr lang="en-US" altLang="zh-CN" dirty="0"/>
            </a:br>
            <a:r>
              <a:rPr lang="zh-CN" altLang="en-US" dirty="0"/>
              <a:t>若</a:t>
            </a:r>
            <a:r>
              <a:rPr lang="en-US" altLang="zh-CN" dirty="0"/>
              <a:t>f(n)=O(g(n))</a:t>
            </a:r>
            <a:r>
              <a:rPr lang="zh-CN" altLang="en-US" dirty="0"/>
              <a:t>且</a:t>
            </a:r>
            <a:r>
              <a:rPr lang="en-US" altLang="zh-CN" dirty="0"/>
              <a:t>f(n)=Ω(g(n))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则称</a:t>
            </a:r>
            <a:r>
              <a:rPr lang="en-US" altLang="zh-CN" dirty="0"/>
              <a:t>g(n)</a:t>
            </a:r>
            <a:r>
              <a:rPr lang="zh-CN" altLang="en-US" dirty="0"/>
              <a:t>为</a:t>
            </a:r>
            <a:r>
              <a:rPr lang="en-US" altLang="zh-CN" dirty="0"/>
              <a:t>f(n)</a:t>
            </a:r>
            <a:r>
              <a:rPr lang="zh-CN" altLang="en-US" dirty="0"/>
              <a:t>的渐近界，也称为阶。</a:t>
            </a:r>
            <a:br>
              <a:rPr lang="en-US" altLang="zh-CN" dirty="0"/>
            </a:br>
            <a:r>
              <a:rPr lang="zh-CN" altLang="en-US" dirty="0"/>
              <a:t>记为：</a:t>
            </a:r>
            <a:r>
              <a:rPr lang="en-US" altLang="zh-CN" dirty="0"/>
              <a:t>f(n)=θ(g(n))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390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altLang="en-US" dirty="0"/>
                  <a:t>渐近界的计算</a:t>
                </a:r>
                <a:endParaRPr lang="en-US" altLang="zh-CN" dirty="0"/>
              </a:p>
              <a:p>
                <a:pPr lvl="1">
                  <a:lnSpc>
                    <a:spcPct val="170000"/>
                  </a:lnSpc>
                </a:pPr>
                <a:r>
                  <a:rPr lang="zh-CN" altLang="en-US" dirty="0"/>
                  <a:t>方法一：缩小</a:t>
                </a:r>
                <a:r>
                  <a:rPr lang="en-US" altLang="zh-CN" dirty="0"/>
                  <a:t>f(n)</a:t>
                </a:r>
                <a:r>
                  <a:rPr lang="zh-CN" altLang="en-US" dirty="0"/>
                  <a:t>的上下界之间的差距。</a:t>
                </a:r>
                <a:endParaRPr lang="en-US" altLang="zh-CN" dirty="0"/>
              </a:p>
              <a:p>
                <a:pPr lvl="1">
                  <a:lnSpc>
                    <a:spcPct val="170000"/>
                  </a:lnSpc>
                </a:pPr>
                <a:r>
                  <a:rPr lang="zh-CN" altLang="en-US" dirty="0"/>
                  <a:t>方法二：计算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dirty="0"/>
                  <a:t> 在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趋于无穷时的极限。</a:t>
                </a:r>
                <a:r>
                  <a:rPr lang="zh-CN" altLang="en-US" baseline="-25000" dirty="0"/>
                  <a:t>注：</a:t>
                </a:r>
                <a:r>
                  <a:rPr lang="en-US" altLang="zh-CN" baseline="-25000" dirty="0"/>
                  <a:t>f(n)&gt;0, g(n)&gt;0</a:t>
                </a:r>
                <a:r>
                  <a:rPr lang="zh-CN" altLang="en-US" baseline="-25000" dirty="0"/>
                  <a:t>。</a:t>
                </a:r>
                <a:br>
                  <a:rPr lang="en-US" altLang="zh-CN" dirty="0"/>
                </a:b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func>
                  </m:oMath>
                </a14:m>
                <a:r>
                  <a:rPr lang="zh-CN" altLang="en-US" dirty="0"/>
                  <a:t>，则</a:t>
                </a:r>
                <a:r>
                  <a:rPr lang="en-US" altLang="zh-CN" dirty="0"/>
                  <a:t>f(n)=Θ(g(n))</a:t>
                </a:r>
                <a:r>
                  <a:rPr lang="zh-CN" altLang="en-US" dirty="0"/>
                  <a:t>。</a:t>
                </a:r>
                <a:br>
                  <a:rPr lang="en-US" altLang="zh-CN" dirty="0"/>
                </a:b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zh-CN" altLang="en-US" dirty="0"/>
                  <a:t>，则</a:t>
                </a:r>
                <a:r>
                  <a:rPr lang="en-US" altLang="zh-CN" dirty="0"/>
                  <a:t>f(n)=o(g(n))</a:t>
                </a:r>
                <a:r>
                  <a:rPr lang="zh-CN" altLang="en-US" dirty="0"/>
                  <a:t>。</a:t>
                </a:r>
                <a:br>
                  <a:rPr lang="en-US" altLang="zh-CN" dirty="0"/>
                </a:b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func>
                  </m:oMath>
                </a14:m>
                <a:r>
                  <a:rPr lang="zh-CN" altLang="en-US" dirty="0"/>
                  <a:t>，则</a:t>
                </a:r>
                <a:r>
                  <a:rPr lang="en-US" altLang="zh-CN" dirty="0"/>
                  <a:t>f(n)=ω(g(n))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73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588529" y="675702"/>
                <a:ext cx="7022500" cy="68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证明：若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func>
                  </m:oMath>
                </a14:m>
                <a:r>
                  <a:rPr lang="zh-CN" altLang="en-US" sz="2400" dirty="0"/>
                  <a:t>，则</a:t>
                </a:r>
                <a:r>
                  <a:rPr lang="en-US" altLang="zh-CN" sz="2400" dirty="0"/>
                  <a:t>f(n)=Θ(g(n))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29" y="675702"/>
                <a:ext cx="7022500" cy="680699"/>
              </a:xfrm>
              <a:prstGeom prst="rect">
                <a:avLst/>
              </a:prstGeom>
              <a:blipFill rotWithShape="0">
                <a:blip r:embed="rId2"/>
                <a:stretch>
                  <a:fillRect l="-1389" r="-260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422359" y="1410626"/>
                <a:ext cx="5823283" cy="1169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func>
                  </m:oMath>
                </a14:m>
                <a:r>
                  <a:rPr lang="zh-CN" altLang="en-US" dirty="0"/>
                  <a:t>可知，对任意给定的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存在</a:t>
                </a:r>
                <a:r>
                  <a:rPr lang="en-US" altLang="zh-CN" dirty="0"/>
                  <a:t>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，当</a:t>
                </a:r>
                <a:r>
                  <a:rPr lang="en-US" altLang="zh-CN" dirty="0"/>
                  <a:t>n≥n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时，有：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59" y="1410626"/>
                <a:ext cx="5823283" cy="1169679"/>
              </a:xfrm>
              <a:prstGeom prst="rect">
                <a:avLst/>
              </a:prstGeom>
              <a:blipFill rotWithShape="0">
                <a:blip r:embed="rId3"/>
                <a:stretch>
                  <a:fillRect l="-837"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429411" y="2790983"/>
                <a:ext cx="4027706" cy="616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11" y="2790983"/>
                <a:ext cx="4027706" cy="6162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2429411" y="3820572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即当</a:t>
            </a:r>
            <a:r>
              <a:rPr lang="en-US" altLang="zh-CN" dirty="0"/>
              <a:t>n≥n</a:t>
            </a:r>
            <a:r>
              <a:rPr lang="en-US" altLang="zh-CN" baseline="-25000" dirty="0"/>
              <a:t>0</a:t>
            </a:r>
            <a:r>
              <a:rPr lang="zh-CN" altLang="en-US" dirty="0"/>
              <a:t>时，有：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422359" y="4490152"/>
                <a:ext cx="4038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59" y="4490152"/>
                <a:ext cx="403879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603" t="-6667" r="-60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422359" y="5180481"/>
                <a:ext cx="4034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zh-CN" i="1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59" y="5180481"/>
                <a:ext cx="403475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604" t="-4444" r="-60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422359" y="587081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因此，</a:t>
            </a:r>
            <a:r>
              <a:rPr lang="en-US" altLang="zh-CN" dirty="0"/>
              <a:t>f(n)=Θ(g(n))</a:t>
            </a:r>
            <a:r>
              <a:rPr lang="zh-CN" altLang="en-US" dirty="0"/>
              <a:t>得证。</a:t>
            </a:r>
          </a:p>
        </p:txBody>
      </p:sp>
    </p:spTree>
    <p:extLst>
      <p:ext uri="{BB962C8B-B14F-4D97-AF65-F5344CB8AC3E}">
        <p14:creationId xmlns:p14="http://schemas.microsoft.com/office/powerpoint/2010/main" val="409718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自定义 1">
      <a:majorFont>
        <a:latin typeface="Century Gothic"/>
        <a:ea typeface="幼圆"/>
        <a:cs typeface=""/>
      </a:majorFont>
      <a:minorFont>
        <a:latin typeface="Courier New"/>
        <a:ea typeface="幼圆"/>
        <a:cs typeface="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1066</TotalTime>
  <Words>2582</Words>
  <Application>Microsoft Office PowerPoint</Application>
  <PresentationFormat>全屏显示(4:3)</PresentationFormat>
  <Paragraphs>243</Paragraphs>
  <Slides>43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楷体_GB2312</vt:lpstr>
      <vt:lpstr>宋体</vt:lpstr>
      <vt:lpstr>幼圆</vt:lpstr>
      <vt:lpstr>Arial</vt:lpstr>
      <vt:lpstr>Calibri</vt:lpstr>
      <vt:lpstr>Cambria Math</vt:lpstr>
      <vt:lpstr>Century Gothic</vt:lpstr>
      <vt:lpstr>Courier New</vt:lpstr>
      <vt:lpstr>Wingdings 3</vt:lpstr>
      <vt:lpstr>丝状</vt:lpstr>
      <vt:lpstr>公式</vt:lpstr>
      <vt:lpstr>第2章 算法复杂性</vt:lpstr>
      <vt:lpstr>第1节 算法的度量</vt:lpstr>
      <vt:lpstr>第1节 算法的度量</vt:lpstr>
      <vt:lpstr>第2节 相关数学知识</vt:lpstr>
      <vt:lpstr>第2节 相关数学知识</vt:lpstr>
      <vt:lpstr>第2节 相关数学知识</vt:lpstr>
      <vt:lpstr>第2节 相关数学知识</vt:lpstr>
      <vt:lpstr>第2节 相关数学知识</vt:lpstr>
      <vt:lpstr>PowerPoint 演示文稿</vt:lpstr>
      <vt:lpstr>PowerPoint 演示文稿</vt:lpstr>
      <vt:lpstr>PowerPoint 演示文稿</vt:lpstr>
      <vt:lpstr>第2节 相关数学知识</vt:lpstr>
      <vt:lpstr>PowerPoint 演示文稿</vt:lpstr>
      <vt:lpstr>PowerPoint 演示文稿</vt:lpstr>
      <vt:lpstr>第2节 相关数学知识</vt:lpstr>
      <vt:lpstr>第2节 相关数学知识</vt:lpstr>
      <vt:lpstr>第2节 相关数学知识</vt:lpstr>
      <vt:lpstr>第2节 相关数学知识</vt:lpstr>
      <vt:lpstr>第2节 相关数学知识</vt:lpstr>
      <vt:lpstr>PowerPoint 演示文稿</vt:lpstr>
      <vt:lpstr>第2节 相关数学知识</vt:lpstr>
      <vt:lpstr>PowerPoint 演示文稿</vt:lpstr>
      <vt:lpstr>PowerPoint 演示文稿</vt:lpstr>
      <vt:lpstr>PowerPoint 演示文稿</vt:lpstr>
      <vt:lpstr>PowerPoint 演示文稿</vt:lpstr>
      <vt:lpstr>第2节 相关数学知识</vt:lpstr>
      <vt:lpstr>第2节 相关数学知识</vt:lpstr>
      <vt:lpstr>第2节 相关数学知识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第3节 算法复杂性分析</vt:lpstr>
      <vt:lpstr>第3节 算法复杂性分析</vt:lpstr>
      <vt:lpstr>PowerPoint 演示文稿</vt:lpstr>
      <vt:lpstr>第3节 算法复杂性分析</vt:lpstr>
      <vt:lpstr>PowerPoint 演示文稿</vt:lpstr>
      <vt:lpstr>第3节 算法复杂性分析</vt:lpstr>
      <vt:lpstr>第3节 算法复杂性分析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算法复杂性</dc:title>
  <dc:creator>彭四伟</dc:creator>
  <cp:lastModifiedBy>PENG SiWei</cp:lastModifiedBy>
  <cp:revision>64</cp:revision>
  <dcterms:created xsi:type="dcterms:W3CDTF">2013-11-16T00:40:53Z</dcterms:created>
  <dcterms:modified xsi:type="dcterms:W3CDTF">2018-05-15T06:58:44Z</dcterms:modified>
</cp:coreProperties>
</file>