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1"/>
  </p:notesMasterIdLst>
  <p:sldIdLst>
    <p:sldId id="256" r:id="rId2"/>
    <p:sldId id="260" r:id="rId3"/>
    <p:sldId id="263" r:id="rId4"/>
    <p:sldId id="356" r:id="rId5"/>
    <p:sldId id="265" r:id="rId6"/>
    <p:sldId id="357" r:id="rId7"/>
    <p:sldId id="266" r:id="rId8"/>
    <p:sldId id="305" r:id="rId9"/>
    <p:sldId id="261" r:id="rId10"/>
    <p:sldId id="270" r:id="rId11"/>
    <p:sldId id="267" r:id="rId12"/>
    <p:sldId id="273" r:id="rId13"/>
    <p:sldId id="275" r:id="rId14"/>
    <p:sldId id="276" r:id="rId15"/>
    <p:sldId id="274" r:id="rId16"/>
    <p:sldId id="277" r:id="rId17"/>
    <p:sldId id="280" r:id="rId18"/>
    <p:sldId id="271" r:id="rId19"/>
    <p:sldId id="278" r:id="rId20"/>
    <p:sldId id="343" r:id="rId21"/>
    <p:sldId id="320" r:id="rId22"/>
    <p:sldId id="326" r:id="rId23"/>
    <p:sldId id="322" r:id="rId24"/>
    <p:sldId id="321" r:id="rId25"/>
    <p:sldId id="323" r:id="rId26"/>
    <p:sldId id="324" r:id="rId27"/>
    <p:sldId id="327" r:id="rId28"/>
    <p:sldId id="325" r:id="rId29"/>
    <p:sldId id="328" r:id="rId30"/>
    <p:sldId id="329" r:id="rId31"/>
    <p:sldId id="354" r:id="rId32"/>
    <p:sldId id="340" r:id="rId33"/>
    <p:sldId id="330" r:id="rId34"/>
    <p:sldId id="331" r:id="rId35"/>
    <p:sldId id="332" r:id="rId36"/>
    <p:sldId id="333" r:id="rId37"/>
    <p:sldId id="339" r:id="rId38"/>
    <p:sldId id="334" r:id="rId39"/>
    <p:sldId id="335" r:id="rId40"/>
    <p:sldId id="341" r:id="rId41"/>
    <p:sldId id="279" r:id="rId42"/>
    <p:sldId id="344" r:id="rId43"/>
    <p:sldId id="292" r:id="rId44"/>
    <p:sldId id="342" r:id="rId45"/>
    <p:sldId id="355" r:id="rId46"/>
    <p:sldId id="281" r:id="rId47"/>
    <p:sldId id="282" r:id="rId48"/>
    <p:sldId id="283" r:id="rId49"/>
    <p:sldId id="284" r:id="rId50"/>
    <p:sldId id="285" r:id="rId51"/>
    <p:sldId id="286" r:id="rId52"/>
    <p:sldId id="287" r:id="rId53"/>
    <p:sldId id="288" r:id="rId54"/>
    <p:sldId id="289" r:id="rId55"/>
    <p:sldId id="290" r:id="rId56"/>
    <p:sldId id="291" r:id="rId57"/>
    <p:sldId id="293" r:id="rId58"/>
    <p:sldId id="294" r:id="rId59"/>
    <p:sldId id="295" r:id="rId60"/>
    <p:sldId id="296" r:id="rId61"/>
    <p:sldId id="298" r:id="rId62"/>
    <p:sldId id="297" r:id="rId63"/>
    <p:sldId id="315" r:id="rId64"/>
    <p:sldId id="299" r:id="rId65"/>
    <p:sldId id="345" r:id="rId66"/>
    <p:sldId id="346" r:id="rId67"/>
    <p:sldId id="348" r:id="rId68"/>
    <p:sldId id="300" r:id="rId69"/>
    <p:sldId id="316" r:id="rId70"/>
    <p:sldId id="349" r:id="rId71"/>
    <p:sldId id="350" r:id="rId72"/>
    <p:sldId id="301" r:id="rId73"/>
    <p:sldId id="351" r:id="rId74"/>
    <p:sldId id="352" r:id="rId75"/>
    <p:sldId id="302" r:id="rId76"/>
    <p:sldId id="303" r:id="rId77"/>
    <p:sldId id="304" r:id="rId78"/>
    <p:sldId id="306" r:id="rId79"/>
    <p:sldId id="307" r:id="rId80"/>
    <p:sldId id="308" r:id="rId81"/>
    <p:sldId id="309" r:id="rId82"/>
    <p:sldId id="317" r:id="rId83"/>
    <p:sldId id="353" r:id="rId84"/>
    <p:sldId id="310" r:id="rId85"/>
    <p:sldId id="318" r:id="rId86"/>
    <p:sldId id="319" r:id="rId87"/>
    <p:sldId id="311" r:id="rId88"/>
    <p:sldId id="312" r:id="rId89"/>
    <p:sldId id="313" r:id="rId9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3F73E4-E368-494B-801B-1822B47F3338}" v="23" dt="2018-05-29T12:17:57.93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4" autoAdjust="0"/>
    <p:restoredTop sz="72340" autoAdjust="0"/>
  </p:normalViewPr>
  <p:slideViewPr>
    <p:cSldViewPr snapToGrid="0">
      <p:cViewPr varScale="1">
        <p:scale>
          <a:sx n="100" d="100"/>
          <a:sy n="100" d="100"/>
        </p:scale>
        <p:origin x="1440" y="84"/>
      </p:cViewPr>
      <p:guideLst/>
    </p:cSldViewPr>
  </p:slideViewPr>
  <p:outlineViewPr>
    <p:cViewPr>
      <p:scale>
        <a:sx n="33" d="100"/>
        <a:sy n="33" d="100"/>
      </p:scale>
      <p:origin x="0" y="-166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Siwei" userId="8c9d49ea30389574" providerId="LiveId" clId="{EB3F73E4-E368-494B-801B-1822B47F3338}"/>
    <pc:docChg chg="undo modSld">
      <pc:chgData name="PENG Siwei" userId="8c9d49ea30389574" providerId="LiveId" clId="{EB3F73E4-E368-494B-801B-1822B47F3338}" dt="2018-05-29T12:17:57.932" v="18"/>
      <pc:docMkLst>
        <pc:docMk/>
      </pc:docMkLst>
      <pc:sldChg chg="modNotesTx">
        <pc:chgData name="PENG Siwei" userId="8c9d49ea30389574" providerId="LiveId" clId="{EB3F73E4-E368-494B-801B-1822B47F3338}" dt="2018-05-29T11:47:38.023" v="5" actId="6549"/>
        <pc:sldMkLst>
          <pc:docMk/>
          <pc:sldMk cId="146468138" sldId="320"/>
        </pc:sldMkLst>
      </pc:sldChg>
      <pc:sldChg chg="modNotesTx">
        <pc:chgData name="PENG Siwei" userId="8c9d49ea30389574" providerId="LiveId" clId="{EB3F73E4-E368-494B-801B-1822B47F3338}" dt="2018-05-29T12:01:07.953" v="12" actId="6549"/>
        <pc:sldMkLst>
          <pc:docMk/>
          <pc:sldMk cId="783368100" sldId="325"/>
        </pc:sldMkLst>
      </pc:sldChg>
      <pc:sldChg chg="modNotesTx">
        <pc:chgData name="PENG Siwei" userId="8c9d49ea30389574" providerId="LiveId" clId="{EB3F73E4-E368-494B-801B-1822B47F3338}" dt="2018-05-29T12:11:01.292" v="16" actId="20577"/>
        <pc:sldMkLst>
          <pc:docMk/>
          <pc:sldMk cId="2240800528" sldId="331"/>
        </pc:sldMkLst>
      </pc:sldChg>
      <pc:sldChg chg="modNotesTx">
        <pc:chgData name="PENG Siwei" userId="8c9d49ea30389574" providerId="LiveId" clId="{EB3F73E4-E368-494B-801B-1822B47F3338}" dt="2018-05-29T11:41:04.126" v="1" actId="207"/>
        <pc:sldMkLst>
          <pc:docMk/>
          <pc:sldMk cId="539139079" sldId="343"/>
        </pc:sldMkLst>
      </pc:sldChg>
      <pc:sldChg chg="modAnim">
        <pc:chgData name="PENG Siwei" userId="8c9d49ea30389574" providerId="LiveId" clId="{EB3F73E4-E368-494B-801B-1822B47F3338}" dt="2018-05-29T12:17:57.932" v="18"/>
        <pc:sldMkLst>
          <pc:docMk/>
          <pc:sldMk cId="71257565" sldId="355"/>
        </pc:sldMkLst>
      </pc:sldChg>
    </pc:docChg>
  </pc:docChgLst>
  <pc:docChgLst>
    <pc:chgData name="PENG Siwei" userId="8c9d49ea30389574" providerId="LiveId" clId="{0DB23DC3-5E0D-4EB9-B5AF-14D16642C56C}"/>
    <pc:docChg chg="undo redo custSel addSld modSld">
      <pc:chgData name="PENG Siwei" userId="8c9d49ea30389574" providerId="LiveId" clId="{0DB23DC3-5E0D-4EB9-B5AF-14D16642C56C}" dt="2018-05-22T12:11:27.851" v="745" actId="20577"/>
      <pc:docMkLst>
        <pc:docMk/>
      </pc:docMkLst>
      <pc:sldChg chg="addSp modSp modAnim modNotesTx">
        <pc:chgData name="PENG Siwei" userId="8c9d49ea30389574" providerId="LiveId" clId="{0DB23DC3-5E0D-4EB9-B5AF-14D16642C56C}" dt="2018-05-22T11:42:02.502" v="704" actId="20577"/>
        <pc:sldMkLst>
          <pc:docMk/>
          <pc:sldMk cId="1736018389" sldId="266"/>
        </pc:sldMkLst>
        <pc:spChg chg="mod">
          <ac:chgData name="PENG Siwei" userId="8c9d49ea30389574" providerId="LiveId" clId="{0DB23DC3-5E0D-4EB9-B5AF-14D16642C56C}" dt="2018-05-22T11:41:52.901" v="703" actId="404"/>
          <ac:spMkLst>
            <pc:docMk/>
            <pc:sldMk cId="1736018389" sldId="266"/>
            <ac:spMk id="4" creationId="{00000000-0000-0000-0000-000000000000}"/>
          </ac:spMkLst>
        </pc:spChg>
        <pc:spChg chg="add mod">
          <ac:chgData name="PENG Siwei" userId="8c9d49ea30389574" providerId="LiveId" clId="{0DB23DC3-5E0D-4EB9-B5AF-14D16642C56C}" dt="2018-05-22T11:41:52.901" v="703" actId="404"/>
          <ac:spMkLst>
            <pc:docMk/>
            <pc:sldMk cId="1736018389" sldId="266"/>
            <ac:spMk id="5" creationId="{EBD0FA2D-0AA7-4C08-A810-F0286BD1F3E4}"/>
          </ac:spMkLst>
        </pc:spChg>
      </pc:sldChg>
      <pc:sldChg chg="addSp modSp">
        <pc:chgData name="PENG Siwei" userId="8c9d49ea30389574" providerId="LiveId" clId="{0DB23DC3-5E0D-4EB9-B5AF-14D16642C56C}" dt="2018-05-22T11:45:07.559" v="718" actId="1076"/>
        <pc:sldMkLst>
          <pc:docMk/>
          <pc:sldMk cId="3352933431" sldId="273"/>
        </pc:sldMkLst>
        <pc:spChg chg="mod">
          <ac:chgData name="PENG Siwei" userId="8c9d49ea30389574" providerId="LiveId" clId="{0DB23DC3-5E0D-4EB9-B5AF-14D16642C56C}" dt="2018-05-22T11:45:07.559" v="718" actId="1076"/>
          <ac:spMkLst>
            <pc:docMk/>
            <pc:sldMk cId="3352933431" sldId="273"/>
            <ac:spMk id="3" creationId="{00000000-0000-0000-0000-000000000000}"/>
          </ac:spMkLst>
        </pc:spChg>
        <pc:spChg chg="mod">
          <ac:chgData name="PENG Siwei" userId="8c9d49ea30389574" providerId="LiveId" clId="{0DB23DC3-5E0D-4EB9-B5AF-14D16642C56C}" dt="2018-05-22T11:44:33.287" v="714" actId="164"/>
          <ac:spMkLst>
            <pc:docMk/>
            <pc:sldMk cId="3352933431" sldId="273"/>
            <ac:spMk id="4" creationId="{00000000-0000-0000-0000-000000000000}"/>
          </ac:spMkLst>
        </pc:spChg>
        <pc:spChg chg="mod">
          <ac:chgData name="PENG Siwei" userId="8c9d49ea30389574" providerId="LiveId" clId="{0DB23DC3-5E0D-4EB9-B5AF-14D16642C56C}" dt="2018-05-22T11:44:33.287" v="714" actId="164"/>
          <ac:spMkLst>
            <pc:docMk/>
            <pc:sldMk cId="3352933431" sldId="273"/>
            <ac:spMk id="5" creationId="{00000000-0000-0000-0000-000000000000}"/>
          </ac:spMkLst>
        </pc:spChg>
        <pc:spChg chg="mod">
          <ac:chgData name="PENG Siwei" userId="8c9d49ea30389574" providerId="LiveId" clId="{0DB23DC3-5E0D-4EB9-B5AF-14D16642C56C}" dt="2018-05-22T11:44:33.287" v="714" actId="164"/>
          <ac:spMkLst>
            <pc:docMk/>
            <pc:sldMk cId="3352933431" sldId="273"/>
            <ac:spMk id="7" creationId="{00000000-0000-0000-0000-000000000000}"/>
          </ac:spMkLst>
        </pc:spChg>
        <pc:spChg chg="mod">
          <ac:chgData name="PENG Siwei" userId="8c9d49ea30389574" providerId="LiveId" clId="{0DB23DC3-5E0D-4EB9-B5AF-14D16642C56C}" dt="2018-05-22T11:44:33.287" v="714" actId="164"/>
          <ac:spMkLst>
            <pc:docMk/>
            <pc:sldMk cId="3352933431" sldId="273"/>
            <ac:spMk id="8" creationId="{00000000-0000-0000-0000-000000000000}"/>
          </ac:spMkLst>
        </pc:spChg>
        <pc:spChg chg="mod">
          <ac:chgData name="PENG Siwei" userId="8c9d49ea30389574" providerId="LiveId" clId="{0DB23DC3-5E0D-4EB9-B5AF-14D16642C56C}" dt="2018-05-22T11:44:33.287" v="714" actId="164"/>
          <ac:spMkLst>
            <pc:docMk/>
            <pc:sldMk cId="3352933431" sldId="273"/>
            <ac:spMk id="9" creationId="{00000000-0000-0000-0000-000000000000}"/>
          </ac:spMkLst>
        </pc:spChg>
        <pc:spChg chg="mod">
          <ac:chgData name="PENG Siwei" userId="8c9d49ea30389574" providerId="LiveId" clId="{0DB23DC3-5E0D-4EB9-B5AF-14D16642C56C}" dt="2018-05-22T11:44:33.287" v="714" actId="164"/>
          <ac:spMkLst>
            <pc:docMk/>
            <pc:sldMk cId="3352933431" sldId="273"/>
            <ac:spMk id="10" creationId="{00000000-0000-0000-0000-000000000000}"/>
          </ac:spMkLst>
        </pc:spChg>
        <pc:spChg chg="mod">
          <ac:chgData name="PENG Siwei" userId="8c9d49ea30389574" providerId="LiveId" clId="{0DB23DC3-5E0D-4EB9-B5AF-14D16642C56C}" dt="2018-05-22T11:44:33.287" v="714" actId="164"/>
          <ac:spMkLst>
            <pc:docMk/>
            <pc:sldMk cId="3352933431" sldId="273"/>
            <ac:spMk id="11" creationId="{00000000-0000-0000-0000-000000000000}"/>
          </ac:spMkLst>
        </pc:spChg>
        <pc:spChg chg="mod">
          <ac:chgData name="PENG Siwei" userId="8c9d49ea30389574" providerId="LiveId" clId="{0DB23DC3-5E0D-4EB9-B5AF-14D16642C56C}" dt="2018-05-22T11:44:33.287" v="714" actId="164"/>
          <ac:spMkLst>
            <pc:docMk/>
            <pc:sldMk cId="3352933431" sldId="273"/>
            <ac:spMk id="12" creationId="{00000000-0000-0000-0000-000000000000}"/>
          </ac:spMkLst>
        </pc:spChg>
        <pc:spChg chg="mod">
          <ac:chgData name="PENG Siwei" userId="8c9d49ea30389574" providerId="LiveId" clId="{0DB23DC3-5E0D-4EB9-B5AF-14D16642C56C}" dt="2018-05-22T11:44:33.287" v="714" actId="164"/>
          <ac:spMkLst>
            <pc:docMk/>
            <pc:sldMk cId="3352933431" sldId="273"/>
            <ac:spMk id="13" creationId="{00000000-0000-0000-0000-000000000000}"/>
          </ac:spMkLst>
        </pc:spChg>
        <pc:spChg chg="mod">
          <ac:chgData name="PENG Siwei" userId="8c9d49ea30389574" providerId="LiveId" clId="{0DB23DC3-5E0D-4EB9-B5AF-14D16642C56C}" dt="2018-05-22T11:44:33.287" v="714" actId="164"/>
          <ac:spMkLst>
            <pc:docMk/>
            <pc:sldMk cId="3352933431" sldId="273"/>
            <ac:spMk id="14" creationId="{00000000-0000-0000-0000-000000000000}"/>
          </ac:spMkLst>
        </pc:spChg>
        <pc:spChg chg="mod">
          <ac:chgData name="PENG Siwei" userId="8c9d49ea30389574" providerId="LiveId" clId="{0DB23DC3-5E0D-4EB9-B5AF-14D16642C56C}" dt="2018-05-22T11:44:33.287" v="714" actId="164"/>
          <ac:spMkLst>
            <pc:docMk/>
            <pc:sldMk cId="3352933431" sldId="273"/>
            <ac:spMk id="18" creationId="{00000000-0000-0000-0000-000000000000}"/>
          </ac:spMkLst>
        </pc:spChg>
        <pc:spChg chg="mod">
          <ac:chgData name="PENG Siwei" userId="8c9d49ea30389574" providerId="LiveId" clId="{0DB23DC3-5E0D-4EB9-B5AF-14D16642C56C}" dt="2018-05-22T11:44:33.287" v="714" actId="164"/>
          <ac:spMkLst>
            <pc:docMk/>
            <pc:sldMk cId="3352933431" sldId="273"/>
            <ac:spMk id="20" creationId="{00000000-0000-0000-0000-000000000000}"/>
          </ac:spMkLst>
        </pc:spChg>
        <pc:spChg chg="mod">
          <ac:chgData name="PENG Siwei" userId="8c9d49ea30389574" providerId="LiveId" clId="{0DB23DC3-5E0D-4EB9-B5AF-14D16642C56C}" dt="2018-05-22T11:44:33.287" v="714" actId="164"/>
          <ac:spMkLst>
            <pc:docMk/>
            <pc:sldMk cId="3352933431" sldId="273"/>
            <ac:spMk id="21" creationId="{00000000-0000-0000-0000-000000000000}"/>
          </ac:spMkLst>
        </pc:spChg>
        <pc:spChg chg="mod">
          <ac:chgData name="PENG Siwei" userId="8c9d49ea30389574" providerId="LiveId" clId="{0DB23DC3-5E0D-4EB9-B5AF-14D16642C56C}" dt="2018-05-22T11:44:33.287" v="714" actId="164"/>
          <ac:spMkLst>
            <pc:docMk/>
            <pc:sldMk cId="3352933431" sldId="273"/>
            <ac:spMk id="22" creationId="{00000000-0000-0000-0000-000000000000}"/>
          </ac:spMkLst>
        </pc:spChg>
        <pc:spChg chg="mod">
          <ac:chgData name="PENG Siwei" userId="8c9d49ea30389574" providerId="LiveId" clId="{0DB23DC3-5E0D-4EB9-B5AF-14D16642C56C}" dt="2018-05-22T11:44:33.287" v="714" actId="164"/>
          <ac:spMkLst>
            <pc:docMk/>
            <pc:sldMk cId="3352933431" sldId="273"/>
            <ac:spMk id="23" creationId="{00000000-0000-0000-0000-000000000000}"/>
          </ac:spMkLst>
        </pc:spChg>
        <pc:spChg chg="mod">
          <ac:chgData name="PENG Siwei" userId="8c9d49ea30389574" providerId="LiveId" clId="{0DB23DC3-5E0D-4EB9-B5AF-14D16642C56C}" dt="2018-05-22T11:44:33.287" v="714" actId="164"/>
          <ac:spMkLst>
            <pc:docMk/>
            <pc:sldMk cId="3352933431" sldId="273"/>
            <ac:spMk id="24" creationId="{00000000-0000-0000-0000-000000000000}"/>
          </ac:spMkLst>
        </pc:spChg>
        <pc:grpChg chg="add mod">
          <ac:chgData name="PENG Siwei" userId="8c9d49ea30389574" providerId="LiveId" clId="{0DB23DC3-5E0D-4EB9-B5AF-14D16642C56C}" dt="2018-05-22T11:44:57.537" v="717" actId="1076"/>
          <ac:grpSpMkLst>
            <pc:docMk/>
            <pc:sldMk cId="3352933431" sldId="273"/>
            <ac:grpSpMk id="6" creationId="{005E5493-B500-4B2F-9519-504EE0836D5E}"/>
          </ac:grpSpMkLst>
        </pc:grpChg>
        <pc:cxnChg chg="mod">
          <ac:chgData name="PENG Siwei" userId="8c9d49ea30389574" providerId="LiveId" clId="{0DB23DC3-5E0D-4EB9-B5AF-14D16642C56C}" dt="2018-05-22T11:44:33.287" v="714" actId="164"/>
          <ac:cxnSpMkLst>
            <pc:docMk/>
            <pc:sldMk cId="3352933431" sldId="273"/>
            <ac:cxnSpMk id="16" creationId="{00000000-0000-0000-0000-000000000000}"/>
          </ac:cxnSpMkLst>
        </pc:cxnChg>
        <pc:cxnChg chg="mod">
          <ac:chgData name="PENG Siwei" userId="8c9d49ea30389574" providerId="LiveId" clId="{0DB23DC3-5E0D-4EB9-B5AF-14D16642C56C}" dt="2018-05-22T11:44:33.287" v="714" actId="164"/>
          <ac:cxnSpMkLst>
            <pc:docMk/>
            <pc:sldMk cId="3352933431" sldId="273"/>
            <ac:cxnSpMk id="26" creationId="{00000000-0000-0000-0000-000000000000}"/>
          </ac:cxnSpMkLst>
        </pc:cxnChg>
      </pc:sldChg>
      <pc:sldChg chg="modSp">
        <pc:chgData name="PENG Siwei" userId="8c9d49ea30389574" providerId="LiveId" clId="{0DB23DC3-5E0D-4EB9-B5AF-14D16642C56C}" dt="2018-05-22T11:45:29.656" v="722" actId="1076"/>
        <pc:sldMkLst>
          <pc:docMk/>
          <pc:sldMk cId="722895471" sldId="275"/>
        </pc:sldMkLst>
        <pc:spChg chg="mod">
          <ac:chgData name="PENG Siwei" userId="8c9d49ea30389574" providerId="LiveId" clId="{0DB23DC3-5E0D-4EB9-B5AF-14D16642C56C}" dt="2018-05-22T11:45:29.656" v="722" actId="1076"/>
          <ac:spMkLst>
            <pc:docMk/>
            <pc:sldMk cId="722895471" sldId="275"/>
            <ac:spMk id="4" creationId="{00000000-0000-0000-0000-000000000000}"/>
          </ac:spMkLst>
        </pc:spChg>
      </pc:sldChg>
      <pc:sldChg chg="modNotesTx">
        <pc:chgData name="PENG Siwei" userId="8c9d49ea30389574" providerId="LiveId" clId="{0DB23DC3-5E0D-4EB9-B5AF-14D16642C56C}" dt="2018-05-22T12:11:27.851" v="745" actId="20577"/>
        <pc:sldMkLst>
          <pc:docMk/>
          <pc:sldMk cId="2459614156" sldId="278"/>
        </pc:sldMkLst>
      </pc:sldChg>
      <pc:sldChg chg="addSp modSp modAnim modNotesTx">
        <pc:chgData name="PENG Siwei" userId="8c9d49ea30389574" providerId="LiveId" clId="{0DB23DC3-5E0D-4EB9-B5AF-14D16642C56C}" dt="2018-05-22T07:58:01.480" v="614" actId="20577"/>
        <pc:sldMkLst>
          <pc:docMk/>
          <pc:sldMk cId="226963290" sldId="305"/>
        </pc:sldMkLst>
        <pc:spChg chg="mod">
          <ac:chgData name="PENG Siwei" userId="8c9d49ea30389574" providerId="LiveId" clId="{0DB23DC3-5E0D-4EB9-B5AF-14D16642C56C}" dt="2018-05-22T07:35:57.902" v="586" actId="14100"/>
          <ac:spMkLst>
            <pc:docMk/>
            <pc:sldMk cId="226963290" sldId="305"/>
            <ac:spMk id="3" creationId="{00000000-0000-0000-0000-000000000000}"/>
          </ac:spMkLst>
        </pc:spChg>
        <pc:spChg chg="add mod">
          <ac:chgData name="PENG Siwei" userId="8c9d49ea30389574" providerId="LiveId" clId="{0DB23DC3-5E0D-4EB9-B5AF-14D16642C56C}" dt="2018-05-22T07:37:37.889" v="597" actId="1076"/>
          <ac:spMkLst>
            <pc:docMk/>
            <pc:sldMk cId="226963290" sldId="305"/>
            <ac:spMk id="4" creationId="{6A2BFC66-D0EE-4C80-B452-454CF9494D2C}"/>
          </ac:spMkLst>
        </pc:spChg>
        <pc:spChg chg="add mod">
          <ac:chgData name="PENG Siwei" userId="8c9d49ea30389574" providerId="LiveId" clId="{0DB23DC3-5E0D-4EB9-B5AF-14D16642C56C}" dt="2018-05-22T07:37:37.889" v="597" actId="1076"/>
          <ac:spMkLst>
            <pc:docMk/>
            <pc:sldMk cId="226963290" sldId="305"/>
            <ac:spMk id="5" creationId="{E5CB03E7-7A51-4173-960D-0169BD5228A9}"/>
          </ac:spMkLst>
        </pc:spChg>
        <pc:spChg chg="add mod">
          <ac:chgData name="PENG Siwei" userId="8c9d49ea30389574" providerId="LiveId" clId="{0DB23DC3-5E0D-4EB9-B5AF-14D16642C56C}" dt="2018-05-22T07:37:29.726" v="596" actId="14100"/>
          <ac:spMkLst>
            <pc:docMk/>
            <pc:sldMk cId="226963290" sldId="305"/>
            <ac:spMk id="6" creationId="{B8F10A0A-BE05-4CA8-AE81-BCDF1064AF6E}"/>
          </ac:spMkLst>
        </pc:spChg>
      </pc:sldChg>
      <pc:sldChg chg="addSp delSp modSp mod setBg">
        <pc:chgData name="PENG Siwei" userId="8c9d49ea30389574" providerId="LiveId" clId="{0DB23DC3-5E0D-4EB9-B5AF-14D16642C56C}" dt="2018-05-22T09:53:54.678" v="692" actId="1076"/>
        <pc:sldMkLst>
          <pc:docMk/>
          <pc:sldMk cId="146468138" sldId="320"/>
        </pc:sldMkLst>
        <pc:spChg chg="mod">
          <ac:chgData name="PENG Siwei" userId="8c9d49ea30389574" providerId="LiveId" clId="{0DB23DC3-5E0D-4EB9-B5AF-14D16642C56C}" dt="2018-05-22T09:53:38.871" v="688" actId="26606"/>
          <ac:spMkLst>
            <pc:docMk/>
            <pc:sldMk cId="146468138" sldId="320"/>
            <ac:spMk id="2" creationId="{00000000-0000-0000-0000-000000000000}"/>
          </ac:spMkLst>
        </pc:spChg>
        <pc:spChg chg="mod">
          <ac:chgData name="PENG Siwei" userId="8c9d49ea30389574" providerId="LiveId" clId="{0DB23DC3-5E0D-4EB9-B5AF-14D16642C56C}" dt="2018-05-22T09:53:47.355" v="691" actId="27636"/>
          <ac:spMkLst>
            <pc:docMk/>
            <pc:sldMk cId="146468138" sldId="320"/>
            <ac:spMk id="3" creationId="{00000000-0000-0000-0000-000000000000}"/>
          </ac:spMkLst>
        </pc:spChg>
        <pc:spChg chg="add del">
          <ac:chgData name="PENG Siwei" userId="8c9d49ea30389574" providerId="LiveId" clId="{0DB23DC3-5E0D-4EB9-B5AF-14D16642C56C}" dt="2018-05-22T09:53:38.871" v="688" actId="26606"/>
          <ac:spMkLst>
            <pc:docMk/>
            <pc:sldMk cId="146468138" sldId="320"/>
            <ac:spMk id="9" creationId="{E491B121-12B5-4977-A064-636AB0B9B0BD}"/>
          </ac:spMkLst>
        </pc:spChg>
        <pc:spChg chg="add del">
          <ac:chgData name="PENG Siwei" userId="8c9d49ea30389574" providerId="LiveId" clId="{0DB23DC3-5E0D-4EB9-B5AF-14D16642C56C}" dt="2018-05-22T09:53:38.871" v="688" actId="26606"/>
          <ac:spMkLst>
            <pc:docMk/>
            <pc:sldMk cId="146468138" sldId="320"/>
            <ac:spMk id="11" creationId="{2ED05F70-AB3E-4472-B26B-EFE6A5A59BC8}"/>
          </ac:spMkLst>
        </pc:spChg>
        <pc:spChg chg="add del">
          <ac:chgData name="PENG Siwei" userId="8c9d49ea30389574" providerId="LiveId" clId="{0DB23DC3-5E0D-4EB9-B5AF-14D16642C56C}" dt="2018-05-22T09:53:38.871" v="688" actId="26606"/>
          <ac:spMkLst>
            <pc:docMk/>
            <pc:sldMk cId="146468138" sldId="320"/>
            <ac:spMk id="13" creationId="{21F6BE39-9E37-45F0-B10C-92305CFB7C77}"/>
          </ac:spMkLst>
        </pc:spChg>
        <pc:picChg chg="mod ord">
          <ac:chgData name="PENG Siwei" userId="8c9d49ea30389574" providerId="LiveId" clId="{0DB23DC3-5E0D-4EB9-B5AF-14D16642C56C}" dt="2018-05-22T09:53:54.678" v="692" actId="1076"/>
          <ac:picMkLst>
            <pc:docMk/>
            <pc:sldMk cId="146468138" sldId="320"/>
            <ac:picMk id="4" creationId="{00000000-0000-0000-0000-000000000000}"/>
          </ac:picMkLst>
        </pc:picChg>
      </pc:sldChg>
      <pc:sldChg chg="modSp">
        <pc:chgData name="PENG Siwei" userId="8c9d49ea30389574" providerId="LiveId" clId="{0DB23DC3-5E0D-4EB9-B5AF-14D16642C56C}" dt="2018-05-22T04:07:51.722" v="6" actId="27636"/>
        <pc:sldMkLst>
          <pc:docMk/>
          <pc:sldMk cId="2883630413" sldId="328"/>
        </pc:sldMkLst>
        <pc:spChg chg="mod">
          <ac:chgData name="PENG Siwei" userId="8c9d49ea30389574" providerId="LiveId" clId="{0DB23DC3-5E0D-4EB9-B5AF-14D16642C56C}" dt="2018-05-22T04:07:51.722" v="6" actId="27636"/>
          <ac:spMkLst>
            <pc:docMk/>
            <pc:sldMk cId="2883630413" sldId="328"/>
            <ac:spMk id="3" creationId="{00000000-0000-0000-0000-000000000000}"/>
          </ac:spMkLst>
        </pc:spChg>
      </pc:sldChg>
      <pc:sldChg chg="addSp modSp">
        <pc:chgData name="PENG Siwei" userId="8c9d49ea30389574" providerId="LiveId" clId="{0DB23DC3-5E0D-4EB9-B5AF-14D16642C56C}" dt="2018-05-22T05:54:02.211" v="123" actId="1076"/>
        <pc:sldMkLst>
          <pc:docMk/>
          <pc:sldMk cId="3271807565" sldId="330"/>
        </pc:sldMkLst>
        <pc:spChg chg="mod">
          <ac:chgData name="PENG Siwei" userId="8c9d49ea30389574" providerId="LiveId" clId="{0DB23DC3-5E0D-4EB9-B5AF-14D16642C56C}" dt="2018-05-22T05:42:30.852" v="88" actId="14100"/>
          <ac:spMkLst>
            <pc:docMk/>
            <pc:sldMk cId="3271807565" sldId="330"/>
            <ac:spMk id="3" creationId="{00000000-0000-0000-0000-000000000000}"/>
          </ac:spMkLst>
        </pc:spChg>
        <pc:spChg chg="add mod">
          <ac:chgData name="PENG Siwei" userId="8c9d49ea30389574" providerId="LiveId" clId="{0DB23DC3-5E0D-4EB9-B5AF-14D16642C56C}" dt="2018-05-22T05:42:24.213" v="87" actId="404"/>
          <ac:spMkLst>
            <pc:docMk/>
            <pc:sldMk cId="3271807565" sldId="330"/>
            <ac:spMk id="5" creationId="{E9034885-4B84-43E9-ACD9-8F8FD2E75C56}"/>
          </ac:spMkLst>
        </pc:spChg>
        <pc:spChg chg="add mod">
          <ac:chgData name="PENG Siwei" userId="8c9d49ea30389574" providerId="LiveId" clId="{0DB23DC3-5E0D-4EB9-B5AF-14D16642C56C}" dt="2018-05-22T05:51:35.246" v="120" actId="1076"/>
          <ac:spMkLst>
            <pc:docMk/>
            <pc:sldMk cId="3271807565" sldId="330"/>
            <ac:spMk id="7" creationId="{327E82E3-3982-49EB-831E-C6FEECD3E7F8}"/>
          </ac:spMkLst>
        </pc:spChg>
        <pc:spChg chg="add mod">
          <ac:chgData name="PENG Siwei" userId="8c9d49ea30389574" providerId="LiveId" clId="{0DB23DC3-5E0D-4EB9-B5AF-14D16642C56C}" dt="2018-05-22T05:51:19.788" v="116" actId="164"/>
          <ac:spMkLst>
            <pc:docMk/>
            <pc:sldMk cId="3271807565" sldId="330"/>
            <ac:spMk id="9" creationId="{10E4C940-4CA3-4F81-B1B1-375357DADE99}"/>
          </ac:spMkLst>
        </pc:spChg>
        <pc:spChg chg="add mod">
          <ac:chgData name="PENG Siwei" userId="8c9d49ea30389574" providerId="LiveId" clId="{0DB23DC3-5E0D-4EB9-B5AF-14D16642C56C}" dt="2018-05-22T05:54:02.211" v="123" actId="1076"/>
          <ac:spMkLst>
            <pc:docMk/>
            <pc:sldMk cId="3271807565" sldId="330"/>
            <ac:spMk id="11" creationId="{FA503F91-6EA8-4ABC-951F-B88A6792FE8F}"/>
          </ac:spMkLst>
        </pc:spChg>
        <pc:grpChg chg="add mod">
          <ac:chgData name="PENG Siwei" userId="8c9d49ea30389574" providerId="LiveId" clId="{0DB23DC3-5E0D-4EB9-B5AF-14D16642C56C}" dt="2018-05-22T05:51:28.103" v="118" actId="1076"/>
          <ac:grpSpMkLst>
            <pc:docMk/>
            <pc:sldMk cId="3271807565" sldId="330"/>
            <ac:grpSpMk id="6" creationId="{45021202-F183-4001-A06D-E76218DB84AB}"/>
          </ac:grpSpMkLst>
        </pc:grpChg>
        <pc:grpChg chg="add mod">
          <ac:chgData name="PENG Siwei" userId="8c9d49ea30389574" providerId="LiveId" clId="{0DB23DC3-5E0D-4EB9-B5AF-14D16642C56C}" dt="2018-05-22T05:51:24.453" v="117" actId="1076"/>
          <ac:grpSpMkLst>
            <pc:docMk/>
            <pc:sldMk cId="3271807565" sldId="330"/>
            <ac:grpSpMk id="10" creationId="{B239189B-1BAF-4A2B-B79B-18E7DACA404C}"/>
          </ac:grpSpMkLst>
        </pc:grpChg>
        <pc:picChg chg="add mod">
          <ac:chgData name="PENG Siwei" userId="8c9d49ea30389574" providerId="LiveId" clId="{0DB23DC3-5E0D-4EB9-B5AF-14D16642C56C}" dt="2018-05-22T05:42:10.840" v="82" actId="164"/>
          <ac:picMkLst>
            <pc:docMk/>
            <pc:sldMk cId="3271807565" sldId="330"/>
            <ac:picMk id="4" creationId="{1B7E12FC-F220-4E99-B4D3-665ADCF96FCA}"/>
          </ac:picMkLst>
        </pc:picChg>
        <pc:picChg chg="add mod">
          <ac:chgData name="PENG Siwei" userId="8c9d49ea30389574" providerId="LiveId" clId="{0DB23DC3-5E0D-4EB9-B5AF-14D16642C56C}" dt="2018-05-22T05:51:19.788" v="116" actId="164"/>
          <ac:picMkLst>
            <pc:docMk/>
            <pc:sldMk cId="3271807565" sldId="330"/>
            <ac:picMk id="8" creationId="{227CF36B-42B0-42E3-A4A9-8D017C511534}"/>
          </ac:picMkLst>
        </pc:picChg>
      </pc:sldChg>
      <pc:sldChg chg="modNotesTx">
        <pc:chgData name="PENG Siwei" userId="8c9d49ea30389574" providerId="LiveId" clId="{0DB23DC3-5E0D-4EB9-B5AF-14D16642C56C}" dt="2018-05-22T06:03:13.375" v="124" actId="20577"/>
        <pc:sldMkLst>
          <pc:docMk/>
          <pc:sldMk cId="2240800528" sldId="331"/>
        </pc:sldMkLst>
      </pc:sldChg>
      <pc:sldChg chg="addSp delSp modSp mod setBg">
        <pc:chgData name="PENG Siwei" userId="8c9d49ea30389574" providerId="LiveId" clId="{0DB23DC3-5E0D-4EB9-B5AF-14D16642C56C}" dt="2018-05-22T05:39:24.952" v="58" actId="1076"/>
        <pc:sldMkLst>
          <pc:docMk/>
          <pc:sldMk cId="2477196362" sldId="340"/>
        </pc:sldMkLst>
        <pc:spChg chg="mod">
          <ac:chgData name="PENG Siwei" userId="8c9d49ea30389574" providerId="LiveId" clId="{0DB23DC3-5E0D-4EB9-B5AF-14D16642C56C}" dt="2018-05-22T05:32:27.245" v="23" actId="26606"/>
          <ac:spMkLst>
            <pc:docMk/>
            <pc:sldMk cId="2477196362" sldId="340"/>
            <ac:spMk id="2" creationId="{00000000-0000-0000-0000-000000000000}"/>
          </ac:spMkLst>
        </pc:spChg>
        <pc:spChg chg="mod">
          <ac:chgData name="PENG Siwei" userId="8c9d49ea30389574" providerId="LiveId" clId="{0DB23DC3-5E0D-4EB9-B5AF-14D16642C56C}" dt="2018-05-22T05:32:27.245" v="23" actId="26606"/>
          <ac:spMkLst>
            <pc:docMk/>
            <pc:sldMk cId="2477196362" sldId="340"/>
            <ac:spMk id="3" creationId="{00000000-0000-0000-0000-000000000000}"/>
          </ac:spMkLst>
        </pc:spChg>
        <pc:spChg chg="add mod ord">
          <ac:chgData name="PENG Siwei" userId="8c9d49ea30389574" providerId="LiveId" clId="{0DB23DC3-5E0D-4EB9-B5AF-14D16642C56C}" dt="2018-05-22T05:34:14.424" v="45" actId="164"/>
          <ac:spMkLst>
            <pc:docMk/>
            <pc:sldMk cId="2477196362" sldId="340"/>
            <ac:spMk id="5" creationId="{C04BE7AF-197D-44DB-AE46-C95FC8D03C9C}"/>
          </ac:spMkLst>
        </pc:spChg>
        <pc:spChg chg="add del">
          <ac:chgData name="PENG Siwei" userId="8c9d49ea30389574" providerId="LiveId" clId="{0DB23DC3-5E0D-4EB9-B5AF-14D16642C56C}" dt="2018-05-22T05:32:27.245" v="23" actId="26606"/>
          <ac:spMkLst>
            <pc:docMk/>
            <pc:sldMk cId="2477196362" sldId="340"/>
            <ac:spMk id="71" creationId="{DBC20014-76EE-4AA8-A81C-AB7732F6D1D8}"/>
          </ac:spMkLst>
        </pc:spChg>
        <pc:spChg chg="add del">
          <ac:chgData name="PENG Siwei" userId="8c9d49ea30389574" providerId="LiveId" clId="{0DB23DC3-5E0D-4EB9-B5AF-14D16642C56C}" dt="2018-05-22T05:32:27.245" v="23" actId="26606"/>
          <ac:spMkLst>
            <pc:docMk/>
            <pc:sldMk cId="2477196362" sldId="340"/>
            <ac:spMk id="73" creationId="{A12B0BC9-E176-42AE-B0E6-E693944DADE3}"/>
          </ac:spMkLst>
        </pc:spChg>
        <pc:spChg chg="add del">
          <ac:chgData name="PENG Siwei" userId="8c9d49ea30389574" providerId="LiveId" clId="{0DB23DC3-5E0D-4EB9-B5AF-14D16642C56C}" dt="2018-05-22T05:32:27.245" v="23" actId="26606"/>
          <ac:spMkLst>
            <pc:docMk/>
            <pc:sldMk cId="2477196362" sldId="340"/>
            <ac:spMk id="75" creationId="{F2AB710C-1DBB-4CBF-B435-3DA7B1DCF923}"/>
          </ac:spMkLst>
        </pc:spChg>
        <pc:spChg chg="add del">
          <ac:chgData name="PENG Siwei" userId="8c9d49ea30389574" providerId="LiveId" clId="{0DB23DC3-5E0D-4EB9-B5AF-14D16642C56C}" dt="2018-05-22T05:32:27.245" v="23" actId="26606"/>
          <ac:spMkLst>
            <pc:docMk/>
            <pc:sldMk cId="2477196362" sldId="340"/>
            <ac:spMk id="77" creationId="{24BD5F1C-2549-4176-8D25-61D621A443DC}"/>
          </ac:spMkLst>
        </pc:spChg>
        <pc:grpChg chg="add mod">
          <ac:chgData name="PENG Siwei" userId="8c9d49ea30389574" providerId="LiveId" clId="{0DB23DC3-5E0D-4EB9-B5AF-14D16642C56C}" dt="2018-05-22T05:34:17.279" v="46" actId="1076"/>
          <ac:grpSpMkLst>
            <pc:docMk/>
            <pc:sldMk cId="2477196362" sldId="340"/>
            <ac:grpSpMk id="6" creationId="{0722E20C-55F1-4B92-A620-BC96E9EA59DE}"/>
          </ac:grpSpMkLst>
        </pc:grpChg>
        <pc:picChg chg="add mod ord modCrop">
          <ac:chgData name="PENG Siwei" userId="8c9d49ea30389574" providerId="LiveId" clId="{0DB23DC3-5E0D-4EB9-B5AF-14D16642C56C}" dt="2018-05-22T05:34:14.424" v="45" actId="164"/>
          <ac:picMkLst>
            <pc:docMk/>
            <pc:sldMk cId="2477196362" sldId="340"/>
            <ac:picMk id="4" creationId="{296BD36E-BD72-4DA2-AAB6-D4FB6F70AEF9}"/>
          </ac:picMkLst>
        </pc:picChg>
        <pc:picChg chg="add mod ord">
          <ac:chgData name="PENG Siwei" userId="8c9d49ea30389574" providerId="LiveId" clId="{0DB23DC3-5E0D-4EB9-B5AF-14D16642C56C}" dt="2018-05-22T05:39:24.952" v="58" actId="1076"/>
          <ac:picMkLst>
            <pc:docMk/>
            <pc:sldMk cId="2477196362" sldId="340"/>
            <ac:picMk id="7" creationId="{177723F9-8FB8-4300-BA12-7C6710825F4C}"/>
          </ac:picMkLst>
        </pc:picChg>
        <pc:picChg chg="add mod ord">
          <ac:chgData name="PENG Siwei" userId="8c9d49ea30389574" providerId="LiveId" clId="{0DB23DC3-5E0D-4EB9-B5AF-14D16642C56C}" dt="2018-05-22T05:34:14.424" v="45" actId="164"/>
          <ac:picMkLst>
            <pc:docMk/>
            <pc:sldMk cId="2477196362" sldId="340"/>
            <ac:picMk id="1026" creationId="{A0624993-3D92-4A73-B395-1A5C00A6AC1A}"/>
          </ac:picMkLst>
        </pc:picChg>
      </pc:sldChg>
      <pc:sldChg chg="modNotesTx">
        <pc:chgData name="PENG Siwei" userId="8c9d49ea30389574" providerId="LiveId" clId="{0DB23DC3-5E0D-4EB9-B5AF-14D16642C56C}" dt="2018-05-22T09:59:08.287" v="694" actId="20577"/>
        <pc:sldMkLst>
          <pc:docMk/>
          <pc:sldMk cId="539139079" sldId="343"/>
        </pc:sldMkLst>
      </pc:sldChg>
      <pc:sldChg chg="addSp delSp modSp add modAnim">
        <pc:chgData name="PENG Siwei" userId="8c9d49ea30389574" providerId="LiveId" clId="{0DB23DC3-5E0D-4EB9-B5AF-14D16642C56C}" dt="2018-05-22T08:24:12.659" v="625" actId="20577"/>
        <pc:sldMkLst>
          <pc:docMk/>
          <pc:sldMk cId="977572780" sldId="356"/>
        </pc:sldMkLst>
        <pc:spChg chg="mod">
          <ac:chgData name="PENG Siwei" userId="8c9d49ea30389574" providerId="LiveId" clId="{0DB23DC3-5E0D-4EB9-B5AF-14D16642C56C}" dt="2018-05-22T06:07:07.738" v="185" actId="20577"/>
          <ac:spMkLst>
            <pc:docMk/>
            <pc:sldMk cId="977572780" sldId="356"/>
            <ac:spMk id="3" creationId="{00000000-0000-0000-0000-000000000000}"/>
          </ac:spMkLst>
        </pc:spChg>
        <pc:spChg chg="add del mod">
          <ac:chgData name="PENG Siwei" userId="8c9d49ea30389574" providerId="LiveId" clId="{0DB23DC3-5E0D-4EB9-B5AF-14D16642C56C}" dt="2018-05-22T06:08:18.852" v="195" actId="478"/>
          <ac:spMkLst>
            <pc:docMk/>
            <pc:sldMk cId="977572780" sldId="356"/>
            <ac:spMk id="5" creationId="{39ECFC0D-AD11-4360-A640-E09A56D1BDD1}"/>
          </ac:spMkLst>
        </pc:spChg>
        <pc:spChg chg="add mod">
          <ac:chgData name="PENG Siwei" userId="8c9d49ea30389574" providerId="LiveId" clId="{0DB23DC3-5E0D-4EB9-B5AF-14D16642C56C}" dt="2018-05-22T08:23:46.228" v="616" actId="108"/>
          <ac:spMkLst>
            <pc:docMk/>
            <pc:sldMk cId="977572780" sldId="356"/>
            <ac:spMk id="6" creationId="{A326AF23-D4B1-4B3B-8C4A-B3DEA2413FF2}"/>
          </ac:spMkLst>
        </pc:spChg>
        <pc:spChg chg="add mod">
          <ac:chgData name="PENG Siwei" userId="8c9d49ea30389574" providerId="LiveId" clId="{0DB23DC3-5E0D-4EB9-B5AF-14D16642C56C}" dt="2018-05-22T06:16:27.072" v="295" actId="1076"/>
          <ac:spMkLst>
            <pc:docMk/>
            <pc:sldMk cId="977572780" sldId="356"/>
            <ac:spMk id="7" creationId="{074EF36C-6881-4AD1-82F5-7CFC6600EE5E}"/>
          </ac:spMkLst>
        </pc:spChg>
        <pc:spChg chg="add mod">
          <ac:chgData name="PENG Siwei" userId="8c9d49ea30389574" providerId="LiveId" clId="{0DB23DC3-5E0D-4EB9-B5AF-14D16642C56C}" dt="2018-05-22T06:16:27.072" v="295" actId="1076"/>
          <ac:spMkLst>
            <pc:docMk/>
            <pc:sldMk cId="977572780" sldId="356"/>
            <ac:spMk id="8" creationId="{6388264D-5753-4EEE-AA38-BFB06DBE421E}"/>
          </ac:spMkLst>
        </pc:spChg>
        <pc:spChg chg="add mod">
          <ac:chgData name="PENG Siwei" userId="8c9d49ea30389574" providerId="LiveId" clId="{0DB23DC3-5E0D-4EB9-B5AF-14D16642C56C}" dt="2018-05-22T06:16:27.072" v="295" actId="1076"/>
          <ac:spMkLst>
            <pc:docMk/>
            <pc:sldMk cId="977572780" sldId="356"/>
            <ac:spMk id="13" creationId="{5CCB94FD-9B06-49A3-B3FA-1E01F2E37895}"/>
          </ac:spMkLst>
        </pc:spChg>
        <pc:spChg chg="add mod">
          <ac:chgData name="PENG Siwei" userId="8c9d49ea30389574" providerId="LiveId" clId="{0DB23DC3-5E0D-4EB9-B5AF-14D16642C56C}" dt="2018-05-22T06:16:27.072" v="295" actId="1076"/>
          <ac:spMkLst>
            <pc:docMk/>
            <pc:sldMk cId="977572780" sldId="356"/>
            <ac:spMk id="18" creationId="{3E093C7C-6D78-4F96-BC23-2ACCAED68EDD}"/>
          </ac:spMkLst>
        </pc:spChg>
        <pc:spChg chg="add mod">
          <ac:chgData name="PENG Siwei" userId="8c9d49ea30389574" providerId="LiveId" clId="{0DB23DC3-5E0D-4EB9-B5AF-14D16642C56C}" dt="2018-05-22T06:16:27.072" v="295" actId="1076"/>
          <ac:spMkLst>
            <pc:docMk/>
            <pc:sldMk cId="977572780" sldId="356"/>
            <ac:spMk id="21" creationId="{DA980AD4-DBE7-4A69-965C-A31FB36F102E}"/>
          </ac:spMkLst>
        </pc:spChg>
        <pc:spChg chg="add mod">
          <ac:chgData name="PENG Siwei" userId="8c9d49ea30389574" providerId="LiveId" clId="{0DB23DC3-5E0D-4EB9-B5AF-14D16642C56C}" dt="2018-05-22T06:16:27.072" v="295" actId="1076"/>
          <ac:spMkLst>
            <pc:docMk/>
            <pc:sldMk cId="977572780" sldId="356"/>
            <ac:spMk id="24" creationId="{E8F7226F-B38D-4BA5-8D93-3F944BD423D2}"/>
          </ac:spMkLst>
        </pc:spChg>
        <pc:spChg chg="add mod">
          <ac:chgData name="PENG Siwei" userId="8c9d49ea30389574" providerId="LiveId" clId="{0DB23DC3-5E0D-4EB9-B5AF-14D16642C56C}" dt="2018-05-22T06:16:27.072" v="295" actId="1076"/>
          <ac:spMkLst>
            <pc:docMk/>
            <pc:sldMk cId="977572780" sldId="356"/>
            <ac:spMk id="27" creationId="{503BCC63-C4D1-40D3-B7D4-A479058AA630}"/>
          </ac:spMkLst>
        </pc:spChg>
        <pc:spChg chg="add mod">
          <ac:chgData name="PENG Siwei" userId="8c9d49ea30389574" providerId="LiveId" clId="{0DB23DC3-5E0D-4EB9-B5AF-14D16642C56C}" dt="2018-05-22T08:24:06.662" v="624" actId="1037"/>
          <ac:spMkLst>
            <pc:docMk/>
            <pc:sldMk cId="977572780" sldId="356"/>
            <ac:spMk id="28" creationId="{77E32E80-3D79-4D9F-B512-75159A1D23A0}"/>
          </ac:spMkLst>
        </pc:spChg>
        <pc:graphicFrameChg chg="del">
          <ac:chgData name="PENG Siwei" userId="8c9d49ea30389574" providerId="LiveId" clId="{0DB23DC3-5E0D-4EB9-B5AF-14D16642C56C}" dt="2018-05-22T06:06:11.822" v="126" actId="478"/>
          <ac:graphicFrameMkLst>
            <pc:docMk/>
            <pc:sldMk cId="977572780" sldId="356"/>
            <ac:graphicFrameMk id="4" creationId="{00000000-0000-0000-0000-000000000000}"/>
          </ac:graphicFrameMkLst>
        </pc:graphicFrameChg>
        <pc:cxnChg chg="add del mod">
          <ac:chgData name="PENG Siwei" userId="8c9d49ea30389574" providerId="LiveId" clId="{0DB23DC3-5E0D-4EB9-B5AF-14D16642C56C}" dt="2018-05-22T06:11:32.158" v="235" actId="11529"/>
          <ac:cxnSpMkLst>
            <pc:docMk/>
            <pc:sldMk cId="977572780" sldId="356"/>
            <ac:cxnSpMk id="10" creationId="{F3CF1EF1-4DE1-4CFB-B45C-6A9D90AE4792}"/>
          </ac:cxnSpMkLst>
        </pc:cxnChg>
        <pc:cxnChg chg="add mod">
          <ac:chgData name="PENG Siwei" userId="8c9d49ea30389574" providerId="LiveId" clId="{0DB23DC3-5E0D-4EB9-B5AF-14D16642C56C}" dt="2018-05-22T06:16:27.072" v="295" actId="1076"/>
          <ac:cxnSpMkLst>
            <pc:docMk/>
            <pc:sldMk cId="977572780" sldId="356"/>
            <ac:cxnSpMk id="12" creationId="{08983905-58C6-40F7-A728-4C1940568136}"/>
          </ac:cxnSpMkLst>
        </pc:cxnChg>
        <pc:cxnChg chg="add mod">
          <ac:chgData name="PENG Siwei" userId="8c9d49ea30389574" providerId="LiveId" clId="{0DB23DC3-5E0D-4EB9-B5AF-14D16642C56C}" dt="2018-05-22T06:16:27.072" v="295" actId="1076"/>
          <ac:cxnSpMkLst>
            <pc:docMk/>
            <pc:sldMk cId="977572780" sldId="356"/>
            <ac:cxnSpMk id="15" creationId="{CDDE828C-E02F-477D-A636-28DCDAD70FDD}"/>
          </ac:cxnSpMkLst>
        </pc:cxnChg>
        <pc:cxnChg chg="add mod">
          <ac:chgData name="PENG Siwei" userId="8c9d49ea30389574" providerId="LiveId" clId="{0DB23DC3-5E0D-4EB9-B5AF-14D16642C56C}" dt="2018-05-22T06:16:27.072" v="295" actId="1076"/>
          <ac:cxnSpMkLst>
            <pc:docMk/>
            <pc:sldMk cId="977572780" sldId="356"/>
            <ac:cxnSpMk id="20" creationId="{785D78B0-0084-4310-B837-AAB1E9DBBAD5}"/>
          </ac:cxnSpMkLst>
        </pc:cxnChg>
        <pc:cxnChg chg="add mod">
          <ac:chgData name="PENG Siwei" userId="8c9d49ea30389574" providerId="LiveId" clId="{0DB23DC3-5E0D-4EB9-B5AF-14D16642C56C}" dt="2018-05-22T06:16:27.072" v="295" actId="1076"/>
          <ac:cxnSpMkLst>
            <pc:docMk/>
            <pc:sldMk cId="977572780" sldId="356"/>
            <ac:cxnSpMk id="23" creationId="{D3644FA2-37B6-411B-BAC6-46B3B7D3826B}"/>
          </ac:cxnSpMkLst>
        </pc:cxnChg>
        <pc:cxnChg chg="add mod">
          <ac:chgData name="PENG Siwei" userId="8c9d49ea30389574" providerId="LiveId" clId="{0DB23DC3-5E0D-4EB9-B5AF-14D16642C56C}" dt="2018-05-22T06:16:27.072" v="295" actId="1076"/>
          <ac:cxnSpMkLst>
            <pc:docMk/>
            <pc:sldMk cId="977572780" sldId="356"/>
            <ac:cxnSpMk id="26" creationId="{B735982C-7589-4B60-8AD5-010CA20D6A89}"/>
          </ac:cxnSpMkLst>
        </pc:cxnChg>
      </pc:sldChg>
      <pc:sldChg chg="delSp modSp add">
        <pc:chgData name="PENG Siwei" userId="8c9d49ea30389574" providerId="LiveId" clId="{0DB23DC3-5E0D-4EB9-B5AF-14D16642C56C}" dt="2018-05-22T06:26:32.197" v="479" actId="20577"/>
        <pc:sldMkLst>
          <pc:docMk/>
          <pc:sldMk cId="801970362" sldId="357"/>
        </pc:sldMkLst>
        <pc:spChg chg="mod">
          <ac:chgData name="PENG Siwei" userId="8c9d49ea30389574" providerId="LiveId" clId="{0DB23DC3-5E0D-4EB9-B5AF-14D16642C56C}" dt="2018-05-22T06:26:32.197" v="479" actId="20577"/>
          <ac:spMkLst>
            <pc:docMk/>
            <pc:sldMk cId="801970362" sldId="357"/>
            <ac:spMk id="3" creationId="{00000000-0000-0000-0000-000000000000}"/>
          </ac:spMkLst>
        </pc:spChg>
        <pc:graphicFrameChg chg="del">
          <ac:chgData name="PENG Siwei" userId="8c9d49ea30389574" providerId="LiveId" clId="{0DB23DC3-5E0D-4EB9-B5AF-14D16642C56C}" dt="2018-05-22T06:18:12.191" v="302" actId="478"/>
          <ac:graphicFrameMkLst>
            <pc:docMk/>
            <pc:sldMk cId="801970362" sldId="357"/>
            <ac:graphicFrameMk id="4"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48A58-BB97-453F-9CFE-BB1576729C9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3B3590B5-2954-441F-A84D-E1A0971ACD62}">
      <dgm:prSet phldrT="[文本]"/>
      <dgm:spPr/>
      <dgm:t>
        <a:bodyPr/>
        <a:lstStyle/>
        <a:p>
          <a:r>
            <a:rPr lang="en-US" altLang="zh-CN" dirty="0"/>
            <a:t>SAT</a:t>
          </a:r>
          <a:endParaRPr lang="zh-CN" altLang="en-US" dirty="0"/>
        </a:p>
      </dgm:t>
    </dgm:pt>
    <dgm:pt modelId="{6066867B-D596-4D4A-9BCB-9DE7C52757CD}" type="parTrans" cxnId="{5FA90C1F-D055-496C-89F8-ABCED368231C}">
      <dgm:prSet/>
      <dgm:spPr/>
      <dgm:t>
        <a:bodyPr/>
        <a:lstStyle/>
        <a:p>
          <a:endParaRPr lang="zh-CN" altLang="en-US"/>
        </a:p>
      </dgm:t>
    </dgm:pt>
    <dgm:pt modelId="{78A6C252-E7BF-4C59-A4E1-B4F398AF59A2}" type="sibTrans" cxnId="{5FA90C1F-D055-496C-89F8-ABCED368231C}">
      <dgm:prSet/>
      <dgm:spPr/>
      <dgm:t>
        <a:bodyPr/>
        <a:lstStyle/>
        <a:p>
          <a:endParaRPr lang="zh-CN" altLang="en-US"/>
        </a:p>
      </dgm:t>
    </dgm:pt>
    <dgm:pt modelId="{D338718F-4A35-4840-AFFA-246EAF23B5B9}">
      <dgm:prSet phldrT="[文本]"/>
      <dgm:spPr/>
      <dgm:t>
        <a:bodyPr/>
        <a:lstStyle/>
        <a:p>
          <a:r>
            <a:rPr lang="zh-CN" altLang="en-US" dirty="0"/>
            <a:t>恰好覆盖</a:t>
          </a:r>
        </a:p>
      </dgm:t>
    </dgm:pt>
    <dgm:pt modelId="{62D7E670-3222-4210-9026-A065AE5DFECB}" type="parTrans" cxnId="{C33ADD9D-4959-4E54-AC41-AB3202C5731C}">
      <dgm:prSet/>
      <dgm:spPr/>
      <dgm:t>
        <a:bodyPr/>
        <a:lstStyle/>
        <a:p>
          <a:endParaRPr lang="zh-CN" altLang="en-US"/>
        </a:p>
      </dgm:t>
    </dgm:pt>
    <dgm:pt modelId="{09EA8628-B66E-4BE5-9A3B-E9862A09DA54}" type="sibTrans" cxnId="{C33ADD9D-4959-4E54-AC41-AB3202C5731C}">
      <dgm:prSet/>
      <dgm:spPr/>
      <dgm:t>
        <a:bodyPr/>
        <a:lstStyle/>
        <a:p>
          <a:endParaRPr lang="zh-CN" altLang="en-US"/>
        </a:p>
      </dgm:t>
    </dgm:pt>
    <dgm:pt modelId="{699DB4DF-7161-4127-9930-A20F27B838DF}">
      <dgm:prSet phldrT="[文本]"/>
      <dgm:spPr/>
      <dgm:t>
        <a:bodyPr/>
        <a:lstStyle/>
        <a:p>
          <a:r>
            <a:rPr lang="zh-CN" altLang="en-US" dirty="0"/>
            <a:t>子集和</a:t>
          </a:r>
        </a:p>
      </dgm:t>
    </dgm:pt>
    <dgm:pt modelId="{3A76F3F0-BCA7-4B28-9526-5254EA07F20E}" type="parTrans" cxnId="{FAAB45F4-1308-4B8C-A06E-728B7D3FF1A9}">
      <dgm:prSet/>
      <dgm:spPr/>
      <dgm:t>
        <a:bodyPr/>
        <a:lstStyle/>
        <a:p>
          <a:endParaRPr lang="zh-CN" altLang="en-US"/>
        </a:p>
      </dgm:t>
    </dgm:pt>
    <dgm:pt modelId="{F12130C4-929A-4BBC-A06B-4CA23FF1877A}" type="sibTrans" cxnId="{FAAB45F4-1308-4B8C-A06E-728B7D3FF1A9}">
      <dgm:prSet/>
      <dgm:spPr/>
      <dgm:t>
        <a:bodyPr/>
        <a:lstStyle/>
        <a:p>
          <a:endParaRPr lang="zh-CN" altLang="en-US"/>
        </a:p>
      </dgm:t>
    </dgm:pt>
    <dgm:pt modelId="{E07EF132-51B7-4CFE-BC79-D5DFF6AFBA8B}">
      <dgm:prSet phldrT="[文本]"/>
      <dgm:spPr/>
      <dgm:t>
        <a:bodyPr/>
        <a:lstStyle/>
        <a:p>
          <a:r>
            <a:rPr lang="en-US" altLang="zh-CN" dirty="0"/>
            <a:t>3SAT</a:t>
          </a:r>
          <a:endParaRPr lang="zh-CN" altLang="en-US" dirty="0"/>
        </a:p>
      </dgm:t>
    </dgm:pt>
    <dgm:pt modelId="{AB8382E1-0D88-45A4-BFB4-BEBFD8941772}" type="parTrans" cxnId="{8BA8E3D6-87CE-4524-80D3-74C17610A492}">
      <dgm:prSet/>
      <dgm:spPr/>
      <dgm:t>
        <a:bodyPr/>
        <a:lstStyle/>
        <a:p>
          <a:endParaRPr lang="zh-CN" altLang="en-US"/>
        </a:p>
      </dgm:t>
    </dgm:pt>
    <dgm:pt modelId="{BF586D96-4E87-4CAE-B0DD-18365AEE8AA0}" type="sibTrans" cxnId="{8BA8E3D6-87CE-4524-80D3-74C17610A492}">
      <dgm:prSet/>
      <dgm:spPr/>
      <dgm:t>
        <a:bodyPr/>
        <a:lstStyle/>
        <a:p>
          <a:endParaRPr lang="zh-CN" altLang="en-US"/>
        </a:p>
      </dgm:t>
    </dgm:pt>
    <dgm:pt modelId="{178D0CDC-B40E-4CAB-BB4B-8873BF2D3F82}">
      <dgm:prSet phldrT="[文本]"/>
      <dgm:spPr/>
      <dgm:t>
        <a:bodyPr/>
        <a:lstStyle/>
        <a:p>
          <a:r>
            <a:rPr lang="en-US" altLang="zh-CN" dirty="0"/>
            <a:t>VC</a:t>
          </a:r>
          <a:endParaRPr lang="zh-CN" altLang="en-US" dirty="0"/>
        </a:p>
      </dgm:t>
    </dgm:pt>
    <dgm:pt modelId="{1694ADAE-A3D6-4F72-92E7-8F9370E0731E}" type="parTrans" cxnId="{CE57B7D2-683C-4E80-BABA-3A1FBB9F6B86}">
      <dgm:prSet/>
      <dgm:spPr/>
      <dgm:t>
        <a:bodyPr/>
        <a:lstStyle/>
        <a:p>
          <a:endParaRPr lang="zh-CN" altLang="en-US"/>
        </a:p>
      </dgm:t>
    </dgm:pt>
    <dgm:pt modelId="{97B1A509-13A3-429A-ADE8-A040B47023A5}" type="sibTrans" cxnId="{CE57B7D2-683C-4E80-BABA-3A1FBB9F6B86}">
      <dgm:prSet/>
      <dgm:spPr/>
      <dgm:t>
        <a:bodyPr/>
        <a:lstStyle/>
        <a:p>
          <a:endParaRPr lang="zh-CN" altLang="en-US"/>
        </a:p>
      </dgm:t>
    </dgm:pt>
    <dgm:pt modelId="{C762DA45-F5D3-4998-85E0-D05F69E444C7}">
      <dgm:prSet/>
      <dgm:spPr/>
      <dgm:t>
        <a:bodyPr/>
        <a:lstStyle/>
        <a:p>
          <a:r>
            <a:rPr lang="en-US" altLang="zh-CN" dirty="0"/>
            <a:t>MAX-SAT</a:t>
          </a:r>
          <a:endParaRPr lang="zh-CN" altLang="en-US" dirty="0"/>
        </a:p>
      </dgm:t>
    </dgm:pt>
    <dgm:pt modelId="{34553813-9FD9-4669-A79D-7307BC0FD653}" type="parTrans" cxnId="{5E045EB9-BEB2-486D-950F-E1295D2B788D}">
      <dgm:prSet/>
      <dgm:spPr/>
      <dgm:t>
        <a:bodyPr/>
        <a:lstStyle/>
        <a:p>
          <a:endParaRPr lang="zh-CN" altLang="en-US"/>
        </a:p>
      </dgm:t>
    </dgm:pt>
    <dgm:pt modelId="{3C0765B3-804A-40F2-BD81-2D9061A68120}" type="sibTrans" cxnId="{5E045EB9-BEB2-486D-950F-E1295D2B788D}">
      <dgm:prSet/>
      <dgm:spPr/>
      <dgm:t>
        <a:bodyPr/>
        <a:lstStyle/>
        <a:p>
          <a:endParaRPr lang="zh-CN" altLang="en-US"/>
        </a:p>
      </dgm:t>
    </dgm:pt>
    <dgm:pt modelId="{07BF8445-2A7C-4E21-ACF7-0CB1998D72F5}">
      <dgm:prSet/>
      <dgm:spPr/>
      <dgm:t>
        <a:bodyPr/>
        <a:lstStyle/>
        <a:p>
          <a:r>
            <a:rPr lang="zh-CN" altLang="en-US" dirty="0"/>
            <a:t>有向</a:t>
          </a:r>
          <a:r>
            <a:rPr lang="en-US" altLang="zh-CN" dirty="0"/>
            <a:t>HC</a:t>
          </a:r>
          <a:endParaRPr lang="zh-CN" altLang="en-US" dirty="0"/>
        </a:p>
      </dgm:t>
    </dgm:pt>
    <dgm:pt modelId="{55BC80EF-87FE-42AB-B230-6CAB5EE011C8}" type="parTrans" cxnId="{02AA1A38-CC93-4418-AC6D-3689D8FDD951}">
      <dgm:prSet/>
      <dgm:spPr/>
      <dgm:t>
        <a:bodyPr/>
        <a:lstStyle/>
        <a:p>
          <a:endParaRPr lang="zh-CN" altLang="en-US"/>
        </a:p>
      </dgm:t>
    </dgm:pt>
    <dgm:pt modelId="{40E5404B-9801-415B-A7B8-9C08AC14C976}" type="sibTrans" cxnId="{02AA1A38-CC93-4418-AC6D-3689D8FDD951}">
      <dgm:prSet/>
      <dgm:spPr/>
      <dgm:t>
        <a:bodyPr/>
        <a:lstStyle/>
        <a:p>
          <a:endParaRPr lang="zh-CN" altLang="en-US"/>
        </a:p>
      </dgm:t>
    </dgm:pt>
    <dgm:pt modelId="{83163CDE-1CF5-401F-9442-84825DCA0A6B}">
      <dgm:prSet/>
      <dgm:spPr/>
      <dgm:t>
        <a:bodyPr/>
        <a:lstStyle/>
        <a:p>
          <a:r>
            <a:rPr lang="zh-CN" altLang="en-US" dirty="0"/>
            <a:t>背包</a:t>
          </a:r>
        </a:p>
      </dgm:t>
    </dgm:pt>
    <dgm:pt modelId="{68DB8678-0368-475B-B631-2B5059C2F4CB}" type="parTrans" cxnId="{C7766843-137F-4BF2-85FF-31A15C9B68F2}">
      <dgm:prSet/>
      <dgm:spPr/>
      <dgm:t>
        <a:bodyPr/>
        <a:lstStyle/>
        <a:p>
          <a:endParaRPr lang="zh-CN" altLang="en-US"/>
        </a:p>
      </dgm:t>
    </dgm:pt>
    <dgm:pt modelId="{F506981E-9D58-4A0C-A58C-43D181F11185}" type="sibTrans" cxnId="{C7766843-137F-4BF2-85FF-31A15C9B68F2}">
      <dgm:prSet/>
      <dgm:spPr/>
      <dgm:t>
        <a:bodyPr/>
        <a:lstStyle/>
        <a:p>
          <a:endParaRPr lang="zh-CN" altLang="en-US"/>
        </a:p>
      </dgm:t>
    </dgm:pt>
    <dgm:pt modelId="{B9D2396D-E38E-46D0-878C-BE7A6F1C29D5}">
      <dgm:prSet/>
      <dgm:spPr/>
      <dgm:t>
        <a:bodyPr/>
        <a:lstStyle/>
        <a:p>
          <a:r>
            <a:rPr lang="zh-CN" altLang="en-US" dirty="0"/>
            <a:t>双机调度</a:t>
          </a:r>
        </a:p>
      </dgm:t>
    </dgm:pt>
    <dgm:pt modelId="{2AAD89DB-F05E-46C2-9069-BB5F382B705A}" type="parTrans" cxnId="{B9111EC5-FCA2-4910-9EF4-0A5672F159AE}">
      <dgm:prSet/>
      <dgm:spPr/>
      <dgm:t>
        <a:bodyPr/>
        <a:lstStyle/>
        <a:p>
          <a:endParaRPr lang="zh-CN" altLang="en-US"/>
        </a:p>
      </dgm:t>
    </dgm:pt>
    <dgm:pt modelId="{4B3124CD-4A99-425A-B014-31A4FC5A4CCD}" type="sibTrans" cxnId="{B9111EC5-FCA2-4910-9EF4-0A5672F159AE}">
      <dgm:prSet/>
      <dgm:spPr/>
      <dgm:t>
        <a:bodyPr/>
        <a:lstStyle/>
        <a:p>
          <a:endParaRPr lang="zh-CN" altLang="en-US"/>
        </a:p>
      </dgm:t>
    </dgm:pt>
    <dgm:pt modelId="{1B4986E6-9E62-4D3F-8510-88CB1BC6E938}">
      <dgm:prSet/>
      <dgm:spPr/>
      <dgm:t>
        <a:bodyPr/>
        <a:lstStyle/>
        <a:p>
          <a:r>
            <a:rPr lang="zh-CN" altLang="en-US" dirty="0"/>
            <a:t>独立集</a:t>
          </a:r>
        </a:p>
      </dgm:t>
    </dgm:pt>
    <dgm:pt modelId="{70EFE7CF-67AF-4B9C-B04A-B6697F33F6A0}" type="parTrans" cxnId="{9E7D7021-8DAB-499D-B6B8-69AE2EAA5C23}">
      <dgm:prSet/>
      <dgm:spPr/>
      <dgm:t>
        <a:bodyPr/>
        <a:lstStyle/>
        <a:p>
          <a:endParaRPr lang="zh-CN" altLang="en-US"/>
        </a:p>
      </dgm:t>
    </dgm:pt>
    <dgm:pt modelId="{3A43B133-F687-4EFA-8364-1627447CF29E}" type="sibTrans" cxnId="{9E7D7021-8DAB-499D-B6B8-69AE2EAA5C23}">
      <dgm:prSet/>
      <dgm:spPr/>
      <dgm:t>
        <a:bodyPr/>
        <a:lstStyle/>
        <a:p>
          <a:endParaRPr lang="zh-CN" altLang="en-US"/>
        </a:p>
      </dgm:t>
    </dgm:pt>
    <dgm:pt modelId="{4236EC3B-344A-4437-A70C-5B3C18CBEB1F}">
      <dgm:prSet/>
      <dgm:spPr/>
      <dgm:t>
        <a:bodyPr/>
        <a:lstStyle/>
        <a:p>
          <a:r>
            <a:rPr lang="en-US" altLang="zh-CN" dirty="0"/>
            <a:t>HC</a:t>
          </a:r>
          <a:endParaRPr lang="zh-CN" altLang="en-US" dirty="0"/>
        </a:p>
      </dgm:t>
    </dgm:pt>
    <dgm:pt modelId="{B316C0F6-BF76-4146-A8ED-B46342A06BCE}" type="parTrans" cxnId="{F23BA414-DA4D-4AE9-99B7-1CBED18973C1}">
      <dgm:prSet/>
      <dgm:spPr/>
      <dgm:t>
        <a:bodyPr/>
        <a:lstStyle/>
        <a:p>
          <a:endParaRPr lang="zh-CN" altLang="en-US"/>
        </a:p>
      </dgm:t>
    </dgm:pt>
    <dgm:pt modelId="{9C2949D3-A5EB-482C-B6D6-13E597DC9E76}" type="sibTrans" cxnId="{F23BA414-DA4D-4AE9-99B7-1CBED18973C1}">
      <dgm:prSet/>
      <dgm:spPr/>
      <dgm:t>
        <a:bodyPr/>
        <a:lstStyle/>
        <a:p>
          <a:endParaRPr lang="zh-CN" altLang="en-US"/>
        </a:p>
      </dgm:t>
    </dgm:pt>
    <dgm:pt modelId="{B45B3666-835F-4182-8D7F-1CE503D2F8FC}">
      <dgm:prSet/>
      <dgm:spPr/>
      <dgm:t>
        <a:bodyPr/>
        <a:lstStyle/>
        <a:p>
          <a:r>
            <a:rPr lang="zh-CN" altLang="en-US" dirty="0"/>
            <a:t>装箱</a:t>
          </a:r>
        </a:p>
      </dgm:t>
    </dgm:pt>
    <dgm:pt modelId="{6896484F-7B13-4592-BC94-A3671A4AF1CC}" type="parTrans" cxnId="{75C9601B-1BD4-452A-9803-F797A6312D46}">
      <dgm:prSet/>
      <dgm:spPr/>
      <dgm:t>
        <a:bodyPr/>
        <a:lstStyle/>
        <a:p>
          <a:endParaRPr lang="zh-CN" altLang="en-US"/>
        </a:p>
      </dgm:t>
    </dgm:pt>
    <dgm:pt modelId="{626DEC23-46B7-4729-8E6E-4802A99377CA}" type="sibTrans" cxnId="{75C9601B-1BD4-452A-9803-F797A6312D46}">
      <dgm:prSet/>
      <dgm:spPr/>
      <dgm:t>
        <a:bodyPr/>
        <a:lstStyle/>
        <a:p>
          <a:endParaRPr lang="zh-CN" altLang="en-US"/>
        </a:p>
      </dgm:t>
    </dgm:pt>
    <dgm:pt modelId="{03326FD3-3904-447B-B754-076704515CD9}">
      <dgm:prSet/>
      <dgm:spPr/>
      <dgm:t>
        <a:bodyPr/>
        <a:lstStyle/>
        <a:p>
          <a:r>
            <a:rPr lang="zh-CN" altLang="en-US" dirty="0"/>
            <a:t>团</a:t>
          </a:r>
        </a:p>
      </dgm:t>
    </dgm:pt>
    <dgm:pt modelId="{52CB050E-5B50-4E58-A41B-4292B315F36E}" type="parTrans" cxnId="{E8BF9790-E987-4915-B6F5-00DE72561181}">
      <dgm:prSet/>
      <dgm:spPr/>
      <dgm:t>
        <a:bodyPr/>
        <a:lstStyle/>
        <a:p>
          <a:endParaRPr lang="zh-CN" altLang="en-US"/>
        </a:p>
      </dgm:t>
    </dgm:pt>
    <dgm:pt modelId="{318D5B5D-5598-4D12-8118-6A8727648D31}" type="sibTrans" cxnId="{E8BF9790-E987-4915-B6F5-00DE72561181}">
      <dgm:prSet/>
      <dgm:spPr/>
      <dgm:t>
        <a:bodyPr/>
        <a:lstStyle/>
        <a:p>
          <a:endParaRPr lang="zh-CN" altLang="en-US"/>
        </a:p>
      </dgm:t>
    </dgm:pt>
    <dgm:pt modelId="{4590A099-1FDC-474A-9958-005B98CDFC01}" type="pres">
      <dgm:prSet presAssocID="{FB448A58-BB97-453F-9CFE-BB1576729C9F}" presName="hierChild1" presStyleCnt="0">
        <dgm:presLayoutVars>
          <dgm:chPref val="1"/>
          <dgm:dir/>
          <dgm:animOne val="branch"/>
          <dgm:animLvl val="lvl"/>
          <dgm:resizeHandles/>
        </dgm:presLayoutVars>
      </dgm:prSet>
      <dgm:spPr/>
    </dgm:pt>
    <dgm:pt modelId="{CB382EDA-38A1-4CA6-99F3-050CB07132D2}" type="pres">
      <dgm:prSet presAssocID="{3B3590B5-2954-441F-A84D-E1A0971ACD62}" presName="hierRoot1" presStyleCnt="0"/>
      <dgm:spPr/>
    </dgm:pt>
    <dgm:pt modelId="{952D0E8A-218E-45A0-8864-2D38C8332A65}" type="pres">
      <dgm:prSet presAssocID="{3B3590B5-2954-441F-A84D-E1A0971ACD62}" presName="composite" presStyleCnt="0"/>
      <dgm:spPr/>
    </dgm:pt>
    <dgm:pt modelId="{5BFC29B2-5E76-4F5D-9BF2-0152360A28C0}" type="pres">
      <dgm:prSet presAssocID="{3B3590B5-2954-441F-A84D-E1A0971ACD62}" presName="background" presStyleLbl="node0" presStyleIdx="0" presStyleCnt="1"/>
      <dgm:spPr/>
    </dgm:pt>
    <dgm:pt modelId="{5116714E-A77C-4FB5-9A36-27A06083F5E8}" type="pres">
      <dgm:prSet presAssocID="{3B3590B5-2954-441F-A84D-E1A0971ACD62}" presName="text" presStyleLbl="fgAcc0" presStyleIdx="0" presStyleCnt="1">
        <dgm:presLayoutVars>
          <dgm:chPref val="3"/>
        </dgm:presLayoutVars>
      </dgm:prSet>
      <dgm:spPr/>
    </dgm:pt>
    <dgm:pt modelId="{359371A4-9536-49DA-A107-92F7216386FF}" type="pres">
      <dgm:prSet presAssocID="{3B3590B5-2954-441F-A84D-E1A0971ACD62}" presName="hierChild2" presStyleCnt="0"/>
      <dgm:spPr/>
    </dgm:pt>
    <dgm:pt modelId="{3CC27986-F55F-4585-9996-2308AEDE71CB}" type="pres">
      <dgm:prSet presAssocID="{62D7E670-3222-4210-9026-A065AE5DFECB}" presName="Name10" presStyleLbl="parChTrans1D2" presStyleIdx="0" presStyleCnt="3"/>
      <dgm:spPr/>
    </dgm:pt>
    <dgm:pt modelId="{77B4D889-02D6-4EAA-8F2B-352C07D27158}" type="pres">
      <dgm:prSet presAssocID="{D338718F-4A35-4840-AFFA-246EAF23B5B9}" presName="hierRoot2" presStyleCnt="0"/>
      <dgm:spPr/>
    </dgm:pt>
    <dgm:pt modelId="{2DA4FD55-EE96-4FEB-807E-799957794B2C}" type="pres">
      <dgm:prSet presAssocID="{D338718F-4A35-4840-AFFA-246EAF23B5B9}" presName="composite2" presStyleCnt="0"/>
      <dgm:spPr/>
    </dgm:pt>
    <dgm:pt modelId="{26CF070D-E904-4C07-A23D-9CD26798B8E0}" type="pres">
      <dgm:prSet presAssocID="{D338718F-4A35-4840-AFFA-246EAF23B5B9}" presName="background2" presStyleLbl="node2" presStyleIdx="0" presStyleCnt="3"/>
      <dgm:spPr/>
    </dgm:pt>
    <dgm:pt modelId="{FFD20B7C-0D6E-47A3-9118-951DFD5733F9}" type="pres">
      <dgm:prSet presAssocID="{D338718F-4A35-4840-AFFA-246EAF23B5B9}" presName="text2" presStyleLbl="fgAcc2" presStyleIdx="0" presStyleCnt="3">
        <dgm:presLayoutVars>
          <dgm:chPref val="3"/>
        </dgm:presLayoutVars>
      </dgm:prSet>
      <dgm:spPr/>
    </dgm:pt>
    <dgm:pt modelId="{7DA7EE0F-C64E-4ADF-9C71-C3036A9F2A18}" type="pres">
      <dgm:prSet presAssocID="{D338718F-4A35-4840-AFFA-246EAF23B5B9}" presName="hierChild3" presStyleCnt="0"/>
      <dgm:spPr/>
    </dgm:pt>
    <dgm:pt modelId="{5386D9CD-73C7-4808-8067-4DFD4297D89B}" type="pres">
      <dgm:prSet presAssocID="{3A76F3F0-BCA7-4B28-9526-5254EA07F20E}" presName="Name17" presStyleLbl="parChTrans1D3" presStyleIdx="0" presStyleCnt="3"/>
      <dgm:spPr/>
    </dgm:pt>
    <dgm:pt modelId="{B4DBCD39-087B-4816-9778-754F1080BAB8}" type="pres">
      <dgm:prSet presAssocID="{699DB4DF-7161-4127-9930-A20F27B838DF}" presName="hierRoot3" presStyleCnt="0"/>
      <dgm:spPr/>
    </dgm:pt>
    <dgm:pt modelId="{A112C73A-D746-4643-A98E-BA77E828E554}" type="pres">
      <dgm:prSet presAssocID="{699DB4DF-7161-4127-9930-A20F27B838DF}" presName="composite3" presStyleCnt="0"/>
      <dgm:spPr/>
    </dgm:pt>
    <dgm:pt modelId="{8F2781C3-3888-4DF6-A089-0A4026C4C6A3}" type="pres">
      <dgm:prSet presAssocID="{699DB4DF-7161-4127-9930-A20F27B838DF}" presName="background3" presStyleLbl="node3" presStyleIdx="0" presStyleCnt="3"/>
      <dgm:spPr/>
    </dgm:pt>
    <dgm:pt modelId="{703A1540-43B7-40AF-BE1D-76140B185130}" type="pres">
      <dgm:prSet presAssocID="{699DB4DF-7161-4127-9930-A20F27B838DF}" presName="text3" presStyleLbl="fgAcc3" presStyleIdx="0" presStyleCnt="3">
        <dgm:presLayoutVars>
          <dgm:chPref val="3"/>
        </dgm:presLayoutVars>
      </dgm:prSet>
      <dgm:spPr/>
    </dgm:pt>
    <dgm:pt modelId="{645D965A-1FE4-41B8-BB36-CB396F367E8F}" type="pres">
      <dgm:prSet presAssocID="{699DB4DF-7161-4127-9930-A20F27B838DF}" presName="hierChild4" presStyleCnt="0"/>
      <dgm:spPr/>
    </dgm:pt>
    <dgm:pt modelId="{14FC98D7-3F8B-468C-A1B8-8E4203110A51}" type="pres">
      <dgm:prSet presAssocID="{68DB8678-0368-475B-B631-2B5059C2F4CB}" presName="Name23" presStyleLbl="parChTrans1D4" presStyleIdx="0" presStyleCnt="6"/>
      <dgm:spPr/>
    </dgm:pt>
    <dgm:pt modelId="{1E18179D-70A8-4959-BA03-293C1C959BC1}" type="pres">
      <dgm:prSet presAssocID="{83163CDE-1CF5-401F-9442-84825DCA0A6B}" presName="hierRoot4" presStyleCnt="0"/>
      <dgm:spPr/>
    </dgm:pt>
    <dgm:pt modelId="{41CB0180-EE31-411B-9787-A961BC055BCD}" type="pres">
      <dgm:prSet presAssocID="{83163CDE-1CF5-401F-9442-84825DCA0A6B}" presName="composite4" presStyleCnt="0"/>
      <dgm:spPr/>
    </dgm:pt>
    <dgm:pt modelId="{A0176AD9-7F86-4DDD-8887-40A832D67E51}" type="pres">
      <dgm:prSet presAssocID="{83163CDE-1CF5-401F-9442-84825DCA0A6B}" presName="background4" presStyleLbl="node4" presStyleIdx="0" presStyleCnt="6"/>
      <dgm:spPr/>
    </dgm:pt>
    <dgm:pt modelId="{B5F4B5F1-30A1-40CE-B15F-586F81EBB195}" type="pres">
      <dgm:prSet presAssocID="{83163CDE-1CF5-401F-9442-84825DCA0A6B}" presName="text4" presStyleLbl="fgAcc4" presStyleIdx="0" presStyleCnt="6">
        <dgm:presLayoutVars>
          <dgm:chPref val="3"/>
        </dgm:presLayoutVars>
      </dgm:prSet>
      <dgm:spPr/>
    </dgm:pt>
    <dgm:pt modelId="{D8F300B0-EE0A-46C5-B66B-89291C240AA7}" type="pres">
      <dgm:prSet presAssocID="{83163CDE-1CF5-401F-9442-84825DCA0A6B}" presName="hierChild5" presStyleCnt="0"/>
      <dgm:spPr/>
    </dgm:pt>
    <dgm:pt modelId="{4AC3EF69-F2A0-4644-A5D3-88E3F4BA30F2}" type="pres">
      <dgm:prSet presAssocID="{2AAD89DB-F05E-46C2-9069-BB5F382B705A}" presName="Name23" presStyleLbl="parChTrans1D4" presStyleIdx="1" presStyleCnt="6"/>
      <dgm:spPr/>
    </dgm:pt>
    <dgm:pt modelId="{F06836A0-3DA8-4F25-9F68-565EDB84DF1C}" type="pres">
      <dgm:prSet presAssocID="{B9D2396D-E38E-46D0-878C-BE7A6F1C29D5}" presName="hierRoot4" presStyleCnt="0"/>
      <dgm:spPr/>
    </dgm:pt>
    <dgm:pt modelId="{B959E61F-0BB1-46FE-8B34-839E2E0940DB}" type="pres">
      <dgm:prSet presAssocID="{B9D2396D-E38E-46D0-878C-BE7A6F1C29D5}" presName="composite4" presStyleCnt="0"/>
      <dgm:spPr/>
    </dgm:pt>
    <dgm:pt modelId="{41C8712B-6E2F-479E-B3E5-A7783A46770F}" type="pres">
      <dgm:prSet presAssocID="{B9D2396D-E38E-46D0-878C-BE7A6F1C29D5}" presName="background4" presStyleLbl="node4" presStyleIdx="1" presStyleCnt="6"/>
      <dgm:spPr/>
    </dgm:pt>
    <dgm:pt modelId="{520FB28B-9EA9-4596-980A-F1C69E254826}" type="pres">
      <dgm:prSet presAssocID="{B9D2396D-E38E-46D0-878C-BE7A6F1C29D5}" presName="text4" presStyleLbl="fgAcc4" presStyleIdx="1" presStyleCnt="6">
        <dgm:presLayoutVars>
          <dgm:chPref val="3"/>
        </dgm:presLayoutVars>
      </dgm:prSet>
      <dgm:spPr/>
    </dgm:pt>
    <dgm:pt modelId="{DC154AC3-A953-417B-A84B-4474784D9D05}" type="pres">
      <dgm:prSet presAssocID="{B9D2396D-E38E-46D0-878C-BE7A6F1C29D5}" presName="hierChild5" presStyleCnt="0"/>
      <dgm:spPr/>
    </dgm:pt>
    <dgm:pt modelId="{A8DC8104-2F6E-414D-A3FA-45E45C986AF5}" type="pres">
      <dgm:prSet presAssocID="{6896484F-7B13-4592-BC94-A3671A4AF1CC}" presName="Name23" presStyleLbl="parChTrans1D4" presStyleIdx="2" presStyleCnt="6"/>
      <dgm:spPr/>
    </dgm:pt>
    <dgm:pt modelId="{B3A4D544-6942-4337-ABF3-428668FA4ABF}" type="pres">
      <dgm:prSet presAssocID="{B45B3666-835F-4182-8D7F-1CE503D2F8FC}" presName="hierRoot4" presStyleCnt="0"/>
      <dgm:spPr/>
    </dgm:pt>
    <dgm:pt modelId="{15225016-6B08-47E2-A153-FB28BFCAE0D8}" type="pres">
      <dgm:prSet presAssocID="{B45B3666-835F-4182-8D7F-1CE503D2F8FC}" presName="composite4" presStyleCnt="0"/>
      <dgm:spPr/>
    </dgm:pt>
    <dgm:pt modelId="{0340C219-D511-4E01-9088-082D796D6AC8}" type="pres">
      <dgm:prSet presAssocID="{B45B3666-835F-4182-8D7F-1CE503D2F8FC}" presName="background4" presStyleLbl="node4" presStyleIdx="2" presStyleCnt="6"/>
      <dgm:spPr/>
    </dgm:pt>
    <dgm:pt modelId="{A923B4BC-5807-43A7-8437-A984907D4A0C}" type="pres">
      <dgm:prSet presAssocID="{B45B3666-835F-4182-8D7F-1CE503D2F8FC}" presName="text4" presStyleLbl="fgAcc4" presStyleIdx="2" presStyleCnt="6">
        <dgm:presLayoutVars>
          <dgm:chPref val="3"/>
        </dgm:presLayoutVars>
      </dgm:prSet>
      <dgm:spPr/>
    </dgm:pt>
    <dgm:pt modelId="{31780A3E-AAAE-4649-988A-4B39889A205A}" type="pres">
      <dgm:prSet presAssocID="{B45B3666-835F-4182-8D7F-1CE503D2F8FC}" presName="hierChild5" presStyleCnt="0"/>
      <dgm:spPr/>
    </dgm:pt>
    <dgm:pt modelId="{C5E5DDE5-D6A6-42B6-A346-CBD5FF5224E0}" type="pres">
      <dgm:prSet presAssocID="{AB8382E1-0D88-45A4-BFB4-BEBFD8941772}" presName="Name10" presStyleLbl="parChTrans1D2" presStyleIdx="1" presStyleCnt="3"/>
      <dgm:spPr/>
    </dgm:pt>
    <dgm:pt modelId="{3E2AC19F-D081-409B-8E30-C3A96F044CD0}" type="pres">
      <dgm:prSet presAssocID="{E07EF132-51B7-4CFE-BC79-D5DFF6AFBA8B}" presName="hierRoot2" presStyleCnt="0"/>
      <dgm:spPr/>
    </dgm:pt>
    <dgm:pt modelId="{4A0C7289-FC52-4513-A421-F13B90E96B4A}" type="pres">
      <dgm:prSet presAssocID="{E07EF132-51B7-4CFE-BC79-D5DFF6AFBA8B}" presName="composite2" presStyleCnt="0"/>
      <dgm:spPr/>
    </dgm:pt>
    <dgm:pt modelId="{40B280D1-538E-4096-B154-BF2933D9776B}" type="pres">
      <dgm:prSet presAssocID="{E07EF132-51B7-4CFE-BC79-D5DFF6AFBA8B}" presName="background2" presStyleLbl="node2" presStyleIdx="1" presStyleCnt="3"/>
      <dgm:spPr/>
    </dgm:pt>
    <dgm:pt modelId="{45256652-B75C-436E-90B7-3D26EB06850D}" type="pres">
      <dgm:prSet presAssocID="{E07EF132-51B7-4CFE-BC79-D5DFF6AFBA8B}" presName="text2" presStyleLbl="fgAcc2" presStyleIdx="1" presStyleCnt="3">
        <dgm:presLayoutVars>
          <dgm:chPref val="3"/>
        </dgm:presLayoutVars>
      </dgm:prSet>
      <dgm:spPr/>
    </dgm:pt>
    <dgm:pt modelId="{BAE0C17A-17CE-4EB1-ABCB-C28E0386DB96}" type="pres">
      <dgm:prSet presAssocID="{E07EF132-51B7-4CFE-BC79-D5DFF6AFBA8B}" presName="hierChild3" presStyleCnt="0"/>
      <dgm:spPr/>
    </dgm:pt>
    <dgm:pt modelId="{2C0171D6-6C3F-4313-86C8-7EF4E8171D02}" type="pres">
      <dgm:prSet presAssocID="{1694ADAE-A3D6-4F72-92E7-8F9370E0731E}" presName="Name17" presStyleLbl="parChTrans1D3" presStyleIdx="1" presStyleCnt="3"/>
      <dgm:spPr/>
    </dgm:pt>
    <dgm:pt modelId="{9DB6E312-8170-4B3B-91DD-FAFC16FE9967}" type="pres">
      <dgm:prSet presAssocID="{178D0CDC-B40E-4CAB-BB4B-8873BF2D3F82}" presName="hierRoot3" presStyleCnt="0"/>
      <dgm:spPr/>
    </dgm:pt>
    <dgm:pt modelId="{1067C563-60A0-4E6F-98AA-3AEE1BABB1C4}" type="pres">
      <dgm:prSet presAssocID="{178D0CDC-B40E-4CAB-BB4B-8873BF2D3F82}" presName="composite3" presStyleCnt="0"/>
      <dgm:spPr/>
    </dgm:pt>
    <dgm:pt modelId="{73CAB373-31E3-4838-9936-6E8F4A0C7AF1}" type="pres">
      <dgm:prSet presAssocID="{178D0CDC-B40E-4CAB-BB4B-8873BF2D3F82}" presName="background3" presStyleLbl="node3" presStyleIdx="1" presStyleCnt="3"/>
      <dgm:spPr/>
    </dgm:pt>
    <dgm:pt modelId="{19FC1430-D805-47CE-9906-4655E316E57A}" type="pres">
      <dgm:prSet presAssocID="{178D0CDC-B40E-4CAB-BB4B-8873BF2D3F82}" presName="text3" presStyleLbl="fgAcc3" presStyleIdx="1" presStyleCnt="3">
        <dgm:presLayoutVars>
          <dgm:chPref val="3"/>
        </dgm:presLayoutVars>
      </dgm:prSet>
      <dgm:spPr/>
    </dgm:pt>
    <dgm:pt modelId="{B81E2159-CF12-47C1-846A-FFA8770AC8E7}" type="pres">
      <dgm:prSet presAssocID="{178D0CDC-B40E-4CAB-BB4B-8873BF2D3F82}" presName="hierChild4" presStyleCnt="0"/>
      <dgm:spPr/>
    </dgm:pt>
    <dgm:pt modelId="{C077F84C-1AF1-4239-9454-FFF6A3A7C5AE}" type="pres">
      <dgm:prSet presAssocID="{70EFE7CF-67AF-4B9C-B04A-B6697F33F6A0}" presName="Name23" presStyleLbl="parChTrans1D4" presStyleIdx="3" presStyleCnt="6"/>
      <dgm:spPr/>
    </dgm:pt>
    <dgm:pt modelId="{4E66BAF4-8226-4A75-8973-58C6A0B1E493}" type="pres">
      <dgm:prSet presAssocID="{1B4986E6-9E62-4D3F-8510-88CB1BC6E938}" presName="hierRoot4" presStyleCnt="0"/>
      <dgm:spPr/>
    </dgm:pt>
    <dgm:pt modelId="{EA787E23-AFA7-46DA-BE29-B802B0736987}" type="pres">
      <dgm:prSet presAssocID="{1B4986E6-9E62-4D3F-8510-88CB1BC6E938}" presName="composite4" presStyleCnt="0"/>
      <dgm:spPr/>
    </dgm:pt>
    <dgm:pt modelId="{F4E355B1-70A7-4252-B68F-6FC74DDD59D8}" type="pres">
      <dgm:prSet presAssocID="{1B4986E6-9E62-4D3F-8510-88CB1BC6E938}" presName="background4" presStyleLbl="node4" presStyleIdx="3" presStyleCnt="6"/>
      <dgm:spPr/>
    </dgm:pt>
    <dgm:pt modelId="{CD7E5F2A-56EB-4B79-AE01-702394C5C70D}" type="pres">
      <dgm:prSet presAssocID="{1B4986E6-9E62-4D3F-8510-88CB1BC6E938}" presName="text4" presStyleLbl="fgAcc4" presStyleIdx="3" presStyleCnt="6">
        <dgm:presLayoutVars>
          <dgm:chPref val="3"/>
        </dgm:presLayoutVars>
      </dgm:prSet>
      <dgm:spPr/>
    </dgm:pt>
    <dgm:pt modelId="{0DFEDF69-BFDD-4287-B435-C251AF1F5591}" type="pres">
      <dgm:prSet presAssocID="{1B4986E6-9E62-4D3F-8510-88CB1BC6E938}" presName="hierChild5" presStyleCnt="0"/>
      <dgm:spPr/>
    </dgm:pt>
    <dgm:pt modelId="{75C5DFD6-651B-45E4-BA3F-F37FBB4F10D2}" type="pres">
      <dgm:prSet presAssocID="{52CB050E-5B50-4E58-A41B-4292B315F36E}" presName="Name23" presStyleLbl="parChTrans1D4" presStyleIdx="4" presStyleCnt="6"/>
      <dgm:spPr/>
    </dgm:pt>
    <dgm:pt modelId="{A3585591-8291-4783-BCEA-E886D7EB53D4}" type="pres">
      <dgm:prSet presAssocID="{03326FD3-3904-447B-B754-076704515CD9}" presName="hierRoot4" presStyleCnt="0"/>
      <dgm:spPr/>
    </dgm:pt>
    <dgm:pt modelId="{2B079C64-87FB-4BF1-BC73-42934B38EEA7}" type="pres">
      <dgm:prSet presAssocID="{03326FD3-3904-447B-B754-076704515CD9}" presName="composite4" presStyleCnt="0"/>
      <dgm:spPr/>
    </dgm:pt>
    <dgm:pt modelId="{93842957-F533-45A7-BFAD-33BFAE5DBFEB}" type="pres">
      <dgm:prSet presAssocID="{03326FD3-3904-447B-B754-076704515CD9}" presName="background4" presStyleLbl="node4" presStyleIdx="4" presStyleCnt="6"/>
      <dgm:spPr/>
    </dgm:pt>
    <dgm:pt modelId="{CEC24D62-2E0E-4C65-9F1B-74CAA0B9BD26}" type="pres">
      <dgm:prSet presAssocID="{03326FD3-3904-447B-B754-076704515CD9}" presName="text4" presStyleLbl="fgAcc4" presStyleIdx="4" presStyleCnt="6">
        <dgm:presLayoutVars>
          <dgm:chPref val="3"/>
        </dgm:presLayoutVars>
      </dgm:prSet>
      <dgm:spPr/>
    </dgm:pt>
    <dgm:pt modelId="{A30EC17D-75A9-4D1F-B9FC-CE5F2202366E}" type="pres">
      <dgm:prSet presAssocID="{03326FD3-3904-447B-B754-076704515CD9}" presName="hierChild5" presStyleCnt="0"/>
      <dgm:spPr/>
    </dgm:pt>
    <dgm:pt modelId="{1F284E5F-22CB-407C-A36F-43B664AFB657}" type="pres">
      <dgm:prSet presAssocID="{55BC80EF-87FE-42AB-B230-6CAB5EE011C8}" presName="Name17" presStyleLbl="parChTrans1D3" presStyleIdx="2" presStyleCnt="3"/>
      <dgm:spPr/>
    </dgm:pt>
    <dgm:pt modelId="{7EA4A082-6D84-4E67-AFD3-30564B8DB895}" type="pres">
      <dgm:prSet presAssocID="{07BF8445-2A7C-4E21-ACF7-0CB1998D72F5}" presName="hierRoot3" presStyleCnt="0"/>
      <dgm:spPr/>
    </dgm:pt>
    <dgm:pt modelId="{9C325761-8570-4263-A0DA-82E0A91E8AA6}" type="pres">
      <dgm:prSet presAssocID="{07BF8445-2A7C-4E21-ACF7-0CB1998D72F5}" presName="composite3" presStyleCnt="0"/>
      <dgm:spPr/>
    </dgm:pt>
    <dgm:pt modelId="{5BD8EA09-1E3A-49B9-93BC-3189B69770BB}" type="pres">
      <dgm:prSet presAssocID="{07BF8445-2A7C-4E21-ACF7-0CB1998D72F5}" presName="background3" presStyleLbl="node3" presStyleIdx="2" presStyleCnt="3"/>
      <dgm:spPr/>
    </dgm:pt>
    <dgm:pt modelId="{8CADF591-51C8-443B-B9CA-AE7F962D66B9}" type="pres">
      <dgm:prSet presAssocID="{07BF8445-2A7C-4E21-ACF7-0CB1998D72F5}" presName="text3" presStyleLbl="fgAcc3" presStyleIdx="2" presStyleCnt="3">
        <dgm:presLayoutVars>
          <dgm:chPref val="3"/>
        </dgm:presLayoutVars>
      </dgm:prSet>
      <dgm:spPr/>
    </dgm:pt>
    <dgm:pt modelId="{2F4A230E-25CA-4F51-A810-553BB7A12A0A}" type="pres">
      <dgm:prSet presAssocID="{07BF8445-2A7C-4E21-ACF7-0CB1998D72F5}" presName="hierChild4" presStyleCnt="0"/>
      <dgm:spPr/>
    </dgm:pt>
    <dgm:pt modelId="{2620B3BE-5D4A-4EF9-97C4-B4B65FCB3404}" type="pres">
      <dgm:prSet presAssocID="{B316C0F6-BF76-4146-A8ED-B46342A06BCE}" presName="Name23" presStyleLbl="parChTrans1D4" presStyleIdx="5" presStyleCnt="6"/>
      <dgm:spPr/>
    </dgm:pt>
    <dgm:pt modelId="{CD2F3DAD-A929-49EE-8B3C-39AE3B951C5E}" type="pres">
      <dgm:prSet presAssocID="{4236EC3B-344A-4437-A70C-5B3C18CBEB1F}" presName="hierRoot4" presStyleCnt="0"/>
      <dgm:spPr/>
    </dgm:pt>
    <dgm:pt modelId="{1393FBFC-1B23-4B3E-9F33-FB291BFC72DE}" type="pres">
      <dgm:prSet presAssocID="{4236EC3B-344A-4437-A70C-5B3C18CBEB1F}" presName="composite4" presStyleCnt="0"/>
      <dgm:spPr/>
    </dgm:pt>
    <dgm:pt modelId="{3BC428D5-4A9D-40CB-A255-C4109A8E9D99}" type="pres">
      <dgm:prSet presAssocID="{4236EC3B-344A-4437-A70C-5B3C18CBEB1F}" presName="background4" presStyleLbl="node4" presStyleIdx="5" presStyleCnt="6"/>
      <dgm:spPr/>
    </dgm:pt>
    <dgm:pt modelId="{331011AC-A3DF-4798-B5CF-8773EA8747C3}" type="pres">
      <dgm:prSet presAssocID="{4236EC3B-344A-4437-A70C-5B3C18CBEB1F}" presName="text4" presStyleLbl="fgAcc4" presStyleIdx="5" presStyleCnt="6">
        <dgm:presLayoutVars>
          <dgm:chPref val="3"/>
        </dgm:presLayoutVars>
      </dgm:prSet>
      <dgm:spPr/>
    </dgm:pt>
    <dgm:pt modelId="{EC393D89-E379-455D-9F47-AA8600D122D2}" type="pres">
      <dgm:prSet presAssocID="{4236EC3B-344A-4437-A70C-5B3C18CBEB1F}" presName="hierChild5" presStyleCnt="0"/>
      <dgm:spPr/>
    </dgm:pt>
    <dgm:pt modelId="{D8ACEB64-9954-4222-A5E7-3FDC9397016A}" type="pres">
      <dgm:prSet presAssocID="{34553813-9FD9-4669-A79D-7307BC0FD653}" presName="Name10" presStyleLbl="parChTrans1D2" presStyleIdx="2" presStyleCnt="3"/>
      <dgm:spPr/>
    </dgm:pt>
    <dgm:pt modelId="{7D9C6F6E-AA3C-4B46-BB00-0C6482790EC7}" type="pres">
      <dgm:prSet presAssocID="{C762DA45-F5D3-4998-85E0-D05F69E444C7}" presName="hierRoot2" presStyleCnt="0"/>
      <dgm:spPr/>
    </dgm:pt>
    <dgm:pt modelId="{E1CB5D6E-DA10-4A1F-8E86-C8B4ABDA961A}" type="pres">
      <dgm:prSet presAssocID="{C762DA45-F5D3-4998-85E0-D05F69E444C7}" presName="composite2" presStyleCnt="0"/>
      <dgm:spPr/>
    </dgm:pt>
    <dgm:pt modelId="{2844C46E-D444-4DD9-BB8C-C31371AC58AF}" type="pres">
      <dgm:prSet presAssocID="{C762DA45-F5D3-4998-85E0-D05F69E444C7}" presName="background2" presStyleLbl="node2" presStyleIdx="2" presStyleCnt="3"/>
      <dgm:spPr/>
    </dgm:pt>
    <dgm:pt modelId="{82881EA4-A5C8-4BE3-B0DC-3AF6460B3BE6}" type="pres">
      <dgm:prSet presAssocID="{C762DA45-F5D3-4998-85E0-D05F69E444C7}" presName="text2" presStyleLbl="fgAcc2" presStyleIdx="2" presStyleCnt="3">
        <dgm:presLayoutVars>
          <dgm:chPref val="3"/>
        </dgm:presLayoutVars>
      </dgm:prSet>
      <dgm:spPr/>
    </dgm:pt>
    <dgm:pt modelId="{7610E7E7-22FB-4711-BF30-3715C4718CD2}" type="pres">
      <dgm:prSet presAssocID="{C762DA45-F5D3-4998-85E0-D05F69E444C7}" presName="hierChild3" presStyleCnt="0"/>
      <dgm:spPr/>
    </dgm:pt>
  </dgm:ptLst>
  <dgm:cxnLst>
    <dgm:cxn modelId="{E733DA0F-27A2-4FFC-ADB5-70C1DB016B17}" type="presOf" srcId="{2AAD89DB-F05E-46C2-9069-BB5F382B705A}" destId="{4AC3EF69-F2A0-4644-A5D3-88E3F4BA30F2}" srcOrd="0" destOrd="0" presId="urn:microsoft.com/office/officeart/2005/8/layout/hierarchy1"/>
    <dgm:cxn modelId="{F23BA414-DA4D-4AE9-99B7-1CBED18973C1}" srcId="{07BF8445-2A7C-4E21-ACF7-0CB1998D72F5}" destId="{4236EC3B-344A-4437-A70C-5B3C18CBEB1F}" srcOrd="0" destOrd="0" parTransId="{B316C0F6-BF76-4146-A8ED-B46342A06BCE}" sibTransId="{9C2949D3-A5EB-482C-B6D6-13E597DC9E76}"/>
    <dgm:cxn modelId="{4980311A-B963-4B25-8068-3742304E5584}" type="presOf" srcId="{07BF8445-2A7C-4E21-ACF7-0CB1998D72F5}" destId="{8CADF591-51C8-443B-B9CA-AE7F962D66B9}" srcOrd="0" destOrd="0" presId="urn:microsoft.com/office/officeart/2005/8/layout/hierarchy1"/>
    <dgm:cxn modelId="{75C9601B-1BD4-452A-9803-F797A6312D46}" srcId="{B9D2396D-E38E-46D0-878C-BE7A6F1C29D5}" destId="{B45B3666-835F-4182-8D7F-1CE503D2F8FC}" srcOrd="0" destOrd="0" parTransId="{6896484F-7B13-4592-BC94-A3671A4AF1CC}" sibTransId="{626DEC23-46B7-4729-8E6E-4802A99377CA}"/>
    <dgm:cxn modelId="{5FA90C1F-D055-496C-89F8-ABCED368231C}" srcId="{FB448A58-BB97-453F-9CFE-BB1576729C9F}" destId="{3B3590B5-2954-441F-A84D-E1A0971ACD62}" srcOrd="0" destOrd="0" parTransId="{6066867B-D596-4D4A-9BCB-9DE7C52757CD}" sibTransId="{78A6C252-E7BF-4C59-A4E1-B4F398AF59A2}"/>
    <dgm:cxn modelId="{9E7D7021-8DAB-499D-B6B8-69AE2EAA5C23}" srcId="{178D0CDC-B40E-4CAB-BB4B-8873BF2D3F82}" destId="{1B4986E6-9E62-4D3F-8510-88CB1BC6E938}" srcOrd="0" destOrd="0" parTransId="{70EFE7CF-67AF-4B9C-B04A-B6697F33F6A0}" sibTransId="{3A43B133-F687-4EFA-8364-1627447CF29E}"/>
    <dgm:cxn modelId="{65FDB727-8DFE-4357-912B-8E8B3233258F}" type="presOf" srcId="{34553813-9FD9-4669-A79D-7307BC0FD653}" destId="{D8ACEB64-9954-4222-A5E7-3FDC9397016A}" srcOrd="0" destOrd="0" presId="urn:microsoft.com/office/officeart/2005/8/layout/hierarchy1"/>
    <dgm:cxn modelId="{789BC429-B6FD-4156-A195-055A34CB6967}" type="presOf" srcId="{C762DA45-F5D3-4998-85E0-D05F69E444C7}" destId="{82881EA4-A5C8-4BE3-B0DC-3AF6460B3BE6}" srcOrd="0" destOrd="0" presId="urn:microsoft.com/office/officeart/2005/8/layout/hierarchy1"/>
    <dgm:cxn modelId="{02AA1A38-CC93-4418-AC6D-3689D8FDD951}" srcId="{E07EF132-51B7-4CFE-BC79-D5DFF6AFBA8B}" destId="{07BF8445-2A7C-4E21-ACF7-0CB1998D72F5}" srcOrd="1" destOrd="0" parTransId="{55BC80EF-87FE-42AB-B230-6CAB5EE011C8}" sibTransId="{40E5404B-9801-415B-A7B8-9C08AC14C976}"/>
    <dgm:cxn modelId="{C7766843-137F-4BF2-85FF-31A15C9B68F2}" srcId="{699DB4DF-7161-4127-9930-A20F27B838DF}" destId="{83163CDE-1CF5-401F-9442-84825DCA0A6B}" srcOrd="0" destOrd="0" parTransId="{68DB8678-0368-475B-B631-2B5059C2F4CB}" sibTransId="{F506981E-9D58-4A0C-A58C-43D181F11185}"/>
    <dgm:cxn modelId="{08AA4A48-6769-4095-99BC-1F6A539F005F}" type="presOf" srcId="{D338718F-4A35-4840-AFFA-246EAF23B5B9}" destId="{FFD20B7C-0D6E-47A3-9118-951DFD5733F9}" srcOrd="0" destOrd="0" presId="urn:microsoft.com/office/officeart/2005/8/layout/hierarchy1"/>
    <dgm:cxn modelId="{6B7F3849-DCFA-4DFB-8D50-2AF782D4E308}" type="presOf" srcId="{55BC80EF-87FE-42AB-B230-6CAB5EE011C8}" destId="{1F284E5F-22CB-407C-A36F-43B664AFB657}" srcOrd="0" destOrd="0" presId="urn:microsoft.com/office/officeart/2005/8/layout/hierarchy1"/>
    <dgm:cxn modelId="{74FDF74D-615F-4FB0-9CF4-D1DA8AF5DED2}" type="presOf" srcId="{68DB8678-0368-475B-B631-2B5059C2F4CB}" destId="{14FC98D7-3F8B-468C-A1B8-8E4203110A51}" srcOrd="0" destOrd="0" presId="urn:microsoft.com/office/officeart/2005/8/layout/hierarchy1"/>
    <dgm:cxn modelId="{6F2B2350-9482-47F9-9A66-62C29671B0E4}" type="presOf" srcId="{FB448A58-BB97-453F-9CFE-BB1576729C9F}" destId="{4590A099-1FDC-474A-9958-005B98CDFC01}" srcOrd="0" destOrd="0" presId="urn:microsoft.com/office/officeart/2005/8/layout/hierarchy1"/>
    <dgm:cxn modelId="{FD9AC850-5873-4278-99E4-567725F1C5C5}" type="presOf" srcId="{03326FD3-3904-447B-B754-076704515CD9}" destId="{CEC24D62-2E0E-4C65-9F1B-74CAA0B9BD26}" srcOrd="0" destOrd="0" presId="urn:microsoft.com/office/officeart/2005/8/layout/hierarchy1"/>
    <dgm:cxn modelId="{FBD4F377-B80B-4CE1-92A6-C36C314A901A}" type="presOf" srcId="{B9D2396D-E38E-46D0-878C-BE7A6F1C29D5}" destId="{520FB28B-9EA9-4596-980A-F1C69E254826}" srcOrd="0" destOrd="0" presId="urn:microsoft.com/office/officeart/2005/8/layout/hierarchy1"/>
    <dgm:cxn modelId="{A92D5779-CE70-40CF-94F7-D150668F5D3A}" type="presOf" srcId="{E07EF132-51B7-4CFE-BC79-D5DFF6AFBA8B}" destId="{45256652-B75C-436E-90B7-3D26EB06850D}" srcOrd="0" destOrd="0" presId="urn:microsoft.com/office/officeart/2005/8/layout/hierarchy1"/>
    <dgm:cxn modelId="{EE7A627C-EFDC-4435-9DF7-5EAC3B4E8DCB}" type="presOf" srcId="{6896484F-7B13-4592-BC94-A3671A4AF1CC}" destId="{A8DC8104-2F6E-414D-A3FA-45E45C986AF5}" srcOrd="0" destOrd="0" presId="urn:microsoft.com/office/officeart/2005/8/layout/hierarchy1"/>
    <dgm:cxn modelId="{A563A27E-DB81-43D7-BC80-018D3E27593F}" type="presOf" srcId="{3A76F3F0-BCA7-4B28-9526-5254EA07F20E}" destId="{5386D9CD-73C7-4808-8067-4DFD4297D89B}" srcOrd="0" destOrd="0" presId="urn:microsoft.com/office/officeart/2005/8/layout/hierarchy1"/>
    <dgm:cxn modelId="{E3233E83-657D-496F-A63D-DF4F64E70ED7}" type="presOf" srcId="{1B4986E6-9E62-4D3F-8510-88CB1BC6E938}" destId="{CD7E5F2A-56EB-4B79-AE01-702394C5C70D}" srcOrd="0" destOrd="0" presId="urn:microsoft.com/office/officeart/2005/8/layout/hierarchy1"/>
    <dgm:cxn modelId="{3EC51888-4814-42DB-9C70-D815DD1FAEED}" type="presOf" srcId="{3B3590B5-2954-441F-A84D-E1A0971ACD62}" destId="{5116714E-A77C-4FB5-9A36-27A06083F5E8}" srcOrd="0" destOrd="0" presId="urn:microsoft.com/office/officeart/2005/8/layout/hierarchy1"/>
    <dgm:cxn modelId="{E8BF9790-E987-4915-B6F5-00DE72561181}" srcId="{1B4986E6-9E62-4D3F-8510-88CB1BC6E938}" destId="{03326FD3-3904-447B-B754-076704515CD9}" srcOrd="0" destOrd="0" parTransId="{52CB050E-5B50-4E58-A41B-4292B315F36E}" sibTransId="{318D5B5D-5598-4D12-8118-6A8727648D31}"/>
    <dgm:cxn modelId="{FD6EE392-0AF5-4831-8FD4-8AA31EB5AD7A}" type="presOf" srcId="{52CB050E-5B50-4E58-A41B-4292B315F36E}" destId="{75C5DFD6-651B-45E4-BA3F-F37FBB4F10D2}" srcOrd="0" destOrd="0" presId="urn:microsoft.com/office/officeart/2005/8/layout/hierarchy1"/>
    <dgm:cxn modelId="{C4672895-A916-4FE9-990D-7DC41BE466DC}" type="presOf" srcId="{1694ADAE-A3D6-4F72-92E7-8F9370E0731E}" destId="{2C0171D6-6C3F-4313-86C8-7EF4E8171D02}" srcOrd="0" destOrd="0" presId="urn:microsoft.com/office/officeart/2005/8/layout/hierarchy1"/>
    <dgm:cxn modelId="{1ADD9E9A-2200-4365-A782-FEA8934E5ACE}" type="presOf" srcId="{4236EC3B-344A-4437-A70C-5B3C18CBEB1F}" destId="{331011AC-A3DF-4798-B5CF-8773EA8747C3}" srcOrd="0" destOrd="0" presId="urn:microsoft.com/office/officeart/2005/8/layout/hierarchy1"/>
    <dgm:cxn modelId="{C33ADD9D-4959-4E54-AC41-AB3202C5731C}" srcId="{3B3590B5-2954-441F-A84D-E1A0971ACD62}" destId="{D338718F-4A35-4840-AFFA-246EAF23B5B9}" srcOrd="0" destOrd="0" parTransId="{62D7E670-3222-4210-9026-A065AE5DFECB}" sibTransId="{09EA8628-B66E-4BE5-9A3B-E9862A09DA54}"/>
    <dgm:cxn modelId="{F1D417A9-CDA6-49D3-9378-1985B3E17EEC}" type="presOf" srcId="{AB8382E1-0D88-45A4-BFB4-BEBFD8941772}" destId="{C5E5DDE5-D6A6-42B6-A346-CBD5FF5224E0}" srcOrd="0" destOrd="0" presId="urn:microsoft.com/office/officeart/2005/8/layout/hierarchy1"/>
    <dgm:cxn modelId="{7CB491AE-B0DE-4C10-9FA3-A836B402223D}" type="presOf" srcId="{178D0CDC-B40E-4CAB-BB4B-8873BF2D3F82}" destId="{19FC1430-D805-47CE-9906-4655E316E57A}" srcOrd="0" destOrd="0" presId="urn:microsoft.com/office/officeart/2005/8/layout/hierarchy1"/>
    <dgm:cxn modelId="{EB6AEEB4-2036-4A21-AB79-7056AE7DC31F}" type="presOf" srcId="{70EFE7CF-67AF-4B9C-B04A-B6697F33F6A0}" destId="{C077F84C-1AF1-4239-9454-FFF6A3A7C5AE}" srcOrd="0" destOrd="0" presId="urn:microsoft.com/office/officeart/2005/8/layout/hierarchy1"/>
    <dgm:cxn modelId="{5E045EB9-BEB2-486D-950F-E1295D2B788D}" srcId="{3B3590B5-2954-441F-A84D-E1A0971ACD62}" destId="{C762DA45-F5D3-4998-85E0-D05F69E444C7}" srcOrd="2" destOrd="0" parTransId="{34553813-9FD9-4669-A79D-7307BC0FD653}" sibTransId="{3C0765B3-804A-40F2-BD81-2D9061A68120}"/>
    <dgm:cxn modelId="{10F330BC-FB9E-498E-AB3F-A1BCBA826D1E}" type="presOf" srcId="{B45B3666-835F-4182-8D7F-1CE503D2F8FC}" destId="{A923B4BC-5807-43A7-8437-A984907D4A0C}" srcOrd="0" destOrd="0" presId="urn:microsoft.com/office/officeart/2005/8/layout/hierarchy1"/>
    <dgm:cxn modelId="{5959A3BD-4D2D-48C3-BDB1-42BAC08F6664}" type="presOf" srcId="{699DB4DF-7161-4127-9930-A20F27B838DF}" destId="{703A1540-43B7-40AF-BE1D-76140B185130}" srcOrd="0" destOrd="0" presId="urn:microsoft.com/office/officeart/2005/8/layout/hierarchy1"/>
    <dgm:cxn modelId="{B9111EC5-FCA2-4910-9EF4-0A5672F159AE}" srcId="{699DB4DF-7161-4127-9930-A20F27B838DF}" destId="{B9D2396D-E38E-46D0-878C-BE7A6F1C29D5}" srcOrd="1" destOrd="0" parTransId="{2AAD89DB-F05E-46C2-9069-BB5F382B705A}" sibTransId="{4B3124CD-4A99-425A-B014-31A4FC5A4CCD}"/>
    <dgm:cxn modelId="{5DFA15CD-744B-4D41-B8B0-6AE17F0A595B}" type="presOf" srcId="{B316C0F6-BF76-4146-A8ED-B46342A06BCE}" destId="{2620B3BE-5D4A-4EF9-97C4-B4B65FCB3404}" srcOrd="0" destOrd="0" presId="urn:microsoft.com/office/officeart/2005/8/layout/hierarchy1"/>
    <dgm:cxn modelId="{CE57B7D2-683C-4E80-BABA-3A1FBB9F6B86}" srcId="{E07EF132-51B7-4CFE-BC79-D5DFF6AFBA8B}" destId="{178D0CDC-B40E-4CAB-BB4B-8873BF2D3F82}" srcOrd="0" destOrd="0" parTransId="{1694ADAE-A3D6-4F72-92E7-8F9370E0731E}" sibTransId="{97B1A509-13A3-429A-ADE8-A040B47023A5}"/>
    <dgm:cxn modelId="{8BA8E3D6-87CE-4524-80D3-74C17610A492}" srcId="{3B3590B5-2954-441F-A84D-E1A0971ACD62}" destId="{E07EF132-51B7-4CFE-BC79-D5DFF6AFBA8B}" srcOrd="1" destOrd="0" parTransId="{AB8382E1-0D88-45A4-BFB4-BEBFD8941772}" sibTransId="{BF586D96-4E87-4CAE-B0DD-18365AEE8AA0}"/>
    <dgm:cxn modelId="{D6D4F3DC-C803-483E-9882-0F7EEBDE61EE}" type="presOf" srcId="{62D7E670-3222-4210-9026-A065AE5DFECB}" destId="{3CC27986-F55F-4585-9996-2308AEDE71CB}" srcOrd="0" destOrd="0" presId="urn:microsoft.com/office/officeart/2005/8/layout/hierarchy1"/>
    <dgm:cxn modelId="{FAAB45F4-1308-4B8C-A06E-728B7D3FF1A9}" srcId="{D338718F-4A35-4840-AFFA-246EAF23B5B9}" destId="{699DB4DF-7161-4127-9930-A20F27B838DF}" srcOrd="0" destOrd="0" parTransId="{3A76F3F0-BCA7-4B28-9526-5254EA07F20E}" sibTransId="{F12130C4-929A-4BBC-A06B-4CA23FF1877A}"/>
    <dgm:cxn modelId="{2EFB91F8-2202-4A4F-B11F-957932B46735}" type="presOf" srcId="{83163CDE-1CF5-401F-9442-84825DCA0A6B}" destId="{B5F4B5F1-30A1-40CE-B15F-586F81EBB195}" srcOrd="0" destOrd="0" presId="urn:microsoft.com/office/officeart/2005/8/layout/hierarchy1"/>
    <dgm:cxn modelId="{CECC3C83-9DA7-4DE2-AEFA-C6B4843DDFB8}" type="presParOf" srcId="{4590A099-1FDC-474A-9958-005B98CDFC01}" destId="{CB382EDA-38A1-4CA6-99F3-050CB07132D2}" srcOrd="0" destOrd="0" presId="urn:microsoft.com/office/officeart/2005/8/layout/hierarchy1"/>
    <dgm:cxn modelId="{695EA684-0D65-4029-B8A8-A66882F28D68}" type="presParOf" srcId="{CB382EDA-38A1-4CA6-99F3-050CB07132D2}" destId="{952D0E8A-218E-45A0-8864-2D38C8332A65}" srcOrd="0" destOrd="0" presId="urn:microsoft.com/office/officeart/2005/8/layout/hierarchy1"/>
    <dgm:cxn modelId="{6919B972-B9E6-4649-8AFD-A87050E677E3}" type="presParOf" srcId="{952D0E8A-218E-45A0-8864-2D38C8332A65}" destId="{5BFC29B2-5E76-4F5D-9BF2-0152360A28C0}" srcOrd="0" destOrd="0" presId="urn:microsoft.com/office/officeart/2005/8/layout/hierarchy1"/>
    <dgm:cxn modelId="{D19AD9A9-6A01-43BA-9CC9-8C5F34661187}" type="presParOf" srcId="{952D0E8A-218E-45A0-8864-2D38C8332A65}" destId="{5116714E-A77C-4FB5-9A36-27A06083F5E8}" srcOrd="1" destOrd="0" presId="urn:microsoft.com/office/officeart/2005/8/layout/hierarchy1"/>
    <dgm:cxn modelId="{ABF4610A-A742-451C-BC3C-97F3EE8BE03E}" type="presParOf" srcId="{CB382EDA-38A1-4CA6-99F3-050CB07132D2}" destId="{359371A4-9536-49DA-A107-92F7216386FF}" srcOrd="1" destOrd="0" presId="urn:microsoft.com/office/officeart/2005/8/layout/hierarchy1"/>
    <dgm:cxn modelId="{70804BF9-A6B4-4537-B2B2-5347BE917D1B}" type="presParOf" srcId="{359371A4-9536-49DA-A107-92F7216386FF}" destId="{3CC27986-F55F-4585-9996-2308AEDE71CB}" srcOrd="0" destOrd="0" presId="urn:microsoft.com/office/officeart/2005/8/layout/hierarchy1"/>
    <dgm:cxn modelId="{EC4702D4-C839-43B2-B8A6-9E6DDEDA10A4}" type="presParOf" srcId="{359371A4-9536-49DA-A107-92F7216386FF}" destId="{77B4D889-02D6-4EAA-8F2B-352C07D27158}" srcOrd="1" destOrd="0" presId="urn:microsoft.com/office/officeart/2005/8/layout/hierarchy1"/>
    <dgm:cxn modelId="{DDB385D5-2313-4CEC-8010-8027D98DBAFE}" type="presParOf" srcId="{77B4D889-02D6-4EAA-8F2B-352C07D27158}" destId="{2DA4FD55-EE96-4FEB-807E-799957794B2C}" srcOrd="0" destOrd="0" presId="urn:microsoft.com/office/officeart/2005/8/layout/hierarchy1"/>
    <dgm:cxn modelId="{C3B70F34-3955-448A-AE5E-D6A1423AB75E}" type="presParOf" srcId="{2DA4FD55-EE96-4FEB-807E-799957794B2C}" destId="{26CF070D-E904-4C07-A23D-9CD26798B8E0}" srcOrd="0" destOrd="0" presId="urn:microsoft.com/office/officeart/2005/8/layout/hierarchy1"/>
    <dgm:cxn modelId="{FAEBDE4B-5967-4D4F-9E67-B41398700E89}" type="presParOf" srcId="{2DA4FD55-EE96-4FEB-807E-799957794B2C}" destId="{FFD20B7C-0D6E-47A3-9118-951DFD5733F9}" srcOrd="1" destOrd="0" presId="urn:microsoft.com/office/officeart/2005/8/layout/hierarchy1"/>
    <dgm:cxn modelId="{C07DF1CA-6F17-4EE9-9833-76EA6FB36A3B}" type="presParOf" srcId="{77B4D889-02D6-4EAA-8F2B-352C07D27158}" destId="{7DA7EE0F-C64E-4ADF-9C71-C3036A9F2A18}" srcOrd="1" destOrd="0" presId="urn:microsoft.com/office/officeart/2005/8/layout/hierarchy1"/>
    <dgm:cxn modelId="{F316D7FD-AAB8-4639-B488-3401113D0D72}" type="presParOf" srcId="{7DA7EE0F-C64E-4ADF-9C71-C3036A9F2A18}" destId="{5386D9CD-73C7-4808-8067-4DFD4297D89B}" srcOrd="0" destOrd="0" presId="urn:microsoft.com/office/officeart/2005/8/layout/hierarchy1"/>
    <dgm:cxn modelId="{F498AEBF-5F09-4F1D-B014-CC3216EC80AD}" type="presParOf" srcId="{7DA7EE0F-C64E-4ADF-9C71-C3036A9F2A18}" destId="{B4DBCD39-087B-4816-9778-754F1080BAB8}" srcOrd="1" destOrd="0" presId="urn:microsoft.com/office/officeart/2005/8/layout/hierarchy1"/>
    <dgm:cxn modelId="{07BE89DB-690F-4D6F-AAA0-2EE99EB2DCB6}" type="presParOf" srcId="{B4DBCD39-087B-4816-9778-754F1080BAB8}" destId="{A112C73A-D746-4643-A98E-BA77E828E554}" srcOrd="0" destOrd="0" presId="urn:microsoft.com/office/officeart/2005/8/layout/hierarchy1"/>
    <dgm:cxn modelId="{40B179EC-2AB4-4607-A8E6-BB9841DEA4C2}" type="presParOf" srcId="{A112C73A-D746-4643-A98E-BA77E828E554}" destId="{8F2781C3-3888-4DF6-A089-0A4026C4C6A3}" srcOrd="0" destOrd="0" presId="urn:microsoft.com/office/officeart/2005/8/layout/hierarchy1"/>
    <dgm:cxn modelId="{59B91978-6582-4AA5-9135-2B40E5B75F03}" type="presParOf" srcId="{A112C73A-D746-4643-A98E-BA77E828E554}" destId="{703A1540-43B7-40AF-BE1D-76140B185130}" srcOrd="1" destOrd="0" presId="urn:microsoft.com/office/officeart/2005/8/layout/hierarchy1"/>
    <dgm:cxn modelId="{1411CC7A-8B8D-42D4-9215-E3B1BCA68947}" type="presParOf" srcId="{B4DBCD39-087B-4816-9778-754F1080BAB8}" destId="{645D965A-1FE4-41B8-BB36-CB396F367E8F}" srcOrd="1" destOrd="0" presId="urn:microsoft.com/office/officeart/2005/8/layout/hierarchy1"/>
    <dgm:cxn modelId="{D7BFE9D7-0307-4182-98C1-2A1B8F3B134E}" type="presParOf" srcId="{645D965A-1FE4-41B8-BB36-CB396F367E8F}" destId="{14FC98D7-3F8B-468C-A1B8-8E4203110A51}" srcOrd="0" destOrd="0" presId="urn:microsoft.com/office/officeart/2005/8/layout/hierarchy1"/>
    <dgm:cxn modelId="{1BA9852D-273D-4DE9-9B91-D56F463CFC2B}" type="presParOf" srcId="{645D965A-1FE4-41B8-BB36-CB396F367E8F}" destId="{1E18179D-70A8-4959-BA03-293C1C959BC1}" srcOrd="1" destOrd="0" presId="urn:microsoft.com/office/officeart/2005/8/layout/hierarchy1"/>
    <dgm:cxn modelId="{14F3A909-4F40-4608-9A95-9BB6F96EA2ED}" type="presParOf" srcId="{1E18179D-70A8-4959-BA03-293C1C959BC1}" destId="{41CB0180-EE31-411B-9787-A961BC055BCD}" srcOrd="0" destOrd="0" presId="urn:microsoft.com/office/officeart/2005/8/layout/hierarchy1"/>
    <dgm:cxn modelId="{CAB5E2DE-8A8D-4965-BDA6-C89719321BAE}" type="presParOf" srcId="{41CB0180-EE31-411B-9787-A961BC055BCD}" destId="{A0176AD9-7F86-4DDD-8887-40A832D67E51}" srcOrd="0" destOrd="0" presId="urn:microsoft.com/office/officeart/2005/8/layout/hierarchy1"/>
    <dgm:cxn modelId="{89189E9F-C867-44FA-9AF4-4CCDBBC2C29B}" type="presParOf" srcId="{41CB0180-EE31-411B-9787-A961BC055BCD}" destId="{B5F4B5F1-30A1-40CE-B15F-586F81EBB195}" srcOrd="1" destOrd="0" presId="urn:microsoft.com/office/officeart/2005/8/layout/hierarchy1"/>
    <dgm:cxn modelId="{0F17EB92-5F68-4A3C-9337-BB393448806C}" type="presParOf" srcId="{1E18179D-70A8-4959-BA03-293C1C959BC1}" destId="{D8F300B0-EE0A-46C5-B66B-89291C240AA7}" srcOrd="1" destOrd="0" presId="urn:microsoft.com/office/officeart/2005/8/layout/hierarchy1"/>
    <dgm:cxn modelId="{48D0107F-F6AB-4926-96DA-661D70347EA5}" type="presParOf" srcId="{645D965A-1FE4-41B8-BB36-CB396F367E8F}" destId="{4AC3EF69-F2A0-4644-A5D3-88E3F4BA30F2}" srcOrd="2" destOrd="0" presId="urn:microsoft.com/office/officeart/2005/8/layout/hierarchy1"/>
    <dgm:cxn modelId="{401D3A97-713E-47BD-AAF2-46F0F2AF7977}" type="presParOf" srcId="{645D965A-1FE4-41B8-BB36-CB396F367E8F}" destId="{F06836A0-3DA8-4F25-9F68-565EDB84DF1C}" srcOrd="3" destOrd="0" presId="urn:microsoft.com/office/officeart/2005/8/layout/hierarchy1"/>
    <dgm:cxn modelId="{93FFEEE8-273A-4779-9B6A-CAE626DE65D6}" type="presParOf" srcId="{F06836A0-3DA8-4F25-9F68-565EDB84DF1C}" destId="{B959E61F-0BB1-46FE-8B34-839E2E0940DB}" srcOrd="0" destOrd="0" presId="urn:microsoft.com/office/officeart/2005/8/layout/hierarchy1"/>
    <dgm:cxn modelId="{D4B48A03-D570-4334-8804-0CF3D9E39923}" type="presParOf" srcId="{B959E61F-0BB1-46FE-8B34-839E2E0940DB}" destId="{41C8712B-6E2F-479E-B3E5-A7783A46770F}" srcOrd="0" destOrd="0" presId="urn:microsoft.com/office/officeart/2005/8/layout/hierarchy1"/>
    <dgm:cxn modelId="{B0E1C73C-268D-411D-B46B-895E877495AA}" type="presParOf" srcId="{B959E61F-0BB1-46FE-8B34-839E2E0940DB}" destId="{520FB28B-9EA9-4596-980A-F1C69E254826}" srcOrd="1" destOrd="0" presId="urn:microsoft.com/office/officeart/2005/8/layout/hierarchy1"/>
    <dgm:cxn modelId="{F8E97019-3CC6-4B71-9B64-F26DB37E43C7}" type="presParOf" srcId="{F06836A0-3DA8-4F25-9F68-565EDB84DF1C}" destId="{DC154AC3-A953-417B-A84B-4474784D9D05}" srcOrd="1" destOrd="0" presId="urn:microsoft.com/office/officeart/2005/8/layout/hierarchy1"/>
    <dgm:cxn modelId="{A9ACF6AE-3A37-44CD-973D-428166E712EC}" type="presParOf" srcId="{DC154AC3-A953-417B-A84B-4474784D9D05}" destId="{A8DC8104-2F6E-414D-A3FA-45E45C986AF5}" srcOrd="0" destOrd="0" presId="urn:microsoft.com/office/officeart/2005/8/layout/hierarchy1"/>
    <dgm:cxn modelId="{10C1D7B8-E438-499C-821D-BDACEF9DFF20}" type="presParOf" srcId="{DC154AC3-A953-417B-A84B-4474784D9D05}" destId="{B3A4D544-6942-4337-ABF3-428668FA4ABF}" srcOrd="1" destOrd="0" presId="urn:microsoft.com/office/officeart/2005/8/layout/hierarchy1"/>
    <dgm:cxn modelId="{8A8C028A-EA52-4CB1-A158-7D33465F9C41}" type="presParOf" srcId="{B3A4D544-6942-4337-ABF3-428668FA4ABF}" destId="{15225016-6B08-47E2-A153-FB28BFCAE0D8}" srcOrd="0" destOrd="0" presId="urn:microsoft.com/office/officeart/2005/8/layout/hierarchy1"/>
    <dgm:cxn modelId="{F22D0C7A-FF2D-478B-8577-4FB50DB7114E}" type="presParOf" srcId="{15225016-6B08-47E2-A153-FB28BFCAE0D8}" destId="{0340C219-D511-4E01-9088-082D796D6AC8}" srcOrd="0" destOrd="0" presId="urn:microsoft.com/office/officeart/2005/8/layout/hierarchy1"/>
    <dgm:cxn modelId="{65D5EB18-E95A-4BBA-B90C-C87B6AB3688A}" type="presParOf" srcId="{15225016-6B08-47E2-A153-FB28BFCAE0D8}" destId="{A923B4BC-5807-43A7-8437-A984907D4A0C}" srcOrd="1" destOrd="0" presId="urn:microsoft.com/office/officeart/2005/8/layout/hierarchy1"/>
    <dgm:cxn modelId="{7E90D2D2-6492-4614-B23C-A00A860F278F}" type="presParOf" srcId="{B3A4D544-6942-4337-ABF3-428668FA4ABF}" destId="{31780A3E-AAAE-4649-988A-4B39889A205A}" srcOrd="1" destOrd="0" presId="urn:microsoft.com/office/officeart/2005/8/layout/hierarchy1"/>
    <dgm:cxn modelId="{E3C0FC76-45C9-4396-822F-1B22588D1AF1}" type="presParOf" srcId="{359371A4-9536-49DA-A107-92F7216386FF}" destId="{C5E5DDE5-D6A6-42B6-A346-CBD5FF5224E0}" srcOrd="2" destOrd="0" presId="urn:microsoft.com/office/officeart/2005/8/layout/hierarchy1"/>
    <dgm:cxn modelId="{BFAFCFCA-56A5-4BB6-A22C-55A7ABF8ABE1}" type="presParOf" srcId="{359371A4-9536-49DA-A107-92F7216386FF}" destId="{3E2AC19F-D081-409B-8E30-C3A96F044CD0}" srcOrd="3" destOrd="0" presId="urn:microsoft.com/office/officeart/2005/8/layout/hierarchy1"/>
    <dgm:cxn modelId="{6DC745E3-CFE5-4B04-933A-05C2958423B5}" type="presParOf" srcId="{3E2AC19F-D081-409B-8E30-C3A96F044CD0}" destId="{4A0C7289-FC52-4513-A421-F13B90E96B4A}" srcOrd="0" destOrd="0" presId="urn:microsoft.com/office/officeart/2005/8/layout/hierarchy1"/>
    <dgm:cxn modelId="{13D6F688-B1C7-4ED2-A6CE-574A5CD01424}" type="presParOf" srcId="{4A0C7289-FC52-4513-A421-F13B90E96B4A}" destId="{40B280D1-538E-4096-B154-BF2933D9776B}" srcOrd="0" destOrd="0" presId="urn:microsoft.com/office/officeart/2005/8/layout/hierarchy1"/>
    <dgm:cxn modelId="{BB003674-F6FD-4E05-88F6-26714D264E4F}" type="presParOf" srcId="{4A0C7289-FC52-4513-A421-F13B90E96B4A}" destId="{45256652-B75C-436E-90B7-3D26EB06850D}" srcOrd="1" destOrd="0" presId="urn:microsoft.com/office/officeart/2005/8/layout/hierarchy1"/>
    <dgm:cxn modelId="{030A1813-F9DD-4BC2-B6B7-952ED19F33CF}" type="presParOf" srcId="{3E2AC19F-D081-409B-8E30-C3A96F044CD0}" destId="{BAE0C17A-17CE-4EB1-ABCB-C28E0386DB96}" srcOrd="1" destOrd="0" presId="urn:microsoft.com/office/officeart/2005/8/layout/hierarchy1"/>
    <dgm:cxn modelId="{73730FD0-0CD6-4594-8304-3CD21B7EDE29}" type="presParOf" srcId="{BAE0C17A-17CE-4EB1-ABCB-C28E0386DB96}" destId="{2C0171D6-6C3F-4313-86C8-7EF4E8171D02}" srcOrd="0" destOrd="0" presId="urn:microsoft.com/office/officeart/2005/8/layout/hierarchy1"/>
    <dgm:cxn modelId="{3022B07B-3651-4EC2-A293-A538AE1C03A4}" type="presParOf" srcId="{BAE0C17A-17CE-4EB1-ABCB-C28E0386DB96}" destId="{9DB6E312-8170-4B3B-91DD-FAFC16FE9967}" srcOrd="1" destOrd="0" presId="urn:microsoft.com/office/officeart/2005/8/layout/hierarchy1"/>
    <dgm:cxn modelId="{E1144F48-7196-4787-8EF7-DFBA05A01705}" type="presParOf" srcId="{9DB6E312-8170-4B3B-91DD-FAFC16FE9967}" destId="{1067C563-60A0-4E6F-98AA-3AEE1BABB1C4}" srcOrd="0" destOrd="0" presId="urn:microsoft.com/office/officeart/2005/8/layout/hierarchy1"/>
    <dgm:cxn modelId="{90B774D4-2363-4D42-ABDE-59F2BB988568}" type="presParOf" srcId="{1067C563-60A0-4E6F-98AA-3AEE1BABB1C4}" destId="{73CAB373-31E3-4838-9936-6E8F4A0C7AF1}" srcOrd="0" destOrd="0" presId="urn:microsoft.com/office/officeart/2005/8/layout/hierarchy1"/>
    <dgm:cxn modelId="{936B62CB-B1F2-4AAB-83A8-AA7B0861C04F}" type="presParOf" srcId="{1067C563-60A0-4E6F-98AA-3AEE1BABB1C4}" destId="{19FC1430-D805-47CE-9906-4655E316E57A}" srcOrd="1" destOrd="0" presId="urn:microsoft.com/office/officeart/2005/8/layout/hierarchy1"/>
    <dgm:cxn modelId="{18AA4613-3870-4C9E-9101-5BB44A397C0A}" type="presParOf" srcId="{9DB6E312-8170-4B3B-91DD-FAFC16FE9967}" destId="{B81E2159-CF12-47C1-846A-FFA8770AC8E7}" srcOrd="1" destOrd="0" presId="urn:microsoft.com/office/officeart/2005/8/layout/hierarchy1"/>
    <dgm:cxn modelId="{31FA4C4F-C189-4C81-9676-6E768A1A373D}" type="presParOf" srcId="{B81E2159-CF12-47C1-846A-FFA8770AC8E7}" destId="{C077F84C-1AF1-4239-9454-FFF6A3A7C5AE}" srcOrd="0" destOrd="0" presId="urn:microsoft.com/office/officeart/2005/8/layout/hierarchy1"/>
    <dgm:cxn modelId="{F82D0A15-0A9F-4B10-903E-4F4DDC1634F2}" type="presParOf" srcId="{B81E2159-CF12-47C1-846A-FFA8770AC8E7}" destId="{4E66BAF4-8226-4A75-8973-58C6A0B1E493}" srcOrd="1" destOrd="0" presId="urn:microsoft.com/office/officeart/2005/8/layout/hierarchy1"/>
    <dgm:cxn modelId="{5A631EB1-70C6-45DF-86BA-782841FDE4A3}" type="presParOf" srcId="{4E66BAF4-8226-4A75-8973-58C6A0B1E493}" destId="{EA787E23-AFA7-46DA-BE29-B802B0736987}" srcOrd="0" destOrd="0" presId="urn:microsoft.com/office/officeart/2005/8/layout/hierarchy1"/>
    <dgm:cxn modelId="{62731319-86FB-49F0-BCC8-1D89FAC30604}" type="presParOf" srcId="{EA787E23-AFA7-46DA-BE29-B802B0736987}" destId="{F4E355B1-70A7-4252-B68F-6FC74DDD59D8}" srcOrd="0" destOrd="0" presId="urn:microsoft.com/office/officeart/2005/8/layout/hierarchy1"/>
    <dgm:cxn modelId="{1C8453C9-CCE3-4811-B9B1-A8F4A9AB6E79}" type="presParOf" srcId="{EA787E23-AFA7-46DA-BE29-B802B0736987}" destId="{CD7E5F2A-56EB-4B79-AE01-702394C5C70D}" srcOrd="1" destOrd="0" presId="urn:microsoft.com/office/officeart/2005/8/layout/hierarchy1"/>
    <dgm:cxn modelId="{EE4C9B9E-4249-4F75-B1E9-9A40E9102B45}" type="presParOf" srcId="{4E66BAF4-8226-4A75-8973-58C6A0B1E493}" destId="{0DFEDF69-BFDD-4287-B435-C251AF1F5591}" srcOrd="1" destOrd="0" presId="urn:microsoft.com/office/officeart/2005/8/layout/hierarchy1"/>
    <dgm:cxn modelId="{CB236815-C077-482C-BA07-863E336AADBA}" type="presParOf" srcId="{0DFEDF69-BFDD-4287-B435-C251AF1F5591}" destId="{75C5DFD6-651B-45E4-BA3F-F37FBB4F10D2}" srcOrd="0" destOrd="0" presId="urn:microsoft.com/office/officeart/2005/8/layout/hierarchy1"/>
    <dgm:cxn modelId="{491F1397-016C-418F-9A13-0A42AD4CF79B}" type="presParOf" srcId="{0DFEDF69-BFDD-4287-B435-C251AF1F5591}" destId="{A3585591-8291-4783-BCEA-E886D7EB53D4}" srcOrd="1" destOrd="0" presId="urn:microsoft.com/office/officeart/2005/8/layout/hierarchy1"/>
    <dgm:cxn modelId="{A9A6A7A2-8B88-492C-86C8-9CCDB059CA67}" type="presParOf" srcId="{A3585591-8291-4783-BCEA-E886D7EB53D4}" destId="{2B079C64-87FB-4BF1-BC73-42934B38EEA7}" srcOrd="0" destOrd="0" presId="urn:microsoft.com/office/officeart/2005/8/layout/hierarchy1"/>
    <dgm:cxn modelId="{36B03CD5-3CAA-4C5A-A9D0-0B52580A3361}" type="presParOf" srcId="{2B079C64-87FB-4BF1-BC73-42934B38EEA7}" destId="{93842957-F533-45A7-BFAD-33BFAE5DBFEB}" srcOrd="0" destOrd="0" presId="urn:microsoft.com/office/officeart/2005/8/layout/hierarchy1"/>
    <dgm:cxn modelId="{4315FDA5-AF75-4ACE-8DDF-1C6B187246DC}" type="presParOf" srcId="{2B079C64-87FB-4BF1-BC73-42934B38EEA7}" destId="{CEC24D62-2E0E-4C65-9F1B-74CAA0B9BD26}" srcOrd="1" destOrd="0" presId="urn:microsoft.com/office/officeart/2005/8/layout/hierarchy1"/>
    <dgm:cxn modelId="{8C64CAB6-D57F-47CF-AB34-D4ACAC938A2E}" type="presParOf" srcId="{A3585591-8291-4783-BCEA-E886D7EB53D4}" destId="{A30EC17D-75A9-4D1F-B9FC-CE5F2202366E}" srcOrd="1" destOrd="0" presId="urn:microsoft.com/office/officeart/2005/8/layout/hierarchy1"/>
    <dgm:cxn modelId="{8C4FDDF9-CE05-4543-BF6B-7B17D1F22CD3}" type="presParOf" srcId="{BAE0C17A-17CE-4EB1-ABCB-C28E0386DB96}" destId="{1F284E5F-22CB-407C-A36F-43B664AFB657}" srcOrd="2" destOrd="0" presId="urn:microsoft.com/office/officeart/2005/8/layout/hierarchy1"/>
    <dgm:cxn modelId="{F16A066A-AC3F-4164-80E7-58C46B348E2A}" type="presParOf" srcId="{BAE0C17A-17CE-4EB1-ABCB-C28E0386DB96}" destId="{7EA4A082-6D84-4E67-AFD3-30564B8DB895}" srcOrd="3" destOrd="0" presId="urn:microsoft.com/office/officeart/2005/8/layout/hierarchy1"/>
    <dgm:cxn modelId="{FE10388B-DC31-4152-82B0-7DC8F66163E3}" type="presParOf" srcId="{7EA4A082-6D84-4E67-AFD3-30564B8DB895}" destId="{9C325761-8570-4263-A0DA-82E0A91E8AA6}" srcOrd="0" destOrd="0" presId="urn:microsoft.com/office/officeart/2005/8/layout/hierarchy1"/>
    <dgm:cxn modelId="{D502C004-5B3F-4A38-B682-7ED3C48EA891}" type="presParOf" srcId="{9C325761-8570-4263-A0DA-82E0A91E8AA6}" destId="{5BD8EA09-1E3A-49B9-93BC-3189B69770BB}" srcOrd="0" destOrd="0" presId="urn:microsoft.com/office/officeart/2005/8/layout/hierarchy1"/>
    <dgm:cxn modelId="{79CD3CD1-9E52-4168-A66C-3F91751B3B8A}" type="presParOf" srcId="{9C325761-8570-4263-A0DA-82E0A91E8AA6}" destId="{8CADF591-51C8-443B-B9CA-AE7F962D66B9}" srcOrd="1" destOrd="0" presId="urn:microsoft.com/office/officeart/2005/8/layout/hierarchy1"/>
    <dgm:cxn modelId="{EBC129A8-4CC3-43A0-BF41-C00281ACA760}" type="presParOf" srcId="{7EA4A082-6D84-4E67-AFD3-30564B8DB895}" destId="{2F4A230E-25CA-4F51-A810-553BB7A12A0A}" srcOrd="1" destOrd="0" presId="urn:microsoft.com/office/officeart/2005/8/layout/hierarchy1"/>
    <dgm:cxn modelId="{18616A41-EB07-41B5-B884-E9EE4098B76C}" type="presParOf" srcId="{2F4A230E-25CA-4F51-A810-553BB7A12A0A}" destId="{2620B3BE-5D4A-4EF9-97C4-B4B65FCB3404}" srcOrd="0" destOrd="0" presId="urn:microsoft.com/office/officeart/2005/8/layout/hierarchy1"/>
    <dgm:cxn modelId="{E7434D9C-6347-4734-B7C0-4A11AD405225}" type="presParOf" srcId="{2F4A230E-25CA-4F51-A810-553BB7A12A0A}" destId="{CD2F3DAD-A929-49EE-8B3C-39AE3B951C5E}" srcOrd="1" destOrd="0" presId="urn:microsoft.com/office/officeart/2005/8/layout/hierarchy1"/>
    <dgm:cxn modelId="{E9189167-850C-4B3F-AA58-1431EDF335D0}" type="presParOf" srcId="{CD2F3DAD-A929-49EE-8B3C-39AE3B951C5E}" destId="{1393FBFC-1B23-4B3E-9F33-FB291BFC72DE}" srcOrd="0" destOrd="0" presId="urn:microsoft.com/office/officeart/2005/8/layout/hierarchy1"/>
    <dgm:cxn modelId="{C1EC182A-5558-474D-ABB3-EE238C200366}" type="presParOf" srcId="{1393FBFC-1B23-4B3E-9F33-FB291BFC72DE}" destId="{3BC428D5-4A9D-40CB-A255-C4109A8E9D99}" srcOrd="0" destOrd="0" presId="urn:microsoft.com/office/officeart/2005/8/layout/hierarchy1"/>
    <dgm:cxn modelId="{CEAF21AB-B2D9-469C-A1CD-7A1D782B5CCE}" type="presParOf" srcId="{1393FBFC-1B23-4B3E-9F33-FB291BFC72DE}" destId="{331011AC-A3DF-4798-B5CF-8773EA8747C3}" srcOrd="1" destOrd="0" presId="urn:microsoft.com/office/officeart/2005/8/layout/hierarchy1"/>
    <dgm:cxn modelId="{E6ACAB80-6307-4293-82A3-8E020D78EBAF}" type="presParOf" srcId="{CD2F3DAD-A929-49EE-8B3C-39AE3B951C5E}" destId="{EC393D89-E379-455D-9F47-AA8600D122D2}" srcOrd="1" destOrd="0" presId="urn:microsoft.com/office/officeart/2005/8/layout/hierarchy1"/>
    <dgm:cxn modelId="{B9ECC6C8-E565-4C76-BFE6-2553C9AFF88A}" type="presParOf" srcId="{359371A4-9536-49DA-A107-92F7216386FF}" destId="{D8ACEB64-9954-4222-A5E7-3FDC9397016A}" srcOrd="4" destOrd="0" presId="urn:microsoft.com/office/officeart/2005/8/layout/hierarchy1"/>
    <dgm:cxn modelId="{2F7AA627-FD2C-46AD-8746-26C3BD13E607}" type="presParOf" srcId="{359371A4-9536-49DA-A107-92F7216386FF}" destId="{7D9C6F6E-AA3C-4B46-BB00-0C6482790EC7}" srcOrd="5" destOrd="0" presId="urn:microsoft.com/office/officeart/2005/8/layout/hierarchy1"/>
    <dgm:cxn modelId="{6834FA67-5CDC-45B3-A04F-70FA0E8CFD9F}" type="presParOf" srcId="{7D9C6F6E-AA3C-4B46-BB00-0C6482790EC7}" destId="{E1CB5D6E-DA10-4A1F-8E86-C8B4ABDA961A}" srcOrd="0" destOrd="0" presId="urn:microsoft.com/office/officeart/2005/8/layout/hierarchy1"/>
    <dgm:cxn modelId="{9F6323D2-BA5B-446A-A632-7A87180BD1DD}" type="presParOf" srcId="{E1CB5D6E-DA10-4A1F-8E86-C8B4ABDA961A}" destId="{2844C46E-D444-4DD9-BB8C-C31371AC58AF}" srcOrd="0" destOrd="0" presId="urn:microsoft.com/office/officeart/2005/8/layout/hierarchy1"/>
    <dgm:cxn modelId="{D7EAB2D6-3706-4FFA-8883-86117275AE72}" type="presParOf" srcId="{E1CB5D6E-DA10-4A1F-8E86-C8B4ABDA961A}" destId="{82881EA4-A5C8-4BE3-B0DC-3AF6460B3BE6}" srcOrd="1" destOrd="0" presId="urn:microsoft.com/office/officeart/2005/8/layout/hierarchy1"/>
    <dgm:cxn modelId="{6B96A6FF-6A09-4A41-80DF-1D3E2B0A4623}" type="presParOf" srcId="{7D9C6F6E-AA3C-4B46-BB00-0C6482790EC7}" destId="{7610E7E7-22FB-4711-BF30-3715C4718CD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CEB64-9954-4222-A5E7-3FDC9397016A}">
      <dsp:nvSpPr>
        <dsp:cNvPr id="0" name=""/>
        <dsp:cNvSpPr/>
      </dsp:nvSpPr>
      <dsp:spPr>
        <a:xfrm>
          <a:off x="2958898" y="501144"/>
          <a:ext cx="1442088" cy="228767"/>
        </a:xfrm>
        <a:custGeom>
          <a:avLst/>
          <a:gdLst/>
          <a:ahLst/>
          <a:cxnLst/>
          <a:rect l="0" t="0" r="0" b="0"/>
          <a:pathLst>
            <a:path>
              <a:moveTo>
                <a:pt x="0" y="0"/>
              </a:moveTo>
              <a:lnTo>
                <a:pt x="0" y="155898"/>
              </a:lnTo>
              <a:lnTo>
                <a:pt x="1442088" y="155898"/>
              </a:lnTo>
              <a:lnTo>
                <a:pt x="1442088" y="2287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20B3BE-5D4A-4EF9-97C4-B4B65FCB3404}">
      <dsp:nvSpPr>
        <dsp:cNvPr id="0" name=""/>
        <dsp:cNvSpPr/>
      </dsp:nvSpPr>
      <dsp:spPr>
        <a:xfrm>
          <a:off x="3874570" y="1957653"/>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284E5F-22CB-407C-A36F-43B664AFB657}">
      <dsp:nvSpPr>
        <dsp:cNvPr id="0" name=""/>
        <dsp:cNvSpPr/>
      </dsp:nvSpPr>
      <dsp:spPr>
        <a:xfrm>
          <a:off x="3439594" y="1229399"/>
          <a:ext cx="480696" cy="228767"/>
        </a:xfrm>
        <a:custGeom>
          <a:avLst/>
          <a:gdLst/>
          <a:ahLst/>
          <a:cxnLst/>
          <a:rect l="0" t="0" r="0" b="0"/>
          <a:pathLst>
            <a:path>
              <a:moveTo>
                <a:pt x="0" y="0"/>
              </a:moveTo>
              <a:lnTo>
                <a:pt x="0" y="155898"/>
              </a:lnTo>
              <a:lnTo>
                <a:pt x="480696" y="155898"/>
              </a:lnTo>
              <a:lnTo>
                <a:pt x="480696"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C5DFD6-651B-45E4-BA3F-F37FBB4F10D2}">
      <dsp:nvSpPr>
        <dsp:cNvPr id="0" name=""/>
        <dsp:cNvSpPr/>
      </dsp:nvSpPr>
      <dsp:spPr>
        <a:xfrm>
          <a:off x="2913178" y="2685908"/>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77F84C-1AF1-4239-9454-FFF6A3A7C5AE}">
      <dsp:nvSpPr>
        <dsp:cNvPr id="0" name=""/>
        <dsp:cNvSpPr/>
      </dsp:nvSpPr>
      <dsp:spPr>
        <a:xfrm>
          <a:off x="2913178" y="1957653"/>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171D6-6C3F-4313-86C8-7EF4E8171D02}">
      <dsp:nvSpPr>
        <dsp:cNvPr id="0" name=""/>
        <dsp:cNvSpPr/>
      </dsp:nvSpPr>
      <dsp:spPr>
        <a:xfrm>
          <a:off x="2958898" y="1229399"/>
          <a:ext cx="480696" cy="228767"/>
        </a:xfrm>
        <a:custGeom>
          <a:avLst/>
          <a:gdLst/>
          <a:ahLst/>
          <a:cxnLst/>
          <a:rect l="0" t="0" r="0" b="0"/>
          <a:pathLst>
            <a:path>
              <a:moveTo>
                <a:pt x="480696" y="0"/>
              </a:moveTo>
              <a:lnTo>
                <a:pt x="480696" y="155898"/>
              </a:lnTo>
              <a:lnTo>
                <a:pt x="0" y="155898"/>
              </a:lnTo>
              <a:lnTo>
                <a:pt x="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E5DDE5-D6A6-42B6-A346-CBD5FF5224E0}">
      <dsp:nvSpPr>
        <dsp:cNvPr id="0" name=""/>
        <dsp:cNvSpPr/>
      </dsp:nvSpPr>
      <dsp:spPr>
        <a:xfrm>
          <a:off x="2958898" y="501144"/>
          <a:ext cx="480696" cy="228767"/>
        </a:xfrm>
        <a:custGeom>
          <a:avLst/>
          <a:gdLst/>
          <a:ahLst/>
          <a:cxnLst/>
          <a:rect l="0" t="0" r="0" b="0"/>
          <a:pathLst>
            <a:path>
              <a:moveTo>
                <a:pt x="0" y="0"/>
              </a:moveTo>
              <a:lnTo>
                <a:pt x="0" y="155898"/>
              </a:lnTo>
              <a:lnTo>
                <a:pt x="480696" y="155898"/>
              </a:lnTo>
              <a:lnTo>
                <a:pt x="480696" y="2287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C8104-2F6E-414D-A3FA-45E45C986AF5}">
      <dsp:nvSpPr>
        <dsp:cNvPr id="0" name=""/>
        <dsp:cNvSpPr/>
      </dsp:nvSpPr>
      <dsp:spPr>
        <a:xfrm>
          <a:off x="1951785" y="2685908"/>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C3EF69-F2A0-4644-A5D3-88E3F4BA30F2}">
      <dsp:nvSpPr>
        <dsp:cNvPr id="0" name=""/>
        <dsp:cNvSpPr/>
      </dsp:nvSpPr>
      <dsp:spPr>
        <a:xfrm>
          <a:off x="1516809" y="1957653"/>
          <a:ext cx="480696" cy="228767"/>
        </a:xfrm>
        <a:custGeom>
          <a:avLst/>
          <a:gdLst/>
          <a:ahLst/>
          <a:cxnLst/>
          <a:rect l="0" t="0" r="0" b="0"/>
          <a:pathLst>
            <a:path>
              <a:moveTo>
                <a:pt x="0" y="0"/>
              </a:moveTo>
              <a:lnTo>
                <a:pt x="0" y="155898"/>
              </a:lnTo>
              <a:lnTo>
                <a:pt x="480696" y="155898"/>
              </a:lnTo>
              <a:lnTo>
                <a:pt x="480696"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FC98D7-3F8B-468C-A1B8-8E4203110A51}">
      <dsp:nvSpPr>
        <dsp:cNvPr id="0" name=""/>
        <dsp:cNvSpPr/>
      </dsp:nvSpPr>
      <dsp:spPr>
        <a:xfrm>
          <a:off x="1036113" y="1957653"/>
          <a:ext cx="480696" cy="228767"/>
        </a:xfrm>
        <a:custGeom>
          <a:avLst/>
          <a:gdLst/>
          <a:ahLst/>
          <a:cxnLst/>
          <a:rect l="0" t="0" r="0" b="0"/>
          <a:pathLst>
            <a:path>
              <a:moveTo>
                <a:pt x="480696" y="0"/>
              </a:moveTo>
              <a:lnTo>
                <a:pt x="480696" y="155898"/>
              </a:lnTo>
              <a:lnTo>
                <a:pt x="0" y="155898"/>
              </a:lnTo>
              <a:lnTo>
                <a:pt x="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86D9CD-73C7-4808-8067-4DFD4297D89B}">
      <dsp:nvSpPr>
        <dsp:cNvPr id="0" name=""/>
        <dsp:cNvSpPr/>
      </dsp:nvSpPr>
      <dsp:spPr>
        <a:xfrm>
          <a:off x="1471089" y="1229399"/>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C27986-F55F-4585-9996-2308AEDE71CB}">
      <dsp:nvSpPr>
        <dsp:cNvPr id="0" name=""/>
        <dsp:cNvSpPr/>
      </dsp:nvSpPr>
      <dsp:spPr>
        <a:xfrm>
          <a:off x="1516809" y="501144"/>
          <a:ext cx="1442088" cy="228767"/>
        </a:xfrm>
        <a:custGeom>
          <a:avLst/>
          <a:gdLst/>
          <a:ahLst/>
          <a:cxnLst/>
          <a:rect l="0" t="0" r="0" b="0"/>
          <a:pathLst>
            <a:path>
              <a:moveTo>
                <a:pt x="1442088" y="0"/>
              </a:moveTo>
              <a:lnTo>
                <a:pt x="1442088" y="155898"/>
              </a:lnTo>
              <a:lnTo>
                <a:pt x="0" y="155898"/>
              </a:lnTo>
              <a:lnTo>
                <a:pt x="0" y="2287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FC29B2-5E76-4F5D-9BF2-0152360A28C0}">
      <dsp:nvSpPr>
        <dsp:cNvPr id="0" name=""/>
        <dsp:cNvSpPr/>
      </dsp:nvSpPr>
      <dsp:spPr>
        <a:xfrm>
          <a:off x="2565601" y="1657"/>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16714E-A77C-4FB5-9A36-27A06083F5E8}">
      <dsp:nvSpPr>
        <dsp:cNvPr id="0" name=""/>
        <dsp:cNvSpPr/>
      </dsp:nvSpPr>
      <dsp:spPr>
        <a:xfrm>
          <a:off x="2653000" y="8468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SAT</a:t>
          </a:r>
          <a:endParaRPr lang="zh-CN" altLang="en-US" sz="1200" kern="1200" dirty="0"/>
        </a:p>
      </dsp:txBody>
      <dsp:txXfrm>
        <a:off x="2667629" y="99315"/>
        <a:ext cx="757335" cy="470229"/>
      </dsp:txXfrm>
    </dsp:sp>
    <dsp:sp modelId="{26CF070D-E904-4C07-A23D-9CD26798B8E0}">
      <dsp:nvSpPr>
        <dsp:cNvPr id="0" name=""/>
        <dsp:cNvSpPr/>
      </dsp:nvSpPr>
      <dsp:spPr>
        <a:xfrm>
          <a:off x="1123512" y="72991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D20B7C-0D6E-47A3-9118-951DFD5733F9}">
      <dsp:nvSpPr>
        <dsp:cNvPr id="0" name=""/>
        <dsp:cNvSpPr/>
      </dsp:nvSpPr>
      <dsp:spPr>
        <a:xfrm>
          <a:off x="1210912" y="812941"/>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恰好覆盖</a:t>
          </a:r>
        </a:p>
      </dsp:txBody>
      <dsp:txXfrm>
        <a:off x="1225541" y="827570"/>
        <a:ext cx="757335" cy="470229"/>
      </dsp:txXfrm>
    </dsp:sp>
    <dsp:sp modelId="{8F2781C3-3888-4DF6-A089-0A4026C4C6A3}">
      <dsp:nvSpPr>
        <dsp:cNvPr id="0" name=""/>
        <dsp:cNvSpPr/>
      </dsp:nvSpPr>
      <dsp:spPr>
        <a:xfrm>
          <a:off x="1123512" y="145816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3A1540-43B7-40AF-BE1D-76140B185130}">
      <dsp:nvSpPr>
        <dsp:cNvPr id="0" name=""/>
        <dsp:cNvSpPr/>
      </dsp:nvSpPr>
      <dsp:spPr>
        <a:xfrm>
          <a:off x="1210912" y="154119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子集和</a:t>
          </a:r>
        </a:p>
      </dsp:txBody>
      <dsp:txXfrm>
        <a:off x="1225541" y="1555825"/>
        <a:ext cx="757335" cy="470229"/>
      </dsp:txXfrm>
    </dsp:sp>
    <dsp:sp modelId="{A0176AD9-7F86-4DDD-8887-40A832D67E51}">
      <dsp:nvSpPr>
        <dsp:cNvPr id="0" name=""/>
        <dsp:cNvSpPr/>
      </dsp:nvSpPr>
      <dsp:spPr>
        <a:xfrm>
          <a:off x="642816"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F4B5F1-30A1-40CE-B15F-586F81EBB195}">
      <dsp:nvSpPr>
        <dsp:cNvPr id="0" name=""/>
        <dsp:cNvSpPr/>
      </dsp:nvSpPr>
      <dsp:spPr>
        <a:xfrm>
          <a:off x="730215"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背包</a:t>
          </a:r>
        </a:p>
      </dsp:txBody>
      <dsp:txXfrm>
        <a:off x="744844" y="2284079"/>
        <a:ext cx="757335" cy="470229"/>
      </dsp:txXfrm>
    </dsp:sp>
    <dsp:sp modelId="{41C8712B-6E2F-479E-B3E5-A7783A46770F}">
      <dsp:nvSpPr>
        <dsp:cNvPr id="0" name=""/>
        <dsp:cNvSpPr/>
      </dsp:nvSpPr>
      <dsp:spPr>
        <a:xfrm>
          <a:off x="1604209"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0FB28B-9EA9-4596-980A-F1C69E254826}">
      <dsp:nvSpPr>
        <dsp:cNvPr id="0" name=""/>
        <dsp:cNvSpPr/>
      </dsp:nvSpPr>
      <dsp:spPr>
        <a:xfrm>
          <a:off x="1691608"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双机调度</a:t>
          </a:r>
        </a:p>
      </dsp:txBody>
      <dsp:txXfrm>
        <a:off x="1706237" y="2284079"/>
        <a:ext cx="757335" cy="470229"/>
      </dsp:txXfrm>
    </dsp:sp>
    <dsp:sp modelId="{0340C219-D511-4E01-9088-082D796D6AC8}">
      <dsp:nvSpPr>
        <dsp:cNvPr id="0" name=""/>
        <dsp:cNvSpPr/>
      </dsp:nvSpPr>
      <dsp:spPr>
        <a:xfrm>
          <a:off x="1604209" y="291467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3B4BC-5807-43A7-8437-A984907D4A0C}">
      <dsp:nvSpPr>
        <dsp:cNvPr id="0" name=""/>
        <dsp:cNvSpPr/>
      </dsp:nvSpPr>
      <dsp:spPr>
        <a:xfrm>
          <a:off x="1691608" y="2997705"/>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装箱</a:t>
          </a:r>
        </a:p>
      </dsp:txBody>
      <dsp:txXfrm>
        <a:off x="1706237" y="3012334"/>
        <a:ext cx="757335" cy="470229"/>
      </dsp:txXfrm>
    </dsp:sp>
    <dsp:sp modelId="{40B280D1-538E-4096-B154-BF2933D9776B}">
      <dsp:nvSpPr>
        <dsp:cNvPr id="0" name=""/>
        <dsp:cNvSpPr/>
      </dsp:nvSpPr>
      <dsp:spPr>
        <a:xfrm>
          <a:off x="3046297" y="72991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256652-B75C-436E-90B7-3D26EB06850D}">
      <dsp:nvSpPr>
        <dsp:cNvPr id="0" name=""/>
        <dsp:cNvSpPr/>
      </dsp:nvSpPr>
      <dsp:spPr>
        <a:xfrm>
          <a:off x="3133697" y="812941"/>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3SAT</a:t>
          </a:r>
          <a:endParaRPr lang="zh-CN" altLang="en-US" sz="1200" kern="1200" dirty="0"/>
        </a:p>
      </dsp:txBody>
      <dsp:txXfrm>
        <a:off x="3148326" y="827570"/>
        <a:ext cx="757335" cy="470229"/>
      </dsp:txXfrm>
    </dsp:sp>
    <dsp:sp modelId="{73CAB373-31E3-4838-9936-6E8F4A0C7AF1}">
      <dsp:nvSpPr>
        <dsp:cNvPr id="0" name=""/>
        <dsp:cNvSpPr/>
      </dsp:nvSpPr>
      <dsp:spPr>
        <a:xfrm>
          <a:off x="2565601" y="145816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FC1430-D805-47CE-9906-4655E316E57A}">
      <dsp:nvSpPr>
        <dsp:cNvPr id="0" name=""/>
        <dsp:cNvSpPr/>
      </dsp:nvSpPr>
      <dsp:spPr>
        <a:xfrm>
          <a:off x="2653000" y="154119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VC</a:t>
          </a:r>
          <a:endParaRPr lang="zh-CN" altLang="en-US" sz="1200" kern="1200" dirty="0"/>
        </a:p>
      </dsp:txBody>
      <dsp:txXfrm>
        <a:off x="2667629" y="1555825"/>
        <a:ext cx="757335" cy="470229"/>
      </dsp:txXfrm>
    </dsp:sp>
    <dsp:sp modelId="{F4E355B1-70A7-4252-B68F-6FC74DDD59D8}">
      <dsp:nvSpPr>
        <dsp:cNvPr id="0" name=""/>
        <dsp:cNvSpPr/>
      </dsp:nvSpPr>
      <dsp:spPr>
        <a:xfrm>
          <a:off x="2565601"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7E5F2A-56EB-4B79-AE01-702394C5C70D}">
      <dsp:nvSpPr>
        <dsp:cNvPr id="0" name=""/>
        <dsp:cNvSpPr/>
      </dsp:nvSpPr>
      <dsp:spPr>
        <a:xfrm>
          <a:off x="2653000"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独立集</a:t>
          </a:r>
        </a:p>
      </dsp:txBody>
      <dsp:txXfrm>
        <a:off x="2667629" y="2284079"/>
        <a:ext cx="757335" cy="470229"/>
      </dsp:txXfrm>
    </dsp:sp>
    <dsp:sp modelId="{93842957-F533-45A7-BFAD-33BFAE5DBFEB}">
      <dsp:nvSpPr>
        <dsp:cNvPr id="0" name=""/>
        <dsp:cNvSpPr/>
      </dsp:nvSpPr>
      <dsp:spPr>
        <a:xfrm>
          <a:off x="2565601" y="291467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C24D62-2E0E-4C65-9F1B-74CAA0B9BD26}">
      <dsp:nvSpPr>
        <dsp:cNvPr id="0" name=""/>
        <dsp:cNvSpPr/>
      </dsp:nvSpPr>
      <dsp:spPr>
        <a:xfrm>
          <a:off x="2653000" y="2997705"/>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团</a:t>
          </a:r>
        </a:p>
      </dsp:txBody>
      <dsp:txXfrm>
        <a:off x="2667629" y="3012334"/>
        <a:ext cx="757335" cy="470229"/>
      </dsp:txXfrm>
    </dsp:sp>
    <dsp:sp modelId="{5BD8EA09-1E3A-49B9-93BC-3189B69770BB}">
      <dsp:nvSpPr>
        <dsp:cNvPr id="0" name=""/>
        <dsp:cNvSpPr/>
      </dsp:nvSpPr>
      <dsp:spPr>
        <a:xfrm>
          <a:off x="3526994" y="145816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ADF591-51C8-443B-B9CA-AE7F962D66B9}">
      <dsp:nvSpPr>
        <dsp:cNvPr id="0" name=""/>
        <dsp:cNvSpPr/>
      </dsp:nvSpPr>
      <dsp:spPr>
        <a:xfrm>
          <a:off x="3614393" y="154119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有向</a:t>
          </a:r>
          <a:r>
            <a:rPr lang="en-US" altLang="zh-CN" sz="1200" kern="1200" dirty="0"/>
            <a:t>HC</a:t>
          </a:r>
          <a:endParaRPr lang="zh-CN" altLang="en-US" sz="1200" kern="1200" dirty="0"/>
        </a:p>
      </dsp:txBody>
      <dsp:txXfrm>
        <a:off x="3629022" y="1555825"/>
        <a:ext cx="757335" cy="470229"/>
      </dsp:txXfrm>
    </dsp:sp>
    <dsp:sp modelId="{3BC428D5-4A9D-40CB-A255-C4109A8E9D99}">
      <dsp:nvSpPr>
        <dsp:cNvPr id="0" name=""/>
        <dsp:cNvSpPr/>
      </dsp:nvSpPr>
      <dsp:spPr>
        <a:xfrm>
          <a:off x="3526994"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1011AC-A3DF-4798-B5CF-8773EA8747C3}">
      <dsp:nvSpPr>
        <dsp:cNvPr id="0" name=""/>
        <dsp:cNvSpPr/>
      </dsp:nvSpPr>
      <dsp:spPr>
        <a:xfrm>
          <a:off x="3614393"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HC</a:t>
          </a:r>
          <a:endParaRPr lang="zh-CN" altLang="en-US" sz="1200" kern="1200" dirty="0"/>
        </a:p>
      </dsp:txBody>
      <dsp:txXfrm>
        <a:off x="3629022" y="2284079"/>
        <a:ext cx="757335" cy="470229"/>
      </dsp:txXfrm>
    </dsp:sp>
    <dsp:sp modelId="{2844C46E-D444-4DD9-BB8C-C31371AC58AF}">
      <dsp:nvSpPr>
        <dsp:cNvPr id="0" name=""/>
        <dsp:cNvSpPr/>
      </dsp:nvSpPr>
      <dsp:spPr>
        <a:xfrm>
          <a:off x="4007690" y="72991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881EA4-A5C8-4BE3-B0DC-3AF6460B3BE6}">
      <dsp:nvSpPr>
        <dsp:cNvPr id="0" name=""/>
        <dsp:cNvSpPr/>
      </dsp:nvSpPr>
      <dsp:spPr>
        <a:xfrm>
          <a:off x="4095089" y="812941"/>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MAX-SAT</a:t>
          </a:r>
          <a:endParaRPr lang="zh-CN" altLang="en-US" sz="1200" kern="1200" dirty="0"/>
        </a:p>
      </dsp:txBody>
      <dsp:txXfrm>
        <a:off x="4109718" y="827570"/>
        <a:ext cx="757335" cy="4702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073C3-CAD6-4F3E-916F-55D95F93BD8C}" type="datetimeFigureOut">
              <a:rPr lang="zh-CN" altLang="en-US" smtClean="0"/>
              <a:t>2018-5-29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FDEB43-F7E8-4506-A220-58F69CEFA12A}" type="slidenum">
              <a:rPr lang="zh-CN" altLang="en-US" smtClean="0"/>
              <a:t>‹#›</a:t>
            </a:fld>
            <a:endParaRPr lang="zh-CN" altLang="en-US"/>
          </a:p>
        </p:txBody>
      </p:sp>
    </p:spTree>
    <p:extLst>
      <p:ext uri="{BB962C8B-B14F-4D97-AF65-F5344CB8AC3E}">
        <p14:creationId xmlns:p14="http://schemas.microsoft.com/office/powerpoint/2010/main" val="139144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baike.baidu.com/item/%E4%B8%98%E6%88%90%E6%A1%90" TargetMode="External"/><Relationship Id="rId13" Type="http://schemas.openxmlformats.org/officeDocument/2006/relationships/hyperlink" Target="http://baike.baidu.com/item/%E7%90%86%E6%9F%A5%E5%BE%B7%C2%B7%E6%B1%89%E5%AF%86%E5%B0%94%E9%A1%BF" TargetMode="External"/><Relationship Id="rId3" Type="http://schemas.openxmlformats.org/officeDocument/2006/relationships/hyperlink" Target="http://baike.baidu.com/item/%E6%A0%BC%E9%87%8C%E6%88%88%E9%87%8C%C2%B7%E4%BD%A9%E9%9B%B7%E5%B0%94%E6%9B%BC" TargetMode="External"/><Relationship Id="rId7" Type="http://schemas.openxmlformats.org/officeDocument/2006/relationships/hyperlink" Target="http://baike.baidu.com/item/%E4%BD%A9%E9%9B%B7%E5%B0%94%E6%9B%BC" TargetMode="External"/><Relationship Id="rId12" Type="http://schemas.openxmlformats.org/officeDocument/2006/relationships/hyperlink" Target="http://baike.baidu.com/item/%E5%9B%BD%E9%99%85%E6%95%B0%E5%AD%A6%E5%AE%B6%E5%A4%A7%E4%BC%9A"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baike.baidu.com/item/%E5%87%A0%E4%BD%95%E5%8C%96%E7%8C%9C%E6%83%B3" TargetMode="External"/><Relationship Id="rId11" Type="http://schemas.openxmlformats.org/officeDocument/2006/relationships/hyperlink" Target="http://baike.baidu.com/item/%E8%8F%B2%E5%B0%94%E5%85%B9%E5%A5%96" TargetMode="External"/><Relationship Id="rId5" Type="http://schemas.openxmlformats.org/officeDocument/2006/relationships/hyperlink" Target="http://baike.baidu.com/item/%E9%A2%84%E5%8D%B0%E6%9C%AC" TargetMode="External"/><Relationship Id="rId10" Type="http://schemas.openxmlformats.org/officeDocument/2006/relationships/hyperlink" Target="http://baike.baidu.com/item/%E9%BA%BB%E7%9C%81%E7%90%86%E5%B7%A5%E5%AD%A6%E9%99%A2" TargetMode="External"/><Relationship Id="rId4" Type="http://schemas.openxmlformats.org/officeDocument/2006/relationships/hyperlink" Target="http://baike.baidu.com/item/%E6%95%B0%E5%AD%A6%E9%9A%BE%E9%A2%98" TargetMode="External"/><Relationship Id="rId9" Type="http://schemas.openxmlformats.org/officeDocument/2006/relationships/hyperlink" Target="http://baike.baidu.com/item/%E9%87%8C%E6%B5%B7%E5%A4%A7%E5%AD%A6"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baike.baidu.com/item/%E5%BD%A2%E5%BC%8F%E7%B3%BB%E7%BB%9F" TargetMode="External"/><Relationship Id="rId3" Type="http://schemas.openxmlformats.org/officeDocument/2006/relationships/hyperlink" Target="https://baike.baidu.com/item/%E5%B8%8C%E5%B0%94%E4%BC%AF%E7%89%B9" TargetMode="External"/><Relationship Id="rId7" Type="http://schemas.openxmlformats.org/officeDocument/2006/relationships/hyperlink" Target="https://baike.baidu.com/item/%E5%85%83%E6%95%B0%E5%AD%A6" TargetMode="External"/><Relationship Id="rId12" Type="http://schemas.openxmlformats.org/officeDocument/2006/relationships/hyperlink" Target="https://baike.baidu.com/item/%E7%89%9B%E6%B4%A5%E5%A4%A7%E5%AD%A6"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baike.baidu.com/item/%E7%9B%B8%E5%AE%B9%E6%80%A7" TargetMode="External"/><Relationship Id="rId11" Type="http://schemas.openxmlformats.org/officeDocument/2006/relationships/hyperlink" Target="https://baike.baidu.com/item/%E5%A4%A7%E7%BB%9F%E4%B8%80%E7%90%86%E8%AE%BA" TargetMode="External"/><Relationship Id="rId5" Type="http://schemas.openxmlformats.org/officeDocument/2006/relationships/hyperlink" Target="https://baike.baidu.com/item/%E5%85%AC%E7%90%86%E7%B3%BB%E7%BB%9F" TargetMode="External"/><Relationship Id="rId10" Type="http://schemas.openxmlformats.org/officeDocument/2006/relationships/hyperlink" Target="https://baike.baidu.com/item/%E5%BC%A6%E7%90%86%E8%AE%BA" TargetMode="External"/><Relationship Id="rId4" Type="http://schemas.openxmlformats.org/officeDocument/2006/relationships/hyperlink" Target="https://baike.baidu.com/item/%E5%AE%8C%E5%A4%87%E6%80%A7" TargetMode="External"/><Relationship Id="rId9" Type="http://schemas.openxmlformats.org/officeDocument/2006/relationships/hyperlink" Target="https://baike.baidu.com/item/%E9%9C%8D%E9%87%91"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baike.baidu.com/item/%E8%87%AA%E7%84%B6%E7%A7%91%E5%AD%A6" TargetMode="External"/><Relationship Id="rId13" Type="http://schemas.openxmlformats.org/officeDocument/2006/relationships/hyperlink" Target="https://baike.baidu.com/item/%E6%9B%BC%E5%BD%BB%E6%96%AF%E7%89%B9%E5%A4%A7%E5%AD%A6" TargetMode="External"/><Relationship Id="rId18" Type="http://schemas.openxmlformats.org/officeDocument/2006/relationships/hyperlink" Target="https://baike.baidu.com/item/%E6%B0%B0%E5%8C%96%E7%89%A9" TargetMode="External"/><Relationship Id="rId3" Type="http://schemas.openxmlformats.org/officeDocument/2006/relationships/hyperlink" Target="https://baike.baidu.com/item/%E4%BC%A6%E6%95%A6/862" TargetMode="External"/><Relationship Id="rId21" Type="http://schemas.openxmlformats.org/officeDocument/2006/relationships/hyperlink" Target="https://baike.baidu.com/item/%E8%8B%B1%E5%9B%BD%E7%9A%87%E5%AE%B6%E5%AD%A6%E4%BC%9A" TargetMode="External"/><Relationship Id="rId7" Type="http://schemas.openxmlformats.org/officeDocument/2006/relationships/hyperlink" Target="https://baike.baidu.com/item/%E5%8D%A4%E5%8C%96%E7%89%A9" TargetMode="External"/><Relationship Id="rId12" Type="http://schemas.openxmlformats.org/officeDocument/2006/relationships/hyperlink" Target="https://baike.baidu.com/item/%E6%99%AE%E6%9E%97%E6%96%AF%E9%A1%BF" TargetMode="External"/><Relationship Id="rId17" Type="http://schemas.openxmlformats.org/officeDocument/2006/relationships/hyperlink" Target="https://baike.baidu.com/item/%E8%8D%B7%E5%B0%94%E8%92%99/33422" TargetMode="External"/><Relationship Id="rId2" Type="http://schemas.openxmlformats.org/officeDocument/2006/relationships/slide" Target="../slides/slide21.xml"/><Relationship Id="rId16" Type="http://schemas.openxmlformats.org/officeDocument/2006/relationships/hyperlink" Target="https://baike.baidu.com/item/%E8%8D%B7%E5%B0%94%E8%92%99%E7%96%97%E6%B3%95" TargetMode="External"/><Relationship Id="rId20" Type="http://schemas.openxmlformats.org/officeDocument/2006/relationships/hyperlink" Target="https://baike.baidu.com/item/%E8%AF%BA%E8%B4%9D%E5%B0%94%E5%8C%BB%E5%AD%A6%E5%A5%96" TargetMode="External"/><Relationship Id="rId1" Type="http://schemas.openxmlformats.org/officeDocument/2006/relationships/notesMaster" Target="../notesMasters/notesMaster1.xml"/><Relationship Id="rId6" Type="http://schemas.openxmlformats.org/officeDocument/2006/relationships/hyperlink" Target="https://baike.baidu.com/item/%E4%BA%9A%E7%A1%AB%E9%85%B8%E7%9B%90" TargetMode="External"/><Relationship Id="rId11" Type="http://schemas.openxmlformats.org/officeDocument/2006/relationships/hyperlink" Target="https://baike.baidu.com/item/%E4%BA%BA%E5%B7%A5%E6%99%BA%E8%83%BD/9180" TargetMode="External"/><Relationship Id="rId5" Type="http://schemas.openxmlformats.org/officeDocument/2006/relationships/hyperlink" Target="https://baike.baidu.com/item/%E7%9B%B8%E5%AF%B9%E8%AE%BA" TargetMode="External"/><Relationship Id="rId15" Type="http://schemas.openxmlformats.org/officeDocument/2006/relationships/hyperlink" Target="https://baike.baidu.com/item/%E5%90%8C%E6%80%A7%E6%81%8B" TargetMode="External"/><Relationship Id="rId10" Type="http://schemas.openxmlformats.org/officeDocument/2006/relationships/hyperlink" Target="https://baike.baidu.com/item/%E4%BC%A6%E6%95%A6%E6%95%B0%E5%AD%A6%E4%BC%9A" TargetMode="External"/><Relationship Id="rId19" Type="http://schemas.openxmlformats.org/officeDocument/2006/relationships/hyperlink" Target="https://baike.baidu.com/item/%E9%9C%8D%E9%87%91" TargetMode="External"/><Relationship Id="rId4" Type="http://schemas.openxmlformats.org/officeDocument/2006/relationships/hyperlink" Target="https://baike.baidu.com/item/%E7%88%B1%E5%9B%A0%E6%96%AF%E5%9D%A6" TargetMode="External"/><Relationship Id="rId9" Type="http://schemas.openxmlformats.org/officeDocument/2006/relationships/hyperlink" Target="https://baike.baidu.com/item/%E5%89%91%E6%A1%A5%E5%A4%A7%E5%AD%A6" TargetMode="External"/><Relationship Id="rId14" Type="http://schemas.openxmlformats.org/officeDocument/2006/relationships/hyperlink" Target="https://baike.baidu.com/item/%E6%9B%BC%E5%BD%BB%E6%96%AF%E7%89%B9/81402"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7%90%86%E5%8F%91%E5%B8%88%E6%82%96%E8%AE%BA"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baike.baidu.com/item/%E5%BD%93%E4%B8%94%E4%BB%85%E5%BD%93"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zh.wikipedia.org/zh-cn/%E5%8F%B2%E6%8F%90%E8%8A%AC%C2%B7%E5%8F%A4%E5%85%8B"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rjlipton.wordpress.com/2010/08/08/a-proof-that-p-is-not-equal-to-np/" TargetMode="External"/><Relationship Id="rId4" Type="http://schemas.openxmlformats.org/officeDocument/2006/relationships/hyperlink" Target="http://www.scottaaronson.com/blog/?p=304"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rjlipton.wordpress.com/2010/08/09/issues-in-the-proof-that-p%E2%89%A0np/"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blog.csdn.net/g9yuayon"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非确定型图灵机和确定型图灵机的不同之处在于，在计算的每一时刻，根据当前状态和读写头所读的符号，机器存在多种状态转移方案，机器将任意地选择其中一种方案继续运作，直到最后停机为止。具体而言，其状态转移函数为</a:t>
            </a:r>
          </a:p>
          <a:p>
            <a:r>
              <a:rPr lang="zh-CN" altLang="en-US" dirty="0"/>
              <a:t>其中</a:t>
            </a:r>
            <a:r>
              <a:rPr lang="en-US" altLang="zh-CN" dirty="0"/>
              <a:t>Q</a:t>
            </a:r>
            <a:r>
              <a:rPr lang="zh-CN" altLang="en-US" dirty="0"/>
              <a:t>是状态集合，是带字母表，</a:t>
            </a:r>
            <a:r>
              <a:rPr lang="en-US" altLang="zh-CN" dirty="0"/>
              <a:t>L, R</a:t>
            </a:r>
            <a:r>
              <a:rPr lang="zh-CN" altLang="en-US" dirty="0"/>
              <a:t>分别表示读写头向左和向右移动；符号</a:t>
            </a:r>
            <a:r>
              <a:rPr lang="en-US" altLang="zh-CN" dirty="0"/>
              <a:t>2^{A} </a:t>
            </a:r>
            <a:r>
              <a:rPr lang="zh-CN" altLang="en-US" dirty="0"/>
              <a:t>表示集合</a:t>
            </a:r>
            <a:r>
              <a:rPr lang="en-US" altLang="zh-CN" dirty="0"/>
              <a:t>A</a:t>
            </a:r>
            <a:r>
              <a:rPr lang="zh-CN" altLang="en-US" dirty="0"/>
              <a:t>的幂集，即</a:t>
            </a:r>
          </a:p>
          <a:p>
            <a:r>
              <a:rPr lang="zh-CN" altLang="en-US" dirty="0"/>
              <a:t>例如，设非确定型图灵机</a:t>
            </a:r>
            <a:r>
              <a:rPr lang="en-US" altLang="zh-CN" dirty="0"/>
              <a:t>M</a:t>
            </a:r>
            <a:r>
              <a:rPr lang="zh-CN" altLang="en-US" dirty="0"/>
              <a:t>的当前状态为</a:t>
            </a:r>
            <a:r>
              <a:rPr lang="en-US" altLang="zh-CN" dirty="0"/>
              <a:t>q</a:t>
            </a:r>
            <a:r>
              <a:rPr lang="zh-CN" altLang="en-US" dirty="0"/>
              <a:t>，当前读写头所读的符号为</a:t>
            </a:r>
            <a:r>
              <a:rPr lang="en-US" altLang="zh-CN" dirty="0"/>
              <a:t>x</a:t>
            </a:r>
            <a:r>
              <a:rPr lang="zh-CN" altLang="en-US" dirty="0"/>
              <a:t>，若</a:t>
            </a:r>
          </a:p>
          <a:p>
            <a:r>
              <a:rPr lang="zh-CN" altLang="en-US" dirty="0"/>
              <a:t>则</a:t>
            </a:r>
            <a:r>
              <a:rPr lang="en-US" altLang="zh-CN" dirty="0"/>
              <a:t>M</a:t>
            </a:r>
            <a:r>
              <a:rPr lang="zh-CN" altLang="en-US" dirty="0"/>
              <a:t>将任意地选择一个</a:t>
            </a:r>
            <a:r>
              <a:rPr lang="en-US" altLang="zh-CN" dirty="0"/>
              <a:t>(qi, xi, di)</a:t>
            </a:r>
            <a:r>
              <a:rPr lang="zh-CN" altLang="en-US" dirty="0"/>
              <a:t>，按其进行操作，然后进入下一步计算。</a:t>
            </a:r>
          </a:p>
          <a:p>
            <a:endParaRPr lang="zh-CN" altLang="en-US" dirty="0"/>
          </a:p>
          <a:p>
            <a:r>
              <a:rPr lang="zh-CN" altLang="en-US" dirty="0"/>
              <a:t>非确定型图灵机</a:t>
            </a:r>
            <a:r>
              <a:rPr lang="en-US" altLang="zh-CN" dirty="0"/>
              <a:t>M</a:t>
            </a:r>
            <a:r>
              <a:rPr lang="zh-CN" altLang="en-US" dirty="0"/>
              <a:t>在输入串上的计算过程可以表示为一棵树，不同的分支对应着每一步计算的不同的可能性。只要有任意一个分支进入接受状态，则称</a:t>
            </a:r>
            <a:r>
              <a:rPr lang="en-US" altLang="zh-CN" dirty="0"/>
              <a:t>M</a:t>
            </a:r>
            <a:r>
              <a:rPr lang="zh-CN" altLang="en-US" dirty="0"/>
              <a:t>接受；只要有任意一个分支进入拒绝状态，则称</a:t>
            </a:r>
            <a:r>
              <a:rPr lang="en-US" altLang="zh-CN" dirty="0"/>
              <a:t>M</a:t>
            </a:r>
            <a:r>
              <a:rPr lang="zh-CN" altLang="en-US" dirty="0"/>
              <a:t>拒绝；某些分支可能永远无法停机，但只要有一个分支可以进入接受或拒绝状态，我们就说</a:t>
            </a:r>
            <a:r>
              <a:rPr lang="en-US" altLang="zh-CN" dirty="0"/>
              <a:t>M</a:t>
            </a:r>
            <a:r>
              <a:rPr lang="zh-CN" altLang="en-US" dirty="0"/>
              <a:t>在输入上可停机。注意，我们规定</a:t>
            </a:r>
            <a:r>
              <a:rPr lang="en-US" altLang="zh-CN" b="1" dirty="0">
                <a:solidFill>
                  <a:srgbClr val="FF0000"/>
                </a:solidFill>
              </a:rPr>
              <a:t>M</a:t>
            </a:r>
            <a:r>
              <a:rPr lang="zh-CN" altLang="en-US" b="1" dirty="0">
                <a:solidFill>
                  <a:srgbClr val="FF0000"/>
                </a:solidFill>
              </a:rPr>
              <a:t>必须是无矛盾的</a:t>
            </a:r>
            <a:r>
              <a:rPr lang="zh-CN" altLang="en-US" dirty="0"/>
              <a:t>，即它不能有某个分支接受而同时另一个分支拒绝，这样有矛盾的非确定型图灵机是不合法的。</a:t>
            </a:r>
          </a:p>
          <a:p>
            <a:endParaRPr lang="zh-CN" altLang="en-US" dirty="0"/>
          </a:p>
          <a:p>
            <a:r>
              <a:rPr lang="zh-CN" altLang="en-US" dirty="0"/>
              <a:t>定理：对于任意一个非确定型图灵机</a:t>
            </a:r>
            <a:r>
              <a:rPr lang="en-US" altLang="zh-CN" dirty="0"/>
              <a:t>M</a:t>
            </a:r>
            <a:r>
              <a:rPr lang="zh-CN" altLang="en-US" dirty="0"/>
              <a:t>，存在一个确定型图灵机</a:t>
            </a:r>
            <a:r>
              <a:rPr lang="en-US" altLang="zh-CN" dirty="0"/>
              <a:t>M'</a:t>
            </a:r>
            <a:r>
              <a:rPr lang="zh-CN" altLang="en-US" dirty="0"/>
              <a:t>，使得它们的语言相等，即</a:t>
            </a:r>
            <a:r>
              <a:rPr lang="en-US" altLang="zh-CN" dirty="0"/>
              <a:t>L(M) = L(M')</a:t>
            </a:r>
            <a:r>
              <a:rPr lang="zh-CN" altLang="en-US" dirty="0"/>
              <a:t>。</a:t>
            </a:r>
          </a:p>
          <a:p>
            <a:endParaRPr lang="zh-CN" altLang="en-US" dirty="0"/>
          </a:p>
          <a:p>
            <a:r>
              <a:rPr lang="zh-CN" altLang="en-US" dirty="0"/>
              <a:t>证明：因为非确定型图灵机的计算过程就是一棵树，因此我们只需遍历该树就可以模拟其计算过程。一个简单的想法是利用深度优先搜索来遍历</a:t>
            </a:r>
            <a:r>
              <a:rPr lang="en-US" altLang="zh-CN" dirty="0"/>
              <a:t>M</a:t>
            </a:r>
            <a:r>
              <a:rPr lang="zh-CN" altLang="en-US" dirty="0"/>
              <a:t>的计算树，但这样行不通，因为</a:t>
            </a:r>
            <a:r>
              <a:rPr lang="en-US" altLang="zh-CN" dirty="0"/>
              <a:t>M</a:t>
            </a:r>
            <a:r>
              <a:rPr lang="zh-CN" altLang="en-US" dirty="0"/>
              <a:t>的某些计算分支可能永远不停机！所以我们可以采用一种在算法设计中称为迭代加深搜索的技巧来遍历</a:t>
            </a:r>
            <a:r>
              <a:rPr lang="en-US" altLang="zh-CN" dirty="0"/>
              <a:t>M</a:t>
            </a:r>
            <a:r>
              <a:rPr lang="zh-CN" altLang="en-US" dirty="0"/>
              <a:t>的计算树。具体证明如下：</a:t>
            </a:r>
          </a:p>
          <a:p>
            <a:endParaRPr lang="zh-CN" altLang="en-US" dirty="0"/>
          </a:p>
          <a:p>
            <a:r>
              <a:rPr lang="zh-CN" altLang="en-US" dirty="0"/>
              <a:t>对于非确定型图灵机</a:t>
            </a:r>
            <a:r>
              <a:rPr lang="en-US" altLang="zh-CN" dirty="0"/>
              <a:t>M</a:t>
            </a:r>
            <a:r>
              <a:rPr lang="zh-CN" altLang="en-US" dirty="0"/>
              <a:t>，构造一个确定型图灵机</a:t>
            </a:r>
            <a:r>
              <a:rPr lang="en-US" altLang="zh-CN" dirty="0"/>
              <a:t>M'</a:t>
            </a:r>
            <a:r>
              <a:rPr lang="zh-CN" altLang="en-US" dirty="0"/>
              <a:t>如下：</a:t>
            </a:r>
          </a:p>
          <a:p>
            <a:endParaRPr lang="zh-CN" altLang="en-US" dirty="0"/>
          </a:p>
          <a:p>
            <a:r>
              <a:rPr lang="zh-CN" altLang="en-US" dirty="0"/>
              <a:t>令</a:t>
            </a:r>
            <a:r>
              <a:rPr lang="en-US" altLang="zh-CN" dirty="0"/>
              <a:t>k= 1</a:t>
            </a:r>
            <a:r>
              <a:rPr lang="zh-CN" altLang="en-US" dirty="0"/>
              <a:t>；</a:t>
            </a:r>
          </a:p>
          <a:p>
            <a:r>
              <a:rPr lang="zh-CN" altLang="en-US" dirty="0"/>
              <a:t>深度优先地模拟</a:t>
            </a:r>
            <a:r>
              <a:rPr lang="en-US" altLang="zh-CN" dirty="0"/>
              <a:t>M</a:t>
            </a:r>
            <a:r>
              <a:rPr lang="zh-CN" altLang="en-US" dirty="0"/>
              <a:t>的每个分支的计算，但每个分支最多只计算</a:t>
            </a:r>
            <a:r>
              <a:rPr lang="en-US" altLang="zh-CN" dirty="0"/>
              <a:t>k</a:t>
            </a:r>
            <a:r>
              <a:rPr lang="zh-CN" altLang="en-US" dirty="0"/>
              <a:t>步，如果某个计算分支在</a:t>
            </a:r>
            <a:r>
              <a:rPr lang="en-US" altLang="zh-CN" dirty="0"/>
              <a:t>k</a:t>
            </a:r>
            <a:r>
              <a:rPr lang="zh-CN" altLang="en-US" dirty="0"/>
              <a:t>步内可以停机，则</a:t>
            </a:r>
            <a:r>
              <a:rPr lang="en-US" altLang="zh-CN" dirty="0"/>
              <a:t>M'</a:t>
            </a:r>
            <a:r>
              <a:rPr lang="zh-CN" altLang="en-US" dirty="0"/>
              <a:t>也停机，并将该计算分支的计算结果输出。</a:t>
            </a:r>
          </a:p>
          <a:p>
            <a:r>
              <a:rPr lang="zh-CN" altLang="en-US" dirty="0"/>
              <a:t>令</a:t>
            </a:r>
            <a:r>
              <a:rPr lang="en-US" altLang="zh-CN" dirty="0"/>
              <a:t>k</a:t>
            </a:r>
            <a:r>
              <a:rPr lang="zh-CN" altLang="en-US" dirty="0"/>
              <a:t>增加 </a:t>
            </a:r>
            <a:r>
              <a:rPr lang="en-US" altLang="zh-CN" dirty="0"/>
              <a:t>1</a:t>
            </a:r>
            <a:r>
              <a:rPr lang="zh-CN" altLang="en-US" dirty="0"/>
              <a:t>，跳转到上一步继续执行。</a:t>
            </a:r>
          </a:p>
          <a:p>
            <a:r>
              <a:rPr lang="zh-CN" altLang="en-US" dirty="0"/>
              <a:t>显然，若</a:t>
            </a:r>
            <a:r>
              <a:rPr lang="en-US" altLang="zh-CN" dirty="0"/>
              <a:t>M</a:t>
            </a:r>
            <a:r>
              <a:rPr lang="zh-CN" altLang="en-US" dirty="0"/>
              <a:t>有某个分支可以停机，则此</a:t>
            </a:r>
            <a:r>
              <a:rPr lang="en-US" altLang="zh-CN" dirty="0"/>
              <a:t>M'</a:t>
            </a:r>
            <a:r>
              <a:rPr lang="zh-CN" altLang="en-US" dirty="0"/>
              <a:t>也一定会找到该分支并停机。因此</a:t>
            </a:r>
            <a:r>
              <a:rPr lang="en-US" altLang="zh-CN" dirty="0"/>
              <a:t>L(M) = L(M')</a:t>
            </a:r>
            <a:r>
              <a:rPr lang="zh-CN" altLang="en-US" dirty="0"/>
              <a:t>。</a:t>
            </a:r>
          </a:p>
          <a:p>
            <a:endParaRPr lang="zh-CN" altLang="en-US" dirty="0"/>
          </a:p>
          <a:p>
            <a:r>
              <a:rPr lang="zh-CN" altLang="en-US" dirty="0"/>
              <a:t>定理</a:t>
            </a:r>
            <a:r>
              <a:rPr lang="en-US" altLang="zh-CN" dirty="0"/>
              <a:t>2</a:t>
            </a:r>
            <a:r>
              <a:rPr lang="zh-CN" altLang="en-US" dirty="0"/>
              <a:t>：如果语言</a:t>
            </a:r>
            <a:r>
              <a:rPr lang="en-US" altLang="zh-CN" dirty="0"/>
              <a:t>L</a:t>
            </a:r>
            <a:r>
              <a:rPr lang="zh-CN" altLang="en-US" dirty="0"/>
              <a:t>被非确定型图灵机</a:t>
            </a:r>
            <a:r>
              <a:rPr lang="en-US" altLang="zh-CN" dirty="0"/>
              <a:t>M</a:t>
            </a:r>
            <a:r>
              <a:rPr lang="zh-CN" altLang="en-US" dirty="0"/>
              <a:t>在多项式时间内接受，则一定存在多项式</a:t>
            </a:r>
            <a:r>
              <a:rPr lang="en-US" altLang="zh-CN" dirty="0"/>
              <a:t>P</a:t>
            </a:r>
            <a:r>
              <a:rPr lang="zh-CN" altLang="en-US" dirty="0"/>
              <a:t>使得语言</a:t>
            </a:r>
            <a:r>
              <a:rPr lang="en-US" altLang="zh-CN" dirty="0"/>
              <a:t>L</a:t>
            </a:r>
            <a:r>
              <a:rPr lang="zh-CN" altLang="en-US" dirty="0"/>
              <a:t>被时间复杂度为</a:t>
            </a:r>
            <a:r>
              <a:rPr lang="en-US" altLang="zh-CN" dirty="0"/>
              <a:t>O(2^{P(n)})</a:t>
            </a:r>
            <a:r>
              <a:rPr lang="zh-CN" altLang="en-US" dirty="0"/>
              <a:t>的确定型图灵机程序所接受。</a:t>
            </a:r>
          </a:p>
          <a:p>
            <a:endParaRPr lang="zh-CN" altLang="en-US" dirty="0"/>
          </a:p>
          <a:p>
            <a:r>
              <a:rPr lang="zh-CN" altLang="en-US" dirty="0"/>
              <a:t>定理</a:t>
            </a:r>
            <a:r>
              <a:rPr lang="en-US" altLang="zh-CN" dirty="0"/>
              <a:t>2</a:t>
            </a:r>
            <a:r>
              <a:rPr lang="zh-CN" altLang="en-US" dirty="0"/>
              <a:t>说明了为什么在证明</a:t>
            </a:r>
            <a:r>
              <a:rPr lang="en-US" altLang="zh-CN" dirty="0"/>
              <a:t>P = NP</a:t>
            </a:r>
            <a:r>
              <a:rPr lang="zh-CN" altLang="en-US" dirty="0"/>
              <a:t>之前，所有的</a:t>
            </a:r>
            <a:r>
              <a:rPr lang="en-US" altLang="zh-CN" dirty="0"/>
              <a:t>NPC</a:t>
            </a:r>
            <a:r>
              <a:rPr lang="zh-CN" altLang="en-US" dirty="0"/>
              <a:t>问题都只有指数时间复杂度算法。</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7</a:t>
            </a:fld>
            <a:endParaRPr lang="zh-CN" altLang="en-US"/>
          </a:p>
        </p:txBody>
      </p:sp>
    </p:spTree>
    <p:extLst>
      <p:ext uri="{BB962C8B-B14F-4D97-AF65-F5344CB8AC3E}">
        <p14:creationId xmlns:p14="http://schemas.microsoft.com/office/powerpoint/2010/main" val="3957465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要证明</a:t>
            </a:r>
            <a:r>
              <a:rPr lang="en-US" altLang="zh-CN" dirty="0"/>
              <a:t>P</a:t>
            </a:r>
            <a:r>
              <a:rPr lang="zh-CN" altLang="en-US" dirty="0"/>
              <a:t>＝</a:t>
            </a:r>
            <a:r>
              <a:rPr lang="en-US" altLang="zh-CN" dirty="0"/>
              <a:t>NP</a:t>
            </a:r>
            <a:r>
              <a:rPr lang="zh-CN" altLang="en-US" dirty="0"/>
              <a:t>？，要么是对任何一个</a:t>
            </a:r>
            <a:r>
              <a:rPr lang="en-US" altLang="zh-CN" dirty="0"/>
              <a:t>NPC</a:t>
            </a:r>
            <a:r>
              <a:rPr lang="zh-CN" altLang="en-US" dirty="0"/>
              <a:t>问题找到一个多项式复杂性的算法，要么是证明了任何一个</a:t>
            </a:r>
            <a:r>
              <a:rPr lang="en-US" altLang="zh-CN" dirty="0"/>
              <a:t>NPC</a:t>
            </a:r>
            <a:r>
              <a:rPr lang="zh-CN" altLang="en-US" dirty="0"/>
              <a:t>问题的问题复杂性为指数复杂性。</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18</a:t>
            </a:fld>
            <a:endParaRPr lang="zh-CN" altLang="en-US"/>
          </a:p>
        </p:txBody>
      </p:sp>
    </p:spTree>
    <p:extLst>
      <p:ext uri="{BB962C8B-B14F-4D97-AF65-F5344CB8AC3E}">
        <p14:creationId xmlns:p14="http://schemas.microsoft.com/office/powerpoint/2010/main" val="2538285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latin typeface="Courier New" panose="02070309020205020404" pitchFamily="49" charset="0"/>
              </a:rPr>
              <a:t>Thruston</a:t>
            </a:r>
            <a:r>
              <a:rPr lang="en-US" altLang="zh-CN" sz="1200" dirty="0">
                <a:latin typeface="Courier New" panose="02070309020205020404" pitchFamily="49" charset="0"/>
              </a:rPr>
              <a:t>-</a:t>
            </a:r>
            <a:r>
              <a:rPr lang="zh-CN" altLang="en-US" sz="1200" dirty="0">
                <a:latin typeface="Courier New" panose="02070309020205020404" pitchFamily="49" charset="0"/>
              </a:rPr>
              <a:t>丘成桐</a:t>
            </a:r>
            <a:r>
              <a:rPr lang="en-US" altLang="zh-CN" sz="1200" dirty="0">
                <a:latin typeface="Courier New" panose="02070309020205020404" pitchFamily="49" charset="0"/>
              </a:rPr>
              <a:t>-Hamilton-Perelman-</a:t>
            </a:r>
            <a:r>
              <a:rPr lang="zh-CN" altLang="en-US" sz="1200" dirty="0">
                <a:latin typeface="Courier New" panose="02070309020205020404" pitchFamily="49" charset="0"/>
              </a:rPr>
              <a:t>朱嘉平</a:t>
            </a:r>
            <a:r>
              <a:rPr lang="en-US" altLang="zh-CN" sz="1200" dirty="0">
                <a:latin typeface="Courier New" panose="02070309020205020404" pitchFamily="49" charset="0"/>
              </a:rPr>
              <a:t>-</a:t>
            </a:r>
            <a:r>
              <a:rPr lang="zh-CN" altLang="en-US" sz="1200" dirty="0">
                <a:latin typeface="Courier New" panose="02070309020205020404" pitchFamily="49" charset="0"/>
              </a:rPr>
              <a:t>曹怀东</a:t>
            </a:r>
            <a:endParaRPr lang="en-US" altLang="zh-CN" sz="1200" dirty="0">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Courier New" panose="02070309020205020404" pitchFamily="49" charset="0"/>
            </a:endParaRPr>
          </a:p>
          <a:p>
            <a:r>
              <a:rPr lang="zh-CN" altLang="en-US" sz="1200" b="0" i="0" u="none" strike="noStrike" kern="1200" dirty="0">
                <a:solidFill>
                  <a:schemeClr val="tx1"/>
                </a:solidFill>
                <a:effectLst/>
                <a:latin typeface="+mn-lt"/>
                <a:ea typeface="+mn-ea"/>
                <a:cs typeface="+mn-cs"/>
                <a:hlinkClick r:id="rId3"/>
              </a:rPr>
              <a:t>格里戈里</a:t>
            </a:r>
            <a:r>
              <a:rPr lang="en-US" altLang="zh-CN" sz="1200" b="0" i="0" u="none" strike="noStrike" kern="1200" dirty="0">
                <a:solidFill>
                  <a:schemeClr val="tx1"/>
                </a:solidFill>
                <a:effectLst/>
                <a:latin typeface="+mn-lt"/>
                <a:ea typeface="+mn-ea"/>
                <a:cs typeface="+mn-cs"/>
                <a:hlinkClick r:id="rId3"/>
              </a:rPr>
              <a:t>·</a:t>
            </a:r>
            <a:r>
              <a:rPr lang="zh-CN" altLang="en-US" sz="1200" b="0" i="0" u="none" strike="noStrike" kern="1200" dirty="0">
                <a:solidFill>
                  <a:schemeClr val="tx1"/>
                </a:solidFill>
                <a:effectLst/>
                <a:latin typeface="+mn-lt"/>
                <a:ea typeface="+mn-ea"/>
                <a:cs typeface="+mn-cs"/>
                <a:hlinkClick r:id="rId3"/>
              </a:rPr>
              <a:t>佩雷尔曼</a:t>
            </a:r>
            <a:r>
              <a:rPr lang="zh-CN" altLang="en-US" sz="1200" b="0" i="0" kern="1200" dirty="0">
                <a:solidFill>
                  <a:schemeClr val="tx1"/>
                </a:solidFill>
                <a:effectLst/>
                <a:latin typeface="+mn-lt"/>
                <a:ea typeface="+mn-ea"/>
                <a:cs typeface="+mn-cs"/>
              </a:rPr>
              <a:t>在花了</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年时间研究这个足有一个世纪的</a:t>
            </a:r>
            <a:r>
              <a:rPr lang="zh-CN" altLang="en-US" sz="1200" b="0" i="0" u="none" strike="noStrike" kern="1200" dirty="0">
                <a:solidFill>
                  <a:schemeClr val="tx1"/>
                </a:solidFill>
                <a:effectLst/>
                <a:latin typeface="+mn-lt"/>
                <a:ea typeface="+mn-ea"/>
                <a:cs typeface="+mn-cs"/>
                <a:hlinkClick r:id="rId4"/>
              </a:rPr>
              <a:t>数学难题</a:t>
            </a:r>
            <a:r>
              <a:rPr lang="zh-CN" altLang="en-US" sz="1200" b="0" i="0" kern="1200" dirty="0">
                <a:solidFill>
                  <a:schemeClr val="tx1"/>
                </a:solidFill>
                <a:effectLst/>
                <a:latin typeface="+mn-lt"/>
                <a:ea typeface="+mn-ea"/>
                <a:cs typeface="+mn-cs"/>
              </a:rPr>
              <a:t>后，在</a:t>
            </a:r>
            <a:r>
              <a:rPr lang="en-US" altLang="zh-CN" sz="1200" b="0" i="0" kern="1200" dirty="0">
                <a:solidFill>
                  <a:schemeClr val="tx1"/>
                </a:solidFill>
                <a:effectLst/>
                <a:latin typeface="+mn-lt"/>
                <a:ea typeface="+mn-ea"/>
                <a:cs typeface="+mn-cs"/>
              </a:rPr>
              <a:t>2002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月和</a:t>
            </a:r>
            <a:r>
              <a:rPr lang="en-US" altLang="zh-CN" sz="1200" b="0" i="0" kern="1200" dirty="0">
                <a:solidFill>
                  <a:schemeClr val="tx1"/>
                </a:solidFill>
                <a:effectLst/>
                <a:latin typeface="+mn-lt"/>
                <a:ea typeface="+mn-ea"/>
                <a:cs typeface="+mn-cs"/>
              </a:rPr>
              <a:t>2003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月之间，将</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份关键论文的手稿粘贴到</a:t>
            </a:r>
            <a:r>
              <a:rPr lang="en-US" altLang="zh-CN" sz="1200" b="0" i="0" kern="1200" dirty="0">
                <a:solidFill>
                  <a:schemeClr val="tx1"/>
                </a:solidFill>
                <a:effectLst/>
                <a:latin typeface="+mn-lt"/>
                <a:ea typeface="+mn-ea"/>
                <a:cs typeface="+mn-cs"/>
              </a:rPr>
              <a:t>arXiv.org</a:t>
            </a:r>
            <a:r>
              <a:rPr lang="zh-CN" altLang="en-US" sz="1200" b="0" i="0" kern="1200" dirty="0">
                <a:solidFill>
                  <a:schemeClr val="tx1"/>
                </a:solidFill>
                <a:effectLst/>
                <a:latin typeface="+mn-lt"/>
                <a:ea typeface="+mn-ea"/>
                <a:cs typeface="+mn-cs"/>
              </a:rPr>
              <a:t>这个专门刊登数学和物理</a:t>
            </a:r>
            <a:r>
              <a:rPr lang="zh-CN" altLang="en-US" sz="1200" b="0" i="0" u="none" strike="noStrike" kern="1200" dirty="0">
                <a:solidFill>
                  <a:schemeClr val="tx1"/>
                </a:solidFill>
                <a:effectLst/>
                <a:latin typeface="+mn-lt"/>
                <a:ea typeface="+mn-ea"/>
                <a:cs typeface="+mn-cs"/>
                <a:hlinkClick r:id="rId5"/>
              </a:rPr>
              <a:t>预印本</a:t>
            </a:r>
            <a:r>
              <a:rPr lang="zh-CN" altLang="en-US" sz="1200" b="0" i="0" kern="1200" dirty="0">
                <a:solidFill>
                  <a:schemeClr val="tx1"/>
                </a:solidFill>
                <a:effectLst/>
                <a:latin typeface="+mn-lt"/>
                <a:ea typeface="+mn-ea"/>
                <a:cs typeface="+mn-cs"/>
              </a:rPr>
              <a:t>论文的网站上，并用电邮通知了几位数学家，声称自己证明了</a:t>
            </a:r>
            <a:r>
              <a:rPr lang="zh-CN" altLang="en-US" sz="1200" b="0" i="0" u="none" strike="noStrike" kern="1200" dirty="0">
                <a:solidFill>
                  <a:schemeClr val="tx1"/>
                </a:solidFill>
                <a:effectLst/>
                <a:latin typeface="+mn-lt"/>
                <a:ea typeface="+mn-ea"/>
                <a:cs typeface="+mn-cs"/>
                <a:hlinkClick r:id="rId6"/>
              </a:rPr>
              <a:t>几何化猜想</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2005</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月，数位专家宣布验证了该证明，一致的赞成意见几乎已经达成。“如果有人对我解决这个问题的方法感兴趣，都在那儿呢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让他们去看吧。”</a:t>
            </a:r>
            <a:r>
              <a:rPr lang="zh-CN" altLang="en-US" sz="1200" b="0" i="0" u="none" strike="noStrike" kern="1200" dirty="0">
                <a:solidFill>
                  <a:schemeClr val="tx1"/>
                </a:solidFill>
                <a:effectLst/>
                <a:latin typeface="+mn-lt"/>
                <a:ea typeface="+mn-ea"/>
                <a:cs typeface="+mn-cs"/>
                <a:hlinkClick r:id="rId7"/>
              </a:rPr>
              <a:t>佩雷尔曼</a:t>
            </a:r>
            <a:r>
              <a:rPr lang="zh-CN" altLang="en-US" sz="1200" b="0" i="0" kern="1200" dirty="0">
                <a:solidFill>
                  <a:schemeClr val="tx1"/>
                </a:solidFill>
                <a:effectLst/>
                <a:latin typeface="+mn-lt"/>
                <a:ea typeface="+mn-ea"/>
                <a:cs typeface="+mn-cs"/>
              </a:rPr>
              <a:t>说，“我已经发表了我所有的算法，我能提供给公众的就是这些了。”</a:t>
            </a:r>
            <a:endParaRPr lang="en-US" altLang="zh-CN" dirty="0"/>
          </a:p>
          <a:p>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年，在佩雷尔曼公布他的</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篇文章中的第一篇之后近</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年，专家们终于达成了共识：佩雷尔曼解决了这个学科最令人肃然起敬的问题之一。但是猜想的解决却触发了一场风波。</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2003</a:t>
            </a:r>
            <a:r>
              <a:rPr lang="zh-CN" altLang="en-US" sz="1200" b="0" i="0" kern="1200" dirty="0">
                <a:solidFill>
                  <a:schemeClr val="tx1"/>
                </a:solidFill>
                <a:effectLst/>
                <a:latin typeface="+mn-lt"/>
                <a:ea typeface="+mn-ea"/>
                <a:cs typeface="+mn-cs"/>
              </a:rPr>
              <a:t>年春天，</a:t>
            </a:r>
            <a:r>
              <a:rPr lang="zh-CN" altLang="en-US" sz="1200" b="0" i="0" u="none" strike="noStrike" kern="1200" dirty="0">
                <a:solidFill>
                  <a:schemeClr val="tx1"/>
                </a:solidFill>
                <a:effectLst/>
                <a:latin typeface="+mn-lt"/>
                <a:ea typeface="+mn-ea"/>
                <a:cs typeface="+mn-cs"/>
                <a:hlinkClick r:id="rId8"/>
              </a:rPr>
              <a:t>丘成桐</a:t>
            </a:r>
            <a:r>
              <a:rPr lang="zh-CN" altLang="en-US" sz="1200" b="0" i="0" kern="1200" dirty="0">
                <a:solidFill>
                  <a:schemeClr val="tx1"/>
                </a:solidFill>
                <a:effectLst/>
                <a:latin typeface="+mn-lt"/>
                <a:ea typeface="+mn-ea"/>
                <a:cs typeface="+mn-cs"/>
              </a:rPr>
              <a:t>召集中山大学的朱熹平和他的一个学生，</a:t>
            </a:r>
            <a:r>
              <a:rPr lang="zh-CN" altLang="en-US" sz="1200" b="0" i="0" u="none" strike="noStrike" kern="1200" dirty="0">
                <a:solidFill>
                  <a:schemeClr val="tx1"/>
                </a:solidFill>
                <a:effectLst/>
                <a:latin typeface="+mn-lt"/>
                <a:ea typeface="+mn-ea"/>
                <a:cs typeface="+mn-cs"/>
                <a:hlinkClick r:id="rId9"/>
              </a:rPr>
              <a:t>里海大学</a:t>
            </a:r>
            <a:r>
              <a:rPr lang="zh-CN" altLang="en-US" sz="1200" b="0" i="0" kern="1200" dirty="0">
                <a:solidFill>
                  <a:schemeClr val="tx1"/>
                </a:solidFill>
                <a:effectLst/>
                <a:latin typeface="+mn-lt"/>
                <a:ea typeface="+mn-ea"/>
                <a:cs typeface="+mn-cs"/>
              </a:rPr>
              <a:t>的曹怀东，承担解释佩雷尔曼的证明的工作。丘还安排朱在</a:t>
            </a:r>
            <a:r>
              <a:rPr lang="en-US" altLang="zh-CN" sz="1200" b="0" i="0" kern="1200" dirty="0">
                <a:solidFill>
                  <a:schemeClr val="tx1"/>
                </a:solidFill>
                <a:effectLst/>
                <a:latin typeface="+mn-lt"/>
                <a:ea typeface="+mn-ea"/>
                <a:cs typeface="+mn-cs"/>
              </a:rPr>
              <a:t>2005-06</a:t>
            </a:r>
            <a:r>
              <a:rPr lang="zh-CN" altLang="en-US" sz="1200" b="0" i="0" kern="1200" dirty="0">
                <a:solidFill>
                  <a:schemeClr val="tx1"/>
                </a:solidFill>
                <a:effectLst/>
                <a:latin typeface="+mn-lt"/>
                <a:ea typeface="+mn-ea"/>
                <a:cs typeface="+mn-cs"/>
              </a:rPr>
              <a:t>学年访问哈佛大学，在一个讨论班上讲解佩雷尔曼的证明并继续与曹一起写他们的文章。</a:t>
            </a:r>
          </a:p>
          <a:p>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13</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亚洲数学杂志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编委会的</a:t>
            </a:r>
            <a:r>
              <a:rPr lang="en-US" altLang="zh-CN" sz="1200" b="0" i="0" kern="1200" dirty="0">
                <a:solidFill>
                  <a:schemeClr val="tx1"/>
                </a:solidFill>
                <a:effectLst/>
                <a:latin typeface="+mn-lt"/>
                <a:ea typeface="+mn-ea"/>
                <a:cs typeface="+mn-cs"/>
              </a:rPr>
              <a:t>31</a:t>
            </a:r>
            <a:r>
              <a:rPr lang="zh-CN" altLang="en-US" sz="1200" b="0" i="0" kern="1200" dirty="0">
                <a:solidFill>
                  <a:schemeClr val="tx1"/>
                </a:solidFill>
                <a:effectLst/>
                <a:latin typeface="+mn-lt"/>
                <a:ea typeface="+mn-ea"/>
                <a:cs typeface="+mn-cs"/>
              </a:rPr>
              <a:t>位数学家收到丘成桐和另一位共同主编的电子邮件，通知他们在</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天内对丘打算在杂志上发表的朱熹平和曹怀东的一篇文章发表意见，题目是“瑞奇流的哈密尔顿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庞加莱和几何化猜想”。电子邮件没有包含这篇文章，评审报告或者摘要。至少一位编委要求看这篇文章，却被告知无法得到。</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日曹收到了丘的邮件告诉他文章已被接受，摘要已在杂志的网站公布。一个多月后，朱和曹的文章的题目在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亚洲数学杂志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的网页上被改成“庞加莱和几何化猜想的一个完整证明：瑞奇流的哈密尔顿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佩雷尔曼理论的应用”。摘要也被修改了，新加的一句话说，“这一证明应看作为瑞奇流的哈密尔顿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佩雷尔曼理论的最高成就”。</a:t>
            </a:r>
            <a:endParaRPr lang="en-US" altLang="zh-CN" sz="1200" b="0" i="0" kern="1200" dirty="0">
              <a:solidFill>
                <a:schemeClr val="tx1"/>
              </a:solidFill>
              <a:effectLst/>
              <a:latin typeface="+mn-lt"/>
              <a:ea typeface="+mn-ea"/>
              <a:cs typeface="+mn-cs"/>
            </a:endParaRPr>
          </a:p>
          <a:p>
            <a:r>
              <a:rPr lang="en-US" altLang="zh-CN" dirty="0"/>
              <a:t>2006</a:t>
            </a:r>
            <a:r>
              <a:rPr lang="zh-CN" altLang="en-US" dirty="0"/>
              <a:t>年</a:t>
            </a:r>
            <a:r>
              <a:rPr lang="en-US" altLang="zh-CN" dirty="0"/>
              <a:t>6</a:t>
            </a:r>
            <a:r>
              <a:rPr lang="zh-CN" altLang="en-US" dirty="0"/>
              <a:t>月</a:t>
            </a:r>
            <a:r>
              <a:rPr lang="en-US" altLang="zh-CN" dirty="0"/>
              <a:t>3</a:t>
            </a:r>
            <a:r>
              <a:rPr lang="zh-CN" altLang="en-US" dirty="0"/>
              <a:t>日，数学大师、菲尔兹奖得主丘成桐教授在北京中科院晨兴数学研究中心宣布：在美、俄等国科学家的工作基础上，中山大学朱熹平教授和旅美数学家、清华大学兼职教授曹怀东已经彻底证明了庞加莱猜想。大师说：“这就像盖大楼，前人打好了基础，但最后一步</a:t>
            </a:r>
            <a:r>
              <a:rPr lang="en-US" altLang="zh-CN" dirty="0"/>
              <a:t>——</a:t>
            </a:r>
            <a:r>
              <a:rPr lang="zh-CN" altLang="en-US" dirty="0"/>
              <a:t>也就是‘封顶’工作是由中国人来完成的。”为了让普通人了解这一猜想的重要性，大师进一步解释道，“这是一项大成就，比哥德巴赫猜想重要得多。”大师此说的根据何在？何以哥氏就不如庞氏？不得而知。但是只证明了</a:t>
            </a:r>
            <a:r>
              <a:rPr lang="en-US" altLang="zh-CN" dirty="0"/>
              <a:t>1+2</a:t>
            </a:r>
            <a:r>
              <a:rPr lang="zh-CN" altLang="en-US" dirty="0"/>
              <a:t>的陈景润身材无疑是越发的见矮了。</a:t>
            </a:r>
            <a:endParaRPr lang="en-US" altLang="zh-CN" dirty="0"/>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其他的一些数学家不同意朱和曹对于庞加莱猜想做出重要新贡献的说法。纽约州立大学石溪分校的几何学家约翰・摩根（</a:t>
            </a:r>
            <a:r>
              <a:rPr lang="en-US" altLang="zh-CN" sz="1200" b="0" i="0" kern="1200" dirty="0">
                <a:solidFill>
                  <a:schemeClr val="tx1"/>
                </a:solidFill>
                <a:effectLst/>
                <a:latin typeface="+mn-lt"/>
                <a:ea typeface="+mn-ea"/>
                <a:cs typeface="+mn-cs"/>
              </a:rPr>
              <a:t>John Morgan</a:t>
            </a:r>
            <a:r>
              <a:rPr lang="zh-CN" altLang="en-US" sz="1200" b="0" i="0" kern="1200" dirty="0">
                <a:solidFill>
                  <a:schemeClr val="tx1"/>
                </a:solidFill>
                <a:effectLst/>
                <a:latin typeface="+mn-lt"/>
                <a:ea typeface="+mn-ea"/>
                <a:cs typeface="+mn-cs"/>
              </a:rPr>
              <a:t>）说：“佩雷尔曼已经做了证明，这个证明是完整和正确的。我看不出他们做了什么不同的事情。”</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日出版的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杂志刊发了一则关于庞加莱猜想的长篇报道。报道的第一作者是美国哥伦比亚大学新闻系教授娜莎</a:t>
            </a:r>
            <a:r>
              <a:rPr lang="en-US" altLang="zh-CN" sz="1200" b="0" i="0" kern="1200" dirty="0">
                <a:solidFill>
                  <a:schemeClr val="tx1"/>
                </a:solidFill>
                <a:effectLst/>
                <a:latin typeface="+mn-lt"/>
                <a:ea typeface="+mn-ea"/>
                <a:cs typeface="+mn-cs"/>
              </a:rPr>
              <a:t>(Sylvia Nasar)</a:t>
            </a:r>
            <a:r>
              <a:rPr lang="zh-CN" altLang="en-US" sz="1200" b="0" i="0" kern="1200" dirty="0">
                <a:solidFill>
                  <a:schemeClr val="tx1"/>
                </a:solidFill>
                <a:effectLst/>
                <a:latin typeface="+mn-lt"/>
                <a:ea typeface="+mn-ea"/>
                <a:cs typeface="+mn-cs"/>
              </a:rPr>
              <a:t>，曾经写过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美丽心灵</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纳什传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一书。娜莎通过一些数学家之口，将丘成桐描述为一个追名逐利之徒。纽约大学石溪分校数学系教授安德尔森（</a:t>
            </a:r>
            <a:r>
              <a:rPr lang="en-US" altLang="zh-CN" sz="1200" b="0" i="0" kern="1200" dirty="0">
                <a:solidFill>
                  <a:schemeClr val="tx1"/>
                </a:solidFill>
                <a:effectLst/>
                <a:latin typeface="+mn-lt"/>
                <a:ea typeface="+mn-ea"/>
                <a:cs typeface="+mn-cs"/>
              </a:rPr>
              <a:t>Michael Anderson</a:t>
            </a:r>
            <a:r>
              <a:rPr lang="zh-CN" altLang="en-US" sz="1200" b="0" i="0" kern="1200" dirty="0">
                <a:solidFill>
                  <a:schemeClr val="tx1"/>
                </a:solidFill>
                <a:effectLst/>
                <a:latin typeface="+mn-lt"/>
                <a:ea typeface="+mn-ea"/>
                <a:cs typeface="+mn-cs"/>
              </a:rPr>
              <a:t>）说，“丘成桐想要做几何界的国王。他认为一切都应当出自于他。他不喜欢别人侵入他的领地”；</a:t>
            </a:r>
            <a:r>
              <a:rPr lang="zh-CN" altLang="en-US" sz="1200" b="0" i="0" u="none" strike="noStrike" kern="1200" dirty="0">
                <a:solidFill>
                  <a:schemeClr val="tx1"/>
                </a:solidFill>
                <a:effectLst/>
                <a:latin typeface="+mn-lt"/>
                <a:ea typeface="+mn-ea"/>
                <a:cs typeface="+mn-cs"/>
                <a:hlinkClick r:id="rId10"/>
              </a:rPr>
              <a:t>麻省理工学院</a:t>
            </a:r>
            <a:r>
              <a:rPr lang="zh-CN" altLang="en-US" sz="1200" b="0" i="0" kern="1200" dirty="0">
                <a:solidFill>
                  <a:schemeClr val="tx1"/>
                </a:solidFill>
                <a:effectLst/>
                <a:latin typeface="+mn-lt"/>
                <a:ea typeface="+mn-ea"/>
                <a:cs typeface="+mn-cs"/>
              </a:rPr>
              <a:t>数学系教授斯德洛克</a:t>
            </a:r>
            <a:r>
              <a:rPr lang="en-US" altLang="zh-CN" sz="1200" b="0" i="0" kern="1200" dirty="0">
                <a:solidFill>
                  <a:schemeClr val="tx1"/>
                </a:solidFill>
                <a:effectLst/>
                <a:latin typeface="+mn-lt"/>
                <a:ea typeface="+mn-ea"/>
                <a:cs typeface="+mn-cs"/>
              </a:rPr>
              <a:t>(Dan </a:t>
            </a:r>
            <a:r>
              <a:rPr lang="en-US" altLang="zh-CN" sz="1200" b="0" i="0" kern="1200" dirty="0" err="1">
                <a:solidFill>
                  <a:schemeClr val="tx1"/>
                </a:solidFill>
                <a:effectLst/>
                <a:latin typeface="+mn-lt"/>
                <a:ea typeface="+mn-ea"/>
                <a:cs typeface="+mn-cs"/>
              </a:rPr>
              <a:t>Strook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说，“他做过辉煌的事情，也为此得到了辉煌的荣誉。他拿到了所有的奖。在这个问题上他好像也想捞</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把，我感到这有点卑劣</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在文章所配发的漫画中，丘成桐正试图从佩雷尔曼胸前摘走</a:t>
            </a:r>
            <a:r>
              <a:rPr lang="zh-CN" altLang="en-US" sz="1200" b="0" i="0" u="none" strike="noStrike" kern="1200" dirty="0">
                <a:solidFill>
                  <a:schemeClr val="tx1"/>
                </a:solidFill>
                <a:effectLst/>
                <a:latin typeface="+mn-lt"/>
                <a:ea typeface="+mn-ea"/>
                <a:cs typeface="+mn-cs"/>
                <a:hlinkClick r:id="rId11"/>
              </a:rPr>
              <a:t>菲尔兹奖</a:t>
            </a:r>
            <a:r>
              <a:rPr lang="zh-CN" altLang="en-US" sz="1200" b="0" i="0" kern="1200" dirty="0">
                <a:solidFill>
                  <a:schemeClr val="tx1"/>
                </a:solidFill>
                <a:effectLst/>
                <a:latin typeface="+mn-lt"/>
                <a:ea typeface="+mn-ea"/>
                <a:cs typeface="+mn-cs"/>
              </a:rPr>
              <a:t>奖章。</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娜莎及其合作者在</a:t>
            </a:r>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a:t>
            </a:r>
            <a:r>
              <a:rPr lang="zh-CN" altLang="en-US" sz="1200" b="0" i="0" u="none" strike="noStrike" kern="1200" dirty="0">
                <a:solidFill>
                  <a:schemeClr val="tx1"/>
                </a:solidFill>
                <a:effectLst/>
                <a:latin typeface="+mn-lt"/>
                <a:ea typeface="+mn-ea"/>
                <a:cs typeface="+mn-cs"/>
                <a:hlinkClick r:id="rId12"/>
              </a:rPr>
              <a:t>国际数学家大会</a:t>
            </a:r>
            <a:r>
              <a:rPr lang="zh-CN" altLang="en-US" sz="1200" b="0" i="0" kern="1200" dirty="0">
                <a:solidFill>
                  <a:schemeClr val="tx1"/>
                </a:solidFill>
                <a:effectLst/>
                <a:latin typeface="+mn-lt"/>
                <a:ea typeface="+mn-ea"/>
                <a:cs typeface="+mn-cs"/>
              </a:rPr>
              <a:t>召开之前远赴圣彼得堡，终于采访到了佩雷尔曼。当被问到是否读过曹和朱的论文时，佩雷尔曼回答说，“我不清楚他们作出了什么新贡献，显然，朱不是非常理解我的推理，然后重新进行了论证。”</a:t>
            </a:r>
          </a:p>
          <a:p>
            <a:r>
              <a:rPr lang="zh-CN" altLang="en-US" sz="1200" b="0" i="0" kern="1200" dirty="0">
                <a:solidFill>
                  <a:schemeClr val="tx1"/>
                </a:solidFill>
                <a:effectLst/>
                <a:latin typeface="+mn-lt"/>
                <a:ea typeface="+mn-ea"/>
                <a:cs typeface="+mn-cs"/>
              </a:rPr>
              <a:t>最后朱熹平和曹怀东自己都承认他们没有任何新的贡献。</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日，曹怀东和朱熹平在数学家们公布预印本的网站贴出一篇文章，题目是“庞加莱猜想与几何化猜想的汉密尔顿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佩雷尔曼证明”。两位作者在文章的引言中说：此文是对于他们在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亚洲数学杂志</a:t>
            </a:r>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年第</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卷第</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期上发表的文章的修订版。原来的文章的题目是“庞加莱与几何化猜想的完整证明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瑞奇流的汉密尔顿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之应用”；而且在原来的摘要中称他们“给出了庞加莱与几何化猜想的完整证明”，这句话在新版本中被删掉了。两位作者特别指出：“我们改变了标题并对摘要作了修改是为了反映我们的观点，即证明庞加莱猜想的全部功劳属于汉密尔顿和佩雷尔曼。”</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事实上，在这两位作者宣布他们对于庞加莱猜想的证明没有功劳之前，丘成桐教授已经在国外说过他们的工作没有原创性。也就是说丘成桐自己已经否定了他在</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月初对中国媒体讲的话。</a:t>
            </a:r>
          </a:p>
          <a:p>
            <a:r>
              <a:rPr lang="zh-CN" altLang="en-US" sz="1200" b="0" i="0" kern="1200" dirty="0">
                <a:solidFill>
                  <a:schemeClr val="tx1"/>
                </a:solidFill>
                <a:effectLst/>
                <a:latin typeface="+mn-lt"/>
                <a:ea typeface="+mn-ea"/>
                <a:cs typeface="+mn-cs"/>
              </a:rPr>
              <a:t>另注：此事件中</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的采访对象与采访发布后有多人表示娜莎及其合作者“歪曲事实”。包括</a:t>
            </a:r>
            <a:r>
              <a:rPr lang="zh-CN" altLang="en-US" sz="1200" b="0" i="0" u="none" strike="noStrike" kern="1200" dirty="0">
                <a:solidFill>
                  <a:schemeClr val="tx1"/>
                </a:solidFill>
                <a:effectLst/>
                <a:latin typeface="+mn-lt"/>
                <a:ea typeface="+mn-ea"/>
                <a:cs typeface="+mn-cs"/>
                <a:hlinkClick r:id="rId13"/>
              </a:rPr>
              <a:t>理查德</a:t>
            </a:r>
            <a:r>
              <a:rPr lang="en-US" altLang="zh-CN" sz="1200" b="0" i="0" u="none" strike="noStrike" kern="1200" dirty="0">
                <a:solidFill>
                  <a:schemeClr val="tx1"/>
                </a:solidFill>
                <a:effectLst/>
                <a:latin typeface="+mn-lt"/>
                <a:ea typeface="+mn-ea"/>
                <a:cs typeface="+mn-cs"/>
                <a:hlinkClick r:id="rId13"/>
              </a:rPr>
              <a:t>·</a:t>
            </a:r>
            <a:r>
              <a:rPr lang="zh-CN" altLang="en-US" sz="1200" b="0" i="0" u="none" strike="noStrike" kern="1200" dirty="0">
                <a:solidFill>
                  <a:schemeClr val="tx1"/>
                </a:solidFill>
                <a:effectLst/>
                <a:latin typeface="+mn-lt"/>
                <a:ea typeface="+mn-ea"/>
                <a:cs typeface="+mn-cs"/>
                <a:hlinkClick r:id="rId13"/>
              </a:rPr>
              <a:t>汉密尔顿</a:t>
            </a:r>
            <a:r>
              <a:rPr lang="zh-CN" altLang="en-US" sz="1200" b="0" i="0" kern="1200" dirty="0">
                <a:solidFill>
                  <a:schemeClr val="tx1"/>
                </a:solidFill>
                <a:effectLst/>
                <a:latin typeface="+mn-lt"/>
                <a:ea typeface="+mn-ea"/>
                <a:cs typeface="+mn-cs"/>
              </a:rPr>
              <a:t>在内的多名数学家发表声明表示文章没有正确地反映他们对丘的评价。</a:t>
            </a:r>
          </a:p>
          <a:p>
            <a:r>
              <a:rPr lang="zh-CN" altLang="en-US" sz="1200" b="0" i="0" kern="1200" dirty="0">
                <a:solidFill>
                  <a:schemeClr val="tx1"/>
                </a:solidFill>
                <a:effectLst/>
                <a:latin typeface="+mn-lt"/>
                <a:ea typeface="+mn-ea"/>
                <a:cs typeface="+mn-cs"/>
              </a:rPr>
              <a:t>纽约大学石溪分校数学系教授安德尔森（</a:t>
            </a:r>
            <a:r>
              <a:rPr lang="en-US" altLang="zh-CN" sz="1200" b="0" i="0" kern="1200" dirty="0">
                <a:solidFill>
                  <a:schemeClr val="tx1"/>
                </a:solidFill>
                <a:effectLst/>
                <a:latin typeface="+mn-lt"/>
                <a:ea typeface="+mn-ea"/>
                <a:cs typeface="+mn-cs"/>
              </a:rPr>
              <a:t>Michael Anderson</a:t>
            </a:r>
            <a:r>
              <a:rPr lang="zh-CN" altLang="en-US" sz="1200" b="0" i="0" kern="1200" dirty="0">
                <a:solidFill>
                  <a:schemeClr val="tx1"/>
                </a:solidFill>
                <a:effectLst/>
                <a:latin typeface="+mn-lt"/>
                <a:ea typeface="+mn-ea"/>
                <a:cs typeface="+mn-cs"/>
              </a:rPr>
              <a:t>）在事后的澄清信中明确表示：“我明确告诉过她（娜莎），当时我做出的评价不过是出于猜测，没有事实根据。我从来没有允许她这样引用我的话”。</a:t>
            </a:r>
          </a:p>
          <a:p>
            <a:r>
              <a:rPr lang="zh-CN" altLang="en-US" sz="1200" b="0" i="0" kern="1200" dirty="0">
                <a:solidFill>
                  <a:schemeClr val="tx1"/>
                </a:solidFill>
                <a:effectLst/>
                <a:latin typeface="+mn-lt"/>
                <a:ea typeface="+mn-ea"/>
                <a:cs typeface="+mn-cs"/>
              </a:rPr>
              <a:t>另一采访对象</a:t>
            </a:r>
            <a:r>
              <a:rPr lang="zh-CN" altLang="en-US" sz="1200" b="0" i="0" u="none" strike="noStrike" kern="1200" dirty="0">
                <a:solidFill>
                  <a:schemeClr val="tx1"/>
                </a:solidFill>
                <a:effectLst/>
                <a:latin typeface="+mn-lt"/>
                <a:ea typeface="+mn-ea"/>
                <a:cs typeface="+mn-cs"/>
                <a:hlinkClick r:id="rId10"/>
              </a:rPr>
              <a:t>麻省理工学院</a:t>
            </a:r>
            <a:r>
              <a:rPr lang="zh-CN" altLang="en-US" sz="1200" b="0" i="0" kern="1200" dirty="0">
                <a:solidFill>
                  <a:schemeClr val="tx1"/>
                </a:solidFill>
                <a:effectLst/>
                <a:latin typeface="+mn-lt"/>
                <a:ea typeface="+mn-ea"/>
                <a:cs typeface="+mn-cs"/>
              </a:rPr>
              <a:t>数学系教授斯德洛克</a:t>
            </a:r>
            <a:r>
              <a:rPr lang="en-US" altLang="zh-CN" sz="1200" b="0" i="0" kern="1200" dirty="0">
                <a:solidFill>
                  <a:schemeClr val="tx1"/>
                </a:solidFill>
                <a:effectLst/>
                <a:latin typeface="+mn-lt"/>
                <a:ea typeface="+mn-ea"/>
                <a:cs typeface="+mn-cs"/>
              </a:rPr>
              <a:t>(Dan </a:t>
            </a:r>
            <a:r>
              <a:rPr lang="en-US" altLang="zh-CN" sz="1200" b="0" i="0" kern="1200" dirty="0" err="1">
                <a:solidFill>
                  <a:schemeClr val="tx1"/>
                </a:solidFill>
                <a:effectLst/>
                <a:latin typeface="+mn-lt"/>
                <a:ea typeface="+mn-ea"/>
                <a:cs typeface="+mn-cs"/>
              </a:rPr>
              <a:t>Strook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更是在澄清信中表示娜莎及</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的歪曲报道“让我，以及其他接受娜莎采访的人震惊和愤怒”。</a:t>
            </a:r>
          </a:p>
          <a:p>
            <a:r>
              <a:rPr lang="zh-CN" altLang="en-US" sz="1200" b="0" i="0" kern="1200" dirty="0">
                <a:solidFill>
                  <a:schemeClr val="tx1"/>
                </a:solidFill>
                <a:effectLst/>
                <a:latin typeface="+mn-lt"/>
                <a:ea typeface="+mn-ea"/>
                <a:cs typeface="+mn-cs"/>
              </a:rPr>
              <a:t>斯德洛克更进一步表示：”娜莎在</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参加了丘担任大会主席的国际超弦大会后，设法让我相信她对丘成桐非常崇拜，询问我对于他的活动的看法。我告诉她，我很仰慕丘在支持中国年轻数学家，以及改变中国学术界的腐朽现状所作的努力。我告诉她，有时候我觉得他的处事方法值得商榷。特别地，我告诉她，至少在我眼中，丘不注意保护自己，过于特立独行，而把自己暴露在敌人面前。如同她文章中所写的那样，她有意歪曲我的陈述，并且不可原谅地加以杜撰。与大多数人一样，丘也有自己的缺点；但是大多数人无法比拟的是，他的高尚品德远远超过他的缺点。不幸的是，娜莎用我的话来支持她的反面论证。为此我无法原谅她。”</a:t>
            </a: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19</a:t>
            </a:fld>
            <a:endParaRPr lang="zh-CN" altLang="en-US"/>
          </a:p>
        </p:txBody>
      </p:sp>
    </p:spTree>
    <p:extLst>
      <p:ext uri="{BB962C8B-B14F-4D97-AF65-F5344CB8AC3E}">
        <p14:creationId xmlns:p14="http://schemas.microsoft.com/office/powerpoint/2010/main" val="3373006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年代，在集合论不断发展的基础上，大数学家</a:t>
            </a:r>
            <a:r>
              <a:rPr lang="zh-CN" altLang="en-US" sz="1200" b="0" i="0" u="none" strike="noStrike" kern="1200" dirty="0">
                <a:solidFill>
                  <a:schemeClr val="tx1"/>
                </a:solidFill>
                <a:effectLst/>
                <a:latin typeface="+mn-lt"/>
                <a:ea typeface="+mn-ea"/>
                <a:cs typeface="+mn-cs"/>
                <a:hlinkClick r:id="rId3"/>
              </a:rPr>
              <a:t>希尔伯特</a:t>
            </a:r>
            <a:r>
              <a:rPr lang="zh-CN" altLang="en-US" sz="1200" b="0" i="0" kern="1200" dirty="0">
                <a:solidFill>
                  <a:schemeClr val="tx1"/>
                </a:solidFill>
                <a:effectLst/>
                <a:latin typeface="+mn-lt"/>
                <a:ea typeface="+mn-ea"/>
                <a:cs typeface="+mn-cs"/>
              </a:rPr>
              <a:t>向全世界的数学家抛出了个宏伟计划，其大意是建立一组公理体系，使一切数学命题原则上都可由此经有限步推定真伪，这叫做公理体系的“</a:t>
            </a:r>
            <a:r>
              <a:rPr lang="zh-CN" altLang="en-US" sz="1200" b="0" i="0" u="none" strike="noStrike" kern="1200" dirty="0">
                <a:solidFill>
                  <a:schemeClr val="tx1"/>
                </a:solidFill>
                <a:effectLst/>
                <a:latin typeface="+mn-lt"/>
                <a:ea typeface="+mn-ea"/>
                <a:cs typeface="+mn-cs"/>
                <a:hlinkClick r:id="rId4"/>
              </a:rPr>
              <a:t>完备性</a:t>
            </a:r>
            <a:r>
              <a:rPr lang="zh-CN" altLang="en-US" sz="1200" b="0" i="0" kern="1200" dirty="0">
                <a:solidFill>
                  <a:schemeClr val="tx1"/>
                </a:solidFill>
                <a:effectLst/>
                <a:latin typeface="+mn-lt"/>
                <a:ea typeface="+mn-ea"/>
                <a:cs typeface="+mn-cs"/>
              </a:rPr>
              <a:t>”；希尔伯特还要求公理体系保持“独立性”（即所有公理都是互相独立的，使</a:t>
            </a:r>
            <a:r>
              <a:rPr lang="zh-CN" altLang="en-US" sz="1200" b="0" i="0" u="none" strike="noStrike" kern="1200" dirty="0">
                <a:solidFill>
                  <a:schemeClr val="tx1"/>
                </a:solidFill>
                <a:effectLst/>
                <a:latin typeface="+mn-lt"/>
                <a:ea typeface="+mn-ea"/>
                <a:cs typeface="+mn-cs"/>
                <a:hlinkClick r:id="rId5"/>
              </a:rPr>
              <a:t>公理系统</a:t>
            </a:r>
            <a:r>
              <a:rPr lang="zh-CN" altLang="en-US" sz="1200" b="0" i="0" kern="1200" dirty="0">
                <a:solidFill>
                  <a:schemeClr val="tx1"/>
                </a:solidFill>
                <a:effectLst/>
                <a:latin typeface="+mn-lt"/>
                <a:ea typeface="+mn-ea"/>
                <a:cs typeface="+mn-cs"/>
              </a:rPr>
              <a:t>尽可能的简洁）和“无矛盾性”（即</a:t>
            </a:r>
            <a:r>
              <a:rPr lang="zh-CN" altLang="en-US" sz="1200" b="0" i="0" u="none" strike="noStrike" kern="1200" dirty="0">
                <a:solidFill>
                  <a:schemeClr val="tx1"/>
                </a:solidFill>
                <a:effectLst/>
                <a:latin typeface="+mn-lt"/>
                <a:ea typeface="+mn-ea"/>
                <a:cs typeface="+mn-cs"/>
                <a:hlinkClick r:id="rId6"/>
              </a:rPr>
              <a:t>相容性</a:t>
            </a:r>
            <a:r>
              <a:rPr lang="zh-CN" altLang="en-US" sz="1200" b="0" i="0" kern="1200" dirty="0">
                <a:solidFill>
                  <a:schemeClr val="tx1"/>
                </a:solidFill>
                <a:effectLst/>
                <a:latin typeface="+mn-lt"/>
                <a:ea typeface="+mn-ea"/>
                <a:cs typeface="+mn-cs"/>
              </a:rPr>
              <a:t>，不能从公理系统导出矛盾）。</a:t>
            </a:r>
            <a:endParaRPr lang="en-US" altLang="zh-CN" dirty="0"/>
          </a:p>
          <a:p>
            <a:r>
              <a:rPr lang="zh-CN" altLang="en-US" sz="1200" b="0" i="0" kern="1200" dirty="0">
                <a:solidFill>
                  <a:schemeClr val="tx1"/>
                </a:solidFill>
                <a:effectLst/>
                <a:latin typeface="+mn-lt"/>
                <a:ea typeface="+mn-ea"/>
                <a:cs typeface="+mn-cs"/>
              </a:rPr>
              <a:t>值得指出的是，希尔伯特所说的公理不是我们通常认为的公理，而是经过了彻底的形式化。他们存在于一门叫做</a:t>
            </a:r>
            <a:r>
              <a:rPr lang="zh-CN" altLang="en-US" sz="1200" b="0" i="0" u="none" strike="noStrike" kern="1200" dirty="0">
                <a:solidFill>
                  <a:schemeClr val="tx1"/>
                </a:solidFill>
                <a:effectLst/>
                <a:latin typeface="+mn-lt"/>
                <a:ea typeface="+mn-ea"/>
                <a:cs typeface="+mn-cs"/>
                <a:hlinkClick r:id="rId7"/>
              </a:rPr>
              <a:t>元数学</a:t>
            </a:r>
            <a:r>
              <a:rPr lang="zh-CN" altLang="en-US" sz="1200" b="0" i="0" kern="1200" dirty="0">
                <a:solidFill>
                  <a:schemeClr val="tx1"/>
                </a:solidFill>
                <a:effectLst/>
                <a:latin typeface="+mn-lt"/>
                <a:ea typeface="+mn-ea"/>
                <a:cs typeface="+mn-cs"/>
              </a:rPr>
              <a:t>的分支中。元数学与一般数学理论的关系有点像计算机中应用程序和普通文件的关系。</a:t>
            </a:r>
          </a:p>
          <a:p>
            <a:r>
              <a:rPr lang="zh-CN" altLang="en-US" sz="1200" b="0" i="0" kern="1200" dirty="0">
                <a:solidFill>
                  <a:schemeClr val="tx1"/>
                </a:solidFill>
                <a:effectLst/>
                <a:latin typeface="+mn-lt"/>
                <a:ea typeface="+mn-ea"/>
                <a:cs typeface="+mn-cs"/>
              </a:rPr>
              <a:t>希尔伯特的计划也确实有一定的进展，几乎全世界的数学家都乐观地看着数学大厦即将竣工。正当一切都越来越明朗之际，突然一声晴天霹雳。</a:t>
            </a:r>
            <a:r>
              <a:rPr lang="en-US" altLang="zh-CN" sz="1200" b="0" i="0" kern="1200" dirty="0">
                <a:solidFill>
                  <a:schemeClr val="tx1"/>
                </a:solidFill>
                <a:effectLst/>
                <a:latin typeface="+mn-lt"/>
                <a:ea typeface="+mn-ea"/>
                <a:cs typeface="+mn-cs"/>
              </a:rPr>
              <a:t>1931</a:t>
            </a:r>
            <a:r>
              <a:rPr lang="zh-CN" altLang="en-US" sz="1200" b="0" i="0" kern="1200" dirty="0">
                <a:solidFill>
                  <a:schemeClr val="tx1"/>
                </a:solidFill>
                <a:effectLst/>
                <a:latin typeface="+mn-lt"/>
                <a:ea typeface="+mn-ea"/>
                <a:cs typeface="+mn-cs"/>
              </a:rPr>
              <a:t>年，在希尔伯特提出计划不到</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年，年轻的哥德尔就使希尔伯特的梦想变成了令人沮丧的噩梦。哥德尔证明：任何无矛盾的公理体系，只要包含初等算术的陈述，则必定存在一个不可判定命题，用这组公理不能判定其真假。也就是说，“无矛盾”和“完备”是不能同时满足的！这便是闻名于世的哥德尔不完全性定理。</a:t>
            </a:r>
          </a:p>
          <a:p>
            <a:endParaRPr lang="en-US" altLang="zh-CN" dirty="0"/>
          </a:p>
          <a:p>
            <a:r>
              <a:rPr lang="zh-CN" altLang="en-US" dirty="0"/>
              <a:t>哥德尔不完全定理</a:t>
            </a:r>
            <a:endParaRPr lang="en-US" altLang="zh-CN" dirty="0"/>
          </a:p>
          <a:p>
            <a:r>
              <a:rPr lang="zh-CN" altLang="en-US" sz="1200" b="0" i="0" kern="1200" dirty="0">
                <a:solidFill>
                  <a:schemeClr val="tx1"/>
                </a:solidFill>
                <a:effectLst/>
                <a:latin typeface="+mn-lt"/>
                <a:ea typeface="+mn-ea"/>
                <a:cs typeface="+mn-cs"/>
              </a:rPr>
              <a:t>第一定理</a:t>
            </a:r>
          </a:p>
          <a:p>
            <a:r>
              <a:rPr lang="zh-CN" altLang="en-US" sz="1200" b="0" i="0" kern="1200" dirty="0">
                <a:solidFill>
                  <a:schemeClr val="tx1"/>
                </a:solidFill>
                <a:effectLst/>
                <a:latin typeface="+mn-lt"/>
                <a:ea typeface="+mn-ea"/>
                <a:cs typeface="+mn-cs"/>
              </a:rPr>
              <a:t>任意一个包含一阶谓词逻辑与初等数论的</a:t>
            </a:r>
            <a:r>
              <a:rPr lang="zh-CN" altLang="en-US" sz="1200" b="0" i="0" u="none" strike="noStrike" kern="1200" dirty="0">
                <a:solidFill>
                  <a:schemeClr val="tx1"/>
                </a:solidFill>
                <a:effectLst/>
                <a:latin typeface="+mn-lt"/>
                <a:ea typeface="+mn-ea"/>
                <a:cs typeface="+mn-cs"/>
                <a:hlinkClick r:id="rId8"/>
              </a:rPr>
              <a:t>形式系统</a:t>
            </a:r>
            <a:r>
              <a:rPr lang="zh-CN" altLang="en-US" sz="1200" b="0" i="0" kern="1200" dirty="0">
                <a:solidFill>
                  <a:schemeClr val="tx1"/>
                </a:solidFill>
                <a:effectLst/>
                <a:latin typeface="+mn-lt"/>
                <a:ea typeface="+mn-ea"/>
                <a:cs typeface="+mn-cs"/>
              </a:rPr>
              <a:t>，都存在一个命题，它在这个系统中既不能被证明为真，也不能被证明为否。</a:t>
            </a:r>
          </a:p>
          <a:p>
            <a:r>
              <a:rPr lang="zh-CN" altLang="en-US" sz="1200" b="0" i="0" kern="1200" dirty="0">
                <a:solidFill>
                  <a:schemeClr val="tx1"/>
                </a:solidFill>
                <a:effectLst/>
                <a:latin typeface="+mn-lt"/>
                <a:ea typeface="+mn-ea"/>
                <a:cs typeface="+mn-cs"/>
              </a:rPr>
              <a:t>第二定理</a:t>
            </a:r>
          </a:p>
          <a:p>
            <a:r>
              <a:rPr lang="zh-CN" altLang="en-US" sz="1200" b="0" i="0" kern="1200" dirty="0">
                <a:solidFill>
                  <a:schemeClr val="tx1"/>
                </a:solidFill>
                <a:effectLst/>
                <a:latin typeface="+mn-lt"/>
                <a:ea typeface="+mn-ea"/>
                <a:cs typeface="+mn-cs"/>
              </a:rPr>
              <a:t>如果系统</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含有初等数论，当</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无矛盾时，它的无矛盾性不可能在</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内证明。</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哥德尔不完全性定理一举粉碎了数学家两千年来的信念。他告诉我们，</a:t>
            </a:r>
            <a:r>
              <a:rPr lang="zh-CN" altLang="en-US" sz="1200" b="1" i="0" kern="1200" dirty="0">
                <a:solidFill>
                  <a:srgbClr val="FF0000"/>
                </a:solidFill>
                <a:effectLst/>
                <a:latin typeface="+mn-lt"/>
                <a:ea typeface="+mn-ea"/>
                <a:cs typeface="+mn-cs"/>
              </a:rPr>
              <a:t>真与可证是两个概念。可证的一定是真的，但真的不一定可证</a:t>
            </a:r>
            <a:r>
              <a:rPr lang="zh-CN" altLang="en-US" sz="1200" b="0" i="0" kern="1200" dirty="0">
                <a:solidFill>
                  <a:schemeClr val="tx1"/>
                </a:solidFill>
                <a:effectLst/>
                <a:latin typeface="+mn-lt"/>
                <a:ea typeface="+mn-ea"/>
                <a:cs typeface="+mn-cs"/>
              </a:rPr>
              <a:t>。某种意义上，悖论的阴影将永远伴随着我们。无怪乎大数学家外尔发出这样的感叹：“上帝是存在的，因为数学无疑是相容的；魔鬼也是存在的，因为我们不能证明这种相容性。”</a:t>
            </a:r>
          </a:p>
          <a:p>
            <a:r>
              <a:rPr lang="zh-CN" altLang="en-US" sz="1200" b="0" i="0" kern="1200" dirty="0">
                <a:solidFill>
                  <a:schemeClr val="tx1"/>
                </a:solidFill>
                <a:effectLst/>
                <a:latin typeface="+mn-lt"/>
                <a:ea typeface="+mn-ea"/>
                <a:cs typeface="+mn-cs"/>
              </a:rPr>
              <a:t>但是哥德尔不完全性定理的影响远远超出了数学的范围。它不仅使数学、逻辑学发生革命性的变化，引发了许多富有挑战性的问题，而且还涉及哲学、语言学和计算机科学，甚至宇宙学。</a:t>
            </a:r>
            <a:r>
              <a:rPr lang="en-US" altLang="zh-CN" sz="1200" b="0" i="0" kern="1200" dirty="0">
                <a:solidFill>
                  <a:schemeClr val="tx1"/>
                </a:solidFill>
                <a:effectLst/>
                <a:latin typeface="+mn-lt"/>
                <a:ea typeface="+mn-ea"/>
                <a:cs typeface="+mn-cs"/>
              </a:rPr>
              <a:t>2002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17</a:t>
            </a:r>
            <a:r>
              <a:rPr lang="zh-CN" altLang="en-US" sz="1200" b="0" i="0" kern="1200" dirty="0">
                <a:solidFill>
                  <a:schemeClr val="tx1"/>
                </a:solidFill>
                <a:effectLst/>
                <a:latin typeface="+mn-lt"/>
                <a:ea typeface="+mn-ea"/>
                <a:cs typeface="+mn-cs"/>
              </a:rPr>
              <a:t>日，著名宇宙学家</a:t>
            </a:r>
            <a:r>
              <a:rPr lang="zh-CN" altLang="en-US" sz="1200" b="0" i="0" u="none" strike="noStrike" kern="1200" dirty="0">
                <a:solidFill>
                  <a:schemeClr val="tx1"/>
                </a:solidFill>
                <a:effectLst/>
                <a:latin typeface="+mn-lt"/>
                <a:ea typeface="+mn-ea"/>
                <a:cs typeface="+mn-cs"/>
                <a:hlinkClick r:id="rId9"/>
              </a:rPr>
              <a:t>霍金</a:t>
            </a:r>
            <a:r>
              <a:rPr lang="zh-CN" altLang="en-US" sz="1200" b="0" i="0" kern="1200" dirty="0">
                <a:solidFill>
                  <a:schemeClr val="tx1"/>
                </a:solidFill>
                <a:effectLst/>
                <a:latin typeface="+mn-lt"/>
                <a:ea typeface="+mn-ea"/>
                <a:cs typeface="+mn-cs"/>
              </a:rPr>
              <a:t>在北京举行的国际</a:t>
            </a:r>
            <a:r>
              <a:rPr lang="zh-CN" altLang="en-US" sz="1200" b="0" i="0" u="none" strike="noStrike" kern="1200" dirty="0">
                <a:solidFill>
                  <a:schemeClr val="tx1"/>
                </a:solidFill>
                <a:effectLst/>
                <a:latin typeface="+mn-lt"/>
                <a:ea typeface="+mn-ea"/>
                <a:cs typeface="+mn-cs"/>
                <a:hlinkClick r:id="rId10"/>
              </a:rPr>
              <a:t>弦理论</a:t>
            </a:r>
            <a:r>
              <a:rPr lang="zh-CN" altLang="en-US" sz="1200" b="0" i="0" kern="1200" dirty="0">
                <a:solidFill>
                  <a:schemeClr val="tx1"/>
                </a:solidFill>
                <a:effectLst/>
                <a:latin typeface="+mn-lt"/>
                <a:ea typeface="+mn-ea"/>
                <a:cs typeface="+mn-cs"/>
              </a:rPr>
              <a:t>会议上发表了题为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哥德尔与</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理论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的报告，认为建立一个单一的描述宇宙的</a:t>
            </a:r>
            <a:r>
              <a:rPr lang="zh-CN" altLang="en-US" sz="1200" b="0" i="0" u="none" strike="noStrike" kern="1200" dirty="0">
                <a:solidFill>
                  <a:schemeClr val="tx1"/>
                </a:solidFill>
                <a:effectLst/>
                <a:latin typeface="+mn-lt"/>
                <a:ea typeface="+mn-ea"/>
                <a:cs typeface="+mn-cs"/>
                <a:hlinkClick r:id="rId11"/>
              </a:rPr>
              <a:t>大统一理论</a:t>
            </a:r>
            <a:r>
              <a:rPr lang="zh-CN" altLang="en-US" sz="1200" b="0" i="0" kern="1200" dirty="0">
                <a:solidFill>
                  <a:schemeClr val="tx1"/>
                </a:solidFill>
                <a:effectLst/>
                <a:latin typeface="+mn-lt"/>
                <a:ea typeface="+mn-ea"/>
                <a:cs typeface="+mn-cs"/>
              </a:rPr>
              <a:t>是不太可能的，这一推测也正是基于哥德尔不完全性定理。</a:t>
            </a:r>
          </a:p>
          <a:p>
            <a:r>
              <a:rPr lang="zh-CN" altLang="en-US" sz="1200" b="0" i="0" kern="1200" dirty="0">
                <a:solidFill>
                  <a:schemeClr val="tx1"/>
                </a:solidFill>
                <a:effectLst/>
                <a:latin typeface="+mn-lt"/>
                <a:ea typeface="+mn-ea"/>
                <a:cs typeface="+mn-cs"/>
              </a:rPr>
              <a:t>有意思的是，在现今十分热门的人工智能领域，哥德尔不完全性定理是否适用也成为了人们议论的焦点。</a:t>
            </a:r>
            <a:r>
              <a:rPr lang="en-US" altLang="zh-CN" sz="1200" b="0" i="0" kern="1200" dirty="0">
                <a:solidFill>
                  <a:schemeClr val="tx1"/>
                </a:solidFill>
                <a:effectLst/>
                <a:latin typeface="+mn-lt"/>
                <a:ea typeface="+mn-ea"/>
                <a:cs typeface="+mn-cs"/>
              </a:rPr>
              <a:t>1961</a:t>
            </a:r>
            <a:r>
              <a:rPr lang="zh-CN" altLang="en-US" sz="1200" b="0" i="0" kern="1200" dirty="0">
                <a:solidFill>
                  <a:schemeClr val="tx1"/>
                </a:solidFill>
                <a:effectLst/>
                <a:latin typeface="+mn-lt"/>
                <a:ea typeface="+mn-ea"/>
                <a:cs typeface="+mn-cs"/>
              </a:rPr>
              <a:t>年，</a:t>
            </a:r>
            <a:r>
              <a:rPr lang="zh-CN" altLang="en-US" sz="1200" b="0" i="0" u="none" strike="noStrike" kern="1200" dirty="0">
                <a:solidFill>
                  <a:schemeClr val="tx1"/>
                </a:solidFill>
                <a:effectLst/>
                <a:latin typeface="+mn-lt"/>
                <a:ea typeface="+mn-ea"/>
                <a:cs typeface="+mn-cs"/>
                <a:hlinkClick r:id="rId12"/>
              </a:rPr>
              <a:t>牛津大学</a:t>
            </a:r>
            <a:r>
              <a:rPr lang="zh-CN" altLang="en-US" sz="1200" b="0" i="0" kern="1200" dirty="0">
                <a:solidFill>
                  <a:schemeClr val="tx1"/>
                </a:solidFill>
                <a:effectLst/>
                <a:latin typeface="+mn-lt"/>
                <a:ea typeface="+mn-ea"/>
                <a:cs typeface="+mn-cs"/>
              </a:rPr>
              <a:t>的哲学家卢卡斯提出，根据哥德尔不完全性定理，机器不可能具有人的心智。他的观点激起了很多人反对。他们认为，哥德尔不完全性定理与机器有无心智其实没有关系，但哥德尔不完全性定理对人的限制，同样也适用于机器倒是事实。</a:t>
            </a:r>
          </a:p>
          <a:p>
            <a:r>
              <a:rPr lang="zh-CN" altLang="en-US" sz="1200" b="0" i="0" kern="1200" dirty="0">
                <a:solidFill>
                  <a:schemeClr val="tx1"/>
                </a:solidFill>
                <a:effectLst/>
                <a:latin typeface="+mn-lt"/>
                <a:ea typeface="+mn-ea"/>
                <a:cs typeface="+mn-cs"/>
              </a:rPr>
              <a:t>哥德尔不完全性定理的影响如此之广泛，难怪哥德尔会被看作当代最有影响力的智慧巨人之一，受到人们的永恒怀念。美国</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时代</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杂志曾评选出</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个最伟大的人物，在数学家中，排在第一的就是哥德尔。</a:t>
            </a: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20</a:t>
            </a:fld>
            <a:endParaRPr lang="zh-CN" altLang="en-US"/>
          </a:p>
        </p:txBody>
      </p:sp>
    </p:spTree>
    <p:extLst>
      <p:ext uri="{BB962C8B-B14F-4D97-AF65-F5344CB8AC3E}">
        <p14:creationId xmlns:p14="http://schemas.microsoft.com/office/powerpoint/2010/main" val="3753595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年轻时期</a:t>
            </a:r>
          </a:p>
          <a:p>
            <a:r>
              <a:rPr lang="zh-CN" altLang="en-US" sz="1200" b="0" i="0" kern="1200" dirty="0">
                <a:solidFill>
                  <a:schemeClr val="tx1"/>
                </a:solidFill>
                <a:effectLst/>
                <a:latin typeface="+mn-lt"/>
                <a:ea typeface="+mn-ea"/>
                <a:cs typeface="+mn-cs"/>
              </a:rPr>
              <a:t>艾伦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麦席森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图灵，</a:t>
            </a:r>
            <a:r>
              <a:rPr lang="en-US" altLang="zh-CN" sz="1200" b="0" i="0" kern="1200" dirty="0">
                <a:solidFill>
                  <a:schemeClr val="tx1"/>
                </a:solidFill>
                <a:effectLst/>
                <a:latin typeface="+mn-lt"/>
                <a:ea typeface="+mn-ea"/>
                <a:cs typeface="+mn-cs"/>
              </a:rPr>
              <a:t>1912</a:t>
            </a:r>
            <a:r>
              <a:rPr lang="zh-CN" altLang="en-US" sz="1200" b="0" i="0" kern="1200" dirty="0">
                <a:solidFill>
                  <a:schemeClr val="tx1"/>
                </a:solidFill>
                <a:effectLst/>
                <a:latin typeface="+mn-lt"/>
                <a:ea typeface="+mn-ea"/>
                <a:cs typeface="+mn-cs"/>
              </a:rPr>
              <a:t>年生于英国伦敦。</a:t>
            </a:r>
          </a:p>
          <a:p>
            <a:r>
              <a:rPr lang="zh-CN" altLang="en-US" sz="1200" b="0" i="0" kern="1200" dirty="0">
                <a:solidFill>
                  <a:schemeClr val="tx1"/>
                </a:solidFill>
                <a:effectLst/>
                <a:latin typeface="+mn-lt"/>
                <a:ea typeface="+mn-ea"/>
                <a:cs typeface="+mn-cs"/>
              </a:rPr>
              <a:t>席森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图灵少年时就表现出独特的直觉创造能力和对数学的爱好。</a:t>
            </a:r>
          </a:p>
          <a:p>
            <a:r>
              <a:rPr lang="en-US" altLang="zh-CN" sz="1200" b="0" i="0" kern="1200" dirty="0">
                <a:solidFill>
                  <a:schemeClr val="tx1"/>
                </a:solidFill>
                <a:effectLst/>
                <a:latin typeface="+mn-lt"/>
                <a:ea typeface="+mn-ea"/>
                <a:cs typeface="+mn-cs"/>
              </a:rPr>
              <a:t>1926</a:t>
            </a:r>
            <a:r>
              <a:rPr lang="zh-CN" altLang="en-US" sz="1200" b="0" i="0" kern="1200" dirty="0">
                <a:solidFill>
                  <a:schemeClr val="tx1"/>
                </a:solidFill>
                <a:effectLst/>
                <a:latin typeface="+mn-lt"/>
                <a:ea typeface="+mn-ea"/>
                <a:cs typeface="+mn-cs"/>
              </a:rPr>
              <a:t>年，他考入</a:t>
            </a:r>
            <a:r>
              <a:rPr lang="zh-CN" altLang="en-US" sz="1200" b="0" i="0" u="none" strike="noStrike" kern="1200" dirty="0">
                <a:solidFill>
                  <a:schemeClr val="tx1"/>
                </a:solidFill>
                <a:effectLst/>
                <a:latin typeface="+mn-lt"/>
                <a:ea typeface="+mn-ea"/>
                <a:cs typeface="+mn-cs"/>
                <a:hlinkClick r:id="rId3"/>
              </a:rPr>
              <a:t>伦敦</a:t>
            </a:r>
            <a:r>
              <a:rPr lang="zh-CN" altLang="en-US" sz="1200" b="0" i="0" kern="1200" dirty="0">
                <a:solidFill>
                  <a:schemeClr val="tx1"/>
                </a:solidFill>
                <a:effectLst/>
                <a:latin typeface="+mn-lt"/>
                <a:ea typeface="+mn-ea"/>
                <a:cs typeface="+mn-cs"/>
              </a:rPr>
              <a:t>有名的舍本</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Sherborne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公学，受到良好的中等教育．他在中学期间表现出对自然科学的极大兴趣和敏锐的数学头脑。</a:t>
            </a:r>
          </a:p>
          <a:p>
            <a:r>
              <a:rPr lang="en-US" altLang="zh-CN" sz="1200" b="0" i="0" kern="1200" dirty="0">
                <a:solidFill>
                  <a:schemeClr val="tx1"/>
                </a:solidFill>
                <a:effectLst/>
                <a:latin typeface="+mn-lt"/>
                <a:ea typeface="+mn-ea"/>
                <a:cs typeface="+mn-cs"/>
              </a:rPr>
              <a:t>1927</a:t>
            </a:r>
            <a:r>
              <a:rPr lang="zh-CN" altLang="en-US" sz="1200" b="0" i="0" kern="1200" dirty="0">
                <a:solidFill>
                  <a:schemeClr val="tx1"/>
                </a:solidFill>
                <a:effectLst/>
                <a:latin typeface="+mn-lt"/>
                <a:ea typeface="+mn-ea"/>
                <a:cs typeface="+mn-cs"/>
              </a:rPr>
              <a:t>年末，年仅</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岁的图灵为了帮助母亲理解</a:t>
            </a:r>
            <a:r>
              <a:rPr lang="zh-CN" altLang="en-US" sz="1200" b="0" i="0" u="none" strike="noStrike" kern="1200" dirty="0">
                <a:solidFill>
                  <a:schemeClr val="tx1"/>
                </a:solidFill>
                <a:effectLst/>
                <a:latin typeface="+mn-lt"/>
                <a:ea typeface="+mn-ea"/>
                <a:cs typeface="+mn-cs"/>
                <a:hlinkClick r:id="rId4"/>
              </a:rPr>
              <a:t>爱因斯坦</a:t>
            </a:r>
            <a:r>
              <a:rPr lang="zh-CN" altLang="en-US" sz="1200" b="0" i="0" kern="1200" dirty="0">
                <a:solidFill>
                  <a:schemeClr val="tx1"/>
                </a:solidFill>
                <a:effectLst/>
                <a:latin typeface="+mn-lt"/>
                <a:ea typeface="+mn-ea"/>
                <a:cs typeface="+mn-cs"/>
              </a:rPr>
              <a:t>的</a:t>
            </a:r>
            <a:r>
              <a:rPr lang="zh-CN" altLang="en-US" sz="1200" b="0" i="0" u="none" strike="noStrike" kern="1200" dirty="0">
                <a:solidFill>
                  <a:schemeClr val="tx1"/>
                </a:solidFill>
                <a:effectLst/>
                <a:latin typeface="+mn-lt"/>
                <a:ea typeface="+mn-ea"/>
                <a:cs typeface="+mn-cs"/>
                <a:hlinkClick r:id="rId5"/>
              </a:rPr>
              <a:t>相对论</a:t>
            </a:r>
            <a:r>
              <a:rPr lang="zh-CN" altLang="en-US" sz="1200" b="0" i="0" kern="1200" dirty="0">
                <a:solidFill>
                  <a:schemeClr val="tx1"/>
                </a:solidFill>
                <a:effectLst/>
                <a:latin typeface="+mn-lt"/>
                <a:ea typeface="+mn-ea"/>
                <a:cs typeface="+mn-cs"/>
              </a:rPr>
              <a:t>，写了爱因斯坦的一部著作的内容提要，表现出他已具备非同凡响的数学水平和科学理解力。他对自然科学的兴趣使他在</a:t>
            </a:r>
            <a:r>
              <a:rPr lang="en-US" altLang="zh-CN" sz="1200" b="0" i="0" kern="1200" dirty="0">
                <a:solidFill>
                  <a:schemeClr val="tx1"/>
                </a:solidFill>
                <a:effectLst/>
                <a:latin typeface="+mn-lt"/>
                <a:ea typeface="+mn-ea"/>
                <a:cs typeface="+mn-cs"/>
              </a:rPr>
              <a:t>1930</a:t>
            </a:r>
            <a:r>
              <a:rPr lang="zh-CN" altLang="en-US" sz="1200" b="0" i="0" kern="1200" dirty="0">
                <a:solidFill>
                  <a:schemeClr val="tx1"/>
                </a:solidFill>
                <a:effectLst/>
                <a:latin typeface="+mn-lt"/>
                <a:ea typeface="+mn-ea"/>
                <a:cs typeface="+mn-cs"/>
              </a:rPr>
              <a:t>年和</a:t>
            </a:r>
            <a:r>
              <a:rPr lang="en-US" altLang="zh-CN" sz="1200" b="0" i="0" kern="1200" dirty="0">
                <a:solidFill>
                  <a:schemeClr val="tx1"/>
                </a:solidFill>
                <a:effectLst/>
                <a:latin typeface="+mn-lt"/>
                <a:ea typeface="+mn-ea"/>
                <a:cs typeface="+mn-cs"/>
              </a:rPr>
              <a:t>1931</a:t>
            </a:r>
            <a:r>
              <a:rPr lang="zh-CN" altLang="en-US" sz="1200" b="0" i="0" kern="1200" dirty="0">
                <a:solidFill>
                  <a:schemeClr val="tx1"/>
                </a:solidFill>
                <a:effectLst/>
                <a:latin typeface="+mn-lt"/>
                <a:ea typeface="+mn-ea"/>
                <a:cs typeface="+mn-cs"/>
              </a:rPr>
              <a:t>年两次获得他的一位同学莫科姆的父母设立的自然科学奖，获奖工作中有一篇论文题为“</a:t>
            </a:r>
            <a:r>
              <a:rPr lang="zh-CN" altLang="en-US" sz="1200" b="0" i="0" u="none" strike="noStrike" kern="1200" dirty="0">
                <a:solidFill>
                  <a:schemeClr val="tx1"/>
                </a:solidFill>
                <a:effectLst/>
                <a:latin typeface="+mn-lt"/>
                <a:ea typeface="+mn-ea"/>
                <a:cs typeface="+mn-cs"/>
                <a:hlinkClick r:id="rId6"/>
              </a:rPr>
              <a:t>亚硫酸盐</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7"/>
              </a:rPr>
              <a:t>卤化物</a:t>
            </a:r>
            <a:r>
              <a:rPr lang="zh-CN" altLang="en-US" sz="1200" b="0" i="0" kern="1200" dirty="0">
                <a:solidFill>
                  <a:schemeClr val="tx1"/>
                </a:solidFill>
                <a:effectLst/>
                <a:latin typeface="+mn-lt"/>
                <a:ea typeface="+mn-ea"/>
                <a:cs typeface="+mn-cs"/>
              </a:rPr>
              <a:t>在酸性溶液中的反应”，受到政府派来的督学的赞赏，对</a:t>
            </a:r>
            <a:r>
              <a:rPr lang="zh-CN" altLang="en-US" sz="1200" b="0" i="0" u="none" strike="noStrike" kern="1200" dirty="0">
                <a:solidFill>
                  <a:schemeClr val="tx1"/>
                </a:solidFill>
                <a:effectLst/>
                <a:latin typeface="+mn-lt"/>
                <a:ea typeface="+mn-ea"/>
                <a:cs typeface="+mn-cs"/>
                <a:hlinkClick r:id="rId8"/>
              </a:rPr>
              <a:t>自然科学</a:t>
            </a:r>
            <a:r>
              <a:rPr lang="zh-CN" altLang="en-US" sz="1200" b="0" i="0" kern="1200" dirty="0">
                <a:solidFill>
                  <a:schemeClr val="tx1"/>
                </a:solidFill>
                <a:effectLst/>
                <a:latin typeface="+mn-lt"/>
                <a:ea typeface="+mn-ea"/>
                <a:cs typeface="+mn-cs"/>
              </a:rPr>
              <a:t>的兴趣为他后来的一些研究奠定了基础，他的数学能力使他在念中学时获得过国王爱德华六世数学金盾奖章。</a:t>
            </a:r>
          </a:p>
          <a:p>
            <a:r>
              <a:rPr lang="zh-CN" altLang="en-US" sz="1200" b="0" i="0" kern="1200" dirty="0">
                <a:solidFill>
                  <a:schemeClr val="tx1"/>
                </a:solidFill>
                <a:effectLst/>
                <a:latin typeface="+mn-lt"/>
                <a:ea typeface="+mn-ea"/>
                <a:cs typeface="+mn-cs"/>
              </a:rPr>
              <a:t>科研时期</a:t>
            </a:r>
          </a:p>
          <a:p>
            <a:r>
              <a:rPr lang="en-US" altLang="zh-CN" sz="1200" b="0" i="0" kern="1200" dirty="0">
                <a:solidFill>
                  <a:schemeClr val="tx1"/>
                </a:solidFill>
                <a:effectLst/>
                <a:latin typeface="+mn-lt"/>
                <a:ea typeface="+mn-ea"/>
                <a:cs typeface="+mn-cs"/>
              </a:rPr>
              <a:t>1931</a:t>
            </a:r>
            <a:r>
              <a:rPr lang="zh-CN" altLang="en-US" sz="1200" b="0" i="0" kern="1200" dirty="0">
                <a:solidFill>
                  <a:schemeClr val="tx1"/>
                </a:solidFill>
                <a:effectLst/>
                <a:latin typeface="+mn-lt"/>
                <a:ea typeface="+mn-ea"/>
                <a:cs typeface="+mn-cs"/>
              </a:rPr>
              <a:t>年，图灵考入</a:t>
            </a:r>
            <a:r>
              <a:rPr lang="zh-CN" altLang="en-US" sz="1200" b="0" i="0" u="none" strike="noStrike" kern="1200" dirty="0">
                <a:solidFill>
                  <a:schemeClr val="tx1"/>
                </a:solidFill>
                <a:effectLst/>
                <a:latin typeface="+mn-lt"/>
                <a:ea typeface="+mn-ea"/>
                <a:cs typeface="+mn-cs"/>
                <a:hlinkClick r:id="rId9"/>
              </a:rPr>
              <a:t>剑桥大学</a:t>
            </a:r>
            <a:r>
              <a:rPr lang="zh-CN" altLang="en-US" sz="1200" b="0" i="0" kern="1200" dirty="0">
                <a:solidFill>
                  <a:schemeClr val="tx1"/>
                </a:solidFill>
                <a:effectLst/>
                <a:latin typeface="+mn-lt"/>
                <a:ea typeface="+mn-ea"/>
                <a:cs typeface="+mn-cs"/>
              </a:rPr>
              <a:t>国王学院，由于成绩优异而获得数学奖学金。在剑桥，他的数学能力得到充分的发展。</a:t>
            </a:r>
          </a:p>
          <a:p>
            <a:r>
              <a:rPr lang="en-US" altLang="zh-CN" sz="1200" b="0" i="0" kern="1200" dirty="0">
                <a:solidFill>
                  <a:schemeClr val="tx1"/>
                </a:solidFill>
                <a:effectLst/>
                <a:latin typeface="+mn-lt"/>
                <a:ea typeface="+mn-ea"/>
                <a:cs typeface="+mn-cs"/>
              </a:rPr>
              <a:t>1935</a:t>
            </a:r>
            <a:r>
              <a:rPr lang="zh-CN" altLang="en-US" sz="1200" b="0" i="0" kern="1200" dirty="0">
                <a:solidFill>
                  <a:schemeClr val="tx1"/>
                </a:solidFill>
                <a:effectLst/>
                <a:latin typeface="+mn-lt"/>
                <a:ea typeface="+mn-ea"/>
                <a:cs typeface="+mn-cs"/>
              </a:rPr>
              <a:t>年，他的第一篇数学论文“左右殆周期性的等价”发表于</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10"/>
              </a:rPr>
              <a:t>伦敦数学会</a:t>
            </a:r>
            <a:r>
              <a:rPr lang="zh-CN" altLang="en-US" sz="1200" b="0" i="0" kern="1200" dirty="0">
                <a:solidFill>
                  <a:schemeClr val="tx1"/>
                </a:solidFill>
                <a:effectLst/>
                <a:latin typeface="+mn-lt"/>
                <a:ea typeface="+mn-ea"/>
                <a:cs typeface="+mn-cs"/>
              </a:rPr>
              <a:t>杂志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上。同一年，他还写出“论高斯误差函数”一文。这一论文使他由一名大学生直接当选为国王学院的研究员，并于次年荣获英国著名的史密斯</a:t>
            </a:r>
            <a:r>
              <a:rPr lang="en-US" altLang="zh-CN" sz="1200" b="0" i="0" kern="1200" dirty="0">
                <a:solidFill>
                  <a:schemeClr val="tx1"/>
                </a:solidFill>
                <a:effectLst/>
                <a:latin typeface="+mn-lt"/>
                <a:ea typeface="+mn-ea"/>
                <a:cs typeface="+mn-cs"/>
              </a:rPr>
              <a:t>(Smith)</a:t>
            </a:r>
            <a:r>
              <a:rPr lang="zh-CN" altLang="en-US" sz="1200" b="0" i="0" kern="1200" dirty="0">
                <a:solidFill>
                  <a:schemeClr val="tx1"/>
                </a:solidFill>
                <a:effectLst/>
                <a:latin typeface="+mn-lt"/>
                <a:ea typeface="+mn-ea"/>
                <a:cs typeface="+mn-cs"/>
              </a:rPr>
              <a:t>数学奖，成为国王学院声名显赫的毕业生之一。</a:t>
            </a:r>
          </a:p>
          <a:p>
            <a:r>
              <a:rPr lang="en-US" altLang="zh-CN" sz="1200" b="0" i="0" kern="1200" dirty="0">
                <a:solidFill>
                  <a:schemeClr val="tx1"/>
                </a:solidFill>
                <a:effectLst/>
                <a:latin typeface="+mn-lt"/>
                <a:ea typeface="+mn-ea"/>
                <a:cs typeface="+mn-cs"/>
              </a:rPr>
              <a:t>1936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月，图灵向伦敦权威的数学杂志投了一篇论文，题为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论数字计算在决断难题中的应用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。该文于</a:t>
            </a:r>
            <a:r>
              <a:rPr lang="en-US" altLang="zh-CN" sz="1200" b="0" i="0" kern="1200" dirty="0">
                <a:solidFill>
                  <a:schemeClr val="tx1"/>
                </a:solidFill>
                <a:effectLst/>
                <a:latin typeface="+mn-lt"/>
                <a:ea typeface="+mn-ea"/>
                <a:cs typeface="+mn-cs"/>
              </a:rPr>
              <a:t>1937</a:t>
            </a:r>
            <a:r>
              <a:rPr lang="zh-CN" altLang="en-US" sz="1200" b="0" i="0" kern="1200" dirty="0">
                <a:solidFill>
                  <a:schemeClr val="tx1"/>
                </a:solidFill>
                <a:effectLst/>
                <a:latin typeface="+mn-lt"/>
                <a:ea typeface="+mn-ea"/>
                <a:cs typeface="+mn-cs"/>
              </a:rPr>
              <a:t>年在</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10"/>
              </a:rPr>
              <a:t>伦敦数学会</a:t>
            </a:r>
            <a:r>
              <a:rPr lang="zh-CN" altLang="en-US" sz="1200" b="0" i="0" kern="1200" dirty="0">
                <a:solidFill>
                  <a:schemeClr val="tx1"/>
                </a:solidFill>
                <a:effectLst/>
                <a:latin typeface="+mn-lt"/>
                <a:ea typeface="+mn-ea"/>
                <a:cs typeface="+mn-cs"/>
              </a:rPr>
              <a:t>文集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a:t>
            </a:r>
            <a:r>
              <a:rPr lang="en-US" altLang="zh-CN" sz="1200" b="0" i="0" kern="1200" dirty="0">
                <a:solidFill>
                  <a:schemeClr val="tx1"/>
                </a:solidFill>
                <a:effectLst/>
                <a:latin typeface="+mn-lt"/>
                <a:ea typeface="+mn-ea"/>
                <a:cs typeface="+mn-cs"/>
              </a:rPr>
              <a:t>42</a:t>
            </a:r>
            <a:r>
              <a:rPr lang="zh-CN" altLang="en-US" sz="1200" b="0" i="0" kern="1200" dirty="0">
                <a:solidFill>
                  <a:schemeClr val="tx1"/>
                </a:solidFill>
                <a:effectLst/>
                <a:latin typeface="+mn-lt"/>
                <a:ea typeface="+mn-ea"/>
                <a:cs typeface="+mn-cs"/>
              </a:rPr>
              <a:t>期上发表后，立即引起广泛的注意。在论文的附录里他描述了一种可以辅助数学研究的机器，后来被人称为“图灵机”，这个设想最牛的地方在于，它第一次在纯数学的符号逻辑，和实体世界之间建立了联系，后来我们所熟知的电脑，以及还没有实现的“</a:t>
            </a:r>
            <a:r>
              <a:rPr lang="zh-CN" altLang="en-US" sz="1200" b="0" i="0" u="none" strike="noStrike" kern="1200" dirty="0">
                <a:solidFill>
                  <a:schemeClr val="tx1"/>
                </a:solidFill>
                <a:effectLst/>
                <a:latin typeface="+mn-lt"/>
                <a:ea typeface="+mn-ea"/>
                <a:cs typeface="+mn-cs"/>
                <a:hlinkClick r:id="rId11"/>
              </a:rPr>
              <a:t>人工智能</a:t>
            </a:r>
            <a:r>
              <a:rPr lang="zh-CN" altLang="en-US" sz="1200" b="0" i="0" kern="1200" dirty="0">
                <a:solidFill>
                  <a:schemeClr val="tx1"/>
                </a:solidFill>
                <a:effectLst/>
                <a:latin typeface="+mn-lt"/>
                <a:ea typeface="+mn-ea"/>
                <a:cs typeface="+mn-cs"/>
              </a:rPr>
              <a:t>”，都基于这个设想。这是他人生第一篇重要论文，也是他的成名之作。</a:t>
            </a:r>
          </a:p>
          <a:p>
            <a:r>
              <a:rPr lang="en-US" altLang="zh-CN" sz="1200" b="0" i="0" kern="1200" dirty="0">
                <a:solidFill>
                  <a:schemeClr val="tx1"/>
                </a:solidFill>
                <a:effectLst/>
                <a:latin typeface="+mn-lt"/>
                <a:ea typeface="+mn-ea"/>
                <a:cs typeface="+mn-cs"/>
              </a:rPr>
              <a:t>1937</a:t>
            </a:r>
            <a:r>
              <a:rPr lang="zh-CN" altLang="en-US" sz="1200" b="0" i="0" kern="1200" dirty="0">
                <a:solidFill>
                  <a:schemeClr val="tx1"/>
                </a:solidFill>
                <a:effectLst/>
                <a:latin typeface="+mn-lt"/>
                <a:ea typeface="+mn-ea"/>
                <a:cs typeface="+mn-cs"/>
              </a:rPr>
              <a:t>年，图灵发表的另一篇文章“可计算性与</a:t>
            </a:r>
            <a:r>
              <a:rPr lang="el-GR" altLang="zh-CN" sz="1200" b="0" i="0" kern="1200" dirty="0">
                <a:solidFill>
                  <a:schemeClr val="tx1"/>
                </a:solidFill>
                <a:effectLst/>
                <a:latin typeface="+mn-lt"/>
                <a:ea typeface="+mn-ea"/>
                <a:cs typeface="+mn-cs"/>
              </a:rPr>
              <a:t>λ</a:t>
            </a:r>
            <a:r>
              <a:rPr lang="zh-CN" altLang="en-US" sz="1200" b="0" i="0" kern="1200" dirty="0">
                <a:solidFill>
                  <a:schemeClr val="tx1"/>
                </a:solidFill>
                <a:effectLst/>
                <a:latin typeface="+mn-lt"/>
                <a:ea typeface="+mn-ea"/>
                <a:cs typeface="+mn-cs"/>
              </a:rPr>
              <a:t>可定义性”则拓广了丘奇</a:t>
            </a:r>
            <a:r>
              <a:rPr lang="en-US" altLang="zh-CN" sz="1200" b="0" i="0" kern="1200" dirty="0">
                <a:solidFill>
                  <a:schemeClr val="tx1"/>
                </a:solidFill>
                <a:effectLst/>
                <a:latin typeface="+mn-lt"/>
                <a:ea typeface="+mn-ea"/>
                <a:cs typeface="+mn-cs"/>
              </a:rPr>
              <a:t>(Church)</a:t>
            </a:r>
            <a:r>
              <a:rPr lang="zh-CN" altLang="en-US" sz="1200" b="0" i="0" kern="1200" dirty="0">
                <a:solidFill>
                  <a:schemeClr val="tx1"/>
                </a:solidFill>
                <a:effectLst/>
                <a:latin typeface="+mn-lt"/>
                <a:ea typeface="+mn-ea"/>
                <a:cs typeface="+mn-cs"/>
              </a:rPr>
              <a:t>提出的“丘奇论点”，形成“丘奇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图灵论点”，对计算理论的严格化，对计算机科学的形成和发展都具有奠基性的意义。</a:t>
            </a:r>
          </a:p>
          <a:p>
            <a:r>
              <a:rPr lang="en-US" altLang="zh-CN" sz="1200" b="0" i="0" kern="1200" dirty="0">
                <a:solidFill>
                  <a:schemeClr val="tx1"/>
                </a:solidFill>
                <a:effectLst/>
                <a:latin typeface="+mn-lt"/>
                <a:ea typeface="+mn-ea"/>
                <a:cs typeface="+mn-cs"/>
              </a:rPr>
              <a:t>1936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月，图灵应邀到美国</a:t>
            </a:r>
            <a:r>
              <a:rPr lang="zh-CN" altLang="en-US" sz="1200" b="0" i="0" u="none" strike="noStrike" kern="1200" dirty="0">
                <a:solidFill>
                  <a:schemeClr val="tx1"/>
                </a:solidFill>
                <a:effectLst/>
                <a:latin typeface="+mn-lt"/>
                <a:ea typeface="+mn-ea"/>
                <a:cs typeface="+mn-cs"/>
                <a:hlinkClick r:id="rId12"/>
              </a:rPr>
              <a:t>普林斯顿</a:t>
            </a:r>
            <a:r>
              <a:rPr lang="zh-CN" altLang="en-US" sz="1200" b="0" i="0" kern="1200" dirty="0">
                <a:solidFill>
                  <a:schemeClr val="tx1"/>
                </a:solidFill>
                <a:effectLst/>
                <a:latin typeface="+mn-lt"/>
                <a:ea typeface="+mn-ea"/>
                <a:cs typeface="+mn-cs"/>
              </a:rPr>
              <a:t>高级研究院学习，并与丘奇一同工作。</a:t>
            </a:r>
          </a:p>
          <a:p>
            <a:r>
              <a:rPr lang="zh-CN" altLang="en-US" sz="1200" b="0" i="0" kern="1200" dirty="0">
                <a:solidFill>
                  <a:schemeClr val="tx1"/>
                </a:solidFill>
                <a:effectLst/>
                <a:latin typeface="+mn-lt"/>
                <a:ea typeface="+mn-ea"/>
                <a:cs typeface="+mn-cs"/>
              </a:rPr>
              <a:t>在美国期间，他对群论作了一些研究，并撰写了博士论文。</a:t>
            </a:r>
            <a:r>
              <a:rPr lang="en-US" altLang="zh-CN" sz="1200" b="0" i="0" kern="1200" dirty="0">
                <a:solidFill>
                  <a:schemeClr val="tx1"/>
                </a:solidFill>
                <a:effectLst/>
                <a:latin typeface="+mn-lt"/>
                <a:ea typeface="+mn-ea"/>
                <a:cs typeface="+mn-cs"/>
              </a:rPr>
              <a:t>1938</a:t>
            </a:r>
            <a:r>
              <a:rPr lang="zh-CN" altLang="en-US" sz="1200" b="0" i="0" kern="1200" dirty="0">
                <a:solidFill>
                  <a:schemeClr val="tx1"/>
                </a:solidFill>
                <a:effectLst/>
                <a:latin typeface="+mn-lt"/>
                <a:ea typeface="+mn-ea"/>
                <a:cs typeface="+mn-cs"/>
              </a:rPr>
              <a:t>年在普林斯顿获博士学位，其论文题目为“以序数为基础的逻辑系统”，</a:t>
            </a:r>
            <a:r>
              <a:rPr lang="en-US" altLang="zh-CN" sz="1200" b="0" i="0" kern="1200" dirty="0">
                <a:solidFill>
                  <a:schemeClr val="tx1"/>
                </a:solidFill>
                <a:effectLst/>
                <a:latin typeface="+mn-lt"/>
                <a:ea typeface="+mn-ea"/>
                <a:cs typeface="+mn-cs"/>
              </a:rPr>
              <a:t>1939</a:t>
            </a:r>
            <a:r>
              <a:rPr lang="zh-CN" altLang="en-US" sz="1200" b="0" i="0" kern="1200" dirty="0">
                <a:solidFill>
                  <a:schemeClr val="tx1"/>
                </a:solidFill>
                <a:effectLst/>
                <a:latin typeface="+mn-lt"/>
                <a:ea typeface="+mn-ea"/>
                <a:cs typeface="+mn-cs"/>
              </a:rPr>
              <a:t>年正式发表，在数理逻辑研究中产生了深远的影响。</a:t>
            </a:r>
          </a:p>
          <a:p>
            <a:r>
              <a:rPr lang="en-US" altLang="zh-CN" sz="1200" b="0" i="0" kern="1200" dirty="0">
                <a:solidFill>
                  <a:schemeClr val="tx1"/>
                </a:solidFill>
                <a:effectLst/>
                <a:latin typeface="+mn-lt"/>
                <a:ea typeface="+mn-ea"/>
                <a:cs typeface="+mn-cs"/>
              </a:rPr>
              <a:t>1938</a:t>
            </a:r>
            <a:r>
              <a:rPr lang="zh-CN" altLang="en-US" sz="1200" b="0" i="0" kern="1200" dirty="0">
                <a:solidFill>
                  <a:schemeClr val="tx1"/>
                </a:solidFill>
                <a:effectLst/>
                <a:latin typeface="+mn-lt"/>
                <a:ea typeface="+mn-ea"/>
                <a:cs typeface="+mn-cs"/>
              </a:rPr>
              <a:t>年夏，图灵回到英国，仍在</a:t>
            </a:r>
            <a:r>
              <a:rPr lang="zh-CN" altLang="en-US" sz="1200" b="0" i="0" u="none" strike="noStrike" kern="1200" dirty="0">
                <a:solidFill>
                  <a:schemeClr val="tx1"/>
                </a:solidFill>
                <a:effectLst/>
                <a:latin typeface="+mn-lt"/>
                <a:ea typeface="+mn-ea"/>
                <a:cs typeface="+mn-cs"/>
                <a:hlinkClick r:id="rId9"/>
              </a:rPr>
              <a:t>剑桥大学</a:t>
            </a:r>
            <a:r>
              <a:rPr lang="zh-CN" altLang="en-US" sz="1200" b="0" i="0" kern="1200" dirty="0">
                <a:solidFill>
                  <a:schemeClr val="tx1"/>
                </a:solidFill>
                <a:effectLst/>
                <a:latin typeface="+mn-lt"/>
                <a:ea typeface="+mn-ea"/>
                <a:cs typeface="+mn-cs"/>
              </a:rPr>
              <a:t>国王学院任研究员，继续研究数理逻辑和计算理论，同时开始了计算机的研制工作。</a:t>
            </a:r>
          </a:p>
          <a:p>
            <a:r>
              <a:rPr lang="zh-CN" altLang="en-US" sz="1200" b="0" i="0" kern="1200" dirty="0">
                <a:solidFill>
                  <a:schemeClr val="tx1"/>
                </a:solidFill>
                <a:effectLst/>
                <a:latin typeface="+mn-lt"/>
                <a:ea typeface="+mn-ea"/>
                <a:cs typeface="+mn-cs"/>
              </a:rPr>
              <a:t>二战经历</a:t>
            </a:r>
          </a:p>
          <a:p>
            <a:r>
              <a:rPr lang="zh-CN" altLang="en-US" sz="1200" b="0" i="0" kern="1200" dirty="0">
                <a:solidFill>
                  <a:schemeClr val="tx1"/>
                </a:solidFill>
                <a:effectLst/>
                <a:latin typeface="+mn-lt"/>
                <a:ea typeface="+mn-ea"/>
                <a:cs typeface="+mn-cs"/>
              </a:rPr>
              <a:t>第二次世界大战打断了图灵的正常研究工作，</a:t>
            </a:r>
            <a:r>
              <a:rPr lang="en-US" altLang="zh-CN" sz="1200" b="0" i="0" kern="1200" dirty="0">
                <a:solidFill>
                  <a:schemeClr val="tx1"/>
                </a:solidFill>
                <a:effectLst/>
                <a:latin typeface="+mn-lt"/>
                <a:ea typeface="+mn-ea"/>
                <a:cs typeface="+mn-cs"/>
              </a:rPr>
              <a:t>1939</a:t>
            </a:r>
            <a:r>
              <a:rPr lang="zh-CN" altLang="en-US" sz="1200" b="0" i="0" kern="1200" dirty="0">
                <a:solidFill>
                  <a:schemeClr val="tx1"/>
                </a:solidFill>
                <a:effectLst/>
                <a:latin typeface="+mn-lt"/>
                <a:ea typeface="+mn-ea"/>
                <a:cs typeface="+mn-cs"/>
              </a:rPr>
              <a:t>年秋，他应召到英国外交部通信处从事军事工作，主要是破译敌方密码的工作。由于破译工作的需要，他参与了世界上最早的电子计算机的研制工作。他的工作取得了极好的成就，因而于</a:t>
            </a:r>
            <a:r>
              <a:rPr lang="en-US" altLang="zh-CN" sz="1200" b="0" i="0" kern="1200" dirty="0">
                <a:solidFill>
                  <a:schemeClr val="tx1"/>
                </a:solidFill>
                <a:effectLst/>
                <a:latin typeface="+mn-lt"/>
                <a:ea typeface="+mn-ea"/>
                <a:cs typeface="+mn-cs"/>
              </a:rPr>
              <a:t>1945</a:t>
            </a:r>
            <a:r>
              <a:rPr lang="zh-CN" altLang="en-US" sz="1200" b="0" i="0" kern="1200" dirty="0">
                <a:solidFill>
                  <a:schemeClr val="tx1"/>
                </a:solidFill>
                <a:effectLst/>
                <a:latin typeface="+mn-lt"/>
                <a:ea typeface="+mn-ea"/>
                <a:cs typeface="+mn-cs"/>
              </a:rPr>
              <a:t>年获政府的最高奖</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大英帝国荣誉勋章</a:t>
            </a:r>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．勋章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1945</a:t>
            </a:r>
            <a:r>
              <a:rPr lang="zh-CN" altLang="en-US" sz="1200" b="0" i="0" kern="1200" dirty="0">
                <a:solidFill>
                  <a:schemeClr val="tx1"/>
                </a:solidFill>
                <a:effectLst/>
                <a:latin typeface="+mn-lt"/>
                <a:ea typeface="+mn-ea"/>
                <a:cs typeface="+mn-cs"/>
              </a:rPr>
              <a:t>年，图灵结束了在外交部的工作，他试图恢复战前在理论计算机科学方面的研究，并结合战时的工作，具体研制出新的计算机来。这一想法得到当局的支持。同年，图灵被录用为泰丁顿</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Teddington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国家物理研究所的研究人员，开始从事“自动计算机”</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的逻辑设计和具体研制工作。这一年，图灵写出一份长达</a:t>
            </a:r>
            <a:r>
              <a:rPr lang="en-US" altLang="zh-CN" sz="1200" b="0" i="0" kern="1200" dirty="0">
                <a:solidFill>
                  <a:schemeClr val="tx1"/>
                </a:solidFill>
                <a:effectLst/>
                <a:latin typeface="+mn-lt"/>
                <a:ea typeface="+mn-ea"/>
                <a:cs typeface="+mn-cs"/>
              </a:rPr>
              <a:t>50</a:t>
            </a:r>
            <a:r>
              <a:rPr lang="zh-CN" altLang="en-US" sz="1200" b="0" i="0" kern="1200" dirty="0">
                <a:solidFill>
                  <a:schemeClr val="tx1"/>
                </a:solidFill>
                <a:effectLst/>
                <a:latin typeface="+mn-lt"/>
                <a:ea typeface="+mn-ea"/>
                <a:cs typeface="+mn-cs"/>
              </a:rPr>
              <a:t>页的关于</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的设计说明书。这一说明书在保密了</a:t>
            </a:r>
            <a:r>
              <a:rPr lang="en-US" altLang="zh-CN" sz="1200" b="0" i="0" kern="1200" dirty="0">
                <a:solidFill>
                  <a:schemeClr val="tx1"/>
                </a:solidFill>
                <a:effectLst/>
                <a:latin typeface="+mn-lt"/>
                <a:ea typeface="+mn-ea"/>
                <a:cs typeface="+mn-cs"/>
              </a:rPr>
              <a:t>27</a:t>
            </a:r>
            <a:r>
              <a:rPr lang="zh-CN" altLang="en-US" sz="1200" b="0" i="0" kern="1200" dirty="0">
                <a:solidFill>
                  <a:schemeClr val="tx1"/>
                </a:solidFill>
                <a:effectLst/>
                <a:latin typeface="+mn-lt"/>
                <a:ea typeface="+mn-ea"/>
                <a:cs typeface="+mn-cs"/>
              </a:rPr>
              <a:t>年之后，于</a:t>
            </a:r>
            <a:r>
              <a:rPr lang="en-US" altLang="zh-CN" sz="1200" b="0" i="0" kern="1200" dirty="0">
                <a:solidFill>
                  <a:schemeClr val="tx1"/>
                </a:solidFill>
                <a:effectLst/>
                <a:latin typeface="+mn-lt"/>
                <a:ea typeface="+mn-ea"/>
                <a:cs typeface="+mn-cs"/>
              </a:rPr>
              <a:t>1972</a:t>
            </a:r>
            <a:r>
              <a:rPr lang="zh-CN" altLang="en-US" sz="1200" b="0" i="0" kern="1200" dirty="0">
                <a:solidFill>
                  <a:schemeClr val="tx1"/>
                </a:solidFill>
                <a:effectLst/>
                <a:latin typeface="+mn-lt"/>
                <a:ea typeface="+mn-ea"/>
                <a:cs typeface="+mn-cs"/>
              </a:rPr>
              <a:t>年正式发表。在图灵的设计思想指导下，</a:t>
            </a:r>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年制出了</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样机，</a:t>
            </a:r>
            <a:r>
              <a:rPr lang="en-US" altLang="zh-CN" sz="1200" b="0" i="0" kern="1200" dirty="0">
                <a:solidFill>
                  <a:schemeClr val="tx1"/>
                </a:solidFill>
                <a:effectLst/>
                <a:latin typeface="+mn-lt"/>
                <a:ea typeface="+mn-ea"/>
                <a:cs typeface="+mn-cs"/>
              </a:rPr>
              <a:t>1958</a:t>
            </a:r>
            <a:r>
              <a:rPr lang="zh-CN" altLang="en-US" sz="1200" b="0" i="0" kern="1200" dirty="0">
                <a:solidFill>
                  <a:schemeClr val="tx1"/>
                </a:solidFill>
                <a:effectLst/>
                <a:latin typeface="+mn-lt"/>
                <a:ea typeface="+mn-ea"/>
                <a:cs typeface="+mn-cs"/>
              </a:rPr>
              <a:t>年制成大型</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机。人们认为，通用计算机的概念就是图灵提出来的。</a:t>
            </a:r>
          </a:p>
          <a:p>
            <a:r>
              <a:rPr lang="en-US" altLang="zh-CN" sz="1200" b="0" i="0" kern="1200" dirty="0">
                <a:solidFill>
                  <a:schemeClr val="tx1"/>
                </a:solidFill>
                <a:effectLst/>
                <a:latin typeface="+mn-lt"/>
                <a:ea typeface="+mn-ea"/>
                <a:cs typeface="+mn-cs"/>
              </a:rPr>
              <a:t>1945</a:t>
            </a:r>
            <a:r>
              <a:rPr lang="zh-CN" altLang="en-US" sz="1200" b="0" i="0" kern="1200" dirty="0">
                <a:solidFill>
                  <a:schemeClr val="tx1"/>
                </a:solidFill>
                <a:effectLst/>
                <a:latin typeface="+mn-lt"/>
                <a:ea typeface="+mn-ea"/>
                <a:cs typeface="+mn-cs"/>
              </a:rPr>
              <a:t>年到</a:t>
            </a:r>
            <a:r>
              <a:rPr lang="en-US" altLang="zh-CN" sz="1200" b="0" i="0" kern="1200" dirty="0">
                <a:solidFill>
                  <a:schemeClr val="tx1"/>
                </a:solidFill>
                <a:effectLst/>
                <a:latin typeface="+mn-lt"/>
                <a:ea typeface="+mn-ea"/>
                <a:cs typeface="+mn-cs"/>
              </a:rPr>
              <a:t>1948</a:t>
            </a:r>
            <a:r>
              <a:rPr lang="zh-CN" altLang="en-US" sz="1200" b="0" i="0" kern="1200" dirty="0">
                <a:solidFill>
                  <a:schemeClr val="tx1"/>
                </a:solidFill>
                <a:effectLst/>
                <a:latin typeface="+mn-lt"/>
                <a:ea typeface="+mn-ea"/>
                <a:cs typeface="+mn-cs"/>
              </a:rPr>
              <a:t>年，他在英国国家物理实验室工作，负责自动计算引擎的研究。</a:t>
            </a:r>
          </a:p>
          <a:p>
            <a:r>
              <a:rPr lang="en-US" altLang="zh-CN" sz="1200" b="0" i="0" kern="1200" dirty="0">
                <a:solidFill>
                  <a:schemeClr val="tx1"/>
                </a:solidFill>
                <a:effectLst/>
                <a:latin typeface="+mn-lt"/>
                <a:ea typeface="+mn-ea"/>
                <a:cs typeface="+mn-cs"/>
              </a:rPr>
              <a:t>1948</a:t>
            </a:r>
            <a:r>
              <a:rPr lang="zh-CN" altLang="en-US" sz="1200" b="0" i="0" kern="1200" dirty="0">
                <a:solidFill>
                  <a:schemeClr val="tx1"/>
                </a:solidFill>
                <a:effectLst/>
                <a:latin typeface="+mn-lt"/>
                <a:ea typeface="+mn-ea"/>
                <a:cs typeface="+mn-cs"/>
              </a:rPr>
              <a:t>年，图灵接受了</a:t>
            </a:r>
            <a:r>
              <a:rPr lang="zh-CN" altLang="en-US" sz="1200" b="0" i="0" u="none" strike="noStrike" kern="1200" dirty="0">
                <a:solidFill>
                  <a:schemeClr val="tx1"/>
                </a:solidFill>
                <a:effectLst/>
                <a:latin typeface="+mn-lt"/>
                <a:ea typeface="+mn-ea"/>
                <a:cs typeface="+mn-cs"/>
                <a:hlinkClick r:id="rId13"/>
              </a:rPr>
              <a:t>曼彻斯特大学</a:t>
            </a:r>
            <a:r>
              <a:rPr lang="zh-CN" altLang="en-US" sz="1200" b="0" i="0" kern="1200" dirty="0">
                <a:solidFill>
                  <a:schemeClr val="tx1"/>
                </a:solidFill>
                <a:effectLst/>
                <a:latin typeface="+mn-lt"/>
                <a:ea typeface="+mn-ea"/>
                <a:cs typeface="+mn-cs"/>
              </a:rPr>
              <a:t>的高级讲师职务，并被指定为</a:t>
            </a:r>
            <a:r>
              <a:rPr lang="zh-CN" altLang="en-US" sz="1200" b="0" i="0" u="none" strike="noStrike" kern="1200" dirty="0">
                <a:solidFill>
                  <a:schemeClr val="tx1"/>
                </a:solidFill>
                <a:effectLst/>
                <a:latin typeface="+mn-lt"/>
                <a:ea typeface="+mn-ea"/>
                <a:cs typeface="+mn-cs"/>
                <a:hlinkClick r:id="rId14"/>
              </a:rPr>
              <a:t>曼彻斯特</a:t>
            </a:r>
            <a:r>
              <a:rPr lang="zh-CN" altLang="en-US" sz="1200" b="0" i="0" kern="1200" dirty="0">
                <a:solidFill>
                  <a:schemeClr val="tx1"/>
                </a:solidFill>
                <a:effectLst/>
                <a:latin typeface="+mn-lt"/>
                <a:ea typeface="+mn-ea"/>
                <a:cs typeface="+mn-cs"/>
              </a:rPr>
              <a:t>自动数字计算机</a:t>
            </a:r>
            <a:r>
              <a:rPr lang="en-US" altLang="zh-CN" sz="1200" b="0" i="0" kern="1200" dirty="0">
                <a:solidFill>
                  <a:schemeClr val="tx1"/>
                </a:solidFill>
                <a:effectLst/>
                <a:latin typeface="+mn-lt"/>
                <a:ea typeface="+mn-ea"/>
                <a:cs typeface="+mn-cs"/>
              </a:rPr>
              <a:t>(Madam)</a:t>
            </a:r>
            <a:r>
              <a:rPr lang="zh-CN" altLang="en-US" sz="1200" b="0" i="0" kern="1200" dirty="0">
                <a:solidFill>
                  <a:schemeClr val="tx1"/>
                </a:solidFill>
                <a:effectLst/>
                <a:latin typeface="+mn-lt"/>
                <a:ea typeface="+mn-ea"/>
                <a:cs typeface="+mn-cs"/>
              </a:rPr>
              <a:t>项目的负责人助理，具体领导该项目数学方面的工作．作为这一工作的总结。</a:t>
            </a:r>
          </a:p>
          <a:p>
            <a:r>
              <a:rPr lang="en-US" altLang="zh-CN" sz="1200" b="0" i="0" kern="1200" dirty="0">
                <a:solidFill>
                  <a:schemeClr val="tx1"/>
                </a:solidFill>
                <a:effectLst/>
                <a:latin typeface="+mn-lt"/>
                <a:ea typeface="+mn-ea"/>
                <a:cs typeface="+mn-cs"/>
              </a:rPr>
              <a:t>1949</a:t>
            </a:r>
            <a:r>
              <a:rPr lang="zh-CN" altLang="en-US" sz="1200" b="0" i="0" kern="1200" dirty="0">
                <a:solidFill>
                  <a:schemeClr val="tx1"/>
                </a:solidFill>
                <a:effectLst/>
                <a:latin typeface="+mn-lt"/>
                <a:ea typeface="+mn-ea"/>
                <a:cs typeface="+mn-cs"/>
              </a:rPr>
              <a:t>年成为曼彻斯特大学计算机实验室的副主任，负责最早的真正意义上的计算机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曼彻斯特一号”的软件理论开发，因此成为世界上第一位把计算机实际用于数学研究的科学家。</a:t>
            </a:r>
          </a:p>
          <a:p>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年，图灵编写并出版了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曼彻斯特电子计算机程序员手册</a:t>
            </a:r>
            <a:r>
              <a:rPr lang="en-US" altLang="zh-CN" sz="1200" b="0" i="0" kern="1200" dirty="0">
                <a:solidFill>
                  <a:schemeClr val="tx1"/>
                </a:solidFill>
                <a:effectLst/>
                <a:latin typeface="+mn-lt"/>
                <a:ea typeface="+mn-ea"/>
                <a:cs typeface="+mn-cs"/>
              </a:rPr>
              <a:t>》(The </a:t>
            </a:r>
            <a:r>
              <a:rPr lang="en-US" altLang="zh-CN" sz="1200" b="0" i="0" kern="1200" dirty="0" err="1">
                <a:solidFill>
                  <a:schemeClr val="tx1"/>
                </a:solidFill>
                <a:effectLst/>
                <a:latin typeface="+mn-lt"/>
                <a:ea typeface="+mn-ea"/>
                <a:cs typeface="+mn-cs"/>
              </a:rPr>
              <a:t>programmers’handbook</a:t>
            </a:r>
            <a:r>
              <a:rPr lang="en-US" altLang="zh-CN" sz="1200" b="0" i="0" kern="1200" dirty="0">
                <a:solidFill>
                  <a:schemeClr val="tx1"/>
                </a:solidFill>
                <a:effectLst/>
                <a:latin typeface="+mn-lt"/>
                <a:ea typeface="+mn-ea"/>
                <a:cs typeface="+mn-cs"/>
              </a:rPr>
              <a:t> for the Manchester electronic computer)</a:t>
            </a:r>
            <a:r>
              <a:rPr lang="zh-CN" altLang="en-US" sz="1200" b="0" i="0" kern="1200" dirty="0">
                <a:solidFill>
                  <a:schemeClr val="tx1"/>
                </a:solidFill>
                <a:effectLst/>
                <a:latin typeface="+mn-lt"/>
                <a:ea typeface="+mn-ea"/>
                <a:cs typeface="+mn-cs"/>
              </a:rPr>
              <a:t>。这期间，他继续进行数理逻辑方面的理论研究。并提出了著名的“图灵测试”。</a:t>
            </a:r>
          </a:p>
          <a:p>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年，他提出关于机器思维的问题，他的论文“计算机和智能</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Computingmachiery</a:t>
            </a:r>
            <a:r>
              <a:rPr lang="en-US" altLang="zh-CN" sz="1200" b="0" i="0" kern="1200" dirty="0">
                <a:solidFill>
                  <a:schemeClr val="tx1"/>
                </a:solidFill>
                <a:effectLst/>
                <a:latin typeface="+mn-lt"/>
                <a:ea typeface="+mn-ea"/>
                <a:cs typeface="+mn-cs"/>
              </a:rPr>
              <a:t> and intelligence)</a:t>
            </a:r>
            <a:r>
              <a:rPr lang="zh-CN" altLang="en-US" sz="1200" b="0" i="0" kern="1200" dirty="0">
                <a:solidFill>
                  <a:schemeClr val="tx1"/>
                </a:solidFill>
                <a:effectLst/>
                <a:latin typeface="+mn-lt"/>
                <a:ea typeface="+mn-ea"/>
                <a:cs typeface="+mn-cs"/>
              </a:rPr>
              <a:t>，引起了广泛的注意和深远的影响。</a:t>
            </a:r>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月，图灵发表论文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机器能思考吗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。这一划时代的作品，使图灵赢得了“人工智能之父”的桂冠。</a:t>
            </a:r>
          </a:p>
          <a:p>
            <a:r>
              <a:rPr lang="en-US" altLang="zh-CN" sz="1200" b="0" i="0" kern="1200" dirty="0">
                <a:solidFill>
                  <a:schemeClr val="tx1"/>
                </a:solidFill>
                <a:effectLst/>
                <a:latin typeface="+mn-lt"/>
                <a:ea typeface="+mn-ea"/>
                <a:cs typeface="+mn-cs"/>
              </a:rPr>
              <a:t>1951</a:t>
            </a:r>
            <a:r>
              <a:rPr lang="zh-CN" altLang="en-US" sz="1200" b="0" i="0" kern="1200" dirty="0">
                <a:solidFill>
                  <a:schemeClr val="tx1"/>
                </a:solidFill>
                <a:effectLst/>
                <a:latin typeface="+mn-lt"/>
                <a:ea typeface="+mn-ea"/>
                <a:cs typeface="+mn-cs"/>
              </a:rPr>
              <a:t>年，由于在可计算数方面所取得的成就，成为英国皇家学会会员，时年</a:t>
            </a:r>
            <a:r>
              <a:rPr lang="en-US" altLang="zh-CN" sz="1200" b="0" i="0" kern="1200" dirty="0">
                <a:solidFill>
                  <a:schemeClr val="tx1"/>
                </a:solidFill>
                <a:effectLst/>
                <a:latin typeface="+mn-lt"/>
                <a:ea typeface="+mn-ea"/>
                <a:cs typeface="+mn-cs"/>
              </a:rPr>
              <a:t>39</a:t>
            </a:r>
            <a:r>
              <a:rPr lang="zh-CN" altLang="en-US" sz="1200" b="0" i="0" kern="1200" dirty="0">
                <a:solidFill>
                  <a:schemeClr val="tx1"/>
                </a:solidFill>
                <a:effectLst/>
                <a:latin typeface="+mn-lt"/>
                <a:ea typeface="+mn-ea"/>
                <a:cs typeface="+mn-cs"/>
              </a:rPr>
              <a:t>岁。</a:t>
            </a:r>
          </a:p>
          <a:p>
            <a:r>
              <a:rPr lang="en-US" altLang="zh-CN" sz="1200" b="0" i="0" kern="1200" dirty="0">
                <a:solidFill>
                  <a:schemeClr val="tx1"/>
                </a:solidFill>
                <a:effectLst/>
                <a:latin typeface="+mn-lt"/>
                <a:ea typeface="+mn-ea"/>
                <a:cs typeface="+mn-cs"/>
              </a:rPr>
              <a:t>1952</a:t>
            </a:r>
            <a:r>
              <a:rPr lang="zh-CN" altLang="en-US" sz="1200" b="0" i="0" kern="1200" dirty="0">
                <a:solidFill>
                  <a:schemeClr val="tx1"/>
                </a:solidFill>
                <a:effectLst/>
                <a:latin typeface="+mn-lt"/>
                <a:ea typeface="+mn-ea"/>
                <a:cs typeface="+mn-cs"/>
              </a:rPr>
              <a:t>年，他辞去剑桥大学国王学院研究员的职务，专心在曼彻斯特大学工作．除了日常工作和研究工作之外，他还指导一些博士研究生，还担任了制造曼彻斯特自动数字计算机的一家公司</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弗兰蒂公司的顾问。</a:t>
            </a:r>
            <a:r>
              <a:rPr lang="en-US" altLang="zh-CN" sz="1200" b="0" i="0" kern="1200" dirty="0">
                <a:solidFill>
                  <a:schemeClr val="tx1"/>
                </a:solidFill>
                <a:effectLst/>
                <a:latin typeface="+mn-lt"/>
                <a:ea typeface="+mn-ea"/>
                <a:cs typeface="+mn-cs"/>
              </a:rPr>
              <a:t>1952</a:t>
            </a:r>
            <a:r>
              <a:rPr lang="zh-CN" altLang="en-US" sz="1200" b="0" i="0" kern="1200" dirty="0">
                <a:solidFill>
                  <a:schemeClr val="tx1"/>
                </a:solidFill>
                <a:effectLst/>
                <a:latin typeface="+mn-lt"/>
                <a:ea typeface="+mn-ea"/>
                <a:cs typeface="+mn-cs"/>
              </a:rPr>
              <a:t>年，图灵写了一个国际象棋程序。可是，当时没有一台计算机有足够的运算能力去执行这个程序，他就模仿计算机，每走一步要用半小时。他与一位同事下了一盘，结果程序输了。后来美国新墨西哥州洛斯阿拉莫斯国家实验室的研究群根据图灵的理论，在</a:t>
            </a:r>
            <a:r>
              <a:rPr lang="en-US" altLang="zh-CN" sz="1200" b="0" i="0" kern="1200" dirty="0">
                <a:solidFill>
                  <a:schemeClr val="tx1"/>
                </a:solidFill>
                <a:effectLst/>
                <a:latin typeface="+mn-lt"/>
                <a:ea typeface="+mn-ea"/>
                <a:cs typeface="+mn-cs"/>
              </a:rPr>
              <a:t>MANIAC</a:t>
            </a:r>
            <a:r>
              <a:rPr lang="zh-CN" altLang="en-US" sz="1200" b="0" i="0" kern="1200" dirty="0">
                <a:solidFill>
                  <a:schemeClr val="tx1"/>
                </a:solidFill>
                <a:effectLst/>
                <a:latin typeface="+mn-lt"/>
                <a:ea typeface="+mn-ea"/>
                <a:cs typeface="+mn-cs"/>
              </a:rPr>
              <a:t>上设计出世界上第一个电脑程序的象棋。</a:t>
            </a:r>
          </a:p>
          <a:p>
            <a:r>
              <a:rPr lang="zh-CN" altLang="en-US" sz="1200" b="0" i="0" kern="1200" dirty="0">
                <a:solidFill>
                  <a:schemeClr val="tx1"/>
                </a:solidFill>
                <a:effectLst/>
                <a:latin typeface="+mn-lt"/>
                <a:ea typeface="+mn-ea"/>
                <a:cs typeface="+mn-cs"/>
              </a:rPr>
              <a:t>被迫害后逝世</a:t>
            </a:r>
          </a:p>
          <a:p>
            <a:r>
              <a:rPr lang="en-US" altLang="zh-CN" sz="1200" b="0" i="0" kern="1200" dirty="0">
                <a:solidFill>
                  <a:schemeClr val="tx1"/>
                </a:solidFill>
                <a:effectLst/>
                <a:latin typeface="+mn-lt"/>
                <a:ea typeface="+mn-ea"/>
                <a:cs typeface="+mn-cs"/>
              </a:rPr>
              <a:t>1952</a:t>
            </a:r>
            <a:r>
              <a:rPr lang="zh-CN" altLang="en-US" sz="1200" b="0" i="0" kern="1200" dirty="0">
                <a:solidFill>
                  <a:schemeClr val="tx1"/>
                </a:solidFill>
                <a:effectLst/>
                <a:latin typeface="+mn-lt"/>
                <a:ea typeface="+mn-ea"/>
                <a:cs typeface="+mn-cs"/>
              </a:rPr>
              <a:t>年，图灵的同性伴侣协同一名同谋一起闯进了图灵的房子实施盗窃。图灵为此而报警。但是警方的调查结果使得他被控以“明显的猥亵和性颠倒行为”（</a:t>
            </a:r>
            <a:r>
              <a:rPr lang="zh-CN" altLang="en-US" sz="1200" b="0" i="0" u="none" strike="noStrike" kern="1200" dirty="0">
                <a:solidFill>
                  <a:schemeClr val="tx1"/>
                </a:solidFill>
                <a:effectLst/>
                <a:latin typeface="+mn-lt"/>
                <a:ea typeface="+mn-ea"/>
                <a:cs typeface="+mn-cs"/>
                <a:hlinkClick r:id="rId15"/>
              </a:rPr>
              <a:t>同性恋</a:t>
            </a:r>
            <a:r>
              <a:rPr lang="zh-CN" altLang="en-US" sz="1200" b="0" i="0" kern="1200" dirty="0">
                <a:solidFill>
                  <a:schemeClr val="tx1"/>
                </a:solidFill>
                <a:effectLst/>
                <a:latin typeface="+mn-lt"/>
                <a:ea typeface="+mn-ea"/>
                <a:cs typeface="+mn-cs"/>
              </a:rPr>
              <a:t>）。他没有申辩，并被定罪。在著名的公审后，他被给予了两个选择：坐牢或</a:t>
            </a:r>
            <a:r>
              <a:rPr lang="zh-CN" altLang="en-US" sz="1200" b="0" i="0" u="none" strike="noStrike" kern="1200" dirty="0">
                <a:solidFill>
                  <a:schemeClr val="tx1"/>
                </a:solidFill>
                <a:effectLst/>
                <a:latin typeface="+mn-lt"/>
                <a:ea typeface="+mn-ea"/>
                <a:cs typeface="+mn-cs"/>
                <a:hlinkClick r:id="rId16"/>
              </a:rPr>
              <a:t>荷尔蒙疗法</a:t>
            </a:r>
            <a:r>
              <a:rPr lang="zh-CN" altLang="en-US" sz="1200" b="0" i="0" kern="1200" dirty="0">
                <a:solidFill>
                  <a:schemeClr val="tx1"/>
                </a:solidFill>
                <a:effectLst/>
                <a:latin typeface="+mn-lt"/>
                <a:ea typeface="+mn-ea"/>
                <a:cs typeface="+mn-cs"/>
              </a:rPr>
              <a:t>。他选择了</a:t>
            </a:r>
            <a:r>
              <a:rPr lang="zh-CN" altLang="en-US" sz="1200" b="0" i="0" u="none" strike="noStrike" kern="1200" dirty="0">
                <a:solidFill>
                  <a:schemeClr val="tx1"/>
                </a:solidFill>
                <a:effectLst/>
                <a:latin typeface="+mn-lt"/>
                <a:ea typeface="+mn-ea"/>
                <a:cs typeface="+mn-cs"/>
                <a:hlinkClick r:id="rId17"/>
              </a:rPr>
              <a:t>荷尔蒙</a:t>
            </a:r>
            <a:r>
              <a:rPr lang="zh-CN" altLang="en-US" sz="1200" b="0" i="0" kern="1200" dirty="0">
                <a:solidFill>
                  <a:schemeClr val="tx1"/>
                </a:solidFill>
                <a:effectLst/>
                <a:latin typeface="+mn-lt"/>
                <a:ea typeface="+mn-ea"/>
                <a:cs typeface="+mn-cs"/>
              </a:rPr>
              <a:t>注射，并持续了一年。在这段时间里，药物产生了包括乳房不断发育的副作用。</a:t>
            </a:r>
          </a:p>
          <a:p>
            <a:r>
              <a:rPr lang="en-US" altLang="zh-CN" sz="1200" b="0" i="0" kern="1200" dirty="0">
                <a:solidFill>
                  <a:schemeClr val="tx1"/>
                </a:solidFill>
                <a:effectLst/>
                <a:latin typeface="+mn-lt"/>
                <a:ea typeface="+mn-ea"/>
                <a:cs typeface="+mn-cs"/>
              </a:rPr>
              <a:t>1954</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日，图灵被发现死于家中的床上，床头还放着一个被咬了一口的苹果。警方调查后认为是剧毒的</a:t>
            </a:r>
            <a:r>
              <a:rPr lang="zh-CN" altLang="en-US" sz="1200" b="0" i="0" u="none" strike="noStrike" kern="1200" dirty="0">
                <a:solidFill>
                  <a:schemeClr val="tx1"/>
                </a:solidFill>
                <a:effectLst/>
                <a:latin typeface="+mn-lt"/>
                <a:ea typeface="+mn-ea"/>
                <a:cs typeface="+mn-cs"/>
                <a:hlinkClick r:id="rId18"/>
              </a:rPr>
              <a:t>氰化物</a:t>
            </a:r>
            <a:r>
              <a:rPr lang="zh-CN" altLang="en-US" sz="1200" b="0" i="0" kern="1200" dirty="0">
                <a:solidFill>
                  <a:schemeClr val="tx1"/>
                </a:solidFill>
                <a:effectLst/>
                <a:latin typeface="+mn-lt"/>
                <a:ea typeface="+mn-ea"/>
                <a:cs typeface="+mn-cs"/>
              </a:rPr>
              <a:t>中毒，调查结论为自杀。当时图灵</a:t>
            </a:r>
            <a:r>
              <a:rPr lang="en-US" altLang="zh-CN" sz="1200" b="0" i="0" kern="1200" dirty="0">
                <a:solidFill>
                  <a:schemeClr val="tx1"/>
                </a:solidFill>
                <a:effectLst/>
                <a:latin typeface="+mn-lt"/>
                <a:ea typeface="+mn-ea"/>
                <a:cs typeface="+mn-cs"/>
              </a:rPr>
              <a:t>41</a:t>
            </a:r>
            <a:r>
              <a:rPr lang="zh-CN" altLang="en-US" sz="1200" b="0" i="0" kern="1200" dirty="0">
                <a:solidFill>
                  <a:schemeClr val="tx1"/>
                </a:solidFill>
                <a:effectLst/>
                <a:latin typeface="+mn-lt"/>
                <a:ea typeface="+mn-ea"/>
                <a:cs typeface="+mn-cs"/>
              </a:rPr>
              <a:t>岁。</a:t>
            </a:r>
          </a:p>
          <a:p>
            <a:r>
              <a:rPr lang="zh-CN" altLang="en-US" sz="1200" b="0" i="0" kern="1200" dirty="0">
                <a:solidFill>
                  <a:schemeClr val="tx1"/>
                </a:solidFill>
                <a:effectLst/>
                <a:latin typeface="+mn-lt"/>
                <a:ea typeface="+mn-ea"/>
                <a:cs typeface="+mn-cs"/>
              </a:rPr>
              <a:t>正式平反</a:t>
            </a:r>
          </a:p>
          <a:p>
            <a:r>
              <a:rPr lang="en-US" altLang="zh-CN" sz="1200" b="0" i="0" kern="1200" dirty="0">
                <a:solidFill>
                  <a:schemeClr val="tx1"/>
                </a:solidFill>
                <a:effectLst/>
                <a:latin typeface="+mn-lt"/>
                <a:ea typeface="+mn-ea"/>
                <a:cs typeface="+mn-cs"/>
              </a:rPr>
              <a:t>2009</a:t>
            </a:r>
            <a:r>
              <a:rPr lang="zh-CN" altLang="en-US" sz="1200" b="0" i="0" kern="1200" dirty="0">
                <a:solidFill>
                  <a:schemeClr val="tx1"/>
                </a:solidFill>
                <a:effectLst/>
                <a:latin typeface="+mn-lt"/>
                <a:ea typeface="+mn-ea"/>
                <a:cs typeface="+mn-cs"/>
              </a:rPr>
              <a:t>年，英国计算机科学家康明（</a:t>
            </a:r>
            <a:r>
              <a:rPr lang="en-US" altLang="zh-CN" sz="1200" b="0" i="0" kern="1200" dirty="0">
                <a:solidFill>
                  <a:schemeClr val="tx1"/>
                </a:solidFill>
                <a:effectLst/>
                <a:latin typeface="+mn-lt"/>
                <a:ea typeface="+mn-ea"/>
                <a:cs typeface="+mn-cs"/>
              </a:rPr>
              <a:t>John Graham-Cumming</a:t>
            </a:r>
            <a:r>
              <a:rPr lang="zh-CN" altLang="en-US" sz="1200" b="0" i="0" kern="1200" dirty="0">
                <a:solidFill>
                  <a:schemeClr val="tx1"/>
                </a:solidFill>
                <a:effectLst/>
                <a:latin typeface="+mn-lt"/>
                <a:ea typeface="+mn-ea"/>
                <a:cs typeface="+mn-cs"/>
              </a:rPr>
              <a:t>）发起了为图灵平反的在线请愿，截止到</a:t>
            </a:r>
            <a:r>
              <a:rPr lang="en-US" altLang="zh-CN" sz="1200" b="0" i="0" kern="1200" dirty="0">
                <a:solidFill>
                  <a:schemeClr val="tx1"/>
                </a:solidFill>
                <a:effectLst/>
                <a:latin typeface="+mn-lt"/>
                <a:ea typeface="+mn-ea"/>
                <a:cs typeface="+mn-cs"/>
              </a:rPr>
              <a:t>2009</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日请愿签名人数已经超过了</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万，为此，当时的英国政府及首相戈登布朗不得不发表正式的道歉声明。</a:t>
            </a:r>
          </a:p>
          <a:p>
            <a:r>
              <a:rPr lang="en-US" altLang="zh-CN" sz="1200" b="0" i="0" kern="1200" dirty="0">
                <a:solidFill>
                  <a:schemeClr val="tx1"/>
                </a:solidFill>
                <a:effectLst/>
                <a:latin typeface="+mn-lt"/>
                <a:ea typeface="+mn-ea"/>
                <a:cs typeface="+mn-cs"/>
              </a:rPr>
              <a:t>2012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a:t>
            </a:r>
            <a:r>
              <a:rPr lang="zh-CN" altLang="en-US" sz="1200" b="0" i="0" u="none" strike="noStrike" kern="1200" dirty="0">
                <a:solidFill>
                  <a:schemeClr val="tx1"/>
                </a:solidFill>
                <a:effectLst/>
                <a:latin typeface="+mn-lt"/>
                <a:ea typeface="+mn-ea"/>
                <a:cs typeface="+mn-cs"/>
                <a:hlinkClick r:id="rId19"/>
              </a:rPr>
              <a:t>霍金</a:t>
            </a:r>
            <a:r>
              <a:rPr lang="zh-CN" altLang="en-US" sz="1200" b="0" i="0" kern="1200" dirty="0">
                <a:solidFill>
                  <a:schemeClr val="tx1"/>
                </a:solidFill>
                <a:effectLst/>
                <a:latin typeface="+mn-lt"/>
                <a:ea typeface="+mn-ea"/>
                <a:cs typeface="+mn-cs"/>
              </a:rPr>
              <a:t>、纳斯（</a:t>
            </a:r>
            <a:r>
              <a:rPr lang="en-US" altLang="zh-CN" sz="1200" b="0" i="0" kern="1200" dirty="0">
                <a:solidFill>
                  <a:schemeClr val="tx1"/>
                </a:solidFill>
                <a:effectLst/>
                <a:latin typeface="+mn-lt"/>
                <a:ea typeface="+mn-ea"/>
                <a:cs typeface="+mn-cs"/>
              </a:rPr>
              <a:t>Paul Nurse</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20"/>
              </a:rPr>
              <a:t>诺贝尔医学奖</a:t>
            </a:r>
            <a:r>
              <a:rPr lang="zh-CN" altLang="en-US" sz="1200" b="0" i="0" kern="1200" dirty="0">
                <a:solidFill>
                  <a:schemeClr val="tx1"/>
                </a:solidFill>
                <a:effectLst/>
                <a:latin typeface="+mn-lt"/>
                <a:ea typeface="+mn-ea"/>
                <a:cs typeface="+mn-cs"/>
              </a:rPr>
              <a:t>得主）、里斯（</a:t>
            </a:r>
            <a:r>
              <a:rPr lang="en-US" altLang="zh-CN" sz="1200" b="0" i="0" kern="1200" dirty="0">
                <a:solidFill>
                  <a:schemeClr val="tx1"/>
                </a:solidFill>
                <a:effectLst/>
                <a:latin typeface="+mn-lt"/>
                <a:ea typeface="+mn-ea"/>
                <a:cs typeface="+mn-cs"/>
              </a:rPr>
              <a:t>Martin Rees</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21"/>
              </a:rPr>
              <a:t>英国皇家学会</a:t>
            </a:r>
            <a:r>
              <a:rPr lang="zh-CN" altLang="en-US" sz="1200" b="0" i="0" kern="1200" dirty="0">
                <a:solidFill>
                  <a:schemeClr val="tx1"/>
                </a:solidFill>
                <a:effectLst/>
                <a:latin typeface="+mn-lt"/>
                <a:ea typeface="+mn-ea"/>
                <a:cs typeface="+mn-cs"/>
              </a:rPr>
              <a:t>会长）等</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位重要人士致函英国首相卡梅伦，要求为其平反。</a:t>
            </a:r>
          </a:p>
          <a:p>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24</a:t>
            </a:r>
            <a:r>
              <a:rPr lang="zh-CN" altLang="en-US" sz="1200" b="0" i="0" kern="1200" dirty="0">
                <a:solidFill>
                  <a:schemeClr val="tx1"/>
                </a:solidFill>
                <a:effectLst/>
                <a:latin typeface="+mn-lt"/>
                <a:ea typeface="+mn-ea"/>
                <a:cs typeface="+mn-cs"/>
              </a:rPr>
              <a:t>日，在英国司法部长克里斯・格雷灵（</a:t>
            </a:r>
            <a:r>
              <a:rPr lang="en-US" altLang="zh-CN" sz="1200" b="0" i="0" kern="1200" dirty="0">
                <a:solidFill>
                  <a:schemeClr val="tx1"/>
                </a:solidFill>
                <a:effectLst/>
                <a:latin typeface="+mn-lt"/>
                <a:ea typeface="+mn-ea"/>
                <a:cs typeface="+mn-cs"/>
              </a:rPr>
              <a:t>Chris Grayling</a:t>
            </a:r>
            <a:r>
              <a:rPr lang="zh-CN" altLang="en-US" sz="1200" b="0" i="0" kern="1200" dirty="0">
                <a:solidFill>
                  <a:schemeClr val="tx1"/>
                </a:solidFill>
                <a:effectLst/>
                <a:latin typeface="+mn-lt"/>
                <a:ea typeface="+mn-ea"/>
                <a:cs typeface="+mn-cs"/>
              </a:rPr>
              <a:t>）的要求下，英国女王终于向图灵颁发了的皇家赦免。英国司法部长宣布，“图灵的晚年生活因为其同性取向而被迫蒙上了一层阴影，我们认为当时的判决是不公的，这种歧视现象现在也已经遭到了废除。为此，女王决定为这位伟人送上赦免，以此向其致敬。”</a:t>
            </a:r>
            <a:r>
              <a:rPr lang="zh-CN" altLang="en-US" sz="1200" b="0" i="0" kern="1200" baseline="30000" dirty="0">
                <a:solidFill>
                  <a:schemeClr val="tx1"/>
                </a:solidFill>
                <a:effectLst/>
                <a:latin typeface="+mn-lt"/>
                <a:ea typeface="+mn-ea"/>
                <a:cs typeface="+mn-cs"/>
              </a:rPr>
              <a:t> </a:t>
            </a:r>
            <a:r>
              <a:rPr lang="en-US" altLang="zh-CN" sz="1200" b="0" i="0" kern="1200" baseline="300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21</a:t>
            </a:fld>
            <a:endParaRPr lang="zh-CN" altLang="en-US"/>
          </a:p>
        </p:txBody>
      </p:sp>
    </p:spTree>
    <p:extLst>
      <p:ext uri="{BB962C8B-B14F-4D97-AF65-F5344CB8AC3E}">
        <p14:creationId xmlns:p14="http://schemas.microsoft.com/office/powerpoint/2010/main" val="46405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Godel</a:t>
            </a:r>
            <a:r>
              <a:rPr lang="zh-CN" altLang="en-US" dirty="0"/>
              <a:t>发现了如何让一个命题讨论它本身正确性的证明是否存在的方法，表明了：存在人们不能证明其为真的真命题。</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22</a:t>
            </a:fld>
            <a:endParaRPr lang="zh-CN" altLang="en-US"/>
          </a:p>
        </p:txBody>
      </p:sp>
    </p:spTree>
    <p:extLst>
      <p:ext uri="{BB962C8B-B14F-4D97-AF65-F5344CB8AC3E}">
        <p14:creationId xmlns:p14="http://schemas.microsoft.com/office/powerpoint/2010/main" val="1993769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23</a:t>
            </a:fld>
            <a:endParaRPr lang="zh-CN" altLang="en-US"/>
          </a:p>
        </p:txBody>
      </p:sp>
    </p:spTree>
    <p:extLst>
      <p:ext uri="{BB962C8B-B14F-4D97-AF65-F5344CB8AC3E}">
        <p14:creationId xmlns:p14="http://schemas.microsoft.com/office/powerpoint/2010/main" val="4237287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Tom Hull</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1970</a:t>
            </a:r>
            <a:r>
              <a:rPr lang="zh-CN" altLang="en-US" sz="1200" b="0" i="0" kern="1200" dirty="0">
                <a:solidFill>
                  <a:schemeClr val="tx1"/>
                </a:solidFill>
                <a:effectLst/>
                <a:latin typeface="+mn-lt"/>
                <a:ea typeface="+mn-ea"/>
                <a:cs typeface="+mn-cs"/>
              </a:rPr>
              <a:t>年担任多伦多大学计算机科学系的主任，他想聘用</a:t>
            </a:r>
            <a:r>
              <a:rPr lang="en-US" altLang="zh-CN" sz="1200" b="0" i="0" kern="1200" dirty="0">
                <a:solidFill>
                  <a:schemeClr val="tx1"/>
                </a:solidFill>
                <a:effectLst/>
                <a:latin typeface="+mn-lt"/>
                <a:ea typeface="+mn-ea"/>
                <a:cs typeface="+mn-cs"/>
              </a:rPr>
              <a:t>Stephen Cook</a:t>
            </a:r>
            <a:r>
              <a:rPr lang="zh-CN" altLang="en-US" sz="1200" b="0" i="0" kern="1200" dirty="0">
                <a:solidFill>
                  <a:schemeClr val="tx1"/>
                </a:solidFill>
                <a:effectLst/>
                <a:latin typeface="+mn-lt"/>
                <a:ea typeface="+mn-ea"/>
                <a:cs typeface="+mn-cs"/>
              </a:rPr>
              <a:t>，当时加州大学伯克利分校刚刚拒绝了</a:t>
            </a:r>
            <a:r>
              <a:rPr lang="en-US" altLang="zh-CN" sz="1200" b="0" i="0" kern="1200" dirty="0">
                <a:solidFill>
                  <a:schemeClr val="tx1"/>
                </a:solidFill>
                <a:effectLst/>
                <a:latin typeface="+mn-lt"/>
                <a:ea typeface="+mn-ea"/>
                <a:cs typeface="+mn-cs"/>
              </a:rPr>
              <a:t>Cook</a:t>
            </a:r>
            <a:r>
              <a:rPr lang="zh-CN" altLang="en-US" sz="1200" b="0" i="0" kern="1200" dirty="0">
                <a:solidFill>
                  <a:schemeClr val="tx1"/>
                </a:solidFill>
                <a:effectLst/>
                <a:latin typeface="+mn-lt"/>
                <a:ea typeface="+mn-ea"/>
                <a:cs typeface="+mn-cs"/>
              </a:rPr>
              <a:t>的终身教授职位申请。库克喜欢帆板运动，于是</a:t>
            </a:r>
            <a:r>
              <a:rPr lang="en-US" altLang="zh-CN" sz="1200" b="0" i="0" kern="1200" dirty="0">
                <a:solidFill>
                  <a:schemeClr val="tx1"/>
                </a:solidFill>
                <a:effectLst/>
                <a:latin typeface="+mn-lt"/>
                <a:ea typeface="+mn-ea"/>
                <a:cs typeface="+mn-cs"/>
              </a:rPr>
              <a:t>Hull</a:t>
            </a:r>
            <a:r>
              <a:rPr lang="zh-CN" altLang="en-US" sz="1200" b="0" i="0" kern="1200" dirty="0">
                <a:solidFill>
                  <a:schemeClr val="tx1"/>
                </a:solidFill>
                <a:effectLst/>
                <a:latin typeface="+mn-lt"/>
                <a:ea typeface="+mn-ea"/>
                <a:cs typeface="+mn-cs"/>
              </a:rPr>
              <a:t>带他到安大略湖玩，给他展示</a:t>
            </a:r>
            <a:r>
              <a:rPr lang="zh-CN" altLang="en-US" sz="1200" b="0" i="0" kern="1200" baseline="0" dirty="0">
                <a:solidFill>
                  <a:schemeClr val="tx1"/>
                </a:solidFill>
                <a:effectLst/>
                <a:latin typeface="+mn-lt"/>
                <a:ea typeface="+mn-ea"/>
                <a:cs typeface="+mn-cs"/>
              </a:rPr>
              <a:t>在多伦多附近也能进行帆板运动，和旧金山湾是一样的。这个小伎俩奏效了，</a:t>
            </a:r>
            <a:r>
              <a:rPr lang="en-US" altLang="zh-CN" sz="1200" b="0" i="0" kern="1200" baseline="0" dirty="0">
                <a:solidFill>
                  <a:schemeClr val="tx1"/>
                </a:solidFill>
                <a:effectLst/>
                <a:latin typeface="+mn-lt"/>
                <a:ea typeface="+mn-ea"/>
                <a:cs typeface="+mn-cs"/>
              </a:rPr>
              <a:t>Stephen Cook</a:t>
            </a:r>
            <a:r>
              <a:rPr lang="zh-CN" altLang="en-US" sz="1200" b="0" i="0" kern="1200" baseline="0" dirty="0">
                <a:solidFill>
                  <a:schemeClr val="tx1"/>
                </a:solidFill>
                <a:effectLst/>
                <a:latin typeface="+mn-lt"/>
                <a:ea typeface="+mn-ea"/>
                <a:cs typeface="+mn-cs"/>
              </a:rPr>
              <a:t>于</a:t>
            </a:r>
            <a:r>
              <a:rPr lang="en-US" altLang="zh-CN" sz="1200" b="0" i="0" kern="1200" baseline="0" dirty="0">
                <a:solidFill>
                  <a:schemeClr val="tx1"/>
                </a:solidFill>
                <a:effectLst/>
                <a:latin typeface="+mn-lt"/>
                <a:ea typeface="+mn-ea"/>
                <a:cs typeface="+mn-cs"/>
              </a:rPr>
              <a:t>1970</a:t>
            </a:r>
            <a:r>
              <a:rPr lang="zh-CN" altLang="en-US" sz="1200" b="0" i="0" kern="1200" baseline="0" dirty="0">
                <a:solidFill>
                  <a:schemeClr val="tx1"/>
                </a:solidFill>
                <a:effectLst/>
                <a:latin typeface="+mn-lt"/>
                <a:ea typeface="+mn-ea"/>
                <a:cs typeface="+mn-cs"/>
              </a:rPr>
              <a:t>年秋天加入了多伦多大学的教席。</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25</a:t>
            </a:fld>
            <a:endParaRPr lang="zh-CN" altLang="en-US"/>
          </a:p>
        </p:txBody>
      </p:sp>
    </p:spTree>
    <p:extLst>
      <p:ext uri="{BB962C8B-B14F-4D97-AF65-F5344CB8AC3E}">
        <p14:creationId xmlns:p14="http://schemas.microsoft.com/office/powerpoint/2010/main" val="197519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27</a:t>
            </a:fld>
            <a:endParaRPr lang="zh-CN" altLang="en-US"/>
          </a:p>
        </p:txBody>
      </p:sp>
    </p:spTree>
    <p:extLst>
      <p:ext uri="{BB962C8B-B14F-4D97-AF65-F5344CB8AC3E}">
        <p14:creationId xmlns:p14="http://schemas.microsoft.com/office/powerpoint/2010/main" val="2183842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图灵在他的博士论文中的定义：</a:t>
            </a:r>
          </a:p>
          <a:p>
            <a:r>
              <a:rPr lang="zh-CN" altLang="en-US" sz="1200" b="0" i="0" kern="1200" dirty="0">
                <a:solidFill>
                  <a:schemeClr val="tx1"/>
                </a:solidFill>
                <a:effectLst/>
                <a:latin typeface="+mn-lt"/>
                <a:ea typeface="+mn-ea"/>
                <a:cs typeface="+mn-cs"/>
              </a:rPr>
              <a:t>“假定我们拥有某种解决数论问题的未知方法；比如说某种谕示。我们不深入这个谕示的本质，除了它不可能是一台机器这一点。通过谕示的帮助，我们可以构筑一种新的机器（叫做</a:t>
            </a:r>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机），它的基本过程之一就是解决某个给定的数论问题。”</a:t>
            </a:r>
          </a:p>
          <a:p>
            <a:r>
              <a:rPr lang="zh-CN" altLang="en-US" sz="1200" b="0" i="0" kern="1200" dirty="0">
                <a:solidFill>
                  <a:schemeClr val="tx1"/>
                </a:solidFill>
                <a:effectLst/>
                <a:latin typeface="+mn-lt"/>
                <a:ea typeface="+mn-ea"/>
                <a:cs typeface="+mn-cs"/>
              </a:rPr>
              <a:t>在这里，图灵说的“数论问题”，其实是指描述自然数的一类特殊的逻辑命题，用现在的术语来说叫</a:t>
            </a:r>
            <a:r>
              <a:rPr lang="en-US" altLang="zh-CN" sz="1200" b="0" i="0" u="none" strike="noStrike" kern="1200" dirty="0">
                <a:solidFill>
                  <a:schemeClr val="tx1"/>
                </a:solidFill>
                <a:effectLst/>
                <a:latin typeface="+mn-lt"/>
                <a:ea typeface="+mn-ea"/>
                <a:cs typeface="+mn-cs"/>
              </a:rPr>
              <a:t>Π01Π10</a:t>
            </a:r>
            <a:r>
              <a:rPr lang="zh-CN" altLang="en-US" sz="1200" b="0" i="0" kern="1200" dirty="0">
                <a:solidFill>
                  <a:schemeClr val="tx1"/>
                </a:solidFill>
                <a:effectLst/>
                <a:latin typeface="+mn-lt"/>
                <a:ea typeface="+mn-ea"/>
                <a:cs typeface="+mn-cs"/>
              </a:rPr>
              <a:t>命题。“数论问题”只是图灵取的一个名字，与真正的数论研究关系不大。</a:t>
            </a:r>
          </a:p>
          <a:p>
            <a:r>
              <a:rPr lang="zh-CN" altLang="en-US" sz="1200" b="0" i="0" kern="1200" dirty="0">
                <a:solidFill>
                  <a:schemeClr val="tx1"/>
                </a:solidFill>
                <a:effectLst/>
                <a:latin typeface="+mn-lt"/>
                <a:ea typeface="+mn-ea"/>
                <a:cs typeface="+mn-cs"/>
              </a:rPr>
              <a:t>图灵的这段文字其实定义了一种新的图灵机，图灵把它叫做“</a:t>
            </a:r>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机”，而它的现代术语叫“谕示机”。一台谕示机就是一台有点特别的图灵机，仅仅多了一个新功能，就是能“免费”得到某一个特定的判定问题的答复。比如说，一个带有素数判定谕示的谕示机，除了能做普通图灵机能做的一切事情以外，还能瞬间判定纸带上写的某个自然数是否素数，而不需要实际去计算。</a:t>
            </a:r>
          </a:p>
          <a:p>
            <a:r>
              <a:rPr lang="zh-CN" altLang="en-US" sz="1200" b="0" i="0" kern="1200" dirty="0">
                <a:solidFill>
                  <a:schemeClr val="tx1"/>
                </a:solidFill>
                <a:effectLst/>
                <a:latin typeface="+mn-lt"/>
                <a:ea typeface="+mn-ea"/>
                <a:cs typeface="+mn-cs"/>
              </a:rPr>
              <a:t>谕示机的力量蕴含在它拥有的谕示能回答的问题，而谕示机中谕示的具体问题可以是任意的。我们可以考虑带有停机问题谕示的谕示机，如果这台机器的纸带上写着一台普通图灵机的“代码”以及输入，那么它不需要计算就能可以瞬间知道，这台普通图灵机遇到指示的输入时到底会不会停机。所以，对于谕示机而言，它不受普通图灵机的可计算性的限制，能够“计算”超越机械计算本身极限的问题。当然，这也意味着，对于一个不可计算的问题，我们不可能实际地建造一台谕示机。</a:t>
            </a:r>
          </a:p>
          <a:p>
            <a:r>
              <a:rPr lang="zh-CN" altLang="en-US" sz="1200" b="0" i="0" kern="1200" dirty="0">
                <a:solidFill>
                  <a:schemeClr val="tx1"/>
                </a:solidFill>
                <a:effectLst/>
                <a:latin typeface="+mn-lt"/>
                <a:ea typeface="+mn-ea"/>
                <a:cs typeface="+mn-cs"/>
              </a:rPr>
              <a:t>也就是说，谕示机这个概念，只是一个单纯的数学概念，仅仅用于数学上的探索，而不可能实实在在地出现在我们面前。图灵当然也意识到这一点，在他的论文中，也确切声明谕示机并不属于机械计算的范畴。也许这就是图灵使用“谕示”这个名字的原因。“谕示”的原文</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，来自拉丁语中的</a:t>
            </a:r>
            <a:r>
              <a:rPr lang="en-US" altLang="zh-CN" sz="1200" b="0" i="0" kern="1200" dirty="0" err="1">
                <a:solidFill>
                  <a:schemeClr val="tx1"/>
                </a:solidFill>
                <a:effectLst/>
                <a:latin typeface="+mn-lt"/>
                <a:ea typeface="+mn-ea"/>
                <a:cs typeface="+mn-cs"/>
              </a:rPr>
              <a:t>oraculum</a:t>
            </a:r>
            <a:r>
              <a:rPr lang="zh-CN" altLang="en-US" sz="1200" b="0" i="0" kern="1200" dirty="0">
                <a:solidFill>
                  <a:schemeClr val="tx1"/>
                </a:solidFill>
                <a:effectLst/>
                <a:latin typeface="+mn-lt"/>
                <a:ea typeface="+mn-ea"/>
                <a:cs typeface="+mn-cs"/>
              </a:rPr>
              <a:t>，从</a:t>
            </a:r>
            <a:r>
              <a:rPr lang="en-US" altLang="zh-CN" sz="1200" b="0" i="0" kern="1200" dirty="0" err="1">
                <a:solidFill>
                  <a:schemeClr val="tx1"/>
                </a:solidFill>
                <a:effectLst/>
                <a:latin typeface="+mn-lt"/>
                <a:ea typeface="+mn-ea"/>
                <a:cs typeface="+mn-cs"/>
              </a:rPr>
              <a:t>orare</a:t>
            </a:r>
            <a:r>
              <a:rPr lang="zh-CN" altLang="en-US" sz="1200" b="0" i="0" kern="1200" dirty="0">
                <a:solidFill>
                  <a:schemeClr val="tx1"/>
                </a:solidFill>
                <a:effectLst/>
                <a:latin typeface="+mn-lt"/>
                <a:ea typeface="+mn-ea"/>
                <a:cs typeface="+mn-cs"/>
              </a:rPr>
              <a:t>加上物化工具后缀</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oculo</a:t>
            </a:r>
            <a:r>
              <a:rPr lang="zh-CN" altLang="en-US" sz="1200" b="0" i="0" kern="1200" dirty="0">
                <a:solidFill>
                  <a:schemeClr val="tx1"/>
                </a:solidFill>
                <a:effectLst/>
                <a:latin typeface="+mn-lt"/>
                <a:ea typeface="+mn-ea"/>
                <a:cs typeface="+mn-cs"/>
              </a:rPr>
              <a:t>得到。</a:t>
            </a:r>
            <a:r>
              <a:rPr lang="en-US" altLang="zh-CN" sz="1200" b="0" i="0" kern="1200" dirty="0" err="1">
                <a:solidFill>
                  <a:schemeClr val="tx1"/>
                </a:solidFill>
                <a:effectLst/>
                <a:latin typeface="+mn-lt"/>
                <a:ea typeface="+mn-ea"/>
                <a:cs typeface="+mn-cs"/>
              </a:rPr>
              <a:t>orare</a:t>
            </a:r>
            <a:r>
              <a:rPr lang="zh-CN" altLang="en-US" sz="1200" b="0" i="0" kern="1200" dirty="0">
                <a:solidFill>
                  <a:schemeClr val="tx1"/>
                </a:solidFill>
                <a:effectLst/>
                <a:latin typeface="+mn-lt"/>
                <a:ea typeface="+mn-ea"/>
                <a:cs typeface="+mn-cs"/>
              </a:rPr>
              <a:t>的意思是“祈求”或者“祷告”，而</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的意思就是“神的宣布”，也就是神谕。图灵是一位无神论者，他相信神是不存在的，所以神谕当然也不存在。用它来命名一台不可能实现的机器，实在是再适合不过了。</a:t>
            </a:r>
          </a:p>
          <a:p>
            <a:r>
              <a:rPr lang="zh-CN" altLang="en-US" sz="1200" b="0" i="0" kern="1200" dirty="0">
                <a:solidFill>
                  <a:schemeClr val="tx1"/>
                </a:solidFill>
                <a:effectLst/>
                <a:latin typeface="+mn-lt"/>
                <a:ea typeface="+mn-ea"/>
                <a:cs typeface="+mn-cs"/>
              </a:rPr>
              <a:t>一台谕示机其实就是一台图灵机加上一个能解决某个特定判定问题的“谕示”。假设我们有两个特定的判定问题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，而我们希望比较两个问题的“难度”。对于判定问题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，我们将记载了</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的所有解答的谕示称为谕示</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。那么，我们考虑那些带有谕示</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的谕示机，它们都能很快解答</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的任意实例。如果存在一台这样的谕示机，它总能正确解答判定问题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的话，那么我们就说问题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至少比问题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要难。这跟开卷考试一样，不能奢求每位学生都知道怎么将科目</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的问题转化到科目</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中，但只要有一名学生知道怎么做，那么这种转化的方法就存在。在这种情况下，我们说问题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能够“图灵规约”到问题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，可以记作</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；如果同时问题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也能图灵规约到问题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的话，我们就说</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是“图灵等价”的。</a:t>
            </a:r>
          </a:p>
          <a:p>
            <a:r>
              <a:rPr lang="zh-CN" altLang="en-US" sz="1200" b="0" i="0" kern="1200" dirty="0">
                <a:solidFill>
                  <a:schemeClr val="tx1"/>
                </a:solidFill>
                <a:effectLst/>
                <a:latin typeface="+mn-lt"/>
                <a:ea typeface="+mn-ea"/>
                <a:cs typeface="+mn-cs"/>
              </a:rPr>
              <a:t>通过图灵规约与谕示机，我们可以比较不同的判定问题之间的相对难度。但谕示机本身就是一种计算方法，它从一个已知的问题出发，通过谕示假定这个问题已经被解决，从而探索那些相对于已知问题而言可以计算的问题。带有某个特定谕示的谕示机，它们能进行的计算是相对于某一个特定问题而言的。某个问题能否计算，取决于我们手上的谕示，换句话说，我们手上已有的知识。</a:t>
            </a:r>
          </a:p>
          <a:p>
            <a:r>
              <a:rPr lang="zh-CN" altLang="en-US" sz="1200" b="0" i="0" kern="1200" dirty="0">
                <a:solidFill>
                  <a:schemeClr val="tx1"/>
                </a:solidFill>
                <a:effectLst/>
                <a:latin typeface="+mn-lt"/>
                <a:ea typeface="+mn-ea"/>
                <a:cs typeface="+mn-cs"/>
              </a:rPr>
              <a:t>作为一个概念，可计算性是相对的，而不是绝对的，这就是谕示机带给我们的谕示，也许也是图灵论文中哑谜的答案。</a:t>
            </a: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28</a:t>
            </a:fld>
            <a:endParaRPr lang="zh-CN" altLang="en-US"/>
          </a:p>
        </p:txBody>
      </p:sp>
    </p:spTree>
    <p:extLst>
      <p:ext uri="{BB962C8B-B14F-4D97-AF65-F5344CB8AC3E}">
        <p14:creationId xmlns:p14="http://schemas.microsoft.com/office/powerpoint/2010/main" val="24237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29</a:t>
            </a:fld>
            <a:endParaRPr lang="zh-CN" altLang="en-US"/>
          </a:p>
        </p:txBody>
      </p:sp>
    </p:spTree>
    <p:extLst>
      <p:ext uri="{BB962C8B-B14F-4D97-AF65-F5344CB8AC3E}">
        <p14:creationId xmlns:p14="http://schemas.microsoft.com/office/powerpoint/2010/main" val="256360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停机问题：是否存在一个程序</a:t>
            </a:r>
            <a:r>
              <a:rPr lang="en-US" altLang="zh-CN" dirty="0"/>
              <a:t>P</a:t>
            </a:r>
            <a:r>
              <a:rPr lang="zh-CN" altLang="en-US" dirty="0"/>
              <a:t>，对于任意输入的程序</a:t>
            </a:r>
            <a:r>
              <a:rPr lang="en-US" altLang="zh-CN" dirty="0"/>
              <a:t>w</a:t>
            </a:r>
            <a:r>
              <a:rPr lang="zh-CN" altLang="en-US" dirty="0"/>
              <a:t>，能够判断</a:t>
            </a:r>
            <a:r>
              <a:rPr lang="en-US" altLang="zh-CN" dirty="0"/>
              <a:t>w</a:t>
            </a:r>
            <a:r>
              <a:rPr lang="zh-CN" altLang="en-US" dirty="0"/>
              <a:t>会在有限时间内结束或者死循环。</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相似的悖论</a:t>
            </a:r>
          </a:p>
          <a:p>
            <a:r>
              <a:rPr lang="zh-CN" altLang="en-US" sz="1200" b="1" i="0" u="none" strike="noStrike" kern="1200" dirty="0">
                <a:solidFill>
                  <a:schemeClr val="tx1"/>
                </a:solidFill>
                <a:effectLst/>
                <a:latin typeface="+mn-lt"/>
                <a:ea typeface="+mn-ea"/>
                <a:cs typeface="+mn-cs"/>
                <a:hlinkClick r:id="rId3"/>
              </a:rPr>
              <a:t>理发师悖论</a:t>
            </a:r>
            <a:r>
              <a:rPr lang="zh-CN" altLang="en-US" sz="1200" b="0" i="0" kern="1200" dirty="0">
                <a:solidFill>
                  <a:schemeClr val="tx1"/>
                </a:solidFill>
                <a:effectLst/>
                <a:latin typeface="+mn-lt"/>
                <a:ea typeface="+mn-ea"/>
                <a:cs typeface="+mn-cs"/>
              </a:rPr>
              <a:t>：村子里有个理发师，这个理发师有条原则是，对于村里所有人，</a:t>
            </a:r>
            <a:r>
              <a:rPr lang="zh-CN" altLang="en-US" sz="1200" b="0" i="0" u="none" strike="noStrike" kern="1200" dirty="0">
                <a:solidFill>
                  <a:schemeClr val="tx1"/>
                </a:solidFill>
                <a:effectLst/>
                <a:latin typeface="+mn-lt"/>
                <a:ea typeface="+mn-ea"/>
                <a:cs typeface="+mn-cs"/>
                <a:hlinkClick r:id="rId4"/>
              </a:rPr>
              <a:t>当且仅当</a:t>
            </a:r>
            <a:r>
              <a:rPr lang="zh-CN" altLang="en-US" sz="1200" b="0" i="0" kern="1200" dirty="0">
                <a:solidFill>
                  <a:schemeClr val="tx1"/>
                </a:solidFill>
                <a:effectLst/>
                <a:latin typeface="+mn-lt"/>
                <a:ea typeface="+mn-ea"/>
                <a:cs typeface="+mn-cs"/>
              </a:rPr>
              <a:t>这个人不自己理发，理发师就给这个人理发。如果这个人自己理发，理发师就不给这个人理发。问题是，理发师给自己理发么？</a:t>
            </a:r>
          </a:p>
          <a:p>
            <a:r>
              <a:rPr lang="zh-CN" altLang="en-US" sz="1200" b="1" i="0" kern="1200" dirty="0">
                <a:solidFill>
                  <a:schemeClr val="tx1"/>
                </a:solidFill>
                <a:effectLst/>
                <a:latin typeface="+mn-lt"/>
                <a:ea typeface="+mn-ea"/>
                <a:cs typeface="+mn-cs"/>
              </a:rPr>
              <a:t>停机测试悖论</a:t>
            </a:r>
            <a:r>
              <a:rPr lang="zh-CN" altLang="en-US" sz="1200" b="0" i="0" kern="1200" dirty="0">
                <a:solidFill>
                  <a:schemeClr val="tx1"/>
                </a:solidFill>
                <a:effectLst/>
                <a:latin typeface="+mn-lt"/>
                <a:ea typeface="+mn-ea"/>
                <a:cs typeface="+mn-cs"/>
              </a:rPr>
              <a:t>：计算机里有个测试程序，这个测试程序的原则是，对于计算机里所有程序，当且仅当这个程序不递归调用自己（输出停机），测试程序就调用它（对应不停机）。如果这个程序递归调用自己（对应不停机），测试程序就不调用它（对应停机）。那么，测试程序递归调用自己么？</a:t>
            </a: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8</a:t>
            </a:fld>
            <a:endParaRPr lang="zh-CN" altLang="en-US"/>
          </a:p>
        </p:txBody>
      </p:sp>
    </p:spTree>
    <p:extLst>
      <p:ext uri="{BB962C8B-B14F-4D97-AF65-F5344CB8AC3E}">
        <p14:creationId xmlns:p14="http://schemas.microsoft.com/office/powerpoint/2010/main" val="1610980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AKS</a:t>
            </a:r>
            <a:r>
              <a:rPr lang="zh-CN" altLang="en-US" dirty="0"/>
              <a:t>算法可以被用于检测任何一般的给定数字是否为素数。很多已知的高速判定算法只适用于满足特定条件的素数，如卢卡斯</a:t>
            </a:r>
            <a:r>
              <a:rPr lang="en-US" altLang="zh-CN" dirty="0"/>
              <a:t>-</a:t>
            </a:r>
            <a:r>
              <a:rPr lang="zh-CN" altLang="en-US" dirty="0"/>
              <a:t>莱默检验法仅对梅森素数适用，而</a:t>
            </a:r>
            <a:r>
              <a:rPr lang="en-US" altLang="zh-CN" dirty="0"/>
              <a:t>Pepin</a:t>
            </a:r>
            <a:r>
              <a:rPr lang="zh-CN" altLang="en-US" dirty="0"/>
              <a:t>测试仅对费马数适用。</a:t>
            </a:r>
            <a:endParaRPr lang="en-US" altLang="zh-CN" dirty="0"/>
          </a:p>
          <a:p>
            <a:r>
              <a:rPr lang="zh-CN" altLang="en-US" dirty="0"/>
              <a:t>算法的最长运行时间可以被表达为一个目标数字长度的多项式。</a:t>
            </a:r>
            <a:r>
              <a:rPr lang="en-US" altLang="zh-CN" dirty="0"/>
              <a:t>ECPP</a:t>
            </a:r>
            <a:r>
              <a:rPr lang="zh-CN" altLang="en-US" dirty="0"/>
              <a:t>和</a:t>
            </a:r>
            <a:r>
              <a:rPr lang="en-US" altLang="zh-CN" dirty="0"/>
              <a:t>APR</a:t>
            </a:r>
            <a:r>
              <a:rPr lang="zh-CN" altLang="en-US" dirty="0"/>
              <a:t>能够判断一个给定数字是否为素数，但无法对所有输入给出多项式时间范围。</a:t>
            </a:r>
            <a:endParaRPr lang="en-US" altLang="zh-CN" dirty="0"/>
          </a:p>
          <a:p>
            <a:r>
              <a:rPr lang="zh-CN" altLang="en-US" dirty="0"/>
              <a:t>算法可以确定性地判断一个给定数字是否为素数。随机测试算法，例如米勒</a:t>
            </a:r>
            <a:r>
              <a:rPr lang="en-US" altLang="zh-CN" dirty="0"/>
              <a:t>-</a:t>
            </a:r>
            <a:r>
              <a:rPr lang="zh-CN" altLang="en-US" dirty="0"/>
              <a:t>拉宾检验和</a:t>
            </a:r>
            <a:r>
              <a:rPr lang="en-US" altLang="zh-CN" dirty="0"/>
              <a:t>Baillie-PSW</a:t>
            </a:r>
            <a:r>
              <a:rPr lang="zh-CN" altLang="en-US" dirty="0"/>
              <a:t>，可以在多项式时间内对给定数字进行检验，但只能给出概率性的结果。</a:t>
            </a:r>
            <a:endParaRPr lang="en-US" altLang="zh-CN" dirty="0"/>
          </a:p>
          <a:p>
            <a:r>
              <a:rPr lang="en-US" altLang="zh-CN" dirty="0"/>
              <a:t>AKS</a:t>
            </a:r>
            <a:r>
              <a:rPr lang="zh-CN" altLang="en-US" dirty="0"/>
              <a:t>算法并未“仰赖”任何未证明的猜想。一个反例是确定性米勒检验：该算法可以在多项式时间内对所有输入给出确定性结果，但其正确性却基于尚未被证明的广义黎曼猜想。</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31</a:t>
            </a:fld>
            <a:endParaRPr lang="zh-CN" altLang="en-US"/>
          </a:p>
        </p:txBody>
      </p:sp>
    </p:spTree>
    <p:extLst>
      <p:ext uri="{BB962C8B-B14F-4D97-AF65-F5344CB8AC3E}">
        <p14:creationId xmlns:p14="http://schemas.microsoft.com/office/powerpoint/2010/main" val="1164660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HP LAB</a:t>
            </a:r>
            <a:r>
              <a:rPr lang="zh-CN" altLang="en-US" dirty="0"/>
              <a:t>的 </a:t>
            </a:r>
            <a:r>
              <a:rPr lang="en-US" altLang="zh-CN" dirty="0"/>
              <a:t>Vinay Deolalikar </a:t>
            </a:r>
            <a:r>
              <a:rPr lang="zh-CN" altLang="en-US" dirty="0"/>
              <a:t>教授宣布证明了</a:t>
            </a:r>
            <a:r>
              <a:rPr lang="en-US" altLang="zh-CN" dirty="0"/>
              <a:t>P!=NP</a:t>
            </a:r>
            <a:r>
              <a:rPr lang="zh-CN" altLang="en-US" dirty="0"/>
              <a:t>，证明文章已经发送到该问题各相关领域专家手中，等待检验，在他的主页上，公布了证明过程（</a:t>
            </a:r>
            <a:r>
              <a:rPr lang="en-US" altLang="zh-CN" dirty="0"/>
              <a:t>PDF</a:t>
            </a:r>
            <a:r>
              <a:rPr lang="zh-CN" altLang="en-US" dirty="0"/>
              <a:t>格式共</a:t>
            </a:r>
            <a:r>
              <a:rPr lang="en-US" altLang="zh-CN" dirty="0"/>
              <a:t>103</a:t>
            </a:r>
            <a:r>
              <a:rPr lang="zh-CN" altLang="en-US" dirty="0"/>
              <a:t>页）。</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32</a:t>
            </a:fld>
            <a:endParaRPr lang="zh-CN" altLang="en-US"/>
          </a:p>
        </p:txBody>
      </p:sp>
    </p:spTree>
    <p:extLst>
      <p:ext uri="{BB962C8B-B14F-4D97-AF65-F5344CB8AC3E}">
        <p14:creationId xmlns:p14="http://schemas.microsoft.com/office/powerpoint/2010/main" val="1040308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i="0" kern="1200" dirty="0">
                <a:solidFill>
                  <a:schemeClr val="tx1"/>
                </a:solidFill>
                <a:effectLst/>
                <a:latin typeface="+mn-lt"/>
                <a:ea typeface="+mn-ea"/>
                <a:cs typeface="+mn-cs"/>
              </a:rPr>
              <a:t>图灵奖得主</a:t>
            </a:r>
            <a:r>
              <a:rPr lang="en-US" altLang="zh-CN" sz="1200" b="0" i="0" u="none" strike="noStrike" kern="1200" dirty="0">
                <a:solidFill>
                  <a:schemeClr val="tx1"/>
                </a:solidFill>
                <a:effectLst/>
                <a:latin typeface="+mn-lt"/>
                <a:ea typeface="+mn-ea"/>
                <a:cs typeface="+mn-cs"/>
                <a:hlinkClick r:id="rId3"/>
              </a:rPr>
              <a:t>Stephen Cook</a:t>
            </a:r>
            <a:r>
              <a:rPr lang="zh-CN" altLang="en-US" sz="1200" b="0" i="0" kern="1200" dirty="0">
                <a:solidFill>
                  <a:schemeClr val="tx1"/>
                </a:solidFill>
                <a:effectLst/>
                <a:latin typeface="+mn-lt"/>
                <a:ea typeface="+mn-ea"/>
                <a:cs typeface="+mn-cs"/>
              </a:rPr>
              <a:t>评论，（</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的）“</a:t>
            </a:r>
            <a:r>
              <a:rPr lang="zh-CN" altLang="en-US" sz="1200" b="1" i="0" kern="1200" dirty="0">
                <a:solidFill>
                  <a:schemeClr val="tx1"/>
                </a:solidFill>
                <a:effectLst/>
                <a:latin typeface="+mn-lt"/>
                <a:ea typeface="+mn-ea"/>
                <a:cs typeface="+mn-cs"/>
              </a:rPr>
              <a:t>声明看上去比较严肃”</a:t>
            </a:r>
            <a:r>
              <a:rPr lang="zh-CN" altLang="en-US" sz="1200" b="0" i="0" kern="1200" dirty="0">
                <a:solidFill>
                  <a:schemeClr val="tx1"/>
                </a:solidFill>
                <a:effectLst/>
                <a:latin typeface="+mn-lt"/>
                <a:ea typeface="+mn-ea"/>
                <a:cs typeface="+mn-cs"/>
              </a:rPr>
              <a:t>。</a:t>
            </a:r>
          </a:p>
          <a:p>
            <a:pPr latinLnBrk="1"/>
            <a:r>
              <a:rPr lang="en-US" altLang="zh-CN" sz="1200" b="0" i="0" kern="1200" dirty="0">
                <a:solidFill>
                  <a:schemeClr val="tx1"/>
                </a:solidFill>
                <a:effectLst/>
                <a:latin typeface="+mn-lt"/>
                <a:ea typeface="+mn-ea"/>
                <a:cs typeface="+mn-cs"/>
              </a:rPr>
              <a:t>MIT</a:t>
            </a:r>
            <a:r>
              <a:rPr lang="zh-CN" altLang="en-US" sz="1200" b="0" i="0" kern="1200" dirty="0">
                <a:solidFill>
                  <a:schemeClr val="tx1"/>
                </a:solidFill>
                <a:effectLst/>
                <a:latin typeface="+mn-lt"/>
                <a:ea typeface="+mn-ea"/>
                <a:cs typeface="+mn-cs"/>
              </a:rPr>
              <a:t>的助理教授</a:t>
            </a:r>
            <a:r>
              <a:rPr lang="en-US" altLang="zh-CN" sz="1200" b="0" i="0" kern="1200" dirty="0">
                <a:solidFill>
                  <a:schemeClr val="tx1"/>
                </a:solidFill>
                <a:effectLst/>
                <a:latin typeface="+mn-lt"/>
                <a:ea typeface="+mn-ea"/>
                <a:cs typeface="+mn-cs"/>
              </a:rPr>
              <a:t>Scott Aaronson</a:t>
            </a:r>
            <a:r>
              <a:rPr lang="zh-CN" altLang="en-US" sz="1200" b="0" i="0" kern="1200" dirty="0">
                <a:solidFill>
                  <a:schemeClr val="tx1"/>
                </a:solidFill>
                <a:effectLst/>
                <a:latin typeface="+mn-lt"/>
                <a:ea typeface="+mn-ea"/>
                <a:cs typeface="+mn-cs"/>
              </a:rPr>
              <a:t>（他曾经写过一篇文章</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a:rPr>
              <a:t>所谓数学突破的十个错误标志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）显然不太相信这个问题能比较容易地解决，他发表博客，表示如果</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被授予了</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万</a:t>
            </a:r>
            <a:r>
              <a:rPr lang="en-US" altLang="zh-CN" sz="1200" b="0" i="0" kern="1200" dirty="0">
                <a:solidFill>
                  <a:schemeClr val="tx1"/>
                </a:solidFill>
                <a:effectLst/>
                <a:latin typeface="+mn-lt"/>
                <a:ea typeface="+mn-ea"/>
                <a:cs typeface="+mn-cs"/>
              </a:rPr>
              <a:t>Clay</a:t>
            </a:r>
            <a:r>
              <a:rPr lang="zh-CN" altLang="en-US" sz="1200" b="0" i="0" kern="1200" dirty="0">
                <a:solidFill>
                  <a:schemeClr val="tx1"/>
                </a:solidFill>
                <a:effectLst/>
                <a:latin typeface="+mn-lt"/>
                <a:ea typeface="+mn-ea"/>
                <a:cs typeface="+mn-cs"/>
              </a:rPr>
              <a:t>千禧大奖，他愿意个人掏腰包再奖</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万美元。</a:t>
            </a:r>
          </a:p>
          <a:p>
            <a:pPr latinLnBrk="1"/>
            <a:r>
              <a:rPr lang="zh-CN" altLang="en-US" sz="1200" b="0" i="0" kern="1200" dirty="0">
                <a:solidFill>
                  <a:schemeClr val="tx1"/>
                </a:solidFill>
                <a:effectLst/>
                <a:latin typeface="+mn-lt"/>
                <a:ea typeface="+mn-ea"/>
                <a:cs typeface="+mn-cs"/>
              </a:rPr>
              <a:t>著名的计算理论博客、佐治亚理工学院计算机科学教授</a:t>
            </a:r>
            <a:r>
              <a:rPr lang="en-US" altLang="zh-CN" sz="1200" b="0" i="0" kern="1200" dirty="0">
                <a:solidFill>
                  <a:schemeClr val="tx1"/>
                </a:solidFill>
                <a:effectLst/>
                <a:latin typeface="+mn-lt"/>
                <a:ea typeface="+mn-ea"/>
                <a:cs typeface="+mn-cs"/>
              </a:rPr>
              <a:t>Dick Lipton</a:t>
            </a:r>
            <a:r>
              <a:rPr lang="zh-CN" altLang="en-US" sz="1200" b="0" i="0" kern="1200" dirty="0">
                <a:solidFill>
                  <a:schemeClr val="tx1"/>
                </a:solidFill>
                <a:effectLst/>
                <a:latin typeface="+mn-lt"/>
                <a:ea typeface="+mn-ea"/>
                <a:cs typeface="+mn-cs"/>
              </a:rPr>
              <a:t>也发表</a:t>
            </a:r>
            <a:r>
              <a:rPr lang="zh-CN" altLang="en-US" sz="1200" b="0" i="0" u="none" strike="noStrike" kern="1200" dirty="0">
                <a:solidFill>
                  <a:schemeClr val="tx1"/>
                </a:solidFill>
                <a:effectLst/>
                <a:latin typeface="+mn-lt"/>
                <a:ea typeface="+mn-ea"/>
                <a:cs typeface="+mn-cs"/>
                <a:hlinkClick r:id="rId5"/>
              </a:rPr>
              <a:t>文章</a:t>
            </a:r>
            <a:r>
              <a:rPr lang="zh-CN" altLang="en-US" sz="1200" b="0" i="0" kern="1200" dirty="0">
                <a:solidFill>
                  <a:schemeClr val="tx1"/>
                </a:solidFill>
                <a:effectLst/>
                <a:latin typeface="+mn-lt"/>
                <a:ea typeface="+mn-ea"/>
                <a:cs typeface="+mn-cs"/>
              </a:rPr>
              <a:t>简单解释了论文的思路，认为这项工作是严肃的。</a:t>
            </a:r>
            <a:r>
              <a:rPr lang="en-US" altLang="zh-CN" sz="1200" b="0" i="0" kern="1200" dirty="0">
                <a:solidFill>
                  <a:schemeClr val="tx1"/>
                </a:solidFill>
                <a:effectLst/>
                <a:latin typeface="+mn-lt"/>
                <a:ea typeface="+mn-ea"/>
                <a:cs typeface="+mn-cs"/>
              </a:rPr>
              <a:t>Lipton</a:t>
            </a:r>
            <a:r>
              <a:rPr lang="zh-CN" altLang="en-US" sz="1200" b="0" i="0" kern="1200" dirty="0">
                <a:solidFill>
                  <a:schemeClr val="tx1"/>
                </a:solidFill>
                <a:effectLst/>
                <a:latin typeface="+mn-lt"/>
                <a:ea typeface="+mn-ea"/>
                <a:cs typeface="+mn-cs"/>
              </a:rPr>
              <a:t>在文中说，</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是通过有限模型理论搭桥，引出反证，用到了</a:t>
            </a:r>
            <a:r>
              <a:rPr lang="en-US" altLang="zh-CN" sz="1200" b="0" i="0" kern="1200" dirty="0">
                <a:solidFill>
                  <a:schemeClr val="tx1"/>
                </a:solidFill>
                <a:effectLst/>
                <a:latin typeface="+mn-lt"/>
                <a:ea typeface="+mn-ea"/>
                <a:cs typeface="+mn-cs"/>
              </a:rPr>
              <a:t>Moshe </a:t>
            </a:r>
            <a:r>
              <a:rPr lang="en-US" altLang="zh-CN" sz="1200" b="0" i="0" kern="1200" dirty="0" err="1">
                <a:solidFill>
                  <a:schemeClr val="tx1"/>
                </a:solidFill>
                <a:effectLst/>
                <a:latin typeface="+mn-lt"/>
                <a:ea typeface="+mn-ea"/>
                <a:cs typeface="+mn-cs"/>
              </a:rPr>
              <a:t>Vardi</a:t>
            </a:r>
            <a:r>
              <a:rPr lang="en-US" altLang="zh-CN" sz="1200" b="0" i="0" kern="1200" dirty="0">
                <a:solidFill>
                  <a:schemeClr val="tx1"/>
                </a:solidFill>
                <a:effectLst/>
                <a:latin typeface="+mn-lt"/>
                <a:ea typeface="+mn-ea"/>
                <a:cs typeface="+mn-cs"/>
              </a:rPr>
              <a:t> (1982) </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Neil </a:t>
            </a:r>
            <a:r>
              <a:rPr lang="en-US" altLang="zh-CN" sz="1200" b="0" i="0" kern="1200" dirty="0" err="1">
                <a:solidFill>
                  <a:schemeClr val="tx1"/>
                </a:solidFill>
                <a:effectLst/>
                <a:latin typeface="+mn-lt"/>
                <a:ea typeface="+mn-ea"/>
                <a:cs typeface="+mn-cs"/>
              </a:rPr>
              <a:t>Immerman</a:t>
            </a:r>
            <a:r>
              <a:rPr lang="en-US" altLang="zh-CN" sz="1200" b="0" i="0" kern="1200" dirty="0">
                <a:solidFill>
                  <a:schemeClr val="tx1"/>
                </a:solidFill>
                <a:effectLst/>
                <a:latin typeface="+mn-lt"/>
                <a:ea typeface="+mn-ea"/>
                <a:cs typeface="+mn-cs"/>
              </a:rPr>
              <a:t> (1986)</a:t>
            </a:r>
            <a:r>
              <a:rPr lang="zh-CN" altLang="en-US" sz="1200" b="0" i="0" kern="1200" dirty="0">
                <a:solidFill>
                  <a:schemeClr val="tx1"/>
                </a:solidFill>
                <a:effectLst/>
                <a:latin typeface="+mn-lt"/>
                <a:ea typeface="+mn-ea"/>
                <a:cs typeface="+mn-cs"/>
              </a:rPr>
              <a:t>的结论。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Richard Lipton </a:t>
            </a:r>
            <a:r>
              <a:rPr lang="zh-CN" altLang="en-US" dirty="0"/>
              <a:t>在博客上讨论了这篇论文，给出了略显乐观的评价：这是一个值得认真对待的证明。这篇文章引来大量严肃的学术性回复，大多来自业内人士，各方看法不一。</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33</a:t>
            </a:fld>
            <a:endParaRPr lang="zh-CN" altLang="en-US"/>
          </a:p>
        </p:txBody>
      </p:sp>
    </p:spTree>
    <p:extLst>
      <p:ext uri="{BB962C8B-B14F-4D97-AF65-F5344CB8AC3E}">
        <p14:creationId xmlns:p14="http://schemas.microsoft.com/office/powerpoint/2010/main" val="3007873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Lipton</a:t>
            </a:r>
            <a:r>
              <a:rPr lang="zh-CN" altLang="en-US" sz="1200" b="0" i="0" kern="1200" dirty="0">
                <a:solidFill>
                  <a:schemeClr val="tx1"/>
                </a:solidFill>
                <a:effectLst/>
                <a:latin typeface="+mn-lt"/>
                <a:ea typeface="+mn-ea"/>
                <a:cs typeface="+mn-cs"/>
              </a:rPr>
              <a:t>又综合已有的对论文的评论，发表了新的</a:t>
            </a:r>
            <a:r>
              <a:rPr lang="zh-CN" altLang="en-US" sz="1200" b="0" i="0" u="none" strike="noStrike" kern="1200" dirty="0">
                <a:solidFill>
                  <a:schemeClr val="tx1"/>
                </a:solidFill>
                <a:effectLst/>
                <a:latin typeface="+mn-lt"/>
                <a:ea typeface="+mn-ea"/>
                <a:cs typeface="+mn-cs"/>
                <a:hlinkClick r:id="rId3"/>
              </a:rPr>
              <a:t>文章</a:t>
            </a:r>
            <a:r>
              <a:rPr lang="zh-CN" altLang="en-US" sz="1200" b="0" i="0" kern="1200" dirty="0">
                <a:solidFill>
                  <a:schemeClr val="tx1"/>
                </a:solidFill>
                <a:effectLst/>
                <a:latin typeface="+mn-lt"/>
                <a:ea typeface="+mn-ea"/>
                <a:cs typeface="+mn-cs"/>
              </a:rPr>
              <a:t>，认为证明肯定存在错误，但他又表示，这是任何突破性研究都无法避免的。该证明的策略是否证确，存在的问题是否能够修正，仍然有待研究。</a:t>
            </a:r>
          </a:p>
          <a:p>
            <a:pPr latinLnBrk="1"/>
            <a:r>
              <a:rPr lang="zh-CN" altLang="en-US" sz="1200" b="0" i="0" kern="1200" dirty="0">
                <a:solidFill>
                  <a:schemeClr val="tx1"/>
                </a:solidFill>
                <a:effectLst/>
                <a:latin typeface="+mn-lt"/>
                <a:ea typeface="+mn-ea"/>
                <a:cs typeface="+mn-cs"/>
              </a:rPr>
              <a:t>此外，犹他大学计算机学院的助理教授</a:t>
            </a:r>
            <a:r>
              <a:rPr lang="en-US" altLang="zh-CN" sz="1200" b="0" i="0" kern="1200" dirty="0">
                <a:solidFill>
                  <a:schemeClr val="tx1"/>
                </a:solidFill>
                <a:effectLst/>
                <a:latin typeface="+mn-lt"/>
                <a:ea typeface="+mn-ea"/>
                <a:cs typeface="+mn-cs"/>
              </a:rPr>
              <a:t>Suresh </a:t>
            </a:r>
            <a:r>
              <a:rPr lang="en-US" altLang="zh-CN" sz="1200" b="0" i="0" kern="1200" dirty="0" err="1">
                <a:solidFill>
                  <a:schemeClr val="tx1"/>
                </a:solidFill>
                <a:effectLst/>
                <a:latin typeface="+mn-lt"/>
                <a:ea typeface="+mn-ea"/>
                <a:cs typeface="+mn-cs"/>
              </a:rPr>
              <a:t>Venkatasubramanian</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Google Docs</a:t>
            </a:r>
            <a:r>
              <a:rPr lang="zh-CN" altLang="en-US" sz="1200" b="0" i="0" kern="1200" dirty="0">
                <a:solidFill>
                  <a:schemeClr val="tx1"/>
                </a:solidFill>
                <a:effectLst/>
                <a:latin typeface="+mn-lt"/>
                <a:ea typeface="+mn-ea"/>
                <a:cs typeface="+mn-cs"/>
              </a:rPr>
              <a:t>来讨论这一证明，充分利用集体智慧，你也可以加入！文档本身应该是</a:t>
            </a:r>
            <a:r>
              <a:rPr lang="en-US" altLang="zh-CN" sz="1200" b="0" i="0" kern="1200" dirty="0">
                <a:solidFill>
                  <a:schemeClr val="tx1"/>
                </a:solidFill>
                <a:effectLst/>
                <a:latin typeface="+mn-lt"/>
                <a:ea typeface="+mn-ea"/>
                <a:cs typeface="+mn-cs"/>
              </a:rPr>
              <a:t>LaTeX</a:t>
            </a:r>
            <a:r>
              <a:rPr lang="zh-CN" altLang="en-US" sz="1200" b="0" i="0" kern="1200" dirty="0">
                <a:solidFill>
                  <a:schemeClr val="tx1"/>
                </a:solidFill>
                <a:effectLst/>
                <a:latin typeface="+mn-lt"/>
                <a:ea typeface="+mn-ea"/>
                <a:cs typeface="+mn-cs"/>
              </a:rPr>
              <a:t>格式的。</a:t>
            </a:r>
          </a:p>
          <a:p>
            <a:pPr latinLnBrk="1"/>
            <a:r>
              <a:rPr lang="en-US" altLang="zh-CN" sz="1200" b="0" i="0" kern="1200" dirty="0">
                <a:solidFill>
                  <a:schemeClr val="tx1"/>
                </a:solidFill>
                <a:effectLst/>
                <a:latin typeface="+mn-lt"/>
                <a:ea typeface="+mn-ea"/>
                <a:cs typeface="+mn-cs"/>
              </a:rPr>
              <a:t>CSDN</a:t>
            </a:r>
            <a:r>
              <a:rPr lang="zh-CN" altLang="en-US" sz="1200" b="0" i="0" kern="1200" dirty="0">
                <a:solidFill>
                  <a:schemeClr val="tx1"/>
                </a:solidFill>
                <a:effectLst/>
                <a:latin typeface="+mn-lt"/>
                <a:ea typeface="+mn-ea"/>
                <a:cs typeface="+mn-cs"/>
              </a:rPr>
              <a:t>博客专家</a:t>
            </a:r>
            <a:r>
              <a:rPr lang="zh-CN" altLang="en-US" sz="1200" b="0" i="0" u="none" strike="noStrike" kern="1200" dirty="0">
                <a:solidFill>
                  <a:schemeClr val="tx1"/>
                </a:solidFill>
                <a:effectLst/>
                <a:latin typeface="+mn-lt"/>
                <a:ea typeface="+mn-ea"/>
                <a:cs typeface="+mn-cs"/>
                <a:hlinkClick r:id="rId4"/>
              </a:rPr>
              <a:t>袁泳</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Twitter</a:t>
            </a:r>
            <a:r>
              <a:rPr lang="zh-CN" altLang="en-US" sz="1200" b="0" i="0" kern="1200" dirty="0">
                <a:solidFill>
                  <a:schemeClr val="tx1"/>
                </a:solidFill>
                <a:effectLst/>
                <a:latin typeface="+mn-lt"/>
                <a:ea typeface="+mn-ea"/>
                <a:cs typeface="+mn-cs"/>
              </a:rPr>
              <a:t>上分析了</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的思路，“是通过编码</a:t>
            </a:r>
            <a:r>
              <a:rPr lang="en-US" altLang="zh-CN" sz="1200" b="0" i="0" kern="1200" dirty="0">
                <a:solidFill>
                  <a:schemeClr val="tx1"/>
                </a:solidFill>
                <a:effectLst/>
                <a:latin typeface="+mn-lt"/>
                <a:ea typeface="+mn-ea"/>
                <a:cs typeface="+mn-cs"/>
              </a:rPr>
              <a:t>K-SAT</a:t>
            </a:r>
            <a:r>
              <a:rPr lang="zh-CN" altLang="en-US" sz="1200" b="0" i="0" kern="1200" dirty="0">
                <a:solidFill>
                  <a:schemeClr val="tx1"/>
                </a:solidFill>
                <a:effectLst/>
                <a:latin typeface="+mn-lt"/>
                <a:ea typeface="+mn-ea"/>
                <a:cs typeface="+mn-cs"/>
              </a:rPr>
              <a:t>构造某种有序结构。如果</a:t>
            </a:r>
            <a:r>
              <a:rPr lang="en-US" altLang="zh-CN" sz="1200" b="0" i="0" kern="1200" dirty="0">
                <a:solidFill>
                  <a:schemeClr val="tx1"/>
                </a:solidFill>
                <a:effectLst/>
                <a:latin typeface="+mn-lt"/>
                <a:ea typeface="+mn-ea"/>
                <a:cs typeface="+mn-cs"/>
              </a:rPr>
              <a:t>NP=P</a:t>
            </a:r>
            <a:r>
              <a:rPr lang="zh-CN" altLang="en-US" sz="1200" b="0" i="0" kern="1200" dirty="0">
                <a:solidFill>
                  <a:schemeClr val="tx1"/>
                </a:solidFill>
                <a:effectLst/>
                <a:latin typeface="+mn-lt"/>
                <a:ea typeface="+mn-ea"/>
                <a:cs typeface="+mn-cs"/>
              </a:rPr>
              <a:t>，那根据</a:t>
            </a:r>
            <a:r>
              <a:rPr lang="en-US" altLang="zh-CN" sz="1200" b="0" i="0" kern="1200" dirty="0" err="1">
                <a:solidFill>
                  <a:schemeClr val="tx1"/>
                </a:solidFill>
                <a:effectLst/>
                <a:latin typeface="+mn-lt"/>
                <a:ea typeface="+mn-ea"/>
                <a:cs typeface="+mn-cs"/>
              </a:rPr>
              <a:t>Vardi</a:t>
            </a:r>
            <a:r>
              <a:rPr lang="zh-CN" altLang="en-US" sz="1200" b="0" i="0" kern="1200" dirty="0">
                <a:solidFill>
                  <a:schemeClr val="tx1"/>
                </a:solidFill>
                <a:effectLst/>
                <a:latin typeface="+mn-lt"/>
                <a:ea typeface="+mn-ea"/>
                <a:cs typeface="+mn-cs"/>
              </a:rPr>
              <a:t>的定理，</a:t>
            </a:r>
            <a:r>
              <a:rPr lang="en-US" altLang="zh-CN" sz="1200" b="0" i="0" kern="1200" dirty="0">
                <a:solidFill>
                  <a:schemeClr val="tx1"/>
                </a:solidFill>
                <a:effectLst/>
                <a:latin typeface="+mn-lt"/>
                <a:ea typeface="+mn-ea"/>
                <a:cs typeface="+mn-cs"/>
              </a:rPr>
              <a:t>K-SAT</a:t>
            </a:r>
            <a:r>
              <a:rPr lang="zh-CN" altLang="en-US" sz="1200" b="0" i="0" kern="1200" dirty="0">
                <a:solidFill>
                  <a:schemeClr val="tx1"/>
                </a:solidFill>
                <a:effectLst/>
                <a:latin typeface="+mn-lt"/>
                <a:ea typeface="+mn-ea"/>
                <a:cs typeface="+mn-cs"/>
              </a:rPr>
              <a:t>能用</a:t>
            </a:r>
            <a:r>
              <a:rPr lang="en-US" altLang="zh-CN" sz="1200" b="0" i="0" kern="1200" dirty="0">
                <a:solidFill>
                  <a:schemeClr val="tx1"/>
                </a:solidFill>
                <a:effectLst/>
                <a:latin typeface="+mn-lt"/>
                <a:ea typeface="+mn-ea"/>
                <a:cs typeface="+mn-cs"/>
              </a:rPr>
              <a:t>FO(LFP)</a:t>
            </a:r>
            <a:r>
              <a:rPr lang="zh-CN" altLang="en-US" sz="1200" b="0" i="0" kern="1200" dirty="0">
                <a:solidFill>
                  <a:schemeClr val="tx1"/>
                </a:solidFill>
                <a:effectLst/>
                <a:latin typeface="+mn-lt"/>
                <a:ea typeface="+mn-ea"/>
                <a:cs typeface="+mn-cs"/>
              </a:rPr>
              <a:t>，也就是最小不动点的一阶逻辑表达，也就说存在某个多项式时间基于</a:t>
            </a:r>
            <a:r>
              <a:rPr lang="en-US" altLang="zh-CN" sz="1200" b="0" i="0" kern="1200" dirty="0">
                <a:solidFill>
                  <a:schemeClr val="tx1"/>
                </a:solidFill>
                <a:effectLst/>
                <a:latin typeface="+mn-lt"/>
                <a:ea typeface="+mn-ea"/>
                <a:cs typeface="+mn-cs"/>
              </a:rPr>
              <a:t>LFP</a:t>
            </a:r>
            <a:r>
              <a:rPr lang="zh-CN" altLang="en-US" sz="1200" b="0" i="0" kern="1200" dirty="0">
                <a:solidFill>
                  <a:schemeClr val="tx1"/>
                </a:solidFill>
                <a:effectLst/>
                <a:latin typeface="+mn-lt"/>
                <a:ea typeface="+mn-ea"/>
                <a:cs typeface="+mn-cs"/>
              </a:rPr>
              <a:t>的算法。但是该结论同</a:t>
            </a:r>
            <a:r>
              <a:rPr lang="en-US" altLang="zh-CN" sz="1200" b="0" i="0" kern="1200" dirty="0">
                <a:solidFill>
                  <a:schemeClr val="tx1"/>
                </a:solidFill>
                <a:effectLst/>
                <a:latin typeface="+mn-lt"/>
                <a:ea typeface="+mn-ea"/>
                <a:cs typeface="+mn-cs"/>
              </a:rPr>
              <a:t>K-SAT</a:t>
            </a:r>
            <a:r>
              <a:rPr lang="zh-CN" altLang="en-US" sz="1200" b="0" i="0" kern="1200" dirty="0">
                <a:solidFill>
                  <a:schemeClr val="tx1"/>
                </a:solidFill>
                <a:effectLst/>
                <a:latin typeface="+mn-lt"/>
                <a:ea typeface="+mn-ea"/>
                <a:cs typeface="+mn-cs"/>
              </a:rPr>
              <a:t>的某些统计性质矛盾。”但他也表示自己的知识不足以评价甚至看懂这篇论文。</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34</a:t>
            </a:fld>
            <a:endParaRPr lang="zh-CN" altLang="en-US"/>
          </a:p>
        </p:txBody>
      </p:sp>
    </p:spTree>
    <p:extLst>
      <p:ext uri="{BB962C8B-B14F-4D97-AF65-F5344CB8AC3E}">
        <p14:creationId xmlns:p14="http://schemas.microsoft.com/office/powerpoint/2010/main" val="1690059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35</a:t>
            </a:fld>
            <a:endParaRPr lang="zh-CN" altLang="en-US"/>
          </a:p>
        </p:txBody>
      </p:sp>
    </p:spTree>
    <p:extLst>
      <p:ext uri="{BB962C8B-B14F-4D97-AF65-F5344CB8AC3E}">
        <p14:creationId xmlns:p14="http://schemas.microsoft.com/office/powerpoint/2010/main" val="1516489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ACM</a:t>
            </a:r>
            <a:r>
              <a:rPr lang="zh-CN" altLang="en-US" dirty="0"/>
              <a:t>一著名期刊主编</a:t>
            </a:r>
            <a:r>
              <a:rPr lang="en-US" altLang="zh-CN" dirty="0"/>
              <a:t>Lance </a:t>
            </a:r>
            <a:r>
              <a:rPr lang="en-US" altLang="zh-CN" dirty="0" err="1"/>
              <a:t>Fortnow</a:t>
            </a:r>
            <a:r>
              <a:rPr lang="zh-CN" altLang="en-US" dirty="0"/>
              <a:t>写了一篇</a:t>
            </a:r>
            <a:r>
              <a:rPr lang="en-US" altLang="zh-CN" dirty="0"/>
              <a:t>P vs. NP </a:t>
            </a:r>
            <a:r>
              <a:rPr lang="zh-CN" altLang="en-US" dirty="0"/>
              <a:t>综述的论文</a:t>
            </a:r>
            <a:r>
              <a:rPr lang="en-US" altLang="zh-CN" dirty="0"/>
              <a:t>[9]</a:t>
            </a:r>
            <a:r>
              <a:rPr lang="zh-CN" altLang="en-US" dirty="0"/>
              <a:t>，文中他认为：</a:t>
            </a:r>
            <a:r>
              <a:rPr lang="en-US" altLang="zh-CN" dirty="0"/>
              <a:t>1</a:t>
            </a:r>
            <a:r>
              <a:rPr lang="zh-CN" altLang="en-US" dirty="0"/>
              <a:t>）</a:t>
            </a:r>
            <a:r>
              <a:rPr lang="en-US" altLang="zh-CN" dirty="0"/>
              <a:t>no of us </a:t>
            </a:r>
            <a:r>
              <a:rPr lang="zh-CN" altLang="en-US" dirty="0"/>
              <a:t>真正懂得</a:t>
            </a:r>
            <a:r>
              <a:rPr lang="en-US" altLang="zh-CN" dirty="0"/>
              <a:t>NP</a:t>
            </a:r>
            <a:r>
              <a:rPr lang="zh-CN" altLang="en-US" dirty="0"/>
              <a:t>，</a:t>
            </a:r>
            <a:r>
              <a:rPr lang="en-US" altLang="zh-CN" dirty="0"/>
              <a:t>2</a:t>
            </a:r>
            <a:r>
              <a:rPr lang="zh-CN" altLang="en-US" dirty="0"/>
              <a:t>）</a:t>
            </a:r>
            <a:r>
              <a:rPr lang="en-US" altLang="zh-CN" dirty="0"/>
              <a:t>NP</a:t>
            </a:r>
            <a:r>
              <a:rPr lang="zh-CN" altLang="en-US" dirty="0"/>
              <a:t>不大可能等于</a:t>
            </a:r>
            <a:r>
              <a:rPr lang="en-US" altLang="zh-CN" dirty="0"/>
              <a:t>P</a:t>
            </a:r>
            <a:r>
              <a:rPr lang="zh-CN" altLang="en-US" dirty="0"/>
              <a:t>（</a:t>
            </a:r>
            <a:r>
              <a:rPr lang="en-US" altLang="zh-CN" dirty="0"/>
              <a:t>unlikely</a:t>
            </a:r>
            <a:r>
              <a:rPr lang="zh-CN" altLang="en-US" dirty="0"/>
              <a:t>），</a:t>
            </a:r>
            <a:r>
              <a:rPr lang="en-US" altLang="zh-CN" dirty="0"/>
              <a:t>3</a:t>
            </a:r>
            <a:r>
              <a:rPr lang="zh-CN" altLang="en-US" dirty="0"/>
              <a:t>）人类在短期内不可能解决该问题（</a:t>
            </a:r>
            <a:r>
              <a:rPr lang="en-US" altLang="zh-CN" dirty="0"/>
              <a:t>unlikely</a:t>
            </a:r>
            <a:r>
              <a:rPr lang="zh-CN" altLang="en-US" dirty="0"/>
              <a:t>）。为了说明</a:t>
            </a:r>
            <a:r>
              <a:rPr lang="en-US" altLang="zh-CN" dirty="0"/>
              <a:t>NP</a:t>
            </a:r>
            <a:r>
              <a:rPr lang="zh-CN" altLang="en-US" dirty="0"/>
              <a:t>不大可能等于</a:t>
            </a:r>
            <a:r>
              <a:rPr lang="en-US" altLang="zh-CN" dirty="0"/>
              <a:t>P</a:t>
            </a:r>
            <a:r>
              <a:rPr lang="zh-CN" altLang="en-US" dirty="0"/>
              <a:t>，他描绘了在</a:t>
            </a:r>
            <a:r>
              <a:rPr lang="en-US" altLang="zh-CN" dirty="0"/>
              <a:t>NP</a:t>
            </a:r>
            <a:r>
              <a:rPr lang="zh-CN" altLang="en-US" dirty="0"/>
              <a:t>等于</a:t>
            </a:r>
            <a:r>
              <a:rPr lang="en-US" altLang="zh-CN" dirty="0"/>
              <a:t>P</a:t>
            </a:r>
            <a:r>
              <a:rPr lang="zh-CN" altLang="en-US" dirty="0"/>
              <a:t>的前提下，会出现一个非常美妙的世界：所有并行问题均可在多项式时间内得到解决，所有工序问题、优化问题、互联网路径、组网问题等等，都能迅速得到最优方案，甚至所有数学难题的解决亦能迅速在多项式时间内完成，因为解决任何数学难题实际上就是一个并行、多分支、呈指数型展开的过程，正确的通道也许只有一个，此实际上就是</a:t>
            </a:r>
            <a:r>
              <a:rPr lang="en-US" altLang="zh-CN" dirty="0"/>
              <a:t>NP</a:t>
            </a:r>
            <a:r>
              <a:rPr lang="zh-CN" altLang="en-US" dirty="0"/>
              <a:t>问题。所以他认为，假使谁证明了</a:t>
            </a:r>
            <a:r>
              <a:rPr lang="en-US" altLang="zh-CN" dirty="0"/>
              <a:t>NP=P</a:t>
            </a:r>
            <a:r>
              <a:rPr lang="zh-CN" altLang="en-US" dirty="0"/>
              <a:t>，则意味着七大世界难题他都解决了。他就差没说，如果谁证明了</a:t>
            </a:r>
            <a:r>
              <a:rPr lang="en-US" altLang="zh-CN" dirty="0"/>
              <a:t>NP=P</a:t>
            </a:r>
            <a:r>
              <a:rPr lang="zh-CN" altLang="en-US" dirty="0"/>
              <a:t>，那谁就能掌控整个宇宙，因为包含人类智能活动的宇宙演化，理论上也可看做是一个多分支、不断并行展开的过程，我们此时所处的现实世界只是其中的一个分支，或只是其演化发展的一种可能性而已。</a:t>
            </a:r>
          </a:p>
          <a:p>
            <a:r>
              <a:rPr lang="zh-CN" altLang="en-US" dirty="0"/>
              <a:t>尽管</a:t>
            </a:r>
            <a:r>
              <a:rPr lang="en-US" altLang="zh-CN" dirty="0"/>
              <a:t>Lance </a:t>
            </a:r>
            <a:r>
              <a:rPr lang="en-US" altLang="zh-CN" dirty="0" err="1"/>
              <a:t>Fortnow</a:t>
            </a:r>
            <a:r>
              <a:rPr lang="zh-CN" altLang="en-US" dirty="0"/>
              <a:t>先生极具权威（国际著名期刊的主编），但他的如此论述逻辑上显然是站不住脚的。甚至他自己在文中也承认：即使证明了</a:t>
            </a:r>
            <a:r>
              <a:rPr lang="en-US" altLang="zh-CN" dirty="0"/>
              <a:t>NP=P</a:t>
            </a:r>
            <a:r>
              <a:rPr lang="zh-CN" altLang="en-US" dirty="0"/>
              <a:t>，也不意味着你就能得到任意</a:t>
            </a:r>
            <a:r>
              <a:rPr lang="en-US" altLang="zh-CN" dirty="0"/>
              <a:t>NP</a:t>
            </a:r>
            <a:r>
              <a:rPr lang="zh-CN" altLang="en-US" dirty="0"/>
              <a:t>问题的有效的多项式时间算法。这里杜立智教授将他的看法稍稍改一下：假使人类拥有不受限的非确定性图灵机，那他所描绘的那个美妙世界的确能出现。拥有不受限的非确定性图灵机意味着什么？意味着你拥有无数劳动力，他们沿不同分支同时不交叉不重叠地按你的意图为你工作。试想，假使你拥有无数数学家，他们沿所有可能的方向（分支）同时并行地去攻一数学难题，有什么数学难题会不迅速被攻克？然而，</a:t>
            </a:r>
            <a:r>
              <a:rPr lang="en-US" altLang="zh-CN" dirty="0"/>
              <a:t>NP=P</a:t>
            </a:r>
            <a:r>
              <a:rPr lang="zh-CN" altLang="en-US" dirty="0"/>
              <a:t>与拥有不受限的非确定性图灵机并不等价。从逻辑上可以判断，人类永远不可能制造出不受限的非确定性图灵机</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41</a:t>
            </a:fld>
            <a:endParaRPr lang="zh-CN" altLang="en-US"/>
          </a:p>
        </p:txBody>
      </p:sp>
    </p:spTree>
    <p:extLst>
      <p:ext uri="{BB962C8B-B14F-4D97-AF65-F5344CB8AC3E}">
        <p14:creationId xmlns:p14="http://schemas.microsoft.com/office/powerpoint/2010/main" val="971753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44</a:t>
            </a:fld>
            <a:endParaRPr lang="zh-CN" altLang="en-US"/>
          </a:p>
        </p:txBody>
      </p:sp>
    </p:spTree>
    <p:extLst>
      <p:ext uri="{BB962C8B-B14F-4D97-AF65-F5344CB8AC3E}">
        <p14:creationId xmlns:p14="http://schemas.microsoft.com/office/powerpoint/2010/main" val="2264930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45</a:t>
            </a:fld>
            <a:endParaRPr lang="zh-CN" altLang="en-US"/>
          </a:p>
        </p:txBody>
      </p:sp>
    </p:spTree>
    <p:extLst>
      <p:ext uri="{BB962C8B-B14F-4D97-AF65-F5344CB8AC3E}">
        <p14:creationId xmlns:p14="http://schemas.microsoft.com/office/powerpoint/2010/main" val="1546022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易知，一个问题的子问题如果是</a:t>
            </a:r>
            <a:r>
              <a:rPr lang="en-US" altLang="zh-CN" dirty="0"/>
              <a:t>NP</a:t>
            </a:r>
            <a:r>
              <a:rPr lang="zh-CN" altLang="en-US" dirty="0"/>
              <a:t>难的，这个问题也是</a:t>
            </a:r>
            <a:r>
              <a:rPr lang="en-US" altLang="zh-CN" dirty="0"/>
              <a:t>NP</a:t>
            </a:r>
            <a:r>
              <a:rPr lang="zh-CN" altLang="en-US" dirty="0"/>
              <a:t>难的。任何问题当然不会比它的子问题容易。</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46</a:t>
            </a:fld>
            <a:endParaRPr lang="zh-CN" altLang="en-US"/>
          </a:p>
        </p:txBody>
      </p:sp>
    </p:spTree>
    <p:extLst>
      <p:ext uri="{BB962C8B-B14F-4D97-AF65-F5344CB8AC3E}">
        <p14:creationId xmlns:p14="http://schemas.microsoft.com/office/powerpoint/2010/main" val="1552832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48</a:t>
            </a:fld>
            <a:endParaRPr lang="zh-CN" altLang="en-US"/>
          </a:p>
        </p:txBody>
      </p:sp>
    </p:spTree>
    <p:extLst>
      <p:ext uri="{BB962C8B-B14F-4D97-AF65-F5344CB8AC3E}">
        <p14:creationId xmlns:p14="http://schemas.microsoft.com/office/powerpoint/2010/main" val="1208429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a:t>
            </a:r>
            <a:r>
              <a:rPr lang="en-US" altLang="zh-CN" dirty="0"/>
              <a:t>A</a:t>
            </a:r>
            <a:r>
              <a:rPr lang="zh-CN" altLang="en-US" dirty="0"/>
              <a:t>是多项式复杂性算法，则</a:t>
            </a:r>
            <a:r>
              <a:rPr lang="en-US" altLang="zh-CN" dirty="0"/>
              <a:t>B</a:t>
            </a:r>
            <a:r>
              <a:rPr lang="zh-CN" altLang="en-US" dirty="0"/>
              <a:t>也是多项式复杂性算法，也就是说，如果</a:t>
            </a:r>
            <a:r>
              <a:rPr lang="en-US" altLang="zh-CN" dirty="0"/>
              <a:t>HC</a:t>
            </a:r>
            <a:r>
              <a:rPr lang="zh-CN" altLang="en-US" dirty="0"/>
              <a:t>的搜索问题是易解的，其</a:t>
            </a:r>
            <a:r>
              <a:rPr lang="en-US" altLang="zh-CN" dirty="0"/>
              <a:t>HC</a:t>
            </a:r>
            <a:r>
              <a:rPr lang="zh-CN" altLang="en-US" dirty="0"/>
              <a:t>判定问题也是易解的。</a:t>
            </a:r>
            <a:endParaRPr lang="en-US" altLang="zh-CN" dirty="0"/>
          </a:p>
          <a:p>
            <a:r>
              <a:rPr lang="zh-CN" altLang="en-US" dirty="0"/>
              <a:t>反之，如果</a:t>
            </a:r>
            <a:r>
              <a:rPr lang="en-US" altLang="zh-CN" dirty="0"/>
              <a:t>HC</a:t>
            </a:r>
            <a:r>
              <a:rPr lang="zh-CN" altLang="en-US" dirty="0"/>
              <a:t>判定问题是难解的，则</a:t>
            </a:r>
            <a:r>
              <a:rPr lang="en-US" altLang="zh-CN" dirty="0"/>
              <a:t>HC</a:t>
            </a:r>
            <a:r>
              <a:rPr lang="zh-CN" altLang="en-US" dirty="0"/>
              <a:t>的搜索问题也必是难解的。</a:t>
            </a:r>
            <a:endParaRPr lang="en-US" altLang="zh-CN" dirty="0"/>
          </a:p>
          <a:p>
            <a:r>
              <a:rPr lang="zh-CN" altLang="en-US" dirty="0"/>
              <a:t>对组合优化问题，存在类似的关系。可以以最优解是否优于</a:t>
            </a:r>
            <a:r>
              <a:rPr lang="en-US" altLang="zh-CN" dirty="0"/>
              <a:t>K</a:t>
            </a:r>
            <a:r>
              <a:rPr lang="zh-CN" altLang="en-US" dirty="0"/>
              <a:t>值作为判定问题。</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9</a:t>
            </a:fld>
            <a:endParaRPr lang="zh-CN" altLang="en-US"/>
          </a:p>
        </p:txBody>
      </p:sp>
    </p:spTree>
    <p:extLst>
      <p:ext uri="{BB962C8B-B14F-4D97-AF65-F5344CB8AC3E}">
        <p14:creationId xmlns:p14="http://schemas.microsoft.com/office/powerpoint/2010/main" val="2695481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a:t>
            </a:r>
            <a:r>
              <a:rPr lang="en-US" altLang="zh-CN" dirty="0"/>
              <a:t>z</a:t>
            </a:r>
            <a:r>
              <a:rPr lang="en-US" altLang="zh-CN" baseline="-25000" dirty="0"/>
              <a:t>1</a:t>
            </a:r>
            <a:r>
              <a:rPr lang="zh-CN" altLang="en-US" dirty="0"/>
              <a:t>或</a:t>
            </a:r>
            <a:r>
              <a:rPr lang="en-US" altLang="zh-CN" dirty="0"/>
              <a:t>z</a:t>
            </a:r>
            <a:r>
              <a:rPr lang="en-US" altLang="zh-CN" baseline="-25000" dirty="0"/>
              <a:t>2</a:t>
            </a:r>
            <a:r>
              <a:rPr lang="zh-CN" altLang="en-US" dirty="0"/>
              <a:t>为</a:t>
            </a:r>
            <a:r>
              <a:rPr lang="en-US" altLang="zh-CN" dirty="0"/>
              <a:t>True</a:t>
            </a:r>
            <a:r>
              <a:rPr lang="zh-CN" altLang="en-US" dirty="0"/>
              <a:t>，则可取</a:t>
            </a:r>
            <a:r>
              <a:rPr lang="en-US" altLang="zh-CN" dirty="0" err="1"/>
              <a:t>y</a:t>
            </a:r>
            <a:r>
              <a:rPr lang="en-US" altLang="zh-CN" baseline="-25000" dirty="0" err="1"/>
              <a:t>jk</a:t>
            </a:r>
            <a:r>
              <a:rPr lang="en-US" altLang="zh-CN" dirty="0"/>
              <a:t>=False</a:t>
            </a:r>
            <a:r>
              <a:rPr lang="zh-CN" altLang="en-US" dirty="0"/>
              <a:t>，</a:t>
            </a:r>
            <a:r>
              <a:rPr lang="en-US" altLang="zh-CN" dirty="0"/>
              <a:t>k=1~(k-3)</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若</a:t>
            </a:r>
            <a:r>
              <a:rPr lang="en-US" altLang="zh-CN" dirty="0"/>
              <a:t>z</a:t>
            </a:r>
            <a:r>
              <a:rPr lang="en-US" altLang="zh-CN" baseline="-25000" dirty="0"/>
              <a:t>k-1</a:t>
            </a:r>
            <a:r>
              <a:rPr lang="zh-CN" altLang="en-US" dirty="0"/>
              <a:t>或</a:t>
            </a:r>
            <a:r>
              <a:rPr lang="en-US" altLang="zh-CN" dirty="0" err="1"/>
              <a:t>z</a:t>
            </a:r>
            <a:r>
              <a:rPr lang="en-US" altLang="zh-CN" baseline="-25000" dirty="0" err="1"/>
              <a:t>k</a:t>
            </a:r>
            <a:r>
              <a:rPr lang="zh-CN" altLang="en-US" dirty="0"/>
              <a:t>为</a:t>
            </a:r>
            <a:r>
              <a:rPr lang="en-US" altLang="zh-CN" dirty="0"/>
              <a:t>True</a:t>
            </a:r>
            <a:r>
              <a:rPr lang="zh-CN" altLang="en-US" dirty="0"/>
              <a:t>，则可取</a:t>
            </a:r>
            <a:r>
              <a:rPr lang="en-US" altLang="zh-CN" dirty="0" err="1"/>
              <a:t>y</a:t>
            </a:r>
            <a:r>
              <a:rPr lang="en-US" altLang="zh-CN" baseline="-25000" dirty="0" err="1"/>
              <a:t>jk</a:t>
            </a:r>
            <a:r>
              <a:rPr lang="en-US" altLang="zh-CN" dirty="0"/>
              <a:t>=True</a:t>
            </a:r>
            <a:r>
              <a:rPr lang="zh-CN" altLang="en-US" dirty="0"/>
              <a:t>，</a:t>
            </a:r>
            <a:r>
              <a:rPr lang="en-US" altLang="zh-CN" dirty="0"/>
              <a:t>k=1~(k-3)</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若</a:t>
            </a:r>
            <a:r>
              <a:rPr lang="en-US" altLang="zh-CN" dirty="0" err="1"/>
              <a:t>z</a:t>
            </a:r>
            <a:r>
              <a:rPr lang="en-US" altLang="zh-CN" baseline="-25000" dirty="0" err="1"/>
              <a:t>i</a:t>
            </a:r>
            <a:r>
              <a:rPr lang="en-US" altLang="zh-CN" dirty="0"/>
              <a:t>(2&lt;</a:t>
            </a:r>
            <a:r>
              <a:rPr lang="en-US" altLang="zh-CN" dirty="0" err="1"/>
              <a:t>i</a:t>
            </a:r>
            <a:r>
              <a:rPr lang="en-US" altLang="zh-CN" dirty="0"/>
              <a:t>&lt;k-1)</a:t>
            </a:r>
            <a:r>
              <a:rPr lang="zh-CN" altLang="en-US" dirty="0"/>
              <a:t>为</a:t>
            </a:r>
            <a:r>
              <a:rPr lang="en-US" altLang="zh-CN" dirty="0"/>
              <a:t>True</a:t>
            </a:r>
            <a:r>
              <a:rPr lang="zh-CN" altLang="en-US" dirty="0"/>
              <a:t>，则</a:t>
            </a:r>
            <a:r>
              <a:rPr lang="en-US" altLang="zh-CN" dirty="0" err="1"/>
              <a:t>y</a:t>
            </a:r>
            <a:r>
              <a:rPr lang="en-US" altLang="zh-CN" baseline="-25000" dirty="0" err="1"/>
              <a:t>jk</a:t>
            </a:r>
            <a:r>
              <a:rPr lang="en-US" altLang="zh-CN" dirty="0"/>
              <a:t>=True</a:t>
            </a:r>
            <a:r>
              <a:rPr lang="zh-CN" altLang="en-US" dirty="0"/>
              <a:t>，</a:t>
            </a:r>
            <a:r>
              <a:rPr lang="en-US" altLang="zh-CN" dirty="0"/>
              <a:t>k=1~(i-2)</a:t>
            </a:r>
            <a:r>
              <a:rPr lang="zh-CN" altLang="en-US" dirty="0"/>
              <a:t>，</a:t>
            </a:r>
            <a:r>
              <a:rPr lang="en-US" altLang="zh-CN" dirty="0" err="1"/>
              <a:t>y</a:t>
            </a:r>
            <a:r>
              <a:rPr lang="en-US" altLang="zh-CN" baseline="-25000" dirty="0" err="1"/>
              <a:t>jk</a:t>
            </a:r>
            <a:r>
              <a:rPr lang="en-US" altLang="zh-CN" dirty="0"/>
              <a:t>=False</a:t>
            </a:r>
            <a:r>
              <a:rPr lang="zh-CN" altLang="en-US" dirty="0"/>
              <a:t>，</a:t>
            </a:r>
            <a:r>
              <a:rPr lang="en-US" altLang="zh-CN" dirty="0"/>
              <a:t>k=i-1~(k-3)</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54</a:t>
            </a:fld>
            <a:endParaRPr lang="zh-CN" altLang="en-US"/>
          </a:p>
        </p:txBody>
      </p:sp>
    </p:spTree>
    <p:extLst>
      <p:ext uri="{BB962C8B-B14F-4D97-AF65-F5344CB8AC3E}">
        <p14:creationId xmlns:p14="http://schemas.microsoft.com/office/powerpoint/2010/main" val="4191525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可以证明，</a:t>
                </a:r>
                <a14:m>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中简单析取式的个数不超过</a:t>
                </a:r>
                <a:r>
                  <a:rPr lang="en-US" altLang="zh-CN" dirty="0" err="1"/>
                  <a:t>C</a:t>
                </a:r>
                <a:r>
                  <a:rPr lang="en-US" altLang="zh-CN" baseline="-25000" dirty="0" err="1"/>
                  <a:t>j</a:t>
                </a:r>
                <a:r>
                  <a:rPr lang="zh-CN" altLang="en-US" dirty="0"/>
                  <a:t>中文字个数的</a:t>
                </a:r>
                <a:r>
                  <a:rPr lang="en-US" altLang="zh-CN" dirty="0"/>
                  <a:t>4</a:t>
                </a:r>
                <a:r>
                  <a:rPr lang="zh-CN" altLang="en-US" dirty="0"/>
                  <a:t>倍，每个简单析取式有</a:t>
                </a:r>
                <a:r>
                  <a:rPr lang="en-US" altLang="zh-CN" dirty="0"/>
                  <a:t>3</a:t>
                </a:r>
                <a:r>
                  <a:rPr lang="zh-CN" altLang="en-US" dirty="0"/>
                  <a:t>个文字。</a:t>
                </a:r>
              </a:p>
            </p:txBody>
          </p:sp>
        </mc:Choice>
        <mc:Fallback xmlns="">
          <p:sp>
            <p:nvSpPr>
              <p:cNvPr id="3" name="备注占位符 2"/>
              <p:cNvSpPr>
                <a:spLocks noGrp="1"/>
              </p:cNvSpPr>
              <p:nvPr>
                <p:ph type="body" idx="1"/>
              </p:nvPr>
            </p:nvSpPr>
            <p:spPr/>
            <p:txBody>
              <a:bodyPr/>
              <a:lstStyle/>
              <a:p>
                <a:r>
                  <a:rPr lang="zh-CN" altLang="en-US" dirty="0" smtClean="0"/>
                  <a:t>可以证明，</a:t>
                </a:r>
                <a:r>
                  <a:rPr lang="en-US" altLang="zh-CN" i="0">
                    <a:latin typeface="Cambria Math" panose="02040503050406030204" pitchFamily="18" charset="0"/>
                  </a:rPr>
                  <a:t>𝐹</a:t>
                </a:r>
                <a:r>
                  <a:rPr lang="en-US" altLang="zh-CN" i="0" smtClean="0">
                    <a:latin typeface="Cambria Math" panose="02040503050406030204" pitchFamily="18" charset="0"/>
                  </a:rPr>
                  <a:t>_</a:t>
                </a:r>
                <a:r>
                  <a:rPr lang="en-US" altLang="zh-CN" i="0">
                    <a:latin typeface="Cambria Math" panose="02040503050406030204" pitchFamily="18" charset="0"/>
                  </a:rPr>
                  <a:t>𝑗^′</a:t>
                </a:r>
                <a:r>
                  <a:rPr lang="zh-CN" altLang="en-US" dirty="0"/>
                  <a:t> </a:t>
                </a:r>
                <a:r>
                  <a:rPr lang="zh-CN" altLang="en-US" dirty="0" smtClean="0"/>
                  <a:t>中简单析取式的个数不超过</a:t>
                </a:r>
                <a:r>
                  <a:rPr lang="en-US" altLang="zh-CN" dirty="0" err="1" smtClean="0"/>
                  <a:t>C</a:t>
                </a:r>
                <a:r>
                  <a:rPr lang="en-US" altLang="zh-CN" baseline="-25000" dirty="0" err="1" smtClean="0"/>
                  <a:t>j</a:t>
                </a:r>
                <a:r>
                  <a:rPr lang="zh-CN" altLang="en-US" dirty="0" smtClean="0"/>
                  <a:t>中文字个数的</a:t>
                </a:r>
                <a:r>
                  <a:rPr lang="en-US" altLang="zh-CN" dirty="0" smtClean="0"/>
                  <a:t>4</a:t>
                </a:r>
                <a:r>
                  <a:rPr lang="zh-CN" altLang="en-US" dirty="0" smtClean="0"/>
                  <a:t>倍，每个简单析取式有</a:t>
                </a:r>
                <a:r>
                  <a:rPr lang="en-US" altLang="zh-CN" dirty="0" smtClean="0"/>
                  <a:t>3</a:t>
                </a:r>
                <a:r>
                  <a:rPr lang="zh-CN" altLang="en-US" dirty="0" smtClean="0"/>
                  <a:t>个文字。</a:t>
                </a:r>
                <a:endParaRPr lang="zh-CN" altLang="en-US" dirty="0"/>
              </a:p>
            </p:txBody>
          </p:sp>
        </mc:Fallback>
      </mc:AlternateContent>
      <p:sp>
        <p:nvSpPr>
          <p:cNvPr id="4" name="灯片编号占位符 3"/>
          <p:cNvSpPr>
            <a:spLocks noGrp="1"/>
          </p:cNvSpPr>
          <p:nvPr>
            <p:ph type="sldNum" sz="quarter" idx="10"/>
          </p:nvPr>
        </p:nvSpPr>
        <p:spPr/>
        <p:txBody>
          <a:bodyPr/>
          <a:lstStyle/>
          <a:p>
            <a:fld id="{ADFDEB43-F7E8-4506-A220-58F69CEFA12A}" type="slidenum">
              <a:rPr lang="zh-CN" altLang="en-US" smtClean="0"/>
              <a:t>55</a:t>
            </a:fld>
            <a:endParaRPr lang="zh-CN" altLang="en-US"/>
          </a:p>
        </p:txBody>
      </p:sp>
    </p:spTree>
    <p:extLst>
      <p:ext uri="{BB962C8B-B14F-4D97-AF65-F5344CB8AC3E}">
        <p14:creationId xmlns:p14="http://schemas.microsoft.com/office/powerpoint/2010/main" val="1476288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要覆盖这</a:t>
                </a:r>
                <a:r>
                  <a:rPr lang="en-US" altLang="zh-CN" dirty="0"/>
                  <a:t>n</a:t>
                </a:r>
                <a:r>
                  <a:rPr lang="zh-CN" altLang="en-US" dirty="0"/>
                  <a:t>条边，任何一个顶点覆盖在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和</m:t>
                    </m:r>
                    <m:acc>
                      <m:accPr>
                        <m:chr m:val="̅"/>
                        <m:ctrlPr>
                          <a:rPr lang="zh-CN" altLang="en-US"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中必须取一个，后面还要利用</a:t>
                </a:r>
                <a:r>
                  <a:rPr lang="en-US" altLang="zh-CN" dirty="0"/>
                  <a:t>K</a:t>
                </a:r>
                <a:r>
                  <a:rPr lang="zh-CN" altLang="en-US" dirty="0"/>
                  <a:t>来保证</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和</m:t>
                    </m:r>
                    <m:acc>
                      <m:accPr>
                        <m:chr m:val="̅"/>
                        <m:ctrlPr>
                          <a:rPr lang="zh-CN" altLang="en-US"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中只能取一个。</a:t>
                </a:r>
              </a:p>
            </p:txBody>
          </p:sp>
        </mc:Choice>
        <mc:Fallback xmlns="">
          <p:sp>
            <p:nvSpPr>
              <p:cNvPr id="3" name="备注占位符 2"/>
              <p:cNvSpPr>
                <a:spLocks noGrp="1"/>
              </p:cNvSpPr>
              <p:nvPr>
                <p:ph type="body" idx="1"/>
              </p:nvPr>
            </p:nvSpPr>
            <p:spPr/>
            <p:txBody>
              <a:bodyPr/>
              <a:lstStyle/>
              <a:p>
                <a:r>
                  <a:rPr lang="zh-CN" altLang="en-US" dirty="0" smtClean="0"/>
                  <a:t>要覆盖这</a:t>
                </a:r>
                <a:r>
                  <a:rPr lang="en-US" altLang="zh-CN" dirty="0" smtClean="0"/>
                  <a:t>n</a:t>
                </a:r>
                <a:r>
                  <a:rPr lang="zh-CN" altLang="en-US" dirty="0" smtClean="0"/>
                  <a:t>条边，任何一个顶点覆盖在</a:t>
                </a:r>
                <a:r>
                  <a:rPr lang="en-US" altLang="zh-CN" b="0" i="0" smtClean="0">
                    <a:latin typeface="Cambria Math" panose="02040503050406030204" pitchFamily="18" charset="0"/>
                  </a:rPr>
                  <a:t>𝑥</a:t>
                </a:r>
                <a:r>
                  <a:rPr lang="en-US" altLang="zh-CN" b="0" i="0" smtClean="0">
                    <a:latin typeface="Cambria Math" panose="02040503050406030204" pitchFamily="18" charset="0"/>
                  </a:rPr>
                  <a:t>_</a:t>
                </a:r>
                <a:r>
                  <a:rPr lang="en-US" altLang="zh-CN" b="0" i="0" smtClean="0">
                    <a:latin typeface="Cambria Math" panose="02040503050406030204" pitchFamily="18" charset="0"/>
                  </a:rPr>
                  <a:t>𝑖</a:t>
                </a:r>
                <a:r>
                  <a:rPr lang="zh-CN" altLang="en-US" b="0" i="0" smtClean="0">
                    <a:latin typeface="Cambria Math" panose="02040503050406030204" pitchFamily="18" charset="0"/>
                  </a:rPr>
                  <a:t> 和(</a:t>
                </a:r>
                <a:r>
                  <a:rPr lang="en-US" altLang="zh-CN" b="0" i="0" smtClean="0">
                    <a:latin typeface="Cambria Math" panose="02040503050406030204" pitchFamily="18" charset="0"/>
                  </a:rPr>
                  <a:t>𝑥_𝑖 </a:t>
                </a:r>
                <a:r>
                  <a:rPr lang="zh-CN" altLang="en-US" b="0" i="0" smtClean="0">
                    <a:latin typeface="Cambria Math" panose="02040503050406030204" pitchFamily="18" charset="0"/>
                  </a:rPr>
                  <a:t>) ̅</a:t>
                </a:r>
                <a:r>
                  <a:rPr lang="zh-CN" altLang="en-US" dirty="0" smtClean="0"/>
                  <a:t>中必须取一个，后面还要利用</a:t>
                </a:r>
                <a:r>
                  <a:rPr lang="en-US" altLang="zh-CN" dirty="0" smtClean="0"/>
                  <a:t>K</a:t>
                </a:r>
                <a:r>
                  <a:rPr lang="zh-CN" altLang="en-US" dirty="0" smtClean="0"/>
                  <a:t>来保证</a:t>
                </a:r>
                <a:r>
                  <a:rPr lang="en-US" altLang="zh-CN" b="0" i="0" smtClean="0">
                    <a:latin typeface="Cambria Math" panose="02040503050406030204" pitchFamily="18" charset="0"/>
                  </a:rPr>
                  <a:t>𝑥</a:t>
                </a:r>
                <a:r>
                  <a:rPr lang="en-US" altLang="zh-CN" b="0" i="0" smtClean="0">
                    <a:latin typeface="Cambria Math" panose="02040503050406030204" pitchFamily="18" charset="0"/>
                  </a:rPr>
                  <a:t>_</a:t>
                </a:r>
                <a:r>
                  <a:rPr lang="en-US" altLang="zh-CN" b="0" i="0" smtClean="0">
                    <a:latin typeface="Cambria Math" panose="02040503050406030204" pitchFamily="18" charset="0"/>
                  </a:rPr>
                  <a:t>𝑖</a:t>
                </a:r>
                <a:r>
                  <a:rPr lang="zh-CN" altLang="en-US" b="0" i="0" smtClean="0">
                    <a:latin typeface="Cambria Math" panose="02040503050406030204" pitchFamily="18" charset="0"/>
                  </a:rPr>
                  <a:t> 和(</a:t>
                </a:r>
                <a:r>
                  <a:rPr lang="en-US" altLang="zh-CN" b="0" i="0" smtClean="0">
                    <a:latin typeface="Cambria Math" panose="02040503050406030204" pitchFamily="18" charset="0"/>
                  </a:rPr>
                  <a:t>𝑥_𝑖 </a:t>
                </a:r>
                <a:r>
                  <a:rPr lang="zh-CN" altLang="en-US" b="0" i="0" smtClean="0">
                    <a:latin typeface="Cambria Math" panose="02040503050406030204" pitchFamily="18" charset="0"/>
                  </a:rPr>
                  <a:t>) ̅</a:t>
                </a:r>
                <a:r>
                  <a:rPr lang="zh-CN" altLang="en-US" dirty="0" smtClean="0"/>
                  <a:t>中只能取一个。</a:t>
                </a:r>
                <a:endParaRPr lang="zh-CN" altLang="en-US" dirty="0"/>
              </a:p>
            </p:txBody>
          </p:sp>
        </mc:Fallback>
      </mc:AlternateContent>
      <p:sp>
        <p:nvSpPr>
          <p:cNvPr id="4" name="灯片编号占位符 3"/>
          <p:cNvSpPr>
            <a:spLocks noGrp="1"/>
          </p:cNvSpPr>
          <p:nvPr>
            <p:ph type="sldNum" sz="quarter" idx="10"/>
          </p:nvPr>
        </p:nvSpPr>
        <p:spPr/>
        <p:txBody>
          <a:bodyPr/>
          <a:lstStyle/>
          <a:p>
            <a:fld id="{ADFDEB43-F7E8-4506-A220-58F69CEFA12A}" type="slidenum">
              <a:rPr lang="zh-CN" altLang="en-US" smtClean="0"/>
              <a:t>58</a:t>
            </a:fld>
            <a:endParaRPr lang="zh-CN" altLang="en-US"/>
          </a:p>
        </p:txBody>
      </p:sp>
    </p:spTree>
    <p:extLst>
      <p:ext uri="{BB962C8B-B14F-4D97-AF65-F5344CB8AC3E}">
        <p14:creationId xmlns:p14="http://schemas.microsoft.com/office/powerpoint/2010/main" val="489805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要覆盖这个三角形，任何一个顶点覆盖都至少要在这三个点中取两个点。</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59</a:t>
            </a:fld>
            <a:endParaRPr lang="zh-CN" altLang="en-US"/>
          </a:p>
        </p:txBody>
      </p:sp>
    </p:spTree>
    <p:extLst>
      <p:ext uri="{BB962C8B-B14F-4D97-AF65-F5344CB8AC3E}">
        <p14:creationId xmlns:p14="http://schemas.microsoft.com/office/powerpoint/2010/main" val="4218682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60</a:t>
            </a:fld>
            <a:endParaRPr lang="zh-CN" altLang="en-US"/>
          </a:p>
        </p:txBody>
      </p:sp>
    </p:spTree>
    <p:extLst>
      <p:ext uri="{BB962C8B-B14F-4D97-AF65-F5344CB8AC3E}">
        <p14:creationId xmlns:p14="http://schemas.microsoft.com/office/powerpoint/2010/main" val="1253028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89</a:t>
            </a:fld>
            <a:endParaRPr lang="zh-CN" altLang="en-US"/>
          </a:p>
        </p:txBody>
      </p:sp>
    </p:spTree>
    <p:extLst>
      <p:ext uri="{BB962C8B-B14F-4D97-AF65-F5344CB8AC3E}">
        <p14:creationId xmlns:p14="http://schemas.microsoft.com/office/powerpoint/2010/main" val="2112159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并非所有的难解问题都属于</a:t>
            </a:r>
            <a:r>
              <a:rPr lang="en-US" altLang="zh-CN" dirty="0"/>
              <a:t>NP</a:t>
            </a:r>
            <a:r>
              <a:rPr lang="zh-CN" altLang="en-US" dirty="0"/>
              <a:t>，例如汉诺塔问题，就是不属于</a:t>
            </a:r>
            <a:r>
              <a:rPr lang="en-US" altLang="zh-CN" dirty="0"/>
              <a:t>NP</a:t>
            </a:r>
            <a:r>
              <a:rPr lang="zh-CN" altLang="en-US" dirty="0"/>
              <a:t>类的难解问题。</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10</a:t>
            </a:fld>
            <a:endParaRPr lang="zh-CN" altLang="en-US"/>
          </a:p>
        </p:txBody>
      </p:sp>
    </p:spTree>
    <p:extLst>
      <p:ext uri="{BB962C8B-B14F-4D97-AF65-F5344CB8AC3E}">
        <p14:creationId xmlns:p14="http://schemas.microsoft.com/office/powerpoint/2010/main" val="117220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NP</a:t>
            </a:r>
            <a:r>
              <a:rPr lang="zh-CN" altLang="en-US" dirty="0"/>
              <a:t>问题中，有很多至今没有找到多项式时间算法，但也没能证明是难解的。</a:t>
            </a:r>
            <a:endParaRPr lang="en-US" altLang="zh-CN" dirty="0"/>
          </a:p>
          <a:p>
            <a:r>
              <a:rPr lang="zh-CN" altLang="en-US" dirty="0"/>
              <a:t>如果</a:t>
            </a:r>
            <a:r>
              <a:rPr lang="en-US" altLang="zh-CN" dirty="0"/>
              <a:t>NP</a:t>
            </a:r>
            <a:r>
              <a:rPr lang="zh-CN" altLang="en-US" dirty="0"/>
              <a:t>中有难解的问题，那么</a:t>
            </a:r>
            <a:r>
              <a:rPr lang="en-US" altLang="zh-CN" dirty="0"/>
              <a:t>NP</a:t>
            </a:r>
            <a:r>
              <a:rPr lang="zh-CN" altLang="en-US" dirty="0"/>
              <a:t>中最难的</a:t>
            </a:r>
            <a:r>
              <a:rPr lang="zh-CN" altLang="en-US" baseline="0" dirty="0"/>
              <a:t>问题一定是难解的。如何描述最难的问题？如何比较问题之间的难度？</a:t>
            </a:r>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12</a:t>
            </a:fld>
            <a:endParaRPr lang="zh-CN" altLang="en-US"/>
          </a:p>
        </p:txBody>
      </p:sp>
    </p:spTree>
    <p:extLst>
      <p:ext uri="{BB962C8B-B14F-4D97-AF65-F5344CB8AC3E}">
        <p14:creationId xmlns:p14="http://schemas.microsoft.com/office/powerpoint/2010/main" val="86926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13</a:t>
            </a:fld>
            <a:endParaRPr lang="zh-CN" altLang="en-US"/>
          </a:p>
        </p:txBody>
      </p:sp>
    </p:spTree>
    <p:extLst>
      <p:ext uri="{BB962C8B-B14F-4D97-AF65-F5344CB8AC3E}">
        <p14:creationId xmlns:p14="http://schemas.microsoft.com/office/powerpoint/2010/main" val="2245429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最后两条定理表明，要证明一个问题是</a:t>
            </a:r>
            <a:r>
              <a:rPr lang="en-US" altLang="zh-CN" dirty="0"/>
              <a:t>NP</a:t>
            </a:r>
            <a:r>
              <a:rPr lang="zh-CN" altLang="en-US" dirty="0"/>
              <a:t>难问题，并不需要把</a:t>
            </a:r>
            <a:r>
              <a:rPr lang="en-US" altLang="zh-CN" dirty="0"/>
              <a:t>NP</a:t>
            </a:r>
            <a:r>
              <a:rPr lang="zh-CN" altLang="en-US" dirty="0"/>
              <a:t>中所有的问题多项式时间变换到这个问题，只要把一个已知</a:t>
            </a:r>
            <a:r>
              <a:rPr lang="en-US" altLang="zh-CN" dirty="0"/>
              <a:t>NP</a:t>
            </a:r>
            <a:r>
              <a:rPr lang="zh-CN" altLang="en-US" dirty="0"/>
              <a:t>难问题多项式时间变换到这个问题。</a:t>
            </a:r>
            <a:endParaRPr lang="en-US" altLang="zh-CN" dirty="0"/>
          </a:p>
          <a:p>
            <a:r>
              <a:rPr lang="zh-CN" altLang="en-US" dirty="0"/>
              <a:t>要证明一个问题是</a:t>
            </a:r>
            <a:r>
              <a:rPr lang="en-US" altLang="zh-CN" dirty="0"/>
              <a:t>NP</a:t>
            </a:r>
            <a:r>
              <a:rPr lang="zh-CN" altLang="en-US" dirty="0"/>
              <a:t>完全问题，首先要证明这个问题是一个</a:t>
            </a:r>
            <a:r>
              <a:rPr lang="en-US" altLang="zh-CN" dirty="0"/>
              <a:t>NP</a:t>
            </a:r>
            <a:r>
              <a:rPr lang="zh-CN" altLang="en-US" dirty="0"/>
              <a:t>问题，然后只要把一个已知的</a:t>
            </a:r>
            <a:r>
              <a:rPr lang="en-US" altLang="zh-CN" dirty="0"/>
              <a:t>NP</a:t>
            </a:r>
            <a:r>
              <a:rPr lang="zh-CN" altLang="en-US" dirty="0"/>
              <a:t>完全问题多项式时间变换到这个问题。</a:t>
            </a:r>
            <a:endParaRPr lang="en-US" altLang="zh-CN"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15</a:t>
            </a:fld>
            <a:endParaRPr lang="zh-CN" altLang="en-US"/>
          </a:p>
        </p:txBody>
      </p:sp>
    </p:spTree>
    <p:extLst>
      <p:ext uri="{BB962C8B-B14F-4D97-AF65-F5344CB8AC3E}">
        <p14:creationId xmlns:p14="http://schemas.microsoft.com/office/powerpoint/2010/main" val="246774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既然</a:t>
                </a:r>
                <a:r>
                  <a:rPr lang="en-US" altLang="zh-CN" dirty="0"/>
                  <a:t>NP</a:t>
                </a:r>
                <a:r>
                  <a:rPr lang="zh-CN" altLang="en-US" dirty="0"/>
                  <a:t>完全问题是存在的，因此</a:t>
                </a:r>
                <a:r>
                  <a:rPr lang="en-US" altLang="zh-CN" dirty="0"/>
                  <a:t>P</a:t>
                </a:r>
                <a:r>
                  <a:rPr lang="zh-CN" altLang="en-US" dirty="0"/>
                  <a:t>＝</a:t>
                </a:r>
                <a:r>
                  <a:rPr lang="en-US" altLang="zh-CN" dirty="0"/>
                  <a:t>NP</a:t>
                </a:r>
                <a:r>
                  <a:rPr lang="zh-CN" altLang="en-US" dirty="0"/>
                  <a:t>的充要条件是</a:t>
                </a:r>
                <a:r>
                  <a:rPr lang="en-US" altLang="zh-CN" dirty="0"/>
                  <a:t>NP</a:t>
                </a:r>
                <a:r>
                  <a:rPr lang="zh-CN" altLang="en-US" dirty="0"/>
                  <a:t>完全问题</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既然</a:t>
                </a:r>
                <a:r>
                  <a:rPr lang="en-US" altLang="zh-CN" dirty="0" smtClean="0"/>
                  <a:t>NP</a:t>
                </a:r>
                <a:r>
                  <a:rPr lang="zh-CN" altLang="en-US" dirty="0" smtClean="0"/>
                  <a:t>完全问题是存在的，因此</a:t>
                </a:r>
                <a:r>
                  <a:rPr lang="en-US" altLang="zh-CN" dirty="0" smtClean="0"/>
                  <a:t>P</a:t>
                </a:r>
                <a:r>
                  <a:rPr lang="zh-CN" altLang="en-US" dirty="0" smtClean="0"/>
                  <a:t>＝</a:t>
                </a:r>
                <a:r>
                  <a:rPr lang="en-US" altLang="zh-CN" dirty="0" smtClean="0"/>
                  <a:t>NP</a:t>
                </a:r>
                <a:r>
                  <a:rPr lang="zh-CN" altLang="en-US" dirty="0" smtClean="0"/>
                  <a:t>的充要条件是</a:t>
                </a:r>
                <a:r>
                  <a:rPr lang="en-US" altLang="zh-CN" dirty="0" smtClean="0"/>
                  <a:t>NP</a:t>
                </a:r>
                <a:r>
                  <a:rPr lang="zh-CN" altLang="en-US" dirty="0" smtClean="0"/>
                  <a:t>完全问题</a:t>
                </a:r>
                <a:r>
                  <a:rPr lang="el-GR" altLang="zh-CN" i="0" smtClean="0">
                    <a:latin typeface="Cambria Math" panose="02040503050406030204" pitchFamily="18" charset="0"/>
                    <a:ea typeface="Cambria Math" panose="02040503050406030204" pitchFamily="18" charset="0"/>
                  </a:rPr>
                  <a:t>Π∈</a:t>
                </a:r>
                <a:r>
                  <a:rPr lang="en-US" altLang="zh-CN" i="0">
                    <a:latin typeface="Cambria Math" panose="02040503050406030204" pitchFamily="18" charset="0"/>
                    <a:ea typeface="Cambria Math" panose="02040503050406030204" pitchFamily="18" charset="0"/>
                  </a:rPr>
                  <a:t>𝑃</a:t>
                </a:r>
                <a:endParaRPr lang="zh-CN" altLang="en-US" dirty="0"/>
              </a:p>
            </p:txBody>
          </p:sp>
        </mc:Fallback>
      </mc:AlternateContent>
      <p:sp>
        <p:nvSpPr>
          <p:cNvPr id="4" name="灯片编号占位符 3"/>
          <p:cNvSpPr>
            <a:spLocks noGrp="1"/>
          </p:cNvSpPr>
          <p:nvPr>
            <p:ph type="sldNum" sz="quarter" idx="10"/>
          </p:nvPr>
        </p:nvSpPr>
        <p:spPr/>
        <p:txBody>
          <a:bodyPr/>
          <a:lstStyle/>
          <a:p>
            <a:fld id="{ADFDEB43-F7E8-4506-A220-58F69CEFA12A}" type="slidenum">
              <a:rPr lang="zh-CN" altLang="en-US" smtClean="0"/>
              <a:t>16</a:t>
            </a:fld>
            <a:endParaRPr lang="zh-CN" altLang="en-US"/>
          </a:p>
        </p:txBody>
      </p:sp>
    </p:spTree>
    <p:extLst>
      <p:ext uri="{BB962C8B-B14F-4D97-AF65-F5344CB8AC3E}">
        <p14:creationId xmlns:p14="http://schemas.microsoft.com/office/powerpoint/2010/main" val="2876691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17</a:t>
            </a:fld>
            <a:endParaRPr lang="zh-CN" altLang="en-US"/>
          </a:p>
        </p:txBody>
      </p:sp>
    </p:spTree>
    <p:extLst>
      <p:ext uri="{BB962C8B-B14F-4D97-AF65-F5344CB8AC3E}">
        <p14:creationId xmlns:p14="http://schemas.microsoft.com/office/powerpoint/2010/main" val="1675283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2018-5-29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71606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4B24EC-3830-4BED-8EB0-F3011252C774}" type="datetimeFigureOut">
              <a:rPr lang="zh-CN" altLang="en-US" smtClean="0"/>
              <a:t>2018-5-29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67808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4B24EC-3830-4BED-8EB0-F3011252C774}" type="datetimeFigureOut">
              <a:rPr lang="zh-CN" altLang="en-US" smtClean="0"/>
              <a:t>2018-5-29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ADEABA6-B1A4-4E8E-9A8D-5771EB231682}"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2033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2018-5-29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496748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2018-5-29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8848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2018-5-29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008691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2018-5-29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624666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2018-5-29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168885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2018-5-29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21890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4B24EC-3830-4BED-8EB0-F3011252C774}" type="datetimeFigureOut">
              <a:rPr lang="zh-CN" altLang="en-US" smtClean="0"/>
              <a:t>2018-5-29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15535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44B24EC-3830-4BED-8EB0-F3011252C774}" type="datetimeFigureOut">
              <a:rPr lang="zh-CN" altLang="en-US" smtClean="0"/>
              <a:t>2018-5-29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96888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44B24EC-3830-4BED-8EB0-F3011252C774}" type="datetimeFigureOut">
              <a:rPr lang="zh-CN" altLang="en-US" smtClean="0"/>
              <a:t>2018-5-29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0345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4B24EC-3830-4BED-8EB0-F3011252C774}" type="datetimeFigureOut">
              <a:rPr lang="zh-CN" altLang="en-US" smtClean="0"/>
              <a:t>2018-5-29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84882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B24EC-3830-4BED-8EB0-F3011252C774}" type="datetimeFigureOut">
              <a:rPr lang="zh-CN" altLang="en-US" smtClean="0"/>
              <a:t>2018-5-29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15571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2018-5-29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95066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2018-5-29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115420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44B24EC-3830-4BED-8EB0-F3011252C774}" type="datetimeFigureOut">
              <a:rPr lang="zh-CN" altLang="en-US" smtClean="0"/>
              <a:t>2018-5-29</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9591393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8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1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1.png"/></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60.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65.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1.png"/><Relationship Id="rId5" Type="http://schemas.openxmlformats.org/officeDocument/2006/relationships/image" Target="../media/image64.png"/><Relationship Id="rId10" Type="http://schemas.openxmlformats.org/officeDocument/2006/relationships/image" Target="../media/image70.png"/><Relationship Id="rId4" Type="http://schemas.openxmlformats.org/officeDocument/2006/relationships/image" Target="../media/image63.png"/><Relationship Id="rId9" Type="http://schemas.openxmlformats.org/officeDocument/2006/relationships/image" Target="../media/image69.png"/><Relationship Id="rId14" Type="http://schemas.openxmlformats.org/officeDocument/2006/relationships/image" Target="../media/image74.png"/></Relationships>
</file>

<file path=ppt/slides/_rels/slide66.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1.png"/><Relationship Id="rId5" Type="http://schemas.openxmlformats.org/officeDocument/2006/relationships/image" Target="../media/image64.png"/><Relationship Id="rId10" Type="http://schemas.openxmlformats.org/officeDocument/2006/relationships/image" Target="../media/image70.png"/><Relationship Id="rId4" Type="http://schemas.openxmlformats.org/officeDocument/2006/relationships/image" Target="../media/image63.png"/><Relationship Id="rId9" Type="http://schemas.openxmlformats.org/officeDocument/2006/relationships/image" Target="../media/image69.png"/><Relationship Id="rId14" Type="http://schemas.openxmlformats.org/officeDocument/2006/relationships/image" Target="../media/image75.png"/></Relationships>
</file>

<file path=ppt/slides/_rels/slide67.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1.png"/><Relationship Id="rId5" Type="http://schemas.openxmlformats.org/officeDocument/2006/relationships/image" Target="../media/image64.png"/><Relationship Id="rId10" Type="http://schemas.openxmlformats.org/officeDocument/2006/relationships/image" Target="../media/image70.png"/><Relationship Id="rId4" Type="http://schemas.openxmlformats.org/officeDocument/2006/relationships/image" Target="../media/image63.png"/><Relationship Id="rId9" Type="http://schemas.openxmlformats.org/officeDocument/2006/relationships/image" Target="../media/image69.png"/><Relationship Id="rId14" Type="http://schemas.openxmlformats.org/officeDocument/2006/relationships/image" Target="../media/image75.png"/></Relationships>
</file>

<file path=ppt/slides/_rels/slide68.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610.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8.png"/></Relationships>
</file>

<file path=ppt/slides/_rels/slide71.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9.png"/></Relationships>
</file>

<file path=ppt/slides/_rels/slide7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image" Target="../media/image65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750.png"/><Relationship Id="rId3" Type="http://schemas.openxmlformats.org/officeDocument/2006/relationships/image" Target="../media/image690.png"/><Relationship Id="rId7" Type="http://schemas.openxmlformats.org/officeDocument/2006/relationships/image" Target="../media/image740.png"/><Relationship Id="rId2" Type="http://schemas.openxmlformats.org/officeDocument/2006/relationships/image" Target="../media/image680.png"/><Relationship Id="rId1" Type="http://schemas.openxmlformats.org/officeDocument/2006/relationships/slideLayout" Target="../slideLayouts/slideLayout2.xml"/><Relationship Id="rId6" Type="http://schemas.openxmlformats.org/officeDocument/2006/relationships/image" Target="../media/image730.png"/><Relationship Id="rId5" Type="http://schemas.openxmlformats.org/officeDocument/2006/relationships/image" Target="../media/image720.png"/><Relationship Id="rId4" Type="http://schemas.openxmlformats.org/officeDocument/2006/relationships/image" Target="../media/image710.png"/><Relationship Id="rId9" Type="http://schemas.openxmlformats.org/officeDocument/2006/relationships/image" Target="../media/image760.png"/></Relationships>
</file>

<file path=ppt/slides/_rels/slide79.xml.rels><?xml version="1.0" encoding="UTF-8" standalone="yes"?>
<Relationships xmlns="http://schemas.openxmlformats.org/package/2006/relationships"><Relationship Id="rId8" Type="http://schemas.openxmlformats.org/officeDocument/2006/relationships/image" Target="../media/image830.png"/><Relationship Id="rId13" Type="http://schemas.openxmlformats.org/officeDocument/2006/relationships/image" Target="../media/image880.png"/><Relationship Id="rId3" Type="http://schemas.openxmlformats.org/officeDocument/2006/relationships/image" Target="../media/image780.png"/><Relationship Id="rId7" Type="http://schemas.openxmlformats.org/officeDocument/2006/relationships/image" Target="../media/image820.png"/><Relationship Id="rId12" Type="http://schemas.openxmlformats.org/officeDocument/2006/relationships/image" Target="../media/image870.png"/><Relationship Id="rId2" Type="http://schemas.openxmlformats.org/officeDocument/2006/relationships/image" Target="../media/image770.png"/><Relationship Id="rId1" Type="http://schemas.openxmlformats.org/officeDocument/2006/relationships/slideLayout" Target="../slideLayouts/slideLayout7.xml"/><Relationship Id="rId6" Type="http://schemas.openxmlformats.org/officeDocument/2006/relationships/image" Target="../media/image810.png"/><Relationship Id="rId11" Type="http://schemas.openxmlformats.org/officeDocument/2006/relationships/image" Target="../media/image860.png"/><Relationship Id="rId5" Type="http://schemas.openxmlformats.org/officeDocument/2006/relationships/image" Target="../media/image800.png"/><Relationship Id="rId10" Type="http://schemas.openxmlformats.org/officeDocument/2006/relationships/image" Target="../media/image850.png"/><Relationship Id="rId4" Type="http://schemas.openxmlformats.org/officeDocument/2006/relationships/image" Target="../media/image790.png"/><Relationship Id="rId9" Type="http://schemas.openxmlformats.org/officeDocument/2006/relationships/image" Target="../media/image84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18" Type="http://schemas.openxmlformats.org/officeDocument/2006/relationships/image" Target="../media/image105.png"/><Relationship Id="rId26" Type="http://schemas.openxmlformats.org/officeDocument/2006/relationships/image" Target="../media/image113.png"/><Relationship Id="rId3" Type="http://schemas.openxmlformats.org/officeDocument/2006/relationships/image" Target="../media/image900.png"/><Relationship Id="rId21" Type="http://schemas.openxmlformats.org/officeDocument/2006/relationships/image" Target="../media/image108.png"/><Relationship Id="rId7" Type="http://schemas.openxmlformats.org/officeDocument/2006/relationships/image" Target="../media/image94.png"/><Relationship Id="rId12" Type="http://schemas.openxmlformats.org/officeDocument/2006/relationships/image" Target="../media/image99.png"/><Relationship Id="rId17" Type="http://schemas.openxmlformats.org/officeDocument/2006/relationships/image" Target="../media/image104.png"/><Relationship Id="rId25" Type="http://schemas.openxmlformats.org/officeDocument/2006/relationships/image" Target="../media/image112.png"/><Relationship Id="rId2" Type="http://schemas.openxmlformats.org/officeDocument/2006/relationships/image" Target="../media/image890.png"/><Relationship Id="rId16" Type="http://schemas.openxmlformats.org/officeDocument/2006/relationships/image" Target="../media/image103.png"/><Relationship Id="rId20" Type="http://schemas.openxmlformats.org/officeDocument/2006/relationships/image" Target="../media/image107.png"/><Relationship Id="rId29" Type="http://schemas.openxmlformats.org/officeDocument/2006/relationships/image" Target="../media/image116.png"/><Relationship Id="rId1" Type="http://schemas.openxmlformats.org/officeDocument/2006/relationships/slideLayout" Target="../slideLayouts/slideLayout7.xml"/><Relationship Id="rId6" Type="http://schemas.openxmlformats.org/officeDocument/2006/relationships/image" Target="../media/image93.png"/><Relationship Id="rId11" Type="http://schemas.openxmlformats.org/officeDocument/2006/relationships/image" Target="../media/image98.png"/><Relationship Id="rId24" Type="http://schemas.openxmlformats.org/officeDocument/2006/relationships/image" Target="../media/image111.png"/><Relationship Id="rId5" Type="http://schemas.openxmlformats.org/officeDocument/2006/relationships/image" Target="../media/image920.png"/><Relationship Id="rId15" Type="http://schemas.openxmlformats.org/officeDocument/2006/relationships/image" Target="../media/image102.png"/><Relationship Id="rId23" Type="http://schemas.openxmlformats.org/officeDocument/2006/relationships/image" Target="../media/image110.png"/><Relationship Id="rId28" Type="http://schemas.openxmlformats.org/officeDocument/2006/relationships/image" Target="../media/image115.png"/><Relationship Id="rId10" Type="http://schemas.openxmlformats.org/officeDocument/2006/relationships/image" Target="../media/image97.png"/><Relationship Id="rId19" Type="http://schemas.openxmlformats.org/officeDocument/2006/relationships/image" Target="../media/image106.png"/><Relationship Id="rId31" Type="http://schemas.openxmlformats.org/officeDocument/2006/relationships/image" Target="../media/image118.png"/><Relationship Id="rId4" Type="http://schemas.openxmlformats.org/officeDocument/2006/relationships/image" Target="../media/image911.png"/><Relationship Id="rId9" Type="http://schemas.openxmlformats.org/officeDocument/2006/relationships/image" Target="../media/image96.png"/><Relationship Id="rId14" Type="http://schemas.openxmlformats.org/officeDocument/2006/relationships/image" Target="../media/image101.png"/><Relationship Id="rId22" Type="http://schemas.openxmlformats.org/officeDocument/2006/relationships/image" Target="../media/image109.png"/><Relationship Id="rId27" Type="http://schemas.openxmlformats.org/officeDocument/2006/relationships/image" Target="../media/image114.png"/><Relationship Id="rId30" Type="http://schemas.openxmlformats.org/officeDocument/2006/relationships/image" Target="../media/image117.png"/></Relationships>
</file>

<file path=ppt/slides/_rels/slide8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82.xml.rels><?xml version="1.0" encoding="UTF-8" standalone="yes"?>
<Relationships xmlns="http://schemas.openxmlformats.org/package/2006/relationships"><Relationship Id="rId8" Type="http://schemas.openxmlformats.org/officeDocument/2006/relationships/image" Target="../media/image129.png"/><Relationship Id="rId13" Type="http://schemas.openxmlformats.org/officeDocument/2006/relationships/image" Target="../media/image134.png"/><Relationship Id="rId18" Type="http://schemas.openxmlformats.org/officeDocument/2006/relationships/image" Target="../media/image139.png"/><Relationship Id="rId26" Type="http://schemas.openxmlformats.org/officeDocument/2006/relationships/image" Target="../media/image147.png"/><Relationship Id="rId3" Type="http://schemas.openxmlformats.org/officeDocument/2006/relationships/image" Target="../media/image124.png"/><Relationship Id="rId21" Type="http://schemas.openxmlformats.org/officeDocument/2006/relationships/image" Target="../media/image142.png"/><Relationship Id="rId7" Type="http://schemas.openxmlformats.org/officeDocument/2006/relationships/image" Target="../media/image128.png"/><Relationship Id="rId12" Type="http://schemas.openxmlformats.org/officeDocument/2006/relationships/image" Target="../media/image133.png"/><Relationship Id="rId17" Type="http://schemas.openxmlformats.org/officeDocument/2006/relationships/image" Target="../media/image138.png"/><Relationship Id="rId25" Type="http://schemas.openxmlformats.org/officeDocument/2006/relationships/image" Target="../media/image146.png"/><Relationship Id="rId2" Type="http://schemas.openxmlformats.org/officeDocument/2006/relationships/image" Target="../media/image700.png"/><Relationship Id="rId16" Type="http://schemas.openxmlformats.org/officeDocument/2006/relationships/image" Target="../media/image137.png"/><Relationship Id="rId20" Type="http://schemas.openxmlformats.org/officeDocument/2006/relationships/image" Target="../media/image141.png"/><Relationship Id="rId29"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27.png"/><Relationship Id="rId11" Type="http://schemas.openxmlformats.org/officeDocument/2006/relationships/image" Target="../media/image132.png"/><Relationship Id="rId24" Type="http://schemas.openxmlformats.org/officeDocument/2006/relationships/image" Target="../media/image145.png"/><Relationship Id="rId5" Type="http://schemas.openxmlformats.org/officeDocument/2006/relationships/image" Target="../media/image126.png"/><Relationship Id="rId15" Type="http://schemas.openxmlformats.org/officeDocument/2006/relationships/image" Target="../media/image136.png"/><Relationship Id="rId23" Type="http://schemas.openxmlformats.org/officeDocument/2006/relationships/image" Target="../media/image144.png"/><Relationship Id="rId28" Type="http://schemas.openxmlformats.org/officeDocument/2006/relationships/image" Target="../media/image149.png"/><Relationship Id="rId10" Type="http://schemas.openxmlformats.org/officeDocument/2006/relationships/image" Target="../media/image131.png"/><Relationship Id="rId19" Type="http://schemas.openxmlformats.org/officeDocument/2006/relationships/image" Target="../media/image140.png"/><Relationship Id="rId4" Type="http://schemas.openxmlformats.org/officeDocument/2006/relationships/image" Target="../media/image125.png"/><Relationship Id="rId9" Type="http://schemas.openxmlformats.org/officeDocument/2006/relationships/image" Target="../media/image130.png"/><Relationship Id="rId14" Type="http://schemas.openxmlformats.org/officeDocument/2006/relationships/image" Target="../media/image135.png"/><Relationship Id="rId22" Type="http://schemas.openxmlformats.org/officeDocument/2006/relationships/image" Target="../media/image143.png"/><Relationship Id="rId27" Type="http://schemas.openxmlformats.org/officeDocument/2006/relationships/image" Target="../media/image148.png"/><Relationship Id="rId30" Type="http://schemas.openxmlformats.org/officeDocument/2006/relationships/image" Target="../media/image151.png"/></Relationships>
</file>

<file path=ppt/slides/_rels/slide83.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18" Type="http://schemas.openxmlformats.org/officeDocument/2006/relationships/image" Target="../media/image168.png"/><Relationship Id="rId26" Type="http://schemas.openxmlformats.org/officeDocument/2006/relationships/image" Target="../media/image176.png"/><Relationship Id="rId3" Type="http://schemas.openxmlformats.org/officeDocument/2006/relationships/image" Target="../media/image153.png"/><Relationship Id="rId21" Type="http://schemas.openxmlformats.org/officeDocument/2006/relationships/image" Target="../media/image171.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5" Type="http://schemas.openxmlformats.org/officeDocument/2006/relationships/image" Target="../media/image175.png"/><Relationship Id="rId2" Type="http://schemas.openxmlformats.org/officeDocument/2006/relationships/image" Target="../media/image152.png"/><Relationship Id="rId16" Type="http://schemas.openxmlformats.org/officeDocument/2006/relationships/image" Target="../media/image166.png"/><Relationship Id="rId20" Type="http://schemas.openxmlformats.org/officeDocument/2006/relationships/image" Target="../media/image170.png"/><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image" Target="../media/image161.png"/><Relationship Id="rId24" Type="http://schemas.openxmlformats.org/officeDocument/2006/relationships/image" Target="../media/image174.png"/><Relationship Id="rId5" Type="http://schemas.openxmlformats.org/officeDocument/2006/relationships/image" Target="../media/image155.png"/><Relationship Id="rId15" Type="http://schemas.openxmlformats.org/officeDocument/2006/relationships/image" Target="../media/image165.png"/><Relationship Id="rId23" Type="http://schemas.openxmlformats.org/officeDocument/2006/relationships/image" Target="../media/image173.png"/><Relationship Id="rId28" Type="http://schemas.openxmlformats.org/officeDocument/2006/relationships/image" Target="../media/image178.png"/><Relationship Id="rId10" Type="http://schemas.openxmlformats.org/officeDocument/2006/relationships/image" Target="../media/image160.png"/><Relationship Id="rId19" Type="http://schemas.openxmlformats.org/officeDocument/2006/relationships/image" Target="../media/image169.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 Id="rId22" Type="http://schemas.openxmlformats.org/officeDocument/2006/relationships/image" Target="../media/image172.png"/><Relationship Id="rId27" Type="http://schemas.openxmlformats.org/officeDocument/2006/relationships/image" Target="../media/image177.png"/><Relationship Id="rId30" Type="http://schemas.openxmlformats.org/officeDocument/2006/relationships/image" Target="../media/image180.png"/></Relationships>
</file>

<file path=ppt/slides/_rels/slide84.xml.rels><?xml version="1.0" encoding="UTF-8" standalone="yes"?>
<Relationships xmlns="http://schemas.openxmlformats.org/package/2006/relationships"><Relationship Id="rId3" Type="http://schemas.openxmlformats.org/officeDocument/2006/relationships/image" Target="../media/image1290.png"/><Relationship Id="rId2" Type="http://schemas.openxmlformats.org/officeDocument/2006/relationships/image" Target="../media/image1280.png"/><Relationship Id="rId1" Type="http://schemas.openxmlformats.org/officeDocument/2006/relationships/slideLayout" Target="../slideLayouts/slideLayout2.xml"/><Relationship Id="rId4" Type="http://schemas.openxmlformats.org/officeDocument/2006/relationships/image" Target="../media/image1300.png"/></Relationships>
</file>

<file path=ppt/slides/_rels/slide85.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18" Type="http://schemas.openxmlformats.org/officeDocument/2006/relationships/image" Target="../media/image168.png"/><Relationship Id="rId26" Type="http://schemas.openxmlformats.org/officeDocument/2006/relationships/image" Target="../media/image176.png"/><Relationship Id="rId3" Type="http://schemas.openxmlformats.org/officeDocument/2006/relationships/image" Target="../media/image153.png"/><Relationship Id="rId21" Type="http://schemas.openxmlformats.org/officeDocument/2006/relationships/image" Target="../media/image171.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5" Type="http://schemas.openxmlformats.org/officeDocument/2006/relationships/image" Target="../media/image175.png"/><Relationship Id="rId2" Type="http://schemas.openxmlformats.org/officeDocument/2006/relationships/image" Target="../media/image152.png"/><Relationship Id="rId16" Type="http://schemas.openxmlformats.org/officeDocument/2006/relationships/image" Target="../media/image166.png"/><Relationship Id="rId20" Type="http://schemas.openxmlformats.org/officeDocument/2006/relationships/image" Target="../media/image170.png"/><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image" Target="../media/image161.png"/><Relationship Id="rId24" Type="http://schemas.openxmlformats.org/officeDocument/2006/relationships/image" Target="../media/image174.png"/><Relationship Id="rId5" Type="http://schemas.openxmlformats.org/officeDocument/2006/relationships/image" Target="../media/image155.png"/><Relationship Id="rId15" Type="http://schemas.openxmlformats.org/officeDocument/2006/relationships/image" Target="../media/image165.png"/><Relationship Id="rId23" Type="http://schemas.openxmlformats.org/officeDocument/2006/relationships/image" Target="../media/image173.png"/><Relationship Id="rId28" Type="http://schemas.openxmlformats.org/officeDocument/2006/relationships/image" Target="../media/image178.png"/><Relationship Id="rId10" Type="http://schemas.openxmlformats.org/officeDocument/2006/relationships/image" Target="../media/image160.png"/><Relationship Id="rId19" Type="http://schemas.openxmlformats.org/officeDocument/2006/relationships/image" Target="../media/image169.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 Id="rId22" Type="http://schemas.openxmlformats.org/officeDocument/2006/relationships/image" Target="../media/image172.png"/><Relationship Id="rId27" Type="http://schemas.openxmlformats.org/officeDocument/2006/relationships/image" Target="../media/image177.png"/><Relationship Id="rId30" Type="http://schemas.openxmlformats.org/officeDocument/2006/relationships/image" Target="../media/image180.png"/></Relationships>
</file>

<file path=ppt/slides/_rels/slide86.xml.rels><?xml version="1.0" encoding="UTF-8" standalone="yes"?>
<Relationships xmlns="http://schemas.openxmlformats.org/package/2006/relationships"><Relationship Id="rId2" Type="http://schemas.openxmlformats.org/officeDocument/2006/relationships/image" Target="../media/image177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18" Type="http://schemas.openxmlformats.org/officeDocument/2006/relationships/image" Target="../media/image168.png"/><Relationship Id="rId26" Type="http://schemas.openxmlformats.org/officeDocument/2006/relationships/image" Target="../media/image176.png"/><Relationship Id="rId3" Type="http://schemas.openxmlformats.org/officeDocument/2006/relationships/image" Target="../media/image153.png"/><Relationship Id="rId21" Type="http://schemas.openxmlformats.org/officeDocument/2006/relationships/image" Target="../media/image171.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5" Type="http://schemas.openxmlformats.org/officeDocument/2006/relationships/image" Target="../media/image175.png"/><Relationship Id="rId2" Type="http://schemas.openxmlformats.org/officeDocument/2006/relationships/image" Target="../media/image152.png"/><Relationship Id="rId16" Type="http://schemas.openxmlformats.org/officeDocument/2006/relationships/image" Target="../media/image166.png"/><Relationship Id="rId20" Type="http://schemas.openxmlformats.org/officeDocument/2006/relationships/image" Target="../media/image170.png"/><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image" Target="../media/image161.png"/><Relationship Id="rId24" Type="http://schemas.openxmlformats.org/officeDocument/2006/relationships/image" Target="../media/image174.png"/><Relationship Id="rId5" Type="http://schemas.openxmlformats.org/officeDocument/2006/relationships/image" Target="../media/image155.png"/><Relationship Id="rId15" Type="http://schemas.openxmlformats.org/officeDocument/2006/relationships/image" Target="../media/image165.png"/><Relationship Id="rId23" Type="http://schemas.openxmlformats.org/officeDocument/2006/relationships/image" Target="../media/image173.png"/><Relationship Id="rId28" Type="http://schemas.openxmlformats.org/officeDocument/2006/relationships/image" Target="../media/image178.png"/><Relationship Id="rId10" Type="http://schemas.openxmlformats.org/officeDocument/2006/relationships/image" Target="../media/image160.png"/><Relationship Id="rId19" Type="http://schemas.openxmlformats.org/officeDocument/2006/relationships/image" Target="../media/image169.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 Id="rId22" Type="http://schemas.openxmlformats.org/officeDocument/2006/relationships/image" Target="../media/image172.png"/><Relationship Id="rId27" Type="http://schemas.openxmlformats.org/officeDocument/2006/relationships/image" Target="../media/image177.png"/><Relationship Id="rId30" Type="http://schemas.openxmlformats.org/officeDocument/2006/relationships/image" Target="../media/image180.png"/></Relationships>
</file>

<file path=ppt/slides/_rels/slide88.xml.rels><?xml version="1.0" encoding="UTF-8" standalone="yes"?>
<Relationships xmlns="http://schemas.openxmlformats.org/package/2006/relationships"><Relationship Id="rId3" Type="http://schemas.openxmlformats.org/officeDocument/2006/relationships/image" Target="../media/image1330.png"/><Relationship Id="rId2" Type="http://schemas.openxmlformats.org/officeDocument/2006/relationships/image" Target="../media/image1320.png"/><Relationship Id="rId1" Type="http://schemas.openxmlformats.org/officeDocument/2006/relationships/slideLayout" Target="../slideLayouts/slideLayout2.xml"/><Relationship Id="rId4" Type="http://schemas.openxmlformats.org/officeDocument/2006/relationships/image" Target="../media/image1340.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sp>
        <p:nvSpPr>
          <p:cNvPr id="3" name="副标题 2"/>
          <p:cNvSpPr>
            <a:spLocks noGrp="1"/>
          </p:cNvSpPr>
          <p:nvPr>
            <p:ph type="subTitle" idx="1"/>
          </p:nvPr>
        </p:nvSpPr>
        <p:spPr/>
        <p:txBody>
          <a:bodyPr/>
          <a:lstStyle/>
          <a:p>
            <a:r>
              <a:rPr lang="en-US" altLang="zh-CN" dirty="0"/>
              <a:t>《</a:t>
            </a:r>
            <a:r>
              <a:rPr lang="zh-CN" altLang="en-US" dirty="0"/>
              <a:t>算法分析与复杂性理论</a:t>
            </a:r>
            <a:r>
              <a:rPr lang="en-US" altLang="zh-CN"/>
              <a:t>》</a:t>
            </a:r>
            <a:endParaRPr lang="zh-CN" altLang="en-US"/>
          </a:p>
        </p:txBody>
      </p:sp>
      <p:pic>
        <p:nvPicPr>
          <p:cNvPr id="4" name="Picture 2" descr="File:Maqui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97" y="0"/>
            <a:ext cx="3414838" cy="1895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66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lstStyle/>
          <a:p>
            <a:r>
              <a:rPr lang="en-US" altLang="zh-CN" dirty="0"/>
              <a:t>P</a:t>
            </a:r>
            <a:r>
              <a:rPr lang="zh-CN" altLang="en-US" dirty="0"/>
              <a:t>类问题：确定型图灵机上有多项式复杂性算法的问题。</a:t>
            </a:r>
            <a:endParaRPr lang="en-US" altLang="zh-CN" dirty="0"/>
          </a:p>
          <a:p>
            <a:pPr lvl="1"/>
            <a:r>
              <a:rPr lang="zh-CN" altLang="en-US" dirty="0"/>
              <a:t>能够在多项式时间内求解的判定问题。</a:t>
            </a:r>
            <a:endParaRPr lang="en-US" altLang="zh-CN" dirty="0"/>
          </a:p>
          <a:p>
            <a:r>
              <a:rPr lang="en-US" altLang="zh-CN" dirty="0"/>
              <a:t>NP</a:t>
            </a:r>
            <a:r>
              <a:rPr lang="zh-CN" altLang="en-US" dirty="0"/>
              <a:t>类问题：非确定型图灵机上有多项式复杂性算法的问题。</a:t>
            </a:r>
            <a:endParaRPr lang="en-US" altLang="zh-CN" dirty="0"/>
          </a:p>
          <a:p>
            <a:pPr lvl="1"/>
            <a:r>
              <a:rPr lang="zh-CN" altLang="en-US" dirty="0"/>
              <a:t>能够在多项式时间内对正确信息进行验证的判定问题。</a:t>
            </a:r>
            <a:endParaRPr lang="en-US" altLang="zh-CN" dirty="0"/>
          </a:p>
        </p:txBody>
      </p:sp>
      <p:sp>
        <p:nvSpPr>
          <p:cNvPr id="5" name="矩形 4"/>
          <p:cNvSpPr/>
          <p:nvPr/>
        </p:nvSpPr>
        <p:spPr>
          <a:xfrm>
            <a:off x="2484582" y="4445109"/>
            <a:ext cx="5689600" cy="7822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50000"/>
              </a:lnSpc>
            </a:pPr>
            <a:r>
              <a:rPr lang="zh-CN" altLang="en-US" sz="1600" dirty="0"/>
              <a:t>给定一个有限整数集合，是否存在该集合的一个非空子集，使得子集内整数的总和为</a:t>
            </a:r>
            <a:r>
              <a:rPr lang="en-US" altLang="zh-CN" sz="1600" dirty="0"/>
              <a:t>0</a:t>
            </a:r>
            <a:r>
              <a:rPr lang="zh-CN" altLang="en-US" sz="1600" dirty="0"/>
              <a:t>？</a:t>
            </a:r>
          </a:p>
        </p:txBody>
      </p:sp>
      <p:sp>
        <p:nvSpPr>
          <p:cNvPr id="6" name="矩形 5"/>
          <p:cNvSpPr/>
          <p:nvPr/>
        </p:nvSpPr>
        <p:spPr>
          <a:xfrm>
            <a:off x="2484582" y="5415018"/>
            <a:ext cx="5689600" cy="11515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50000"/>
              </a:lnSpc>
            </a:pPr>
            <a:r>
              <a:rPr lang="zh-CN" altLang="en-US" sz="1600" dirty="0">
                <a:solidFill>
                  <a:schemeClr val="dk1"/>
                </a:solidFill>
              </a:rPr>
              <a:t>有n个城市，一个推销员要从其中某一个城市出发，不重复地走遍所有的城市，再回到他出发的城市。问这个推销员的最短路程是否小于指定的K？</a:t>
            </a:r>
          </a:p>
        </p:txBody>
      </p:sp>
    </p:spTree>
    <p:extLst>
      <p:ext uri="{BB962C8B-B14F-4D97-AF65-F5344CB8AC3E}">
        <p14:creationId xmlns:p14="http://schemas.microsoft.com/office/powerpoint/2010/main" val="370036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文本占位符 2"/>
          <p:cNvSpPr>
            <a:spLocks noGrp="1"/>
          </p:cNvSpPr>
          <p:nvPr>
            <p:ph type="body" idx="1"/>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spTree>
    <p:extLst>
      <p:ext uri="{BB962C8B-B14F-4D97-AF65-F5344CB8AC3E}">
        <p14:creationId xmlns:p14="http://schemas.microsoft.com/office/powerpoint/2010/main" val="15453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96561" y="2148200"/>
                <a:ext cx="5248667" cy="3777622"/>
              </a:xfrm>
            </p:spPr>
            <p:txBody>
              <a:bodyPr>
                <a:normAutofit/>
              </a:bodyPr>
              <a:lstStyle/>
              <a:p>
                <a:pPr>
                  <a:lnSpc>
                    <a:spcPct val="200000"/>
                  </a:lnSpc>
                </a:pPr>
                <a:r>
                  <a:rPr lang="zh-CN" altLang="en-US" sz="1200" dirty="0"/>
                  <a:t>多项式时间变换</a:t>
                </a:r>
                <a:endParaRPr lang="en-US" altLang="zh-CN" sz="1200" dirty="0"/>
              </a:p>
              <a:p>
                <a:pPr lvl="1">
                  <a:lnSpc>
                    <a:spcPct val="200000"/>
                  </a:lnSpc>
                </a:pPr>
                <a:r>
                  <a:rPr lang="zh-CN" altLang="en-US" sz="1200" dirty="0"/>
                  <a:t>设判定问题</a:t>
                </a:r>
                <a14:m>
                  <m:oMath xmlns:m="http://schemas.openxmlformats.org/officeDocument/2006/math">
                    <m:sSub>
                      <m:sSubPr>
                        <m:ctrlPr>
                          <a:rPr lang="en-US" altLang="zh-CN" sz="1200" i="1" smtClean="0">
                            <a:latin typeface="Cambria Math" panose="02040503050406030204" pitchFamily="18" charset="0"/>
                          </a:rPr>
                        </m:ctrlPr>
                      </m:sSubPr>
                      <m:e>
                        <m:r>
                          <m:rPr>
                            <m:sty m:val="p"/>
                          </m:rPr>
                          <a:rPr lang="el-GR" altLang="zh-CN" sz="1200" i="1" smtClean="0">
                            <a:latin typeface="Cambria Math" panose="02040503050406030204" pitchFamily="18" charset="0"/>
                            <a:ea typeface="Cambria Math" panose="02040503050406030204" pitchFamily="18" charset="0"/>
                          </a:rPr>
                          <m:t>Π</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m:t>
                    </m:r>
                    <m:d>
                      <m:dPr>
                        <m:begChr m:val="⟨"/>
                        <m:endChr m:val="⟩"/>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𝐷</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 </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𝑌</m:t>
                            </m:r>
                          </m:e>
                          <m:sub>
                            <m:r>
                              <a:rPr lang="en-US" altLang="zh-CN" sz="1200" b="0" i="1" smtClean="0">
                                <a:latin typeface="Cambria Math" panose="02040503050406030204" pitchFamily="18" charset="0"/>
                              </a:rPr>
                              <m:t>1</m:t>
                            </m:r>
                          </m:sub>
                        </m:sSub>
                      </m:e>
                    </m:d>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b="0" i="1" smtClean="0">
                            <a:latin typeface="Cambria Math" panose="02040503050406030204" pitchFamily="18" charset="0"/>
                            <a:ea typeface="Cambria Math" panose="02040503050406030204" pitchFamily="18" charset="0"/>
                          </a:rPr>
                          <m:t>2</m:t>
                        </m:r>
                      </m:sub>
                    </m:sSub>
                    <m:r>
                      <a:rPr lang="en-US" altLang="zh-CN" sz="1200" i="1">
                        <a:latin typeface="Cambria Math" panose="02040503050406030204" pitchFamily="18" charset="0"/>
                      </a:rPr>
                      <m:t>=</m:t>
                    </m:r>
                    <m:d>
                      <m:dPr>
                        <m:begChr m:val="⟨"/>
                        <m:endChr m:val="⟩"/>
                        <m:ctrlPr>
                          <a:rPr lang="en-US" altLang="zh-CN" sz="1200" i="1">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𝐷</m:t>
                            </m:r>
                          </m:e>
                          <m:sub>
                            <m:r>
                              <a:rPr lang="en-US" altLang="zh-CN" sz="1200" b="0" i="1" smtClean="0">
                                <a:latin typeface="Cambria Math" panose="02040503050406030204" pitchFamily="18" charset="0"/>
                              </a:rPr>
                              <m:t>2</m:t>
                            </m:r>
                          </m:sub>
                        </m:sSub>
                        <m:r>
                          <a:rPr lang="en-US" altLang="zh-CN" sz="1200" i="1">
                            <a:latin typeface="Cambria Math" panose="02040503050406030204" pitchFamily="18" charset="0"/>
                          </a:rPr>
                          <m:t>, </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𝑌</m:t>
                            </m:r>
                          </m:e>
                          <m:sub>
                            <m:r>
                              <a:rPr lang="en-US" altLang="zh-CN" sz="1200" b="0" i="1" smtClean="0">
                                <a:latin typeface="Cambria Math" panose="02040503050406030204" pitchFamily="18" charset="0"/>
                              </a:rPr>
                              <m:t>2</m:t>
                            </m:r>
                          </m:sub>
                        </m:sSub>
                      </m:e>
                    </m:d>
                  </m:oMath>
                </a14:m>
                <a:r>
                  <a:rPr lang="zh-CN" altLang="en-US" sz="1200" dirty="0"/>
                  <a:t>，</a:t>
                </a:r>
                <a:br>
                  <a:rPr lang="en-US" altLang="zh-CN" sz="1200" dirty="0"/>
                </a:br>
                <a:r>
                  <a:rPr lang="zh-CN" altLang="en-US" sz="1200" dirty="0"/>
                  <a:t>如果存在函数</a:t>
                </a:r>
                <a14:m>
                  <m:oMath xmlns:m="http://schemas.openxmlformats.org/officeDocument/2006/math">
                    <m:r>
                      <a:rPr lang="en-US" altLang="zh-CN" sz="1200" b="0" i="1" smtClean="0">
                        <a:latin typeface="Cambria Math" panose="02040503050406030204" pitchFamily="18" charset="0"/>
                      </a:rPr>
                      <m:t>𝑓</m:t>
                    </m:r>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𝐷</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𝐷</m:t>
                        </m:r>
                      </m:e>
                      <m:sub>
                        <m:r>
                          <a:rPr lang="en-US" altLang="zh-CN" sz="1200" b="0" i="1" smtClean="0">
                            <a:latin typeface="Cambria Math" panose="02040503050406030204" pitchFamily="18" charset="0"/>
                            <a:ea typeface="Cambria Math" panose="02040503050406030204" pitchFamily="18" charset="0"/>
                          </a:rPr>
                          <m:t>2</m:t>
                        </m:r>
                      </m:sub>
                    </m:sSub>
                  </m:oMath>
                </a14:m>
                <a:r>
                  <a:rPr lang="zh-CN" altLang="en-US" sz="1200" dirty="0"/>
                  <a:t>满足：</a:t>
                </a:r>
                <a:br>
                  <a:rPr lang="en-US" altLang="zh-CN" sz="1200" dirty="0"/>
                </a:br>
                <a:r>
                  <a:rPr lang="en-US" altLang="zh-CN" sz="1200" dirty="0"/>
                  <a:t>1. f</a:t>
                </a:r>
                <a:r>
                  <a:rPr lang="zh-CN" altLang="en-US" sz="1200" dirty="0"/>
                  <a:t>是多项式时间可计算的；</a:t>
                </a:r>
                <a:br>
                  <a:rPr lang="en-US" altLang="zh-CN" sz="1200" dirty="0"/>
                </a:br>
                <a:r>
                  <a:rPr lang="en-US" altLang="zh-CN" sz="1200" dirty="0"/>
                  <a:t>2. </a:t>
                </a:r>
                <a:r>
                  <a:rPr lang="zh-CN" altLang="en-US" sz="1200" dirty="0"/>
                  <a:t>对所有</a:t>
                </a:r>
                <a14:m>
                  <m:oMath xmlns:m="http://schemas.openxmlformats.org/officeDocument/2006/math">
                    <m:r>
                      <a:rPr lang="en-US" altLang="zh-CN" sz="1200" b="0" i="1" smtClean="0">
                        <a:latin typeface="Cambria Math" panose="02040503050406030204" pitchFamily="18" charset="0"/>
                      </a:rPr>
                      <m:t>𝐼</m:t>
                    </m:r>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𝐷</m:t>
                        </m:r>
                      </m:e>
                      <m:sub>
                        <m:r>
                          <a:rPr lang="en-US" altLang="zh-CN" sz="1200" b="0" i="1" smtClean="0">
                            <a:latin typeface="Cambria Math" panose="02040503050406030204" pitchFamily="18" charset="0"/>
                            <a:ea typeface="Cambria Math" panose="02040503050406030204" pitchFamily="18" charset="0"/>
                          </a:rPr>
                          <m:t>1</m:t>
                        </m:r>
                      </m:sub>
                    </m:sSub>
                    <m:r>
                      <a:rPr lang="zh-CN" altLang="en-US"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𝐼</m:t>
                    </m:r>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𝑌</m:t>
                        </m:r>
                      </m:e>
                      <m:sub>
                        <m:r>
                          <a:rPr lang="en-US" altLang="zh-CN" sz="1200" b="0" i="1" smtClean="0">
                            <a:latin typeface="Cambria Math" panose="02040503050406030204" pitchFamily="18" charset="0"/>
                            <a:ea typeface="Cambria Math" panose="02040503050406030204" pitchFamily="18" charset="0"/>
                          </a:rPr>
                          <m:t>1</m:t>
                        </m:r>
                      </m:sub>
                    </m:sSub>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𝑓</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𝐼</m:t>
                    </m:r>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𝑌</m:t>
                        </m:r>
                      </m:e>
                      <m:sub>
                        <m:r>
                          <a:rPr lang="en-US" altLang="zh-CN" sz="1200" b="0" i="1" smtClean="0">
                            <a:latin typeface="Cambria Math" panose="02040503050406030204" pitchFamily="18" charset="0"/>
                            <a:ea typeface="Cambria Math" panose="02040503050406030204" pitchFamily="18" charset="0"/>
                          </a:rPr>
                          <m:t>2</m:t>
                        </m:r>
                      </m:sub>
                    </m:sSub>
                  </m:oMath>
                </a14:m>
                <a:r>
                  <a:rPr lang="zh-CN" altLang="en-US" sz="1200" dirty="0"/>
                  <a:t> </a:t>
                </a:r>
                <a:br>
                  <a:rPr lang="en-US" altLang="zh-CN" sz="1200" dirty="0"/>
                </a:br>
                <a:r>
                  <a:rPr lang="zh-CN" altLang="en-US" sz="1200" dirty="0"/>
                  <a:t>则称</a:t>
                </a:r>
                <a14:m>
                  <m:oMath xmlns:m="http://schemas.openxmlformats.org/officeDocument/2006/math">
                    <m:r>
                      <a:rPr lang="en-US" altLang="zh-CN" sz="1200" b="0" i="1" smtClean="0">
                        <a:latin typeface="Cambria Math" panose="02040503050406030204" pitchFamily="18" charset="0"/>
                      </a:rPr>
                      <m:t>𝑓</m:t>
                    </m:r>
                    <m:r>
                      <a:rPr lang="zh-CN" altLang="en-US" sz="1200" b="0" i="1" smtClean="0">
                        <a:latin typeface="Cambria Math" panose="02040503050406030204" pitchFamily="18" charset="0"/>
                      </a:rPr>
                      <m:t>是</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r>
                      <a:rPr lang="zh-CN" altLang="en-US" sz="1200" b="0" i="1" smtClean="0">
                        <a:latin typeface="Cambria Math" panose="02040503050406030204" pitchFamily="18" charset="0"/>
                      </a:rPr>
                      <m:t>到</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b="0" i="1" smtClean="0">
                            <a:latin typeface="Cambria Math" panose="02040503050406030204" pitchFamily="18" charset="0"/>
                            <a:ea typeface="Cambria Math" panose="02040503050406030204" pitchFamily="18" charset="0"/>
                          </a:rPr>
                          <m:t>2</m:t>
                        </m:r>
                      </m:sub>
                    </m:sSub>
                    <m:r>
                      <a:rPr lang="zh-CN" altLang="en-US" sz="1200" b="0" i="1" smtClean="0">
                        <a:latin typeface="Cambria Math" panose="02040503050406030204" pitchFamily="18" charset="0"/>
                      </a:rPr>
                      <m:t>的多项式</m:t>
                    </m:r>
                    <m:r>
                      <a:rPr lang="zh-CN" altLang="en-US" sz="1200" i="1">
                        <a:latin typeface="Cambria Math" panose="02040503050406030204" pitchFamily="18" charset="0"/>
                      </a:rPr>
                      <m:t>时间</m:t>
                    </m:r>
                    <m:r>
                      <a:rPr lang="zh-CN" altLang="en-US" sz="1200" b="0" i="1" smtClean="0">
                        <a:latin typeface="Cambria Math" panose="02040503050406030204" pitchFamily="18" charset="0"/>
                      </a:rPr>
                      <m:t>变换。</m:t>
                    </m:r>
                  </m:oMath>
                </a14:m>
                <a:br>
                  <a:rPr lang="en-US" altLang="zh-CN" sz="1200" dirty="0"/>
                </a:br>
                <a:r>
                  <a:rPr lang="zh-CN" altLang="en-US" sz="1200" dirty="0"/>
                  <a:t>如果存在</a:t>
                </a:r>
                <a14:m>
                  <m:oMath xmlns:m="http://schemas.openxmlformats.org/officeDocument/2006/math">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r>
                      <a:rPr lang="zh-CN" altLang="en-US" sz="1200" i="1">
                        <a:latin typeface="Cambria Math" panose="02040503050406030204" pitchFamily="18" charset="0"/>
                      </a:rPr>
                      <m:t>到</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ea typeface="Cambria Math" panose="02040503050406030204" pitchFamily="18" charset="0"/>
                          </a:rPr>
                          <m:t>2</m:t>
                        </m:r>
                      </m:sub>
                    </m:sSub>
                    <m:r>
                      <a:rPr lang="zh-CN" altLang="en-US" sz="1200" i="1">
                        <a:latin typeface="Cambria Math" panose="02040503050406030204" pitchFamily="18" charset="0"/>
                      </a:rPr>
                      <m:t>的多项式时间变换</m:t>
                    </m:r>
                  </m:oMath>
                </a14:m>
                <a:r>
                  <a:rPr lang="zh-CN" altLang="en-US" sz="1200" dirty="0"/>
                  <a:t>，则称</a:t>
                </a:r>
                <a14:m>
                  <m:oMath xmlns:m="http://schemas.openxmlformats.org/officeDocument/2006/math">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r>
                      <a:rPr lang="zh-CN" altLang="en-US" sz="1200" b="0" i="1" smtClean="0">
                        <a:latin typeface="Cambria Math" panose="02040503050406030204" pitchFamily="18" charset="0"/>
                      </a:rPr>
                      <m:t>可多项式变换</m:t>
                    </m:r>
                    <m:r>
                      <a:rPr lang="zh-CN" altLang="en-US" sz="1200" i="1">
                        <a:latin typeface="Cambria Math" panose="02040503050406030204" pitchFamily="18" charset="0"/>
                      </a:rPr>
                      <m:t>到</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ea typeface="Cambria Math" panose="02040503050406030204" pitchFamily="18" charset="0"/>
                          </a:rPr>
                          <m:t>2</m:t>
                        </m:r>
                      </m:sub>
                    </m:sSub>
                  </m:oMath>
                </a14:m>
                <a:r>
                  <a:rPr lang="zh-CN" altLang="en-US" sz="1200" dirty="0"/>
                  <a:t>。</a:t>
                </a:r>
                <a:br>
                  <a:rPr lang="en-US" altLang="zh-CN" sz="1200" dirty="0"/>
                </a:br>
                <a:r>
                  <a:rPr lang="zh-CN" altLang="en-US" sz="1200" dirty="0"/>
                  <a:t>记为：</a:t>
                </a:r>
                <a14:m>
                  <m:oMath xmlns:m="http://schemas.openxmlformats.org/officeDocument/2006/math">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sSub>
                      <m:sSubPr>
                        <m:ctrlPr>
                          <a:rPr lang="en-US" altLang="zh-CN" sz="1200" i="1" smtClean="0">
                            <a:latin typeface="Cambria Math" panose="02040503050406030204" pitchFamily="18" charset="0"/>
                          </a:rPr>
                        </m:ctrlPr>
                      </m:sSubPr>
                      <m:e>
                        <m:r>
                          <a:rPr lang="en-US" altLang="zh-CN" sz="1200" i="1" smtClean="0">
                            <a:latin typeface="Cambria Math" panose="02040503050406030204" pitchFamily="18" charset="0"/>
                            <a:ea typeface="Cambria Math" panose="02040503050406030204" pitchFamily="18" charset="0"/>
                          </a:rPr>
                          <m:t>≤</m:t>
                        </m:r>
                      </m:e>
                      <m:sub>
                        <m:r>
                          <a:rPr lang="en-US" altLang="zh-CN" sz="1200" b="0" i="1" smtClean="0">
                            <a:latin typeface="Cambria Math" panose="02040503050406030204" pitchFamily="18" charset="0"/>
                          </a:rPr>
                          <m:t>𝑝</m:t>
                        </m:r>
                      </m:sub>
                    </m:sSub>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ea typeface="Cambria Math" panose="02040503050406030204" pitchFamily="18" charset="0"/>
                          </a:rPr>
                          <m:t>2</m:t>
                        </m:r>
                      </m:sub>
                    </m:sSub>
                  </m:oMath>
                </a14:m>
                <a:endParaRPr lang="zh-CN" altLang="en-US" sz="1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96561" y="2148200"/>
                <a:ext cx="5248667" cy="3777622"/>
              </a:xfrm>
              <a:blipFill>
                <a:blip r:embed="rId3"/>
                <a:stretch>
                  <a:fillRect r="-2904"/>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005E5493-B500-4B2F-9519-504EE0836D5E}"/>
              </a:ext>
            </a:extLst>
          </p:cNvPr>
          <p:cNvGrpSpPr/>
          <p:nvPr/>
        </p:nvGrpSpPr>
        <p:grpSpPr>
          <a:xfrm>
            <a:off x="4532314" y="2693987"/>
            <a:ext cx="4546991" cy="1778000"/>
            <a:chOff x="4277605" y="5080000"/>
            <a:chExt cx="4546991" cy="1778000"/>
          </a:xfrm>
        </p:grpSpPr>
        <p:sp>
          <p:nvSpPr>
            <p:cNvPr id="9" name="椭圆 8"/>
            <p:cNvSpPr/>
            <p:nvPr/>
          </p:nvSpPr>
          <p:spPr>
            <a:xfrm>
              <a:off x="6668656" y="5080000"/>
              <a:ext cx="1699490" cy="17780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650157" y="5187217"/>
              <a:ext cx="1311564" cy="15240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1675" y="5382358"/>
              <a:ext cx="877454" cy="1191491"/>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756412" y="5216450"/>
              <a:ext cx="1311564" cy="15240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50748" y="5271524"/>
              <a:ext cx="405880"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Y</a:t>
              </a:r>
              <a:r>
                <a:rPr lang="en-US" altLang="zh-CN" baseline="-25000" dirty="0"/>
                <a:t>1</a:t>
              </a:r>
              <a:endParaRPr lang="zh-CN" altLang="en-US" baseline="-25000" dirty="0"/>
            </a:p>
          </p:txBody>
        </p:sp>
        <p:sp>
          <p:nvSpPr>
            <p:cNvPr id="8" name="文本框 7"/>
            <p:cNvSpPr txBox="1"/>
            <p:nvPr/>
          </p:nvSpPr>
          <p:spPr>
            <a:xfrm>
              <a:off x="7678144" y="5701009"/>
              <a:ext cx="405880"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Y</a:t>
              </a:r>
              <a:r>
                <a:rPr lang="en-US" altLang="zh-CN" baseline="-25000" dirty="0"/>
                <a:t>2</a:t>
              </a:r>
              <a:endParaRPr lang="zh-CN" altLang="en-US" baseline="-25000" dirty="0"/>
            </a:p>
          </p:txBody>
        </p:sp>
        <p:sp>
          <p:nvSpPr>
            <p:cNvPr id="10" name="椭圆 9"/>
            <p:cNvSpPr/>
            <p:nvPr/>
          </p:nvSpPr>
          <p:spPr>
            <a:xfrm>
              <a:off x="6800690" y="5382704"/>
              <a:ext cx="877454" cy="1191491"/>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336606" y="5927252"/>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074093" y="5700663"/>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cs typeface="Courier New" panose="02070309020205020404" pitchFamily="49" charset="0"/>
                </a:rPr>
                <a:t>I</a:t>
              </a:r>
              <a:endParaRPr lang="zh-CN" altLang="en-US" baseline="-25000" dirty="0">
                <a:latin typeface="Courier New" panose="02070309020205020404" pitchFamily="49" charset="0"/>
                <a:cs typeface="Courier New" panose="02070309020205020404" pitchFamily="49" charset="0"/>
              </a:endParaRPr>
            </a:p>
          </p:txBody>
        </p:sp>
        <p:sp>
          <p:nvSpPr>
            <p:cNvPr id="13" name="椭圆 12"/>
            <p:cNvSpPr/>
            <p:nvPr/>
          </p:nvSpPr>
          <p:spPr>
            <a:xfrm>
              <a:off x="6930736" y="5927547"/>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975014" y="5701009"/>
              <a:ext cx="736099"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cs typeface="Courier New" panose="02070309020205020404" pitchFamily="49" charset="0"/>
                </a:rPr>
                <a:t>f(I)</a:t>
              </a:r>
              <a:endParaRPr lang="zh-CN" altLang="en-US" baseline="-25000" dirty="0">
                <a:latin typeface="Courier New" panose="02070309020205020404" pitchFamily="49" charset="0"/>
                <a:cs typeface="Courier New" panose="02070309020205020404" pitchFamily="49" charset="0"/>
              </a:endParaRPr>
            </a:p>
          </p:txBody>
        </p:sp>
        <p:cxnSp>
          <p:nvCxnSpPr>
            <p:cNvPr id="16" name="直接箭头连接符 15"/>
            <p:cNvCxnSpPr>
              <a:stCxn id="11" idx="6"/>
              <a:endCxn id="13" idx="2"/>
            </p:cNvCxnSpPr>
            <p:nvPr/>
          </p:nvCxnSpPr>
          <p:spPr>
            <a:xfrm>
              <a:off x="5456628" y="5987263"/>
              <a:ext cx="1474108" cy="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164473" y="5624062"/>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cs typeface="Courier New" panose="02070309020205020404" pitchFamily="49" charset="0"/>
                </a:rPr>
                <a:t>f</a:t>
              </a:r>
              <a:endParaRPr lang="zh-CN" altLang="en-US" baseline="-25000"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20" name="矩形 19"/>
                <p:cNvSpPr/>
                <p:nvPr/>
              </p:nvSpPr>
              <p:spPr>
                <a:xfrm>
                  <a:off x="4277605" y="5804537"/>
                  <a:ext cx="5062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4277605" y="5804537"/>
                  <a:ext cx="506292" cy="369332"/>
                </a:xfrm>
                <a:prstGeom prst="rect">
                  <a:avLst/>
                </a:prstGeom>
                <a:blipFill>
                  <a:blip r:embed="rId4"/>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8312981" y="5804537"/>
                  <a:ext cx="5116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ea typeface="Cambria Math" panose="02040503050406030204" pitchFamily="18" charset="0"/>
                              </a:rPr>
                              <m:t>2</m:t>
                            </m:r>
                          </m:sub>
                        </m:sSub>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8312981" y="5804537"/>
                  <a:ext cx="511615" cy="369332"/>
                </a:xfrm>
                <a:prstGeom prst="rect">
                  <a:avLst/>
                </a:prstGeom>
                <a:blipFill>
                  <a:blip r:embed="rId5"/>
                  <a:stretch>
                    <a:fillRect b="-3333"/>
                  </a:stretch>
                </a:blipFill>
              </p:spPr>
              <p:txBody>
                <a:bodyPr/>
                <a:lstStyle/>
                <a:p>
                  <a:r>
                    <a:rPr lang="zh-CN" altLang="en-US">
                      <a:noFill/>
                    </a:rPr>
                    <a:t> </a:t>
                  </a:r>
                </a:p>
              </p:txBody>
            </p:sp>
          </mc:Fallback>
        </mc:AlternateContent>
        <p:sp>
          <p:nvSpPr>
            <p:cNvPr id="23" name="椭圆 22"/>
            <p:cNvSpPr/>
            <p:nvPr/>
          </p:nvSpPr>
          <p:spPr>
            <a:xfrm>
              <a:off x="5336606" y="5271524"/>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761062" y="5182573"/>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曲线连接符 25"/>
            <p:cNvCxnSpPr>
              <a:stCxn id="23" idx="0"/>
              <a:endCxn id="24" idx="1"/>
            </p:cNvCxnSpPr>
            <p:nvPr/>
          </p:nvCxnSpPr>
          <p:spPr>
            <a:xfrm rot="5400000" flipH="1" flipV="1">
              <a:off x="6551941" y="4044826"/>
              <a:ext cx="71374" cy="2382022"/>
            </a:xfrm>
            <a:prstGeom prst="curvedConnector3">
              <a:avLst>
                <a:gd name="adj1" fmla="val 44491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293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多项式时间变换</a:t>
                </a:r>
                <a:endParaRPr lang="en-US" altLang="zh-CN" dirty="0"/>
              </a:p>
              <a:p>
                <a:pPr lvl="1"/>
                <a:r>
                  <a:rPr lang="zh-CN" altLang="en-US" dirty="0"/>
                  <a:t>哈密顿回路问题</a:t>
                </a:r>
                <a:r>
                  <a:rPr lang="en-US" altLang="zh-CN" dirty="0"/>
                  <a:t>(HC)</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oMath>
                </a14:m>
                <a:r>
                  <a:rPr lang="zh-CN" altLang="en-US" dirty="0"/>
                  <a:t> 旅行商问题</a:t>
                </a:r>
                <a:r>
                  <a:rPr lang="en-US" altLang="zh-CN" dirty="0"/>
                  <a:t>(TSP)</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687529" y="3429000"/>
                <a:ext cx="4945393" cy="2707536"/>
              </a:xfrm>
              <a:prstGeom prst="rect">
                <a:avLst/>
              </a:prstGeom>
              <a:noFill/>
            </p:spPr>
            <p:txBody>
              <a:bodyPr wrap="none" rtlCol="0">
                <a:spAutoFit/>
              </a:bodyPr>
              <a:lstStyle/>
              <a:p>
                <a:pPr>
                  <a:lnSpc>
                    <a:spcPct val="200000"/>
                  </a:lnSpc>
                </a:pPr>
                <a:r>
                  <a:rPr lang="zh-CN" altLang="en-US" sz="1400" dirty="0"/>
                  <a:t>定义多项式时间变换</a:t>
                </a:r>
                <a:r>
                  <a:rPr lang="en-US" altLang="zh-CN" sz="1400" dirty="0"/>
                  <a:t>f</a:t>
                </a:r>
                <a:r>
                  <a:rPr lang="zh-CN" altLang="en-US" sz="1400" dirty="0"/>
                  <a:t>如下：</a:t>
                </a:r>
                <a:endParaRPr lang="en-US" altLang="zh-CN" sz="1400" dirty="0"/>
              </a:p>
              <a:p>
                <a:pPr>
                  <a:lnSpc>
                    <a:spcPct val="200000"/>
                  </a:lnSpc>
                </a:pPr>
                <a:r>
                  <a:rPr lang="zh-CN" altLang="en-US" sz="1400" dirty="0"/>
                  <a:t>对</a:t>
                </a:r>
                <a:r>
                  <a:rPr lang="en-US" altLang="zh-CN" sz="1400" dirty="0"/>
                  <a:t>HC</a:t>
                </a:r>
                <a:r>
                  <a:rPr lang="zh-CN" altLang="en-US" sz="1400" dirty="0"/>
                  <a:t>的每一个实例</a:t>
                </a:r>
                <a14:m>
                  <m:oMath xmlns:m="http://schemas.openxmlformats.org/officeDocument/2006/math">
                    <m:r>
                      <a:rPr lang="en-US" altLang="zh-CN" sz="1400" b="0" i="1" smtClean="0">
                        <a:latin typeface="Cambria Math" panose="02040503050406030204" pitchFamily="18" charset="0"/>
                      </a:rPr>
                      <m:t>𝐼</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𝐼</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𝐺</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𝑉</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𝐸</m:t>
                        </m:r>
                      </m:e>
                    </m:d>
                    <m:r>
                      <a:rPr lang="en-US" altLang="zh-CN" sz="1400" b="0" i="1" smtClean="0">
                        <a:latin typeface="Cambria Math" panose="02040503050406030204" pitchFamily="18" charset="0"/>
                      </a:rPr>
                      <m:t>)</m:t>
                    </m:r>
                  </m:oMath>
                </a14:m>
                <a:r>
                  <a:rPr lang="zh-CN" altLang="en-US" sz="1400" dirty="0"/>
                  <a:t>，</a:t>
                </a:r>
                <a:r>
                  <a:rPr lang="en-US" altLang="zh-CN" sz="1400" dirty="0"/>
                  <a:t>TSP</a:t>
                </a:r>
                <a:r>
                  <a:rPr lang="zh-CN" altLang="en-US" sz="1400" dirty="0"/>
                  <a:t>对应的实例</a:t>
                </a:r>
                <a14:m>
                  <m:oMath xmlns:m="http://schemas.openxmlformats.org/officeDocument/2006/math">
                    <m:r>
                      <a:rPr lang="en-US" altLang="zh-CN" sz="1400" b="0" i="1" smtClean="0">
                        <a:latin typeface="Cambria Math" panose="02040503050406030204" pitchFamily="18" charset="0"/>
                      </a:rPr>
                      <m:t>𝑓</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𝐼</m:t>
                    </m:r>
                    <m:r>
                      <a:rPr lang="en-US" altLang="zh-CN" sz="1400" b="0" i="1" smtClean="0">
                        <a:latin typeface="Cambria Math" panose="02040503050406030204" pitchFamily="18" charset="0"/>
                      </a:rPr>
                      <m:t>)</m:t>
                    </m:r>
                  </m:oMath>
                </a14:m>
                <a:r>
                  <a:rPr lang="zh-CN" altLang="en-US" sz="1400" dirty="0"/>
                  <a:t>为：</a:t>
                </a:r>
                <a:endParaRPr lang="en-US" altLang="zh-CN" sz="1400" dirty="0"/>
              </a:p>
              <a:p>
                <a:pPr>
                  <a:lnSpc>
                    <a:spcPct val="200000"/>
                  </a:lnSpc>
                </a:pPr>
                <a:r>
                  <a:rPr lang="zh-CN" altLang="en-US" sz="1400" dirty="0"/>
                  <a:t>城市集</a:t>
                </a:r>
                <a:r>
                  <a:rPr lang="en-US" altLang="zh-CN" sz="1400" dirty="0"/>
                  <a:t>V</a:t>
                </a:r>
                <a:r>
                  <a:rPr lang="zh-CN" altLang="en-US" sz="1400" dirty="0"/>
                  <a:t>，任意两个不同的城市</a:t>
                </a:r>
                <a:r>
                  <a:rPr lang="en-US" altLang="zh-CN" sz="1400" dirty="0"/>
                  <a:t>u</a:t>
                </a:r>
                <a:r>
                  <a:rPr lang="zh-CN" altLang="en-US" sz="1400" dirty="0"/>
                  <a:t>和</a:t>
                </a:r>
                <a:r>
                  <a:rPr lang="en-US" altLang="zh-CN" sz="1400" dirty="0"/>
                  <a:t>v</a:t>
                </a:r>
                <a:r>
                  <a:rPr lang="zh-CN" altLang="en-US" sz="1400" dirty="0"/>
                  <a:t>之间的距离</a:t>
                </a:r>
                <a:endParaRPr lang="en-US" altLang="zh-CN" sz="1400" dirty="0"/>
              </a:p>
              <a:p>
                <a:pPr>
                  <a:lnSpc>
                    <a:spcPct val="200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e>
                      </m:d>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m>
                            <m:mPr>
                              <m:mcs>
                                <m:mc>
                                  <m:mcPr>
                                    <m:count m:val="2"/>
                                    <m:mcJc m:val="center"/>
                                  </m:mcPr>
                                </m:mc>
                              </m:mcs>
                              <m:ctrlPr>
                                <a:rPr lang="en-US" altLang="zh-CN" sz="1400" b="0" i="1" smtClean="0">
                                  <a:latin typeface="Cambria Math" panose="02040503050406030204" pitchFamily="18" charset="0"/>
                                </a:rPr>
                              </m:ctrlPr>
                            </m:mPr>
                            <m:mr>
                              <m:e>
                                <m:r>
                                  <m:rPr>
                                    <m:brk m:alnAt="7"/>
                                  </m:rPr>
                                  <a:rPr lang="en-US" altLang="zh-CN" sz="1400" b="0" i="1" smtClean="0">
                                    <a:latin typeface="Cambria Math" panose="02040503050406030204" pitchFamily="18" charset="0"/>
                                  </a:rPr>
                                  <m:t>1</m:t>
                                </m:r>
                              </m:e>
                              <m:e>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𝐸</m:t>
                                </m:r>
                              </m:e>
                            </m:mr>
                            <m:mr>
                              <m:e>
                                <m:r>
                                  <a:rPr lang="en-US" altLang="zh-CN" sz="1400" b="0" i="1" smtClean="0">
                                    <a:latin typeface="Cambria Math" panose="02040503050406030204" pitchFamily="18" charset="0"/>
                                  </a:rPr>
                                  <m:t>2</m:t>
                                </m:r>
                              </m:e>
                              <m:e>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𝐸</m:t>
                                </m:r>
                              </m:e>
                            </m:mr>
                          </m:m>
                        </m:e>
                      </m:d>
                    </m:oMath>
                  </m:oMathPara>
                </a14:m>
                <a:endParaRPr lang="en-US" altLang="zh-CN" sz="1400" dirty="0"/>
              </a:p>
              <a:p>
                <a:pPr>
                  <a:lnSpc>
                    <a:spcPct val="200000"/>
                  </a:lnSpc>
                </a:pPr>
                <a:r>
                  <a:rPr lang="zh-CN" altLang="en-US" sz="1400" dirty="0"/>
                  <a:t>以及界限</a:t>
                </a:r>
                <a14:m>
                  <m:oMath xmlns:m="http://schemas.openxmlformats.org/officeDocument/2006/math">
                    <m:r>
                      <a:rPr lang="en-US" altLang="zh-CN" sz="1400" b="0" i="1" smtClean="0">
                        <a:latin typeface="Cambria Math" panose="02040503050406030204" pitchFamily="18" charset="0"/>
                      </a:rPr>
                      <m:t>𝐷</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𝑉</m:t>
                        </m:r>
                      </m:e>
                    </m:d>
                  </m:oMath>
                </a14:m>
                <a:r>
                  <a:rPr lang="zh-CN" altLang="en-US" sz="1400"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2687529" y="3429000"/>
                <a:ext cx="4945393" cy="2707536"/>
              </a:xfrm>
              <a:prstGeom prst="rect">
                <a:avLst/>
              </a:prstGeom>
              <a:blipFill>
                <a:blip r:embed="rId4"/>
                <a:stretch>
                  <a:fillRect l="-370" b="-11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2895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多项式时间变换</a:t>
                </a:r>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oMath>
                </a14:m>
                <a:r>
                  <a:rPr lang="zh-CN" altLang="en-US" dirty="0"/>
                  <a:t>具有传递性，即：</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3</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3</m:t>
                        </m:r>
                      </m:sub>
                    </m:sSub>
                  </m:oMath>
                </a14:m>
                <a:r>
                  <a:rPr lang="zh-CN" altLang="en-US" dirty="0"/>
                  <a:t>。</a:t>
                </a:r>
                <a:endParaRPr lang="en-US" altLang="zh-CN" dirty="0"/>
              </a:p>
              <a:p>
                <a:pPr lvl="1"/>
                <a:r>
                  <a:rPr lang="zh-CN" altLang="en-US" dirty="0"/>
                  <a:t>设</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2</m:t>
                        </m:r>
                      </m:sub>
                    </m:sSub>
                  </m:oMath>
                </a14:m>
                <a:r>
                  <a:rPr lang="zh-CN" altLang="en-US" dirty="0"/>
                  <a:t>，则</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a:t>
                </a:r>
                <a:endParaRPr lang="en-US" altLang="zh-CN" dirty="0"/>
              </a:p>
              <a:p>
                <a:pPr lvl="1"/>
                <a:r>
                  <a:rPr lang="zh-CN" altLang="en-US" dirty="0"/>
                  <a:t>设</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2</m:t>
                        </m:r>
                      </m:sub>
                    </m:sSub>
                  </m:oMath>
                </a14:m>
                <a:r>
                  <a:rPr lang="zh-CN" altLang="en-US" dirty="0"/>
                  <a:t>，</a:t>
                </a:r>
                <a14:m>
                  <m:oMath xmlns:m="http://schemas.openxmlformats.org/officeDocument/2006/math">
                    <m:r>
                      <a:rPr lang="zh-CN" altLang="en-US" b="0" i="0" smtClean="0">
                        <a:latin typeface="Cambria Math" panose="02040503050406030204" pitchFamily="18" charset="0"/>
                      </a:rPr>
                      <m:t>则</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oMath>
                </a14:m>
                <a:r>
                  <a:rPr lang="zh-CN" altLang="en-US" dirty="0"/>
                  <a:t>是难解的</a:t>
                </a:r>
                <a14:m>
                  <m:oMath xmlns:m="http://schemas.openxmlformats.org/officeDocument/2006/math">
                    <m:r>
                      <a:rPr lang="en-US" altLang="zh-CN" i="1">
                        <a:latin typeface="Cambria Math" panose="02040503050406030204" pitchFamily="18" charset="0"/>
                        <a:ea typeface="Cambria Math" panose="02040503050406030204" pitchFamily="18" charset="0"/>
                      </a:rPr>
                      <m:t>⟹ </m:t>
                    </m:r>
                    <m:sSub>
                      <m:sSubPr>
                        <m:ctrlPr>
                          <a:rPr lang="en-US" altLang="zh-CN" i="1" smtClean="0">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2</m:t>
                        </m:r>
                      </m:sub>
                    </m:sSub>
                  </m:oMath>
                </a14:m>
                <a:r>
                  <a:rPr lang="zh-CN" altLang="en-US" dirty="0"/>
                  <a:t>是难解的。</a:t>
                </a:r>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oMath>
                </a14:m>
                <a:r>
                  <a:rPr lang="zh-CN" altLang="en-US" dirty="0"/>
                  <a:t>是一种特殊的归约。</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638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a:t>NP</a:t>
                </a:r>
                <a:r>
                  <a:rPr lang="zh-CN" altLang="en-US" dirty="0"/>
                  <a:t>难问题（</a:t>
                </a:r>
                <a:r>
                  <a:rPr lang="en-US" altLang="zh-CN" dirty="0" err="1"/>
                  <a:t>NP_Hard</a:t>
                </a:r>
                <a:r>
                  <a:rPr lang="zh-CN" altLang="en-US" dirty="0"/>
                  <a:t>）与</a:t>
                </a:r>
                <a:r>
                  <a:rPr lang="en-US" altLang="zh-CN" dirty="0"/>
                  <a:t>NP</a:t>
                </a:r>
                <a:r>
                  <a:rPr lang="zh-CN" altLang="en-US" dirty="0"/>
                  <a:t>完全问题（</a:t>
                </a:r>
                <a:r>
                  <a:rPr lang="en-US" altLang="zh-CN" dirty="0" err="1"/>
                  <a:t>NP_Complete</a:t>
                </a:r>
                <a:r>
                  <a:rPr lang="zh-CN" altLang="en-US" dirty="0"/>
                  <a:t>）</a:t>
                </a:r>
                <a:endParaRPr lang="en-US" altLang="zh-CN" dirty="0"/>
              </a:p>
              <a:p>
                <a:pPr lvl="1"/>
                <a:r>
                  <a:rPr lang="zh-CN" altLang="en-US" dirty="0"/>
                  <a:t>如果对所有的</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smtClean="0">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𝑁𝑃</m:t>
                    </m:r>
                    <m:r>
                      <a:rPr lang="zh-CN" altLang="en-US" b="0" i="1" smtClean="0">
                        <a:latin typeface="Cambria Math" panose="02040503050406030204" pitchFamily="18" charset="0"/>
                        <a:ea typeface="Cambria Math" panose="02040503050406030204" pitchFamily="18" charset="0"/>
                      </a:rPr>
                      <m:t>有</m:t>
                    </m:r>
                    <m:r>
                      <m:rPr>
                        <m:sty m:val="p"/>
                      </m:rPr>
                      <a:rPr lang="el-GR" altLang="zh-CN" b="0" i="1" smtClean="0">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𝑝</m:t>
                        </m:r>
                      </m:sub>
                    </m:sSub>
                    <m:r>
                      <m:rPr>
                        <m:sty m:val="p"/>
                      </m:rPr>
                      <a:rPr lang="el-GR" altLang="zh-CN" b="0" i="1" smtClean="0">
                        <a:latin typeface="Cambria Math" panose="02040503050406030204" pitchFamily="18" charset="0"/>
                        <a:ea typeface="Cambria Math" panose="02040503050406030204" pitchFamily="18" charset="0"/>
                      </a:rPr>
                      <m:t>Π</m:t>
                    </m:r>
                  </m:oMath>
                </a14:m>
                <a:r>
                  <a:rPr lang="zh-CN" altLang="en-US" dirty="0"/>
                  <a:t>，则称</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为</a:t>
                </a:r>
                <a:r>
                  <a:rPr lang="en-US" altLang="zh-CN" dirty="0"/>
                  <a:t>NP</a:t>
                </a:r>
                <a:r>
                  <a:rPr lang="zh-CN" altLang="en-US" dirty="0"/>
                  <a:t>难问题。</a:t>
                </a:r>
                <a:endParaRPr lang="en-US" altLang="zh-CN" dirty="0"/>
              </a:p>
              <a:p>
                <a:pPr lvl="1"/>
                <a:r>
                  <a:rPr lang="zh-CN" altLang="en-US" dirty="0"/>
                  <a:t>如果</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难问题，且</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𝑁𝑃</m:t>
                    </m:r>
                  </m:oMath>
                </a14:m>
                <a:r>
                  <a:rPr lang="zh-CN" altLang="en-US" dirty="0"/>
                  <a:t>，则称</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完全问题。</a:t>
                </a:r>
                <a:endParaRPr lang="en-US" altLang="zh-CN" dirty="0"/>
              </a:p>
              <a:p>
                <a:pPr lvl="1"/>
                <a:r>
                  <a:rPr lang="zh-CN" altLang="en-US" dirty="0"/>
                  <a:t>难解问题不一定都是</a:t>
                </a:r>
                <a:r>
                  <a:rPr lang="en-US" altLang="zh-CN" dirty="0"/>
                  <a:t>NP</a:t>
                </a:r>
                <a:r>
                  <a:rPr lang="zh-CN" altLang="en-US" dirty="0"/>
                  <a:t>完全问题，例如汉诺塔问题、围棋制胜问题。</a:t>
                </a:r>
              </a:p>
              <a:p>
                <a:pPr lvl="1"/>
                <a:r>
                  <a:rPr lang="zh-CN" altLang="en-US" dirty="0"/>
                  <a:t>如果存在</a:t>
                </a:r>
                <a:r>
                  <a:rPr lang="en-US" altLang="zh-CN" dirty="0"/>
                  <a:t>NP</a:t>
                </a:r>
                <a:r>
                  <a:rPr lang="zh-CN" altLang="en-US" dirty="0"/>
                  <a:t>难问题</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，则</a:t>
                </a:r>
                <a:r>
                  <a:rPr lang="en-US" altLang="zh-CN" dirty="0"/>
                  <a:t>P=NP</a:t>
                </a:r>
                <a:r>
                  <a:rPr lang="zh-CN" altLang="en-US" dirty="0"/>
                  <a:t>。</a:t>
                </a:r>
                <a:endParaRPr lang="en-US" altLang="zh-CN" dirty="0"/>
              </a:p>
              <a:p>
                <a:pPr lvl="1"/>
                <a:r>
                  <a:rPr lang="zh-CN" altLang="en-US" dirty="0"/>
                  <a:t>如果</a:t>
                </a:r>
                <a:r>
                  <a:rPr lang="en-US" altLang="zh-CN" dirty="0"/>
                  <a:t>P≠NP</a:t>
                </a:r>
                <a:r>
                  <a:rPr lang="zh-CN" altLang="en-US" dirty="0"/>
                  <a:t>，则任何</a:t>
                </a:r>
                <a:r>
                  <a:rPr lang="en-US" altLang="zh-CN" dirty="0"/>
                  <a:t>NP</a:t>
                </a:r>
                <a:r>
                  <a:rPr lang="zh-CN" altLang="en-US" dirty="0"/>
                  <a:t>难问题</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a:t>
                </a:r>
                <a:endParaRPr lang="en-US" altLang="zh-CN" dirty="0"/>
              </a:p>
              <a:p>
                <a:pPr lvl="1"/>
                <a:r>
                  <a:rPr lang="zh-CN" altLang="en-US" dirty="0"/>
                  <a:t>如果存在</a:t>
                </a:r>
                <a:r>
                  <a:rPr lang="en-US" altLang="zh-CN" dirty="0"/>
                  <a:t>NP</a:t>
                </a:r>
                <a:r>
                  <a:rPr lang="zh-CN" altLang="en-US" dirty="0"/>
                  <a:t>难问题</a:t>
                </a:r>
                <a14:m>
                  <m:oMath xmlns:m="http://schemas.openxmlformats.org/officeDocument/2006/math">
                    <m:sSup>
                      <m:sSupPr>
                        <m:ctrlPr>
                          <a:rPr lang="en-US" altLang="zh-CN" i="1" smtClean="0">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i="1">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使得</m:t>
                    </m:r>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i="1">
                            <a:latin typeface="Cambria Math" panose="02040503050406030204" pitchFamily="18" charset="0"/>
                            <a:ea typeface="Cambria Math" panose="02040503050406030204" pitchFamily="18" charset="0"/>
                          </a:rPr>
                          <m:t>′</m:t>
                        </m:r>
                      </m:sup>
                    </m:sSup>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𝑝</m:t>
                        </m:r>
                      </m:sub>
                    </m:sSub>
                    <m:r>
                      <m:rPr>
                        <m:sty m:val="p"/>
                      </m:rPr>
                      <a:rPr lang="el-GR" altLang="zh-CN" i="1">
                        <a:latin typeface="Cambria Math" panose="02040503050406030204" pitchFamily="18" charset="0"/>
                        <a:ea typeface="Cambria Math" panose="02040503050406030204" pitchFamily="18" charset="0"/>
                      </a:rPr>
                      <m:t>Π</m:t>
                    </m:r>
                  </m:oMath>
                </a14:m>
                <a:r>
                  <a:rPr lang="zh-CN" altLang="en-US" dirty="0"/>
                  <a:t>，则</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难问题。</a:t>
                </a:r>
                <a:endParaRPr lang="en-US" altLang="zh-CN" dirty="0"/>
              </a:p>
              <a:p>
                <a:pPr lvl="1"/>
                <a:r>
                  <a:rPr lang="zh-CN" altLang="en-US" dirty="0"/>
                  <a:t>如果</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r>
                      <a:rPr lang="en-US" altLang="zh-CN" i="1">
                        <a:latin typeface="Cambria Math" panose="02040503050406030204" pitchFamily="18" charset="0"/>
                        <a:ea typeface="Cambria Math" panose="02040503050406030204" pitchFamily="18" charset="0"/>
                      </a:rPr>
                      <m:t>𝑃</m:t>
                    </m:r>
                  </m:oMath>
                </a14:m>
                <a:r>
                  <a:rPr lang="zh-CN" altLang="en-US" dirty="0"/>
                  <a:t>且存在</a:t>
                </a:r>
                <a:r>
                  <a:rPr lang="en-US" altLang="zh-CN" dirty="0"/>
                  <a:t>NP</a:t>
                </a:r>
                <a:r>
                  <a:rPr lang="zh-CN" altLang="en-US" dirty="0"/>
                  <a:t>完全问题</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使得</m:t>
                    </m:r>
                    <m:r>
                      <m:rPr>
                        <m:sty m:val="p"/>
                      </m:rPr>
                      <a:rPr lang="el-GR" altLang="zh-CN" i="1">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𝑝</m:t>
                        </m:r>
                      </m:sub>
                    </m:sSub>
                    <m:r>
                      <m:rPr>
                        <m:sty m:val="p"/>
                      </m:rPr>
                      <a:rPr lang="el-GR" altLang="zh-CN" b="0" i="1" smtClean="0">
                        <a:latin typeface="Cambria Math" panose="02040503050406030204" pitchFamily="18" charset="0"/>
                        <a:ea typeface="Cambria Math" panose="02040503050406030204" pitchFamily="18" charset="0"/>
                      </a:rPr>
                      <m:t>Π</m:t>
                    </m:r>
                  </m:oMath>
                </a14:m>
                <a:r>
                  <a:rPr lang="zh-CN" altLang="en-US" dirty="0"/>
                  <a:t>，则</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完全问题。</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463" r="-32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857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scene3d>
            <a:camera prst="orthographicFront"/>
            <a:lightRig rig="threePt" dir="t"/>
          </a:scene3d>
          <a:sp3d>
            <a:bevelT prst="relaxedInset"/>
          </a:sp3d>
        </p:spPr>
        <p:txBody>
          <a:bodyPr/>
          <a:lstStyle/>
          <a:p>
            <a:r>
              <a:rPr lang="en-US" altLang="zh-CN" dirty="0"/>
              <a:t>Cook-Levin</a:t>
            </a:r>
            <a:r>
              <a:rPr lang="zh-CN" altLang="en-US" dirty="0"/>
              <a:t>定理</a:t>
            </a:r>
            <a:r>
              <a:rPr lang="en-US" altLang="zh-CN" dirty="0"/>
              <a:t>——</a:t>
            </a:r>
            <a:r>
              <a:rPr lang="zh-CN" altLang="en-US" dirty="0"/>
              <a:t>第一个</a:t>
            </a:r>
            <a:r>
              <a:rPr lang="en-US" altLang="zh-CN" dirty="0"/>
              <a:t>NP</a:t>
            </a:r>
            <a:r>
              <a:rPr lang="zh-CN" altLang="en-US" dirty="0"/>
              <a:t>完全问题</a:t>
            </a:r>
            <a:endParaRPr lang="en-US" altLang="zh-CN" dirty="0"/>
          </a:p>
          <a:p>
            <a:pPr lvl="1"/>
            <a:r>
              <a:rPr lang="en-US" altLang="zh-CN" dirty="0"/>
              <a:t>20</a:t>
            </a:r>
            <a:r>
              <a:rPr lang="zh-CN" altLang="en-US" dirty="0"/>
              <a:t>世纪</a:t>
            </a:r>
            <a:r>
              <a:rPr lang="en-US" altLang="zh-CN" dirty="0"/>
              <a:t>70</a:t>
            </a:r>
            <a:r>
              <a:rPr lang="zh-CN" altLang="en-US" dirty="0"/>
              <a:t>年代初，</a:t>
            </a:r>
            <a:r>
              <a:rPr lang="en-US" altLang="zh-CN" dirty="0"/>
              <a:t>S. A. Cook </a:t>
            </a:r>
            <a:r>
              <a:rPr lang="zh-CN" altLang="en-US" dirty="0"/>
              <a:t>和 </a:t>
            </a:r>
            <a:r>
              <a:rPr lang="en-US" altLang="zh-CN" dirty="0"/>
              <a:t>L. A. Levin </a:t>
            </a:r>
            <a:r>
              <a:rPr lang="zh-CN" altLang="en-US" dirty="0"/>
              <a:t>分别独立地证明了第一个</a:t>
            </a:r>
            <a:r>
              <a:rPr lang="en-US" altLang="zh-CN" dirty="0"/>
              <a:t>NP</a:t>
            </a:r>
            <a:r>
              <a:rPr lang="zh-CN" altLang="en-US" dirty="0"/>
              <a:t>完全问题</a:t>
            </a:r>
            <a:r>
              <a:rPr lang="en-US" altLang="zh-CN" dirty="0"/>
              <a:t>——</a:t>
            </a:r>
            <a:r>
              <a:rPr lang="zh-CN" altLang="en-US" dirty="0"/>
              <a:t>可满足性问题</a:t>
            </a:r>
            <a:r>
              <a:rPr lang="en-US" altLang="zh-CN" dirty="0"/>
              <a:t>(SAT) </a:t>
            </a:r>
            <a:r>
              <a:rPr lang="zh-CN" altLang="en-US" dirty="0"/>
              <a:t>。</a:t>
            </a:r>
            <a:endParaRPr lang="en-US" altLang="zh-CN" dirty="0"/>
          </a:p>
          <a:p>
            <a:pPr lvl="1"/>
            <a:r>
              <a:rPr lang="zh-CN" altLang="en-US" dirty="0"/>
              <a:t>可满足性问题</a:t>
            </a:r>
            <a:r>
              <a:rPr lang="en-US" altLang="zh-CN" dirty="0"/>
              <a:t>(SAT)</a:t>
            </a:r>
          </a:p>
          <a:p>
            <a:pPr lvl="2"/>
            <a:r>
              <a:rPr lang="zh-CN" altLang="en-US" dirty="0"/>
              <a:t>任给一个合取范式</a:t>
            </a:r>
            <a:r>
              <a:rPr lang="en-US" altLang="zh-CN" dirty="0"/>
              <a:t>F</a:t>
            </a:r>
            <a:r>
              <a:rPr lang="zh-CN" altLang="en-US" dirty="0"/>
              <a:t>，问：</a:t>
            </a:r>
            <a:r>
              <a:rPr lang="en-US" altLang="zh-CN" dirty="0"/>
              <a:t>F</a:t>
            </a:r>
            <a:r>
              <a:rPr lang="zh-CN" altLang="en-US" dirty="0"/>
              <a:t>是可满足的吗？</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2277436" y="4907757"/>
                <a:ext cx="5921942" cy="369332"/>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3</m:t>
                          </m:r>
                        </m:sub>
                      </m:sSub>
                    </m:oMath>
                  </m:oMathPara>
                </a14:m>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277436" y="4907757"/>
                <a:ext cx="5921942" cy="369332"/>
              </a:xfrm>
              <a:prstGeom prst="rect">
                <a:avLst/>
              </a:prstGeom>
              <a:blipFill rotWithShape="0">
                <a:blip r:embed="rId3"/>
                <a:stretch>
                  <a:fillRect l="-1131" b="-34921"/>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4211782" y="5408340"/>
            <a:ext cx="791815" cy="1175815"/>
          </a:xfrm>
          <a:prstGeom prst="rect">
            <a:avLst/>
          </a:prstGeom>
          <a:scene3d>
            <a:camera prst="orthographicFront"/>
            <a:lightRig rig="threePt" dir="t"/>
          </a:scene3d>
          <a:sp3d>
            <a:bevelT prst="relaxedInset"/>
          </a:sp3d>
        </p:spPr>
      </p:pic>
      <p:pic>
        <p:nvPicPr>
          <p:cNvPr id="3074" name="Picture 2" descr="LeonidLevin201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322" y="5408340"/>
            <a:ext cx="1231805" cy="1175815"/>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74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完全问题树</a:t>
            </a:r>
          </a:p>
        </p:txBody>
      </p:sp>
      <p:graphicFrame>
        <p:nvGraphicFramePr>
          <p:cNvPr id="4" name="图示 3"/>
          <p:cNvGraphicFramePr/>
          <p:nvPr>
            <p:extLst>
              <p:ext uri="{D42A27DB-BD31-4B8C-83A1-F6EECF244321}">
                <p14:modId xmlns:p14="http://schemas.microsoft.com/office/powerpoint/2010/main" val="1377915445"/>
              </p:ext>
            </p:extLst>
          </p:nvPr>
        </p:nvGraphicFramePr>
        <p:xfrm>
          <a:off x="2181225" y="2867025"/>
          <a:ext cx="5524500" cy="3498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5756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P=NP</a:t>
            </a:r>
            <a:r>
              <a:rPr lang="zh-CN" altLang="en-US" dirty="0"/>
              <a:t>？</a:t>
            </a:r>
            <a:endParaRPr lang="en-US" altLang="zh-CN" dirty="0"/>
          </a:p>
          <a:p>
            <a:pPr lvl="1"/>
            <a:r>
              <a:rPr lang="en-US" altLang="zh-CN" dirty="0"/>
              <a:t>1971</a:t>
            </a:r>
            <a:r>
              <a:rPr lang="zh-CN" altLang="en-US" dirty="0"/>
              <a:t>年</a:t>
            </a:r>
            <a:r>
              <a:rPr lang="en-US" altLang="zh-CN" dirty="0"/>
              <a:t>Stephen A. Cook</a:t>
            </a:r>
            <a:r>
              <a:rPr lang="zh-CN" altLang="en-US" dirty="0"/>
              <a:t>和</a:t>
            </a:r>
            <a:r>
              <a:rPr lang="en-US" altLang="zh-CN" dirty="0"/>
              <a:t>Leonid Levin</a:t>
            </a:r>
            <a:r>
              <a:rPr lang="zh-CN" altLang="en-US" dirty="0"/>
              <a:t>相对独立的提出了下面的问题：是否两个复杂度类</a:t>
            </a:r>
            <a:r>
              <a:rPr lang="en-US" altLang="zh-CN" dirty="0"/>
              <a:t>P</a:t>
            </a:r>
            <a:r>
              <a:rPr lang="zh-CN" altLang="en-US" dirty="0"/>
              <a:t>和</a:t>
            </a:r>
            <a:r>
              <a:rPr lang="en-US" altLang="zh-CN" dirty="0"/>
              <a:t>NP</a:t>
            </a:r>
            <a:r>
              <a:rPr lang="zh-CN" altLang="en-US" dirty="0"/>
              <a:t>是恒等的（</a:t>
            </a:r>
            <a:r>
              <a:rPr lang="en-US" altLang="zh-CN" dirty="0"/>
              <a:t>P=NP</a:t>
            </a:r>
            <a:r>
              <a:rPr lang="zh-CN" altLang="en-US" dirty="0"/>
              <a:t>？）。</a:t>
            </a:r>
            <a:endParaRPr lang="en-US" altLang="zh-CN" dirty="0"/>
          </a:p>
        </p:txBody>
      </p:sp>
      <p:grpSp>
        <p:nvGrpSpPr>
          <p:cNvPr id="8" name="组合 7"/>
          <p:cNvGrpSpPr/>
          <p:nvPr/>
        </p:nvGrpSpPr>
        <p:grpSpPr>
          <a:xfrm>
            <a:off x="2850136" y="3964269"/>
            <a:ext cx="4776537" cy="2334126"/>
            <a:chOff x="2827421" y="4247148"/>
            <a:chExt cx="4776537" cy="2334126"/>
          </a:xfrm>
        </p:grpSpPr>
        <p:sp>
          <p:nvSpPr>
            <p:cNvPr id="4" name="圆角矩形 3"/>
            <p:cNvSpPr/>
            <p:nvPr/>
          </p:nvSpPr>
          <p:spPr>
            <a:xfrm>
              <a:off x="2827421" y="4247148"/>
              <a:ext cx="4776537" cy="23341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5" name="文本框 4"/>
            <p:cNvSpPr txBox="1"/>
            <p:nvPr/>
          </p:nvSpPr>
          <p:spPr>
            <a:xfrm>
              <a:off x="4623219" y="4247148"/>
              <a:ext cx="1184940" cy="369332"/>
            </a:xfrm>
            <a:prstGeom prst="rect">
              <a:avLst/>
            </a:prstGeom>
            <a:noFill/>
          </p:spPr>
          <p:txBody>
            <a:bodyPr wrap="none" rtlCol="0">
              <a:spAutoFit/>
            </a:bodyPr>
            <a:lstStyle/>
            <a:p>
              <a:r>
                <a:rPr lang="en-US" altLang="zh-CN" dirty="0"/>
                <a:t>NP</a:t>
              </a:r>
              <a:r>
                <a:rPr lang="zh-CN" altLang="en-US" dirty="0"/>
                <a:t>类问题</a:t>
              </a:r>
            </a:p>
          </p:txBody>
        </p:sp>
        <p:sp>
          <p:nvSpPr>
            <p:cNvPr id="6" name="椭圆 5"/>
            <p:cNvSpPr/>
            <p:nvPr/>
          </p:nvSpPr>
          <p:spPr>
            <a:xfrm>
              <a:off x="3127954" y="4845080"/>
              <a:ext cx="2029325" cy="106614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P</a:t>
              </a:r>
              <a:r>
                <a:rPr lang="zh-CN" altLang="en-US" dirty="0"/>
                <a:t>类问题</a:t>
              </a:r>
            </a:p>
          </p:txBody>
        </p:sp>
        <p:sp>
          <p:nvSpPr>
            <p:cNvPr id="7" name="椭圆 6"/>
            <p:cNvSpPr/>
            <p:nvPr/>
          </p:nvSpPr>
          <p:spPr>
            <a:xfrm>
              <a:off x="5238407" y="5227585"/>
              <a:ext cx="2140301" cy="102268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solidFill>
                    <a:schemeClr val="tx1"/>
                  </a:solidFill>
                </a:rPr>
                <a:t>NP</a:t>
              </a:r>
              <a:r>
                <a:rPr lang="zh-CN" altLang="en-US" dirty="0">
                  <a:solidFill>
                    <a:schemeClr val="tx1"/>
                  </a:solidFill>
                </a:rPr>
                <a:t>完全问题</a:t>
              </a:r>
            </a:p>
          </p:txBody>
        </p:sp>
      </p:grpSp>
      <p:sp>
        <p:nvSpPr>
          <p:cNvPr id="9" name="文本框 8"/>
          <p:cNvSpPr txBox="1"/>
          <p:nvPr/>
        </p:nvSpPr>
        <p:spPr>
          <a:xfrm>
            <a:off x="4353395" y="4105342"/>
            <a:ext cx="1659429" cy="1862048"/>
          </a:xfrm>
          <a:prstGeom prst="rect">
            <a:avLst/>
          </a:prstGeom>
          <a:noFill/>
        </p:spPr>
        <p:txBody>
          <a:bodyPr wrap="none" rtlCol="0">
            <a:spAutoFit/>
          </a:bodyPr>
          <a:lstStyle/>
          <a:p>
            <a:r>
              <a:rPr lang="zh-CN" altLang="en-US" sz="11500" dirty="0"/>
              <a:t>？</a:t>
            </a:r>
          </a:p>
        </p:txBody>
      </p:sp>
    </p:spTree>
    <p:extLst>
      <p:ext uri="{BB962C8B-B14F-4D97-AF65-F5344CB8AC3E}">
        <p14:creationId xmlns:p14="http://schemas.microsoft.com/office/powerpoint/2010/main" val="350647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zh-CN" altLang="en-US" dirty="0"/>
              <a:t>千禧年大奖难题</a:t>
            </a:r>
            <a:endParaRPr lang="en-US" altLang="zh-CN" dirty="0"/>
          </a:p>
          <a:p>
            <a:pPr lvl="1"/>
            <a:r>
              <a:rPr lang="en-US" altLang="zh-CN" dirty="0"/>
              <a:t>2000</a:t>
            </a:r>
            <a:r>
              <a:rPr lang="zh-CN" altLang="en-US" dirty="0"/>
              <a:t>年</a:t>
            </a:r>
            <a:r>
              <a:rPr lang="en-US" altLang="zh-CN" dirty="0"/>
              <a:t>5</a:t>
            </a:r>
            <a:r>
              <a:rPr lang="zh-CN" altLang="en-US" dirty="0"/>
              <a:t>月</a:t>
            </a:r>
            <a:r>
              <a:rPr lang="en-US" altLang="zh-CN" dirty="0"/>
              <a:t>24</a:t>
            </a:r>
            <a:r>
              <a:rPr lang="zh-CN" altLang="en-US" dirty="0"/>
              <a:t>日，美国克雷数学研究所在巴黎法兰西学院宣布了七个“千年数学难题”，解决其中一个可获百万美元奖励。</a:t>
            </a:r>
          </a:p>
          <a:p>
            <a:pPr lvl="1"/>
            <a:r>
              <a:rPr lang="zh-CN" altLang="en-US" dirty="0"/>
              <a:t>其中庞加莱猜想已被俄罗斯数学家 </a:t>
            </a:r>
            <a:r>
              <a:rPr lang="en-US" altLang="zh-CN" dirty="0" err="1"/>
              <a:t>Grigory</a:t>
            </a:r>
            <a:r>
              <a:rPr lang="en-US" altLang="zh-CN" dirty="0"/>
              <a:t> Perelman</a:t>
            </a:r>
            <a:r>
              <a:rPr lang="zh-CN" altLang="en-US" dirty="0"/>
              <a:t> 解决。</a:t>
            </a:r>
          </a:p>
        </p:txBody>
      </p:sp>
      <p:pic>
        <p:nvPicPr>
          <p:cNvPr id="1026" name="Picture 2" descr="http://b.hiphotos.baidu.com/baike/c0%3Dbaike80%2C5%2C5%2C80%2C26/sign=25464f3519d8bc3ed2050e98e3e2cd7b/86d6277f9e2f070861ffd00fe924b899a801f2c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140782"/>
            <a:ext cx="2081406" cy="2324237"/>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
        <p:nvSpPr>
          <p:cNvPr id="5" name="矩形 4"/>
          <p:cNvSpPr/>
          <p:nvPr/>
        </p:nvSpPr>
        <p:spPr>
          <a:xfrm>
            <a:off x="2835724" y="4153168"/>
            <a:ext cx="2717008" cy="235449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sz="1400" dirty="0"/>
              <a:t> </a:t>
            </a:r>
            <a:r>
              <a:rPr lang="en-US" altLang="zh-CN" sz="1400" dirty="0"/>
              <a:t>NP</a:t>
            </a:r>
            <a:r>
              <a:rPr lang="zh-CN" altLang="en-US" sz="1400" dirty="0"/>
              <a:t>完全问题  </a:t>
            </a:r>
            <a:r>
              <a:rPr lang="en-US" altLang="zh-CN" sz="1400" dirty="0"/>
              <a:t>(NP = P</a:t>
            </a:r>
            <a:r>
              <a:rPr lang="zh-CN" altLang="en-US" sz="1400" dirty="0"/>
              <a:t>？</a:t>
            </a:r>
            <a:r>
              <a:rPr lang="en-US" altLang="zh-CN" sz="1400" dirty="0"/>
              <a:t>)</a:t>
            </a:r>
          </a:p>
          <a:p>
            <a:pPr marL="285750" indent="-285750">
              <a:lnSpc>
                <a:spcPct val="150000"/>
              </a:lnSpc>
              <a:buFont typeface="Arial" panose="020B0604020202020204" pitchFamily="34" charset="0"/>
              <a:buChar char="•"/>
            </a:pPr>
            <a:r>
              <a:rPr lang="en-US" altLang="zh-CN" sz="1400" dirty="0"/>
              <a:t> </a:t>
            </a:r>
            <a:r>
              <a:rPr lang="zh-CN" altLang="en-US" sz="1400" dirty="0"/>
              <a:t>霍奇猜想</a:t>
            </a:r>
          </a:p>
          <a:p>
            <a:pPr marL="285750" indent="-285750">
              <a:lnSpc>
                <a:spcPct val="150000"/>
              </a:lnSpc>
              <a:buFont typeface="Arial" panose="020B0604020202020204" pitchFamily="34" charset="0"/>
              <a:buChar char="•"/>
            </a:pPr>
            <a:r>
              <a:rPr lang="zh-CN" altLang="en-US" sz="1400" dirty="0"/>
              <a:t> 庞加莱猜想</a:t>
            </a:r>
          </a:p>
          <a:p>
            <a:pPr marL="285750" indent="-285750">
              <a:lnSpc>
                <a:spcPct val="150000"/>
              </a:lnSpc>
              <a:buFont typeface="Arial" panose="020B0604020202020204" pitchFamily="34" charset="0"/>
              <a:buChar char="•"/>
            </a:pPr>
            <a:r>
              <a:rPr lang="zh-CN" altLang="en-US" sz="1400" dirty="0"/>
              <a:t> 黎曼假设</a:t>
            </a:r>
          </a:p>
          <a:p>
            <a:pPr marL="285750" indent="-285750">
              <a:lnSpc>
                <a:spcPct val="150000"/>
              </a:lnSpc>
              <a:buFont typeface="Arial" panose="020B0604020202020204" pitchFamily="34" charset="0"/>
              <a:buChar char="•"/>
            </a:pPr>
            <a:r>
              <a:rPr lang="zh-CN" altLang="en-US" sz="1400" dirty="0"/>
              <a:t> 杨－米尔斯理论</a:t>
            </a:r>
          </a:p>
          <a:p>
            <a:pPr marL="285750" indent="-285750">
              <a:lnSpc>
                <a:spcPct val="150000"/>
              </a:lnSpc>
              <a:buFont typeface="Arial" panose="020B0604020202020204" pitchFamily="34" charset="0"/>
              <a:buChar char="•"/>
            </a:pPr>
            <a:r>
              <a:rPr lang="zh-CN" altLang="en-US" sz="1400" dirty="0"/>
              <a:t> 纳卫尔－斯托可方程</a:t>
            </a:r>
          </a:p>
          <a:p>
            <a:pPr marL="285750" indent="-285750">
              <a:lnSpc>
                <a:spcPct val="150000"/>
              </a:lnSpc>
              <a:buFont typeface="Arial" panose="020B0604020202020204" pitchFamily="34" charset="0"/>
              <a:buChar char="•"/>
            </a:pPr>
            <a:r>
              <a:rPr lang="zh-CN" altLang="en-US" sz="1400" dirty="0"/>
              <a:t> </a:t>
            </a:r>
            <a:r>
              <a:rPr lang="en-US" altLang="zh-CN" sz="1400" dirty="0"/>
              <a:t>BSD</a:t>
            </a:r>
            <a:r>
              <a:rPr lang="zh-CN" altLang="en-US" sz="1400" dirty="0"/>
              <a:t>猜想。</a:t>
            </a:r>
          </a:p>
        </p:txBody>
      </p:sp>
    </p:spTree>
    <p:extLst>
      <p:ext uri="{BB962C8B-B14F-4D97-AF65-F5344CB8AC3E}">
        <p14:creationId xmlns:p14="http://schemas.microsoft.com/office/powerpoint/2010/main" val="245961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文本占位符 2"/>
          <p:cNvSpPr>
            <a:spLocks noGrp="1"/>
          </p:cNvSpPr>
          <p:nvPr>
            <p:ph type="body" idx="1"/>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pic>
        <p:nvPicPr>
          <p:cNvPr id="4" name="Picture 2" descr="http://g.hiphotos.baidu.com/baike/c0%3Dbaike80%2C5%2C5%2C80%2C26/sign=24d64d296d224f4a43947b41689efb37/b2de9c82d158ccbffaac8e3519d8bc3eb03533fa828b6990.jpg"/>
          <p:cNvPicPr>
            <a:picLocks noChangeAspect="1" noChangeArrowheads="1"/>
          </p:cNvPicPr>
          <p:nvPr/>
        </p:nvPicPr>
        <p:blipFill rotWithShape="1">
          <a:blip r:embed="rId2">
            <a:clrChange>
              <a:clrFrom>
                <a:srgbClr val="DDDDDD"/>
              </a:clrFrom>
              <a:clrTo>
                <a:srgbClr val="DDDDDD">
                  <a:alpha val="0"/>
                </a:srgbClr>
              </a:clrTo>
            </a:clrChange>
            <a:extLst>
              <a:ext uri="{28A0092B-C50C-407E-A947-70E740481C1C}">
                <a14:useLocalDpi xmlns:a14="http://schemas.microsoft.com/office/drawing/2010/main" val="0"/>
              </a:ext>
            </a:extLst>
          </a:blip>
          <a:srcRect l="2303" t="1023" r="3947" b="2778"/>
          <a:stretch/>
        </p:blipFill>
        <p:spPr bwMode="auto">
          <a:xfrm>
            <a:off x="4085291" y="4347420"/>
            <a:ext cx="2306231" cy="247616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620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1928</a:t>
            </a:r>
            <a:r>
              <a:rPr lang="zh-CN" altLang="en-US" dirty="0"/>
              <a:t>年，数学泰斗</a:t>
            </a:r>
            <a:r>
              <a:rPr lang="en-US" altLang="zh-CN" dirty="0"/>
              <a:t>David Hilbert</a:t>
            </a:r>
            <a:r>
              <a:rPr lang="zh-CN" altLang="en-US" dirty="0"/>
              <a:t>提出了著名的“判定性问题”</a:t>
            </a:r>
            <a:r>
              <a:rPr lang="en-US" altLang="zh-CN" dirty="0"/>
              <a:t>(</a:t>
            </a:r>
            <a:r>
              <a:rPr lang="en-US" altLang="zh-CN" dirty="0" err="1"/>
              <a:t>Entscheidungs</a:t>
            </a:r>
            <a:r>
              <a:rPr lang="en-US" altLang="zh-CN" dirty="0"/>
              <a:t>-problem)</a:t>
            </a:r>
            <a:r>
              <a:rPr lang="zh-CN" altLang="en-US" dirty="0"/>
              <a:t>，即能否找到一个能正确判定任意数学命题真伪的算法。</a:t>
            </a:r>
            <a:endParaRPr lang="en-US" altLang="zh-CN" dirty="0"/>
          </a:p>
          <a:p>
            <a:pPr lvl="1"/>
            <a:r>
              <a:rPr lang="en-US" altLang="zh-CN" dirty="0"/>
              <a:t>1931</a:t>
            </a:r>
            <a:r>
              <a:rPr lang="zh-CN" altLang="en-US" dirty="0"/>
              <a:t>年，</a:t>
            </a:r>
            <a:r>
              <a:rPr lang="en-US" altLang="zh-CN" dirty="0"/>
              <a:t>Kurt </a:t>
            </a:r>
            <a:r>
              <a:rPr lang="en-US" altLang="zh-CN" dirty="0" err="1"/>
              <a:t>Godel</a:t>
            </a:r>
            <a:r>
              <a:rPr lang="zh-CN" altLang="en-US" dirty="0"/>
              <a:t>证明了必然存在某些命题是不可能被任何公理系统的集合证实或证伪的。</a:t>
            </a:r>
            <a:endParaRPr lang="en-US" altLang="zh-CN" dirty="0"/>
          </a:p>
          <a:p>
            <a:pPr lvl="1"/>
            <a:r>
              <a:rPr lang="zh-CN" altLang="en-US" dirty="0"/>
              <a:t>几年后，</a:t>
            </a:r>
            <a:r>
              <a:rPr lang="en-US" altLang="zh-CN" dirty="0"/>
              <a:t>Alonzo Church</a:t>
            </a:r>
            <a:r>
              <a:rPr lang="zh-CN" altLang="en-US" dirty="0"/>
              <a:t>和</a:t>
            </a:r>
            <a:r>
              <a:rPr lang="en-US" altLang="zh-CN" dirty="0"/>
              <a:t>Alan Turing</a:t>
            </a:r>
            <a:r>
              <a:rPr lang="zh-CN" altLang="en-US" dirty="0"/>
              <a:t>分别独立证明了不存在满足判定性问题要求的算法。</a:t>
            </a:r>
          </a:p>
        </p:txBody>
      </p:sp>
    </p:spTree>
    <p:extLst>
      <p:ext uri="{BB962C8B-B14F-4D97-AF65-F5344CB8AC3E}">
        <p14:creationId xmlns:p14="http://schemas.microsoft.com/office/powerpoint/2010/main" val="53913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24110"/>
            <a:ext cx="6589199" cy="1280890"/>
          </a:xfrm>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xfrm>
            <a:off x="1942415" y="2133600"/>
            <a:ext cx="6591985" cy="3045619"/>
          </a:xfrm>
        </p:spPr>
        <p:txBody>
          <a:bodyPr>
            <a:normAutofit/>
          </a:bodyPr>
          <a:lstStyle/>
          <a:p>
            <a:r>
              <a:rPr lang="en-US" altLang="zh-CN" dirty="0"/>
              <a:t>NP</a:t>
            </a:r>
            <a:r>
              <a:rPr lang="zh-CN" altLang="en-US" dirty="0"/>
              <a:t>完全问题研究的历史和现状</a:t>
            </a:r>
            <a:endParaRPr lang="en-US" altLang="zh-CN" dirty="0"/>
          </a:p>
          <a:p>
            <a:pPr lvl="1"/>
            <a:r>
              <a:rPr lang="en-US" altLang="zh-CN" dirty="0"/>
              <a:t>Alan Turing(1912~1954)</a:t>
            </a:r>
            <a:r>
              <a:rPr lang="zh-CN" altLang="en-US" dirty="0"/>
              <a:t>于</a:t>
            </a:r>
            <a:r>
              <a:rPr lang="en-US" altLang="zh-CN" dirty="0"/>
              <a:t>1936</a:t>
            </a:r>
            <a:r>
              <a:rPr lang="zh-CN" altLang="en-US" dirty="0"/>
              <a:t>年提出了图灵机的构想，和可计算的概念。</a:t>
            </a:r>
            <a:endParaRPr lang="en-US" altLang="zh-CN" dirty="0"/>
          </a:p>
          <a:p>
            <a:pPr lvl="1"/>
            <a:r>
              <a:rPr lang="en-US" altLang="zh-CN" dirty="0"/>
              <a:t>1952 </a:t>
            </a:r>
            <a:r>
              <a:rPr lang="zh-CN" altLang="en-US" dirty="0"/>
              <a:t>年，</a:t>
            </a:r>
            <a:r>
              <a:rPr lang="en-US" altLang="zh-CN" dirty="0"/>
              <a:t>Turing</a:t>
            </a:r>
            <a:r>
              <a:rPr lang="zh-CN" altLang="en-US" dirty="0"/>
              <a:t>因同性恋而被起诉。</a:t>
            </a:r>
            <a:endParaRPr lang="en-US" altLang="zh-CN" dirty="0"/>
          </a:p>
          <a:p>
            <a:pPr lvl="1"/>
            <a:r>
              <a:rPr lang="en-US" altLang="zh-CN" dirty="0"/>
              <a:t>1954 </a:t>
            </a:r>
            <a:r>
              <a:rPr lang="zh-CN" altLang="en-US" dirty="0"/>
              <a:t>年，</a:t>
            </a:r>
            <a:r>
              <a:rPr lang="en-US" altLang="zh-CN" dirty="0"/>
              <a:t>Turing</a:t>
            </a:r>
            <a:r>
              <a:rPr lang="zh-CN" altLang="en-US" dirty="0"/>
              <a:t>自杀身亡。</a:t>
            </a:r>
            <a:endParaRPr lang="en-US" altLang="zh-CN" dirty="0"/>
          </a:p>
          <a:p>
            <a:pPr lvl="1"/>
            <a:r>
              <a:rPr lang="en-US" altLang="zh-CN" dirty="0"/>
              <a:t>2009 </a:t>
            </a:r>
            <a:r>
              <a:rPr lang="zh-CN" altLang="en-US" dirty="0"/>
              <a:t>年，时任首相</a:t>
            </a:r>
            <a:r>
              <a:rPr lang="en-US" altLang="zh-CN" dirty="0"/>
              <a:t>Gordon Brown</a:t>
            </a:r>
            <a:r>
              <a:rPr lang="zh-CN" altLang="en-US" dirty="0"/>
              <a:t>代表英国政府对其公开道歉。</a:t>
            </a:r>
          </a:p>
        </p:txBody>
      </p:sp>
      <p:pic>
        <p:nvPicPr>
          <p:cNvPr id="4" name="图片 3"/>
          <p:cNvPicPr>
            <a:picLocks noChangeAspect="1"/>
          </p:cNvPicPr>
          <p:nvPr/>
        </p:nvPicPr>
        <p:blipFill>
          <a:blip r:embed="rId3"/>
          <a:stretch>
            <a:fillRect/>
          </a:stretch>
        </p:blipFill>
        <p:spPr>
          <a:xfrm>
            <a:off x="6430564" y="564285"/>
            <a:ext cx="1536470" cy="1920587"/>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146468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1956</a:t>
            </a:r>
            <a:r>
              <a:rPr lang="zh-CN" altLang="en-US" dirty="0"/>
              <a:t>年，</a:t>
            </a:r>
            <a:r>
              <a:rPr lang="en-US" altLang="zh-CN" dirty="0"/>
              <a:t>Kurt </a:t>
            </a:r>
            <a:r>
              <a:rPr lang="en-US" altLang="zh-CN" dirty="0" err="1"/>
              <a:t>Godel</a:t>
            </a:r>
            <a:r>
              <a:rPr lang="zh-CN" altLang="en-US" dirty="0"/>
              <a:t>写信给</a:t>
            </a:r>
            <a:r>
              <a:rPr lang="en-US" altLang="zh-CN" dirty="0"/>
              <a:t>Von Neumann</a:t>
            </a:r>
            <a:r>
              <a:rPr lang="zh-CN" altLang="en-US" dirty="0"/>
              <a:t>，信中讨论了</a:t>
            </a:r>
            <a:r>
              <a:rPr lang="en-US" altLang="zh-CN" dirty="0"/>
              <a:t>SAT</a:t>
            </a:r>
            <a:r>
              <a:rPr lang="zh-CN" altLang="en-US" dirty="0"/>
              <a:t>问题以及</a:t>
            </a:r>
            <a:r>
              <a:rPr lang="en-US" altLang="zh-CN" dirty="0"/>
              <a:t>P/NP</a:t>
            </a:r>
            <a:r>
              <a:rPr lang="zh-CN" altLang="en-US" dirty="0"/>
              <a:t>思想。</a:t>
            </a:r>
            <a:endParaRPr lang="en-US" altLang="zh-CN" dirty="0"/>
          </a:p>
          <a:p>
            <a:pPr lvl="1"/>
            <a:r>
              <a:rPr lang="en-US" altLang="zh-CN" dirty="0"/>
              <a:t>1957</a:t>
            </a:r>
            <a:r>
              <a:rPr lang="zh-CN" altLang="en-US" dirty="0"/>
              <a:t>年，</a:t>
            </a:r>
            <a:r>
              <a:rPr lang="en-US" altLang="zh-CN" dirty="0"/>
              <a:t>Von Neumann</a:t>
            </a:r>
            <a:r>
              <a:rPr lang="zh-CN" altLang="en-US" dirty="0"/>
              <a:t>辞世。</a:t>
            </a:r>
            <a:endParaRPr lang="en-US" altLang="zh-CN" dirty="0"/>
          </a:p>
          <a:p>
            <a:pPr lvl="1"/>
            <a:r>
              <a:rPr lang="en-US" altLang="zh-CN" dirty="0"/>
              <a:t>1978</a:t>
            </a:r>
            <a:r>
              <a:rPr lang="zh-CN" altLang="en-US" dirty="0"/>
              <a:t>年，</a:t>
            </a:r>
            <a:r>
              <a:rPr lang="en-US" altLang="zh-CN" dirty="0"/>
              <a:t>Kurt </a:t>
            </a:r>
            <a:r>
              <a:rPr lang="en-US" altLang="zh-CN" dirty="0" err="1"/>
              <a:t>Godel</a:t>
            </a:r>
            <a:r>
              <a:rPr lang="zh-CN" altLang="en-US" dirty="0"/>
              <a:t>辞世。</a:t>
            </a:r>
            <a:endParaRPr lang="en-US" altLang="zh-CN" dirty="0"/>
          </a:p>
          <a:p>
            <a:pPr lvl="1"/>
            <a:r>
              <a:rPr lang="en-US" altLang="zh-CN" dirty="0"/>
              <a:t>20</a:t>
            </a:r>
            <a:r>
              <a:rPr lang="zh-CN" altLang="en-US" dirty="0"/>
              <a:t>世纪</a:t>
            </a:r>
            <a:r>
              <a:rPr lang="en-US" altLang="zh-CN" dirty="0"/>
              <a:t>80</a:t>
            </a:r>
            <a:r>
              <a:rPr lang="zh-CN" altLang="en-US" dirty="0"/>
              <a:t>年代，这封信被发现。</a:t>
            </a:r>
            <a:endParaRPr lang="en-US" altLang="zh-CN" dirty="0"/>
          </a:p>
          <a:p>
            <a:pPr lvl="1"/>
            <a:r>
              <a:rPr lang="en-US" altLang="zh-CN" dirty="0"/>
              <a:t>1993</a:t>
            </a:r>
            <a:r>
              <a:rPr lang="zh-CN" altLang="en-US" dirty="0"/>
              <a:t>年理论计算机科学界设立了</a:t>
            </a:r>
            <a:r>
              <a:rPr lang="en-US" altLang="zh-CN" dirty="0" err="1"/>
              <a:t>Godel</a:t>
            </a:r>
            <a:r>
              <a:rPr lang="zh-CN" altLang="en-US" dirty="0"/>
              <a:t>奖。</a:t>
            </a:r>
          </a:p>
        </p:txBody>
      </p:sp>
    </p:spTree>
    <p:extLst>
      <p:ext uri="{BB962C8B-B14F-4D97-AF65-F5344CB8AC3E}">
        <p14:creationId xmlns:p14="http://schemas.microsoft.com/office/powerpoint/2010/main" val="443834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1965</a:t>
            </a:r>
            <a:r>
              <a:rPr lang="zh-CN" altLang="en-US" dirty="0"/>
              <a:t>年</a:t>
            </a:r>
            <a:r>
              <a:rPr lang="en-US" altLang="zh-CN" dirty="0"/>
              <a:t>Juris </a:t>
            </a:r>
            <a:r>
              <a:rPr lang="en-US" altLang="zh-CN" dirty="0" err="1"/>
              <a:t>Hartmanis</a:t>
            </a:r>
            <a:r>
              <a:rPr lang="zh-CN" altLang="en-US" dirty="0"/>
              <a:t>和</a:t>
            </a:r>
            <a:r>
              <a:rPr lang="en-US" altLang="zh-CN" dirty="0"/>
              <a:t>Richard Stearns</a:t>
            </a:r>
            <a:r>
              <a:rPr lang="zh-CN" altLang="en-US" dirty="0"/>
              <a:t>发表了论文</a:t>
            </a:r>
            <a:br>
              <a:rPr lang="en-US" altLang="zh-CN" dirty="0"/>
            </a:br>
            <a:r>
              <a:rPr lang="en-US" altLang="zh-CN" dirty="0"/>
              <a:t>《On the Computational Complexity of Algorithms》</a:t>
            </a:r>
            <a:br>
              <a:rPr lang="en-US" altLang="zh-CN" dirty="0"/>
            </a:br>
            <a:r>
              <a:rPr lang="zh-CN" altLang="en-US" dirty="0"/>
              <a:t>推动了计算复杂度这个研究领域的诞生。</a:t>
            </a:r>
            <a:endParaRPr lang="en-US" altLang="zh-CN" dirty="0"/>
          </a:p>
          <a:p>
            <a:pPr lvl="1"/>
            <a:r>
              <a:rPr lang="en-US" altLang="zh-CN" dirty="0" err="1"/>
              <a:t>Hartmanis</a:t>
            </a:r>
            <a:r>
              <a:rPr lang="zh-CN" altLang="en-US" dirty="0"/>
              <a:t>和</a:t>
            </a:r>
            <a:r>
              <a:rPr lang="en-US" altLang="zh-CN" dirty="0"/>
              <a:t>Stearns</a:t>
            </a:r>
            <a:r>
              <a:rPr lang="zh-CN" altLang="en-US" dirty="0"/>
              <a:t>因这些工作获得了</a:t>
            </a:r>
            <a:r>
              <a:rPr lang="en-US" altLang="zh-CN" dirty="0"/>
              <a:t>1993</a:t>
            </a:r>
            <a:r>
              <a:rPr lang="zh-CN" altLang="en-US" dirty="0"/>
              <a:t>年图灵奖。</a:t>
            </a:r>
            <a:endParaRPr lang="en-US" altLang="zh-CN" dirty="0"/>
          </a:p>
        </p:txBody>
      </p:sp>
      <p:sp>
        <p:nvSpPr>
          <p:cNvPr id="4" name="矩形 3"/>
          <p:cNvSpPr/>
          <p:nvPr/>
        </p:nvSpPr>
        <p:spPr>
          <a:xfrm>
            <a:off x="1809750" y="5816656"/>
            <a:ext cx="710565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t>Juris </a:t>
            </a:r>
            <a:r>
              <a:rPr lang="en-US" altLang="zh-CN" dirty="0" err="1"/>
              <a:t>Hartmanis</a:t>
            </a:r>
            <a:r>
              <a:rPr lang="zh-CN" altLang="en-US" dirty="0"/>
              <a:t>曾经说：</a:t>
            </a:r>
            <a:endParaRPr lang="en-US" altLang="zh-CN" dirty="0"/>
          </a:p>
          <a:p>
            <a:r>
              <a:rPr lang="en-US" altLang="zh-CN" dirty="0"/>
              <a:t>————</a:t>
            </a:r>
            <a:r>
              <a:rPr lang="zh-CN" altLang="en-US" dirty="0"/>
              <a:t>我们都知道</a:t>
            </a:r>
            <a:r>
              <a:rPr lang="en-US" altLang="zh-CN" dirty="0"/>
              <a:t>P</a:t>
            </a:r>
            <a:r>
              <a:rPr lang="zh-CN" altLang="en-US" dirty="0"/>
              <a:t>和</a:t>
            </a:r>
            <a:r>
              <a:rPr lang="en-US" altLang="zh-CN" dirty="0"/>
              <a:t>NP</a:t>
            </a:r>
            <a:r>
              <a:rPr lang="zh-CN" altLang="en-US" dirty="0"/>
              <a:t>不一样， 但就是不知道如何证明这一点。</a:t>
            </a:r>
          </a:p>
        </p:txBody>
      </p:sp>
    </p:spTree>
    <p:extLst>
      <p:ext uri="{BB962C8B-B14F-4D97-AF65-F5344CB8AC3E}">
        <p14:creationId xmlns:p14="http://schemas.microsoft.com/office/powerpoint/2010/main" val="410205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a:t>
            </a:r>
            <a:r>
              <a:rPr lang="zh-CN" altLang="en-US" dirty="0"/>
              <a:t>世纪</a:t>
            </a:r>
            <a:r>
              <a:rPr lang="en-US" altLang="zh-CN" dirty="0"/>
              <a:t>60</a:t>
            </a:r>
            <a:r>
              <a:rPr lang="zh-CN" altLang="en-US" dirty="0"/>
              <a:t>年代</a:t>
            </a:r>
            <a:r>
              <a:rPr lang="en-US" altLang="zh-CN" dirty="0"/>
              <a:t>Jack Edmonds</a:t>
            </a:r>
            <a:r>
              <a:rPr lang="zh-CN" altLang="en-US" dirty="0"/>
              <a:t>的论文</a:t>
            </a:r>
            <a:br>
              <a:rPr lang="en-US" altLang="zh-CN" dirty="0"/>
            </a:br>
            <a:r>
              <a:rPr lang="en-US" altLang="zh-CN" dirty="0"/>
              <a:t>《Paths, Trees and Flowers》</a:t>
            </a:r>
            <a:br>
              <a:rPr lang="en-US" altLang="zh-CN" dirty="0"/>
            </a:br>
            <a:r>
              <a:rPr lang="zh-CN" altLang="en-US" dirty="0"/>
              <a:t>和</a:t>
            </a:r>
            <a:r>
              <a:rPr lang="en-US" altLang="zh-CN" dirty="0"/>
              <a:t>Alan </a:t>
            </a:r>
            <a:r>
              <a:rPr lang="en-US" altLang="zh-CN" dirty="0" err="1"/>
              <a:t>Cobham</a:t>
            </a:r>
            <a:r>
              <a:rPr lang="zh-CN" altLang="en-US" dirty="0"/>
              <a:t>的论文</a:t>
            </a:r>
            <a:br>
              <a:rPr lang="en-US" altLang="zh-CN" dirty="0"/>
            </a:br>
            <a:r>
              <a:rPr lang="en-US" altLang="zh-CN" dirty="0"/>
              <a:t>《The Intrinsic Computational Difficulty of Functions》</a:t>
            </a:r>
            <a:br>
              <a:rPr lang="en-US" altLang="zh-CN" dirty="0"/>
            </a:br>
            <a:r>
              <a:rPr lang="zh-CN" altLang="en-US" dirty="0"/>
              <a:t>提出了关于“高性能计算”的定义，讨论了计算效率的指数和代数级别的区别。</a:t>
            </a:r>
            <a:endParaRPr lang="en-US" altLang="zh-CN" dirty="0"/>
          </a:p>
        </p:txBody>
      </p:sp>
    </p:spTree>
    <p:extLst>
      <p:ext uri="{BB962C8B-B14F-4D97-AF65-F5344CB8AC3E}">
        <p14:creationId xmlns:p14="http://schemas.microsoft.com/office/powerpoint/2010/main" val="1084590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1971</a:t>
            </a:r>
            <a:r>
              <a:rPr lang="zh-CN" altLang="en-US" dirty="0"/>
              <a:t>年</a:t>
            </a:r>
            <a:r>
              <a:rPr lang="en-US" altLang="zh-CN" dirty="0"/>
              <a:t>Stephen A. Cook</a:t>
            </a:r>
            <a:r>
              <a:rPr lang="zh-CN" altLang="en-US" dirty="0"/>
              <a:t>发表了论文</a:t>
            </a:r>
            <a:br>
              <a:rPr lang="en-US" altLang="zh-CN" dirty="0"/>
            </a:br>
            <a:r>
              <a:rPr lang="en-US" altLang="zh-CN" dirty="0"/>
              <a:t>《The complexity of theorem proving procedures》</a:t>
            </a:r>
            <a:br>
              <a:rPr lang="en-US" altLang="zh-CN" dirty="0"/>
            </a:br>
            <a:r>
              <a:rPr lang="zh-CN" altLang="en-US" dirty="0"/>
              <a:t>定义了</a:t>
            </a:r>
            <a:r>
              <a:rPr lang="en-US" altLang="zh-CN" dirty="0"/>
              <a:t>NP</a:t>
            </a:r>
            <a:r>
              <a:rPr lang="zh-CN" altLang="en-US" dirty="0"/>
              <a:t>、</a:t>
            </a:r>
            <a:r>
              <a:rPr lang="en-US" altLang="zh-CN" dirty="0"/>
              <a:t>P/NP</a:t>
            </a:r>
            <a:r>
              <a:rPr lang="zh-CN" altLang="en-US" dirty="0"/>
              <a:t>问题，</a:t>
            </a:r>
            <a:br>
              <a:rPr lang="en-US" altLang="zh-CN" dirty="0"/>
            </a:br>
            <a:r>
              <a:rPr lang="zh-CN" altLang="en-US" dirty="0"/>
              <a:t>以及证明了第一个</a:t>
            </a:r>
            <a:r>
              <a:rPr lang="en-US" altLang="zh-CN" dirty="0"/>
              <a:t>NP</a:t>
            </a:r>
            <a:r>
              <a:rPr lang="zh-CN" altLang="en-US" dirty="0"/>
              <a:t>完全问题</a:t>
            </a:r>
            <a:r>
              <a:rPr lang="en-US" altLang="zh-CN" dirty="0"/>
              <a:t>——SAT</a:t>
            </a:r>
            <a:r>
              <a:rPr lang="zh-CN" altLang="en-US" dirty="0"/>
              <a:t>问题。</a:t>
            </a:r>
            <a:endParaRPr lang="en-US" altLang="zh-CN" dirty="0"/>
          </a:p>
          <a:p>
            <a:pPr lvl="1"/>
            <a:r>
              <a:rPr lang="en-US" altLang="zh-CN" dirty="0"/>
              <a:t>Cook</a:t>
            </a:r>
            <a:r>
              <a:rPr lang="zh-CN" altLang="en-US" dirty="0"/>
              <a:t>因此项工作获得了</a:t>
            </a:r>
            <a:r>
              <a:rPr lang="en-US" altLang="zh-CN" dirty="0"/>
              <a:t>1982</a:t>
            </a:r>
            <a:r>
              <a:rPr lang="zh-CN" altLang="en-US" dirty="0"/>
              <a:t>年图灵奖。</a:t>
            </a:r>
          </a:p>
        </p:txBody>
      </p:sp>
      <p:pic>
        <p:nvPicPr>
          <p:cNvPr id="4" name="图片 3"/>
          <p:cNvPicPr>
            <a:picLocks noChangeAspect="1"/>
          </p:cNvPicPr>
          <p:nvPr/>
        </p:nvPicPr>
        <p:blipFill>
          <a:blip r:embed="rId3"/>
          <a:stretch>
            <a:fillRect/>
          </a:stretch>
        </p:blipFill>
        <p:spPr>
          <a:xfrm>
            <a:off x="4576815" y="4789687"/>
            <a:ext cx="1205149" cy="1789601"/>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168670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1972</a:t>
            </a:r>
            <a:r>
              <a:rPr lang="zh-CN" altLang="en-US" dirty="0"/>
              <a:t>年</a:t>
            </a:r>
            <a:r>
              <a:rPr lang="en-US" altLang="zh-CN" dirty="0"/>
              <a:t>Richard Karp</a:t>
            </a:r>
            <a:r>
              <a:rPr lang="zh-CN" altLang="en-US" dirty="0"/>
              <a:t>发表了论文</a:t>
            </a:r>
            <a:br>
              <a:rPr lang="en-US" altLang="zh-CN" dirty="0"/>
            </a:br>
            <a:r>
              <a:rPr lang="en-US" altLang="zh-CN" dirty="0"/>
              <a:t>《Reducibility among combinatorial problems》</a:t>
            </a:r>
            <a:br>
              <a:rPr lang="en-US" altLang="zh-CN" dirty="0"/>
            </a:br>
            <a:r>
              <a:rPr lang="zh-CN" altLang="en-US" dirty="0"/>
              <a:t>提出了二十一个</a:t>
            </a:r>
            <a:r>
              <a:rPr lang="en-US" altLang="zh-CN" dirty="0"/>
              <a:t>NP</a:t>
            </a:r>
            <a:r>
              <a:rPr lang="zh-CN" altLang="en-US" dirty="0"/>
              <a:t>完全问题的列表，让</a:t>
            </a:r>
            <a:r>
              <a:rPr lang="en-US" altLang="zh-CN" dirty="0"/>
              <a:t>Cook</a:t>
            </a:r>
            <a:r>
              <a:rPr lang="zh-CN" altLang="en-US" dirty="0"/>
              <a:t>之前的论文重新受到了注意。并由此掀起了一个寻找并证明哪些问题属于</a:t>
            </a:r>
            <a:r>
              <a:rPr lang="en-US" altLang="zh-CN" dirty="0"/>
              <a:t>NP</a:t>
            </a:r>
            <a:r>
              <a:rPr lang="zh-CN" altLang="en-US" dirty="0"/>
              <a:t>完全问题的热潮。在</a:t>
            </a:r>
            <a:r>
              <a:rPr lang="en-US" altLang="zh-CN" dirty="0"/>
              <a:t>1979</a:t>
            </a:r>
            <a:r>
              <a:rPr lang="zh-CN" altLang="en-US" dirty="0"/>
              <a:t>年出版的</a:t>
            </a:r>
            <a:r>
              <a:rPr lang="en-US" altLang="zh-CN" dirty="0"/>
              <a:t>《Computers and Intractability: A Guide to the Theory of NP-Completeness》</a:t>
            </a:r>
            <a:r>
              <a:rPr lang="zh-CN" altLang="en-US" dirty="0"/>
              <a:t>一书中列举了三百多个主要的</a:t>
            </a:r>
            <a:r>
              <a:rPr lang="en-US" altLang="zh-CN" dirty="0"/>
              <a:t>NP</a:t>
            </a:r>
            <a:r>
              <a:rPr lang="zh-CN" altLang="en-US" dirty="0"/>
              <a:t>完全问题。</a:t>
            </a:r>
            <a:endParaRPr lang="en-US" altLang="zh-CN" dirty="0"/>
          </a:p>
          <a:p>
            <a:pPr lvl="1"/>
            <a:r>
              <a:rPr lang="en-US" altLang="zh-CN" dirty="0"/>
              <a:t>Karp</a:t>
            </a:r>
            <a:r>
              <a:rPr lang="zh-CN" altLang="en-US" dirty="0"/>
              <a:t>因此项工作获得了</a:t>
            </a:r>
            <a:r>
              <a:rPr lang="en-US" altLang="zh-CN" dirty="0"/>
              <a:t>1985</a:t>
            </a:r>
            <a:r>
              <a:rPr lang="zh-CN" altLang="en-US" dirty="0"/>
              <a:t>年图灵奖。</a:t>
            </a:r>
            <a:endParaRPr lang="en-US" altLang="zh-CN" dirty="0"/>
          </a:p>
        </p:txBody>
      </p:sp>
      <p:pic>
        <p:nvPicPr>
          <p:cNvPr id="1026" name="Picture 2" descr="http://f.hiphotos.baidu.com/baike/w%3D268/sign=b828e1780ef41bd5da53eff269db81a0/024f78f0f736afc3bc073936b319ebc4b745125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073" y="4979690"/>
            <a:ext cx="1528908" cy="1678942"/>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65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1973</a:t>
            </a:r>
            <a:r>
              <a:rPr lang="zh-CN" altLang="en-US" dirty="0"/>
              <a:t>年</a:t>
            </a:r>
            <a:r>
              <a:rPr lang="en-US" altLang="zh-CN" dirty="0"/>
              <a:t>Donald E. Knuth(</a:t>
            </a:r>
            <a:r>
              <a:rPr lang="zh-CN" altLang="en-US" dirty="0"/>
              <a:t>高德纳</a:t>
            </a:r>
            <a:r>
              <a:rPr lang="en-US" altLang="zh-CN" dirty="0"/>
              <a:t>)</a:t>
            </a:r>
            <a:r>
              <a:rPr lang="zh-CN" altLang="en-US" dirty="0"/>
              <a:t>通过邮件调查征名的方式，确定了</a:t>
            </a:r>
            <a:r>
              <a:rPr lang="en-US" altLang="zh-CN" dirty="0"/>
              <a:t>NP-Complete</a:t>
            </a:r>
            <a:r>
              <a:rPr lang="zh-CN" altLang="en-US" dirty="0"/>
              <a:t>的名字。</a:t>
            </a:r>
          </a:p>
        </p:txBody>
      </p:sp>
      <p:pic>
        <p:nvPicPr>
          <p:cNvPr id="1026" name="Picture 2" descr="http://e.hiphotos.baidu.com/baike/c0%3Dbaike80%2C5%2C5%2C80%2C26/sign=52d8e6f49e510fb36c147fc5b85aa3f0/d8f9d72a6059252d603fb549349b033b5bb5b9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6458" y="4022411"/>
            <a:ext cx="2003897" cy="2369948"/>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112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1975</a:t>
            </a:r>
            <a:r>
              <a:rPr lang="zh-CN" altLang="en-US" dirty="0"/>
              <a:t>年</a:t>
            </a:r>
            <a:r>
              <a:rPr lang="en-US" altLang="zh-CN" dirty="0"/>
              <a:t>Theodore P. Baker, John Gill</a:t>
            </a:r>
            <a:r>
              <a:rPr lang="zh-CN" altLang="en-US" dirty="0"/>
              <a:t>，和</a:t>
            </a:r>
            <a:r>
              <a:rPr lang="en-US" altLang="zh-CN" dirty="0"/>
              <a:t>Robert </a:t>
            </a:r>
            <a:r>
              <a:rPr lang="en-US" altLang="zh-CN" dirty="0" err="1"/>
              <a:t>Solovay</a:t>
            </a:r>
            <a:r>
              <a:rPr lang="zh-CN" altLang="en-US" dirty="0"/>
              <a:t>证明了使用谕示机模型解决</a:t>
            </a:r>
            <a:r>
              <a:rPr lang="en-US" altLang="zh-CN" dirty="0"/>
              <a:t>NP-</a:t>
            </a:r>
            <a:r>
              <a:rPr lang="zh-CN" altLang="en-US" dirty="0"/>
              <a:t>问题需要指数时间，</a:t>
            </a:r>
            <a:r>
              <a:rPr lang="en-US" altLang="zh-CN" dirty="0"/>
              <a:t>NP-</a:t>
            </a:r>
            <a:r>
              <a:rPr lang="zh-CN" altLang="en-US" dirty="0"/>
              <a:t>完全问题的兴趣再次被提高。</a:t>
            </a:r>
          </a:p>
        </p:txBody>
      </p:sp>
    </p:spTree>
    <p:extLst>
      <p:ext uri="{BB962C8B-B14F-4D97-AF65-F5344CB8AC3E}">
        <p14:creationId xmlns:p14="http://schemas.microsoft.com/office/powerpoint/2010/main" val="783368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fontScale="85000" lnSpcReduction="20000"/>
          </a:bodyPr>
          <a:lstStyle/>
          <a:p>
            <a:r>
              <a:rPr lang="en-US" altLang="zh-CN" dirty="0"/>
              <a:t>NP</a:t>
            </a:r>
            <a:r>
              <a:rPr lang="zh-CN" altLang="en-US" dirty="0"/>
              <a:t>完全问题研究的历史和现状</a:t>
            </a:r>
            <a:endParaRPr lang="en-US" altLang="zh-CN" dirty="0"/>
          </a:p>
          <a:p>
            <a:pPr lvl="1"/>
            <a:r>
              <a:rPr lang="zh-CN" altLang="en-US" dirty="0"/>
              <a:t>在苏联，</a:t>
            </a:r>
            <a:r>
              <a:rPr lang="en-US" altLang="zh-CN" dirty="0"/>
              <a:t>M. </a:t>
            </a:r>
            <a:r>
              <a:rPr lang="en-US" altLang="zh-CN" dirty="0" err="1"/>
              <a:t>Dekhtiar</a:t>
            </a:r>
            <a:r>
              <a:rPr lang="zh-CN" altLang="en-US" dirty="0"/>
              <a:t>于</a:t>
            </a:r>
            <a:r>
              <a:rPr lang="en-US" altLang="zh-CN" dirty="0"/>
              <a:t>1969</a:t>
            </a:r>
            <a:r>
              <a:rPr lang="zh-CN" altLang="en-US" dirty="0"/>
              <a:t>年发表了与</a:t>
            </a:r>
            <a:r>
              <a:rPr lang="en-US" altLang="zh-CN" dirty="0"/>
              <a:t>Baker</a:t>
            </a:r>
            <a:r>
              <a:rPr lang="zh-CN" altLang="en-US" dirty="0"/>
              <a:t>，</a:t>
            </a:r>
            <a:r>
              <a:rPr lang="en-US" altLang="zh-CN" dirty="0"/>
              <a:t>Gill</a:t>
            </a:r>
            <a:r>
              <a:rPr lang="zh-CN" altLang="en-US" dirty="0"/>
              <a:t>，和</a:t>
            </a:r>
            <a:r>
              <a:rPr lang="en-US" altLang="zh-CN" dirty="0" err="1"/>
              <a:t>Solovay</a:t>
            </a:r>
            <a:r>
              <a:rPr lang="zh-CN" altLang="en-US" dirty="0"/>
              <a:t>等同的研究。</a:t>
            </a:r>
            <a:endParaRPr lang="en-US" altLang="zh-CN" dirty="0"/>
          </a:p>
          <a:p>
            <a:pPr lvl="1"/>
            <a:r>
              <a:rPr lang="zh-CN" altLang="en-US" dirty="0"/>
              <a:t>过后</a:t>
            </a:r>
            <a:r>
              <a:rPr lang="en-US" altLang="zh-CN" dirty="0"/>
              <a:t>Leonid Levin</a:t>
            </a:r>
            <a:r>
              <a:rPr lang="zh-CN" altLang="en-US" dirty="0"/>
              <a:t>的论文</a:t>
            </a:r>
            <a:r>
              <a:rPr lang="en-US" altLang="zh-CN" dirty="0"/>
              <a:t>《Universal search problems》</a:t>
            </a:r>
            <a:r>
              <a:rPr lang="zh-CN" altLang="en-US" dirty="0"/>
              <a:t>翻译出版于</a:t>
            </a:r>
            <a:r>
              <a:rPr lang="en-US" altLang="zh-CN" dirty="0"/>
              <a:t>1973</a:t>
            </a:r>
            <a:r>
              <a:rPr lang="zh-CN" altLang="en-US" dirty="0"/>
              <a:t>年。不过在更早的几年之前，这论文的内容就有在演讲中提到并且付印过。</a:t>
            </a:r>
          </a:p>
          <a:p>
            <a:pPr lvl="1"/>
            <a:r>
              <a:rPr lang="en-US" altLang="zh-CN" dirty="0"/>
              <a:t>Levin</a:t>
            </a:r>
            <a:r>
              <a:rPr lang="zh-CN" altLang="en-US" dirty="0"/>
              <a:t>的研究与</a:t>
            </a:r>
            <a:r>
              <a:rPr lang="en-US" altLang="zh-CN" dirty="0"/>
              <a:t>Cook</a:t>
            </a:r>
            <a:r>
              <a:rPr lang="zh-CN" altLang="en-US" dirty="0"/>
              <a:t>和</a:t>
            </a:r>
            <a:r>
              <a:rPr lang="en-US" altLang="zh-CN" dirty="0"/>
              <a:t>Karp</a:t>
            </a:r>
            <a:r>
              <a:rPr lang="zh-CN" altLang="en-US" dirty="0"/>
              <a:t>些微的不同，在于他考虑的议题专注在搜索型问题。这类问题不仅仅是找到解答存在与否，还必须要输出解答。他提出了六个</a:t>
            </a:r>
            <a:r>
              <a:rPr lang="en-US" altLang="zh-CN" dirty="0"/>
              <a:t>NP-</a:t>
            </a:r>
            <a:r>
              <a:rPr lang="zh-CN" altLang="en-US" dirty="0"/>
              <a:t>完全的搜索型问题，并且还附加证明了一个能在最佳时间内解决这些问题的算法。</a:t>
            </a:r>
            <a:endParaRPr lang="en-US" altLang="zh-CN" dirty="0"/>
          </a:p>
          <a:p>
            <a:pPr lvl="1"/>
            <a:r>
              <a:rPr lang="en-US" altLang="zh-CN" dirty="0"/>
              <a:t>20</a:t>
            </a:r>
            <a:r>
              <a:rPr lang="zh-CN" altLang="en-US" dirty="0"/>
              <a:t>世纪</a:t>
            </a:r>
            <a:r>
              <a:rPr lang="en-US" altLang="zh-CN" dirty="0"/>
              <a:t>80</a:t>
            </a:r>
            <a:r>
              <a:rPr lang="zh-CN" altLang="en-US" dirty="0"/>
              <a:t>年代后，人们把</a:t>
            </a:r>
            <a:r>
              <a:rPr lang="en-US" altLang="zh-CN" dirty="0"/>
              <a:t>NP</a:t>
            </a:r>
            <a:r>
              <a:rPr lang="zh-CN" altLang="en-US" dirty="0"/>
              <a:t>完全性的早期成果称为：</a:t>
            </a:r>
            <a:r>
              <a:rPr lang="en-US" altLang="zh-CN" dirty="0"/>
              <a:t>Cook-Levin</a:t>
            </a:r>
            <a:r>
              <a:rPr lang="zh-CN" altLang="en-US" dirty="0"/>
              <a:t>定理。</a:t>
            </a:r>
          </a:p>
        </p:txBody>
      </p:sp>
      <p:pic>
        <p:nvPicPr>
          <p:cNvPr id="2050" name="Picture 2" descr="LeonidLevin20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71" y="3408062"/>
            <a:ext cx="1650711" cy="1575679"/>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63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normAutofit fontScale="77500" lnSpcReduction="20000"/>
          </a:bodyPr>
          <a:lstStyle/>
          <a:p>
            <a:r>
              <a:rPr lang="zh-CN" altLang="en-US" dirty="0"/>
              <a:t>确定型图灵机与非确定型图灵机</a:t>
            </a:r>
            <a:endParaRPr lang="en-US" altLang="zh-CN" dirty="0"/>
          </a:p>
          <a:p>
            <a:pPr lvl="1"/>
            <a:r>
              <a:rPr lang="en-US" altLang="zh-CN" dirty="0"/>
              <a:t>1936</a:t>
            </a:r>
            <a:r>
              <a:rPr lang="zh-CN" altLang="en-US" dirty="0"/>
              <a:t>年，阿兰</a:t>
            </a:r>
            <a:r>
              <a:rPr lang="en-US" altLang="zh-CN" dirty="0"/>
              <a:t>·</a:t>
            </a:r>
            <a:r>
              <a:rPr lang="zh-CN" altLang="en-US" dirty="0"/>
              <a:t>图灵</a:t>
            </a:r>
            <a:r>
              <a:rPr lang="en-US" altLang="zh-CN" dirty="0"/>
              <a:t>(1912-1954)</a:t>
            </a:r>
            <a:r>
              <a:rPr lang="zh-CN" altLang="en-US" dirty="0"/>
              <a:t>提出了一种抽象的计算模型 </a:t>
            </a:r>
            <a:r>
              <a:rPr lang="en-US" altLang="zh-CN" dirty="0"/>
              <a:t>—— </a:t>
            </a:r>
            <a:r>
              <a:rPr lang="zh-CN" altLang="en-US" dirty="0"/>
              <a:t>图灵机 </a:t>
            </a:r>
            <a:r>
              <a:rPr lang="en-US" altLang="zh-CN" dirty="0"/>
              <a:t>(Turing Machine</a:t>
            </a:r>
            <a:r>
              <a:rPr lang="zh-CN" altLang="en-US" dirty="0"/>
              <a:t>）。</a:t>
            </a:r>
            <a:endParaRPr lang="en-US" altLang="zh-CN" dirty="0"/>
          </a:p>
          <a:p>
            <a:pPr lvl="1"/>
            <a:r>
              <a:rPr lang="zh-CN" altLang="en-US" dirty="0"/>
              <a:t>最基本的图灵机：</a:t>
            </a:r>
            <a:r>
              <a:rPr lang="en-US" altLang="zh-CN" dirty="0"/>
              <a:t>{Q</a:t>
            </a:r>
            <a:r>
              <a:rPr lang="zh-CN" altLang="en-US" dirty="0"/>
              <a:t>，</a:t>
            </a:r>
            <a:r>
              <a:rPr lang="el-GR" altLang="zh-CN" dirty="0"/>
              <a:t>Σ</a:t>
            </a:r>
            <a:r>
              <a:rPr lang="zh-CN" altLang="el-GR" dirty="0"/>
              <a:t>，</a:t>
            </a:r>
            <a:r>
              <a:rPr lang="el-GR" altLang="zh-CN" dirty="0"/>
              <a:t>Γ</a:t>
            </a:r>
            <a:r>
              <a:rPr lang="zh-CN" altLang="el-GR" dirty="0"/>
              <a:t>，</a:t>
            </a:r>
            <a:r>
              <a:rPr lang="el-GR" altLang="zh-CN" dirty="0"/>
              <a:t>δ</a:t>
            </a:r>
            <a:r>
              <a:rPr lang="zh-CN" altLang="el-GR" dirty="0"/>
              <a:t>，</a:t>
            </a:r>
            <a:r>
              <a:rPr lang="en-US" altLang="zh-CN" dirty="0"/>
              <a:t>q</a:t>
            </a:r>
            <a:r>
              <a:rPr lang="en-US" altLang="zh-CN" baseline="-25000" dirty="0"/>
              <a:t>0</a:t>
            </a:r>
            <a:r>
              <a:rPr lang="zh-CN" altLang="en-US" dirty="0"/>
              <a:t>，</a:t>
            </a:r>
            <a:r>
              <a:rPr lang="en-US" altLang="zh-CN" dirty="0" err="1"/>
              <a:t>q</a:t>
            </a:r>
            <a:r>
              <a:rPr lang="en-US" altLang="zh-CN" baseline="-25000" dirty="0" err="1"/>
              <a:t>accept</a:t>
            </a:r>
            <a:r>
              <a:rPr lang="zh-CN" altLang="en-US" baseline="-25000" dirty="0"/>
              <a:t>，</a:t>
            </a:r>
            <a:r>
              <a:rPr lang="en-US" altLang="zh-CN" dirty="0" err="1"/>
              <a:t>q</a:t>
            </a:r>
            <a:r>
              <a:rPr lang="en-US" altLang="zh-CN" baseline="-25000" dirty="0" err="1"/>
              <a:t>reject</a:t>
            </a:r>
            <a:r>
              <a:rPr lang="en-US" altLang="zh-CN" dirty="0"/>
              <a:t>}</a:t>
            </a:r>
          </a:p>
          <a:p>
            <a:pPr lvl="2"/>
            <a:r>
              <a:rPr lang="en-US" altLang="zh-CN" dirty="0"/>
              <a:t>Q </a:t>
            </a:r>
            <a:r>
              <a:rPr lang="zh-CN" altLang="en-US" dirty="0"/>
              <a:t>是状态集合；</a:t>
            </a:r>
          </a:p>
          <a:p>
            <a:pPr lvl="2"/>
            <a:r>
              <a:rPr lang="en-US" altLang="zh-CN" dirty="0"/>
              <a:t>Σ </a:t>
            </a:r>
            <a:r>
              <a:rPr lang="zh-CN" altLang="en-US" dirty="0"/>
              <a:t>是输入字母表，其中不包含特殊的空白符 □；</a:t>
            </a:r>
          </a:p>
          <a:p>
            <a:pPr lvl="2"/>
            <a:r>
              <a:rPr lang="en-US" altLang="zh-CN" dirty="0"/>
              <a:t>Γ </a:t>
            </a:r>
            <a:r>
              <a:rPr lang="zh-CN" altLang="en-US" dirty="0"/>
              <a:t>是带字母表，其中 □∈</a:t>
            </a:r>
            <a:r>
              <a:rPr lang="en-US" altLang="zh-CN" dirty="0"/>
              <a:t>Γ</a:t>
            </a:r>
            <a:r>
              <a:rPr lang="zh-CN" altLang="en-US" dirty="0"/>
              <a:t>且</a:t>
            </a:r>
            <a:r>
              <a:rPr lang="en-US" altLang="zh-CN" dirty="0"/>
              <a:t>Σ∈Γ </a:t>
            </a:r>
            <a:r>
              <a:rPr lang="zh-CN" altLang="en-US" dirty="0"/>
              <a:t>；</a:t>
            </a:r>
          </a:p>
          <a:p>
            <a:pPr lvl="2"/>
            <a:r>
              <a:rPr lang="en-US" altLang="zh-CN" dirty="0"/>
              <a:t>δ</a:t>
            </a:r>
            <a:r>
              <a:rPr lang="zh-CN" altLang="en-US" dirty="0"/>
              <a:t>：</a:t>
            </a:r>
            <a:r>
              <a:rPr lang="en-US" altLang="zh-CN" dirty="0"/>
              <a:t>Q×</a:t>
            </a:r>
            <a:r>
              <a:rPr lang="zh-CN" altLang="en-US" dirty="0"/>
              <a:t>「→</a:t>
            </a:r>
            <a:r>
              <a:rPr lang="en-US" altLang="zh-CN" dirty="0"/>
              <a:t>Q×Γ×{L,R}</a:t>
            </a:r>
            <a:r>
              <a:rPr lang="zh-CN" altLang="en-US" dirty="0"/>
              <a:t>是转移函数，其中</a:t>
            </a:r>
            <a:r>
              <a:rPr lang="en-US" altLang="zh-CN" dirty="0"/>
              <a:t>L</a:t>
            </a:r>
            <a:r>
              <a:rPr lang="zh-CN" altLang="en-US" dirty="0"/>
              <a:t>、</a:t>
            </a:r>
            <a:r>
              <a:rPr lang="en-US" altLang="zh-CN" dirty="0"/>
              <a:t>R </a:t>
            </a:r>
            <a:r>
              <a:rPr lang="zh-CN" altLang="en-US" dirty="0"/>
              <a:t>表示读写头是向左移还是向右移；</a:t>
            </a:r>
          </a:p>
          <a:p>
            <a:pPr lvl="2"/>
            <a:r>
              <a:rPr lang="en-US" altLang="zh-CN" dirty="0"/>
              <a:t>q</a:t>
            </a:r>
            <a:r>
              <a:rPr lang="en-US" altLang="zh-CN" baseline="-25000" dirty="0"/>
              <a:t>0</a:t>
            </a:r>
            <a:r>
              <a:rPr lang="en-US" altLang="zh-CN" dirty="0"/>
              <a:t>∈Q</a:t>
            </a:r>
            <a:r>
              <a:rPr lang="zh-CN" altLang="en-US" dirty="0"/>
              <a:t>是起始状态；</a:t>
            </a:r>
          </a:p>
          <a:p>
            <a:pPr lvl="2"/>
            <a:r>
              <a:rPr lang="en-US" altLang="zh-CN" dirty="0"/>
              <a:t> </a:t>
            </a:r>
            <a:r>
              <a:rPr lang="en-US" altLang="zh-CN" dirty="0" err="1"/>
              <a:t>q</a:t>
            </a:r>
            <a:r>
              <a:rPr lang="en-US" altLang="zh-CN" baseline="-25000" dirty="0" err="1"/>
              <a:t>accept</a:t>
            </a:r>
            <a:r>
              <a:rPr lang="en-US" altLang="zh-CN" dirty="0" err="1"/>
              <a:t>∈Q</a:t>
            </a:r>
            <a:r>
              <a:rPr lang="zh-CN" altLang="en-US" dirty="0"/>
              <a:t>是接受状态，</a:t>
            </a:r>
            <a:r>
              <a:rPr lang="en-US" altLang="zh-CN" dirty="0" err="1"/>
              <a:t>q</a:t>
            </a:r>
            <a:r>
              <a:rPr lang="en-US" altLang="zh-CN" baseline="-25000" dirty="0" err="1"/>
              <a:t>reject</a:t>
            </a:r>
            <a:r>
              <a:rPr lang="en-US" altLang="zh-CN" dirty="0" err="1"/>
              <a:t>∈Q</a:t>
            </a:r>
            <a:r>
              <a:rPr lang="zh-CN" altLang="en-US" dirty="0"/>
              <a:t>是拒绝状态，且。</a:t>
            </a:r>
            <a:r>
              <a:rPr lang="en-US" altLang="zh-CN" dirty="0" err="1"/>
              <a:t>q</a:t>
            </a:r>
            <a:r>
              <a:rPr lang="en-US" altLang="zh-CN" baseline="-25000" dirty="0" err="1"/>
              <a:t>reject</a:t>
            </a:r>
            <a:r>
              <a:rPr lang="en-US" altLang="zh-CN" dirty="0" err="1"/>
              <a:t>≠q</a:t>
            </a:r>
            <a:r>
              <a:rPr lang="en-US" altLang="zh-CN" baseline="-25000" dirty="0" err="1"/>
              <a:t>accept</a:t>
            </a:r>
            <a:endParaRPr lang="en-US" altLang="zh-CN" baseline="-25000" dirty="0"/>
          </a:p>
          <a:p>
            <a:pPr lvl="2"/>
            <a:endParaRPr lang="zh-CN" altLang="en-US" dirty="0"/>
          </a:p>
        </p:txBody>
      </p:sp>
      <p:pic>
        <p:nvPicPr>
          <p:cNvPr id="5" name="图片 4"/>
          <p:cNvPicPr>
            <a:picLocks noChangeAspect="1"/>
          </p:cNvPicPr>
          <p:nvPr/>
        </p:nvPicPr>
        <p:blipFill>
          <a:blip r:embed="rId2"/>
          <a:stretch>
            <a:fillRect/>
          </a:stretch>
        </p:blipFill>
        <p:spPr>
          <a:xfrm>
            <a:off x="1044871" y="4738253"/>
            <a:ext cx="1536470" cy="1920587"/>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3817523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1985</a:t>
            </a:r>
            <a:r>
              <a:rPr lang="zh-CN" altLang="en-US" dirty="0"/>
              <a:t>年莫斯科斯捷克洛夫数学研究所的一名学生亚历山大</a:t>
            </a:r>
            <a:r>
              <a:rPr lang="en-US" altLang="zh-CN" dirty="0"/>
              <a:t>·</a:t>
            </a:r>
            <a:r>
              <a:rPr lang="zh-CN" altLang="en-US" dirty="0"/>
              <a:t>拉兹波洛夫证明了：如果电路只包含与门和或门（不含非门），那么任何求解团问题的电路必须使用数量极多的逻辑门。</a:t>
            </a:r>
            <a:endParaRPr lang="en-US" altLang="zh-CN" dirty="0"/>
          </a:p>
          <a:p>
            <a:pPr lvl="1"/>
            <a:r>
              <a:rPr lang="zh-CN" altLang="en-US" dirty="0"/>
              <a:t>这项工作当时被看成是有望解决</a:t>
            </a:r>
            <a:r>
              <a:rPr lang="en-US" altLang="zh-CN" dirty="0"/>
              <a:t>P/NP</a:t>
            </a:r>
            <a:r>
              <a:rPr lang="zh-CN" altLang="en-US" dirty="0"/>
              <a:t>问题的突破性进展。</a:t>
            </a:r>
            <a:endParaRPr lang="en-US" altLang="zh-CN" dirty="0"/>
          </a:p>
          <a:p>
            <a:pPr lvl="1"/>
            <a:r>
              <a:rPr lang="zh-CN" altLang="en-US" dirty="0"/>
              <a:t>后来拉兹波洛夫指出在考虑到非门时，他的证明将变得分崩离析，无法修补。</a:t>
            </a:r>
            <a:endParaRPr lang="en-US" altLang="zh-CN" dirty="0"/>
          </a:p>
        </p:txBody>
      </p:sp>
    </p:spTree>
    <p:extLst>
      <p:ext uri="{BB962C8B-B14F-4D97-AF65-F5344CB8AC3E}">
        <p14:creationId xmlns:p14="http://schemas.microsoft.com/office/powerpoint/2010/main" val="3510823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lnSpcReduction="10000"/>
          </a:bodyPr>
          <a:lstStyle/>
          <a:p>
            <a:r>
              <a:rPr lang="en-US" altLang="zh-CN" dirty="0"/>
              <a:t>NP</a:t>
            </a:r>
            <a:r>
              <a:rPr lang="zh-CN" altLang="en-US" dirty="0"/>
              <a:t>完全问题研究的历史和现状</a:t>
            </a:r>
            <a:endParaRPr lang="en-US" altLang="zh-CN" dirty="0"/>
          </a:p>
          <a:p>
            <a:pPr lvl="1"/>
            <a:r>
              <a:rPr lang="en-US" altLang="zh-CN" dirty="0"/>
              <a:t>2002</a:t>
            </a:r>
            <a:r>
              <a:rPr lang="zh-CN" altLang="en-US" dirty="0"/>
              <a:t>年</a:t>
            </a:r>
            <a:r>
              <a:rPr lang="en-US" altLang="zh-CN" dirty="0"/>
              <a:t>8</a:t>
            </a:r>
            <a:r>
              <a:rPr lang="zh-CN" altLang="en-US" dirty="0"/>
              <a:t>月</a:t>
            </a:r>
            <a:r>
              <a:rPr lang="en-US" altLang="zh-CN" dirty="0"/>
              <a:t>6</a:t>
            </a:r>
            <a:r>
              <a:rPr lang="zh-CN" altLang="en-US" dirty="0"/>
              <a:t>日，三位来自</a:t>
            </a:r>
            <a:r>
              <a:rPr lang="en-US" altLang="zh-CN" dirty="0"/>
              <a:t>Indian Institute of Technology Kanpur</a:t>
            </a:r>
            <a:r>
              <a:rPr lang="zh-CN" altLang="en-US" dirty="0"/>
              <a:t>的计算机科学家</a:t>
            </a:r>
            <a:r>
              <a:rPr lang="en-US" altLang="zh-CN" dirty="0" err="1"/>
              <a:t>Manindra</a:t>
            </a:r>
            <a:r>
              <a:rPr lang="en-US" altLang="zh-CN" dirty="0"/>
              <a:t> Agrawal</a:t>
            </a:r>
            <a:r>
              <a:rPr lang="zh-CN" altLang="en-US" dirty="0"/>
              <a:t>、</a:t>
            </a:r>
            <a:r>
              <a:rPr lang="en-US" altLang="zh-CN" dirty="0" err="1"/>
              <a:t>Neeraj</a:t>
            </a:r>
            <a:r>
              <a:rPr lang="en-US" altLang="zh-CN" dirty="0"/>
              <a:t> </a:t>
            </a:r>
            <a:r>
              <a:rPr lang="en-US" altLang="zh-CN" dirty="0" err="1"/>
              <a:t>Kayal</a:t>
            </a:r>
            <a:r>
              <a:rPr lang="zh-CN" altLang="en-US" dirty="0"/>
              <a:t>和</a:t>
            </a:r>
            <a:r>
              <a:rPr lang="en-US" altLang="zh-CN" dirty="0"/>
              <a:t>Nitin </a:t>
            </a:r>
            <a:r>
              <a:rPr lang="en-US" altLang="zh-CN" dirty="0" err="1"/>
              <a:t>Saxena</a:t>
            </a:r>
            <a:r>
              <a:rPr lang="zh-CN" altLang="en-US" dirty="0"/>
              <a:t>发表一篇题为</a:t>
            </a:r>
            <a:r>
              <a:rPr lang="en-US" altLang="zh-CN" dirty="0"/>
              <a:t>《</a:t>
            </a:r>
            <a:r>
              <a:rPr lang="zh-CN" altLang="en-US" dirty="0"/>
              <a:t>素数属于</a:t>
            </a:r>
            <a:r>
              <a:rPr lang="en-US" altLang="zh-CN" dirty="0"/>
              <a:t>P》</a:t>
            </a:r>
            <a:r>
              <a:rPr lang="zh-CN" altLang="en-US" dirty="0"/>
              <a:t>的论文，提出了被称为</a:t>
            </a:r>
            <a:r>
              <a:rPr lang="en-US" altLang="zh-CN" dirty="0"/>
              <a:t>AKS</a:t>
            </a:r>
            <a:r>
              <a:rPr lang="zh-CN" altLang="en-US" dirty="0"/>
              <a:t>素数测试的决定型素数测试算法。</a:t>
            </a:r>
            <a:endParaRPr lang="en-US" altLang="zh-CN" dirty="0"/>
          </a:p>
          <a:p>
            <a:pPr lvl="1"/>
            <a:r>
              <a:rPr lang="zh-CN" altLang="en-US" dirty="0"/>
              <a:t>作者们因此获得了包括</a:t>
            </a:r>
            <a:r>
              <a:rPr lang="en-US" altLang="zh-CN" dirty="0"/>
              <a:t>2006</a:t>
            </a:r>
            <a:r>
              <a:rPr lang="zh-CN" altLang="en-US" dirty="0"/>
              <a:t>年的哥德尔奖、</a:t>
            </a:r>
            <a:r>
              <a:rPr lang="en-US" altLang="zh-CN" dirty="0"/>
              <a:t>2006</a:t>
            </a:r>
            <a:r>
              <a:rPr lang="zh-CN" altLang="en-US" dirty="0"/>
              <a:t>年的</a:t>
            </a:r>
            <a:r>
              <a:rPr lang="en-US" altLang="zh-CN" dirty="0"/>
              <a:t>Fulkerson Prize</a:t>
            </a:r>
            <a:r>
              <a:rPr lang="zh-CN" altLang="en-US" dirty="0"/>
              <a:t>等许多奖项。</a:t>
            </a:r>
            <a:endParaRPr lang="en-US" altLang="zh-CN" dirty="0"/>
          </a:p>
          <a:p>
            <a:pPr lvl="1"/>
            <a:r>
              <a:rPr lang="en-US" altLang="zh-CN" dirty="0"/>
              <a:t>AKS</a:t>
            </a:r>
            <a:r>
              <a:rPr lang="zh-CN" altLang="en-US" dirty="0"/>
              <a:t>是第一个被发表的一般的、多项式的、确定性的、无仰赖性的素数判定算法。</a:t>
            </a:r>
            <a:endParaRPr lang="en-US" altLang="zh-CN" dirty="0"/>
          </a:p>
          <a:p>
            <a:pPr lvl="1"/>
            <a:endParaRPr lang="en-US" altLang="zh-CN" dirty="0"/>
          </a:p>
        </p:txBody>
      </p:sp>
    </p:spTree>
    <p:extLst>
      <p:ext uri="{BB962C8B-B14F-4D97-AF65-F5344CB8AC3E}">
        <p14:creationId xmlns:p14="http://schemas.microsoft.com/office/powerpoint/2010/main" val="2369224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77723F9-8FB8-4300-BA12-7C6710825F4C}"/>
              </a:ext>
            </a:extLst>
          </p:cNvPr>
          <p:cNvPicPr>
            <a:picLocks noChangeAspect="1"/>
          </p:cNvPicPr>
          <p:nvPr/>
        </p:nvPicPr>
        <p:blipFill>
          <a:blip r:embed="rId3"/>
          <a:stretch>
            <a:fillRect/>
          </a:stretch>
        </p:blipFill>
        <p:spPr>
          <a:xfrm>
            <a:off x="914400" y="3644503"/>
            <a:ext cx="3807618" cy="2789244"/>
          </a:xfrm>
          <a:prstGeom prst="rect">
            <a:avLst/>
          </a:prstGeom>
          <a:scene3d>
            <a:camera prst="perspectiveContrastingRightFacing"/>
            <a:lightRig rig="threePt" dir="t"/>
          </a:scene3d>
        </p:spPr>
      </p:pic>
      <p:sp>
        <p:nvSpPr>
          <p:cNvPr id="2" name="标题 1"/>
          <p:cNvSpPr>
            <a:spLocks noGrp="1"/>
          </p:cNvSpPr>
          <p:nvPr>
            <p:ph type="title"/>
          </p:nvPr>
        </p:nvSpPr>
        <p:spPr>
          <a:xfrm>
            <a:off x="1945201" y="624110"/>
            <a:ext cx="6589199" cy="1280890"/>
          </a:xfrm>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xfrm>
            <a:off x="1942415" y="2133600"/>
            <a:ext cx="6591985" cy="3777622"/>
          </a:xfrm>
        </p:spPr>
        <p:txBody>
          <a:bodyPr/>
          <a:lstStyle/>
          <a:p>
            <a:r>
              <a:rPr lang="en-US" altLang="zh-CN" dirty="0"/>
              <a:t>NP</a:t>
            </a:r>
            <a:r>
              <a:rPr lang="zh-CN" altLang="en-US" dirty="0"/>
              <a:t>完全问题研究的历史和现状</a:t>
            </a:r>
            <a:endParaRPr lang="en-US" altLang="zh-CN" dirty="0"/>
          </a:p>
          <a:p>
            <a:pPr lvl="1"/>
            <a:r>
              <a:rPr lang="en-US" altLang="zh-CN" dirty="0"/>
              <a:t>2010-8-6</a:t>
            </a:r>
          </a:p>
        </p:txBody>
      </p:sp>
      <p:grpSp>
        <p:nvGrpSpPr>
          <p:cNvPr id="6" name="组合 5">
            <a:extLst>
              <a:ext uri="{FF2B5EF4-FFF2-40B4-BE49-F238E27FC236}">
                <a16:creationId xmlns:a16="http://schemas.microsoft.com/office/drawing/2014/main" id="{0722E20C-55F1-4B92-A620-BC96E9EA59DE}"/>
              </a:ext>
            </a:extLst>
          </p:cNvPr>
          <p:cNvGrpSpPr/>
          <p:nvPr/>
        </p:nvGrpSpPr>
        <p:grpSpPr>
          <a:xfrm>
            <a:off x="4157663" y="3028951"/>
            <a:ext cx="2843212" cy="3479006"/>
            <a:chOff x="3000376" y="3150394"/>
            <a:chExt cx="2843212" cy="3479006"/>
          </a:xfrm>
        </p:grpSpPr>
        <p:sp>
          <p:nvSpPr>
            <p:cNvPr id="5" name="矩形 4">
              <a:extLst>
                <a:ext uri="{FF2B5EF4-FFF2-40B4-BE49-F238E27FC236}">
                  <a16:creationId xmlns:a16="http://schemas.microsoft.com/office/drawing/2014/main" id="{C04BE7AF-197D-44DB-AE46-C95FC8D03C9C}"/>
                </a:ext>
              </a:extLst>
            </p:cNvPr>
            <p:cNvSpPr/>
            <p:nvPr/>
          </p:nvSpPr>
          <p:spPr>
            <a:xfrm>
              <a:off x="3000376" y="3150394"/>
              <a:ext cx="2843212" cy="3479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96BD36E-BD72-4DA2-AAB6-D4FB6F70AEF9}"/>
                </a:ext>
              </a:extLst>
            </p:cNvPr>
            <p:cNvPicPr>
              <a:picLocks noChangeAspect="1"/>
            </p:cNvPicPr>
            <p:nvPr/>
          </p:nvPicPr>
          <p:blipFill rotWithShape="1">
            <a:blip r:embed="rId4"/>
            <a:srcRect b="12409"/>
            <a:stretch/>
          </p:blipFill>
          <p:spPr>
            <a:xfrm>
              <a:off x="3090268" y="4889897"/>
              <a:ext cx="2663428" cy="1711738"/>
            </a:xfrm>
            <a:prstGeom prst="rect">
              <a:avLst/>
            </a:prstGeom>
            <a:ln>
              <a:noFill/>
            </a:ln>
            <a:effectLst/>
            <a:scene3d>
              <a:camera prst="orthographicFront">
                <a:rot lat="0" lon="0" rev="0"/>
              </a:camera>
              <a:lightRig rig="contrasting" dir="t">
                <a:rot lat="0" lon="0" rev="7800000"/>
              </a:lightRig>
            </a:scene3d>
            <a:sp3d>
              <a:bevelT w="139700" h="139700"/>
            </a:sp3d>
          </p:spPr>
        </p:pic>
        <p:pic>
          <p:nvPicPr>
            <p:cNvPr id="1026" name="Picture 2" descr="http://articles.csdn.net/uploads/allimg/100810/20_100810100608_1.jpg">
              <a:extLst>
                <a:ext uri="{FF2B5EF4-FFF2-40B4-BE49-F238E27FC236}">
                  <a16:creationId xmlns:a16="http://schemas.microsoft.com/office/drawing/2014/main" id="{A0624993-3D92-4A73-B395-1A5C00A6AC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3331" y="3293269"/>
              <a:ext cx="1143000" cy="1714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7196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xfrm>
            <a:off x="1942415" y="2133600"/>
            <a:ext cx="6591985" cy="1066800"/>
          </a:xfrm>
        </p:spPr>
        <p:txBody>
          <a:bodyPr/>
          <a:lstStyle/>
          <a:p>
            <a:r>
              <a:rPr lang="en-US" altLang="zh-CN" dirty="0"/>
              <a:t>NP</a:t>
            </a:r>
            <a:r>
              <a:rPr lang="zh-CN" altLang="en-US" dirty="0"/>
              <a:t>完全问题研究的历史和现状</a:t>
            </a:r>
            <a:endParaRPr lang="en-US" altLang="zh-CN" dirty="0"/>
          </a:p>
          <a:p>
            <a:pPr lvl="1"/>
            <a:r>
              <a:rPr lang="en-US" altLang="zh-CN" dirty="0"/>
              <a:t>2010-8-8</a:t>
            </a:r>
          </a:p>
        </p:txBody>
      </p:sp>
      <p:grpSp>
        <p:nvGrpSpPr>
          <p:cNvPr id="6" name="组合 5">
            <a:extLst>
              <a:ext uri="{FF2B5EF4-FFF2-40B4-BE49-F238E27FC236}">
                <a16:creationId xmlns:a16="http://schemas.microsoft.com/office/drawing/2014/main" id="{45021202-F183-4001-A06D-E76218DB84AB}"/>
              </a:ext>
            </a:extLst>
          </p:cNvPr>
          <p:cNvGrpSpPr/>
          <p:nvPr/>
        </p:nvGrpSpPr>
        <p:grpSpPr>
          <a:xfrm>
            <a:off x="2547953" y="5005903"/>
            <a:ext cx="1374094" cy="1764346"/>
            <a:chOff x="3843271" y="3287084"/>
            <a:chExt cx="2163494" cy="2777939"/>
          </a:xfrm>
        </p:grpSpPr>
        <p:pic>
          <p:nvPicPr>
            <p:cNvPr id="4" name="图片 3">
              <a:extLst>
                <a:ext uri="{FF2B5EF4-FFF2-40B4-BE49-F238E27FC236}">
                  <a16:creationId xmlns:a16="http://schemas.microsoft.com/office/drawing/2014/main" id="{1B7E12FC-F220-4E99-B4D3-665ADCF96FCA}"/>
                </a:ext>
              </a:extLst>
            </p:cNvPr>
            <p:cNvPicPr>
              <a:picLocks noChangeAspect="1"/>
            </p:cNvPicPr>
            <p:nvPr/>
          </p:nvPicPr>
          <p:blipFill>
            <a:blip r:embed="rId3"/>
            <a:stretch>
              <a:fillRect/>
            </a:stretch>
          </p:blipFill>
          <p:spPr>
            <a:xfrm>
              <a:off x="3948112" y="3287084"/>
              <a:ext cx="1905000" cy="2381250"/>
            </a:xfrm>
            <a:prstGeom prst="rect">
              <a:avLst/>
            </a:prstGeom>
          </p:spPr>
        </p:pic>
        <p:sp>
          <p:nvSpPr>
            <p:cNvPr id="5" name="文本框 4">
              <a:extLst>
                <a:ext uri="{FF2B5EF4-FFF2-40B4-BE49-F238E27FC236}">
                  <a16:creationId xmlns:a16="http://schemas.microsoft.com/office/drawing/2014/main" id="{E9034885-4B84-43E9-ACD9-8F8FD2E75C56}"/>
                </a:ext>
              </a:extLst>
            </p:cNvPr>
            <p:cNvSpPr txBox="1"/>
            <p:nvPr/>
          </p:nvSpPr>
          <p:spPr>
            <a:xfrm>
              <a:off x="3843271" y="5553175"/>
              <a:ext cx="2163494" cy="51184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100" dirty="0">
                  <a:latin typeface="Courier New" panose="02070309020205020404" pitchFamily="49" charset="0"/>
                </a:rPr>
                <a:t>Richard Lipton</a:t>
              </a:r>
              <a:endParaRPr lang="zh-CN" altLang="en-US" sz="1100" dirty="0">
                <a:latin typeface="Courier New" panose="02070309020205020404" pitchFamily="49" charset="0"/>
              </a:endParaRPr>
            </a:p>
          </p:txBody>
        </p:sp>
      </p:grpSp>
      <p:sp>
        <p:nvSpPr>
          <p:cNvPr id="7" name="矩形 6">
            <a:extLst>
              <a:ext uri="{FF2B5EF4-FFF2-40B4-BE49-F238E27FC236}">
                <a16:creationId xmlns:a16="http://schemas.microsoft.com/office/drawing/2014/main" id="{327E82E3-3982-49EB-831E-C6FEECD3E7F8}"/>
              </a:ext>
            </a:extLst>
          </p:cNvPr>
          <p:cNvSpPr/>
          <p:nvPr/>
        </p:nvSpPr>
        <p:spPr>
          <a:xfrm>
            <a:off x="3962400" y="3283695"/>
            <a:ext cx="4572000" cy="646331"/>
          </a:xfrm>
          <a:prstGeom prst="rect">
            <a:avLst/>
          </a:prstGeom>
        </p:spPr>
        <p:txBody>
          <a:bodyPr>
            <a:spAutoFit/>
          </a:bodyPr>
          <a:lstStyle/>
          <a:p>
            <a:r>
              <a:rPr lang="en-US" altLang="zh-CN" dirty="0"/>
              <a:t>“This appears to be a relatively serious claim to have solved P vs NP.”</a:t>
            </a:r>
            <a:endParaRPr lang="zh-CN" altLang="en-US" dirty="0"/>
          </a:p>
        </p:txBody>
      </p:sp>
      <p:grpSp>
        <p:nvGrpSpPr>
          <p:cNvPr id="10" name="组合 9">
            <a:extLst>
              <a:ext uri="{FF2B5EF4-FFF2-40B4-BE49-F238E27FC236}">
                <a16:creationId xmlns:a16="http://schemas.microsoft.com/office/drawing/2014/main" id="{B239189B-1BAF-4A2B-B79B-18E7DACA404C}"/>
              </a:ext>
            </a:extLst>
          </p:cNvPr>
          <p:cNvGrpSpPr/>
          <p:nvPr/>
        </p:nvGrpSpPr>
        <p:grpSpPr>
          <a:xfrm>
            <a:off x="2595409" y="3241557"/>
            <a:ext cx="1300356" cy="1764346"/>
            <a:chOff x="5338676" y="4631533"/>
            <a:chExt cx="1300356" cy="1764346"/>
          </a:xfrm>
        </p:grpSpPr>
        <p:pic>
          <p:nvPicPr>
            <p:cNvPr id="8" name="图片 7">
              <a:extLst>
                <a:ext uri="{FF2B5EF4-FFF2-40B4-BE49-F238E27FC236}">
                  <a16:creationId xmlns:a16="http://schemas.microsoft.com/office/drawing/2014/main" id="{227CF36B-42B0-42E3-A4A9-8D017C511534}"/>
                </a:ext>
              </a:extLst>
            </p:cNvPr>
            <p:cNvPicPr>
              <a:picLocks noChangeAspect="1"/>
            </p:cNvPicPr>
            <p:nvPr/>
          </p:nvPicPr>
          <p:blipFill>
            <a:blip r:embed="rId4"/>
            <a:stretch>
              <a:fillRect/>
            </a:stretch>
          </p:blipFill>
          <p:spPr>
            <a:xfrm>
              <a:off x="5338676" y="4631533"/>
              <a:ext cx="1249916" cy="1512398"/>
            </a:xfrm>
            <a:prstGeom prst="rect">
              <a:avLst/>
            </a:prstGeom>
          </p:spPr>
        </p:pic>
        <p:sp>
          <p:nvSpPr>
            <p:cNvPr id="9" name="文本框 8">
              <a:extLst>
                <a:ext uri="{FF2B5EF4-FFF2-40B4-BE49-F238E27FC236}">
                  <a16:creationId xmlns:a16="http://schemas.microsoft.com/office/drawing/2014/main" id="{10E4C940-4CA3-4F81-B1B1-375357DADE99}"/>
                </a:ext>
              </a:extLst>
            </p:cNvPr>
            <p:cNvSpPr txBox="1"/>
            <p:nvPr/>
          </p:nvSpPr>
          <p:spPr>
            <a:xfrm>
              <a:off x="5338676" y="6049630"/>
              <a:ext cx="1300356" cy="34624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200" dirty="0">
                  <a:latin typeface="Courier New" panose="02070309020205020404" pitchFamily="49" charset="0"/>
                </a:rPr>
                <a:t>Stephen Cook</a:t>
              </a:r>
              <a:endParaRPr lang="zh-CN" altLang="en-US" sz="1200" dirty="0">
                <a:latin typeface="Courier New" panose="02070309020205020404" pitchFamily="49" charset="0"/>
              </a:endParaRPr>
            </a:p>
          </p:txBody>
        </p:sp>
      </p:grpSp>
      <p:sp>
        <p:nvSpPr>
          <p:cNvPr id="11" name="矩形 10">
            <a:extLst>
              <a:ext uri="{FF2B5EF4-FFF2-40B4-BE49-F238E27FC236}">
                <a16:creationId xmlns:a16="http://schemas.microsoft.com/office/drawing/2014/main" id="{FA503F91-6EA8-4ABC-951F-B88A6792FE8F}"/>
              </a:ext>
            </a:extLst>
          </p:cNvPr>
          <p:cNvSpPr/>
          <p:nvPr/>
        </p:nvSpPr>
        <p:spPr>
          <a:xfrm>
            <a:off x="3962400" y="5039018"/>
            <a:ext cx="4572000" cy="1200329"/>
          </a:xfrm>
          <a:prstGeom prst="rect">
            <a:avLst/>
          </a:prstGeom>
        </p:spPr>
        <p:txBody>
          <a:bodyPr>
            <a:spAutoFit/>
          </a:bodyPr>
          <a:lstStyle/>
          <a:p>
            <a:r>
              <a:rPr lang="en-US" altLang="zh-CN" dirty="0"/>
              <a:t>“long, well written paper, by a serious researcher [who] clearly knows a great deal of complexity theory and mathematics.”</a:t>
            </a:r>
            <a:endParaRPr lang="zh-CN" altLang="en-US" dirty="0"/>
          </a:p>
        </p:txBody>
      </p:sp>
    </p:spTree>
    <p:extLst>
      <p:ext uri="{BB962C8B-B14F-4D97-AF65-F5344CB8AC3E}">
        <p14:creationId xmlns:p14="http://schemas.microsoft.com/office/powerpoint/2010/main" val="3271807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a:bodyPr>
          <a:lstStyle/>
          <a:p>
            <a:r>
              <a:rPr lang="en-US" altLang="zh-CN" dirty="0"/>
              <a:t>NP</a:t>
            </a:r>
            <a:r>
              <a:rPr lang="zh-CN" altLang="en-US" dirty="0"/>
              <a:t>完全问题研究的历史和现状</a:t>
            </a:r>
            <a:endParaRPr lang="en-US" altLang="zh-CN" dirty="0"/>
          </a:p>
          <a:p>
            <a:pPr lvl="1"/>
            <a:r>
              <a:rPr lang="en-US" altLang="zh-CN" dirty="0"/>
              <a:t>2010-8-9</a:t>
            </a:r>
          </a:p>
          <a:p>
            <a:pPr lvl="2"/>
            <a:r>
              <a:rPr lang="en-US" altLang="zh-CN" dirty="0"/>
              <a:t>Lipton </a:t>
            </a:r>
            <a:r>
              <a:rPr lang="zh-CN" altLang="en-US" dirty="0"/>
              <a:t>在参考各方反应的基础上同 </a:t>
            </a:r>
            <a:r>
              <a:rPr lang="en-US" altLang="zh-CN" dirty="0"/>
              <a:t>Ken Regan </a:t>
            </a:r>
            <a:r>
              <a:rPr lang="zh-CN" altLang="en-US" dirty="0"/>
              <a:t>合写了一篇新的博客文章，指出了 </a:t>
            </a:r>
            <a:r>
              <a:rPr lang="en-US" altLang="zh-CN" dirty="0" err="1"/>
              <a:t>Deolalikar</a:t>
            </a:r>
            <a:r>
              <a:rPr lang="en-US" altLang="zh-CN" dirty="0"/>
              <a:t> </a:t>
            </a:r>
            <a:r>
              <a:rPr lang="zh-CN" altLang="en-US" dirty="0"/>
              <a:t>证明思路中的一些重大漏洞，对它的整体评价口吻较前日明显低调了许多。</a:t>
            </a:r>
          </a:p>
          <a:p>
            <a:pPr lvl="2"/>
            <a:r>
              <a:rPr lang="zh-CN" altLang="en-US" dirty="0"/>
              <a:t>同日，因为 </a:t>
            </a:r>
            <a:r>
              <a:rPr lang="en-US" altLang="zh-CN" dirty="0"/>
              <a:t>Lipton </a:t>
            </a:r>
            <a:r>
              <a:rPr lang="zh-CN" altLang="en-US" dirty="0"/>
              <a:t>博客文章后面大量有价值的评论值得梳理，</a:t>
            </a:r>
            <a:r>
              <a:rPr lang="en-US" altLang="zh-CN" dirty="0" err="1"/>
              <a:t>Venkatasubramanian</a:t>
            </a:r>
            <a:r>
              <a:rPr lang="en-US" altLang="zh-CN" dirty="0"/>
              <a:t> </a:t>
            </a:r>
            <a:r>
              <a:rPr lang="zh-CN" altLang="en-US" dirty="0"/>
              <a:t>建立了一个可以被公众编辑的 </a:t>
            </a:r>
            <a:r>
              <a:rPr lang="en-US" altLang="zh-CN" dirty="0"/>
              <a:t>Google Docs </a:t>
            </a:r>
            <a:r>
              <a:rPr lang="zh-CN" altLang="en-US" dirty="0"/>
              <a:t>文档以整理这些讨论。翌日，在陶哲轩的帮助下，该文档被转换成一个 </a:t>
            </a:r>
            <a:r>
              <a:rPr lang="en-US" altLang="zh-CN" dirty="0"/>
              <a:t>Wiki </a:t>
            </a:r>
            <a:r>
              <a:rPr lang="zh-CN" altLang="en-US" dirty="0"/>
              <a:t>架构的页面。</a:t>
            </a:r>
            <a:endParaRPr lang="en-US" altLang="zh-CN" dirty="0"/>
          </a:p>
        </p:txBody>
      </p:sp>
    </p:spTree>
    <p:extLst>
      <p:ext uri="{BB962C8B-B14F-4D97-AF65-F5344CB8AC3E}">
        <p14:creationId xmlns:p14="http://schemas.microsoft.com/office/powerpoint/2010/main" val="2240800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2010-8-10</a:t>
            </a:r>
          </a:p>
          <a:p>
            <a:pPr lvl="2"/>
            <a:r>
              <a:rPr lang="en-US" altLang="zh-CN" dirty="0"/>
              <a:t>Lipton </a:t>
            </a:r>
            <a:r>
              <a:rPr lang="zh-CN" altLang="en-US" dirty="0"/>
              <a:t>写了新的博客文章，试图将各方讨论的结果以更清晰的方式呈现出来。这篇文章继续成为各方讨论的平台，更多学术上的批评开始浮出水面。更多科学家参与了博客评论以及 </a:t>
            </a:r>
            <a:r>
              <a:rPr lang="en-US" altLang="zh-CN" dirty="0"/>
              <a:t>Wiki </a:t>
            </a:r>
            <a:r>
              <a:rPr lang="zh-CN" altLang="en-US" dirty="0"/>
              <a:t>页面的编辑。同日，</a:t>
            </a:r>
            <a:r>
              <a:rPr lang="en-US" altLang="zh-CN" dirty="0" err="1"/>
              <a:t>Deolalikar</a:t>
            </a:r>
            <a:r>
              <a:rPr lang="en-US" altLang="zh-CN" dirty="0"/>
              <a:t> </a:t>
            </a:r>
            <a:r>
              <a:rPr lang="zh-CN" altLang="en-US" dirty="0"/>
              <a:t>在自己的网站上撤下了论文初稿的链接，稍后放上了新一稿。</a:t>
            </a:r>
            <a:endParaRPr lang="en-US" altLang="zh-CN" dirty="0"/>
          </a:p>
        </p:txBody>
      </p:sp>
    </p:spTree>
    <p:extLst>
      <p:ext uri="{BB962C8B-B14F-4D97-AF65-F5344CB8AC3E}">
        <p14:creationId xmlns:p14="http://schemas.microsoft.com/office/powerpoint/2010/main" val="3900610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fontScale="92500"/>
          </a:bodyPr>
          <a:lstStyle/>
          <a:p>
            <a:r>
              <a:rPr lang="en-US" altLang="zh-CN" dirty="0"/>
              <a:t>NP</a:t>
            </a:r>
            <a:r>
              <a:rPr lang="zh-CN" altLang="en-US" dirty="0"/>
              <a:t>完全问题研究的历史和现状</a:t>
            </a:r>
            <a:endParaRPr lang="en-US" altLang="zh-CN" dirty="0"/>
          </a:p>
          <a:p>
            <a:pPr lvl="1"/>
            <a:r>
              <a:rPr lang="en-US" altLang="zh-CN" dirty="0"/>
              <a:t>2010-8-11</a:t>
            </a:r>
          </a:p>
          <a:p>
            <a:pPr lvl="2"/>
            <a:r>
              <a:rPr lang="en-US" altLang="zh-CN" dirty="0"/>
              <a:t>Lipton </a:t>
            </a:r>
            <a:r>
              <a:rPr lang="zh-CN" altLang="en-US" dirty="0"/>
              <a:t>贴出了 </a:t>
            </a:r>
            <a:r>
              <a:rPr lang="en-US" altLang="zh-CN" dirty="0" err="1"/>
              <a:t>Deolalikar</a:t>
            </a:r>
            <a:r>
              <a:rPr lang="en-US" altLang="zh-CN" dirty="0"/>
              <a:t> </a:t>
            </a:r>
            <a:r>
              <a:rPr lang="zh-CN" altLang="en-US" dirty="0"/>
              <a:t>对一部分学术质疑的答复。</a:t>
            </a:r>
            <a:r>
              <a:rPr lang="en-US" altLang="zh-CN" dirty="0"/>
              <a:t>Vinay </a:t>
            </a:r>
            <a:r>
              <a:rPr lang="en-US" altLang="zh-CN" dirty="0" err="1"/>
              <a:t>Deolalikar</a:t>
            </a:r>
            <a:r>
              <a:rPr lang="en-US" altLang="zh-CN" dirty="0"/>
              <a:t> </a:t>
            </a:r>
            <a:r>
              <a:rPr lang="zh-CN" altLang="en-US" dirty="0"/>
              <a:t>贴出了论文的第三稿。</a:t>
            </a:r>
          </a:p>
          <a:p>
            <a:pPr lvl="2"/>
            <a:r>
              <a:rPr lang="zh-CN" altLang="en-US" dirty="0"/>
              <a:t>同一日，在学术讨论之外，各方对事态发展的速度和形式本身开始进行反思。</a:t>
            </a:r>
            <a:r>
              <a:rPr lang="en-US" altLang="zh-CN" dirty="0"/>
              <a:t>Lipton </a:t>
            </a:r>
            <a:r>
              <a:rPr lang="zh-CN" altLang="en-US" dirty="0"/>
              <a:t>和陶哲轩等人认为一个借助互联网平台被良好组织起来的讨论可以产生很好的效果，无论对于 </a:t>
            </a:r>
            <a:r>
              <a:rPr lang="en-US" altLang="zh-CN" dirty="0" err="1"/>
              <a:t>Deolalikar</a:t>
            </a:r>
            <a:r>
              <a:rPr lang="en-US" altLang="zh-CN" dirty="0"/>
              <a:t> </a:t>
            </a:r>
            <a:r>
              <a:rPr lang="zh-CN" altLang="en-US" dirty="0"/>
              <a:t>改进他的证明还是对于推进人们关于 </a:t>
            </a:r>
            <a:r>
              <a:rPr lang="en-US" altLang="zh-CN" dirty="0"/>
              <a:t>P/NP </a:t>
            </a:r>
            <a:r>
              <a:rPr lang="zh-CN" altLang="en-US" dirty="0"/>
              <a:t>问题本身的了解都有益处。而另一些科学家，以 </a:t>
            </a:r>
            <a:r>
              <a:rPr lang="en-US" altLang="zh-CN" dirty="0" err="1"/>
              <a:t>Impagliazzo</a:t>
            </a:r>
            <a:r>
              <a:rPr lang="en-US" altLang="zh-CN" dirty="0"/>
              <a:t> </a:t>
            </a:r>
            <a:r>
              <a:rPr lang="zh-CN" altLang="en-US" dirty="0"/>
              <a:t>为代表，认为网络讨论导致了人们反应过度，浪费了太多本可以从事其它研究的时间。这一论点引起了大量争论。</a:t>
            </a:r>
            <a:endParaRPr lang="en-US" altLang="zh-CN" dirty="0"/>
          </a:p>
        </p:txBody>
      </p:sp>
    </p:spTree>
    <p:extLst>
      <p:ext uri="{BB962C8B-B14F-4D97-AF65-F5344CB8AC3E}">
        <p14:creationId xmlns:p14="http://schemas.microsoft.com/office/powerpoint/2010/main" val="1600789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2010-8-12</a:t>
            </a:r>
          </a:p>
          <a:p>
            <a:pPr lvl="2"/>
            <a:r>
              <a:rPr lang="en-US" altLang="zh-CN" dirty="0"/>
              <a:t>Lipton </a:t>
            </a:r>
            <a:r>
              <a:rPr lang="zh-CN" altLang="en-US" dirty="0"/>
              <a:t>贴出了一封来自 </a:t>
            </a:r>
            <a:r>
              <a:rPr lang="en-US" altLang="zh-CN" dirty="0"/>
              <a:t>Neil </a:t>
            </a:r>
            <a:r>
              <a:rPr lang="en-US" altLang="zh-CN" dirty="0" err="1"/>
              <a:t>Immerman</a:t>
            </a:r>
            <a:r>
              <a:rPr lang="en-US" altLang="zh-CN" dirty="0"/>
              <a:t> </a:t>
            </a:r>
            <a:r>
              <a:rPr lang="zh-CN" altLang="en-US" dirty="0"/>
              <a:t>的信，指出了两个此前未被认真讨论的漏洞。</a:t>
            </a:r>
            <a:endParaRPr lang="en-US" altLang="zh-CN" dirty="0"/>
          </a:p>
          <a:p>
            <a:pPr lvl="1"/>
            <a:r>
              <a:rPr lang="en-US" altLang="zh-CN" dirty="0"/>
              <a:t>2010-8-13</a:t>
            </a:r>
          </a:p>
          <a:p>
            <a:pPr lvl="2"/>
            <a:r>
              <a:rPr lang="en-US" altLang="zh-CN" dirty="0" err="1"/>
              <a:t>Deolalikar</a:t>
            </a:r>
            <a:r>
              <a:rPr lang="en-US" altLang="zh-CN" dirty="0"/>
              <a:t> </a:t>
            </a:r>
            <a:r>
              <a:rPr lang="zh-CN" altLang="en-US" dirty="0"/>
              <a:t>贴出了一篇关于自己的证明的解释性文档。</a:t>
            </a:r>
            <a:endParaRPr lang="en-US" altLang="zh-CN" dirty="0"/>
          </a:p>
        </p:txBody>
      </p:sp>
    </p:spTree>
    <p:extLst>
      <p:ext uri="{BB962C8B-B14F-4D97-AF65-F5344CB8AC3E}">
        <p14:creationId xmlns:p14="http://schemas.microsoft.com/office/powerpoint/2010/main" val="3366220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2010-8-14</a:t>
            </a:r>
          </a:p>
          <a:p>
            <a:pPr lvl="2"/>
            <a:r>
              <a:rPr lang="zh-CN" altLang="en-US" dirty="0"/>
              <a:t>在很多科学家的共同讨论中，人们逐渐厘清 </a:t>
            </a:r>
            <a:r>
              <a:rPr lang="en-US" altLang="zh-CN" dirty="0" err="1"/>
              <a:t>Deolalikar</a:t>
            </a:r>
            <a:r>
              <a:rPr lang="en-US" altLang="zh-CN" dirty="0"/>
              <a:t> </a:t>
            </a:r>
            <a:r>
              <a:rPr lang="zh-CN" altLang="en-US" dirty="0"/>
              <a:t>的论文的根本问题在于把两个没有在论文中被严格定义出来的直观概念混淆在一起，从而做出了不完善的论证。</a:t>
            </a:r>
            <a:endParaRPr lang="en-US" altLang="zh-CN" dirty="0"/>
          </a:p>
        </p:txBody>
      </p:sp>
    </p:spTree>
    <p:extLst>
      <p:ext uri="{BB962C8B-B14F-4D97-AF65-F5344CB8AC3E}">
        <p14:creationId xmlns:p14="http://schemas.microsoft.com/office/powerpoint/2010/main" val="552221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2010-8-15</a:t>
            </a:r>
          </a:p>
          <a:p>
            <a:pPr lvl="2"/>
            <a:r>
              <a:rPr lang="en-US" altLang="zh-CN" dirty="0"/>
              <a:t>Lipton </a:t>
            </a:r>
            <a:r>
              <a:rPr lang="zh-CN" altLang="en-US" dirty="0"/>
              <a:t>贴出了他对于一周以来讨论的总结。人们关于论文的看法</a:t>
            </a:r>
            <a:r>
              <a:rPr lang="en-US" altLang="zh-CN" dirty="0"/>
              <a:t>——</a:t>
            </a:r>
            <a:r>
              <a:rPr lang="zh-CN" altLang="en-US" dirty="0"/>
              <a:t>即证明不能成立</a:t>
            </a:r>
            <a:r>
              <a:rPr lang="en-US" altLang="zh-CN" dirty="0"/>
              <a:t>——</a:t>
            </a:r>
            <a:r>
              <a:rPr lang="zh-CN" altLang="en-US" dirty="0"/>
              <a:t>已经趋于稳定（当然这不能排除大家都同时犯了错误的可能性），随后的发言越来越多地集中于更抽象的层面，并且至今仍在继续。</a:t>
            </a:r>
            <a:endParaRPr lang="en-US" altLang="zh-CN" dirty="0"/>
          </a:p>
          <a:p>
            <a:pPr lvl="1"/>
            <a:r>
              <a:rPr lang="en-US" altLang="zh-CN" dirty="0"/>
              <a:t>2010-8-16</a:t>
            </a:r>
          </a:p>
          <a:p>
            <a:pPr lvl="2"/>
            <a:r>
              <a:rPr lang="zh-CN" altLang="en-US" dirty="0"/>
              <a:t>纽约时报发表了一篇文章，标题是：</a:t>
            </a:r>
            <a:br>
              <a:rPr lang="en-US" altLang="zh-CN" dirty="0"/>
            </a:br>
            <a:r>
              <a:rPr lang="en-US" altLang="zh-CN" dirty="0"/>
              <a:t>Step 1: Post Elusive Proof. Step 2: Watch Fireworks.</a:t>
            </a:r>
          </a:p>
        </p:txBody>
      </p:sp>
    </p:spTree>
    <p:extLst>
      <p:ext uri="{BB962C8B-B14F-4D97-AF65-F5344CB8AC3E}">
        <p14:creationId xmlns:p14="http://schemas.microsoft.com/office/powerpoint/2010/main" val="367921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a:xfrm>
            <a:off x="1942415" y="2133599"/>
            <a:ext cx="6591985" cy="2131219"/>
          </a:xfrm>
        </p:spPr>
        <p:txBody>
          <a:bodyPr>
            <a:normAutofit/>
          </a:bodyPr>
          <a:lstStyle/>
          <a:p>
            <a:r>
              <a:rPr lang="zh-CN" altLang="en-US" dirty="0"/>
              <a:t>确定型图灵机与非确定型图灵机</a:t>
            </a:r>
            <a:endParaRPr lang="en-US" altLang="zh-CN" dirty="0"/>
          </a:p>
          <a:p>
            <a:pPr lvl="1"/>
            <a:r>
              <a:rPr lang="zh-CN" altLang="en-US" dirty="0"/>
              <a:t>确定型图灵机示例：</a:t>
            </a:r>
            <a:r>
              <a:rPr lang="en-US" altLang="zh-CN" dirty="0"/>
              <a:t>f(x)=x+1</a:t>
            </a:r>
          </a:p>
          <a:p>
            <a:pPr lvl="2"/>
            <a:r>
              <a:rPr lang="en-US" altLang="zh-CN" dirty="0"/>
              <a:t>Q = {q</a:t>
            </a:r>
            <a:r>
              <a:rPr lang="en-US" altLang="zh-CN" baseline="-25000" dirty="0"/>
              <a:t>1</a:t>
            </a:r>
            <a:r>
              <a:rPr lang="en-US" altLang="zh-CN" dirty="0"/>
              <a:t>, q</a:t>
            </a:r>
            <a:r>
              <a:rPr lang="en-US" altLang="zh-CN" baseline="-25000" dirty="0"/>
              <a:t>2</a:t>
            </a:r>
            <a:r>
              <a:rPr lang="en-US" altLang="zh-CN" dirty="0"/>
              <a:t>, q</a:t>
            </a:r>
            <a:r>
              <a:rPr lang="en-US" altLang="zh-CN" baseline="-25000" dirty="0"/>
              <a:t>3</a:t>
            </a:r>
            <a:r>
              <a:rPr lang="en-US" altLang="zh-CN" dirty="0"/>
              <a:t>}, Γ={b, 0, 1}, </a:t>
            </a:r>
            <a:r>
              <a:rPr lang="en-US" altLang="zh-CN" dirty="0" err="1"/>
              <a:t>q</a:t>
            </a:r>
            <a:r>
              <a:rPr lang="en-US" altLang="zh-CN" baseline="-25000" dirty="0" err="1"/>
              <a:t>accept</a:t>
            </a:r>
            <a:r>
              <a:rPr lang="en-US" altLang="zh-CN" dirty="0"/>
              <a:t>=q</a:t>
            </a:r>
            <a:r>
              <a:rPr lang="en-US" altLang="zh-CN" baseline="-25000" dirty="0"/>
              <a:t>3</a:t>
            </a:r>
          </a:p>
          <a:p>
            <a:pPr lvl="2"/>
            <a:r>
              <a:rPr lang="en-US" altLang="zh-CN" dirty="0"/>
              <a:t>q1:</a:t>
            </a:r>
            <a:r>
              <a:rPr lang="zh-CN" altLang="en-US" dirty="0"/>
              <a:t>有进位状态；</a:t>
            </a:r>
            <a:r>
              <a:rPr lang="en-US" altLang="zh-CN" dirty="0"/>
              <a:t>q2:</a:t>
            </a:r>
            <a:r>
              <a:rPr lang="zh-CN" altLang="en-US" dirty="0"/>
              <a:t>无进位状态；</a:t>
            </a:r>
            <a:r>
              <a:rPr lang="en-US" altLang="zh-CN" dirty="0"/>
              <a:t>q3:</a:t>
            </a:r>
            <a:r>
              <a:rPr lang="zh-CN" altLang="en-US" dirty="0"/>
              <a:t>计算结束</a:t>
            </a:r>
            <a:endParaRPr lang="en-US" altLang="zh-CN" dirty="0"/>
          </a:p>
        </p:txBody>
      </p:sp>
      <p:sp>
        <p:nvSpPr>
          <p:cNvPr id="6" name="椭圆 5">
            <a:extLst>
              <a:ext uri="{FF2B5EF4-FFF2-40B4-BE49-F238E27FC236}">
                <a16:creationId xmlns:a16="http://schemas.microsoft.com/office/drawing/2014/main" id="{A326AF23-D4B1-4B3B-8C4A-B3DEA2413FF2}"/>
              </a:ext>
            </a:extLst>
          </p:cNvPr>
          <p:cNvSpPr/>
          <p:nvPr/>
        </p:nvSpPr>
        <p:spPr>
          <a:xfrm>
            <a:off x="3186113" y="5987596"/>
            <a:ext cx="521494" cy="350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100" dirty="0">
                <a:solidFill>
                  <a:schemeClr val="tx1"/>
                </a:solidFill>
              </a:rPr>
              <a:t>q1</a:t>
            </a:r>
            <a:endParaRPr lang="zh-CN" altLang="en-US" sz="1100" dirty="0">
              <a:solidFill>
                <a:schemeClr val="tx1"/>
              </a:solidFill>
            </a:endParaRPr>
          </a:p>
        </p:txBody>
      </p:sp>
      <p:sp>
        <p:nvSpPr>
          <p:cNvPr id="7" name="椭圆 6">
            <a:extLst>
              <a:ext uri="{FF2B5EF4-FFF2-40B4-BE49-F238E27FC236}">
                <a16:creationId xmlns:a16="http://schemas.microsoft.com/office/drawing/2014/main" id="{074EF36C-6881-4AD1-82F5-7CFC6600EE5E}"/>
              </a:ext>
            </a:extLst>
          </p:cNvPr>
          <p:cNvSpPr/>
          <p:nvPr/>
        </p:nvSpPr>
        <p:spPr>
          <a:xfrm>
            <a:off x="4911328" y="4844598"/>
            <a:ext cx="521494" cy="350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q2</a:t>
            </a:r>
            <a:endParaRPr lang="zh-CN" altLang="en-US" sz="1100" dirty="0">
              <a:solidFill>
                <a:schemeClr val="tx1"/>
              </a:solidFill>
            </a:endParaRPr>
          </a:p>
        </p:txBody>
      </p:sp>
      <p:sp>
        <p:nvSpPr>
          <p:cNvPr id="8" name="椭圆 7">
            <a:extLst>
              <a:ext uri="{FF2B5EF4-FFF2-40B4-BE49-F238E27FC236}">
                <a16:creationId xmlns:a16="http://schemas.microsoft.com/office/drawing/2014/main" id="{6388264D-5753-4EEE-AA38-BFB06DBE421E}"/>
              </a:ext>
            </a:extLst>
          </p:cNvPr>
          <p:cNvSpPr/>
          <p:nvPr/>
        </p:nvSpPr>
        <p:spPr>
          <a:xfrm>
            <a:off x="6636544" y="5987597"/>
            <a:ext cx="521494" cy="350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q3</a:t>
            </a:r>
            <a:endParaRPr lang="zh-CN" altLang="en-US" sz="1100" dirty="0">
              <a:solidFill>
                <a:schemeClr val="tx1"/>
              </a:solidFill>
            </a:endParaRPr>
          </a:p>
        </p:txBody>
      </p:sp>
      <p:cxnSp>
        <p:nvCxnSpPr>
          <p:cNvPr id="12" name="连接符: 曲线 11">
            <a:extLst>
              <a:ext uri="{FF2B5EF4-FFF2-40B4-BE49-F238E27FC236}">
                <a16:creationId xmlns:a16="http://schemas.microsoft.com/office/drawing/2014/main" id="{08983905-58C6-40F7-A728-4C1940568136}"/>
              </a:ext>
            </a:extLst>
          </p:cNvPr>
          <p:cNvCxnSpPr>
            <a:stCxn id="6" idx="0"/>
            <a:endCxn id="7" idx="2"/>
          </p:cNvCxnSpPr>
          <p:nvPr/>
        </p:nvCxnSpPr>
        <p:spPr>
          <a:xfrm rot="5400000" flipH="1" flipV="1">
            <a:off x="3695106" y="4771374"/>
            <a:ext cx="967976" cy="146446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CCB94FD-9B06-49A3-B3FA-1E01F2E37895}"/>
              </a:ext>
            </a:extLst>
          </p:cNvPr>
          <p:cNvSpPr txBox="1"/>
          <p:nvPr/>
        </p:nvSpPr>
        <p:spPr>
          <a:xfrm rot="19727305">
            <a:off x="3414884" y="4938324"/>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I:0,O:1</a:t>
            </a:r>
            <a:endParaRPr lang="zh-CN" altLang="en-US" sz="1400" dirty="0">
              <a:latin typeface="Courier New" panose="02070309020205020404" pitchFamily="49" charset="0"/>
            </a:endParaRPr>
          </a:p>
        </p:txBody>
      </p:sp>
      <p:cxnSp>
        <p:nvCxnSpPr>
          <p:cNvPr id="15" name="连接符: 曲线 14">
            <a:extLst>
              <a:ext uri="{FF2B5EF4-FFF2-40B4-BE49-F238E27FC236}">
                <a16:creationId xmlns:a16="http://schemas.microsoft.com/office/drawing/2014/main" id="{CDDE828C-E02F-477D-A636-28DCDAD70FDD}"/>
              </a:ext>
            </a:extLst>
          </p:cNvPr>
          <p:cNvCxnSpPr>
            <a:cxnSpLocks/>
            <a:stCxn id="6" idx="1"/>
            <a:endCxn id="6" idx="3"/>
          </p:cNvCxnSpPr>
          <p:nvPr/>
        </p:nvCxnSpPr>
        <p:spPr>
          <a:xfrm rot="16200000" flipH="1">
            <a:off x="3138725" y="6162617"/>
            <a:ext cx="247517" cy="12700"/>
          </a:xfrm>
          <a:prstGeom prst="curvedConnector5">
            <a:avLst>
              <a:gd name="adj1" fmla="val -92357"/>
              <a:gd name="adj2" fmla="val -4629913"/>
              <a:gd name="adj3" fmla="val 192357"/>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3E093C7C-6D78-4F96-BC23-2ACCAED68EDD}"/>
              </a:ext>
            </a:extLst>
          </p:cNvPr>
          <p:cNvSpPr txBox="1"/>
          <p:nvPr/>
        </p:nvSpPr>
        <p:spPr>
          <a:xfrm rot="21224687">
            <a:off x="2428375" y="5499710"/>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I:1,O:0</a:t>
            </a:r>
            <a:endParaRPr lang="zh-CN" altLang="en-US" sz="1400" dirty="0">
              <a:latin typeface="Courier New" panose="02070309020205020404" pitchFamily="49" charset="0"/>
            </a:endParaRPr>
          </a:p>
        </p:txBody>
      </p:sp>
      <p:cxnSp>
        <p:nvCxnSpPr>
          <p:cNvPr id="20" name="连接符: 曲线 19">
            <a:extLst>
              <a:ext uri="{FF2B5EF4-FFF2-40B4-BE49-F238E27FC236}">
                <a16:creationId xmlns:a16="http://schemas.microsoft.com/office/drawing/2014/main" id="{785D78B0-0084-4310-B837-AAB1E9DBBAD5}"/>
              </a:ext>
            </a:extLst>
          </p:cNvPr>
          <p:cNvCxnSpPr>
            <a:stCxn id="6" idx="6"/>
            <a:endCxn id="8" idx="2"/>
          </p:cNvCxnSpPr>
          <p:nvPr/>
        </p:nvCxnSpPr>
        <p:spPr>
          <a:xfrm>
            <a:off x="3707607" y="6162618"/>
            <a:ext cx="292893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DA980AD4-DBE7-4A69-965C-A31FB36F102E}"/>
              </a:ext>
            </a:extLst>
          </p:cNvPr>
          <p:cNvSpPr txBox="1"/>
          <p:nvPr/>
        </p:nvSpPr>
        <p:spPr>
          <a:xfrm>
            <a:off x="4681659" y="5850924"/>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I:b,O:1</a:t>
            </a:r>
            <a:endParaRPr lang="zh-CN" altLang="en-US" sz="1400" dirty="0">
              <a:latin typeface="Courier New" panose="02070309020205020404" pitchFamily="49" charset="0"/>
            </a:endParaRPr>
          </a:p>
        </p:txBody>
      </p:sp>
      <p:cxnSp>
        <p:nvCxnSpPr>
          <p:cNvPr id="23" name="连接符: 曲线 22">
            <a:extLst>
              <a:ext uri="{FF2B5EF4-FFF2-40B4-BE49-F238E27FC236}">
                <a16:creationId xmlns:a16="http://schemas.microsoft.com/office/drawing/2014/main" id="{D3644FA2-37B6-411B-BAC6-46B3B7D3826B}"/>
              </a:ext>
            </a:extLst>
          </p:cNvPr>
          <p:cNvCxnSpPr>
            <a:stCxn id="7" idx="1"/>
            <a:endCxn id="7" idx="7"/>
          </p:cNvCxnSpPr>
          <p:nvPr/>
        </p:nvCxnSpPr>
        <p:spPr>
          <a:xfrm rot="5400000" flipH="1" flipV="1">
            <a:off x="5172075" y="4711485"/>
            <a:ext cx="12700" cy="368752"/>
          </a:xfrm>
          <a:prstGeom prst="curvedConnector3">
            <a:avLst>
              <a:gd name="adj1" fmla="val 2203646"/>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E8F7226F-B38D-4BA5-8D93-3F944BD423D2}"/>
              </a:ext>
            </a:extLst>
          </p:cNvPr>
          <p:cNvSpPr txBox="1"/>
          <p:nvPr/>
        </p:nvSpPr>
        <p:spPr>
          <a:xfrm>
            <a:off x="4461625" y="4299133"/>
            <a:ext cx="1571278"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I:0/1,O:0/1</a:t>
            </a:r>
            <a:endParaRPr lang="zh-CN" altLang="en-US" sz="1400" dirty="0">
              <a:latin typeface="Courier New" panose="02070309020205020404" pitchFamily="49" charset="0"/>
            </a:endParaRPr>
          </a:p>
        </p:txBody>
      </p:sp>
      <p:cxnSp>
        <p:nvCxnSpPr>
          <p:cNvPr id="26" name="连接符: 曲线 25">
            <a:extLst>
              <a:ext uri="{FF2B5EF4-FFF2-40B4-BE49-F238E27FC236}">
                <a16:creationId xmlns:a16="http://schemas.microsoft.com/office/drawing/2014/main" id="{B735982C-7589-4B60-8AD5-010CA20D6A89}"/>
              </a:ext>
            </a:extLst>
          </p:cNvPr>
          <p:cNvCxnSpPr>
            <a:stCxn id="7" idx="6"/>
            <a:endCxn id="8" idx="0"/>
          </p:cNvCxnSpPr>
          <p:nvPr/>
        </p:nvCxnSpPr>
        <p:spPr>
          <a:xfrm>
            <a:off x="5432822" y="5019620"/>
            <a:ext cx="1464469" cy="96797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503BCC63-C4D1-40D3-B7D4-A479058AA630}"/>
              </a:ext>
            </a:extLst>
          </p:cNvPr>
          <p:cNvSpPr txBox="1"/>
          <p:nvPr/>
        </p:nvSpPr>
        <p:spPr>
          <a:xfrm rot="1824168">
            <a:off x="5969003" y="5011315"/>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I:b,O:b</a:t>
            </a:r>
            <a:endParaRPr lang="zh-CN" altLang="en-US" sz="1400" dirty="0">
              <a:latin typeface="Courier New" panose="02070309020205020404" pitchFamily="49" charset="0"/>
            </a:endParaRPr>
          </a:p>
        </p:txBody>
      </p:sp>
      <p:sp>
        <p:nvSpPr>
          <p:cNvPr id="28" name="椭圆 27">
            <a:extLst>
              <a:ext uri="{FF2B5EF4-FFF2-40B4-BE49-F238E27FC236}">
                <a16:creationId xmlns:a16="http://schemas.microsoft.com/office/drawing/2014/main" id="{77E32E80-3D79-4D9F-B512-75159A1D23A0}"/>
              </a:ext>
            </a:extLst>
          </p:cNvPr>
          <p:cNvSpPr/>
          <p:nvPr/>
        </p:nvSpPr>
        <p:spPr>
          <a:xfrm>
            <a:off x="3184200" y="5987596"/>
            <a:ext cx="521494" cy="35004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q1</a:t>
            </a:r>
            <a:endParaRPr lang="zh-CN" altLang="en-US" sz="1100" dirty="0">
              <a:solidFill>
                <a:schemeClr val="tx1"/>
              </a:solidFill>
            </a:endParaRPr>
          </a:p>
        </p:txBody>
      </p:sp>
    </p:spTree>
    <p:extLst>
      <p:ext uri="{BB962C8B-B14F-4D97-AF65-F5344CB8AC3E}">
        <p14:creationId xmlns:p14="http://schemas.microsoft.com/office/powerpoint/2010/main" val="97757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p:bldP spid="18" grpId="0"/>
      <p:bldP spid="21" grpId="0"/>
      <p:bldP spid="24" grpId="0"/>
      <p:bldP spid="27" grpId="0"/>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zh-CN" altLang="en-US" dirty="0"/>
              <a:t>目前唯一已知的有可能解决</a:t>
            </a:r>
            <a:r>
              <a:rPr lang="en-US" altLang="zh-CN" dirty="0"/>
              <a:t>P/NP</a:t>
            </a:r>
            <a:r>
              <a:rPr lang="zh-CN" altLang="en-US" dirty="0"/>
              <a:t>问题的方法，来自芝加哥大学的</a:t>
            </a:r>
            <a:r>
              <a:rPr lang="en-US" altLang="zh-CN" dirty="0" err="1"/>
              <a:t>Kaitan</a:t>
            </a:r>
            <a:r>
              <a:rPr lang="en-US" altLang="zh-CN" dirty="0"/>
              <a:t> Mar Marley</a:t>
            </a:r>
            <a:r>
              <a:rPr lang="zh-CN" altLang="en-US" dirty="0"/>
              <a:t>。他的工作表明通过解决代数几何学的某些问题可能会产生</a:t>
            </a:r>
            <a:r>
              <a:rPr lang="en-US" altLang="zh-CN" dirty="0"/>
              <a:t>P≠NP</a:t>
            </a:r>
            <a:r>
              <a:rPr lang="zh-CN" altLang="en-US" dirty="0"/>
              <a:t>的证明。</a:t>
            </a:r>
            <a:endParaRPr lang="en-US" altLang="zh-CN" dirty="0"/>
          </a:p>
          <a:p>
            <a:pPr lvl="1"/>
            <a:r>
              <a:rPr lang="zh-CN" altLang="en-US" dirty="0"/>
              <a:t>但是求解这些问题所需要的数学技术远远超出人类现有的数学技术水平。</a:t>
            </a:r>
            <a:endParaRPr lang="en-US" altLang="zh-CN" dirty="0"/>
          </a:p>
        </p:txBody>
      </p:sp>
    </p:spTree>
    <p:extLst>
      <p:ext uri="{BB962C8B-B14F-4D97-AF65-F5344CB8AC3E}">
        <p14:creationId xmlns:p14="http://schemas.microsoft.com/office/powerpoint/2010/main" val="3642671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zh-CN" altLang="en-US" dirty="0"/>
              <a:t>一些常见的谬误或可能的谬误</a:t>
            </a:r>
            <a:endParaRPr lang="en-US" altLang="zh-CN" dirty="0"/>
          </a:p>
          <a:p>
            <a:pPr lvl="1"/>
            <a:r>
              <a:rPr lang="en-US" altLang="zh-CN" dirty="0"/>
              <a:t>NP</a:t>
            </a:r>
            <a:r>
              <a:rPr lang="zh-CN" altLang="en-US" dirty="0"/>
              <a:t>问题是难解问题</a:t>
            </a:r>
            <a:endParaRPr lang="en-US" altLang="zh-CN" dirty="0"/>
          </a:p>
          <a:p>
            <a:pPr lvl="1"/>
            <a:r>
              <a:rPr lang="en-US" altLang="zh-CN" dirty="0"/>
              <a:t>NP</a:t>
            </a:r>
            <a:r>
              <a:rPr lang="zh-CN" altLang="en-US" dirty="0"/>
              <a:t>难问题就是</a:t>
            </a:r>
            <a:r>
              <a:rPr lang="en-US" altLang="zh-CN" dirty="0"/>
              <a:t>NP</a:t>
            </a:r>
            <a:r>
              <a:rPr lang="zh-CN" altLang="en-US" dirty="0"/>
              <a:t>完全问题</a:t>
            </a:r>
            <a:endParaRPr lang="en-US" altLang="zh-CN" dirty="0"/>
          </a:p>
          <a:p>
            <a:pPr lvl="1"/>
            <a:r>
              <a:rPr lang="zh-CN" altLang="en-US" dirty="0"/>
              <a:t>在确定型图灵机下，</a:t>
            </a:r>
            <a:r>
              <a:rPr lang="en-US" altLang="zh-CN" dirty="0"/>
              <a:t>P≠NP</a:t>
            </a:r>
            <a:r>
              <a:rPr lang="zh-CN" altLang="en-US" dirty="0"/>
              <a:t>，在非确定型图灵机下，</a:t>
            </a:r>
            <a:r>
              <a:rPr lang="en-US" altLang="zh-CN" dirty="0"/>
              <a:t>P</a:t>
            </a:r>
            <a:r>
              <a:rPr lang="zh-CN" altLang="en-US" dirty="0"/>
              <a:t>＝</a:t>
            </a:r>
            <a:r>
              <a:rPr lang="en-US" altLang="zh-CN" dirty="0"/>
              <a:t>NP</a:t>
            </a:r>
          </a:p>
          <a:p>
            <a:pPr lvl="1"/>
            <a:r>
              <a:rPr lang="en-US" altLang="zh-CN" dirty="0"/>
              <a:t>NPC</a:t>
            </a:r>
            <a:r>
              <a:rPr lang="zh-CN" altLang="en-US" dirty="0"/>
              <a:t>问题没有多项式复杂性的解法</a:t>
            </a:r>
            <a:endParaRPr lang="en-US" altLang="zh-CN" dirty="0"/>
          </a:p>
          <a:p>
            <a:pPr lvl="1"/>
            <a:r>
              <a:rPr lang="en-US" altLang="zh-CN" dirty="0"/>
              <a:t>……</a:t>
            </a:r>
            <a:endParaRPr lang="zh-CN" altLang="en-US" dirty="0"/>
          </a:p>
        </p:txBody>
      </p:sp>
    </p:spTree>
    <p:extLst>
      <p:ext uri="{BB962C8B-B14F-4D97-AF65-F5344CB8AC3E}">
        <p14:creationId xmlns:p14="http://schemas.microsoft.com/office/powerpoint/2010/main" val="1814026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zh-CN" altLang="en-US" dirty="0"/>
              <a:t>如果</a:t>
            </a:r>
            <a:r>
              <a:rPr lang="en-US" altLang="zh-CN" dirty="0"/>
              <a:t>P=NP</a:t>
            </a:r>
            <a:r>
              <a:rPr lang="zh-CN" altLang="en-US" dirty="0"/>
              <a:t>，世界将会怎样？</a:t>
            </a:r>
            <a:endParaRPr lang="en-US" altLang="zh-CN" dirty="0"/>
          </a:p>
          <a:p>
            <a:endParaRPr lang="en-US" altLang="zh-CN" dirty="0"/>
          </a:p>
          <a:p>
            <a:r>
              <a:rPr lang="zh-CN" altLang="en-US" dirty="0"/>
              <a:t>如果</a:t>
            </a:r>
            <a:r>
              <a:rPr lang="en-US" altLang="zh-CN" dirty="0"/>
              <a:t>P≠NP</a:t>
            </a:r>
            <a:r>
              <a:rPr lang="zh-CN" altLang="en-US" dirty="0"/>
              <a:t>，世界将会怎样？</a:t>
            </a:r>
          </a:p>
          <a:p>
            <a:endParaRPr lang="zh-CN" altLang="en-US" dirty="0"/>
          </a:p>
        </p:txBody>
      </p:sp>
    </p:spTree>
    <p:extLst>
      <p:ext uri="{BB962C8B-B14F-4D97-AF65-F5344CB8AC3E}">
        <p14:creationId xmlns:p14="http://schemas.microsoft.com/office/powerpoint/2010/main" val="1997766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文本占位符 2"/>
          <p:cNvSpPr>
            <a:spLocks noGrp="1"/>
          </p:cNvSpPr>
          <p:nvPr>
            <p:ph type="body" idx="1"/>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spTree>
    <p:extLst>
      <p:ext uri="{BB962C8B-B14F-4D97-AF65-F5344CB8AC3E}">
        <p14:creationId xmlns:p14="http://schemas.microsoft.com/office/powerpoint/2010/main" val="4241219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NP</a:t>
                </a:r>
                <a:r>
                  <a:rPr lang="zh-CN" altLang="en-US" dirty="0"/>
                  <a:t>完全问题证明的常用方法</a:t>
                </a:r>
                <a:endParaRPr lang="en-US" altLang="zh-CN" dirty="0"/>
              </a:p>
              <a:p>
                <a:pPr lvl="1"/>
                <a:r>
                  <a:rPr lang="zh-CN" altLang="en-US" dirty="0"/>
                  <a:t>若</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𝑁𝑃</m:t>
                    </m:r>
                    <m:r>
                      <a:rPr lang="zh-CN" altLang="en-US"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i="1">
                            <a:latin typeface="Cambria Math" panose="02040503050406030204" pitchFamily="18" charset="0"/>
                            <a:ea typeface="Cambria Math" panose="02040503050406030204" pitchFamily="18" charset="0"/>
                          </a:rPr>
                          <m:t>′</m:t>
                        </m:r>
                      </m:sup>
                    </m:sSup>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𝑁𝑃</m:t>
                    </m:r>
                    <m:r>
                      <a:rPr lang="en-US" altLang="zh-CN" b="0" i="1" smtClean="0">
                        <a:latin typeface="Cambria Math" panose="02040503050406030204" pitchFamily="18" charset="0"/>
                        <a:ea typeface="Cambria Math" panose="02040503050406030204" pitchFamily="18" charset="0"/>
                      </a:rPr>
                      <m:t>_</m:t>
                    </m:r>
                    <m:r>
                      <a:rPr lang="en-US" altLang="zh-CN" i="1">
                        <a:latin typeface="Cambria Math" panose="02040503050406030204" pitchFamily="18" charset="0"/>
                        <a:ea typeface="Cambria Math" panose="02040503050406030204" pitchFamily="18" charset="0"/>
                      </a:rPr>
                      <m:t>𝐶𝑜𝑚𝑝𝑙𝑒𝑡𝑒</m:t>
                    </m:r>
                  </m:oMath>
                </a14:m>
                <a:endParaRPr lang="en-US" altLang="zh-CN" i="1" dirty="0">
                  <a:latin typeface="Cambria Math" panose="02040503050406030204" pitchFamily="18" charset="0"/>
                  <a:ea typeface="Cambria Math" panose="02040503050406030204" pitchFamily="18" charset="0"/>
                </a:endParaRPr>
              </a:p>
              <a:p>
                <a:pPr lvl="1"/>
                <a14:m>
                  <m:oMath xmlns:m="http://schemas.openxmlformats.org/officeDocument/2006/math">
                    <m:r>
                      <a:rPr lang="zh-CN" altLang="en-US" b="0" i="1" smtClean="0">
                        <a:latin typeface="Cambria Math" panose="02040503050406030204" pitchFamily="18" charset="0"/>
                        <a:ea typeface="Cambria Math" panose="02040503050406030204" pitchFamily="18" charset="0"/>
                      </a:rPr>
                      <m:t>则</m:t>
                    </m:r>
                    <m:r>
                      <m:rPr>
                        <m:sty m:val="p"/>
                      </m:rPr>
                      <a:rPr lang="el-GR" altLang="zh-CN" i="1">
                        <a:latin typeface="Cambria Math" panose="02040503050406030204" pitchFamily="18" charset="0"/>
                        <a:ea typeface="Cambria Math" panose="02040503050406030204" pitchFamily="18" charset="0"/>
                      </a:rPr>
                      <m:t>Π</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𝑝</m:t>
                        </m:r>
                      </m:sub>
                    </m:sSub>
                    <m:r>
                      <m:rPr>
                        <m:sty m:val="p"/>
                      </m:rPr>
                      <a:rPr lang="el-GR" altLang="zh-CN" i="1">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Π</m:t>
                    </m:r>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𝑁𝑃</m:t>
                    </m:r>
                    <m:r>
                      <a:rPr lang="en-US" altLang="zh-CN" b="0" i="1" smtClean="0">
                        <a:latin typeface="Cambria Math" panose="02040503050406030204" pitchFamily="18" charset="0"/>
                        <a:ea typeface="Cambria Math" panose="02040503050406030204" pitchFamily="18" charset="0"/>
                      </a:rPr>
                      <m:t>_</m:t>
                    </m:r>
                    <m:r>
                      <a:rPr lang="en-US" altLang="zh-CN" i="1">
                        <a:latin typeface="Cambria Math" panose="02040503050406030204" pitchFamily="18" charset="0"/>
                        <a:ea typeface="Cambria Math" panose="02040503050406030204" pitchFamily="18" charset="0"/>
                      </a:rPr>
                      <m:t>𝐶𝑜𝑚𝑝𝑙𝑒𝑡𝑒</m:t>
                    </m:r>
                  </m:oMath>
                </a14:m>
                <a:endParaRPr lang="en-US" altLang="zh-CN" dirty="0"/>
              </a:p>
              <a:p>
                <a:pPr lvl="2"/>
                <a:r>
                  <a:rPr lang="zh-CN" altLang="en-US" dirty="0"/>
                  <a:t>限制法</a:t>
                </a:r>
                <a:endParaRPr lang="en-US" altLang="zh-CN" dirty="0"/>
              </a:p>
              <a:p>
                <a:pPr lvl="2"/>
                <a:r>
                  <a:rPr lang="zh-CN" altLang="en-US" dirty="0"/>
                  <a:t>局部替换法</a:t>
                </a:r>
                <a:endParaRPr lang="en-US" altLang="zh-CN" dirty="0"/>
              </a:p>
              <a:p>
                <a:pPr lvl="2"/>
                <a:r>
                  <a:rPr lang="zh-CN" altLang="en-US" dirty="0"/>
                  <a:t>构件设计法</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4967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p:txBody>
          <a:bodyPr/>
          <a:lstStyle/>
          <a:p>
            <a:r>
              <a:rPr lang="en-US" altLang="zh-CN" dirty="0"/>
              <a:t>NP</a:t>
            </a:r>
            <a:r>
              <a:rPr lang="zh-CN" altLang="en-US" dirty="0"/>
              <a:t>完全问题证明的基本步骤</a:t>
            </a:r>
            <a:endParaRPr lang="en-US" altLang="zh-CN" dirty="0"/>
          </a:p>
          <a:p>
            <a:pPr lvl="1"/>
            <a:r>
              <a:rPr lang="zh-CN" altLang="en-US" dirty="0"/>
              <a:t>要证明问题</a:t>
            </a:r>
            <a:r>
              <a:rPr lang="en-US" altLang="zh-CN" dirty="0"/>
              <a:t>A</a:t>
            </a:r>
            <a:r>
              <a:rPr lang="zh-CN" altLang="en-US" dirty="0"/>
              <a:t>是</a:t>
            </a:r>
            <a:r>
              <a:rPr lang="en-US" altLang="zh-CN" dirty="0"/>
              <a:t>NPC</a:t>
            </a:r>
            <a:r>
              <a:rPr lang="zh-CN" altLang="en-US" dirty="0"/>
              <a:t>，先选择一个已知的</a:t>
            </a:r>
            <a:r>
              <a:rPr lang="en-US" altLang="zh-CN" dirty="0"/>
              <a:t>NPC</a:t>
            </a:r>
            <a:r>
              <a:rPr lang="zh-CN" altLang="en-US" dirty="0"/>
              <a:t>（设为</a:t>
            </a:r>
            <a:r>
              <a:rPr lang="en-US" altLang="zh-CN" dirty="0"/>
              <a:t>B</a:t>
            </a:r>
            <a:r>
              <a:rPr lang="zh-CN" altLang="en-US" dirty="0"/>
              <a:t>）为参照。</a:t>
            </a:r>
          </a:p>
          <a:p>
            <a:pPr lvl="1"/>
            <a:r>
              <a:rPr lang="zh-CN" altLang="en-US" dirty="0"/>
              <a:t>第一步：证明</a:t>
            </a:r>
            <a:r>
              <a:rPr lang="en-US" altLang="zh-CN" dirty="0"/>
              <a:t>A</a:t>
            </a:r>
            <a:r>
              <a:rPr lang="zh-CN" altLang="en-US" dirty="0"/>
              <a:t>属于</a:t>
            </a:r>
            <a:r>
              <a:rPr lang="en-US" altLang="zh-CN" dirty="0"/>
              <a:t>NP</a:t>
            </a:r>
            <a:r>
              <a:rPr lang="zh-CN" altLang="en-US" dirty="0"/>
              <a:t>，即</a:t>
            </a:r>
            <a:r>
              <a:rPr lang="en-US" altLang="zh-CN" dirty="0"/>
              <a:t>A</a:t>
            </a:r>
            <a:r>
              <a:rPr lang="zh-CN" altLang="en-US" dirty="0"/>
              <a:t>可以在多项式时间内验证；</a:t>
            </a:r>
          </a:p>
          <a:p>
            <a:pPr lvl="1"/>
            <a:r>
              <a:rPr lang="zh-CN" altLang="en-US" dirty="0"/>
              <a:t>第二步：建立</a:t>
            </a:r>
            <a:r>
              <a:rPr lang="en-US" altLang="zh-CN" dirty="0"/>
              <a:t>B</a:t>
            </a:r>
            <a:r>
              <a:rPr lang="zh-CN" altLang="en-US" dirty="0"/>
              <a:t>到</a:t>
            </a:r>
            <a:r>
              <a:rPr lang="en-US" altLang="zh-CN" dirty="0"/>
              <a:t>A</a:t>
            </a:r>
            <a:r>
              <a:rPr lang="zh-CN" altLang="en-US" dirty="0"/>
              <a:t>的输入变换，将</a:t>
            </a:r>
            <a:r>
              <a:rPr lang="en-US" altLang="zh-CN" dirty="0"/>
              <a:t>B</a:t>
            </a:r>
            <a:r>
              <a:rPr lang="zh-CN" altLang="en-US" dirty="0"/>
              <a:t>的输入</a:t>
            </a:r>
            <a:r>
              <a:rPr lang="en-US" altLang="zh-CN" dirty="0"/>
              <a:t>fb</a:t>
            </a:r>
            <a:r>
              <a:rPr lang="zh-CN" altLang="en-US" dirty="0"/>
              <a:t>变换为</a:t>
            </a:r>
            <a:r>
              <a:rPr lang="en-US" altLang="zh-CN" dirty="0"/>
              <a:t>A</a:t>
            </a:r>
            <a:r>
              <a:rPr lang="zh-CN" altLang="en-US" dirty="0"/>
              <a:t>的输入</a:t>
            </a:r>
            <a:r>
              <a:rPr lang="en-US" altLang="zh-CN" dirty="0"/>
              <a:t>fa</a:t>
            </a:r>
            <a:r>
              <a:rPr lang="zh-CN" altLang="en-US" dirty="0"/>
              <a:t>，并证明变换时间不超过多项式时间；</a:t>
            </a:r>
          </a:p>
          <a:p>
            <a:pPr lvl="1"/>
            <a:r>
              <a:rPr lang="zh-CN" altLang="en-US" dirty="0"/>
              <a:t>第三步：证明当</a:t>
            </a:r>
            <a:r>
              <a:rPr lang="en-US" altLang="zh-CN" dirty="0"/>
              <a:t>B(fb)</a:t>
            </a:r>
            <a:r>
              <a:rPr lang="zh-CN" altLang="en-US" dirty="0"/>
              <a:t>为真时，则</a:t>
            </a:r>
            <a:r>
              <a:rPr lang="en-US" altLang="zh-CN" dirty="0"/>
              <a:t>A(fa)</a:t>
            </a:r>
            <a:r>
              <a:rPr lang="zh-CN" altLang="en-US" dirty="0"/>
              <a:t>为真；</a:t>
            </a:r>
            <a:endParaRPr lang="en-US" altLang="zh-CN" dirty="0"/>
          </a:p>
          <a:p>
            <a:pPr lvl="1"/>
            <a:r>
              <a:rPr lang="zh-CN" altLang="en-US" dirty="0"/>
              <a:t>第四步：证明当</a:t>
            </a:r>
            <a:r>
              <a:rPr lang="en-US" altLang="zh-CN" dirty="0"/>
              <a:t>A(fa)</a:t>
            </a:r>
            <a:r>
              <a:rPr lang="zh-CN" altLang="en-US" dirty="0"/>
              <a:t>为真时，则</a:t>
            </a:r>
            <a:r>
              <a:rPr lang="en-US" altLang="zh-CN" dirty="0"/>
              <a:t>B(fb)</a:t>
            </a:r>
            <a:r>
              <a:rPr lang="zh-CN" altLang="en-US" dirty="0"/>
              <a:t>为真；</a:t>
            </a:r>
          </a:p>
        </p:txBody>
      </p:sp>
    </p:spTree>
    <p:extLst>
      <p:ext uri="{BB962C8B-B14F-4D97-AF65-F5344CB8AC3E}">
        <p14:creationId xmlns:p14="http://schemas.microsoft.com/office/powerpoint/2010/main" val="7125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p:txBody>
          <a:bodyPr/>
          <a:lstStyle/>
          <a:p>
            <a:r>
              <a:rPr lang="zh-CN" altLang="en-US" dirty="0"/>
              <a:t>最大可满足性问题</a:t>
            </a:r>
            <a:r>
              <a:rPr lang="en-US" altLang="zh-CN" dirty="0"/>
              <a:t>(MAX-SAT)</a:t>
            </a:r>
          </a:p>
          <a:p>
            <a:pPr lvl="1"/>
            <a:r>
              <a:rPr lang="zh-CN" altLang="en-US" dirty="0"/>
              <a:t>任给关于变元</a:t>
            </a:r>
            <a:r>
              <a:rPr lang="en-US" altLang="zh-CN" dirty="0"/>
              <a:t>(x</a:t>
            </a:r>
            <a:r>
              <a:rPr lang="en-US" altLang="zh-CN" baseline="-25000" dirty="0"/>
              <a:t>1</a:t>
            </a:r>
            <a:r>
              <a:rPr lang="en-US" altLang="zh-CN" dirty="0"/>
              <a:t>, x</a:t>
            </a:r>
            <a:r>
              <a:rPr lang="en-US" altLang="zh-CN" baseline="-25000" dirty="0"/>
              <a:t>2</a:t>
            </a:r>
            <a:r>
              <a:rPr lang="en-US" altLang="zh-CN" dirty="0"/>
              <a:t>, .., </a:t>
            </a:r>
            <a:r>
              <a:rPr lang="en-US" altLang="zh-CN" dirty="0" err="1"/>
              <a:t>x</a:t>
            </a:r>
            <a:r>
              <a:rPr lang="en-US" altLang="zh-CN" baseline="-25000" dirty="0" err="1"/>
              <a:t>n</a:t>
            </a:r>
            <a:r>
              <a:rPr lang="en-US" altLang="zh-CN" dirty="0"/>
              <a:t>)</a:t>
            </a:r>
            <a:r>
              <a:rPr lang="zh-CN" altLang="en-US" dirty="0"/>
              <a:t>的简单析取式</a:t>
            </a:r>
            <a:r>
              <a:rPr lang="en-US" altLang="zh-CN" dirty="0"/>
              <a:t>(C</a:t>
            </a:r>
            <a:r>
              <a:rPr lang="en-US" altLang="zh-CN" baseline="-25000" dirty="0"/>
              <a:t>1</a:t>
            </a:r>
            <a:r>
              <a:rPr lang="en-US" altLang="zh-CN" dirty="0"/>
              <a:t>, C</a:t>
            </a:r>
            <a:r>
              <a:rPr lang="en-US" altLang="zh-CN" baseline="-25000" dirty="0"/>
              <a:t>2</a:t>
            </a:r>
            <a:r>
              <a:rPr lang="en-US" altLang="zh-CN" dirty="0"/>
              <a:t>, .., C</a:t>
            </a:r>
            <a:r>
              <a:rPr lang="en-US" altLang="zh-CN" baseline="-25000" dirty="0"/>
              <a:t>m</a:t>
            </a:r>
            <a:r>
              <a:rPr lang="en-US" altLang="zh-CN" dirty="0"/>
              <a:t>)</a:t>
            </a:r>
            <a:r>
              <a:rPr lang="zh-CN" altLang="en-US" dirty="0"/>
              <a:t>及正整数</a:t>
            </a:r>
            <a:r>
              <a:rPr lang="en-US" altLang="zh-CN" dirty="0"/>
              <a:t>K</a:t>
            </a:r>
            <a:r>
              <a:rPr lang="zh-CN" altLang="en-US" dirty="0"/>
              <a:t>，问是否存在关于</a:t>
            </a:r>
            <a:r>
              <a:rPr lang="en-US" altLang="zh-CN" dirty="0"/>
              <a:t>(x</a:t>
            </a:r>
            <a:r>
              <a:rPr lang="en-US" altLang="zh-CN" baseline="-25000" dirty="0"/>
              <a:t>1</a:t>
            </a:r>
            <a:r>
              <a:rPr lang="en-US" altLang="zh-CN" dirty="0"/>
              <a:t>, x</a:t>
            </a:r>
            <a:r>
              <a:rPr lang="en-US" altLang="zh-CN" baseline="-25000" dirty="0"/>
              <a:t>2</a:t>
            </a:r>
            <a:r>
              <a:rPr lang="en-US" altLang="zh-CN" dirty="0"/>
              <a:t>, .., </a:t>
            </a:r>
            <a:r>
              <a:rPr lang="en-US" altLang="zh-CN" dirty="0" err="1"/>
              <a:t>x</a:t>
            </a:r>
            <a:r>
              <a:rPr lang="en-US" altLang="zh-CN" baseline="-25000" dirty="0" err="1"/>
              <a:t>n</a:t>
            </a:r>
            <a:r>
              <a:rPr lang="en-US" altLang="zh-CN" dirty="0"/>
              <a:t>)</a:t>
            </a:r>
            <a:r>
              <a:rPr lang="zh-CN" altLang="en-US" dirty="0"/>
              <a:t>的赋值使得</a:t>
            </a:r>
            <a:r>
              <a:rPr lang="en-US" altLang="zh-CN" dirty="0"/>
              <a:t>(C</a:t>
            </a:r>
            <a:r>
              <a:rPr lang="en-US" altLang="zh-CN" baseline="-25000" dirty="0"/>
              <a:t>1</a:t>
            </a:r>
            <a:r>
              <a:rPr lang="en-US" altLang="zh-CN" dirty="0"/>
              <a:t>, C</a:t>
            </a:r>
            <a:r>
              <a:rPr lang="en-US" altLang="zh-CN" baseline="-25000" dirty="0"/>
              <a:t>2</a:t>
            </a:r>
            <a:r>
              <a:rPr lang="en-US" altLang="zh-CN" dirty="0"/>
              <a:t>, .., C</a:t>
            </a:r>
            <a:r>
              <a:rPr lang="en-US" altLang="zh-CN" baseline="-25000" dirty="0"/>
              <a:t>m</a:t>
            </a:r>
            <a:r>
              <a:rPr lang="en-US" altLang="zh-CN" dirty="0"/>
              <a:t>)</a:t>
            </a:r>
            <a:r>
              <a:rPr lang="zh-CN" altLang="en-US" dirty="0"/>
              <a:t>中至少有</a:t>
            </a:r>
            <a:r>
              <a:rPr lang="en-US" altLang="zh-CN" dirty="0"/>
              <a:t>K</a:t>
            </a:r>
            <a:r>
              <a:rPr lang="zh-CN" altLang="en-US" dirty="0"/>
              <a:t>个为真？</a:t>
            </a:r>
          </a:p>
        </p:txBody>
      </p:sp>
      <mc:AlternateContent xmlns:mc="http://schemas.openxmlformats.org/markup-compatibility/2006" xmlns:a14="http://schemas.microsoft.com/office/drawing/2010/main">
        <mc:Choice Requires="a14">
          <p:sp>
            <p:nvSpPr>
              <p:cNvPr id="4" name="文本框 3"/>
              <p:cNvSpPr txBox="1"/>
              <p:nvPr/>
            </p:nvSpPr>
            <p:spPr>
              <a:xfrm>
                <a:off x="2324100" y="4171950"/>
                <a:ext cx="6334125" cy="86857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设判定问题</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𝑌</m:t>
                        </m:r>
                      </m:e>
                    </m:d>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b="0" i="1" smtClean="0">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𝐷</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e>
                    </m:d>
                  </m:oMath>
                </a14:m>
                <a:r>
                  <a:rPr lang="zh-CN" altLang="en-US" dirty="0"/>
                  <a:t>，如果</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𝑌</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oMath>
                </a14:m>
                <a:r>
                  <a:rPr lang="zh-CN" altLang="en-US" dirty="0"/>
                  <a:t>，则</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smtClean="0">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是</m:t>
                    </m:r>
                    <m:r>
                      <m:rPr>
                        <m:sty m:val="p"/>
                      </m:rPr>
                      <a:rPr lang="en-US" altLang="zh-CN" b="0" i="1" smtClean="0">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 </m:t>
                    </m:r>
                  </m:oMath>
                </a14:m>
                <a:r>
                  <a:rPr lang="zh-CN" altLang="en-US" dirty="0"/>
                  <a:t>的特殊情况，称作</a:t>
                </a: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Π</m:t>
                    </m:r>
                    <m:r>
                      <a:rPr lang="zh-CN" altLang="en-US" b="0" i="1" smtClean="0">
                        <a:latin typeface="Cambria Math" panose="02040503050406030204" pitchFamily="18" charset="0"/>
                        <a:ea typeface="Cambria Math" panose="02040503050406030204" pitchFamily="18" charset="0"/>
                      </a:rPr>
                      <m:t>的子</m:t>
                    </m:r>
                    <m:r>
                      <a:rPr lang="zh-CN" altLang="en-US" i="1">
                        <a:latin typeface="Cambria Math" panose="02040503050406030204" pitchFamily="18" charset="0"/>
                        <a:ea typeface="Cambria Math" panose="02040503050406030204" pitchFamily="18" charset="0"/>
                      </a:rPr>
                      <m:t>问题</m:t>
                    </m:r>
                    <m:r>
                      <a:rPr lang="zh-CN" altLang="en-US" b="0" i="1" smtClean="0">
                        <a:latin typeface="Cambria Math" panose="02040503050406030204" pitchFamily="18" charset="0"/>
                        <a:ea typeface="Cambria Math" panose="02040503050406030204" pitchFamily="18" charset="0"/>
                      </a:rPr>
                      <m:t>。</m:t>
                    </m:r>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2324100" y="4171950"/>
                <a:ext cx="6334125" cy="868571"/>
              </a:xfrm>
              <a:prstGeom prst="rect">
                <a:avLst/>
              </a:prstGeom>
              <a:blipFill rotWithShape="0">
                <a:blip r:embed="rId3"/>
                <a:stretch>
                  <a:fillRect l="-672" r="-4323" b="-7586"/>
                </a:stretch>
              </a:blipFill>
            </p:spPr>
            <p:txBody>
              <a:bodyPr/>
              <a:lstStyle/>
              <a:p>
                <a:r>
                  <a:rPr lang="zh-CN" altLang="en-US">
                    <a:noFill/>
                  </a:rPr>
                  <a:t> </a:t>
                </a:r>
              </a:p>
            </p:txBody>
          </p:sp>
        </mc:Fallback>
      </mc:AlternateContent>
      <p:sp>
        <p:nvSpPr>
          <p:cNvPr id="5" name="文本框 4"/>
          <p:cNvSpPr txBox="1"/>
          <p:nvPr/>
        </p:nvSpPr>
        <p:spPr>
          <a:xfrm>
            <a:off x="2324099" y="5040521"/>
            <a:ext cx="633412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t>SAT</a:t>
            </a:r>
            <a:r>
              <a:rPr lang="zh-CN" altLang="en-US" dirty="0"/>
              <a:t>问题是</a:t>
            </a:r>
            <a:r>
              <a:rPr lang="en-US" altLang="zh-CN" dirty="0"/>
              <a:t>MAX-SAT</a:t>
            </a:r>
            <a:r>
              <a:rPr lang="zh-CN" altLang="en-US" dirty="0"/>
              <a:t>问题的子问题。</a:t>
            </a:r>
          </a:p>
        </p:txBody>
      </p:sp>
    </p:spTree>
    <p:extLst>
      <p:ext uri="{BB962C8B-B14F-4D97-AF65-F5344CB8AC3E}">
        <p14:creationId xmlns:p14="http://schemas.microsoft.com/office/powerpoint/2010/main" val="171697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p:txBody>
          <a:bodyPr/>
          <a:lstStyle/>
          <a:p>
            <a:r>
              <a:rPr lang="zh-CN" altLang="en-US" dirty="0"/>
              <a:t>最大可满足性问题</a:t>
            </a:r>
            <a:r>
              <a:rPr lang="en-US" altLang="zh-CN" dirty="0"/>
              <a:t>(MAX-SAT)</a:t>
            </a:r>
          </a:p>
          <a:p>
            <a:pPr lvl="1"/>
            <a:r>
              <a:rPr lang="zh-CN" altLang="en-US" dirty="0"/>
              <a:t>证明：</a:t>
            </a:r>
            <a:r>
              <a:rPr lang="en-US" altLang="zh-CN" dirty="0"/>
              <a:t>MAX-SAT</a:t>
            </a:r>
            <a:r>
              <a:rPr lang="zh-CN" altLang="en-US" dirty="0"/>
              <a:t>是</a:t>
            </a:r>
            <a:r>
              <a:rPr lang="en-US" altLang="zh-CN" dirty="0"/>
              <a:t>NP</a:t>
            </a:r>
            <a:r>
              <a:rPr lang="zh-CN" altLang="en-US" dirty="0"/>
              <a:t>完全的。</a:t>
            </a:r>
          </a:p>
        </p:txBody>
      </p:sp>
      <p:sp>
        <p:nvSpPr>
          <p:cNvPr id="4" name="文本框 3"/>
          <p:cNvSpPr txBox="1"/>
          <p:nvPr/>
        </p:nvSpPr>
        <p:spPr>
          <a:xfrm>
            <a:off x="2038005" y="3764305"/>
            <a:ext cx="6724649"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latin typeface="Courier New" panose="02070309020205020404" pitchFamily="49" charset="0"/>
                <a:cs typeface="Courier New" panose="02070309020205020404" pitchFamily="49" charset="0"/>
              </a:rPr>
              <a:t>对</a:t>
            </a:r>
            <a:r>
              <a:rPr lang="en-US" altLang="zh-CN" dirty="0">
                <a:latin typeface="Courier New" panose="02070309020205020404" pitchFamily="49" charset="0"/>
                <a:cs typeface="Courier New" panose="02070309020205020404" pitchFamily="49" charset="0"/>
              </a:rPr>
              <a:t>SAT</a:t>
            </a:r>
            <a:r>
              <a:rPr lang="zh-CN" altLang="en-US" dirty="0">
                <a:latin typeface="Courier New" panose="02070309020205020404" pitchFamily="49" charset="0"/>
                <a:cs typeface="Courier New" panose="02070309020205020404" pitchFamily="49" charset="0"/>
              </a:rPr>
              <a:t>的任意实例</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是关于变元</a:t>
            </a:r>
            <a:r>
              <a:rPr lang="en-US" altLang="zh-CN" dirty="0">
                <a:latin typeface="Courier New" panose="02070309020205020404" pitchFamily="49" charset="0"/>
                <a:cs typeface="Courier New" panose="02070309020205020404" pitchFamily="49" charset="0"/>
              </a:rPr>
              <a:t>(x</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 x</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x</a:t>
            </a:r>
            <a:r>
              <a:rPr lang="en-US" altLang="zh-CN" baseline="-25000" dirty="0" err="1">
                <a:latin typeface="Courier New" panose="02070309020205020404" pitchFamily="49" charset="0"/>
                <a:cs typeface="Courier New" panose="02070309020205020404" pitchFamily="49" charset="0"/>
              </a:rPr>
              <a:t>n</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的合取范式</a:t>
            </a:r>
            <a:r>
              <a:rPr lang="en-US" altLang="zh-CN" dirty="0">
                <a:latin typeface="Courier New" panose="02070309020205020404" pitchFamily="49" charset="0"/>
                <a:cs typeface="Courier New" panose="02070309020205020404" pitchFamily="49" charset="0"/>
              </a:rPr>
              <a:t>F=C</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m</a:t>
            </a:r>
            <a:r>
              <a:rPr lang="zh-CN" altLang="en-US" dirty="0">
                <a:latin typeface="Courier New" panose="02070309020205020404" pitchFamily="49" charset="0"/>
                <a:cs typeface="Courier New" panose="02070309020205020404" pitchFamily="49" charset="0"/>
              </a:rPr>
              <a:t>，其中</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是简单析取式，定义转换</a:t>
            </a:r>
            <a:r>
              <a:rPr lang="en-US" altLang="zh-CN" dirty="0">
                <a:latin typeface="Courier New" panose="02070309020205020404" pitchFamily="49" charset="0"/>
                <a:cs typeface="Courier New" panose="02070309020205020404" pitchFamily="49" charset="0"/>
              </a:rPr>
              <a:t>f(I)</a:t>
            </a:r>
            <a:r>
              <a:rPr lang="zh-CN" altLang="en-US" dirty="0">
                <a:latin typeface="Courier New" panose="02070309020205020404" pitchFamily="49" charset="0"/>
                <a:cs typeface="Courier New" panose="02070309020205020404" pitchFamily="49" charset="0"/>
              </a:rPr>
              <a:t>为：</a:t>
            </a:r>
            <a:endParaRPr lang="en-US" altLang="zh-CN" dirty="0">
              <a:latin typeface="Courier New" panose="02070309020205020404" pitchFamily="49" charset="0"/>
              <a:cs typeface="Courier New" panose="02070309020205020404" pitchFamily="49" charset="0"/>
            </a:endParaRPr>
          </a:p>
          <a:p>
            <a:pPr>
              <a:lnSpc>
                <a:spcPct val="150000"/>
              </a:lnSpc>
            </a:pPr>
            <a:r>
              <a:rPr lang="zh-CN" altLang="en-US" dirty="0">
                <a:latin typeface="Courier New" panose="02070309020205020404" pitchFamily="49" charset="0"/>
                <a:cs typeface="Courier New" panose="02070309020205020404" pitchFamily="49" charset="0"/>
              </a:rPr>
              <a:t>由简单析取式</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 C</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 .., C</a:t>
            </a:r>
            <a:r>
              <a:rPr lang="en-US" altLang="zh-CN" baseline="-25000" dirty="0">
                <a:latin typeface="Courier New" panose="02070309020205020404" pitchFamily="49" charset="0"/>
                <a:cs typeface="Courier New" panose="02070309020205020404" pitchFamily="49" charset="0"/>
              </a:rPr>
              <a:t>m</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和正整数</a:t>
            </a:r>
            <a:r>
              <a:rPr lang="en-US" altLang="zh-CN" dirty="0">
                <a:latin typeface="Courier New" panose="02070309020205020404" pitchFamily="49" charset="0"/>
                <a:cs typeface="Courier New" panose="02070309020205020404" pitchFamily="49" charset="0"/>
              </a:rPr>
              <a:t>K=m</a:t>
            </a:r>
            <a:r>
              <a:rPr lang="zh-CN" altLang="en-US" dirty="0">
                <a:latin typeface="Courier New" panose="02070309020205020404" pitchFamily="49" charset="0"/>
                <a:cs typeface="Courier New" panose="02070309020205020404" pitchFamily="49" charset="0"/>
              </a:rPr>
              <a:t>构成的</a:t>
            </a:r>
            <a:r>
              <a:rPr lang="en-US" altLang="zh-CN" dirty="0">
                <a:latin typeface="Courier New" panose="02070309020205020404" pitchFamily="49" charset="0"/>
                <a:cs typeface="Courier New" panose="02070309020205020404" pitchFamily="49" charset="0"/>
              </a:rPr>
              <a:t>MAX-SAT</a:t>
            </a:r>
            <a:r>
              <a:rPr lang="zh-CN" altLang="en-US" dirty="0">
                <a:latin typeface="Courier New" panose="02070309020205020404" pitchFamily="49" charset="0"/>
                <a:cs typeface="Courier New" panose="02070309020205020404" pitchFamily="49" charset="0"/>
              </a:rPr>
              <a:t>问题。转换</a:t>
            </a:r>
            <a:r>
              <a:rPr lang="en-US" altLang="zh-CN" dirty="0">
                <a:latin typeface="Courier New" panose="02070309020205020404" pitchFamily="49" charset="0"/>
                <a:cs typeface="Courier New" panose="02070309020205020404" pitchFamily="49" charset="0"/>
              </a:rPr>
              <a:t>f</a:t>
            </a:r>
            <a:r>
              <a:rPr lang="zh-CN" altLang="en-US" dirty="0">
                <a:latin typeface="Courier New" panose="02070309020205020404" pitchFamily="49" charset="0"/>
                <a:cs typeface="Courier New" panose="02070309020205020404" pitchFamily="49" charset="0"/>
              </a:rPr>
              <a:t>是多项式可计算的。</a:t>
            </a:r>
          </a:p>
        </p:txBody>
      </p:sp>
      <mc:AlternateContent xmlns:mc="http://schemas.openxmlformats.org/markup-compatibility/2006" xmlns:a14="http://schemas.microsoft.com/office/drawing/2010/main">
        <mc:Choice Requires="a14">
          <p:sp>
            <p:nvSpPr>
              <p:cNvPr id="5" name="文本框 4"/>
              <p:cNvSpPr txBox="1"/>
              <p:nvPr/>
            </p:nvSpPr>
            <p:spPr>
              <a:xfrm>
                <a:off x="2044585" y="5518631"/>
                <a:ext cx="6718069" cy="9554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dirty="0">
                    <a:latin typeface="Courier New" panose="02070309020205020404" pitchFamily="49" charset="0"/>
                    <a:cs typeface="Courier New" panose="02070309020205020404" pitchFamily="49" charset="0"/>
                  </a:rPr>
                  <a:t>F</a:t>
                </a:r>
                <a:r>
                  <a:rPr lang="zh-CN" altLang="en-US" dirty="0">
                    <a:latin typeface="Courier New" panose="02070309020205020404" pitchFamily="49" charset="0"/>
                    <a:cs typeface="Courier New" panose="02070309020205020404" pitchFamily="49" charset="0"/>
                  </a:rPr>
                  <a:t>成真当且仅当</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 C</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 .., C</a:t>
                </a:r>
                <a:r>
                  <a:rPr lang="en-US" altLang="zh-CN" baseline="-25000" dirty="0">
                    <a:latin typeface="Courier New" panose="02070309020205020404" pitchFamily="49" charset="0"/>
                    <a:cs typeface="Courier New" panose="02070309020205020404" pitchFamily="49" charset="0"/>
                  </a:rPr>
                  <a:t>m</a:t>
                </a:r>
                <a:r>
                  <a:rPr lang="zh-CN" altLang="en-US" dirty="0">
                    <a:latin typeface="Courier New" panose="02070309020205020404" pitchFamily="49" charset="0"/>
                    <a:cs typeface="Courier New" panose="02070309020205020404" pitchFamily="49" charset="0"/>
                  </a:rPr>
                  <a:t>都为真，即</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的答案为</a:t>
                </a:r>
                <a:r>
                  <a:rPr lang="en-US" altLang="zh-CN" dirty="0">
                    <a:latin typeface="Courier New" panose="02070309020205020404" pitchFamily="49" charset="0"/>
                    <a:cs typeface="Courier New" panose="02070309020205020404" pitchFamily="49" charset="0"/>
                  </a:rPr>
                  <a:t>YES</a:t>
                </a:r>
                <a:r>
                  <a:rPr lang="zh-CN" altLang="en-US" dirty="0">
                    <a:latin typeface="Courier New" panose="02070309020205020404" pitchFamily="49" charset="0"/>
                    <a:cs typeface="Courier New" panose="02070309020205020404" pitchFamily="49" charset="0"/>
                  </a:rPr>
                  <a:t>当且仅当</a:t>
                </a:r>
                <a:r>
                  <a:rPr lang="en-US" altLang="zh-CN" dirty="0">
                    <a:latin typeface="Courier New" panose="02070309020205020404" pitchFamily="49" charset="0"/>
                    <a:cs typeface="Courier New" panose="02070309020205020404" pitchFamily="49" charset="0"/>
                  </a:rPr>
                  <a:t>f(I)</a:t>
                </a:r>
                <a:r>
                  <a:rPr lang="zh-CN" altLang="en-US" dirty="0">
                    <a:latin typeface="Courier New" panose="02070309020205020404" pitchFamily="49" charset="0"/>
                    <a:cs typeface="Courier New" panose="02070309020205020404" pitchFamily="49" charset="0"/>
                  </a:rPr>
                  <a:t>的答案为</a:t>
                </a:r>
                <a:r>
                  <a:rPr lang="en-US" altLang="zh-CN" dirty="0">
                    <a:latin typeface="Courier New" panose="02070309020205020404" pitchFamily="49" charset="0"/>
                    <a:cs typeface="Courier New" panose="02070309020205020404" pitchFamily="49" charset="0"/>
                  </a:rPr>
                  <a:t>YES</a:t>
                </a:r>
                <a:r>
                  <a:rPr lang="zh-CN" altLang="en-US" dirty="0">
                    <a:latin typeface="Courier New" panose="02070309020205020404" pitchFamily="49" charset="0"/>
                    <a:cs typeface="Courier New" panose="02070309020205020404" pitchFamily="49" charset="0"/>
                  </a:rPr>
                  <a:t>，即：</a:t>
                </a:r>
                <a14:m>
                  <m:oMath xmlns:m="http://schemas.openxmlformats.org/officeDocument/2006/math">
                    <m:r>
                      <a:rPr lang="en-US" altLang="zh-CN" b="0" i="1" smtClean="0">
                        <a:latin typeface="Cambria Math" panose="02040503050406030204" pitchFamily="18" charset="0"/>
                        <a:cs typeface="Courier New" panose="02070309020205020404" pitchFamily="49" charset="0"/>
                      </a:rPr>
                      <m:t>𝑆𝐴𝑇</m:t>
                    </m:r>
                    <m:sSub>
                      <m:sSubPr>
                        <m:ctrlPr>
                          <a:rPr lang="en-US" altLang="zh-CN" b="0" i="1" smtClean="0">
                            <a:latin typeface="Cambria Math" panose="02040503050406030204" pitchFamily="18" charset="0"/>
                            <a:cs typeface="Courier New" panose="02070309020205020404" pitchFamily="49" charset="0"/>
                          </a:rPr>
                        </m:ctrlPr>
                      </m:sSubPr>
                      <m:e>
                        <m:r>
                          <a:rPr lang="en-US" altLang="zh-CN" b="0" i="1" smtClean="0">
                            <a:latin typeface="Cambria Math" panose="02040503050406030204" pitchFamily="18" charset="0"/>
                            <a:ea typeface="Cambria Math" panose="02040503050406030204" pitchFamily="18" charset="0"/>
                            <a:cs typeface="Courier New" panose="02070309020205020404" pitchFamily="49" charset="0"/>
                          </a:rPr>
                          <m:t>≤</m:t>
                        </m:r>
                      </m:e>
                      <m:sub>
                        <m:r>
                          <a:rPr lang="en-US" altLang="zh-CN" b="0" i="1" smtClean="0">
                            <a:latin typeface="Cambria Math" panose="02040503050406030204" pitchFamily="18" charset="0"/>
                            <a:cs typeface="Courier New" panose="02070309020205020404" pitchFamily="49" charset="0"/>
                          </a:rPr>
                          <m:t>𝑝</m:t>
                        </m:r>
                      </m:sub>
                    </m:sSub>
                    <m:r>
                      <a:rPr lang="en-US" altLang="zh-CN" b="0" i="1" smtClean="0">
                        <a:latin typeface="Cambria Math" panose="02040503050406030204" pitchFamily="18" charset="0"/>
                        <a:cs typeface="Courier New" panose="02070309020205020404" pitchFamily="49" charset="0"/>
                      </a:rPr>
                      <m:t>𝑀𝐴𝑋</m:t>
                    </m:r>
                    <m:r>
                      <a:rPr lang="en-US" altLang="zh-CN" b="0" i="1" smtClean="0">
                        <a:latin typeface="Cambria Math" panose="02040503050406030204" pitchFamily="18" charset="0"/>
                        <a:cs typeface="Courier New" panose="02070309020205020404" pitchFamily="49" charset="0"/>
                      </a:rPr>
                      <m:t>−</m:t>
                    </m:r>
                    <m:r>
                      <a:rPr lang="en-US" altLang="zh-CN" b="0" i="1" smtClean="0">
                        <a:latin typeface="Cambria Math" panose="02040503050406030204" pitchFamily="18" charset="0"/>
                        <a:cs typeface="Courier New" panose="02070309020205020404" pitchFamily="49" charset="0"/>
                      </a:rPr>
                      <m:t>𝑆𝐴𝑇</m:t>
                    </m:r>
                  </m:oMath>
                </a14:m>
                <a:r>
                  <a:rPr lang="zh-CN" altLang="en-US" dirty="0">
                    <a:latin typeface="Courier New" panose="02070309020205020404" pitchFamily="49" charset="0"/>
                    <a:cs typeface="Courier New" panose="02070309020205020404" pitchFamily="49" charset="0"/>
                  </a:rPr>
                  <a:t>。</a:t>
                </a:r>
              </a:p>
            </p:txBody>
          </p:sp>
        </mc:Choice>
        <mc:Fallback xmlns="">
          <p:sp>
            <p:nvSpPr>
              <p:cNvPr id="5" name="文本框 4"/>
              <p:cNvSpPr txBox="1">
                <a:spLocks noRot="1" noChangeAspect="1" noMove="1" noResize="1" noEditPoints="1" noAdjustHandles="1" noChangeArrowheads="1" noChangeShapeType="1" noTextEdit="1"/>
              </p:cNvSpPr>
              <p:nvPr/>
            </p:nvSpPr>
            <p:spPr>
              <a:xfrm>
                <a:off x="2044585" y="5518631"/>
                <a:ext cx="6718069" cy="955454"/>
              </a:xfrm>
              <a:prstGeom prst="rect">
                <a:avLst/>
              </a:prstGeom>
              <a:blipFill>
                <a:blip r:embed="rId2"/>
                <a:stretch>
                  <a:fillRect l="-634" b="-4403"/>
                </a:stretch>
              </a:blipFill>
            </p:spPr>
            <p:txBody>
              <a:bodyPr/>
              <a:lstStyle/>
              <a:p>
                <a:r>
                  <a:rPr lang="zh-CN" altLang="en-US">
                    <a:noFill/>
                  </a:rPr>
                  <a:t> </a:t>
                </a:r>
              </a:p>
            </p:txBody>
          </p:sp>
        </mc:Fallback>
      </mc:AlternateContent>
      <p:sp>
        <p:nvSpPr>
          <p:cNvPr id="6" name="文本框 5"/>
          <p:cNvSpPr txBox="1"/>
          <p:nvPr/>
        </p:nvSpPr>
        <p:spPr>
          <a:xfrm>
            <a:off x="2038006" y="3394973"/>
            <a:ext cx="672464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易证：</a:t>
            </a:r>
            <a:r>
              <a:rPr lang="en-US" altLang="zh-CN" dirty="0"/>
              <a:t>MAX</a:t>
            </a:r>
            <a:r>
              <a:rPr lang="zh-CN" altLang="en-US" dirty="0"/>
              <a:t>－</a:t>
            </a:r>
            <a:r>
              <a:rPr lang="en-US" altLang="zh-CN" dirty="0"/>
              <a:t>SAT∈NP</a:t>
            </a:r>
            <a:r>
              <a:rPr lang="zh-CN" altLang="en-US" dirty="0"/>
              <a:t>。</a:t>
            </a:r>
          </a:p>
        </p:txBody>
      </p:sp>
      <p:sp>
        <p:nvSpPr>
          <p:cNvPr id="7" name="文本框 6"/>
          <p:cNvSpPr txBox="1"/>
          <p:nvPr/>
        </p:nvSpPr>
        <p:spPr>
          <a:xfrm>
            <a:off x="7885491" y="5049400"/>
            <a:ext cx="877163" cy="4692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latin typeface="Courier New" panose="02070309020205020404" pitchFamily="49" charset="0"/>
              </a:rPr>
              <a:t>限制法</a:t>
            </a:r>
          </a:p>
        </p:txBody>
      </p:sp>
    </p:spTree>
    <p:extLst>
      <p:ext uri="{BB962C8B-B14F-4D97-AF65-F5344CB8AC3E}">
        <p14:creationId xmlns:p14="http://schemas.microsoft.com/office/powerpoint/2010/main" val="299082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如果合取范式的每一个简单析取式恰好有</a:t>
            </a:r>
            <a:r>
              <a:rPr lang="en-US" altLang="zh-CN" dirty="0"/>
              <a:t>3</a:t>
            </a:r>
            <a:r>
              <a:rPr lang="zh-CN" altLang="en-US" dirty="0"/>
              <a:t>个文字（变元或变元的否定），则称为</a:t>
            </a:r>
            <a:r>
              <a:rPr lang="en-US" altLang="zh-CN" dirty="0"/>
              <a:t>3</a:t>
            </a:r>
            <a:r>
              <a:rPr lang="zh-CN" altLang="en-US" dirty="0"/>
              <a:t>元合取范式。</a:t>
            </a:r>
            <a:endParaRPr lang="en-US" altLang="zh-CN" dirty="0"/>
          </a:p>
          <a:p>
            <a:pPr lvl="1"/>
            <a:r>
              <a:rPr lang="zh-CN" altLang="en-US" dirty="0"/>
              <a:t>任给一个</a:t>
            </a:r>
            <a:r>
              <a:rPr lang="en-US" altLang="zh-CN" dirty="0"/>
              <a:t>3</a:t>
            </a:r>
            <a:r>
              <a:rPr lang="zh-CN" altLang="en-US" dirty="0"/>
              <a:t>元合取范式</a:t>
            </a:r>
            <a:r>
              <a:rPr lang="en-US" altLang="zh-CN" dirty="0"/>
              <a:t>F</a:t>
            </a:r>
            <a:r>
              <a:rPr lang="zh-CN" altLang="en-US" dirty="0"/>
              <a:t>，问：</a:t>
            </a:r>
            <a:r>
              <a:rPr lang="en-US" altLang="zh-CN" dirty="0"/>
              <a:t>F</a:t>
            </a:r>
            <a:r>
              <a:rPr lang="zh-CN" altLang="en-US" dirty="0"/>
              <a:t>是可满足的吗？</a:t>
            </a:r>
            <a:endParaRPr lang="en-US" altLang="zh-CN" dirty="0"/>
          </a:p>
          <a:p>
            <a:pPr lvl="1"/>
            <a:r>
              <a:rPr lang="en-US" altLang="zh-CN" dirty="0"/>
              <a:t>3SAT</a:t>
            </a:r>
            <a:r>
              <a:rPr lang="zh-CN" altLang="en-US" dirty="0"/>
              <a:t>是</a:t>
            </a:r>
            <a:r>
              <a:rPr lang="en-US" altLang="zh-CN" dirty="0"/>
              <a:t>NP</a:t>
            </a:r>
            <a:r>
              <a:rPr lang="zh-CN" altLang="en-US" dirty="0"/>
              <a:t>完全的。</a:t>
            </a:r>
          </a:p>
        </p:txBody>
      </p:sp>
      <p:sp>
        <p:nvSpPr>
          <p:cNvPr id="4" name="文本框 3"/>
          <p:cNvSpPr txBox="1"/>
          <p:nvPr/>
        </p:nvSpPr>
        <p:spPr>
          <a:xfrm>
            <a:off x="2571748" y="4610500"/>
            <a:ext cx="596265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显然，</a:t>
            </a:r>
            <a:r>
              <a:rPr lang="en-US" altLang="zh-CN" dirty="0"/>
              <a:t>3SAT</a:t>
            </a:r>
            <a:r>
              <a:rPr lang="zh-CN" altLang="en-US" dirty="0"/>
              <a:t>是</a:t>
            </a:r>
            <a:r>
              <a:rPr lang="en-US" altLang="zh-CN" dirty="0"/>
              <a:t>SAT</a:t>
            </a:r>
            <a:r>
              <a:rPr lang="zh-CN" altLang="en-US" dirty="0"/>
              <a:t>的特殊情况，</a:t>
            </a:r>
            <a:r>
              <a:rPr lang="en-US" altLang="zh-CN" dirty="0"/>
              <a:t>3SAT∈NP</a:t>
            </a:r>
            <a:r>
              <a:rPr lang="zh-CN" altLang="en-US" dirty="0"/>
              <a:t>。</a:t>
            </a:r>
          </a:p>
        </p:txBody>
      </p:sp>
      <mc:AlternateContent xmlns:mc="http://schemas.openxmlformats.org/markup-compatibility/2006" xmlns:a14="http://schemas.microsoft.com/office/drawing/2010/main">
        <mc:Choice Requires="a14">
          <p:sp>
            <p:nvSpPr>
              <p:cNvPr id="5" name="文本框 4"/>
              <p:cNvSpPr txBox="1"/>
              <p:nvPr/>
            </p:nvSpPr>
            <p:spPr>
              <a:xfrm>
                <a:off x="2571748" y="4979832"/>
                <a:ext cx="5962650" cy="39074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要证明</a:t>
                </a:r>
                <a:r>
                  <a:rPr lang="en-US" altLang="zh-CN" dirty="0"/>
                  <a:t>3SAT</a:t>
                </a:r>
                <a:r>
                  <a:rPr lang="zh-CN" altLang="en-US" dirty="0"/>
                  <a:t>是</a:t>
                </a:r>
                <a:r>
                  <a:rPr lang="en-US" altLang="zh-CN" dirty="0"/>
                  <a:t>NP</a:t>
                </a:r>
                <a:r>
                  <a:rPr lang="zh-CN" altLang="en-US" dirty="0"/>
                  <a:t>难的，需要证明：</a:t>
                </a:r>
                <a14:m>
                  <m:oMath xmlns:m="http://schemas.openxmlformats.org/officeDocument/2006/math">
                    <m:r>
                      <a:rPr lang="en-US" altLang="zh-CN" b="0" i="1" smtClean="0">
                        <a:latin typeface="Cambria Math" panose="02040503050406030204" pitchFamily="18" charset="0"/>
                      </a:rPr>
                      <m:t>𝑆𝐴𝑇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3</m:t>
                    </m:r>
                    <m:r>
                      <a:rPr lang="en-US" altLang="zh-CN" b="0" i="1" smtClean="0">
                        <a:latin typeface="Cambria Math" panose="02040503050406030204" pitchFamily="18" charset="0"/>
                      </a:rPr>
                      <m:t>𝑆𝐴𝑇</m:t>
                    </m:r>
                  </m:oMath>
                </a14:m>
                <a:r>
                  <a:rPr lang="zh-CN" altLang="en-US" dirty="0"/>
                  <a:t>。</a:t>
                </a:r>
              </a:p>
            </p:txBody>
          </p:sp>
        </mc:Choice>
        <mc:Fallback xmlns="">
          <p:sp>
            <p:nvSpPr>
              <p:cNvPr id="5" name="文本框 4"/>
              <p:cNvSpPr txBox="1">
                <a:spLocks noRot="1" noChangeAspect="1" noMove="1" noResize="1" noEditPoints="1" noAdjustHandles="1" noChangeArrowheads="1" noChangeShapeType="1" noTextEdit="1"/>
              </p:cNvSpPr>
              <p:nvPr/>
            </p:nvSpPr>
            <p:spPr>
              <a:xfrm>
                <a:off x="2571748" y="4979832"/>
                <a:ext cx="5962650" cy="390748"/>
              </a:xfrm>
              <a:prstGeom prst="rect">
                <a:avLst/>
              </a:prstGeom>
              <a:blipFill rotWithShape="0">
                <a:blip r:embed="rId3"/>
                <a:stretch>
                  <a:fillRect l="-816" t="-12121" b="-15152"/>
                </a:stretch>
              </a:blipFill>
            </p:spPr>
            <p:txBody>
              <a:bodyPr/>
              <a:lstStyle/>
              <a:p>
                <a:r>
                  <a:rPr lang="zh-CN" altLang="en-US">
                    <a:noFill/>
                  </a:rPr>
                  <a:t> </a:t>
                </a:r>
              </a:p>
            </p:txBody>
          </p:sp>
        </mc:Fallback>
      </mc:AlternateContent>
      <p:sp>
        <p:nvSpPr>
          <p:cNvPr id="6" name="文本框 5"/>
          <p:cNvSpPr txBox="1"/>
          <p:nvPr/>
        </p:nvSpPr>
        <p:spPr>
          <a:xfrm>
            <a:off x="2571748" y="5370580"/>
            <a:ext cx="5962651" cy="133882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要找到一个转换，将</a:t>
            </a:r>
            <a:r>
              <a:rPr lang="en-US" altLang="zh-CN" dirty="0"/>
              <a:t>SAT</a:t>
            </a:r>
            <a:r>
              <a:rPr lang="zh-CN" altLang="en-US" dirty="0"/>
              <a:t>多项式时间变换为</a:t>
            </a:r>
            <a:r>
              <a:rPr lang="en-US" altLang="zh-CN" dirty="0"/>
              <a:t>3SAT</a:t>
            </a:r>
            <a:r>
              <a:rPr lang="zh-CN" altLang="en-US" dirty="0"/>
              <a:t>，即将任意一个合取范式</a:t>
            </a:r>
            <a:r>
              <a:rPr lang="en-US" altLang="zh-CN" dirty="0"/>
              <a:t>F</a:t>
            </a:r>
            <a:r>
              <a:rPr lang="zh-CN" altLang="en-US" dirty="0"/>
              <a:t>，转换为</a:t>
            </a:r>
            <a:r>
              <a:rPr lang="en-US" altLang="zh-CN" dirty="0"/>
              <a:t>3</a:t>
            </a:r>
            <a:r>
              <a:rPr lang="zh-CN" altLang="en-US" dirty="0"/>
              <a:t>元合取范式</a:t>
            </a:r>
            <a:r>
              <a:rPr lang="en-US" altLang="zh-CN" dirty="0"/>
              <a:t>F’</a:t>
            </a:r>
            <a:r>
              <a:rPr lang="zh-CN" altLang="en-US" dirty="0"/>
              <a:t>，使得</a:t>
            </a:r>
            <a:r>
              <a:rPr lang="en-US" altLang="zh-CN" dirty="0"/>
              <a:t>F</a:t>
            </a:r>
            <a:r>
              <a:rPr lang="zh-CN" altLang="en-US" dirty="0"/>
              <a:t>是可满足的当且仅当</a:t>
            </a:r>
            <a:r>
              <a:rPr lang="en-US" altLang="zh-CN" dirty="0"/>
              <a:t>F’</a:t>
            </a:r>
            <a:r>
              <a:rPr lang="zh-CN" altLang="en-US" dirty="0"/>
              <a:t>是可满足的。</a:t>
            </a:r>
          </a:p>
        </p:txBody>
      </p:sp>
    </p:spTree>
    <p:extLst>
      <p:ext uri="{BB962C8B-B14F-4D97-AF65-F5344CB8AC3E}">
        <p14:creationId xmlns:p14="http://schemas.microsoft.com/office/powerpoint/2010/main" val="216822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1369881" y="3869683"/>
                <a:ext cx="7669344" cy="79585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设</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nary>
                      <m:r>
                        <a:rPr lang="zh-CN" altLang="en-US" b="0" i="1" smtClean="0">
                          <a:latin typeface="Cambria Math" panose="02040503050406030204" pitchFamily="18" charset="0"/>
                        </a:rPr>
                        <m:t>，其中</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e>
                      </m:d>
                      <m:r>
                        <a:rPr lang="zh-CN" altLang="en-US" b="0" i="1" smtClean="0">
                          <a:latin typeface="Cambria Math" panose="02040503050406030204" pitchFamily="18" charset="0"/>
                          <a:ea typeface="Cambria Math" panose="02040503050406030204" pitchFamily="18" charset="0"/>
                        </a:rPr>
                        <m:t>是</m:t>
                      </m:r>
                      <m:r>
                        <a:rPr lang="zh-CN" altLang="en-US" i="1">
                          <a:latin typeface="Cambria Math" panose="02040503050406030204" pitchFamily="18" charset="0"/>
                          <a:ea typeface="Cambria Math" panose="02040503050406030204" pitchFamily="18" charset="0"/>
                        </a:rPr>
                        <m:t>简单</m:t>
                      </m:r>
                      <m:r>
                        <a:rPr lang="zh-CN" altLang="en-US" b="0" i="1" smtClean="0">
                          <a:latin typeface="Cambria Math" panose="02040503050406030204" pitchFamily="18" charset="0"/>
                          <a:ea typeface="Cambria Math" panose="02040503050406030204" pitchFamily="18" charset="0"/>
                        </a:rPr>
                        <m:t>析取式，</m:t>
                      </m:r>
                      <m:r>
                        <a:rPr lang="zh-CN" altLang="en-US" i="1">
                          <a:latin typeface="Cambria Math" panose="02040503050406030204" pitchFamily="18" charset="0"/>
                        </a:rPr>
                        <m:t>对应的</m:t>
                      </m:r>
                      <m:sSup>
                        <m:sSupPr>
                          <m:ctrlPr>
                            <a:rPr lang="en-US" altLang="zh-CN" i="1">
                              <a:latin typeface="Cambria Math" panose="02040503050406030204" pitchFamily="18" charset="0"/>
                            </a:rPr>
                          </m:ctrlPr>
                        </m:sSupPr>
                        <m:e>
                          <m:r>
                            <a:rPr lang="en-US" altLang="zh-CN" i="1">
                              <a:latin typeface="Cambria Math" panose="02040503050406030204" pitchFamily="18" charset="0"/>
                            </a:rPr>
                            <m:t>𝐹</m:t>
                          </m:r>
                        </m:e>
                        <m:sup>
                          <m:r>
                            <a:rPr lang="en-US" altLang="zh-CN" i="1">
                              <a:latin typeface="Cambria Math" panose="02040503050406030204" pitchFamily="18" charset="0"/>
                            </a:rPr>
                            <m:t>′</m:t>
                          </m:r>
                        </m:sup>
                      </m:sSup>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e>
                      </m:nary>
                      <m:r>
                        <a:rPr lang="zh-CN" altLang="en-US" i="1">
                          <a:latin typeface="Cambria Math" panose="02040503050406030204" pitchFamily="18" charset="0"/>
                        </a:rPr>
                        <m:t>，</m:t>
                      </m:r>
                    </m:oMath>
                  </m:oMathPara>
                </a14:m>
                <a:endParaRPr lang="en-US" altLang="zh-CN" b="0" dirty="0">
                  <a:ea typeface="Cambria Math" panose="020405030504060302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369881" y="3869683"/>
                <a:ext cx="7669344" cy="795859"/>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369881" y="4665542"/>
                <a:ext cx="7669344" cy="404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zh-CN" altLang="en-US" b="0" i="1" smtClean="0">
                          <a:latin typeface="Cambria Math" panose="02040503050406030204" pitchFamily="18" charset="0"/>
                        </a:rPr>
                        <m:t>其中</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zh-CN" altLang="en-US" b="0" i="1" smtClean="0">
                          <a:latin typeface="Cambria Math" panose="02040503050406030204" pitchFamily="18" charset="0"/>
                        </a:rPr>
                        <m:t>对应于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e>
                      </m:d>
                      <m:r>
                        <a:rPr lang="zh-CN" altLang="en-US" b="0" i="1" smtClean="0">
                          <a:latin typeface="Cambria Math" panose="02040503050406030204" pitchFamily="18" charset="0"/>
                        </a:rPr>
                        <m:t>，是一个三元合取范式，且：</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369881" y="4665542"/>
                <a:ext cx="7669344" cy="404663"/>
              </a:xfrm>
              <a:prstGeom prst="rect">
                <a:avLst/>
              </a:prstGeom>
              <a:blipFill rotWithShape="0">
                <a:blip r:embed="rId3"/>
                <a:stretch>
                  <a:fillRect l="-238" b="-57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369881" y="5070205"/>
                <a:ext cx="7669344" cy="40286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zh-CN" altLang="en-US" b="0" i="1" smtClean="0">
                          <a:latin typeface="Cambria Math" panose="02040503050406030204" pitchFamily="18" charset="0"/>
                        </a:rPr>
                        <m:t>是可</m:t>
                      </m:r>
                      <m:r>
                        <a:rPr lang="zh-CN" altLang="en-US" i="1">
                          <a:latin typeface="Cambria Math" panose="02040503050406030204" pitchFamily="18" charset="0"/>
                        </a:rPr>
                        <m:t>满足</m:t>
                      </m:r>
                      <m:r>
                        <a:rPr lang="zh-CN" altLang="en-US" b="0" i="1" smtClean="0">
                          <a:latin typeface="Cambria Math" panose="02040503050406030204" pitchFamily="18" charset="0"/>
                        </a:rPr>
                        <m:t>的当且仅当</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zh-CN" altLang="en-US" b="0" i="1" smtClean="0">
                          <a:latin typeface="Cambria Math" panose="02040503050406030204" pitchFamily="18" charset="0"/>
                        </a:rPr>
                        <m:t>是可</m:t>
                      </m:r>
                      <m:r>
                        <a:rPr lang="zh-CN" altLang="en-US" i="1">
                          <a:latin typeface="Cambria Math" panose="02040503050406030204" pitchFamily="18" charset="0"/>
                        </a:rPr>
                        <m:t>满足</m:t>
                      </m:r>
                      <m:r>
                        <a:rPr lang="zh-CN" altLang="en-US" b="0" i="1" smtClean="0">
                          <a:latin typeface="Cambria Math" panose="02040503050406030204" pitchFamily="18" charset="0"/>
                        </a:rPr>
                        <m:t>的。</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e>
                      </m:d>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369881" y="5070205"/>
                <a:ext cx="7669344" cy="402867"/>
              </a:xfrm>
              <a:prstGeom prst="rect">
                <a:avLst/>
              </a:prstGeom>
              <a:blipFill rotWithShape="0">
                <a:blip r:embed="rId4"/>
                <a:stretch>
                  <a:fillRect b="-5882"/>
                </a:stretch>
              </a:blipFill>
            </p:spPr>
            <p:txBody>
              <a:bodyPr/>
              <a:lstStyle/>
              <a:p>
                <a:r>
                  <a:rPr lang="zh-CN" altLang="en-US">
                    <a:noFill/>
                  </a:rPr>
                  <a:t> </a:t>
                </a:r>
              </a:p>
            </p:txBody>
          </p:sp>
        </mc:Fallback>
      </mc:AlternateContent>
      <p:sp>
        <p:nvSpPr>
          <p:cNvPr id="7" name="文本框 6"/>
          <p:cNvSpPr txBox="1"/>
          <p:nvPr/>
        </p:nvSpPr>
        <p:spPr>
          <a:xfrm>
            <a:off x="7700397" y="5003841"/>
            <a:ext cx="1338828" cy="4692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latin typeface="Courier New" panose="02070309020205020404" pitchFamily="49" charset="0"/>
              </a:rPr>
              <a:t>局部替换法</a:t>
            </a:r>
          </a:p>
        </p:txBody>
      </p:sp>
    </p:spTree>
    <p:extLst>
      <p:ext uri="{BB962C8B-B14F-4D97-AF65-F5344CB8AC3E}">
        <p14:creationId xmlns:p14="http://schemas.microsoft.com/office/powerpoint/2010/main" val="331845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normAutofit/>
          </a:bodyPr>
          <a:lstStyle/>
          <a:p>
            <a:r>
              <a:rPr lang="zh-CN" altLang="en-US" dirty="0"/>
              <a:t>确定型图灵机与非确定型图灵机</a:t>
            </a:r>
            <a:endParaRPr lang="en-US" altLang="zh-CN" dirty="0"/>
          </a:p>
          <a:p>
            <a:pPr lvl="1"/>
            <a:r>
              <a:rPr lang="zh-CN" altLang="en-US" dirty="0"/>
              <a:t>确定型图灵机示例：</a:t>
            </a:r>
            <a:r>
              <a:rPr lang="en-US" altLang="zh-CN" dirty="0"/>
              <a:t>f(x)=x+1</a:t>
            </a:r>
          </a:p>
          <a:p>
            <a:pPr lvl="2"/>
            <a:r>
              <a:rPr lang="en-US" altLang="zh-CN" dirty="0"/>
              <a:t>Q = {q</a:t>
            </a:r>
            <a:r>
              <a:rPr lang="en-US" altLang="zh-CN" baseline="-25000" dirty="0"/>
              <a:t>1</a:t>
            </a:r>
            <a:r>
              <a:rPr lang="en-US" altLang="zh-CN" dirty="0"/>
              <a:t>, q</a:t>
            </a:r>
            <a:r>
              <a:rPr lang="en-US" altLang="zh-CN" baseline="-25000" dirty="0"/>
              <a:t>2</a:t>
            </a:r>
            <a:r>
              <a:rPr lang="en-US" altLang="zh-CN" dirty="0"/>
              <a:t>, q</a:t>
            </a:r>
            <a:r>
              <a:rPr lang="en-US" altLang="zh-CN" baseline="-25000" dirty="0"/>
              <a:t>3</a:t>
            </a:r>
            <a:r>
              <a:rPr lang="en-US" altLang="zh-CN" dirty="0"/>
              <a:t>}, Γ={b, 0, 1}, </a:t>
            </a:r>
            <a:r>
              <a:rPr lang="en-US" altLang="zh-CN" dirty="0" err="1"/>
              <a:t>q</a:t>
            </a:r>
            <a:r>
              <a:rPr lang="en-US" altLang="zh-CN" baseline="-25000" dirty="0" err="1"/>
              <a:t>accept</a:t>
            </a:r>
            <a:r>
              <a:rPr lang="en-US" altLang="zh-CN" dirty="0"/>
              <a:t>=q</a:t>
            </a:r>
            <a:r>
              <a:rPr lang="en-US" altLang="zh-CN" baseline="-25000" dirty="0"/>
              <a:t>3</a:t>
            </a:r>
          </a:p>
        </p:txBody>
      </p:sp>
      <p:graphicFrame>
        <p:nvGraphicFramePr>
          <p:cNvPr id="4" name="表格 3"/>
          <p:cNvGraphicFramePr>
            <a:graphicFrameLocks noGrp="1"/>
          </p:cNvGraphicFramePr>
          <p:nvPr>
            <p:extLst>
              <p:ext uri="{D42A27DB-BD31-4B8C-83A1-F6EECF244321}">
                <p14:modId xmlns:p14="http://schemas.microsoft.com/office/powerpoint/2010/main" val="2451714550"/>
              </p:ext>
            </p:extLst>
          </p:nvPr>
        </p:nvGraphicFramePr>
        <p:xfrm>
          <a:off x="2162175" y="3816350"/>
          <a:ext cx="6096000" cy="25958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zh-CN" altLang="en-US" dirty="0"/>
                        <a:t>当前状态</a:t>
                      </a:r>
                    </a:p>
                  </a:txBody>
                  <a:tcPr anchor="ctr"/>
                </a:tc>
                <a:tc>
                  <a:txBody>
                    <a:bodyPr/>
                    <a:lstStyle/>
                    <a:p>
                      <a:pPr algn="ctr"/>
                      <a:r>
                        <a:rPr lang="zh-CN" altLang="en-US" dirty="0"/>
                        <a:t>当前输入</a:t>
                      </a:r>
                    </a:p>
                  </a:txBody>
                  <a:tcPr anchor="ctr"/>
                </a:tc>
                <a:tc>
                  <a:txBody>
                    <a:bodyPr/>
                    <a:lstStyle/>
                    <a:p>
                      <a:pPr algn="ctr"/>
                      <a:r>
                        <a:rPr lang="zh-CN" altLang="en-US" dirty="0"/>
                        <a:t>输出</a:t>
                      </a:r>
                    </a:p>
                  </a:txBody>
                  <a:tcPr anchor="ctr"/>
                </a:tc>
                <a:tc>
                  <a:txBody>
                    <a:bodyPr/>
                    <a:lstStyle/>
                    <a:p>
                      <a:pPr algn="ctr"/>
                      <a:r>
                        <a:rPr lang="zh-CN" altLang="en-US" dirty="0"/>
                        <a:t>移动方向</a:t>
                      </a:r>
                    </a:p>
                  </a:txBody>
                  <a:tcPr anchor="ctr"/>
                </a:tc>
                <a:tc>
                  <a:txBody>
                    <a:bodyPr/>
                    <a:lstStyle/>
                    <a:p>
                      <a:pPr algn="ctr"/>
                      <a:r>
                        <a:rPr lang="zh-CN" altLang="en-US" dirty="0"/>
                        <a:t>下一状态</a:t>
                      </a:r>
                    </a:p>
                  </a:txBody>
                  <a:tcPr anchor="ctr"/>
                </a:tc>
                <a:extLst>
                  <a:ext uri="{0D108BD9-81ED-4DB2-BD59-A6C34878D82A}">
                    <a16:rowId xmlns:a16="http://schemas.microsoft.com/office/drawing/2014/main" val="10000"/>
                  </a:ext>
                </a:extLst>
              </a:tr>
              <a:tr h="370840">
                <a:tc>
                  <a:txBody>
                    <a:bodyPr/>
                    <a:lstStyle/>
                    <a:p>
                      <a:pPr algn="ctr"/>
                      <a:r>
                        <a:rPr lang="en-US" altLang="zh-CN" dirty="0"/>
                        <a:t>q</a:t>
                      </a:r>
                      <a:r>
                        <a:rPr lang="en-US" altLang="zh-CN" baseline="-25000" dirty="0"/>
                        <a:t>1</a:t>
                      </a:r>
                      <a:endParaRPr lang="zh-CN" altLang="en-US" baseline="-25000"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dirty="0"/>
                        <a:t>q</a:t>
                      </a:r>
                      <a:r>
                        <a:rPr lang="en-US" altLang="zh-CN" baseline="-25000" dirty="0"/>
                        <a:t>2</a:t>
                      </a:r>
                      <a:endParaRPr lang="zh-CN" altLang="en-US" baseline="-25000" dirty="0"/>
                    </a:p>
                  </a:txBody>
                  <a:tcPr anchor="ctr"/>
                </a:tc>
                <a:extLst>
                  <a:ext uri="{0D108BD9-81ED-4DB2-BD59-A6C34878D82A}">
                    <a16:rowId xmlns:a16="http://schemas.microsoft.com/office/drawing/2014/main" val="10001"/>
                  </a:ext>
                </a:extLst>
              </a:tr>
              <a:tr h="370840">
                <a:tc>
                  <a:txBody>
                    <a:bodyPr/>
                    <a:lstStyle/>
                    <a:p>
                      <a:pPr algn="ctr"/>
                      <a:r>
                        <a:rPr lang="en-US" altLang="zh-CN"/>
                        <a:t>q</a:t>
                      </a:r>
                      <a:r>
                        <a:rPr lang="en-US" altLang="zh-CN" baseline="-25000"/>
                        <a:t>1</a:t>
                      </a:r>
                      <a:endParaRPr lang="zh-CN" altLang="en-US" baseline="-25000"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dirty="0"/>
                        <a:t>q</a:t>
                      </a:r>
                      <a:r>
                        <a:rPr lang="en-US" altLang="zh-CN" baseline="-25000" dirty="0"/>
                        <a:t>1</a:t>
                      </a:r>
                      <a:endParaRPr lang="zh-CN" altLang="en-US" baseline="-25000" dirty="0"/>
                    </a:p>
                  </a:txBody>
                  <a:tcPr anchor="ctr"/>
                </a:tc>
                <a:extLst>
                  <a:ext uri="{0D108BD9-81ED-4DB2-BD59-A6C34878D82A}">
                    <a16:rowId xmlns:a16="http://schemas.microsoft.com/office/drawing/2014/main" val="10002"/>
                  </a:ext>
                </a:extLst>
              </a:tr>
              <a:tr h="370840">
                <a:tc>
                  <a:txBody>
                    <a:bodyPr/>
                    <a:lstStyle/>
                    <a:p>
                      <a:pPr algn="ctr"/>
                      <a:r>
                        <a:rPr lang="en-US" altLang="zh-CN" dirty="0"/>
                        <a:t>q</a:t>
                      </a:r>
                      <a:r>
                        <a:rPr lang="en-US" altLang="zh-CN" baseline="-25000" dirty="0"/>
                        <a:t>1</a:t>
                      </a:r>
                      <a:endParaRPr lang="zh-CN" altLang="en-US" baseline="-25000" dirty="0"/>
                    </a:p>
                  </a:txBody>
                  <a:tcPr anchor="ctr"/>
                </a:tc>
                <a:tc>
                  <a:txBody>
                    <a:bodyPr/>
                    <a:lstStyle/>
                    <a:p>
                      <a:pPr algn="ctr"/>
                      <a:r>
                        <a:rPr lang="en-US" altLang="zh-CN" dirty="0"/>
                        <a:t>b</a:t>
                      </a:r>
                      <a:endParaRPr lang="zh-CN" altLang="en-US" dirty="0"/>
                    </a:p>
                  </a:txBody>
                  <a:tcPr anchor="ctr"/>
                </a:tc>
                <a:tc>
                  <a:txBody>
                    <a:bodyPr/>
                    <a:lstStyle/>
                    <a:p>
                      <a:pPr algn="ctr"/>
                      <a:r>
                        <a:rPr lang="en-US" altLang="zh-CN"/>
                        <a:t>1</a:t>
                      </a:r>
                      <a:endParaRPr lang="zh-CN" altLang="en-US" dirty="0"/>
                    </a:p>
                  </a:txBody>
                  <a:tcPr anchor="ctr"/>
                </a:tc>
                <a:tc>
                  <a:txBody>
                    <a:bodyPr/>
                    <a:lstStyle/>
                    <a:p>
                      <a:pPr algn="ctr"/>
                      <a:r>
                        <a:rPr lang="en-US" altLang="zh-CN" dirty="0"/>
                        <a:t>n</a:t>
                      </a:r>
                      <a:endParaRPr lang="zh-CN" altLang="en-US" dirty="0"/>
                    </a:p>
                  </a:txBody>
                  <a:tcPr anchor="ctr"/>
                </a:tc>
                <a:tc>
                  <a:txBody>
                    <a:bodyPr/>
                    <a:lstStyle/>
                    <a:p>
                      <a:pPr algn="ctr"/>
                      <a:r>
                        <a:rPr lang="en-US" altLang="zh-CN" dirty="0"/>
                        <a:t>q</a:t>
                      </a:r>
                      <a:r>
                        <a:rPr lang="en-US" altLang="zh-CN" baseline="-25000" dirty="0"/>
                        <a:t>3</a:t>
                      </a:r>
                      <a:endParaRPr lang="zh-CN" altLang="en-US" baseline="-25000" dirty="0"/>
                    </a:p>
                  </a:txBody>
                  <a:tcPr anchor="ctr"/>
                </a:tc>
                <a:extLst>
                  <a:ext uri="{0D108BD9-81ED-4DB2-BD59-A6C34878D82A}">
                    <a16:rowId xmlns:a16="http://schemas.microsoft.com/office/drawing/2014/main" val="10003"/>
                  </a:ext>
                </a:extLst>
              </a:tr>
              <a:tr h="370840">
                <a:tc>
                  <a:txBody>
                    <a:bodyPr/>
                    <a:lstStyle/>
                    <a:p>
                      <a:pPr algn="ctr"/>
                      <a:r>
                        <a:rPr lang="en-US" altLang="zh-CN"/>
                        <a:t>q</a:t>
                      </a:r>
                      <a:r>
                        <a:rPr lang="en-US" altLang="zh-CN" baseline="-25000"/>
                        <a:t>2</a:t>
                      </a:r>
                      <a:endParaRPr lang="zh-CN" altLang="en-US" baseline="-25000"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a:t>q</a:t>
                      </a:r>
                      <a:r>
                        <a:rPr lang="en-US" altLang="zh-CN" baseline="-25000"/>
                        <a:t>2</a:t>
                      </a:r>
                      <a:endParaRPr lang="zh-CN" altLang="en-US" baseline="-25000" dirty="0"/>
                    </a:p>
                  </a:txBody>
                  <a:tcPr anchor="ctr"/>
                </a:tc>
                <a:extLst>
                  <a:ext uri="{0D108BD9-81ED-4DB2-BD59-A6C34878D82A}">
                    <a16:rowId xmlns:a16="http://schemas.microsoft.com/office/drawing/2014/main" val="10004"/>
                  </a:ext>
                </a:extLst>
              </a:tr>
              <a:tr h="370840">
                <a:tc>
                  <a:txBody>
                    <a:bodyPr/>
                    <a:lstStyle/>
                    <a:p>
                      <a:pPr algn="ctr"/>
                      <a:r>
                        <a:rPr lang="en-US" altLang="zh-CN"/>
                        <a:t>q</a:t>
                      </a:r>
                      <a:r>
                        <a:rPr lang="en-US" altLang="zh-CN" baseline="-25000"/>
                        <a:t>2</a:t>
                      </a:r>
                      <a:endParaRPr lang="zh-CN" altLang="en-US" baseline="-25000"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dirty="0"/>
                        <a:t>q</a:t>
                      </a:r>
                      <a:r>
                        <a:rPr lang="en-US" altLang="zh-CN" baseline="-25000" dirty="0"/>
                        <a:t>2</a:t>
                      </a:r>
                      <a:endParaRPr lang="zh-CN" altLang="en-US" baseline="-25000" dirty="0"/>
                    </a:p>
                  </a:txBody>
                  <a:tcPr anchor="ctr"/>
                </a:tc>
                <a:extLst>
                  <a:ext uri="{0D108BD9-81ED-4DB2-BD59-A6C34878D82A}">
                    <a16:rowId xmlns:a16="http://schemas.microsoft.com/office/drawing/2014/main" val="10005"/>
                  </a:ext>
                </a:extLst>
              </a:tr>
              <a:tr h="370840">
                <a:tc>
                  <a:txBody>
                    <a:bodyPr/>
                    <a:lstStyle/>
                    <a:p>
                      <a:pPr algn="ctr"/>
                      <a:r>
                        <a:rPr lang="en-US" altLang="zh-CN" dirty="0"/>
                        <a:t>q</a:t>
                      </a:r>
                      <a:r>
                        <a:rPr lang="en-US" altLang="zh-CN" baseline="-25000" dirty="0"/>
                        <a:t>2</a:t>
                      </a:r>
                      <a:endParaRPr lang="zh-CN" altLang="en-US" baseline="-25000"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n</a:t>
                      </a:r>
                      <a:endParaRPr lang="zh-CN" altLang="en-US" dirty="0"/>
                    </a:p>
                  </a:txBody>
                  <a:tcPr anchor="ctr"/>
                </a:tc>
                <a:tc>
                  <a:txBody>
                    <a:bodyPr/>
                    <a:lstStyle/>
                    <a:p>
                      <a:pPr algn="ctr"/>
                      <a:r>
                        <a:rPr lang="en-US" altLang="zh-CN" dirty="0"/>
                        <a:t>q</a:t>
                      </a:r>
                      <a:r>
                        <a:rPr lang="en-US" altLang="zh-CN" baseline="-25000" dirty="0"/>
                        <a:t>3</a:t>
                      </a:r>
                      <a:endParaRPr lang="zh-CN" altLang="en-US" baseline="-25000"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47413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1014522" y="3609975"/>
                <a:ext cx="8005653" cy="39164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indent="-342900">
                  <a:buAutoNum type="arabicParenBoth"/>
                </a:pP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oMath>
                </a14:m>
                <a:endParaRPr lang="en-US"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1014522" y="3609975"/>
                <a:ext cx="8005653" cy="391646"/>
              </a:xfrm>
              <a:prstGeom prst="rect">
                <a:avLst/>
              </a:prstGeom>
              <a:blipFill rotWithShape="0">
                <a:blip r:embed="rId2"/>
                <a:stretch>
                  <a:fillRect l="-532" t="-10606"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014522" y="4001570"/>
                <a:ext cx="8005653" cy="9969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引入两个新变元</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2</m:t>
                        </m:r>
                      </m:sub>
                    </m:sSub>
                  </m:oMath>
                </a14:m>
                <a:r>
                  <a:rPr lang="zh-CN" altLang="en-US" dirty="0"/>
                  <a:t>，令：</a:t>
                </a:r>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oMath>
                  </m:oMathPara>
                </a14:m>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1014522" y="4001570"/>
                <a:ext cx="8005653" cy="996940"/>
              </a:xfrm>
              <a:prstGeom prst="rect">
                <a:avLst/>
              </a:prstGeom>
              <a:blipFill rotWithShape="0">
                <a:blip r:embed="rId3"/>
                <a:stretch>
                  <a:fillRect l="-532" t="-4217" b="-18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014521" y="4963324"/>
                <a:ext cx="8005653" cy="102098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可证：当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为真时，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必为真；当</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为真时，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oMath>
                </a14:m>
                <a:r>
                  <a:rPr lang="zh-CN" altLang="en-US" dirty="0"/>
                  <a:t>必为真，即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必为真。</a:t>
                </a:r>
                <a:endParaRPr lang="en-US" altLang="zh-CN" dirty="0"/>
              </a:p>
              <a:p>
                <a:pPr>
                  <a:lnSpc>
                    <a:spcPct val="150000"/>
                  </a:lnSpc>
                </a:pPr>
                <a:r>
                  <a:rPr lang="zh-CN" altLang="en-US" dirty="0"/>
                  <a:t>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zh-CN" altLang="en-US" i="1">
                        <a:latin typeface="Cambria Math" panose="02040503050406030204" pitchFamily="18" charset="0"/>
                      </a:rPr>
                      <m:t>为真当且仅当</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为真，</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r>
                      <a:rPr lang="zh-CN" altLang="en-US" i="1">
                        <a:latin typeface="Cambria Math" panose="02040503050406030204" pitchFamily="18" charset="0"/>
                      </a:rPr>
                      <m:t>成立。</m:t>
                    </m:r>
                  </m:oMath>
                </a14:m>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1014521" y="4963324"/>
                <a:ext cx="8005653" cy="1020985"/>
              </a:xfrm>
              <a:prstGeom prst="rect">
                <a:avLst/>
              </a:prstGeom>
              <a:blipFill rotWithShape="0">
                <a:blip r:embed="rId4"/>
                <a:stretch>
                  <a:fillRect l="-5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170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2580589" y="3705225"/>
                <a:ext cx="5769083" cy="39164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t>(2)</a:t>
                </a: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2580589" y="3705225"/>
                <a:ext cx="5769083" cy="391646"/>
              </a:xfrm>
              <a:prstGeom prst="rect">
                <a:avLst/>
              </a:prstGeom>
              <a:blipFill rotWithShape="0">
                <a:blip r:embed="rId2"/>
                <a:stretch>
                  <a:fillRect l="-738" t="-12121"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2580589" y="4109809"/>
                <a:ext cx="5769083" cy="9969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引入一个新变元</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oMath>
                </a14:m>
                <a:r>
                  <a:rPr lang="zh-CN" altLang="en-US" dirty="0"/>
                  <a:t>，令：</a:t>
                </a:r>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sub>
                          </m:sSub>
                        </m:e>
                      </m:d>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580589" y="4109809"/>
                <a:ext cx="5769083" cy="996940"/>
              </a:xfrm>
              <a:prstGeom prst="rect">
                <a:avLst/>
              </a:prstGeom>
              <a:blipFill rotWithShape="0">
                <a:blip r:embed="rId3"/>
                <a:stretch>
                  <a:fillRect l="-738" t="-4217" b="-18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580588" y="5119687"/>
                <a:ext cx="5769083" cy="143116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可证，当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为真时，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必为真；当</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为真时，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2</m:t>
                        </m:r>
                      </m:sub>
                    </m:sSub>
                  </m:oMath>
                </a14:m>
                <a:r>
                  <a:rPr lang="zh-CN" altLang="en-US" dirty="0"/>
                  <a:t>必为真，即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为真。</a:t>
                </a:r>
                <a:endParaRPr lang="en-US" altLang="zh-CN" dirty="0"/>
              </a:p>
              <a:p>
                <a:pPr>
                  <a:lnSpc>
                    <a:spcPct val="150000"/>
                  </a:lnSpc>
                </a:pPr>
                <a:r>
                  <a:rPr lang="zh-CN" altLang="en-US" dirty="0"/>
                  <a:t>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zh-CN" altLang="en-US" i="1">
                        <a:latin typeface="Cambria Math" panose="02040503050406030204" pitchFamily="18" charset="0"/>
                      </a:rPr>
                      <m:t>为真当且仅当</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r>
                      <a:rPr lang="zh-CN" altLang="en-US" i="1">
                        <a:latin typeface="Cambria Math" panose="02040503050406030204" pitchFamily="18" charset="0"/>
                      </a:rPr>
                      <m:t>为真，</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r>
                      <a:rPr lang="zh-CN" altLang="en-US" i="1">
                        <a:latin typeface="Cambria Math" panose="02040503050406030204" pitchFamily="18" charset="0"/>
                      </a:rPr>
                      <m:t>成立。</m:t>
                    </m:r>
                  </m:oMath>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2580588" y="5119687"/>
                <a:ext cx="5769083" cy="1431161"/>
              </a:xfrm>
              <a:prstGeom prst="rect">
                <a:avLst/>
              </a:prstGeom>
              <a:blipFill rotWithShape="0">
                <a:blip r:embed="rId4"/>
                <a:stretch>
                  <a:fillRect l="-738" b="-2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880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2543406" y="4022411"/>
                <a:ext cx="5390002" cy="400879"/>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altLang="zh-CN" dirty="0"/>
                  <a:t>(3)</a:t>
                </a: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3</m:t>
                        </m:r>
                      </m:sub>
                    </m:sSub>
                  </m:oMath>
                </a14:m>
                <a:r>
                  <a:rPr lang="zh-CN" altLang="en-US" dirty="0"/>
                  <a:t>，令</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oMath>
                </a14:m>
                <a:r>
                  <a:rPr lang="zh-CN" altLang="en-US" dirty="0"/>
                  <a:t>，则</a:t>
                </a:r>
                <a:r>
                  <a:rPr lang="en-US" altLang="zh-CN" dirty="0"/>
                  <a:t>(*)</a:t>
                </a:r>
                <a:r>
                  <a:rPr lang="zh-CN" altLang="en-US" dirty="0"/>
                  <a:t>显然成立。</a:t>
                </a:r>
              </a:p>
            </p:txBody>
          </p:sp>
        </mc:Choice>
        <mc:Fallback xmlns="">
          <p:sp>
            <p:nvSpPr>
              <p:cNvPr id="4" name="文本框 3"/>
              <p:cNvSpPr txBox="1">
                <a:spLocks noRot="1" noChangeAspect="1" noMove="1" noResize="1" noEditPoints="1" noAdjustHandles="1" noChangeArrowheads="1" noChangeShapeType="1" noTextEdit="1"/>
              </p:cNvSpPr>
              <p:nvPr/>
            </p:nvSpPr>
            <p:spPr>
              <a:xfrm>
                <a:off x="2543406" y="4022411"/>
                <a:ext cx="5390002" cy="400879"/>
              </a:xfrm>
              <a:prstGeom prst="rect">
                <a:avLst/>
              </a:prstGeom>
              <a:blipFill rotWithShape="0">
                <a:blip r:embed="rId2"/>
                <a:stretch>
                  <a:fillRect l="-790" t="-11765" r="-339" b="-117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6021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1942416" y="3518189"/>
                <a:ext cx="6411877" cy="54130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dirty="0"/>
                  <a:t>(4)</a:t>
                </a: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e>
                    </m:d>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942416" y="3518189"/>
                <a:ext cx="6411877" cy="541302"/>
              </a:xfrm>
              <a:prstGeom prst="rect">
                <a:avLst/>
              </a:prstGeom>
              <a:blipFill rotWithShape="0">
                <a:blip r:embed="rId2"/>
                <a:stretch>
                  <a:fillRect l="-760" b="-43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942415" y="4071553"/>
                <a:ext cx="6411878" cy="19414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r>
                        <a:rPr lang="zh-CN" altLang="en-US" b="0" i="1" smtClean="0">
                          <a:latin typeface="Cambria Math" panose="02040503050406030204" pitchFamily="18" charset="0"/>
                          <a:ea typeface="Cambria Math" panose="02040503050406030204" pitchFamily="18" charset="0"/>
                        </a:rPr>
                        <m:t>引入</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−3个新变元</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e>
                          </m:d>
                        </m:sub>
                      </m:sSub>
                      <m:r>
                        <a:rPr lang="zh-CN" altLang="en-US" b="0" i="1" smtClean="0">
                          <a:latin typeface="Cambria Math" panose="02040503050406030204" pitchFamily="18" charset="0"/>
                          <a:ea typeface="Cambria Math" panose="02040503050406030204" pitchFamily="18" charset="0"/>
                        </a:rPr>
                        <m:t>，令：</m:t>
                      </m:r>
                    </m:oMath>
                  </m:oMathPara>
                </a14:m>
                <a:endParaRPr lang="en-US" altLang="zh-CN" b="0" dirty="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4</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e>
                      </m:d>
                      <m:r>
                        <a:rPr lang="en-US" altLang="zh-CN" b="0" i="1" smtClean="0">
                          <a:latin typeface="Cambria Math" panose="02040503050406030204" pitchFamily="18" charset="0"/>
                          <a:ea typeface="Cambria Math" panose="02040503050406030204" pitchFamily="18" charset="0"/>
                        </a:rPr>
                        <m:t>∧</m:t>
                      </m:r>
                    </m:oMath>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m:oMath xmlns:m="http://schemas.openxmlformats.org/officeDocument/2006/math">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e>
                              </m:d>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e>
                              </m:d>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sub>
                          </m:sSub>
                        </m:e>
                      </m:d>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942415" y="4071553"/>
                <a:ext cx="6411878" cy="1941429"/>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52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616490469"/>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altLang="zh-CN" dirty="0"/>
                            <a:t> z</a:t>
                          </a:r>
                          <a:r>
                            <a:rPr lang="en-US" altLang="zh-CN" baseline="-25000" dirty="0"/>
                            <a:t>1</a:t>
                          </a:r>
                          <a:endParaRPr lang="zh-CN" altLang="en-US" baseline="-25000" dirty="0"/>
                        </a:p>
                      </a:txBody>
                      <a:tcPr anchor="ctr"/>
                    </a:tc>
                    <a:tc>
                      <a:txBody>
                        <a:bodyPr/>
                        <a:lstStyle/>
                        <a:p>
                          <a:pPr algn="ctr"/>
                          <a:r>
                            <a:rPr lang="en-US" altLang="zh-CN" dirty="0"/>
                            <a:t> z</a:t>
                          </a:r>
                          <a:r>
                            <a:rPr lang="en-US" altLang="zh-CN" baseline="-25000" dirty="0"/>
                            <a:t>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3</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4</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dirty="0"/>
                            <a:t>……</a:t>
                          </a:r>
                          <a:endParaRPr lang="zh-CN" altLang="en-US" dirty="0"/>
                        </a:p>
                      </a:txBody>
                      <a:tcPr anchor="ctr">
                        <a:solidFill>
                          <a:schemeClr val="accent6">
                            <a:lumMod val="40000"/>
                            <a:lumOff val="60000"/>
                          </a:schemeClr>
                        </a:solidFill>
                      </a:tcPr>
                    </a:tc>
                    <a:tc>
                      <a:txBody>
                        <a:bodyPr/>
                        <a:lstStyle/>
                        <a:p>
                          <a:pPr algn="ctr"/>
                          <a:r>
                            <a:rPr lang="en-US" altLang="zh-CN" dirty="0"/>
                            <a:t>……</a:t>
                          </a:r>
                          <a:endParaRPr lang="zh-CN" altLang="en-US" dirty="0"/>
                        </a:p>
                      </a:txBody>
                      <a:tcPr anchor="ctr"/>
                    </a:tc>
                    <a:tc>
                      <a:txBody>
                        <a:bodyPr/>
                        <a:lstStyle/>
                        <a:p>
                          <a:pPr algn="ctr"/>
                          <a:r>
                            <a:rPr lang="en-US" altLang="zh-CN" dirty="0"/>
                            <a:t>……</a:t>
                          </a:r>
                          <a:endParaRPr lang="zh-CN" altLang="en-US" dirty="0"/>
                        </a:p>
                      </a:txBody>
                      <a:tcPr anchor="ctr">
                        <a:solidFill>
                          <a:schemeClr val="accent1">
                            <a:lumMod val="20000"/>
                            <a:lumOff val="80000"/>
                          </a:schemeClr>
                        </a:solidFill>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4"/>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k-1</a:t>
                          </a:r>
                          <a:endParaRPr lang="zh-CN" altLang="en-US" baseline="-25000" dirty="0"/>
                        </a:p>
                      </a:txBody>
                      <a:tcPr anchor="ctr"/>
                    </a:tc>
                    <a:tc>
                      <a:txBody>
                        <a:bodyPr/>
                        <a:lstStyle/>
                        <a:p>
                          <a:pPr algn="ctr"/>
                          <a:r>
                            <a:rPr lang="en-US" altLang="zh-CN" dirty="0"/>
                            <a:t> </a:t>
                          </a:r>
                          <a:r>
                            <a:rPr lang="en-US" altLang="zh-CN" dirty="0" err="1"/>
                            <a:t>z</a:t>
                          </a:r>
                          <a:r>
                            <a:rPr lang="en-US" altLang="zh-CN" baseline="-25000" dirty="0" err="1"/>
                            <a:t>k</a:t>
                          </a:r>
                          <a:endParaRPr lang="zh-CN" altLang="en-US" baseline="-25000"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616490469"/>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gridCol w="2032000"/>
                    <a:gridCol w="2032000"/>
                  </a:tblGrid>
                  <a:tr h="387858">
                    <a:tc>
                      <a:txBody>
                        <a:bodyPr/>
                        <a:lstStyle/>
                        <a:p>
                          <a:pPr algn="ctr"/>
                          <a:r>
                            <a:rPr lang="en-US" altLang="zh-CN" dirty="0" smtClean="0"/>
                            <a:t> z</a:t>
                          </a:r>
                          <a:r>
                            <a:rPr lang="en-US" altLang="zh-CN" baseline="-25000" dirty="0" smtClean="0"/>
                            <a:t>1</a:t>
                          </a:r>
                          <a:endParaRPr lang="zh-CN" altLang="en-US" baseline="-25000" dirty="0"/>
                        </a:p>
                      </a:txBody>
                      <a:tcPr anchor="ctr"/>
                    </a:tc>
                    <a:tc>
                      <a:txBody>
                        <a:bodyPr/>
                        <a:lstStyle/>
                        <a:p>
                          <a:pPr algn="ctr"/>
                          <a:r>
                            <a:rPr lang="en-US" altLang="zh-CN" dirty="0" smtClean="0"/>
                            <a:t> z</a:t>
                          </a:r>
                          <a:r>
                            <a:rPr lang="en-US" altLang="zh-CN" baseline="-25000" dirty="0" smtClean="0"/>
                            <a:t>2</a:t>
                          </a:r>
                          <a:endParaRPr lang="zh-CN" altLang="en-US" baseline="-25000" dirty="0"/>
                        </a:p>
                      </a:txBody>
                      <a:tcPr anchor="ctr"/>
                    </a:tc>
                    <a:tc>
                      <a:txBody>
                        <a:bodyPr/>
                        <a:lstStyle/>
                        <a:p>
                          <a:endParaRPr lang="zh-CN"/>
                        </a:p>
                      </a:txBody>
                      <a:tcPr anchor="ctr">
                        <a:blipFill rotWithShape="0">
                          <a:blip r:embed="rId3"/>
                          <a:stretch>
                            <a:fillRect l="-200000" t="-6250" r="-599" b="-515625"/>
                          </a:stretch>
                        </a:blipFill>
                      </a:tcPr>
                    </a:tc>
                  </a:tr>
                  <a:tr h="387858">
                    <a:tc>
                      <a:txBody>
                        <a:bodyPr/>
                        <a:lstStyle/>
                        <a:p>
                          <a:endParaRPr lang="zh-CN"/>
                        </a:p>
                      </a:txBody>
                      <a:tcPr anchor="ctr">
                        <a:blipFill rotWithShape="0">
                          <a:blip r:embed="rId3"/>
                          <a:stretch>
                            <a:fillRect l="-299" t="-107937" r="-200299" b="-423810"/>
                          </a:stretch>
                        </a:blipFill>
                      </a:tcPr>
                    </a:tc>
                    <a:tc>
                      <a:txBody>
                        <a:bodyPr/>
                        <a:lstStyle/>
                        <a:p>
                          <a:pPr algn="ctr"/>
                          <a:r>
                            <a:rPr lang="en-US" altLang="zh-CN" dirty="0" smtClean="0"/>
                            <a:t> z</a:t>
                          </a:r>
                          <a:r>
                            <a:rPr lang="en-US" altLang="zh-CN" baseline="-25000" dirty="0" smtClean="0"/>
                            <a:t>3</a:t>
                          </a:r>
                          <a:endParaRPr lang="zh-CN" altLang="en-US" baseline="-25000" dirty="0"/>
                        </a:p>
                      </a:txBody>
                      <a:tcPr anchor="ctr"/>
                    </a:tc>
                    <a:tc>
                      <a:txBody>
                        <a:bodyPr/>
                        <a:lstStyle/>
                        <a:p>
                          <a:endParaRPr lang="zh-CN"/>
                        </a:p>
                      </a:txBody>
                      <a:tcPr anchor="ctr">
                        <a:blipFill rotWithShape="0">
                          <a:blip r:embed="rId3"/>
                          <a:stretch>
                            <a:fillRect l="-200000" t="-107937" r="-599" b="-423810"/>
                          </a:stretch>
                        </a:blipFill>
                      </a:tcPr>
                    </a:tc>
                  </a:tr>
                  <a:tr h="387858">
                    <a:tc>
                      <a:txBody>
                        <a:bodyPr/>
                        <a:lstStyle/>
                        <a:p>
                          <a:endParaRPr lang="zh-CN"/>
                        </a:p>
                      </a:txBody>
                      <a:tcPr anchor="ctr">
                        <a:blipFill rotWithShape="0">
                          <a:blip r:embed="rId3"/>
                          <a:stretch>
                            <a:fillRect l="-299" t="-204688" r="-200299" b="-317188"/>
                          </a:stretch>
                        </a:blipFill>
                      </a:tcPr>
                    </a:tc>
                    <a:tc>
                      <a:txBody>
                        <a:bodyPr/>
                        <a:lstStyle/>
                        <a:p>
                          <a:pPr algn="ctr"/>
                          <a:r>
                            <a:rPr lang="en-US" altLang="zh-CN" dirty="0" smtClean="0"/>
                            <a:t> z</a:t>
                          </a:r>
                          <a:r>
                            <a:rPr lang="en-US" altLang="zh-CN" baseline="-25000" dirty="0" smtClean="0"/>
                            <a:t>4</a:t>
                          </a:r>
                          <a:endParaRPr lang="zh-CN" altLang="en-US" baseline="-25000" dirty="0"/>
                        </a:p>
                      </a:txBody>
                      <a:tcPr anchor="ctr"/>
                    </a:tc>
                    <a:tc>
                      <a:txBody>
                        <a:bodyPr/>
                        <a:lstStyle/>
                        <a:p>
                          <a:endParaRPr lang="zh-CN"/>
                        </a:p>
                      </a:txBody>
                      <a:tcPr anchor="ctr">
                        <a:blipFill rotWithShape="0">
                          <a:blip r:embed="rId3"/>
                          <a:stretch>
                            <a:fillRect l="-200000" t="-204688" r="-599" b="-317188"/>
                          </a:stretch>
                        </a:blipFill>
                      </a:tcPr>
                    </a:tc>
                  </a:tr>
                  <a:tr h="370840">
                    <a:tc>
                      <a:txBody>
                        <a:bodyPr/>
                        <a:lstStyle/>
                        <a:p>
                          <a:pPr algn="ctr"/>
                          <a:r>
                            <a:rPr lang="en-US" altLang="zh-CN" dirty="0" smtClean="0"/>
                            <a:t>……</a:t>
                          </a:r>
                          <a:endParaRPr lang="zh-CN" altLang="en-US" dirty="0"/>
                        </a:p>
                      </a:txBody>
                      <a:tcPr anchor="ctr">
                        <a:solidFill>
                          <a:schemeClr val="accent6">
                            <a:lumMod val="40000"/>
                            <a:lumOff val="60000"/>
                          </a:schemeClr>
                        </a:solidFill>
                      </a:tcPr>
                    </a:tc>
                    <a:tc>
                      <a:txBody>
                        <a:bodyPr/>
                        <a:lstStyle/>
                        <a:p>
                          <a:pPr algn="ctr"/>
                          <a:r>
                            <a:rPr lang="en-US" altLang="zh-CN" dirty="0" smtClean="0"/>
                            <a:t>……</a:t>
                          </a:r>
                          <a:endParaRPr lang="zh-CN" altLang="en-US" dirty="0"/>
                        </a:p>
                      </a:txBody>
                      <a:tcPr anchor="ctr"/>
                    </a:tc>
                    <a:tc>
                      <a:txBody>
                        <a:bodyPr/>
                        <a:lstStyle/>
                        <a:p>
                          <a:pPr algn="ctr"/>
                          <a:r>
                            <a:rPr lang="en-US" altLang="zh-CN" dirty="0" smtClean="0"/>
                            <a:t>……</a:t>
                          </a:r>
                          <a:endParaRPr lang="zh-CN" altLang="en-US" dirty="0"/>
                        </a:p>
                      </a:txBody>
                      <a:tcPr anchor="ctr">
                        <a:solidFill>
                          <a:schemeClr val="accent1">
                            <a:lumMod val="20000"/>
                            <a:lumOff val="80000"/>
                          </a:schemeClr>
                        </a:solidFill>
                      </a:tcPr>
                    </a:tc>
                  </a:tr>
                  <a:tr h="392176">
                    <a:tc>
                      <a:txBody>
                        <a:bodyPr/>
                        <a:lstStyle/>
                        <a:p>
                          <a:endParaRPr lang="zh-CN"/>
                        </a:p>
                      </a:txBody>
                      <a:tcPr anchor="ctr">
                        <a:blipFill rotWithShape="0">
                          <a:blip r:embed="rId3"/>
                          <a:stretch>
                            <a:fillRect l="-299" t="-393846" r="-200299" b="-118462"/>
                          </a:stretch>
                        </a:blipFill>
                      </a:tcPr>
                    </a:tc>
                    <a:tc>
                      <a:txBody>
                        <a:bodyPr/>
                        <a:lstStyle/>
                        <a:p>
                          <a:pPr algn="ctr"/>
                          <a:r>
                            <a:rPr lang="en-US" altLang="zh-CN" dirty="0" smtClean="0"/>
                            <a:t> z</a:t>
                          </a:r>
                          <a:r>
                            <a:rPr lang="en-US" altLang="zh-CN" baseline="-25000" dirty="0" smtClean="0"/>
                            <a:t>k-2</a:t>
                          </a:r>
                          <a:endParaRPr lang="zh-CN" altLang="en-US" baseline="-25000" dirty="0"/>
                        </a:p>
                      </a:txBody>
                      <a:tcPr anchor="ctr"/>
                    </a:tc>
                    <a:tc>
                      <a:txBody>
                        <a:bodyPr/>
                        <a:lstStyle/>
                        <a:p>
                          <a:endParaRPr lang="zh-CN"/>
                        </a:p>
                      </a:txBody>
                      <a:tcPr anchor="ctr">
                        <a:blipFill rotWithShape="0">
                          <a:blip r:embed="rId3"/>
                          <a:stretch>
                            <a:fillRect l="-200000" t="-393846" r="-599" b="-118462"/>
                          </a:stretch>
                        </a:blipFill>
                      </a:tcPr>
                    </a:tc>
                  </a:tr>
                  <a:tr h="392176">
                    <a:tc>
                      <a:txBody>
                        <a:bodyPr/>
                        <a:lstStyle/>
                        <a:p>
                          <a:endParaRPr lang="zh-CN"/>
                        </a:p>
                      </a:txBody>
                      <a:tcPr anchor="ctr">
                        <a:blipFill rotWithShape="0">
                          <a:blip r:embed="rId3"/>
                          <a:stretch>
                            <a:fillRect l="-299" t="-501563" r="-200299" b="-20313"/>
                          </a:stretch>
                        </a:blipFill>
                      </a:tcPr>
                    </a:tc>
                    <a:tc>
                      <a:txBody>
                        <a:bodyPr/>
                        <a:lstStyle/>
                        <a:p>
                          <a:pPr algn="ctr"/>
                          <a:r>
                            <a:rPr lang="en-US" altLang="zh-CN" dirty="0" smtClean="0"/>
                            <a:t> z</a:t>
                          </a:r>
                          <a:r>
                            <a:rPr lang="en-US" altLang="zh-CN" baseline="-25000" dirty="0" smtClean="0"/>
                            <a:t>k-1</a:t>
                          </a:r>
                          <a:endParaRPr lang="zh-CN" altLang="en-US" baseline="-25000" dirty="0"/>
                        </a:p>
                      </a:txBody>
                      <a:tcPr anchor="ctr"/>
                    </a:tc>
                    <a:tc>
                      <a:txBody>
                        <a:bodyPr/>
                        <a:lstStyle/>
                        <a:p>
                          <a:pPr algn="ctr"/>
                          <a:r>
                            <a:rPr lang="en-US" altLang="zh-CN" dirty="0" smtClean="0"/>
                            <a:t> </a:t>
                          </a:r>
                          <a:r>
                            <a:rPr lang="en-US" altLang="zh-CN" dirty="0" err="1" smtClean="0"/>
                            <a:t>z</a:t>
                          </a:r>
                          <a:r>
                            <a:rPr lang="en-US" altLang="zh-CN" baseline="-25000" dirty="0" err="1" smtClean="0"/>
                            <a:t>k</a:t>
                          </a:r>
                          <a:endParaRPr lang="zh-CN" altLang="en-US" baseline="-25000" dirty="0"/>
                        </a:p>
                      </a:txBody>
                      <a:tcPr anchor="ctr"/>
                    </a:tc>
                  </a:tr>
                </a:tbl>
              </a:graphicData>
            </a:graphic>
          </p:graphicFrame>
        </mc:Fallback>
      </mc:AlternateContent>
      <mc:AlternateContent xmlns:mc="http://schemas.openxmlformats.org/markup-compatibility/2006" xmlns:a14="http://schemas.microsoft.com/office/drawing/2010/main">
        <mc:Choice Requires="a14">
          <p:sp>
            <p:nvSpPr>
              <p:cNvPr id="6" name="文本框 5"/>
              <p:cNvSpPr txBox="1"/>
              <p:nvPr/>
            </p:nvSpPr>
            <p:spPr>
              <a:xfrm>
                <a:off x="2290619" y="5781963"/>
                <a:ext cx="6123709" cy="93211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当</a:t>
                </a:r>
                <a:r>
                  <a:rPr lang="en-US" altLang="zh-CN" dirty="0" err="1"/>
                  <a:t>C</a:t>
                </a:r>
                <a:r>
                  <a:rPr lang="en-US" altLang="zh-CN" baseline="-25000" dirty="0" err="1"/>
                  <a:t>j</a:t>
                </a:r>
                <a:r>
                  <a:rPr lang="zh-CN" altLang="en-US" dirty="0"/>
                  <a:t>可满足时，即存在</a:t>
                </a:r>
                <a:r>
                  <a:rPr lang="en-US" altLang="zh-CN" dirty="0" err="1"/>
                  <a:t>z</a:t>
                </a:r>
                <a:r>
                  <a:rPr lang="en-US" altLang="zh-CN" baseline="-25000" dirty="0" err="1"/>
                  <a:t>i</a:t>
                </a:r>
                <a:r>
                  <a:rPr lang="zh-CN" altLang="en-US" dirty="0"/>
                  <a:t>为真时，由上表可知，</a:t>
                </a:r>
                <a:endParaRPr lang="en-US" altLang="zh-CN" dirty="0"/>
              </a:p>
              <a:p>
                <a:pPr>
                  <a:lnSpc>
                    <a:spcPct val="150000"/>
                  </a:lnSpc>
                </a:pPr>
                <a:r>
                  <a:rPr lang="zh-CN" altLang="en-US" dirty="0"/>
                  <a:t>必存在一组赋值</a:t>
                </a:r>
                <a:r>
                  <a:rPr lang="en-US" altLang="zh-CN" dirty="0"/>
                  <a:t>{</a:t>
                </a:r>
                <a:r>
                  <a:rPr lang="en-US" altLang="zh-CN" dirty="0" err="1"/>
                  <a:t>y</a:t>
                </a:r>
                <a:r>
                  <a:rPr lang="en-US" altLang="zh-CN" baseline="-25000" dirty="0" err="1"/>
                  <a:t>jk</a:t>
                </a:r>
                <a:r>
                  <a:rPr lang="en-US" altLang="zh-CN" dirty="0"/>
                  <a:t>}</a:t>
                </a:r>
                <a:r>
                  <a:rPr lang="zh-CN" altLang="en-US" dirty="0"/>
                  <a:t>使</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为真，即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亦为可满足的。</a:t>
                </a:r>
              </a:p>
            </p:txBody>
          </p:sp>
        </mc:Choice>
        <mc:Fallback xmlns="">
          <p:sp>
            <p:nvSpPr>
              <p:cNvPr id="6" name="文本框 5"/>
              <p:cNvSpPr txBox="1">
                <a:spLocks noRot="1" noChangeAspect="1" noMove="1" noResize="1" noEditPoints="1" noAdjustHandles="1" noChangeArrowheads="1" noChangeShapeType="1" noTextEdit="1"/>
              </p:cNvSpPr>
              <p:nvPr/>
            </p:nvSpPr>
            <p:spPr>
              <a:xfrm>
                <a:off x="2290619" y="5781963"/>
                <a:ext cx="6123709" cy="932115"/>
              </a:xfrm>
              <a:prstGeom prst="rect">
                <a:avLst/>
              </a:prstGeom>
              <a:blipFill rotWithShape="0">
                <a:blip r:embed="rId4"/>
                <a:stretch>
                  <a:fillRect l="-795" b="-51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8495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727557804"/>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altLang="zh-CN" dirty="0"/>
                            <a:t> z</a:t>
                          </a:r>
                          <a:r>
                            <a:rPr lang="en-US" altLang="zh-CN" baseline="-25000" dirty="0"/>
                            <a:t>1</a:t>
                          </a:r>
                          <a:endParaRPr lang="zh-CN" altLang="en-US" baseline="-25000" dirty="0"/>
                        </a:p>
                      </a:txBody>
                      <a:tcPr anchor="ctr"/>
                    </a:tc>
                    <a:tc>
                      <a:txBody>
                        <a:bodyPr/>
                        <a:lstStyle/>
                        <a:p>
                          <a:pPr algn="ctr"/>
                          <a:r>
                            <a:rPr lang="en-US" altLang="zh-CN" dirty="0"/>
                            <a:t> z</a:t>
                          </a:r>
                          <a:r>
                            <a:rPr lang="en-US" altLang="zh-CN" baseline="-25000" dirty="0"/>
                            <a:t>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3</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4</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dirty="0"/>
                            <a:t>……</a:t>
                          </a:r>
                          <a:endParaRPr lang="zh-CN" altLang="en-US" dirty="0"/>
                        </a:p>
                      </a:txBody>
                      <a:tcPr anchor="ctr">
                        <a:solidFill>
                          <a:schemeClr val="accent6">
                            <a:lumMod val="40000"/>
                            <a:lumOff val="60000"/>
                          </a:schemeClr>
                        </a:solidFill>
                      </a:tcPr>
                    </a:tc>
                    <a:tc>
                      <a:txBody>
                        <a:bodyPr/>
                        <a:lstStyle/>
                        <a:p>
                          <a:pPr algn="ctr"/>
                          <a:r>
                            <a:rPr lang="en-US" altLang="zh-CN" dirty="0"/>
                            <a:t>……</a:t>
                          </a:r>
                          <a:endParaRPr lang="zh-CN" altLang="en-US" dirty="0"/>
                        </a:p>
                      </a:txBody>
                      <a:tcPr anchor="ctr"/>
                    </a:tc>
                    <a:tc>
                      <a:txBody>
                        <a:bodyPr/>
                        <a:lstStyle/>
                        <a:p>
                          <a:pPr algn="ctr"/>
                          <a:r>
                            <a:rPr lang="en-US" altLang="zh-CN" dirty="0"/>
                            <a:t>……</a:t>
                          </a:r>
                          <a:endParaRPr lang="zh-CN" altLang="en-US" dirty="0"/>
                        </a:p>
                      </a:txBody>
                      <a:tcPr anchor="ctr">
                        <a:solidFill>
                          <a:schemeClr val="accent1">
                            <a:lumMod val="20000"/>
                            <a:lumOff val="80000"/>
                          </a:schemeClr>
                        </a:solidFill>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4"/>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k-1</a:t>
                          </a:r>
                          <a:endParaRPr lang="zh-CN" altLang="en-US" baseline="-25000" dirty="0"/>
                        </a:p>
                      </a:txBody>
                      <a:tcPr anchor="ctr"/>
                    </a:tc>
                    <a:tc>
                      <a:txBody>
                        <a:bodyPr/>
                        <a:lstStyle/>
                        <a:p>
                          <a:pPr algn="ctr"/>
                          <a:r>
                            <a:rPr lang="en-US" altLang="zh-CN" dirty="0"/>
                            <a:t> </a:t>
                          </a:r>
                          <a:r>
                            <a:rPr lang="en-US" altLang="zh-CN" dirty="0" err="1"/>
                            <a:t>z</a:t>
                          </a:r>
                          <a:r>
                            <a:rPr lang="en-US" altLang="zh-CN" baseline="-25000" dirty="0" err="1"/>
                            <a:t>k</a:t>
                          </a:r>
                          <a:endParaRPr lang="zh-CN" altLang="en-US" baseline="-25000"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727557804"/>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gridCol w="2032000"/>
                    <a:gridCol w="2032000"/>
                  </a:tblGrid>
                  <a:tr h="387858">
                    <a:tc>
                      <a:txBody>
                        <a:bodyPr/>
                        <a:lstStyle/>
                        <a:p>
                          <a:pPr algn="ctr"/>
                          <a:r>
                            <a:rPr lang="en-US" altLang="zh-CN" dirty="0" smtClean="0"/>
                            <a:t> z</a:t>
                          </a:r>
                          <a:r>
                            <a:rPr lang="en-US" altLang="zh-CN" baseline="-25000" dirty="0" smtClean="0"/>
                            <a:t>1</a:t>
                          </a:r>
                          <a:endParaRPr lang="zh-CN" altLang="en-US" baseline="-25000" dirty="0"/>
                        </a:p>
                      </a:txBody>
                      <a:tcPr anchor="ctr"/>
                    </a:tc>
                    <a:tc>
                      <a:txBody>
                        <a:bodyPr/>
                        <a:lstStyle/>
                        <a:p>
                          <a:pPr algn="ctr"/>
                          <a:r>
                            <a:rPr lang="en-US" altLang="zh-CN" dirty="0" smtClean="0"/>
                            <a:t> z</a:t>
                          </a:r>
                          <a:r>
                            <a:rPr lang="en-US" altLang="zh-CN" baseline="-25000" dirty="0" smtClean="0"/>
                            <a:t>2</a:t>
                          </a:r>
                          <a:endParaRPr lang="zh-CN" altLang="en-US" baseline="-25000" dirty="0"/>
                        </a:p>
                      </a:txBody>
                      <a:tcPr anchor="ctr"/>
                    </a:tc>
                    <a:tc>
                      <a:txBody>
                        <a:bodyPr/>
                        <a:lstStyle/>
                        <a:p>
                          <a:endParaRPr lang="zh-CN"/>
                        </a:p>
                      </a:txBody>
                      <a:tcPr anchor="ctr">
                        <a:blipFill rotWithShape="0">
                          <a:blip r:embed="rId3"/>
                          <a:stretch>
                            <a:fillRect l="-200000" t="-6250" r="-599" b="-515625"/>
                          </a:stretch>
                        </a:blipFill>
                      </a:tcPr>
                    </a:tc>
                  </a:tr>
                  <a:tr h="387858">
                    <a:tc>
                      <a:txBody>
                        <a:bodyPr/>
                        <a:lstStyle/>
                        <a:p>
                          <a:endParaRPr lang="zh-CN"/>
                        </a:p>
                      </a:txBody>
                      <a:tcPr anchor="ctr">
                        <a:blipFill rotWithShape="0">
                          <a:blip r:embed="rId3"/>
                          <a:stretch>
                            <a:fillRect l="-299" t="-107937" r="-200299" b="-423810"/>
                          </a:stretch>
                        </a:blipFill>
                      </a:tcPr>
                    </a:tc>
                    <a:tc>
                      <a:txBody>
                        <a:bodyPr/>
                        <a:lstStyle/>
                        <a:p>
                          <a:pPr algn="ctr"/>
                          <a:r>
                            <a:rPr lang="en-US" altLang="zh-CN" dirty="0" smtClean="0"/>
                            <a:t> z</a:t>
                          </a:r>
                          <a:r>
                            <a:rPr lang="en-US" altLang="zh-CN" baseline="-25000" dirty="0" smtClean="0"/>
                            <a:t>3</a:t>
                          </a:r>
                          <a:endParaRPr lang="zh-CN" altLang="en-US" baseline="-25000" dirty="0"/>
                        </a:p>
                      </a:txBody>
                      <a:tcPr anchor="ctr"/>
                    </a:tc>
                    <a:tc>
                      <a:txBody>
                        <a:bodyPr/>
                        <a:lstStyle/>
                        <a:p>
                          <a:endParaRPr lang="zh-CN"/>
                        </a:p>
                      </a:txBody>
                      <a:tcPr anchor="ctr">
                        <a:blipFill rotWithShape="0">
                          <a:blip r:embed="rId3"/>
                          <a:stretch>
                            <a:fillRect l="-200000" t="-107937" r="-599" b="-423810"/>
                          </a:stretch>
                        </a:blipFill>
                      </a:tcPr>
                    </a:tc>
                  </a:tr>
                  <a:tr h="387858">
                    <a:tc>
                      <a:txBody>
                        <a:bodyPr/>
                        <a:lstStyle/>
                        <a:p>
                          <a:endParaRPr lang="zh-CN"/>
                        </a:p>
                      </a:txBody>
                      <a:tcPr anchor="ctr">
                        <a:blipFill rotWithShape="0">
                          <a:blip r:embed="rId3"/>
                          <a:stretch>
                            <a:fillRect l="-299" t="-204688" r="-200299" b="-317188"/>
                          </a:stretch>
                        </a:blipFill>
                      </a:tcPr>
                    </a:tc>
                    <a:tc>
                      <a:txBody>
                        <a:bodyPr/>
                        <a:lstStyle/>
                        <a:p>
                          <a:pPr algn="ctr"/>
                          <a:r>
                            <a:rPr lang="en-US" altLang="zh-CN" dirty="0" smtClean="0"/>
                            <a:t> z</a:t>
                          </a:r>
                          <a:r>
                            <a:rPr lang="en-US" altLang="zh-CN" baseline="-25000" dirty="0" smtClean="0"/>
                            <a:t>4</a:t>
                          </a:r>
                          <a:endParaRPr lang="zh-CN" altLang="en-US" baseline="-25000" dirty="0"/>
                        </a:p>
                      </a:txBody>
                      <a:tcPr anchor="ctr"/>
                    </a:tc>
                    <a:tc>
                      <a:txBody>
                        <a:bodyPr/>
                        <a:lstStyle/>
                        <a:p>
                          <a:endParaRPr lang="zh-CN"/>
                        </a:p>
                      </a:txBody>
                      <a:tcPr anchor="ctr">
                        <a:blipFill rotWithShape="0">
                          <a:blip r:embed="rId3"/>
                          <a:stretch>
                            <a:fillRect l="-200000" t="-204688" r="-599" b="-317188"/>
                          </a:stretch>
                        </a:blipFill>
                      </a:tcPr>
                    </a:tc>
                  </a:tr>
                  <a:tr h="370840">
                    <a:tc>
                      <a:txBody>
                        <a:bodyPr/>
                        <a:lstStyle/>
                        <a:p>
                          <a:pPr algn="ctr"/>
                          <a:r>
                            <a:rPr lang="en-US" altLang="zh-CN" dirty="0" smtClean="0"/>
                            <a:t>……</a:t>
                          </a:r>
                          <a:endParaRPr lang="zh-CN" altLang="en-US" dirty="0"/>
                        </a:p>
                      </a:txBody>
                      <a:tcPr anchor="ctr">
                        <a:solidFill>
                          <a:schemeClr val="accent6">
                            <a:lumMod val="40000"/>
                            <a:lumOff val="60000"/>
                          </a:schemeClr>
                        </a:solidFill>
                      </a:tcPr>
                    </a:tc>
                    <a:tc>
                      <a:txBody>
                        <a:bodyPr/>
                        <a:lstStyle/>
                        <a:p>
                          <a:pPr algn="ctr"/>
                          <a:r>
                            <a:rPr lang="en-US" altLang="zh-CN" dirty="0" smtClean="0"/>
                            <a:t>……</a:t>
                          </a:r>
                          <a:endParaRPr lang="zh-CN" altLang="en-US" dirty="0"/>
                        </a:p>
                      </a:txBody>
                      <a:tcPr anchor="ctr"/>
                    </a:tc>
                    <a:tc>
                      <a:txBody>
                        <a:bodyPr/>
                        <a:lstStyle/>
                        <a:p>
                          <a:pPr algn="ctr"/>
                          <a:r>
                            <a:rPr lang="en-US" altLang="zh-CN" dirty="0" smtClean="0"/>
                            <a:t>……</a:t>
                          </a:r>
                          <a:endParaRPr lang="zh-CN" altLang="en-US" dirty="0"/>
                        </a:p>
                      </a:txBody>
                      <a:tcPr anchor="ctr">
                        <a:solidFill>
                          <a:schemeClr val="accent1">
                            <a:lumMod val="20000"/>
                            <a:lumOff val="80000"/>
                          </a:schemeClr>
                        </a:solidFill>
                      </a:tcPr>
                    </a:tc>
                  </a:tr>
                  <a:tr h="392176">
                    <a:tc>
                      <a:txBody>
                        <a:bodyPr/>
                        <a:lstStyle/>
                        <a:p>
                          <a:endParaRPr lang="zh-CN"/>
                        </a:p>
                      </a:txBody>
                      <a:tcPr anchor="ctr">
                        <a:blipFill rotWithShape="0">
                          <a:blip r:embed="rId3"/>
                          <a:stretch>
                            <a:fillRect l="-299" t="-393846" r="-200299" b="-118462"/>
                          </a:stretch>
                        </a:blipFill>
                      </a:tcPr>
                    </a:tc>
                    <a:tc>
                      <a:txBody>
                        <a:bodyPr/>
                        <a:lstStyle/>
                        <a:p>
                          <a:pPr algn="ctr"/>
                          <a:r>
                            <a:rPr lang="en-US" altLang="zh-CN" dirty="0" smtClean="0"/>
                            <a:t> z</a:t>
                          </a:r>
                          <a:r>
                            <a:rPr lang="en-US" altLang="zh-CN" baseline="-25000" dirty="0" smtClean="0"/>
                            <a:t>k-2</a:t>
                          </a:r>
                          <a:endParaRPr lang="zh-CN" altLang="en-US" baseline="-25000" dirty="0"/>
                        </a:p>
                      </a:txBody>
                      <a:tcPr anchor="ctr"/>
                    </a:tc>
                    <a:tc>
                      <a:txBody>
                        <a:bodyPr/>
                        <a:lstStyle/>
                        <a:p>
                          <a:endParaRPr lang="zh-CN"/>
                        </a:p>
                      </a:txBody>
                      <a:tcPr anchor="ctr">
                        <a:blipFill rotWithShape="0">
                          <a:blip r:embed="rId3"/>
                          <a:stretch>
                            <a:fillRect l="-200000" t="-393846" r="-599" b="-118462"/>
                          </a:stretch>
                        </a:blipFill>
                      </a:tcPr>
                    </a:tc>
                  </a:tr>
                  <a:tr h="392176">
                    <a:tc>
                      <a:txBody>
                        <a:bodyPr/>
                        <a:lstStyle/>
                        <a:p>
                          <a:endParaRPr lang="zh-CN"/>
                        </a:p>
                      </a:txBody>
                      <a:tcPr anchor="ctr">
                        <a:blipFill rotWithShape="0">
                          <a:blip r:embed="rId3"/>
                          <a:stretch>
                            <a:fillRect l="-299" t="-501563" r="-200299" b="-20313"/>
                          </a:stretch>
                        </a:blipFill>
                      </a:tcPr>
                    </a:tc>
                    <a:tc>
                      <a:txBody>
                        <a:bodyPr/>
                        <a:lstStyle/>
                        <a:p>
                          <a:pPr algn="ctr"/>
                          <a:r>
                            <a:rPr lang="en-US" altLang="zh-CN" dirty="0" smtClean="0"/>
                            <a:t> z</a:t>
                          </a:r>
                          <a:r>
                            <a:rPr lang="en-US" altLang="zh-CN" baseline="-25000" dirty="0" smtClean="0"/>
                            <a:t>k-1</a:t>
                          </a:r>
                          <a:endParaRPr lang="zh-CN" altLang="en-US" baseline="-25000" dirty="0"/>
                        </a:p>
                      </a:txBody>
                      <a:tcPr anchor="ctr"/>
                    </a:tc>
                    <a:tc>
                      <a:txBody>
                        <a:bodyPr/>
                        <a:lstStyle/>
                        <a:p>
                          <a:pPr algn="ctr"/>
                          <a:r>
                            <a:rPr lang="en-US" altLang="zh-CN" dirty="0" smtClean="0"/>
                            <a:t> </a:t>
                          </a:r>
                          <a:r>
                            <a:rPr lang="en-US" altLang="zh-CN" dirty="0" err="1" smtClean="0"/>
                            <a:t>z</a:t>
                          </a:r>
                          <a:r>
                            <a:rPr lang="en-US" altLang="zh-CN" baseline="-25000" dirty="0" err="1" smtClean="0"/>
                            <a:t>k</a:t>
                          </a:r>
                          <a:endParaRPr lang="zh-CN" altLang="en-US" baseline="-25000" dirty="0"/>
                        </a:p>
                      </a:txBody>
                      <a:tcPr anchor="ctr"/>
                    </a:tc>
                  </a:tr>
                </a:tbl>
              </a:graphicData>
            </a:graphic>
          </p:graphicFrame>
        </mc:Fallback>
      </mc:AlternateContent>
      <mc:AlternateContent xmlns:mc="http://schemas.openxmlformats.org/markup-compatibility/2006" xmlns:a14="http://schemas.microsoft.com/office/drawing/2010/main">
        <mc:Choice Requires="a14">
          <p:sp>
            <p:nvSpPr>
              <p:cNvPr id="4" name="文本框 3"/>
              <p:cNvSpPr txBox="1"/>
              <p:nvPr/>
            </p:nvSpPr>
            <p:spPr>
              <a:xfrm>
                <a:off x="2299854" y="5791200"/>
                <a:ext cx="6123710" cy="97065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当</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可满足时，若</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为真，由上表可知，必存在</a:t>
                </a:r>
                <a:r>
                  <a:rPr lang="en-US" altLang="zh-CN" dirty="0" err="1"/>
                  <a:t>z</a:t>
                </a:r>
                <a:r>
                  <a:rPr lang="en-US" altLang="zh-CN" baseline="-25000" dirty="0" err="1"/>
                  <a:t>i</a:t>
                </a:r>
                <a:r>
                  <a:rPr lang="zh-CN" altLang="en-US" dirty="0"/>
                  <a:t>为真，则</a:t>
                </a:r>
                <a:r>
                  <a:rPr lang="en-US" altLang="zh-CN" dirty="0" err="1"/>
                  <a:t>C</a:t>
                </a:r>
                <a:r>
                  <a:rPr lang="en-US" altLang="zh-CN" baseline="-25000" dirty="0" err="1"/>
                  <a:t>j</a:t>
                </a:r>
                <a:r>
                  <a:rPr lang="zh-CN" altLang="en-US" dirty="0"/>
                  <a:t>亦为真，即</a:t>
                </a:r>
                <a:r>
                  <a:rPr lang="en-US" altLang="zh-CN" dirty="0" err="1"/>
                  <a:t>C</a:t>
                </a:r>
                <a:r>
                  <a:rPr lang="en-US" altLang="zh-CN" baseline="-25000" dirty="0" err="1"/>
                  <a:t>j</a:t>
                </a:r>
                <a:r>
                  <a:rPr lang="zh-CN" altLang="en-US" dirty="0"/>
                  <a:t>亦是可满足的。</a:t>
                </a:r>
                <a:r>
                  <a:rPr lang="en-US" altLang="zh-CN" dirty="0"/>
                  <a:t>(*)</a:t>
                </a:r>
                <a:r>
                  <a:rPr lang="zh-CN" altLang="en-US" dirty="0"/>
                  <a:t>成立。</a:t>
                </a:r>
              </a:p>
            </p:txBody>
          </p:sp>
        </mc:Choice>
        <mc:Fallback xmlns="">
          <p:sp>
            <p:nvSpPr>
              <p:cNvPr id="4" name="文本框 3"/>
              <p:cNvSpPr txBox="1">
                <a:spLocks noRot="1" noChangeAspect="1" noMove="1" noResize="1" noEditPoints="1" noAdjustHandles="1" noChangeArrowheads="1" noChangeShapeType="1" noTextEdit="1"/>
              </p:cNvSpPr>
              <p:nvPr/>
            </p:nvSpPr>
            <p:spPr>
              <a:xfrm>
                <a:off x="2299854" y="5791200"/>
                <a:ext cx="6123710" cy="970650"/>
              </a:xfrm>
              <a:prstGeom prst="rect">
                <a:avLst/>
              </a:prstGeom>
              <a:blipFill rotWithShape="0">
                <a:blip r:embed="rId4"/>
                <a:stretch>
                  <a:fillRect l="-695" r="-199" b="-31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90102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顶点覆盖问题</a:t>
                </a:r>
                <a:r>
                  <a:rPr lang="en-US" altLang="zh-CN" dirty="0"/>
                  <a:t>(VC)</a:t>
                </a:r>
              </a:p>
              <a:p>
                <a:pPr lvl="1"/>
                <a:r>
                  <a:rPr lang="zh-CN" altLang="en-US" dirty="0"/>
                  <a:t>设无向图</a:t>
                </a:r>
                <a:r>
                  <a:rPr lang="en-US" altLang="zh-CN" dirty="0"/>
                  <a:t>G=&lt;V, E&gt;</a:t>
                </a:r>
                <a:r>
                  <a:rPr lang="zh-CN" altLang="en-US"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zh-CN" altLang="en-US" dirty="0"/>
                  <a:t>，如果</a:t>
                </a:r>
                <a:r>
                  <a:rPr lang="en-US" altLang="zh-CN" dirty="0"/>
                  <a:t>G</a:t>
                </a:r>
                <a:r>
                  <a:rPr lang="zh-CN" altLang="en-US" dirty="0"/>
                  <a:t>的每一条边都至少有一个顶</a:t>
                </a:r>
                <a:r>
                  <a:rPr lang="en-US" altLang="zh-CN" dirty="0"/>
                  <a:t>V’</a:t>
                </a:r>
                <a:r>
                  <a:rPr lang="zh-CN" altLang="en-US" dirty="0"/>
                  <a:t>中，则称</a:t>
                </a:r>
                <a:r>
                  <a:rPr lang="en-US" altLang="zh-CN" dirty="0"/>
                  <a:t>V’</a:t>
                </a:r>
                <a:r>
                  <a:rPr lang="zh-CN" altLang="en-US" dirty="0"/>
                  <a:t>是</a:t>
                </a:r>
                <a:r>
                  <a:rPr lang="en-US" altLang="zh-CN" dirty="0"/>
                  <a:t>G</a:t>
                </a:r>
                <a:r>
                  <a:rPr lang="zh-CN" altLang="en-US" dirty="0"/>
                  <a:t>的一个顶点覆盖。</a:t>
                </a:r>
                <a:endParaRPr lang="en-US" altLang="zh-CN" dirty="0"/>
              </a:p>
              <a:p>
                <a:pPr lvl="1"/>
                <a:r>
                  <a:rPr lang="zh-CN" altLang="en-US" dirty="0"/>
                  <a:t>任给一个无向图</a:t>
                </a:r>
                <a:r>
                  <a:rPr lang="en-US" altLang="zh-CN" dirty="0"/>
                  <a:t>G=&lt;V, E&gt;</a:t>
                </a:r>
                <a:r>
                  <a:rPr lang="zh-CN" altLang="en-US" dirty="0"/>
                  <a:t>和非负整数</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有顶点数不超过</a:t>
                </a:r>
                <a:r>
                  <a:rPr lang="en-US" altLang="zh-CN" dirty="0"/>
                  <a:t>K</a:t>
                </a:r>
                <a:r>
                  <a:rPr lang="zh-CN" altLang="en-US" dirty="0"/>
                  <a:t>的顶点覆盖吗？</a:t>
                </a:r>
                <a:endParaRPr lang="en-US" altLang="zh-CN" dirty="0"/>
              </a:p>
              <a:p>
                <a:pPr lvl="1"/>
                <a:r>
                  <a:rPr lang="en-US" altLang="zh-CN" dirty="0"/>
                  <a:t>VC</a:t>
                </a:r>
                <a:r>
                  <a:rPr lang="zh-CN" altLang="en-US" dirty="0"/>
                  <a:t>是</a:t>
                </a:r>
                <a:r>
                  <a:rPr lang="en-US" altLang="zh-CN" dirty="0"/>
                  <a:t>NP</a:t>
                </a:r>
                <a:r>
                  <a:rPr lang="zh-CN" altLang="en-US" dirty="0"/>
                  <a:t>完全的。</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r="-185"/>
                </a:stretch>
              </a:blipFill>
            </p:spPr>
            <p:txBody>
              <a:bodyPr/>
              <a:lstStyle/>
              <a:p>
                <a:r>
                  <a:rPr lang="zh-CN" altLang="en-US">
                    <a:noFill/>
                  </a:rPr>
                  <a:t> </a:t>
                </a:r>
              </a:p>
            </p:txBody>
          </p:sp>
        </mc:Fallback>
      </mc:AlternateContent>
      <p:sp>
        <p:nvSpPr>
          <p:cNvPr id="4" name="文本框 3"/>
          <p:cNvSpPr txBox="1"/>
          <p:nvPr/>
        </p:nvSpPr>
        <p:spPr>
          <a:xfrm>
            <a:off x="1942415" y="5338619"/>
            <a:ext cx="696216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zh-CN" altLang="en-US" dirty="0"/>
              <a:t>易证：</a:t>
            </a:r>
            <a:r>
              <a:rPr lang="en-US" altLang="zh-CN" dirty="0"/>
              <a:t>VC∈NP</a:t>
            </a:r>
            <a:r>
              <a:rPr lang="zh-CN" altLang="en-US" dirty="0"/>
              <a:t>，即存在多项式时间算法可以对</a:t>
            </a:r>
            <a:r>
              <a:rPr lang="en-US" altLang="zh-CN" dirty="0"/>
              <a:t>VC</a:t>
            </a:r>
            <a:r>
              <a:rPr lang="zh-CN" altLang="en-US" dirty="0"/>
              <a:t>问题进行验证。</a:t>
            </a:r>
          </a:p>
        </p:txBody>
      </p:sp>
    </p:spTree>
    <p:extLst>
      <p:ext uri="{BB962C8B-B14F-4D97-AF65-F5344CB8AC3E}">
        <p14:creationId xmlns:p14="http://schemas.microsoft.com/office/powerpoint/2010/main" val="3255154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817091"/>
                <a:ext cx="6591985" cy="39074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设法找到一个多项式时间转换来证明 </a:t>
                </a:r>
                <a14:m>
                  <m:oMath xmlns:m="http://schemas.openxmlformats.org/officeDocument/2006/math">
                    <m:r>
                      <a:rPr lang="en-US" altLang="zh-CN" b="0" i="1" smtClean="0">
                        <a:latin typeface="Cambria Math" panose="02040503050406030204" pitchFamily="18" charset="0"/>
                      </a:rPr>
                      <m:t>3</m:t>
                    </m:r>
                    <m:r>
                      <a:rPr lang="en-US" altLang="zh-CN" b="0" i="1" smtClean="0">
                        <a:latin typeface="Cambria Math" panose="02040503050406030204" pitchFamily="18" charset="0"/>
                      </a:rPr>
                      <m:t>𝑆𝐴𝑇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𝑉𝐶</m:t>
                    </m:r>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817091"/>
                <a:ext cx="6591985" cy="390748"/>
              </a:xfrm>
              <a:prstGeom prst="rect">
                <a:avLst/>
              </a:prstGeom>
              <a:blipFill rotWithShape="0">
                <a:blip r:embed="rId2"/>
                <a:stretch>
                  <a:fillRect l="-739" t="-10606"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942414" y="3207839"/>
                <a:ext cx="6591985" cy="329205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设已知</a:t>
                </a:r>
                <a14:m>
                  <m:oMath xmlns:m="http://schemas.openxmlformats.org/officeDocument/2006/math">
                    <m:r>
                      <a:rPr lang="en-US" altLang="zh-CN" i="1" dirty="0" smtClean="0">
                        <a:latin typeface="Cambria Math" panose="02040503050406030204" pitchFamily="18" charset="0"/>
                      </a:rPr>
                      <m:t>3</m:t>
                    </m:r>
                    <m:r>
                      <a:rPr lang="en-US" altLang="zh-CN" i="1" dirty="0" smtClean="0">
                        <a:latin typeface="Cambria Math" panose="02040503050406030204" pitchFamily="18" charset="0"/>
                      </a:rPr>
                      <m:t>𝑆𝐴𝑇</m:t>
                    </m:r>
                  </m:oMath>
                </a14:m>
                <a:r>
                  <a:rPr lang="zh-CN" altLang="en-US" dirty="0"/>
                  <a:t>的任意一个输入实例</a:t>
                </a:r>
                <a14:m>
                  <m:oMath xmlns:m="http://schemas.openxmlformats.org/officeDocument/2006/math">
                    <m:r>
                      <a:rPr lang="en-US" altLang="zh-CN" b="0" i="1" smtClean="0">
                        <a:latin typeface="Cambria Math" panose="02040503050406030204" pitchFamily="18" charset="0"/>
                      </a:rPr>
                      <m:t>𝐼</m:t>
                    </m:r>
                  </m:oMath>
                </a14:m>
                <a:r>
                  <a:rPr lang="zh-CN" altLang="en-US" dirty="0"/>
                  <a:t>：</a:t>
                </a:r>
                <a:endParaRPr lang="en-US" altLang="zh-CN"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nary>
                    </m:oMath>
                  </m:oMathPara>
                </a14:m>
                <a:endParaRPr lang="en-US" altLang="zh-CN" dirty="0"/>
              </a:p>
              <a:p>
                <a:pPr>
                  <a:lnSpc>
                    <a:spcPct val="150000"/>
                  </a:lnSpc>
                </a:pPr>
                <a:r>
                  <a:rPr lang="zh-CN" altLang="en-US" dirty="0"/>
                  <a:t>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a14:m>
                <a:r>
                  <a:rPr lang="zh-CN" altLang="en-US" dirty="0"/>
                  <a:t>，</a:t>
                </a:r>
                <a:endParaRPr lang="en-US" altLang="zh-CN" dirty="0"/>
              </a:p>
              <a:p>
                <a:pPr>
                  <a:lnSpc>
                    <a:spcPct val="150000"/>
                  </a:lnSpc>
                </a:pP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b="0" i="1" dirty="0" smtClean="0">
                            <a:latin typeface="Cambria Math" panose="02040503050406030204" pitchFamily="18" charset="0"/>
                          </a:rPr>
                          <m:t>𝑗𝑘</m:t>
                        </m:r>
                      </m:sub>
                    </m:sSub>
                  </m:oMath>
                </a14:m>
                <a:r>
                  <a:rPr lang="zh-CN" altLang="en-US" dirty="0"/>
                  <a:t>是变元</a:t>
                </a:r>
                <a14:m>
                  <m:oMath xmlns:m="http://schemas.openxmlformats.org/officeDocument/2006/math">
                    <m:d>
                      <m:dPr>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e>
                    </m:d>
                  </m:oMath>
                </a14:m>
                <a:r>
                  <a:rPr lang="zh-CN" altLang="en-US" dirty="0"/>
                  <a:t>中某个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或</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oMath>
                </a14:m>
                <a:r>
                  <a:rPr lang="zh-CN" altLang="en-US" dirty="0"/>
                  <a:t>，</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 2, 3</m:t>
                    </m:r>
                  </m:oMath>
                </a14:m>
                <a:r>
                  <a:rPr lang="zh-CN" altLang="en-US" dirty="0"/>
                  <a:t>。</a:t>
                </a:r>
                <a:endParaRPr lang="en-US" altLang="zh-CN" dirty="0"/>
              </a:p>
              <a:p>
                <a:pPr>
                  <a:lnSpc>
                    <a:spcPct val="150000"/>
                  </a:lnSpc>
                </a:pPr>
                <a:r>
                  <a:rPr lang="zh-CN" altLang="en-US" dirty="0"/>
                  <a:t>构造</a:t>
                </a:r>
                <a14:m>
                  <m:oMath xmlns:m="http://schemas.openxmlformats.org/officeDocument/2006/math">
                    <m:r>
                      <a:rPr lang="en-US" altLang="zh-CN" i="1" dirty="0" smtClean="0">
                        <a:latin typeface="Cambria Math" panose="02040503050406030204" pitchFamily="18" charset="0"/>
                      </a:rPr>
                      <m:t>𝑉𝐶</m:t>
                    </m:r>
                  </m:oMath>
                </a14:m>
                <a:r>
                  <a:rPr lang="zh-CN" altLang="en-US" dirty="0"/>
                  <a:t>的输入实例</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oMath>
                </a14:m>
                <a:r>
                  <a:rPr lang="zh-CN" altLang="en-US" dirty="0"/>
                  <a:t>，由一个无向图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=&lt;</m:t>
                    </m:r>
                    <m:r>
                      <a:rPr lang="en-US" altLang="zh-CN" b="0" i="1" smtClean="0">
                        <a:latin typeface="Cambria Math" panose="02040503050406030204" pitchFamily="18" charset="0"/>
                      </a:rPr>
                      <m:t>𝑉</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r>
                      <a:rPr lang="en-US" altLang="zh-CN" b="0" i="1" smtClean="0">
                        <a:latin typeface="Cambria Math" panose="02040503050406030204" pitchFamily="18" charset="0"/>
                      </a:rPr>
                      <m:t>&gt;</m:t>
                    </m:r>
                  </m:oMath>
                </a14:m>
                <a:r>
                  <a:rPr lang="zh-CN" altLang="en-US" dirty="0"/>
                  <a:t>和非负整数</a:t>
                </a:r>
                <a:r>
                  <a:rPr lang="en-US" altLang="zh-CN" dirty="0"/>
                  <a:t>K</a:t>
                </a:r>
                <a:r>
                  <a:rPr lang="zh-CN" altLang="en-US" dirty="0"/>
                  <a:t>构成。</a:t>
                </a:r>
              </a:p>
            </p:txBody>
          </p:sp>
        </mc:Choice>
        <mc:Fallback xmlns="">
          <p:sp>
            <p:nvSpPr>
              <p:cNvPr id="5" name="文本框 4"/>
              <p:cNvSpPr txBox="1">
                <a:spLocks noRot="1" noChangeAspect="1" noMove="1" noResize="1" noEditPoints="1" noAdjustHandles="1" noChangeArrowheads="1" noChangeShapeType="1" noTextEdit="1"/>
              </p:cNvSpPr>
              <p:nvPr/>
            </p:nvSpPr>
            <p:spPr>
              <a:xfrm>
                <a:off x="1942414" y="3207839"/>
                <a:ext cx="6591985" cy="3292055"/>
              </a:xfrm>
              <a:prstGeom prst="rect">
                <a:avLst/>
              </a:prstGeom>
              <a:blipFill rotWithShape="0">
                <a:blip r:embed="rId3"/>
                <a:stretch>
                  <a:fillRect l="-739" b="-1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160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900218"/>
                <a:ext cx="6591985" cy="86857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首先，为每个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创建两个顶点，分别表示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r>
                      <a:rPr lang="zh-CN" altLang="en-US" b="0" i="1" smtClean="0">
                        <a:latin typeface="Cambria Math" panose="02040503050406030204" pitchFamily="18" charset="0"/>
                      </a:rPr>
                      <m:t>和</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𝐹𝑎𝑙𝑠𝑒</m:t>
                    </m:r>
                  </m:oMath>
                </a14:m>
                <a:r>
                  <a:rPr lang="zh-CN" altLang="en-US" dirty="0"/>
                  <a:t>，标记为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和</m:t>
                    </m:r>
                    <m:acc>
                      <m:accPr>
                        <m:chr m:val="̅"/>
                        <m:ctrlPr>
                          <a:rPr lang="zh-CN" altLang="en-US"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，并创建连接这两个顶点的边</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e>
                    </m:d>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900218"/>
                <a:ext cx="6591985" cy="868571"/>
              </a:xfrm>
              <a:prstGeom prst="rect">
                <a:avLst/>
              </a:prstGeom>
              <a:blipFill rotWithShape="0">
                <a:blip r:embed="rId3"/>
                <a:stretch>
                  <a:fillRect l="-739" r="-4063" b="-8333"/>
                </a:stretch>
              </a:blipFill>
            </p:spPr>
            <p:txBody>
              <a:bodyPr/>
              <a:lstStyle/>
              <a:p>
                <a:r>
                  <a:rPr lang="zh-CN" altLang="en-US">
                    <a:noFill/>
                  </a:rPr>
                  <a:t> </a:t>
                </a:r>
              </a:p>
            </p:txBody>
          </p:sp>
        </mc:Fallback>
      </mc:AlternateContent>
      <p:grpSp>
        <p:nvGrpSpPr>
          <p:cNvPr id="22" name="组合 21"/>
          <p:cNvGrpSpPr/>
          <p:nvPr/>
        </p:nvGrpSpPr>
        <p:grpSpPr>
          <a:xfrm>
            <a:off x="3438471" y="4341091"/>
            <a:ext cx="3599872" cy="1993207"/>
            <a:chOff x="3057237" y="4387273"/>
            <a:chExt cx="3599872" cy="1993207"/>
          </a:xfrm>
        </p:grpSpPr>
        <mc:AlternateContent xmlns:mc="http://schemas.openxmlformats.org/markup-compatibility/2006" xmlns:a14="http://schemas.microsoft.com/office/drawing/2010/main">
          <mc:Choice Requires="a14">
            <p:sp>
              <p:nvSpPr>
                <p:cNvPr id="5" name="椭圆 4"/>
                <p:cNvSpPr/>
                <p:nvPr/>
              </p:nvSpPr>
              <p:spPr>
                <a:xfrm>
                  <a:off x="3057237"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oMath>
                    </m:oMathPara>
                  </a14:m>
                  <a:endParaRPr lang="zh-CN" altLang="en-US" dirty="0"/>
                </a:p>
              </p:txBody>
            </p:sp>
          </mc:Choice>
          <mc:Fallback xmlns="">
            <p:sp>
              <p:nvSpPr>
                <p:cNvPr id="5" name="椭圆 4"/>
                <p:cNvSpPr>
                  <a:spLocks noRot="1" noChangeAspect="1" noMove="1" noResize="1" noEditPoints="1" noAdjustHandles="1" noChangeArrowheads="1" noChangeShapeType="1" noTextEdit="1"/>
                </p:cNvSpPr>
                <p:nvPr/>
              </p:nvSpPr>
              <p:spPr>
                <a:xfrm>
                  <a:off x="3057237" y="5899163"/>
                  <a:ext cx="480291" cy="481317"/>
                </a:xfrm>
                <a:prstGeom prst="ellipse">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p:cNvSpPr/>
                <p:nvPr/>
              </p:nvSpPr>
              <p:spPr>
                <a:xfrm>
                  <a:off x="3057237"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e>
                        </m:acc>
                      </m:oMath>
                    </m:oMathPara>
                  </a14:m>
                  <a:endParaRPr lang="zh-CN" altLang="en-US" dirty="0">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3057237" y="4387273"/>
                  <a:ext cx="452582" cy="481317"/>
                </a:xfrm>
                <a:prstGeom prst="ellipse">
                  <a:avLst/>
                </a:prstGeom>
                <a:blipFill rotWithShape="0">
                  <a:blip r:embed="rId5"/>
                  <a:stretch>
                    <a:fillRect/>
                  </a:stretch>
                </a:blipFill>
              </p:spPr>
              <p:txBody>
                <a:bodyPr/>
                <a:lstStyle/>
                <a:p>
                  <a:r>
                    <a:rPr lang="zh-CN" altLang="en-US">
                      <a:noFill/>
                    </a:rPr>
                    <a:t> </a:t>
                  </a:r>
                </a:p>
              </p:txBody>
            </p:sp>
          </mc:Fallback>
        </mc:AlternateContent>
        <p:cxnSp>
          <p:nvCxnSpPr>
            <p:cNvPr id="8" name="直接连接符 7"/>
            <p:cNvCxnSpPr>
              <a:stCxn id="6" idx="4"/>
              <a:endCxn id="5" idx="0"/>
            </p:cNvCxnSpPr>
            <p:nvPr/>
          </p:nvCxnSpPr>
          <p:spPr>
            <a:xfrm>
              <a:off x="3283528"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椭圆 11"/>
                <p:cNvSpPr/>
                <p:nvPr/>
              </p:nvSpPr>
              <p:spPr>
                <a:xfrm>
                  <a:off x="3833092"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2</m:t>
                            </m:r>
                          </m:sub>
                        </m:sSub>
                      </m:oMath>
                    </m:oMathPara>
                  </a14:m>
                  <a:endParaRPr lang="zh-CN" altLang="en-US" dirty="0"/>
                </a:p>
              </p:txBody>
            </p:sp>
          </mc:Choice>
          <mc:Fallback xmlns="">
            <p:sp>
              <p:nvSpPr>
                <p:cNvPr id="12" name="椭圆 11"/>
                <p:cNvSpPr>
                  <a:spLocks noRot="1" noChangeAspect="1" noMove="1" noResize="1" noEditPoints="1" noAdjustHandles="1" noChangeArrowheads="1" noChangeShapeType="1" noTextEdit="1"/>
                </p:cNvSpPr>
                <p:nvPr/>
              </p:nvSpPr>
              <p:spPr>
                <a:xfrm>
                  <a:off x="3833092" y="5899163"/>
                  <a:ext cx="480291" cy="481317"/>
                </a:xfrm>
                <a:prstGeom prst="ellipse">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3833092"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2</m:t>
                                </m:r>
                              </m:sub>
                            </m:sSub>
                          </m:e>
                        </m:acc>
                      </m:oMath>
                    </m:oMathPara>
                  </a14:m>
                  <a:endParaRPr lang="zh-CN" altLang="en-US" dirty="0">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3833092" y="4387273"/>
                  <a:ext cx="452582" cy="481317"/>
                </a:xfrm>
                <a:prstGeom prst="ellipse">
                  <a:avLst/>
                </a:prstGeom>
                <a:blipFill rotWithShape="0">
                  <a:blip r:embed="rId7"/>
                  <a:stretch>
                    <a:fillRect/>
                  </a:stretch>
                </a:blipFill>
              </p:spPr>
              <p:txBody>
                <a:bodyPr/>
                <a:lstStyle/>
                <a:p>
                  <a:r>
                    <a:rPr lang="zh-CN" altLang="en-US">
                      <a:noFill/>
                    </a:rPr>
                    <a:t> </a:t>
                  </a:r>
                </a:p>
              </p:txBody>
            </p:sp>
          </mc:Fallback>
        </mc:AlternateContent>
        <p:cxnSp>
          <p:nvCxnSpPr>
            <p:cNvPr id="14" name="直接连接符 13"/>
            <p:cNvCxnSpPr>
              <a:stCxn id="13" idx="4"/>
              <a:endCxn id="12" idx="0"/>
            </p:cNvCxnSpPr>
            <p:nvPr/>
          </p:nvCxnSpPr>
          <p:spPr>
            <a:xfrm>
              <a:off x="4059383"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椭圆 14"/>
                <p:cNvSpPr/>
                <p:nvPr/>
              </p:nvSpPr>
              <p:spPr>
                <a:xfrm>
                  <a:off x="4539674"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3</m:t>
                            </m:r>
                          </m:sub>
                        </m:sSub>
                      </m:oMath>
                    </m:oMathPara>
                  </a14:m>
                  <a:endParaRPr lang="zh-CN" altLang="en-US" dirty="0"/>
                </a:p>
              </p:txBody>
            </p:sp>
          </mc:Choice>
          <mc:Fallback xmlns="">
            <p:sp>
              <p:nvSpPr>
                <p:cNvPr id="15" name="椭圆 14"/>
                <p:cNvSpPr>
                  <a:spLocks noRot="1" noChangeAspect="1" noMove="1" noResize="1" noEditPoints="1" noAdjustHandles="1" noChangeArrowheads="1" noChangeShapeType="1" noTextEdit="1"/>
                </p:cNvSpPr>
                <p:nvPr/>
              </p:nvSpPr>
              <p:spPr>
                <a:xfrm>
                  <a:off x="4539674" y="5899163"/>
                  <a:ext cx="480291" cy="481317"/>
                </a:xfrm>
                <a:prstGeom prst="ellipse">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4539674"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3</m:t>
                                </m:r>
                              </m:sub>
                            </m:sSub>
                          </m:e>
                        </m:acc>
                      </m:oMath>
                    </m:oMathPara>
                  </a14:m>
                  <a:endParaRPr lang="zh-CN" altLang="en-US" dirty="0">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4539674" y="4387273"/>
                  <a:ext cx="452582" cy="481317"/>
                </a:xfrm>
                <a:prstGeom prst="ellipse">
                  <a:avLst/>
                </a:prstGeom>
                <a:blipFill rotWithShape="0">
                  <a:blip r:embed="rId9"/>
                  <a:stretch>
                    <a:fillRect/>
                  </a:stretch>
                </a:blipFill>
              </p:spPr>
              <p:txBody>
                <a:bodyPr/>
                <a:lstStyle/>
                <a:p>
                  <a:r>
                    <a:rPr lang="zh-CN" altLang="en-US">
                      <a:noFill/>
                    </a:rPr>
                    <a:t> </a:t>
                  </a:r>
                </a:p>
              </p:txBody>
            </p:sp>
          </mc:Fallback>
        </mc:AlternateContent>
        <p:cxnSp>
          <p:nvCxnSpPr>
            <p:cNvPr id="17" name="直接连接符 16"/>
            <p:cNvCxnSpPr>
              <a:stCxn id="16" idx="4"/>
              <a:endCxn id="15" idx="0"/>
            </p:cNvCxnSpPr>
            <p:nvPr/>
          </p:nvCxnSpPr>
          <p:spPr>
            <a:xfrm>
              <a:off x="4765965"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椭圆 17"/>
                <p:cNvSpPr/>
                <p:nvPr/>
              </p:nvSpPr>
              <p:spPr>
                <a:xfrm>
                  <a:off x="6176818"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𝑛</m:t>
                            </m:r>
                          </m:sub>
                        </m:sSub>
                      </m:oMath>
                    </m:oMathPara>
                  </a14:m>
                  <a:endParaRPr lang="zh-CN" altLang="en-US" dirty="0"/>
                </a:p>
              </p:txBody>
            </p:sp>
          </mc:Choice>
          <mc:Fallback xmlns="">
            <p:sp>
              <p:nvSpPr>
                <p:cNvPr id="18" name="椭圆 17"/>
                <p:cNvSpPr>
                  <a:spLocks noRot="1" noChangeAspect="1" noMove="1" noResize="1" noEditPoints="1" noAdjustHandles="1" noChangeArrowheads="1" noChangeShapeType="1" noTextEdit="1"/>
                </p:cNvSpPr>
                <p:nvPr/>
              </p:nvSpPr>
              <p:spPr>
                <a:xfrm>
                  <a:off x="6176818" y="5899163"/>
                  <a:ext cx="480291" cy="481317"/>
                </a:xfrm>
                <a:prstGeom prst="ellipse">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p:cNvSpPr/>
                <p:nvPr/>
              </p:nvSpPr>
              <p:spPr>
                <a:xfrm>
                  <a:off x="6176818"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𝑛</m:t>
                                </m:r>
                              </m:sub>
                            </m:sSub>
                          </m:e>
                        </m:acc>
                      </m:oMath>
                    </m:oMathPara>
                  </a14:m>
                  <a:endParaRPr lang="zh-CN" altLang="en-US" dirty="0">
                    <a:solidFill>
                      <a:schemeClr val="tx1"/>
                    </a:solidFill>
                  </a:endParaRPr>
                </a:p>
              </p:txBody>
            </p:sp>
          </mc:Choice>
          <mc:Fallback xmlns="">
            <p:sp>
              <p:nvSpPr>
                <p:cNvPr id="19" name="椭圆 18"/>
                <p:cNvSpPr>
                  <a:spLocks noRot="1" noChangeAspect="1" noMove="1" noResize="1" noEditPoints="1" noAdjustHandles="1" noChangeArrowheads="1" noChangeShapeType="1" noTextEdit="1"/>
                </p:cNvSpPr>
                <p:nvPr/>
              </p:nvSpPr>
              <p:spPr>
                <a:xfrm>
                  <a:off x="6176818" y="4387273"/>
                  <a:ext cx="452582" cy="481317"/>
                </a:xfrm>
                <a:prstGeom prst="ellipse">
                  <a:avLst/>
                </a:prstGeom>
                <a:blipFill rotWithShape="0">
                  <a:blip r:embed="rId11"/>
                  <a:stretch>
                    <a:fillRect/>
                  </a:stretch>
                </a:blipFill>
              </p:spPr>
              <p:txBody>
                <a:bodyPr/>
                <a:lstStyle/>
                <a:p>
                  <a:r>
                    <a:rPr lang="zh-CN" altLang="en-US">
                      <a:noFill/>
                    </a:rPr>
                    <a:t> </a:t>
                  </a:r>
                </a:p>
              </p:txBody>
            </p:sp>
          </mc:Fallback>
        </mc:AlternateContent>
        <p:cxnSp>
          <p:nvCxnSpPr>
            <p:cNvPr id="20" name="直接连接符 19"/>
            <p:cNvCxnSpPr>
              <a:stCxn id="19" idx="4"/>
              <a:endCxn id="18" idx="0"/>
            </p:cNvCxnSpPr>
            <p:nvPr/>
          </p:nvCxnSpPr>
          <p:spPr>
            <a:xfrm>
              <a:off x="6403109"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268299" y="5031169"/>
              <a:ext cx="646331" cy="369332"/>
            </a:xfrm>
            <a:prstGeom prst="rect">
              <a:avLst/>
            </a:prstGeom>
            <a:noFill/>
          </p:spPr>
          <p:txBody>
            <a:bodyPr wrap="none" rtlCol="0">
              <a:spAutoFit/>
            </a:bodyPr>
            <a:lstStyle/>
            <a:p>
              <a:r>
                <a:rPr lang="en-US" altLang="zh-CN" dirty="0"/>
                <a:t>……</a:t>
              </a:r>
              <a:endParaRPr lang="zh-CN" altLang="en-US" dirty="0"/>
            </a:p>
          </p:txBody>
        </p:sp>
      </p:grpSp>
    </p:spTree>
    <p:extLst>
      <p:ext uri="{BB962C8B-B14F-4D97-AF65-F5344CB8AC3E}">
        <p14:creationId xmlns:p14="http://schemas.microsoft.com/office/powerpoint/2010/main" val="276647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907996"/>
                <a:ext cx="6446982" cy="14965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对</a:t>
                </a:r>
                <a:r>
                  <a:rPr lang="en-US" altLang="zh-CN" dirty="0"/>
                  <a:t>F</a:t>
                </a:r>
                <a:r>
                  <a:rPr lang="zh-CN" altLang="en-US" dirty="0"/>
                  <a:t>中的每一个简单析取式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3</m:t>
                        </m:r>
                      </m:sub>
                    </m:sSub>
                  </m:oMath>
                </a14:m>
                <a:r>
                  <a:rPr lang="zh-CN" altLang="en-US" dirty="0"/>
                  <a:t>，</a:t>
                </a:r>
                <a14:m>
                  <m:oMath xmlns:m="http://schemas.openxmlformats.org/officeDocument/2006/math">
                    <m:r>
                      <a:rPr lang="en-US" altLang="zh-CN" b="0" i="1" dirty="0" smtClean="0">
                        <a:latin typeface="Cambria Math" panose="02040503050406030204" pitchFamily="18" charset="0"/>
                      </a:rPr>
                      <m:t>1</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𝑗</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oMath>
                </a14:m>
                <a:r>
                  <a:rPr lang="zh-CN" altLang="en-US" dirty="0"/>
                  <a:t>，构造一个三角形，三个顶点分别是：</a:t>
                </a:r>
                <a14:m>
                  <m:oMath xmlns:m="http://schemas.openxmlformats.org/officeDocument/2006/math">
                    <m:d>
                      <m:dPr>
                        <m:begChr m:val="["/>
                        <m:endChr m:val="]"/>
                        <m:ctrlPr>
                          <a:rPr lang="en-US" altLang="zh-CN" i="1" smtClean="0">
                            <a:latin typeface="Cambria Math" panose="02040503050406030204" pitchFamily="18" charset="0"/>
                          </a:rPr>
                        </m:ctrlPr>
                      </m:dPr>
                      <m:e>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3</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oMath>
                </a14:m>
                <a:r>
                  <a:rPr lang="zh-CN" altLang="en-US" dirty="0"/>
                  <a:t>，其中当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Sub>
                  </m:oMath>
                </a14:m>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oMath>
                </a14:m>
                <a:r>
                  <a:rPr lang="zh-CN" altLang="en-US" dirty="0"/>
                  <a:t>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𝑗𝑘</m:t>
                        </m:r>
                      </m:sub>
                    </m:sSub>
                    <m:r>
                      <a:rPr lang="zh-CN" altLang="en-US" b="0" i="1"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oMath>
                </a14:m>
                <a:r>
                  <a:rPr lang="zh-CN" altLang="en-US" dirty="0"/>
                  <a:t>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a:latin typeface="Cambria Math" panose="02040503050406030204" pitchFamily="18" charset="0"/>
                      </a:rPr>
                      <m:t>=</m:t>
                    </m:r>
                    <m:acc>
                      <m:accPr>
                        <m:chr m:val="̅"/>
                        <m:ctrlPr>
                          <a:rPr lang="en-US" altLang="zh-CN"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 2, 3</m:t>
                    </m:r>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907996"/>
                <a:ext cx="6446982" cy="1496564"/>
              </a:xfrm>
              <a:prstGeom prst="rect">
                <a:avLst/>
              </a:prstGeom>
              <a:blipFill rotWithShape="0">
                <a:blip r:embed="rId3"/>
                <a:stretch>
                  <a:fillRect l="-755"/>
                </a:stretch>
              </a:blipFill>
            </p:spPr>
            <p:txBody>
              <a:bodyPr/>
              <a:lstStyle/>
              <a:p>
                <a:r>
                  <a:rPr lang="zh-CN" altLang="en-US">
                    <a:noFill/>
                  </a:rPr>
                  <a:t> </a:t>
                </a:r>
              </a:p>
            </p:txBody>
          </p:sp>
        </mc:Fallback>
      </mc:AlternateContent>
      <p:grpSp>
        <p:nvGrpSpPr>
          <p:cNvPr id="17" name="组合 16"/>
          <p:cNvGrpSpPr/>
          <p:nvPr/>
        </p:nvGrpSpPr>
        <p:grpSpPr>
          <a:xfrm>
            <a:off x="3454401" y="4638281"/>
            <a:ext cx="2957024" cy="1952627"/>
            <a:chOff x="2650837" y="4638281"/>
            <a:chExt cx="2957024" cy="1952627"/>
          </a:xfrm>
        </p:grpSpPr>
        <mc:AlternateContent xmlns:mc="http://schemas.openxmlformats.org/markup-compatibility/2006" xmlns:a14="http://schemas.microsoft.com/office/drawing/2010/main">
          <mc:Choice Requires="a14">
            <p:sp>
              <p:nvSpPr>
                <p:cNvPr id="5" name="椭圆 4"/>
                <p:cNvSpPr/>
                <p:nvPr/>
              </p:nvSpPr>
              <p:spPr>
                <a:xfrm>
                  <a:off x="3709790" y="4638281"/>
                  <a:ext cx="738909" cy="692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zh-CN" i="1" smtClean="0">
                                <a:solidFill>
                                  <a:schemeClr val="tx1"/>
                                </a:solidFill>
                                <a:latin typeface="Cambria Math" panose="02040503050406030204" pitchFamily="18" charset="0"/>
                              </a:rPr>
                            </m:ctrlPr>
                          </m:dPr>
                          <m:e>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𝑗</m:t>
                                </m:r>
                                <m:r>
                                  <a:rPr lang="en-US" altLang="zh-CN" i="1">
                                    <a:solidFill>
                                      <a:schemeClr val="tx1"/>
                                    </a:solidFill>
                                    <a:latin typeface="Cambria Math" panose="02040503050406030204" pitchFamily="18" charset="0"/>
                                  </a:rPr>
                                  <m:t>1</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𝑗</m:t>
                            </m:r>
                          </m:e>
                        </m:d>
                      </m:oMath>
                    </m:oMathPara>
                  </a14:m>
                  <a:endParaRPr lang="zh-CN" altLang="en-US" dirty="0">
                    <a:solidFill>
                      <a:schemeClr val="tx1"/>
                    </a:solidFill>
                  </a:endParaRPr>
                </a:p>
              </p:txBody>
            </p:sp>
          </mc:Choice>
          <mc:Fallback xmlns="">
            <p:sp>
              <p:nvSpPr>
                <p:cNvPr id="5" name="椭圆 4"/>
                <p:cNvSpPr>
                  <a:spLocks noRot="1" noChangeAspect="1" noMove="1" noResize="1" noEditPoints="1" noAdjustHandles="1" noChangeArrowheads="1" noChangeShapeType="1" noTextEdit="1"/>
                </p:cNvSpPr>
                <p:nvPr/>
              </p:nvSpPr>
              <p:spPr>
                <a:xfrm>
                  <a:off x="3709790" y="4638281"/>
                  <a:ext cx="738909" cy="692727"/>
                </a:xfrm>
                <a:prstGeom prst="ellipse">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p:cNvSpPr/>
                <p:nvPr/>
              </p:nvSpPr>
              <p:spPr>
                <a:xfrm>
                  <a:off x="2650837" y="5885139"/>
                  <a:ext cx="738909" cy="692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zh-CN" i="1" smtClean="0">
                                <a:solidFill>
                                  <a:schemeClr val="tx1"/>
                                </a:solidFill>
                                <a:latin typeface="Cambria Math" panose="02040503050406030204" pitchFamily="18" charset="0"/>
                              </a:rPr>
                            </m:ctrlPr>
                          </m:dPr>
                          <m:e>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𝑗</m:t>
                                </m:r>
                                <m:r>
                                  <a:rPr lang="en-US" altLang="zh-CN" b="0" i="1" smtClean="0">
                                    <a:solidFill>
                                      <a:schemeClr val="tx1"/>
                                    </a:solidFill>
                                    <a:latin typeface="Cambria Math" panose="02040503050406030204" pitchFamily="18" charset="0"/>
                                  </a:rPr>
                                  <m:t>2</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𝑗</m:t>
                            </m:r>
                          </m:e>
                        </m:d>
                      </m:oMath>
                    </m:oMathPara>
                  </a14:m>
                  <a:endParaRPr lang="zh-CN" altLang="en-US" dirty="0">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2650837" y="5885139"/>
                  <a:ext cx="738909" cy="692727"/>
                </a:xfrm>
                <a:prstGeom prst="ellipse">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p:cNvSpPr/>
                <p:nvPr/>
              </p:nvSpPr>
              <p:spPr>
                <a:xfrm>
                  <a:off x="4868952" y="5898181"/>
                  <a:ext cx="738909" cy="692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zh-CN" i="1" smtClean="0">
                                <a:solidFill>
                                  <a:schemeClr val="tx1"/>
                                </a:solidFill>
                                <a:latin typeface="Cambria Math" panose="02040503050406030204" pitchFamily="18" charset="0"/>
                              </a:rPr>
                            </m:ctrlPr>
                          </m:dPr>
                          <m:e>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𝑗</m:t>
                                </m:r>
                                <m:r>
                                  <a:rPr lang="en-US" altLang="zh-CN" b="0" i="1" smtClean="0">
                                    <a:solidFill>
                                      <a:schemeClr val="tx1"/>
                                    </a:solidFill>
                                    <a:latin typeface="Cambria Math" panose="02040503050406030204" pitchFamily="18" charset="0"/>
                                  </a:rPr>
                                  <m:t>3</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𝑗</m:t>
                            </m:r>
                          </m:e>
                        </m:d>
                      </m:oMath>
                    </m:oMathPara>
                  </a14:m>
                  <a:endParaRPr lang="zh-CN" altLang="en-US" dirty="0">
                    <a:solidFill>
                      <a:schemeClr val="tx1"/>
                    </a:solidFill>
                  </a:endParaRPr>
                </a:p>
              </p:txBody>
            </p:sp>
          </mc:Choice>
          <mc:Fallback xmlns="">
            <p:sp>
              <p:nvSpPr>
                <p:cNvPr id="7" name="椭圆 6"/>
                <p:cNvSpPr>
                  <a:spLocks noRot="1" noChangeAspect="1" noMove="1" noResize="1" noEditPoints="1" noAdjustHandles="1" noChangeArrowheads="1" noChangeShapeType="1" noTextEdit="1"/>
                </p:cNvSpPr>
                <p:nvPr/>
              </p:nvSpPr>
              <p:spPr>
                <a:xfrm>
                  <a:off x="4868952" y="5898181"/>
                  <a:ext cx="738909" cy="692727"/>
                </a:xfrm>
                <a:prstGeom prst="ellipse">
                  <a:avLst/>
                </a:prstGeom>
                <a:blipFill rotWithShape="0">
                  <a:blip r:embed="rId6"/>
                  <a:stretch>
                    <a:fillRect/>
                  </a:stretch>
                </a:blipFill>
              </p:spPr>
              <p:txBody>
                <a:bodyPr/>
                <a:lstStyle/>
                <a:p>
                  <a:r>
                    <a:rPr lang="zh-CN" altLang="en-US">
                      <a:noFill/>
                    </a:rPr>
                    <a:t> </a:t>
                  </a:r>
                </a:p>
              </p:txBody>
            </p:sp>
          </mc:Fallback>
        </mc:AlternateContent>
        <p:cxnSp>
          <p:nvCxnSpPr>
            <p:cNvPr id="9" name="直接连接符 8"/>
            <p:cNvCxnSpPr>
              <a:stCxn id="5" idx="3"/>
              <a:endCxn id="6" idx="7"/>
            </p:cNvCxnSpPr>
            <p:nvPr/>
          </p:nvCxnSpPr>
          <p:spPr>
            <a:xfrm flipH="1">
              <a:off x="3281535" y="5229560"/>
              <a:ext cx="536466" cy="757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5"/>
              <a:endCxn id="7" idx="1"/>
            </p:cNvCxnSpPr>
            <p:nvPr/>
          </p:nvCxnSpPr>
          <p:spPr>
            <a:xfrm>
              <a:off x="4340488" y="5229560"/>
              <a:ext cx="636675" cy="770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6"/>
              <a:endCxn id="7" idx="2"/>
            </p:cNvCxnSpPr>
            <p:nvPr/>
          </p:nvCxnSpPr>
          <p:spPr>
            <a:xfrm>
              <a:off x="3389746" y="6231503"/>
              <a:ext cx="1479206" cy="1304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415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normAutofit/>
          </a:bodyPr>
          <a:lstStyle/>
          <a:p>
            <a:r>
              <a:rPr lang="zh-CN" altLang="en-US" dirty="0"/>
              <a:t>确定型图灵机与非确定型图灵机</a:t>
            </a:r>
            <a:endParaRPr lang="en-US" altLang="zh-CN" dirty="0"/>
          </a:p>
          <a:p>
            <a:pPr lvl="1"/>
            <a:r>
              <a:rPr lang="zh-CN" altLang="en-US" dirty="0"/>
              <a:t>确定型图灵机练习</a:t>
            </a:r>
            <a:endParaRPr lang="en-US" altLang="zh-CN" dirty="0"/>
          </a:p>
          <a:p>
            <a:pPr lvl="2"/>
            <a:r>
              <a:rPr lang="zh-CN" altLang="en-US" dirty="0"/>
              <a:t>练习</a:t>
            </a:r>
            <a:r>
              <a:rPr lang="en-US" altLang="zh-CN" dirty="0"/>
              <a:t>1</a:t>
            </a:r>
            <a:r>
              <a:rPr lang="zh-CN" altLang="en-US" dirty="0"/>
              <a:t>：</a:t>
            </a:r>
            <a:r>
              <a:rPr lang="en-US" altLang="zh-CN" dirty="0"/>
              <a:t>f(x) = x – 1   x&gt;0</a:t>
            </a:r>
          </a:p>
          <a:p>
            <a:pPr lvl="2"/>
            <a:r>
              <a:rPr lang="zh-CN" altLang="en-US" dirty="0"/>
              <a:t>练习</a:t>
            </a:r>
            <a:r>
              <a:rPr lang="en-US" altLang="zh-CN" dirty="0"/>
              <a:t>2</a:t>
            </a:r>
            <a:r>
              <a:rPr lang="zh-CN" altLang="en-US" dirty="0"/>
              <a:t>：</a:t>
            </a:r>
            <a:r>
              <a:rPr lang="en-US" altLang="zh-CN" dirty="0"/>
              <a:t> Γ={a, b,</a:t>
            </a:r>
            <a:r>
              <a:rPr lang="zh-CN" altLang="en-US" dirty="0"/>
              <a:t> </a:t>
            </a:r>
            <a:r>
              <a:rPr lang="en-US" altLang="zh-CN" dirty="0"/>
              <a:t>0}</a:t>
            </a:r>
            <a:r>
              <a:rPr lang="zh-CN" altLang="en-US" dirty="0"/>
              <a:t>，当且仅当输入</a:t>
            </a:r>
            <a:r>
              <a:rPr lang="en-US" altLang="zh-CN" dirty="0"/>
              <a:t>w={a}{b}{a}+{0}</a:t>
            </a:r>
            <a:r>
              <a:rPr lang="zh-CN" altLang="en-US" dirty="0"/>
              <a:t>时接受，否则拒绝。</a:t>
            </a:r>
            <a:endParaRPr lang="en-US" altLang="zh-CN" dirty="0"/>
          </a:p>
        </p:txBody>
      </p:sp>
    </p:spTree>
    <p:extLst>
      <p:ext uri="{BB962C8B-B14F-4D97-AF65-F5344CB8AC3E}">
        <p14:creationId xmlns:p14="http://schemas.microsoft.com/office/powerpoint/2010/main" val="8019703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865396"/>
                <a:ext cx="6887260" cy="371140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200000"/>
                  </a:lnSpc>
                </a:pPr>
                <a:r>
                  <a:rPr lang="zh-CN" altLang="en-US" dirty="0"/>
                  <a:t>构造无向图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𝑉</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3</m:t>
                            </m:r>
                          </m:sub>
                        </m:sSub>
                      </m:e>
                    </m:d>
                  </m:oMath>
                </a14:m>
                <a:r>
                  <a:rPr lang="zh-CN" altLang="en-US" dirty="0"/>
                  <a:t>，其中：</a:t>
                </a:r>
                <a:endParaRPr lang="en-US" altLang="zh-CN" dirty="0"/>
              </a:p>
              <a:p>
                <a:pPr>
                  <a:lnSpc>
                    <a:spcPct val="200000"/>
                  </a:lnSpc>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r>
                          <a:rPr lang="en-US" altLang="zh-CN" b="0" i="1" smtClean="0">
                            <a:latin typeface="Cambria Math" panose="02040503050406030204" pitchFamily="18" charset="0"/>
                          </a:rPr>
                          <m:t> </m:t>
                        </m:r>
                      </m:e>
                      <m:e>
                        <m:r>
                          <a:rPr lang="en-US" altLang="zh-CN" b="0" i="1" smtClean="0">
                            <a:latin typeface="Cambria Math" panose="02040503050406030204" pitchFamily="18" charset="0"/>
                          </a:rPr>
                          <m:t> 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d>
                  </m:oMath>
                </a14:m>
                <a:r>
                  <a:rPr lang="en-US" altLang="zh-CN" dirty="0"/>
                  <a:t>	</a:t>
                </a:r>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 </m:t>
                          </m:r>
                          <m: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e>
                      </m:d>
                    </m:oMath>
                  </m:oMathPara>
                </a14:m>
                <a:endParaRPr lang="en-US" altLang="zh-CN" baseline="-25000" dirty="0"/>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𝑗𝑘</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=1, 2, 3,1≤</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e>
                      </m:d>
                    </m:oMath>
                  </m:oMathPara>
                </a14:m>
                <a:endParaRPr lang="en-US" altLang="zh-CN" dirty="0"/>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2</m:t>
                          </m:r>
                        </m:sub>
                      </m:sSub>
                      <m:r>
                        <a:rPr lang="zh-CN" altLang="en-US"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 1</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e>
                      </m:d>
                    </m:oMath>
                  </m:oMathPara>
                </a14:m>
                <a:endParaRPr lang="en-US" altLang="zh-CN" dirty="0"/>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3</m:t>
                          </m:r>
                        </m:sub>
                      </m:sSub>
                      <m:r>
                        <a:rPr lang="zh-CN" altLang="en-US" i="1">
                          <a:latin typeface="Cambria Math" panose="02040503050406030204" pitchFamily="18" charset="0"/>
                        </a:rPr>
                        <m:t>＝</m:t>
                      </m:r>
                      <m:d>
                        <m:dPr>
                          <m:begChr m:val="{"/>
                          <m:endChr m:val="}"/>
                          <m:ctrlPr>
                            <a:rPr lang="en-US" altLang="zh-CN" i="1" smtClean="0">
                              <a:latin typeface="Cambria Math" panose="02040503050406030204" pitchFamily="18" charset="0"/>
                            </a:rPr>
                          </m:ctrlPr>
                        </m:dPr>
                        <m:e>
                          <m:d>
                            <m:dPr>
                              <m:ctrlPr>
                                <a:rPr lang="en-US" altLang="zh-CN"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𝑘</m:t>
                          </m:r>
                          <m:r>
                            <a:rPr lang="en-US" altLang="zh-CN" b="0" i="1" smtClean="0">
                              <a:latin typeface="Cambria Math" panose="02040503050406030204" pitchFamily="18" charset="0"/>
                            </a:rPr>
                            <m:t>=1, 2, 3, 1≤</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e>
                      </m:d>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865396"/>
                <a:ext cx="6887260" cy="3711401"/>
              </a:xfrm>
              <a:prstGeom prst="rect">
                <a:avLst/>
              </a:prstGeom>
              <a:blipFill rotWithShape="0">
                <a:blip r:embed="rId3"/>
                <a:stretch>
                  <a:fillRect l="-707"/>
                </a:stretch>
              </a:blipFill>
            </p:spPr>
            <p:txBody>
              <a:bodyPr/>
              <a:lstStyle/>
              <a:p>
                <a:r>
                  <a:rPr lang="zh-CN" altLang="en-US">
                    <a:noFill/>
                  </a:rPr>
                  <a:t> </a:t>
                </a:r>
              </a:p>
            </p:txBody>
          </p:sp>
        </mc:Fallback>
      </mc:AlternateContent>
      <p:sp>
        <p:nvSpPr>
          <p:cNvPr id="5" name="文本框 4"/>
          <p:cNvSpPr txBox="1"/>
          <p:nvPr/>
        </p:nvSpPr>
        <p:spPr>
          <a:xfrm>
            <a:off x="7490847" y="2865396"/>
            <a:ext cx="1338828" cy="45300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t>构件设计法</a:t>
            </a:r>
          </a:p>
        </p:txBody>
      </p:sp>
    </p:spTree>
    <p:extLst>
      <p:ext uri="{BB962C8B-B14F-4D97-AF65-F5344CB8AC3E}">
        <p14:creationId xmlns:p14="http://schemas.microsoft.com/office/powerpoint/2010/main" val="1873679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5" y="2133600"/>
            <a:ext cx="6591985" cy="579952"/>
          </a:xfrm>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857500"/>
                <a:ext cx="6662208" cy="50783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zh-CN" altLang="en-US" dirty="0"/>
                  <a:t>例如，对</a:t>
                </a:r>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a14:m>
                <a:r>
                  <a:rPr lang="zh-CN" altLang="en-US" dirty="0"/>
                  <a:t>，构造图</a:t>
                </a:r>
                <a:r>
                  <a:rPr lang="en-US" altLang="zh-CN" dirty="0"/>
                  <a:t>G</a:t>
                </a:r>
                <a:r>
                  <a:rPr lang="zh-CN" altLang="en-US" dirty="0"/>
                  <a:t>如下：</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857500"/>
                <a:ext cx="6662208" cy="507831"/>
              </a:xfrm>
              <a:prstGeom prst="rect">
                <a:avLst/>
              </a:prstGeom>
              <a:blipFill rotWithShape="0">
                <a:blip r:embed="rId2"/>
                <a:stretch>
                  <a:fillRect l="-731" b="-7059"/>
                </a:stretch>
              </a:blipFill>
            </p:spPr>
            <p:txBody>
              <a:bodyPr/>
              <a:lstStyle/>
              <a:p>
                <a:r>
                  <a:rPr lang="zh-CN" altLang="en-US">
                    <a:noFill/>
                  </a:rPr>
                  <a:t> </a:t>
                </a:r>
              </a:p>
            </p:txBody>
          </p:sp>
        </mc:Fallback>
      </mc:AlternateContent>
      <p:grpSp>
        <p:nvGrpSpPr>
          <p:cNvPr id="53" name="组合 52"/>
          <p:cNvGrpSpPr/>
          <p:nvPr/>
        </p:nvGrpSpPr>
        <p:grpSpPr>
          <a:xfrm>
            <a:off x="2243138" y="3871912"/>
            <a:ext cx="6062662" cy="614363"/>
            <a:chOff x="2243138" y="3871912"/>
            <a:chExt cx="6062662" cy="614363"/>
          </a:xfrm>
        </p:grpSpPr>
        <p:grpSp>
          <p:nvGrpSpPr>
            <p:cNvPr id="7" name="组合 6"/>
            <p:cNvGrpSpPr/>
            <p:nvPr/>
          </p:nvGrpSpPr>
          <p:grpSpPr>
            <a:xfrm>
              <a:off x="2243138" y="3886200"/>
              <a:ext cx="614362" cy="600075"/>
              <a:chOff x="2471738" y="4457700"/>
              <a:chExt cx="614362" cy="600075"/>
            </a:xfrm>
          </p:grpSpPr>
          <p:sp>
            <p:nvSpPr>
              <p:cNvPr id="5" name="椭圆 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 name="矩形 5"/>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3"/>
                    <a:stretch>
                      <a:fillRect b="-3333"/>
                    </a:stretch>
                  </a:blipFill>
                </p:spPr>
                <p:txBody>
                  <a:bodyPr/>
                  <a:lstStyle/>
                  <a:p>
                    <a:r>
                      <a:rPr lang="zh-CN" altLang="en-US">
                        <a:noFill/>
                      </a:rPr>
                      <a:t> </a:t>
                    </a:r>
                  </a:p>
                </p:txBody>
              </p:sp>
            </mc:Fallback>
          </mc:AlternateContent>
        </p:grpSp>
        <p:grpSp>
          <p:nvGrpSpPr>
            <p:cNvPr id="8" name="组合 7"/>
            <p:cNvGrpSpPr/>
            <p:nvPr/>
          </p:nvGrpSpPr>
          <p:grpSpPr>
            <a:xfrm>
              <a:off x="3228975" y="3886199"/>
              <a:ext cx="614362" cy="600075"/>
              <a:chOff x="2471738" y="4457700"/>
              <a:chExt cx="614362" cy="600075"/>
            </a:xfrm>
          </p:grpSpPr>
          <p:sp>
            <p:nvSpPr>
              <p:cNvPr id="9" name="椭圆 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0" name="矩形 9"/>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14" name="组合 13"/>
            <p:cNvGrpSpPr/>
            <p:nvPr/>
          </p:nvGrpSpPr>
          <p:grpSpPr>
            <a:xfrm>
              <a:off x="4500563" y="3871913"/>
              <a:ext cx="614362" cy="600075"/>
              <a:chOff x="2471738" y="4457700"/>
              <a:chExt cx="614362" cy="600075"/>
            </a:xfrm>
          </p:grpSpPr>
          <p:sp>
            <p:nvSpPr>
              <p:cNvPr id="15" name="椭圆 1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6" name="矩形 1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17" name="组合 16"/>
            <p:cNvGrpSpPr/>
            <p:nvPr/>
          </p:nvGrpSpPr>
          <p:grpSpPr>
            <a:xfrm>
              <a:off x="5486400" y="3871912"/>
              <a:ext cx="614362" cy="600075"/>
              <a:chOff x="2471738" y="4457700"/>
              <a:chExt cx="614362" cy="600075"/>
            </a:xfrm>
          </p:grpSpPr>
          <p:sp>
            <p:nvSpPr>
              <p:cNvPr id="18" name="椭圆 1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9" name="矩形 1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20" name="组合 19"/>
            <p:cNvGrpSpPr/>
            <p:nvPr/>
          </p:nvGrpSpPr>
          <p:grpSpPr>
            <a:xfrm>
              <a:off x="6705601" y="3886199"/>
              <a:ext cx="614362" cy="600075"/>
              <a:chOff x="2471738" y="4457700"/>
              <a:chExt cx="614362" cy="600075"/>
            </a:xfrm>
          </p:grpSpPr>
          <p:sp>
            <p:nvSpPr>
              <p:cNvPr id="21" name="椭圆 2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22" name="矩形 21"/>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3333"/>
                    </a:stretch>
                  </a:blipFill>
                </p:spPr>
                <p:txBody>
                  <a:bodyPr/>
                  <a:lstStyle/>
                  <a:p>
                    <a:r>
                      <a:rPr lang="zh-CN" altLang="en-US">
                        <a:noFill/>
                      </a:rPr>
                      <a:t> </a:t>
                    </a:r>
                  </a:p>
                </p:txBody>
              </p:sp>
            </mc:Fallback>
          </mc:AlternateContent>
        </p:grpSp>
        <p:grpSp>
          <p:nvGrpSpPr>
            <p:cNvPr id="23" name="组合 22"/>
            <p:cNvGrpSpPr/>
            <p:nvPr/>
          </p:nvGrpSpPr>
          <p:grpSpPr>
            <a:xfrm>
              <a:off x="7691438" y="3886198"/>
              <a:ext cx="614362" cy="600075"/>
              <a:chOff x="2471738" y="4457700"/>
              <a:chExt cx="614362" cy="600075"/>
            </a:xfrm>
          </p:grpSpPr>
          <p:sp>
            <p:nvSpPr>
              <p:cNvPr id="24" name="椭圆 23"/>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25" name="矩形 2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8"/>
                    <a:stretch>
                      <a:fillRect b="-3333"/>
                    </a:stretch>
                  </a:blipFill>
                </p:spPr>
                <p:txBody>
                  <a:bodyPr/>
                  <a:lstStyle/>
                  <a:p>
                    <a:r>
                      <a:rPr lang="zh-CN" altLang="en-US">
                        <a:noFill/>
                      </a:rPr>
                      <a:t> </a:t>
                    </a:r>
                  </a:p>
                </p:txBody>
              </p:sp>
            </mc:Fallback>
          </mc:AlternateContent>
        </p:grpSp>
        <p:cxnSp>
          <p:nvCxnSpPr>
            <p:cNvPr id="48" name="直接连接符 47"/>
            <p:cNvCxnSpPr>
              <a:stCxn id="5" idx="6"/>
              <a:endCxn id="9"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5" idx="6"/>
              <a:endCxn id="18"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1" idx="6"/>
              <a:endCxn id="24"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3" name="矩形 32"/>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1639"/>
                    </a:stretch>
                  </a:blipFill>
                </p:spPr>
                <p:txBody>
                  <a:bodyPr/>
                  <a:lstStyle/>
                  <a:p>
                    <a:r>
                      <a:rPr lang="zh-CN" altLang="en-US">
                        <a:noFill/>
                      </a:rPr>
                      <a:t> </a:t>
                    </a:r>
                  </a:p>
                </p:txBody>
              </p:sp>
            </mc:Fallback>
          </mc:AlternateContent>
          <p:sp>
            <p:nvSpPr>
              <p:cNvPr id="34" name="椭圆 33"/>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5" name="组合 34"/>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6" name="矩形 3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7" name="椭圆 36"/>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55" name="直接连接符 54"/>
            <p:cNvCxnSpPr>
              <a:stCxn id="37" idx="3"/>
              <a:endCxn id="29"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7" idx="5"/>
              <a:endCxn id="34"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9" idx="6"/>
              <a:endCxn id="34"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523867" y="5007142"/>
            <a:ext cx="2168734" cy="1420981"/>
            <a:chOff x="5486985" y="4978568"/>
            <a:chExt cx="2168734" cy="1420981"/>
          </a:xfrm>
        </p:grpSpPr>
        <p:grpSp>
          <p:nvGrpSpPr>
            <p:cNvPr id="38" name="组合 37"/>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41" name="组合 4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1639"/>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44" name="组合 43"/>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45" name="矩形 4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4"/>
                    <a:stretch>
                      <a:fillRect b="-1639"/>
                    </a:stretch>
                  </a:blipFill>
                </p:spPr>
                <p:txBody>
                  <a:bodyPr/>
                  <a:lstStyle/>
                  <a:p>
                    <a:r>
                      <a:rPr lang="zh-CN" altLang="en-US">
                        <a:noFill/>
                      </a:rPr>
                      <a:t> </a:t>
                    </a:r>
                  </a:p>
                </p:txBody>
              </p:sp>
            </mc:Fallback>
          </mc:AlternateContent>
          <p:sp>
            <p:nvSpPr>
              <p:cNvPr id="46" name="椭圆 4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63" name="直接连接符 62"/>
            <p:cNvCxnSpPr>
              <a:stCxn id="46" idx="3"/>
              <a:endCxn id="4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6" idx="5"/>
              <a:endCxn id="43"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0" idx="6"/>
              <a:endCxn id="43"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0" name="直接连接符 69"/>
          <p:cNvCxnSpPr>
            <a:stCxn id="5" idx="4"/>
            <a:endCxn id="29"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5" idx="5"/>
            <a:endCxn id="4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37" idx="7"/>
            <a:endCxn id="18"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4" idx="7"/>
            <a:endCxn id="21"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5" idx="5"/>
            <a:endCxn id="4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43" idx="7"/>
            <a:endCxn id="24"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66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0"/>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500"/>
                                  </p:stCondLst>
                                  <p:childTnLst>
                                    <p:set>
                                      <p:cBhvr>
                                        <p:cTn id="20" dur="1" fill="hold">
                                          <p:stCondLst>
                                            <p:cond delay="0"/>
                                          </p:stCondLst>
                                        </p:cTn>
                                        <p:tgtEl>
                                          <p:spTgt spid="74"/>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500"/>
                                  </p:stCondLst>
                                  <p:childTnLst>
                                    <p:set>
                                      <p:cBhvr>
                                        <p:cTn id="23" dur="1" fill="hold">
                                          <p:stCondLst>
                                            <p:cond delay="0"/>
                                          </p:stCondLst>
                                        </p:cTn>
                                        <p:tgtEl>
                                          <p:spTgt spid="76"/>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nodeType="afterEffect">
                                  <p:stCondLst>
                                    <p:cond delay="500"/>
                                  </p:stCondLst>
                                  <p:childTnLst>
                                    <p:set>
                                      <p:cBhvr>
                                        <p:cTn id="26" dur="1" fill="hold">
                                          <p:stCondLst>
                                            <p:cond delay="0"/>
                                          </p:stCondLst>
                                        </p:cTn>
                                        <p:tgtEl>
                                          <p:spTgt spid="72"/>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nodeType="afterEffect">
                                  <p:stCondLst>
                                    <p:cond delay="500"/>
                                  </p:stCondLst>
                                  <p:childTnLst>
                                    <p:set>
                                      <p:cBhvr>
                                        <p:cTn id="29" dur="1" fill="hold">
                                          <p:stCondLst>
                                            <p:cond delay="0"/>
                                          </p:stCondLst>
                                        </p:cTn>
                                        <p:tgtEl>
                                          <p:spTgt spid="78"/>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nodeType="afterEffect">
                                  <p:stCondLst>
                                    <p:cond delay="500"/>
                                  </p:stCondLst>
                                  <p:childTnLst>
                                    <p:set>
                                      <p:cBhvr>
                                        <p:cTn id="3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4" y="4187003"/>
                <a:ext cx="6591985" cy="232371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令</a:t>
                </a:r>
                <a:r>
                  <a:rPr lang="en-US" altLang="zh-CN" dirty="0"/>
                  <a:t>K=n+2m</a:t>
                </a:r>
                <a:r>
                  <a:rPr lang="zh-CN" altLang="en-US" dirty="0"/>
                  <a:t>，则任何顶点数不超过</a:t>
                </a:r>
                <a:r>
                  <a:rPr lang="en-US" altLang="zh-CN" dirty="0"/>
                  <a:t>K</a:t>
                </a:r>
                <a:r>
                  <a:rPr lang="zh-CN" altLang="en-US" dirty="0"/>
                  <a:t>的顶点覆盖</a:t>
                </a:r>
                <a:r>
                  <a:rPr lang="en-US" altLang="zh-CN" dirty="0"/>
                  <a:t>V’</a:t>
                </a:r>
                <a:r>
                  <a:rPr lang="zh-CN" altLang="en-US" dirty="0"/>
                  <a:t>必恰好包含</a:t>
                </a:r>
                <a:r>
                  <a:rPr lang="en-US" altLang="zh-CN" dirty="0"/>
                  <a:t>K</a:t>
                </a:r>
                <a:r>
                  <a:rPr lang="zh-CN" altLang="en-US" dirty="0"/>
                  <a:t>个顶点，且一定是：</a:t>
                </a:r>
                <a:endParaRPr lang="en-US" altLang="zh-CN" dirty="0"/>
              </a:p>
              <a:p>
                <a:pPr>
                  <a:lnSpc>
                    <a:spcPct val="150000"/>
                  </a:lnSpc>
                </a:pPr>
                <a:r>
                  <a:rPr lang="zh-CN" altLang="en-US" dirty="0"/>
                  <a:t>每对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oMath>
                </a14:m>
                <a:r>
                  <a:rPr lang="zh-CN" altLang="en-US" dirty="0"/>
                  <a:t> 中取一个点，另一个点不取；</a:t>
                </a:r>
                <a:endParaRPr lang="en-US" altLang="zh-CN" dirty="0"/>
              </a:p>
              <a:p>
                <a:pPr>
                  <a:lnSpc>
                    <a:spcPct val="150000"/>
                  </a:lnSpc>
                </a:pPr>
                <a:r>
                  <a:rPr lang="zh-CN" altLang="en-US" dirty="0"/>
                  <a:t>在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b="0"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 </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b="0" i="1" dirty="0">
                    <a:latin typeface="Cambria Math" panose="02040503050406030204" pitchFamily="18" charset="0"/>
                  </a:rPr>
                  <a:t>,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zh-CN" altLang="en-US" dirty="0"/>
                  <a:t> 中取两个点，另一个点不取；</a:t>
                </a:r>
                <a:endParaRPr lang="en-US" altLang="zh-CN" dirty="0"/>
              </a:p>
              <a:p>
                <a:pPr>
                  <a:lnSpc>
                    <a:spcPct val="150000"/>
                  </a:lnSpc>
                </a:pPr>
                <a:r>
                  <a:rPr lang="zh-CN" altLang="en-US" dirty="0"/>
                  <a:t>若</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，则必有</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4" y="4187003"/>
                <a:ext cx="6591985" cy="2323713"/>
              </a:xfrm>
              <a:prstGeom prst="rect">
                <a:avLst/>
              </a:prstGeom>
              <a:blipFill rotWithShape="0">
                <a:blip r:embed="rId2"/>
                <a:stretch>
                  <a:fillRect l="-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942414" y="2733094"/>
                <a:ext cx="6591985" cy="141577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图</a:t>
                </a:r>
                <a:r>
                  <a:rPr lang="en-US" altLang="zh-CN" dirty="0"/>
                  <a:t>G</a:t>
                </a:r>
                <a:r>
                  <a:rPr lang="zh-CN" altLang="en-US" dirty="0"/>
                  <a:t>上的任何一个顶点覆盖</a:t>
                </a:r>
                <a:r>
                  <a:rPr lang="en-US" altLang="zh-CN" dirty="0"/>
                  <a:t>V’</a:t>
                </a:r>
                <a:r>
                  <a:rPr lang="zh-CN" altLang="en-US" dirty="0"/>
                  <a:t>，在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oMath>
                </a14:m>
                <a:r>
                  <a:rPr lang="zh-CN" altLang="en-US" dirty="0"/>
                  <a:t>中至少要取一个点，在</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zh-CN" altLang="en-US" dirty="0"/>
                  <a:t>中至少要取两个点。因此</a:t>
                </a:r>
                <a:r>
                  <a:rPr lang="en-US" altLang="zh-CN" dirty="0"/>
                  <a:t>V’</a:t>
                </a:r>
                <a:r>
                  <a:rPr lang="zh-CN" altLang="en-US" dirty="0"/>
                  <a:t>中至少要有</a:t>
                </a:r>
                <a:r>
                  <a:rPr lang="en-US" altLang="zh-CN" dirty="0"/>
                  <a:t>n+2m</a:t>
                </a:r>
                <a:r>
                  <a:rPr lang="zh-CN" altLang="en-US" dirty="0"/>
                  <a:t>个顶点。</a:t>
                </a:r>
              </a:p>
            </p:txBody>
          </p:sp>
        </mc:Choice>
        <mc:Fallback xmlns="">
          <p:sp>
            <p:nvSpPr>
              <p:cNvPr id="6" name="文本框 5"/>
              <p:cNvSpPr txBox="1">
                <a:spLocks noRot="1" noChangeAspect="1" noMove="1" noResize="1" noEditPoints="1" noAdjustHandles="1" noChangeArrowheads="1" noChangeShapeType="1" noTextEdit="1"/>
              </p:cNvSpPr>
              <p:nvPr/>
            </p:nvSpPr>
            <p:spPr>
              <a:xfrm>
                <a:off x="1942414" y="2733094"/>
                <a:ext cx="6591985" cy="1415772"/>
              </a:xfrm>
              <a:prstGeom prst="rect">
                <a:avLst/>
              </a:prstGeom>
              <a:blipFill rotWithShape="0">
                <a:blip r:embed="rId3"/>
                <a:stretch>
                  <a:fillRect l="-739" b="-12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729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mc:AlternateContent xmlns:mc="http://schemas.openxmlformats.org/markup-compatibility/2006" xmlns:a14="http://schemas.microsoft.com/office/drawing/2010/main">
        <mc:Choice Requires="a14">
          <p:sp>
            <p:nvSpPr>
              <p:cNvPr id="7" name="文本框 6"/>
              <p:cNvSpPr txBox="1"/>
              <p:nvPr/>
            </p:nvSpPr>
            <p:spPr>
              <a:xfrm>
                <a:off x="1942412" y="3300053"/>
                <a:ext cx="6591985" cy="3174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a:t>
                </a:r>
                <a14:m>
                  <m:oMath xmlns:m="http://schemas.openxmlformats.org/officeDocument/2006/math">
                    <m:r>
                      <a:rPr lang="en-US" altLang="zh-CN" b="0" i="1" smtClean="0">
                        <a:latin typeface="Cambria Math" panose="02040503050406030204" pitchFamily="18" charset="0"/>
                      </a:rPr>
                      <m:t>𝑡</m:t>
                    </m:r>
                    <m:r>
                      <a:rPr lang="zh-CN" altLang="en-US" b="0" i="1" smtClean="0">
                        <a:latin typeface="Cambria Math" panose="02040503050406030204" pitchFamily="18" charset="0"/>
                      </a:rPr>
                      <m:t>是使</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的一组</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oMath>
                </a14:m>
                <a:r>
                  <a:rPr lang="zh-CN" altLang="en-US" dirty="0"/>
                  <a:t>，若</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，则令顶点</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，若</a:t>
                </a:r>
                <a14:m>
                  <m:oMath xmlns:m="http://schemas.openxmlformats.org/officeDocument/2006/math">
                    <m:r>
                      <a:rPr lang="en-US" altLang="zh-CN" i="1">
                        <a:latin typeface="Cambria Math" panose="02040503050406030204" pitchFamily="18" charset="0"/>
                      </a:rPr>
                      <m:t>𝑡</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b="0" i="1" smtClean="0">
                        <a:latin typeface="Cambria Math" panose="02040503050406030204" pitchFamily="18" charset="0"/>
                      </a:rPr>
                      <m:t>𝐹𝑎𝑙𝑠𝑒</m:t>
                    </m:r>
                  </m:oMath>
                </a14:m>
                <a:r>
                  <a:rPr lang="zh-CN" altLang="en-US" dirty="0"/>
                  <a:t>，则令顶点</a:t>
                </a:r>
                <a14:m>
                  <m:oMath xmlns:m="http://schemas.openxmlformats.org/officeDocument/2006/math">
                    <m:acc>
                      <m:accPr>
                        <m:chr m:val="̅"/>
                        <m:ctrlPr>
                          <a:rPr lang="en-US" altLang="zh-CN"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oMath>
                </a14:m>
                <a:r>
                  <a:rPr lang="zh-CN" altLang="en-US" dirty="0"/>
                  <a:t>，这</a:t>
                </a:r>
                <a:r>
                  <a:rPr lang="en-US" altLang="zh-CN" dirty="0"/>
                  <a:t>n</a:t>
                </a:r>
                <a:r>
                  <a:rPr lang="zh-CN" altLang="en-US" dirty="0"/>
                  <a:t>个顶点覆盖</a:t>
                </a:r>
                <a:r>
                  <a:rPr lang="en-US" altLang="zh-CN" dirty="0"/>
                  <a:t>E</a:t>
                </a:r>
                <a:r>
                  <a:rPr lang="en-US" altLang="zh-CN" baseline="-25000" dirty="0"/>
                  <a:t>1</a:t>
                </a:r>
                <a:r>
                  <a:rPr lang="zh-CN" altLang="en-US" dirty="0"/>
                  <a:t>。</a:t>
                </a:r>
                <a:endParaRPr lang="en-US" altLang="zh-CN" dirty="0"/>
              </a:p>
              <a:p>
                <a:pPr>
                  <a:lnSpc>
                    <a:spcPct val="150000"/>
                  </a:lnSpc>
                </a:pPr>
                <a:r>
                  <a:rPr lang="zh-CN" altLang="en-US" dirty="0"/>
                  <a:t>对</a:t>
                </a:r>
                <a:r>
                  <a:rPr lang="en-US" altLang="zh-CN" dirty="0"/>
                  <a:t>F</a:t>
                </a:r>
                <a:r>
                  <a:rPr lang="zh-CN" altLang="en-US" dirty="0"/>
                  <a:t>中的每一个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a14:m>
                <a:r>
                  <a:rPr lang="zh-CN" altLang="en-US" dirty="0"/>
                  <a:t>，由</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可知，至少有一个</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，因此对应的边</a:t>
                </a:r>
                <a14:m>
                  <m:oMath xmlns:m="http://schemas.openxmlformats.org/officeDocument/2006/math">
                    <m:d>
                      <m:dPr>
                        <m:ctrlPr>
                          <a:rPr lang="en-US" altLang="zh-CN" i="1" smtClean="0">
                            <a:latin typeface="Cambria Math" panose="02040503050406030204" pitchFamily="18" charset="0"/>
                          </a:rPr>
                        </m:ctrlPr>
                      </m:dPr>
                      <m:e>
                        <m:d>
                          <m:dPr>
                            <m:begChr m:val="["/>
                            <m:endChr m:val="]"/>
                            <m:ctrlPr>
                              <a:rPr lang="en-US" altLang="zh-CN"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𝑗𝑘</m:t>
                            </m:r>
                          </m:sub>
                          <m:sup>
                            <m:r>
                              <a:rPr lang="en-US" altLang="zh-CN" b="0" i="1" smtClean="0">
                                <a:latin typeface="Cambria Math" panose="02040503050406030204" pitchFamily="18" charset="0"/>
                              </a:rPr>
                              <m:t>′</m:t>
                            </m:r>
                          </m:sup>
                        </m:sSubSup>
                      </m:e>
                    </m:d>
                  </m:oMath>
                </a14:m>
                <a:r>
                  <a:rPr lang="en-US" altLang="zh-CN" dirty="0"/>
                  <a:t> </a:t>
                </a:r>
                <a:r>
                  <a:rPr lang="zh-CN" altLang="en-US" dirty="0"/>
                  <a:t>已经被覆盖，只要再令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对应的三角形的另两个顶点属于</a:t>
                </a:r>
                <a:r>
                  <a:rPr lang="en-US" altLang="zh-CN" dirty="0"/>
                  <a:t>V’</a:t>
                </a:r>
                <a:r>
                  <a:rPr lang="zh-CN" altLang="en-US" dirty="0"/>
                  <a:t>，就可以覆盖这个三角形及三角形另外的两条引出边。</a:t>
                </a:r>
                <a:br>
                  <a:rPr lang="en-US" altLang="zh-CN" dirty="0"/>
                </a:br>
                <a:r>
                  <a:rPr lang="zh-CN" altLang="en-US" dirty="0"/>
                  <a:t>这样就得到了</a:t>
                </a:r>
                <a:r>
                  <a:rPr lang="en-US" altLang="zh-CN" dirty="0"/>
                  <a:t>G</a:t>
                </a:r>
                <a:r>
                  <a:rPr lang="zh-CN" altLang="en-US" dirty="0"/>
                  <a:t>上的一个</a:t>
                </a:r>
                <a:r>
                  <a:rPr lang="en-US" altLang="zh-CN" dirty="0"/>
                  <a:t>K</a:t>
                </a:r>
                <a:r>
                  <a:rPr lang="zh-CN" altLang="en-US" dirty="0"/>
                  <a:t>个顶点的顶点覆盖。</a:t>
                </a:r>
                <a:endParaRPr lang="en-US" altLang="zh-CN" dirty="0"/>
              </a:p>
            </p:txBody>
          </p:sp>
        </mc:Choice>
        <mc:Fallback xmlns="">
          <p:sp>
            <p:nvSpPr>
              <p:cNvPr id="7" name="文本框 6"/>
              <p:cNvSpPr txBox="1">
                <a:spLocks noRot="1" noChangeAspect="1" noMove="1" noResize="1" noEditPoints="1" noAdjustHandles="1" noChangeArrowheads="1" noChangeShapeType="1" noTextEdit="1"/>
              </p:cNvSpPr>
              <p:nvPr/>
            </p:nvSpPr>
            <p:spPr>
              <a:xfrm>
                <a:off x="1942412" y="3300053"/>
                <a:ext cx="6591985" cy="3174331"/>
              </a:xfrm>
              <a:prstGeom prst="rect">
                <a:avLst/>
              </a:prstGeom>
              <a:blipFill rotWithShape="0">
                <a:blip r:embed="rId2"/>
                <a:stretch>
                  <a:fillRect l="-739" r="-4155" b="-1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50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3"/>
                        <a:stretch>
                          <a:fillRect b="-3333"/>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3333"/>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8"/>
                        <a:stretch>
                          <a:fillRect b="-3333"/>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1639"/>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1639"/>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4"/>
                        <a:stretch>
                          <a:fillRect b="-1639"/>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39844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3984424" cy="369332"/>
                </a:xfrm>
                <a:prstGeom prst="rect">
                  <a:avLst/>
                </a:prstGeom>
                <a:blipFill rotWithShape="0">
                  <a:blip r:embed="rId15"/>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830743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3" name="矩形 62"/>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1" name="矩形 60"/>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1" name="矩形 40"/>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60893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6089359" cy="369332"/>
                </a:xfrm>
                <a:prstGeom prst="rect">
                  <a:avLst/>
                </a:prstGeom>
                <a:blipFill rotWithShape="0">
                  <a:blip r:embed="rId14"/>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1324092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3" name="矩形 62"/>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1" name="矩形 60"/>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1" name="矩形 40"/>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5951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5951501" cy="369332"/>
                </a:xfrm>
                <a:prstGeom prst="rect">
                  <a:avLst/>
                </a:prstGeom>
                <a:blipFill rotWithShape="0">
                  <a:blip r:embed="rId14"/>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5698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3" name="矩形 62"/>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1" name="矩形 60"/>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1" name="矩形 40"/>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5951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5951501" cy="369332"/>
                </a:xfrm>
                <a:prstGeom prst="rect">
                  <a:avLst/>
                </a:prstGeom>
                <a:blipFill rotWithShape="0">
                  <a:blip r:embed="rId14"/>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442763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mc:AlternateContent xmlns:mc="http://schemas.openxmlformats.org/markup-compatibility/2006" xmlns:a14="http://schemas.microsoft.com/office/drawing/2010/main">
        <mc:Choice Requires="a14">
          <p:sp>
            <p:nvSpPr>
              <p:cNvPr id="7" name="文本框 6"/>
              <p:cNvSpPr txBox="1"/>
              <p:nvPr/>
            </p:nvSpPr>
            <p:spPr>
              <a:xfrm>
                <a:off x="1942412" y="3300053"/>
                <a:ext cx="6591985" cy="33085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a:t>
                </a:r>
                <a:r>
                  <a:rPr lang="en-US" altLang="zh-CN" dirty="0"/>
                  <a:t>V’</a:t>
                </a:r>
                <a:r>
                  <a:rPr lang="zh-CN" altLang="en-US" dirty="0"/>
                  <a:t>是</a:t>
                </a:r>
                <a:r>
                  <a:rPr lang="en-US" altLang="zh-CN" dirty="0"/>
                  <a:t>G</a:t>
                </a:r>
                <a:r>
                  <a:rPr lang="zh-CN" altLang="en-US" dirty="0"/>
                  <a:t>的一个顶点数不超过</a:t>
                </a:r>
                <a:r>
                  <a:rPr lang="en-US" altLang="zh-CN" dirty="0"/>
                  <a:t>K</a:t>
                </a:r>
                <a:r>
                  <a:rPr lang="zh-CN" altLang="en-US" dirty="0"/>
                  <a:t>的顶点覆盖，则</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𝑉</m:t>
                        </m:r>
                        <m:r>
                          <a:rPr lang="zh-CN" altLang="en-US" b="0" i="1" smtClean="0">
                            <a:latin typeface="Cambria Math" panose="02040503050406030204" pitchFamily="18" charset="0"/>
                          </a:rPr>
                          <m:t>‘</m:t>
                        </m:r>
                      </m:e>
                    </m:d>
                    <m:r>
                      <a:rPr lang="zh-CN" altLang="en-US"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+2</m:t>
                    </m:r>
                    <m:r>
                      <a:rPr lang="en-US" altLang="zh-CN" b="0" i="1" smtClean="0">
                        <a:latin typeface="Cambria Math" panose="02040503050406030204" pitchFamily="18" charset="0"/>
                      </a:rPr>
                      <m:t>𝑚</m:t>
                    </m:r>
                  </m:oMath>
                </a14:m>
                <a:r>
                  <a:rPr lang="zh-CN" altLang="en-US" dirty="0"/>
                  <a:t>，且每一对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oMath>
                </a14:m>
                <a:r>
                  <a:rPr lang="zh-CN" altLang="en-US" dirty="0"/>
                  <a:t> 中恰好有一个顶点属于</a:t>
                </a:r>
                <a:r>
                  <a:rPr lang="en-US" altLang="zh-CN" dirty="0"/>
                  <a:t>V’</a:t>
                </a:r>
                <a:r>
                  <a:rPr lang="zh-CN" altLang="en-US" dirty="0"/>
                  <a:t>，每个三角形 </a:t>
                </a:r>
                <a:r>
                  <a:rPr lang="en-US" altLang="zh-CN" dirty="0"/>
                  <a:t>(</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 </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dirty="0"/>
                  <a:t>)</a:t>
                </a:r>
                <a:r>
                  <a:rPr lang="zh-CN" altLang="en-US" dirty="0"/>
                  <a:t> 中恰好有两个顶点属于</a:t>
                </a:r>
                <a:r>
                  <a:rPr lang="en-US" altLang="zh-CN" dirty="0"/>
                  <a:t>V’</a:t>
                </a:r>
                <a:r>
                  <a:rPr lang="zh-CN" altLang="en-US" dirty="0"/>
                  <a:t>。</a:t>
                </a:r>
                <a:endParaRPr lang="en-US" altLang="zh-CN" dirty="0"/>
              </a:p>
              <a:p>
                <a:pPr>
                  <a:lnSpc>
                    <a:spcPct val="150000"/>
                  </a:lnSpc>
                </a:pPr>
                <a:r>
                  <a:rPr lang="zh-CN" altLang="en-US" dirty="0"/>
                  <a:t>构造</a:t>
                </a:r>
                <a14:m>
                  <m:oMath xmlns:m="http://schemas.openxmlformats.org/officeDocument/2006/math">
                    <m:r>
                      <a:rPr lang="en-US" altLang="zh-CN" i="1">
                        <a:latin typeface="Cambria Math" panose="02040503050406030204" pitchFamily="18" charset="0"/>
                      </a:rPr>
                      <m:t>𝑡</m:t>
                    </m:r>
                  </m:oMath>
                </a14:m>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m:t>
                        </m:r>
                      </m:sup>
                    </m:sSup>
                  </m:oMath>
                </a14:m>
                <a:r>
                  <a:rPr lang="zh-CN" altLang="en-US" dirty="0"/>
                  <a:t>，则令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zh-CN" altLang="en-US"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；若</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r>
                      <a:rPr lang="en-US" altLang="zh-CN"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m:t>
                        </m:r>
                      </m:sup>
                    </m:sSup>
                  </m:oMath>
                </a14:m>
                <a:r>
                  <a:rPr lang="zh-CN" altLang="en-US" dirty="0"/>
                  <a:t>，则令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zh-CN" altLang="en-US" i="1">
                        <a:latin typeface="Cambria Math" panose="02040503050406030204" pitchFamily="18" charset="0"/>
                      </a:rPr>
                      <m:t>＝</m:t>
                    </m:r>
                    <m:r>
                      <a:rPr lang="en-US" altLang="zh-CN" b="0" i="1" smtClean="0">
                        <a:latin typeface="Cambria Math" panose="02040503050406030204" pitchFamily="18" charset="0"/>
                      </a:rPr>
                      <m:t>𝐹𝑎𝑙𝑠𝑒</m:t>
                    </m:r>
                  </m:oMath>
                </a14:m>
                <a:r>
                  <a:rPr lang="zh-CN" altLang="en-US" dirty="0"/>
                  <a:t>。</a:t>
                </a:r>
                <a:endParaRPr lang="en-US" altLang="zh-CN" dirty="0"/>
              </a:p>
              <a:p>
                <a:pPr>
                  <a:lnSpc>
                    <a:spcPct val="150000"/>
                  </a:lnSpc>
                </a:pPr>
                <a:r>
                  <a:rPr lang="zh-CN" altLang="en-US" dirty="0"/>
                  <a:t>对每个三角形</a:t>
                </a:r>
                <a:r>
                  <a:rPr lang="en-US" altLang="zh-CN" dirty="0"/>
                  <a:t>(</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 </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dirty="0"/>
                  <a:t>)</a:t>
                </a:r>
                <a:r>
                  <a:rPr lang="zh-CN" altLang="en-US" dirty="0"/>
                  <a:t>，设</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，则为了覆盖边</a:t>
                </a:r>
                <a14:m>
                  <m:oMath xmlns:m="http://schemas.openxmlformats.org/officeDocument/2006/math">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e>
                    </m:d>
                  </m:oMath>
                </a14:m>
                <a:r>
                  <a:rPr lang="zh-CN" altLang="en-US" dirty="0"/>
                  <a:t>，必有</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，即</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a:t>
                </a:r>
                <a:endParaRPr lang="en-US" altLang="zh-CN" dirty="0"/>
              </a:p>
              <a:p>
                <a:pPr>
                  <a:lnSpc>
                    <a:spcPct val="150000"/>
                  </a:lnSpc>
                </a:pPr>
                <a:r>
                  <a:rPr lang="zh-CN" altLang="en-US" dirty="0"/>
                  <a:t>因此，</a:t>
                </a:r>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a:t>
                </a:r>
                <a:r>
                  <a:rPr lang="en-US" altLang="zh-CN" dirty="0"/>
                  <a:t>F</a:t>
                </a:r>
                <a:r>
                  <a:rPr lang="zh-CN" altLang="en-US"/>
                  <a:t>是可满足的得证。</a:t>
                </a:r>
                <a:endParaRPr lang="en-US" altLang="zh-CN" dirty="0"/>
              </a:p>
            </p:txBody>
          </p:sp>
        </mc:Choice>
        <mc:Fallback xmlns="">
          <p:sp>
            <p:nvSpPr>
              <p:cNvPr id="7" name="文本框 6"/>
              <p:cNvSpPr txBox="1">
                <a:spLocks noRot="1" noChangeAspect="1" noMove="1" noResize="1" noEditPoints="1" noAdjustHandles="1" noChangeArrowheads="1" noChangeShapeType="1" noTextEdit="1"/>
              </p:cNvSpPr>
              <p:nvPr/>
            </p:nvSpPr>
            <p:spPr>
              <a:xfrm>
                <a:off x="1942412" y="3300053"/>
                <a:ext cx="6591985" cy="3308598"/>
              </a:xfrm>
              <a:prstGeom prst="rect">
                <a:avLst/>
              </a:prstGeom>
              <a:blipFill rotWithShape="0">
                <a:blip r:embed="rId2"/>
                <a:stretch>
                  <a:fillRect l="-739" r="-4155" b="-1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463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 name="组合 5"/>
          <p:cNvGrpSpPr/>
          <p:nvPr/>
        </p:nvGrpSpPr>
        <p:grpSpPr>
          <a:xfrm>
            <a:off x="1942412" y="3381421"/>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1" name="组合 10"/>
              <p:cNvGrpSpPr/>
              <p:nvPr/>
            </p:nvGrpSpPr>
            <p:grpSpPr>
              <a:xfrm>
                <a:off x="2243138" y="3871912"/>
                <a:ext cx="6062662" cy="614363"/>
                <a:chOff x="2243138" y="3871912"/>
                <a:chExt cx="6062662" cy="614363"/>
              </a:xfrm>
            </p:grpSpPr>
            <p:grpSp>
              <p:nvGrpSpPr>
                <p:cNvPr id="44" name="组合 43"/>
                <p:cNvGrpSpPr/>
                <p:nvPr/>
              </p:nvGrpSpPr>
              <p:grpSpPr>
                <a:xfrm>
                  <a:off x="2243138" y="3886200"/>
                  <a:ext cx="614362" cy="600075"/>
                  <a:chOff x="2471738" y="4457700"/>
                  <a:chExt cx="614362" cy="600075"/>
                </a:xfrm>
              </p:grpSpPr>
              <p:sp>
                <p:nvSpPr>
                  <p:cNvPr id="63" name="椭圆 62"/>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4" name="矩形 63"/>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3"/>
                        <a:stretch>
                          <a:fillRect b="-3333"/>
                        </a:stretch>
                      </a:blipFill>
                    </p:spPr>
                    <p:txBody>
                      <a:bodyPr/>
                      <a:lstStyle/>
                      <a:p>
                        <a:r>
                          <a:rPr lang="zh-CN" altLang="en-US">
                            <a:noFill/>
                          </a:rPr>
                          <a:t> </a:t>
                        </a:r>
                      </a:p>
                    </p:txBody>
                  </p:sp>
                </mc:Fallback>
              </mc:AlternateContent>
            </p:grpSp>
            <p:grpSp>
              <p:nvGrpSpPr>
                <p:cNvPr id="45" name="组合 44"/>
                <p:cNvGrpSpPr/>
                <p:nvPr/>
              </p:nvGrpSpPr>
              <p:grpSpPr>
                <a:xfrm>
                  <a:off x="3228975" y="3886199"/>
                  <a:ext cx="614362" cy="600075"/>
                  <a:chOff x="2471738" y="4457700"/>
                  <a:chExt cx="614362" cy="600075"/>
                </a:xfrm>
              </p:grpSpPr>
              <p:sp>
                <p:nvSpPr>
                  <p:cNvPr id="61" name="椭圆 6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2" name="矩形 61"/>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6" name="组合 45"/>
                <p:cNvGrpSpPr/>
                <p:nvPr/>
              </p:nvGrpSpPr>
              <p:grpSpPr>
                <a:xfrm>
                  <a:off x="4500563" y="3871913"/>
                  <a:ext cx="614362" cy="600075"/>
                  <a:chOff x="2471738" y="4457700"/>
                  <a:chExt cx="614362" cy="600075"/>
                </a:xfrm>
              </p:grpSpPr>
              <p:sp>
                <p:nvSpPr>
                  <p:cNvPr id="59" name="椭圆 5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0" name="矩形 59"/>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5486400" y="3871912"/>
                  <a:ext cx="614362" cy="600075"/>
                  <a:chOff x="2471738" y="4457700"/>
                  <a:chExt cx="614362" cy="600075"/>
                </a:xfrm>
              </p:grpSpPr>
              <p:sp>
                <p:nvSpPr>
                  <p:cNvPr id="57" name="椭圆 56"/>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8" name="矩形 57"/>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6705601" y="3886199"/>
                  <a:ext cx="614362" cy="600075"/>
                  <a:chOff x="2471738" y="4457700"/>
                  <a:chExt cx="614362" cy="600075"/>
                </a:xfrm>
              </p:grpSpPr>
              <p:sp>
                <p:nvSpPr>
                  <p:cNvPr id="55" name="椭圆 5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6" name="矩形 5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3333"/>
                        </a:stretch>
                      </a:blipFill>
                    </p:spPr>
                    <p:txBody>
                      <a:bodyPr/>
                      <a:lstStyle/>
                      <a:p>
                        <a:r>
                          <a:rPr lang="zh-CN" altLang="en-US">
                            <a:noFill/>
                          </a:rPr>
                          <a:t> </a:t>
                        </a:r>
                      </a:p>
                    </p:txBody>
                  </p:sp>
                </mc:Fallback>
              </mc:AlternateContent>
            </p:grpSp>
            <p:grpSp>
              <p:nvGrpSpPr>
                <p:cNvPr id="49" name="组合 48"/>
                <p:cNvGrpSpPr/>
                <p:nvPr/>
              </p:nvGrpSpPr>
              <p:grpSpPr>
                <a:xfrm>
                  <a:off x="7691438" y="3886198"/>
                  <a:ext cx="614362" cy="600075"/>
                  <a:chOff x="2471738" y="4457700"/>
                  <a:chExt cx="614362" cy="600075"/>
                </a:xfrm>
              </p:grpSpPr>
              <p:sp>
                <p:nvSpPr>
                  <p:cNvPr id="53" name="椭圆 52"/>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4" name="矩形 53"/>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8"/>
                        <a:stretch>
                          <a:fillRect b="-3333"/>
                        </a:stretch>
                      </a:blipFill>
                    </p:spPr>
                    <p:txBody>
                      <a:bodyPr/>
                      <a:lstStyle/>
                      <a:p>
                        <a:r>
                          <a:rPr lang="zh-CN" altLang="en-US">
                            <a:noFill/>
                          </a:rPr>
                          <a:t> </a:t>
                        </a:r>
                      </a:p>
                    </p:txBody>
                  </p:sp>
                </mc:Fallback>
              </mc:AlternateContent>
            </p:grpSp>
            <p:cxnSp>
              <p:nvCxnSpPr>
                <p:cNvPr id="50" name="直接连接符 49"/>
                <p:cNvCxnSpPr>
                  <a:stCxn id="63" idx="6"/>
                  <a:endCxn id="61"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9" idx="6"/>
                  <a:endCxn id="57"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5" idx="6"/>
                  <a:endCxn id="53"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694291" y="5007142"/>
                <a:ext cx="2168734" cy="1420981"/>
                <a:chOff x="1480240" y="4901236"/>
                <a:chExt cx="2168734" cy="1420981"/>
              </a:xfrm>
            </p:grpSpPr>
            <p:grpSp>
              <p:nvGrpSpPr>
                <p:cNvPr id="32" name="组合 31"/>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40" name="矩形 3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1639"/>
                        </a:stretch>
                      </a:blipFill>
                    </p:spPr>
                    <p:txBody>
                      <a:bodyPr/>
                      <a:lstStyle/>
                      <a:p>
                        <a:r>
                          <a:rPr lang="zh-CN" altLang="en-US">
                            <a:noFill/>
                          </a:rPr>
                          <a:t> </a:t>
                        </a:r>
                      </a:p>
                    </p:txBody>
                  </p:sp>
                </mc:Fallback>
              </mc:AlternateContent>
              <p:sp>
                <p:nvSpPr>
                  <p:cNvPr id="41" name="椭圆 40"/>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4" name="组合 33"/>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8" name="矩形 3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9" name="椭圆 3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5" name="直接连接符 34"/>
                <p:cNvCxnSpPr>
                  <a:stCxn id="39" idx="3"/>
                  <a:endCxn id="43"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9" idx="5"/>
                  <a:endCxn id="41"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3" idx="6"/>
                  <a:endCxn id="41"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523867" y="5007142"/>
                <a:ext cx="2168734" cy="1420981"/>
                <a:chOff x="5486985" y="4978568"/>
                <a:chExt cx="2168734" cy="1420981"/>
              </a:xfrm>
            </p:grpSpPr>
            <p:grpSp>
              <p:nvGrpSpPr>
                <p:cNvPr id="20" name="组合 19"/>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0" name="矩形 2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31" name="椭圆 30"/>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8" name="矩形 2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1639"/>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2" name="组合 21"/>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6" name="矩形 2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4"/>
                        <a:stretch>
                          <a:fillRect b="-1639"/>
                        </a:stretch>
                      </a:blipFill>
                    </p:spPr>
                    <p:txBody>
                      <a:bodyPr/>
                      <a:lstStyle/>
                      <a:p>
                        <a:r>
                          <a:rPr lang="zh-CN" altLang="en-US">
                            <a:noFill/>
                          </a:rPr>
                          <a:t> </a:t>
                        </a:r>
                      </a:p>
                    </p:txBody>
                  </p:sp>
                </mc:Fallback>
              </mc:AlternateContent>
              <p:sp>
                <p:nvSpPr>
                  <p:cNvPr id="27" name="椭圆 26"/>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3" name="直接连接符 22"/>
                <p:cNvCxnSpPr>
                  <a:stCxn id="27" idx="3"/>
                  <a:endCxn id="31"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7" idx="5"/>
                  <a:endCxn id="29"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6"/>
                  <a:endCxn id="29"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a:stCxn id="63" idx="4"/>
                <a:endCxn id="43"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3" idx="5"/>
                <a:endCxn id="31"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9" idx="7"/>
                <a:endCxn id="57"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1" idx="7"/>
                <a:endCxn id="55"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9" idx="5"/>
                <a:endCxn id="27"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9" idx="7"/>
                <a:endCxn id="53"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矩形 9"/>
                <p:cNvSpPr/>
                <p:nvPr/>
              </p:nvSpPr>
              <p:spPr>
                <a:xfrm>
                  <a:off x="-155313" y="1351024"/>
                  <a:ext cx="39851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5313" y="1351024"/>
                  <a:ext cx="3985194" cy="369332"/>
                </a:xfrm>
                <a:prstGeom prst="rect">
                  <a:avLst/>
                </a:prstGeom>
                <a:blipFill rotWithShape="0">
                  <a:blip r:embed="rId15"/>
                  <a:stretch>
                    <a:fillRect b="-16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08705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确定型图灵机与非确定型图灵机</a:t>
                </a:r>
                <a:endParaRPr lang="en-US" altLang="zh-CN" dirty="0"/>
              </a:p>
              <a:p>
                <a:pPr lvl="1"/>
                <a:r>
                  <a:rPr lang="zh-CN" altLang="en-US" dirty="0"/>
                  <a:t>非确定型图灵机</a:t>
                </a:r>
                <a:endParaRPr lang="en-US" altLang="zh-CN" dirty="0"/>
              </a:p>
              <a:p>
                <a:pPr lvl="2"/>
                <a14:m>
                  <m:oMath xmlns:m="http://schemas.openxmlformats.org/officeDocument/2006/math">
                    <m:r>
                      <a:rPr lang="zh-CN" altLang="en-US" i="1" smtClean="0">
                        <a:latin typeface="Cambria Math" panose="02040503050406030204" pitchFamily="18" charset="0"/>
                      </a:rPr>
                      <m:t>𝛿</m:t>
                    </m:r>
                    <m:r>
                      <a:rPr lang="zh-CN" altLang="en-US"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Γ</m:t>
                    </m:r>
                    <m:r>
                      <a:rPr lang="el-GR" altLang="zh-CN" b="0" i="1" smtClean="0">
                        <a:latin typeface="Cambria Math" panose="02040503050406030204" pitchFamily="18" charset="0"/>
                        <a:ea typeface="Cambria Math" panose="02040503050406030204" pitchFamily="18" charset="0"/>
                      </a:rPr>
                      <m:t>→</m:t>
                    </m:r>
                    <m:sSup>
                      <m:sSupPr>
                        <m:ctrlPr>
                          <a:rPr lang="el-GR"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Γ</m:t>
                        </m:r>
                        <m:r>
                          <a:rPr lang="el-GR"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r>
                          <a:rPr lang="en-US" altLang="zh-CN" b="0" i="1" smtClean="0">
                            <a:latin typeface="Cambria Math" panose="02040503050406030204" pitchFamily="18" charset="0"/>
                            <a:ea typeface="Cambria Math" panose="02040503050406030204" pitchFamily="18" charset="0"/>
                          </a:rPr>
                          <m:t>}</m:t>
                        </m:r>
                      </m:sup>
                    </m:sSup>
                  </m:oMath>
                </a14:m>
                <a:endParaRPr lang="en-US" altLang="zh-CN" dirty="0"/>
              </a:p>
              <a:p>
                <a:pPr lvl="2"/>
                <a14:m>
                  <m:oMath xmlns:m="http://schemas.openxmlformats.org/officeDocument/2006/math">
                    <m:r>
                      <a:rPr lang="zh-CN" altLang="en-US"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𝑘</m:t>
                                </m:r>
                              </m:sub>
                            </m:sSub>
                          </m:e>
                        </m:d>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p:sp>
        <p:nvSpPr>
          <p:cNvPr id="4" name="矩形 3"/>
          <p:cNvSpPr/>
          <p:nvPr/>
        </p:nvSpPr>
        <p:spPr>
          <a:xfrm>
            <a:off x="2430379" y="4687850"/>
            <a:ext cx="5378115" cy="6960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400" dirty="0"/>
              <a:t>对于任意一个非确定型图灵机</a:t>
            </a:r>
            <a:r>
              <a:rPr lang="en-US" altLang="zh-CN" sz="1400" dirty="0"/>
              <a:t>M</a:t>
            </a:r>
            <a:r>
              <a:rPr lang="zh-CN" altLang="en-US" sz="1400" dirty="0"/>
              <a:t>，存在一个确定型图灵机</a:t>
            </a:r>
            <a:r>
              <a:rPr lang="en-US" altLang="zh-CN" sz="1400" dirty="0"/>
              <a:t>M'</a:t>
            </a:r>
            <a:r>
              <a:rPr lang="zh-CN" altLang="en-US" sz="1400" dirty="0"/>
              <a:t>，使得它们的语言相等，即</a:t>
            </a:r>
            <a:r>
              <a:rPr lang="en-US" altLang="zh-CN" sz="1400" dirty="0"/>
              <a:t>L(M) = L(M')</a:t>
            </a:r>
            <a:r>
              <a:rPr lang="zh-CN" altLang="en-US" sz="1400" dirty="0"/>
              <a:t>。</a:t>
            </a:r>
          </a:p>
        </p:txBody>
      </p:sp>
      <p:sp>
        <p:nvSpPr>
          <p:cNvPr id="5" name="矩形 4">
            <a:extLst>
              <a:ext uri="{FF2B5EF4-FFF2-40B4-BE49-F238E27FC236}">
                <a16:creationId xmlns:a16="http://schemas.microsoft.com/office/drawing/2014/main" id="{EBD0FA2D-0AA7-4C08-A810-F0286BD1F3E4}"/>
              </a:ext>
            </a:extLst>
          </p:cNvPr>
          <p:cNvSpPr/>
          <p:nvPr/>
        </p:nvSpPr>
        <p:spPr>
          <a:xfrm>
            <a:off x="2430378" y="5488490"/>
            <a:ext cx="5378116" cy="101919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400" dirty="0">
                <a:solidFill>
                  <a:schemeClr val="dk1"/>
                </a:solidFill>
              </a:rPr>
              <a:t>如果语言</a:t>
            </a:r>
            <a:r>
              <a:rPr lang="en-US" altLang="zh-CN" sz="1400" dirty="0">
                <a:solidFill>
                  <a:schemeClr val="dk1"/>
                </a:solidFill>
              </a:rPr>
              <a:t>L</a:t>
            </a:r>
            <a:r>
              <a:rPr lang="zh-CN" altLang="en-US" sz="1400" dirty="0">
                <a:solidFill>
                  <a:schemeClr val="dk1"/>
                </a:solidFill>
              </a:rPr>
              <a:t>被非确定型图灵机</a:t>
            </a:r>
            <a:r>
              <a:rPr lang="en-US" altLang="zh-CN" sz="1400" dirty="0">
                <a:solidFill>
                  <a:schemeClr val="dk1"/>
                </a:solidFill>
              </a:rPr>
              <a:t>M</a:t>
            </a:r>
            <a:r>
              <a:rPr lang="zh-CN" altLang="en-US" sz="1400" dirty="0">
                <a:solidFill>
                  <a:schemeClr val="dk1"/>
                </a:solidFill>
              </a:rPr>
              <a:t>在多项式时间内接受，则一定存在多项式</a:t>
            </a:r>
            <a:r>
              <a:rPr lang="en-US" altLang="zh-CN" sz="1400" dirty="0">
                <a:solidFill>
                  <a:schemeClr val="dk1"/>
                </a:solidFill>
              </a:rPr>
              <a:t>P</a:t>
            </a:r>
            <a:r>
              <a:rPr lang="zh-CN" altLang="en-US" sz="1400" dirty="0">
                <a:solidFill>
                  <a:schemeClr val="dk1"/>
                </a:solidFill>
              </a:rPr>
              <a:t>使得语言</a:t>
            </a:r>
            <a:r>
              <a:rPr lang="en-US" altLang="zh-CN" sz="1400" dirty="0">
                <a:solidFill>
                  <a:schemeClr val="dk1"/>
                </a:solidFill>
              </a:rPr>
              <a:t>L</a:t>
            </a:r>
            <a:r>
              <a:rPr lang="zh-CN" altLang="en-US" sz="1400" dirty="0">
                <a:solidFill>
                  <a:schemeClr val="dk1"/>
                </a:solidFill>
              </a:rPr>
              <a:t>被时间复杂度为</a:t>
            </a:r>
            <a:r>
              <a:rPr lang="en-US" altLang="zh-CN" sz="1400" dirty="0">
                <a:solidFill>
                  <a:schemeClr val="dk1"/>
                </a:solidFill>
              </a:rPr>
              <a:t>O(2^{P(n)})</a:t>
            </a:r>
            <a:r>
              <a:rPr lang="zh-CN" altLang="en-US" sz="1400" dirty="0">
                <a:solidFill>
                  <a:schemeClr val="dk1"/>
                </a:solidFill>
              </a:rPr>
              <a:t>的确定型图灵机程序所接受。</a:t>
            </a:r>
          </a:p>
        </p:txBody>
      </p:sp>
    </p:spTree>
    <p:extLst>
      <p:ext uri="{BB962C8B-B14F-4D97-AF65-F5344CB8AC3E}">
        <p14:creationId xmlns:p14="http://schemas.microsoft.com/office/powerpoint/2010/main" val="173601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 name="组合 5"/>
          <p:cNvGrpSpPr/>
          <p:nvPr/>
        </p:nvGrpSpPr>
        <p:grpSpPr>
          <a:xfrm>
            <a:off x="1942412" y="3381421"/>
            <a:ext cx="6593056" cy="3148021"/>
            <a:chOff x="-155313" y="1350087"/>
            <a:chExt cx="6593056" cy="3148021"/>
          </a:xfrm>
        </p:grpSpPr>
        <p:sp>
          <p:nvSpPr>
            <p:cNvPr id="8" name="矩形 7"/>
            <p:cNvSpPr/>
            <p:nvPr/>
          </p:nvSpPr>
          <p:spPr>
            <a:xfrm>
              <a:off x="-154242" y="1350087"/>
              <a:ext cx="6591985" cy="3148021"/>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1" name="组合 10"/>
              <p:cNvGrpSpPr/>
              <p:nvPr/>
            </p:nvGrpSpPr>
            <p:grpSpPr>
              <a:xfrm>
                <a:off x="2243138" y="3871912"/>
                <a:ext cx="6062662" cy="614363"/>
                <a:chOff x="2243138" y="3871912"/>
                <a:chExt cx="6062662" cy="614363"/>
              </a:xfrm>
            </p:grpSpPr>
            <p:grpSp>
              <p:nvGrpSpPr>
                <p:cNvPr id="44" name="组合 43"/>
                <p:cNvGrpSpPr/>
                <p:nvPr/>
              </p:nvGrpSpPr>
              <p:grpSpPr>
                <a:xfrm>
                  <a:off x="2243138" y="3886200"/>
                  <a:ext cx="614362" cy="600075"/>
                  <a:chOff x="2471738" y="4457700"/>
                  <a:chExt cx="614362" cy="600075"/>
                </a:xfrm>
              </p:grpSpPr>
              <p:sp>
                <p:nvSpPr>
                  <p:cNvPr id="63" name="椭圆 6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4" name="矩形 63"/>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4" name="矩形 63"/>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5" name="组合 44"/>
                <p:cNvGrpSpPr/>
                <p:nvPr/>
              </p:nvGrpSpPr>
              <p:grpSpPr>
                <a:xfrm>
                  <a:off x="3228975" y="3886199"/>
                  <a:ext cx="614362" cy="600075"/>
                  <a:chOff x="2471738" y="4457700"/>
                  <a:chExt cx="614362" cy="600075"/>
                </a:xfrm>
              </p:grpSpPr>
              <p:sp>
                <p:nvSpPr>
                  <p:cNvPr id="61" name="椭圆 6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2" name="矩形 61"/>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2" name="矩形 61"/>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6" name="组合 45"/>
                <p:cNvGrpSpPr/>
                <p:nvPr/>
              </p:nvGrpSpPr>
              <p:grpSpPr>
                <a:xfrm>
                  <a:off x="4500563" y="3871913"/>
                  <a:ext cx="614362" cy="600075"/>
                  <a:chOff x="2471738" y="4457700"/>
                  <a:chExt cx="614362" cy="600075"/>
                </a:xfrm>
              </p:grpSpPr>
              <p:sp>
                <p:nvSpPr>
                  <p:cNvPr id="59" name="椭圆 5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0" name="矩形 59"/>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0" name="矩形 59"/>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7" name="组合 46"/>
                <p:cNvGrpSpPr/>
                <p:nvPr/>
              </p:nvGrpSpPr>
              <p:grpSpPr>
                <a:xfrm>
                  <a:off x="5486400" y="3871912"/>
                  <a:ext cx="614362" cy="600075"/>
                  <a:chOff x="2471738" y="4457700"/>
                  <a:chExt cx="614362" cy="600075"/>
                </a:xfrm>
              </p:grpSpPr>
              <p:sp>
                <p:nvSpPr>
                  <p:cNvPr id="57" name="椭圆 56"/>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8" name="矩形 57"/>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8" name="矩形 57"/>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3333"/>
                        </a:stretch>
                      </a:blipFill>
                    </p:spPr>
                    <p:txBody>
                      <a:bodyPr/>
                      <a:lstStyle/>
                      <a:p>
                        <a:r>
                          <a:rPr lang="zh-CN" altLang="en-US">
                            <a:noFill/>
                          </a:rPr>
                          <a:t> </a:t>
                        </a:r>
                      </a:p>
                    </p:txBody>
                  </p:sp>
                </mc:Fallback>
              </mc:AlternateContent>
            </p:grpSp>
            <p:grpSp>
              <p:nvGrpSpPr>
                <p:cNvPr id="48" name="组合 47"/>
                <p:cNvGrpSpPr/>
                <p:nvPr/>
              </p:nvGrpSpPr>
              <p:grpSpPr>
                <a:xfrm>
                  <a:off x="6705601" y="3886199"/>
                  <a:ext cx="614362" cy="600075"/>
                  <a:chOff x="2471738" y="4457700"/>
                  <a:chExt cx="614362" cy="600075"/>
                </a:xfrm>
              </p:grpSpPr>
              <p:sp>
                <p:nvSpPr>
                  <p:cNvPr id="55" name="椭圆 5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6" name="矩形 5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6" name="矩形 5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9" name="组合 48"/>
                <p:cNvGrpSpPr/>
                <p:nvPr/>
              </p:nvGrpSpPr>
              <p:grpSpPr>
                <a:xfrm>
                  <a:off x="7691438" y="3886198"/>
                  <a:ext cx="614362" cy="600075"/>
                  <a:chOff x="2471738" y="4457700"/>
                  <a:chExt cx="614362" cy="600075"/>
                </a:xfrm>
              </p:grpSpPr>
              <p:sp>
                <p:nvSpPr>
                  <p:cNvPr id="53" name="椭圆 5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4" name="矩形 53"/>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4" name="矩形 53"/>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50" name="直接连接符 49"/>
                <p:cNvCxnSpPr>
                  <a:stCxn id="63" idx="6"/>
                  <a:endCxn id="61"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9" idx="6"/>
                  <a:endCxn id="57"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5" idx="6"/>
                  <a:endCxn id="53"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694291" y="5007142"/>
                <a:ext cx="2168734" cy="1420981"/>
                <a:chOff x="1480240" y="4901236"/>
                <a:chExt cx="2168734" cy="1420981"/>
              </a:xfrm>
            </p:grpSpPr>
            <p:grpSp>
              <p:nvGrpSpPr>
                <p:cNvPr id="32" name="组合 31"/>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40" name="矩形 3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0" name="矩形 3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1" name="椭圆 4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4" name="组合 33"/>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8" name="矩形 3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8" name="矩形 3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9" name="椭圆 3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5" name="直接连接符 34"/>
                <p:cNvCxnSpPr>
                  <a:stCxn id="39" idx="3"/>
                  <a:endCxn id="43"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9" idx="5"/>
                  <a:endCxn id="41"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3" idx="6"/>
                  <a:endCxn id="41"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523867" y="5007142"/>
                <a:ext cx="2168734" cy="1420981"/>
                <a:chOff x="5486985" y="4978568"/>
                <a:chExt cx="2168734" cy="1420981"/>
              </a:xfrm>
            </p:grpSpPr>
            <p:grpSp>
              <p:nvGrpSpPr>
                <p:cNvPr id="20" name="组合 19"/>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0" name="矩形 2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1" name="椭圆 3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8" name="矩形 2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2" name="组合 21"/>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6" name="矩形 2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7" name="椭圆 26"/>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3" name="直接连接符 22"/>
                <p:cNvCxnSpPr>
                  <a:stCxn id="27" idx="3"/>
                  <a:endCxn id="31"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7" idx="5"/>
                  <a:endCxn id="29"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6"/>
                  <a:endCxn id="29"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a:stCxn id="63" idx="4"/>
                <a:endCxn id="43"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3" idx="5"/>
                <a:endCxn id="31"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9" idx="7"/>
                <a:endCxn id="57"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1" idx="7"/>
                <a:endCxn id="55"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9" idx="5"/>
                <a:endCxn id="27"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9" idx="7"/>
                <a:endCxn id="53"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矩形 9"/>
                <p:cNvSpPr/>
                <p:nvPr/>
              </p:nvSpPr>
              <p:spPr>
                <a:xfrm>
                  <a:off x="-155313" y="1351024"/>
                  <a:ext cx="39851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5313" y="1351024"/>
                  <a:ext cx="3985194" cy="369332"/>
                </a:xfrm>
                <a:prstGeom prst="rect">
                  <a:avLst/>
                </a:prstGeom>
                <a:blipFill rotWithShape="0">
                  <a:blip r:embed="rId14"/>
                  <a:stretch>
                    <a:fillRect b="-16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8493626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 name="组合 5"/>
          <p:cNvGrpSpPr/>
          <p:nvPr/>
        </p:nvGrpSpPr>
        <p:grpSpPr>
          <a:xfrm>
            <a:off x="1942412" y="3381421"/>
            <a:ext cx="6593056" cy="3148021"/>
            <a:chOff x="-155313" y="1350087"/>
            <a:chExt cx="6593056" cy="3148021"/>
          </a:xfrm>
        </p:grpSpPr>
        <p:sp>
          <p:nvSpPr>
            <p:cNvPr id="8" name="矩形 7"/>
            <p:cNvSpPr/>
            <p:nvPr/>
          </p:nvSpPr>
          <p:spPr>
            <a:xfrm>
              <a:off x="-154242" y="1350087"/>
              <a:ext cx="6591985" cy="3148021"/>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1" name="组合 10"/>
              <p:cNvGrpSpPr/>
              <p:nvPr/>
            </p:nvGrpSpPr>
            <p:grpSpPr>
              <a:xfrm>
                <a:off x="2243138" y="3871912"/>
                <a:ext cx="6062662" cy="614363"/>
                <a:chOff x="2243138" y="3871912"/>
                <a:chExt cx="6062662" cy="614363"/>
              </a:xfrm>
            </p:grpSpPr>
            <p:grpSp>
              <p:nvGrpSpPr>
                <p:cNvPr id="44" name="组合 43"/>
                <p:cNvGrpSpPr/>
                <p:nvPr/>
              </p:nvGrpSpPr>
              <p:grpSpPr>
                <a:xfrm>
                  <a:off x="2243138" y="3886200"/>
                  <a:ext cx="614362" cy="600075"/>
                  <a:chOff x="2471738" y="4457700"/>
                  <a:chExt cx="614362" cy="600075"/>
                </a:xfrm>
              </p:grpSpPr>
              <p:sp>
                <p:nvSpPr>
                  <p:cNvPr id="63" name="椭圆 6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4" name="矩形 63"/>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4" name="矩形 63"/>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5" name="组合 44"/>
                <p:cNvGrpSpPr/>
                <p:nvPr/>
              </p:nvGrpSpPr>
              <p:grpSpPr>
                <a:xfrm>
                  <a:off x="3228975" y="3886199"/>
                  <a:ext cx="614362" cy="600075"/>
                  <a:chOff x="2471738" y="4457700"/>
                  <a:chExt cx="614362" cy="600075"/>
                </a:xfrm>
              </p:grpSpPr>
              <p:sp>
                <p:nvSpPr>
                  <p:cNvPr id="61" name="椭圆 6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2" name="矩形 61"/>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2" name="矩形 61"/>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6" name="组合 45"/>
                <p:cNvGrpSpPr/>
                <p:nvPr/>
              </p:nvGrpSpPr>
              <p:grpSpPr>
                <a:xfrm>
                  <a:off x="4500563" y="3871913"/>
                  <a:ext cx="614362" cy="600075"/>
                  <a:chOff x="2471738" y="4457700"/>
                  <a:chExt cx="614362" cy="600075"/>
                </a:xfrm>
              </p:grpSpPr>
              <p:sp>
                <p:nvSpPr>
                  <p:cNvPr id="59" name="椭圆 5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0" name="矩形 59"/>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0" name="矩形 59"/>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7" name="组合 46"/>
                <p:cNvGrpSpPr/>
                <p:nvPr/>
              </p:nvGrpSpPr>
              <p:grpSpPr>
                <a:xfrm>
                  <a:off x="5486400" y="3871912"/>
                  <a:ext cx="614362" cy="600075"/>
                  <a:chOff x="2471738" y="4457700"/>
                  <a:chExt cx="614362" cy="600075"/>
                </a:xfrm>
              </p:grpSpPr>
              <p:sp>
                <p:nvSpPr>
                  <p:cNvPr id="57" name="椭圆 56"/>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8" name="矩形 57"/>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8" name="矩形 57"/>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3333"/>
                        </a:stretch>
                      </a:blipFill>
                    </p:spPr>
                    <p:txBody>
                      <a:bodyPr/>
                      <a:lstStyle/>
                      <a:p>
                        <a:r>
                          <a:rPr lang="zh-CN" altLang="en-US">
                            <a:noFill/>
                          </a:rPr>
                          <a:t> </a:t>
                        </a:r>
                      </a:p>
                    </p:txBody>
                  </p:sp>
                </mc:Fallback>
              </mc:AlternateContent>
            </p:grpSp>
            <p:grpSp>
              <p:nvGrpSpPr>
                <p:cNvPr id="48" name="组合 47"/>
                <p:cNvGrpSpPr/>
                <p:nvPr/>
              </p:nvGrpSpPr>
              <p:grpSpPr>
                <a:xfrm>
                  <a:off x="6705601" y="3886199"/>
                  <a:ext cx="614362" cy="600075"/>
                  <a:chOff x="2471738" y="4457700"/>
                  <a:chExt cx="614362" cy="600075"/>
                </a:xfrm>
              </p:grpSpPr>
              <p:sp>
                <p:nvSpPr>
                  <p:cNvPr id="55" name="椭圆 5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6" name="矩形 5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6" name="矩形 5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9" name="组合 48"/>
                <p:cNvGrpSpPr/>
                <p:nvPr/>
              </p:nvGrpSpPr>
              <p:grpSpPr>
                <a:xfrm>
                  <a:off x="7691438" y="3886198"/>
                  <a:ext cx="614362" cy="600075"/>
                  <a:chOff x="2471738" y="4457700"/>
                  <a:chExt cx="614362" cy="600075"/>
                </a:xfrm>
              </p:grpSpPr>
              <p:sp>
                <p:nvSpPr>
                  <p:cNvPr id="53" name="椭圆 5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4" name="矩形 53"/>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4" name="矩形 53"/>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50" name="直接连接符 49"/>
                <p:cNvCxnSpPr>
                  <a:stCxn id="63" idx="6"/>
                  <a:endCxn id="61"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9" idx="6"/>
                  <a:endCxn id="57"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5" idx="6"/>
                  <a:endCxn id="53"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694291" y="5007142"/>
                <a:ext cx="2168734" cy="1420981"/>
                <a:chOff x="1480240" y="4901236"/>
                <a:chExt cx="2168734" cy="1420981"/>
              </a:xfrm>
            </p:grpSpPr>
            <p:grpSp>
              <p:nvGrpSpPr>
                <p:cNvPr id="32" name="组合 31"/>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40" name="矩形 3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0" name="矩形 3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1" name="椭圆 4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4" name="组合 33"/>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8" name="矩形 3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8" name="矩形 3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9" name="椭圆 3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5" name="直接连接符 34"/>
                <p:cNvCxnSpPr>
                  <a:stCxn id="39" idx="3"/>
                  <a:endCxn id="43"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9" idx="5"/>
                  <a:endCxn id="41"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3" idx="6"/>
                  <a:endCxn id="41"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523867" y="5007142"/>
                <a:ext cx="2168734" cy="1420981"/>
                <a:chOff x="5486985" y="4978568"/>
                <a:chExt cx="2168734" cy="1420981"/>
              </a:xfrm>
            </p:grpSpPr>
            <p:grpSp>
              <p:nvGrpSpPr>
                <p:cNvPr id="20" name="组合 19"/>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0" name="矩形 2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1" name="椭圆 3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8" name="矩形 2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2" name="组合 21"/>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6" name="矩形 2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7" name="椭圆 26"/>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3" name="直接连接符 22"/>
                <p:cNvCxnSpPr>
                  <a:stCxn id="27" idx="3"/>
                  <a:endCxn id="31"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7" idx="5"/>
                  <a:endCxn id="29"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6"/>
                  <a:endCxn id="29"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a:stCxn id="63" idx="4"/>
                <a:endCxn id="43"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3" idx="5"/>
                <a:endCxn id="31"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9" idx="7"/>
                <a:endCxn id="57"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1" idx="7"/>
                <a:endCxn id="55"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9" idx="5"/>
                <a:endCxn id="27"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9" idx="7"/>
                <a:endCxn id="53"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矩形 9"/>
                <p:cNvSpPr/>
                <p:nvPr/>
              </p:nvSpPr>
              <p:spPr>
                <a:xfrm>
                  <a:off x="-155313" y="1351024"/>
                  <a:ext cx="62041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，得</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5313" y="1351024"/>
                  <a:ext cx="6204198" cy="369332"/>
                </a:xfrm>
                <a:prstGeom prst="rect">
                  <a:avLst/>
                </a:prstGeom>
                <a:blipFill rotWithShape="0">
                  <a:blip r:embed="rId14"/>
                  <a:stretch>
                    <a:fillRect b="-100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566215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设无向图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e>
                    </m:d>
                    <m:r>
                      <a:rPr lang="zh-CN" alt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zh-CN" altLang="en-US" dirty="0"/>
                  <a:t>，如果</a:t>
                </a:r>
                <a:r>
                  <a:rPr lang="en-US" altLang="zh-CN" dirty="0"/>
                  <a:t>G</a:t>
                </a:r>
                <a:r>
                  <a:rPr lang="zh-CN" altLang="en-US" dirty="0"/>
                  <a:t>的每一条边都至少有一个顶点在</a:t>
                </a:r>
                <a:r>
                  <a:rPr lang="en-US" altLang="zh-CN" dirty="0"/>
                  <a:t>V’</a:t>
                </a:r>
                <a:r>
                  <a:rPr lang="zh-CN" altLang="en-US" dirty="0"/>
                  <a:t>中，则称</a:t>
                </a:r>
                <a:r>
                  <a:rPr lang="en-US" altLang="zh-CN" dirty="0"/>
                  <a:t>V’</a:t>
                </a:r>
                <a:r>
                  <a:rPr lang="zh-CN" altLang="en-US" dirty="0"/>
                  <a:t>是</a:t>
                </a:r>
                <a:r>
                  <a:rPr lang="en-US" altLang="zh-CN" dirty="0"/>
                  <a:t>G</a:t>
                </a:r>
                <a:r>
                  <a:rPr lang="zh-CN" altLang="en-US" dirty="0"/>
                  <a:t>的一个顶点覆盖。</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grpSp>
        <p:nvGrpSpPr>
          <p:cNvPr id="62" name="组合 61"/>
          <p:cNvGrpSpPr/>
          <p:nvPr/>
        </p:nvGrpSpPr>
        <p:grpSpPr>
          <a:xfrm>
            <a:off x="3262585" y="4084731"/>
            <a:ext cx="3951643" cy="2055091"/>
            <a:chOff x="4222540" y="5274125"/>
            <a:chExt cx="2573099" cy="1431636"/>
          </a:xfrm>
        </p:grpSpPr>
        <p:sp>
          <p:nvSpPr>
            <p:cNvPr id="5" name="矩形 4"/>
            <p:cNvSpPr/>
            <p:nvPr/>
          </p:nvSpPr>
          <p:spPr>
            <a:xfrm>
              <a:off x="4222540" y="5274125"/>
              <a:ext cx="2573099" cy="1431636"/>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6" name="组合 5"/>
            <p:cNvGrpSpPr/>
            <p:nvPr/>
          </p:nvGrpSpPr>
          <p:grpSpPr>
            <a:xfrm>
              <a:off x="4315624" y="5425428"/>
              <a:ext cx="2366484" cy="1162497"/>
              <a:chOff x="2243138" y="3871912"/>
              <a:chExt cx="6062662" cy="2556211"/>
            </a:xfrm>
          </p:grpSpPr>
          <p:grpSp>
            <p:nvGrpSpPr>
              <p:cNvPr id="8" name="组合 7"/>
              <p:cNvGrpSpPr/>
              <p:nvPr/>
            </p:nvGrpSpPr>
            <p:grpSpPr>
              <a:xfrm>
                <a:off x="2243138" y="3871912"/>
                <a:ext cx="6062662" cy="614363"/>
                <a:chOff x="2243138" y="3871912"/>
                <a:chExt cx="6062662" cy="614363"/>
              </a:xfrm>
            </p:grpSpPr>
            <p:sp>
              <p:nvSpPr>
                <p:cNvPr id="60" name="椭圆 59"/>
                <p:cNvSpPr/>
                <p:nvPr/>
              </p:nvSpPr>
              <p:spPr>
                <a:xfrm>
                  <a:off x="2243138"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8" name="椭圆 57"/>
                <p:cNvSpPr/>
                <p:nvPr/>
              </p:nvSpPr>
              <p:spPr>
                <a:xfrm>
                  <a:off x="3228975" y="3886199"/>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6" name="椭圆 55"/>
                <p:cNvSpPr/>
                <p:nvPr/>
              </p:nvSpPr>
              <p:spPr>
                <a:xfrm>
                  <a:off x="4500563" y="3871913"/>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4" name="椭圆 53"/>
                <p:cNvSpPr/>
                <p:nvPr/>
              </p:nvSpPr>
              <p:spPr>
                <a:xfrm>
                  <a:off x="5486400" y="3871912"/>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2" name="椭圆 51"/>
                <p:cNvSpPr/>
                <p:nvPr/>
              </p:nvSpPr>
              <p:spPr>
                <a:xfrm>
                  <a:off x="6705601"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0" name="椭圆 49"/>
                <p:cNvSpPr/>
                <p:nvPr/>
              </p:nvSpPr>
              <p:spPr>
                <a:xfrm>
                  <a:off x="7691438" y="3886198"/>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47" name="直接连接符 46"/>
                <p:cNvCxnSpPr>
                  <a:stCxn id="60" idx="6"/>
                  <a:endCxn id="58"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6" idx="6"/>
                  <a:endCxn id="54"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2" idx="6"/>
                  <a:endCxn id="50"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801197" y="5007142"/>
                <a:ext cx="1934723" cy="1420981"/>
                <a:chOff x="1587146" y="4901236"/>
                <a:chExt cx="1934723" cy="1420981"/>
              </a:xfrm>
            </p:grpSpPr>
            <p:sp>
              <p:nvSpPr>
                <p:cNvPr id="40" name="椭圆 39"/>
                <p:cNvSpPr/>
                <p:nvPr/>
              </p:nvSpPr>
              <p:spPr>
                <a:xfrm>
                  <a:off x="1587146" y="5722143"/>
                  <a:ext cx="614361" cy="600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8" name="椭圆 37"/>
                <p:cNvSpPr/>
                <p:nvPr/>
              </p:nvSpPr>
              <p:spPr>
                <a:xfrm>
                  <a:off x="2907507" y="5705957"/>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6" name="椭圆 35"/>
                <p:cNvSpPr/>
                <p:nvPr/>
              </p:nvSpPr>
              <p:spPr>
                <a:xfrm>
                  <a:off x="2247326" y="4901236"/>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32" name="直接连接符 31"/>
                <p:cNvCxnSpPr>
                  <a:stCxn id="36" idx="3"/>
                  <a:endCxn id="40"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6" idx="5"/>
                  <a:endCxn id="38"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0" idx="6"/>
                  <a:endCxn id="38"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5630773" y="5007142"/>
                <a:ext cx="1934723" cy="1420981"/>
                <a:chOff x="5593891" y="4978568"/>
                <a:chExt cx="1934723" cy="1420981"/>
              </a:xfrm>
            </p:grpSpPr>
            <p:sp>
              <p:nvSpPr>
                <p:cNvPr id="28" name="椭圆 27"/>
                <p:cNvSpPr/>
                <p:nvPr/>
              </p:nvSpPr>
              <p:spPr>
                <a:xfrm>
                  <a:off x="5593891" y="5799475"/>
                  <a:ext cx="614361" cy="600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6" name="椭圆 25"/>
                <p:cNvSpPr/>
                <p:nvPr/>
              </p:nvSpPr>
              <p:spPr>
                <a:xfrm>
                  <a:off x="6914252" y="5783289"/>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椭圆 23"/>
                <p:cNvSpPr/>
                <p:nvPr/>
              </p:nvSpPr>
              <p:spPr>
                <a:xfrm>
                  <a:off x="6254071" y="4978568"/>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20" name="直接连接符 19"/>
                <p:cNvCxnSpPr>
                  <a:stCxn id="24" idx="3"/>
                  <a:endCxn id="28"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24" idx="5"/>
                  <a:endCxn id="26"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8" idx="6"/>
                  <a:endCxn id="26"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a:stCxn id="60" idx="4"/>
                <a:endCxn id="40"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0" idx="5"/>
                <a:endCxn id="28"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36" idx="7"/>
                <a:endCxn id="54"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38" idx="7"/>
                <a:endCxn id="52"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6" idx="5"/>
                <a:endCxn id="24"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6" idx="7"/>
                <a:endCxn id="50"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129058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如果对任意的</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且</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oMath>
                </a14:m>
                <a:r>
                  <a:rPr lang="zh-CN" altLang="en-US" dirty="0"/>
                  <a:t>，都有</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oMath>
                </a14:m>
                <a:r>
                  <a:rPr lang="zh-CN" altLang="en-US" dirty="0"/>
                  <a:t>，即</a:t>
                </a:r>
                <a:r>
                  <a:rPr lang="en-US" altLang="zh-CN" dirty="0"/>
                  <a:t>V’</a:t>
                </a:r>
                <a:r>
                  <a:rPr lang="zh-CN" altLang="en-US" dirty="0"/>
                  <a:t>导出的子图是完全子图，则称</a:t>
                </a:r>
                <a:r>
                  <a:rPr lang="en-US" altLang="zh-CN" dirty="0"/>
                  <a:t>V’</a:t>
                </a:r>
                <a:r>
                  <a:rPr lang="zh-CN" altLang="en-US" dirty="0"/>
                  <a:t>是</a:t>
                </a:r>
                <a:r>
                  <a:rPr lang="en-US" altLang="zh-CN" dirty="0"/>
                  <a:t>G</a:t>
                </a:r>
                <a:r>
                  <a:rPr lang="zh-CN" altLang="en-US" dirty="0"/>
                  <a:t>的一个团。</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grpSp>
        <p:nvGrpSpPr>
          <p:cNvPr id="37" name="组合 36"/>
          <p:cNvGrpSpPr/>
          <p:nvPr/>
        </p:nvGrpSpPr>
        <p:grpSpPr>
          <a:xfrm>
            <a:off x="3262585" y="4084731"/>
            <a:ext cx="3951643" cy="2055091"/>
            <a:chOff x="4222540" y="5274125"/>
            <a:chExt cx="2573099" cy="1431636"/>
          </a:xfrm>
        </p:grpSpPr>
        <p:sp>
          <p:nvSpPr>
            <p:cNvPr id="39" name="矩形 38"/>
            <p:cNvSpPr/>
            <p:nvPr/>
          </p:nvSpPr>
          <p:spPr>
            <a:xfrm>
              <a:off x="4222540" y="5274125"/>
              <a:ext cx="2573099" cy="1431636"/>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41" name="组合 40"/>
            <p:cNvGrpSpPr/>
            <p:nvPr/>
          </p:nvGrpSpPr>
          <p:grpSpPr>
            <a:xfrm>
              <a:off x="4315624" y="5425428"/>
              <a:ext cx="2366484" cy="1162497"/>
              <a:chOff x="2243138" y="3871912"/>
              <a:chExt cx="6062662" cy="2556211"/>
            </a:xfrm>
          </p:grpSpPr>
          <p:grpSp>
            <p:nvGrpSpPr>
              <p:cNvPr id="42" name="组合 41"/>
              <p:cNvGrpSpPr/>
              <p:nvPr/>
            </p:nvGrpSpPr>
            <p:grpSpPr>
              <a:xfrm>
                <a:off x="2243138" y="3871912"/>
                <a:ext cx="6062662" cy="614363"/>
                <a:chOff x="2243138" y="3871912"/>
                <a:chExt cx="6062662" cy="614363"/>
              </a:xfrm>
            </p:grpSpPr>
            <p:sp>
              <p:nvSpPr>
                <p:cNvPr id="73" name="椭圆 72"/>
                <p:cNvSpPr/>
                <p:nvPr/>
              </p:nvSpPr>
              <p:spPr>
                <a:xfrm>
                  <a:off x="2243138" y="3886199"/>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4" name="椭圆 73"/>
                <p:cNvSpPr/>
                <p:nvPr/>
              </p:nvSpPr>
              <p:spPr>
                <a:xfrm>
                  <a:off x="3228975" y="3886199"/>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5" name="椭圆 74"/>
                <p:cNvSpPr/>
                <p:nvPr/>
              </p:nvSpPr>
              <p:spPr>
                <a:xfrm>
                  <a:off x="4500563" y="3871913"/>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6" name="椭圆 75"/>
                <p:cNvSpPr/>
                <p:nvPr/>
              </p:nvSpPr>
              <p:spPr>
                <a:xfrm>
                  <a:off x="5486400" y="3871912"/>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7" name="椭圆 76"/>
                <p:cNvSpPr/>
                <p:nvPr/>
              </p:nvSpPr>
              <p:spPr>
                <a:xfrm>
                  <a:off x="6705601" y="3886199"/>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8" name="椭圆 77"/>
                <p:cNvSpPr/>
                <p:nvPr/>
              </p:nvSpPr>
              <p:spPr>
                <a:xfrm>
                  <a:off x="7691438" y="3886198"/>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9" name="直接连接符 78"/>
                <p:cNvCxnSpPr>
                  <a:stCxn id="73" idx="6"/>
                  <a:endCxn id="74"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5" idx="6"/>
                  <a:endCxn id="7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7" idx="6"/>
                  <a:endCxn id="78"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2801197" y="5007142"/>
                <a:ext cx="1934723" cy="1420981"/>
                <a:chOff x="1587146" y="4901236"/>
                <a:chExt cx="1934723" cy="1420981"/>
              </a:xfrm>
            </p:grpSpPr>
            <p:sp>
              <p:nvSpPr>
                <p:cNvPr id="67" name="椭圆 66"/>
                <p:cNvSpPr/>
                <p:nvPr/>
              </p:nvSpPr>
              <p:spPr>
                <a:xfrm>
                  <a:off x="1587146" y="5722143"/>
                  <a:ext cx="614361"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8" name="椭圆 67"/>
                <p:cNvSpPr/>
                <p:nvPr/>
              </p:nvSpPr>
              <p:spPr>
                <a:xfrm>
                  <a:off x="2907507" y="5705957"/>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9" name="椭圆 68"/>
                <p:cNvSpPr/>
                <p:nvPr/>
              </p:nvSpPr>
              <p:spPr>
                <a:xfrm>
                  <a:off x="2247326" y="4901236"/>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0" name="直接连接符 69"/>
                <p:cNvCxnSpPr>
                  <a:stCxn id="69" idx="3"/>
                  <a:endCxn id="67" idx="7"/>
                </p:cNvCxnSpPr>
                <p:nvPr/>
              </p:nvCxnSpPr>
              <p:spPr>
                <a:xfrm flipH="1">
                  <a:off x="2111537" y="5413432"/>
                  <a:ext cx="225760" cy="39658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9" idx="5"/>
                  <a:endCxn id="68" idx="1"/>
                </p:cNvCxnSpPr>
                <p:nvPr/>
              </p:nvCxnSpPr>
              <p:spPr>
                <a:xfrm>
                  <a:off x="2771717" y="5413432"/>
                  <a:ext cx="225761" cy="38040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7" idx="6"/>
                  <a:endCxn id="68" idx="2"/>
                </p:cNvCxnSpPr>
                <p:nvPr/>
              </p:nvCxnSpPr>
              <p:spPr>
                <a:xfrm flipV="1">
                  <a:off x="2201508" y="6005995"/>
                  <a:ext cx="705999" cy="1618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5630773" y="5007142"/>
                <a:ext cx="1934723" cy="1420981"/>
                <a:chOff x="5593891" y="4978568"/>
                <a:chExt cx="1934723" cy="1420981"/>
              </a:xfrm>
            </p:grpSpPr>
            <p:sp>
              <p:nvSpPr>
                <p:cNvPr id="59" name="椭圆 58"/>
                <p:cNvSpPr/>
                <p:nvPr/>
              </p:nvSpPr>
              <p:spPr>
                <a:xfrm>
                  <a:off x="5593891" y="5799475"/>
                  <a:ext cx="614361" cy="60007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1" name="椭圆 60"/>
                <p:cNvSpPr/>
                <p:nvPr/>
              </p:nvSpPr>
              <p:spPr>
                <a:xfrm>
                  <a:off x="6914252" y="5783289"/>
                  <a:ext cx="614362" cy="60007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3" name="椭圆 62"/>
                <p:cNvSpPr/>
                <p:nvPr/>
              </p:nvSpPr>
              <p:spPr>
                <a:xfrm>
                  <a:off x="6254071" y="4978568"/>
                  <a:ext cx="614362" cy="60007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4" name="直接连接符 63"/>
                <p:cNvCxnSpPr>
                  <a:stCxn id="63" idx="3"/>
                  <a:endCxn id="59" idx="7"/>
                </p:cNvCxnSpPr>
                <p:nvPr/>
              </p:nvCxnSpPr>
              <p:spPr>
                <a:xfrm flipH="1">
                  <a:off x="6118282" y="5490764"/>
                  <a:ext cx="225760" cy="39658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3" idx="5"/>
                  <a:endCxn id="61" idx="1"/>
                </p:cNvCxnSpPr>
                <p:nvPr/>
              </p:nvCxnSpPr>
              <p:spPr>
                <a:xfrm>
                  <a:off x="6778462" y="5490764"/>
                  <a:ext cx="225761" cy="38040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9" idx="6"/>
                  <a:endCxn id="61" idx="2"/>
                </p:cNvCxnSpPr>
                <p:nvPr/>
              </p:nvCxnSpPr>
              <p:spPr>
                <a:xfrm flipV="1">
                  <a:off x="6208253" y="6083327"/>
                  <a:ext cx="705999" cy="1618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a:stCxn id="73" idx="4"/>
                <a:endCxn id="67"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73" idx="5"/>
                <a:endCxn id="59"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69" idx="7"/>
                <a:endCxn id="7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8" idx="7"/>
                <a:endCxn id="77"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5" idx="5"/>
                <a:endCxn id="63"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61" idx="7"/>
                <a:endCxn id="78"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311606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如果对任意的</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 </m:t>
                    </m:r>
                    <m:r>
                      <a:rPr lang="en-US" altLang="zh-CN" i="1">
                        <a:latin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𝑉</m:t>
                        </m:r>
                      </m:e>
                      <m:sup>
                        <m:r>
                          <a:rPr lang="en-US" altLang="zh-CN" i="1">
                            <a:latin typeface="Cambria Math" panose="02040503050406030204" pitchFamily="18" charset="0"/>
                            <a:ea typeface="Cambria Math" panose="02040503050406030204" pitchFamily="18" charset="0"/>
                          </a:rPr>
                          <m:t>′</m:t>
                        </m:r>
                      </m:sup>
                    </m:sSup>
                    <m:r>
                      <a:rPr lang="zh-CN" altLang="en-US" i="1">
                        <a:latin typeface="Cambria Math" panose="02040503050406030204" pitchFamily="18" charset="0"/>
                        <a:ea typeface="Cambria Math" panose="02040503050406030204" pitchFamily="18" charset="0"/>
                      </a:rPr>
                      <m:t>且</m:t>
                    </m:r>
                    <m:r>
                      <a:rPr lang="en-US" altLang="zh-CN" i="1">
                        <a:latin typeface="Cambria Math" panose="02040503050406030204" pitchFamily="18" charset="0"/>
                        <a:ea typeface="Cambria Math" panose="02040503050406030204" pitchFamily="18" charset="0"/>
                      </a:rPr>
                      <m:t>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𝑣</m:t>
                    </m:r>
                  </m:oMath>
                </a14:m>
                <a:r>
                  <a:rPr lang="zh-CN" altLang="en-US" dirty="0"/>
                  <a:t>，都有</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 </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oMath>
                </a14:m>
                <a:r>
                  <a:rPr lang="zh-CN" altLang="en-US" dirty="0"/>
                  <a:t>，则称</a:t>
                </a:r>
                <a:r>
                  <a:rPr lang="en-US" altLang="zh-CN" dirty="0"/>
                  <a:t>V’</a:t>
                </a:r>
                <a:r>
                  <a:rPr lang="zh-CN" altLang="en-US" dirty="0"/>
                  <a:t>是</a:t>
                </a:r>
                <a:r>
                  <a:rPr lang="en-US" altLang="zh-CN" dirty="0"/>
                  <a:t>G</a:t>
                </a:r>
                <a:r>
                  <a:rPr lang="zh-CN" altLang="en-US" dirty="0"/>
                  <a:t>的一个独立集。</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grpSp>
        <p:nvGrpSpPr>
          <p:cNvPr id="37" name="组合 36"/>
          <p:cNvGrpSpPr/>
          <p:nvPr/>
        </p:nvGrpSpPr>
        <p:grpSpPr>
          <a:xfrm>
            <a:off x="3262585" y="4084731"/>
            <a:ext cx="3951643" cy="2055091"/>
            <a:chOff x="4222540" y="5274125"/>
            <a:chExt cx="2573099" cy="1431636"/>
          </a:xfrm>
        </p:grpSpPr>
        <p:sp>
          <p:nvSpPr>
            <p:cNvPr id="39" name="矩形 38"/>
            <p:cNvSpPr/>
            <p:nvPr/>
          </p:nvSpPr>
          <p:spPr>
            <a:xfrm>
              <a:off x="4222540" y="5274125"/>
              <a:ext cx="2573099" cy="1431636"/>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41" name="组合 40"/>
            <p:cNvGrpSpPr/>
            <p:nvPr/>
          </p:nvGrpSpPr>
          <p:grpSpPr>
            <a:xfrm>
              <a:off x="4315624" y="5425428"/>
              <a:ext cx="2366484" cy="1162497"/>
              <a:chOff x="2243138" y="3871912"/>
              <a:chExt cx="6062662" cy="2556211"/>
            </a:xfrm>
          </p:grpSpPr>
          <p:grpSp>
            <p:nvGrpSpPr>
              <p:cNvPr id="42" name="组合 41"/>
              <p:cNvGrpSpPr/>
              <p:nvPr/>
            </p:nvGrpSpPr>
            <p:grpSpPr>
              <a:xfrm>
                <a:off x="2243138" y="3871912"/>
                <a:ext cx="6062662" cy="614363"/>
                <a:chOff x="2243138" y="3871912"/>
                <a:chExt cx="6062662" cy="614363"/>
              </a:xfrm>
            </p:grpSpPr>
            <p:sp>
              <p:nvSpPr>
                <p:cNvPr id="73" name="椭圆 72"/>
                <p:cNvSpPr/>
                <p:nvPr/>
              </p:nvSpPr>
              <p:spPr>
                <a:xfrm>
                  <a:off x="2243138" y="3886199"/>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4" name="椭圆 73"/>
                <p:cNvSpPr/>
                <p:nvPr/>
              </p:nvSpPr>
              <p:spPr>
                <a:xfrm>
                  <a:off x="3228975"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5" name="椭圆 74"/>
                <p:cNvSpPr/>
                <p:nvPr/>
              </p:nvSpPr>
              <p:spPr>
                <a:xfrm>
                  <a:off x="4500563" y="3871913"/>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6" name="椭圆 75"/>
                <p:cNvSpPr/>
                <p:nvPr/>
              </p:nvSpPr>
              <p:spPr>
                <a:xfrm>
                  <a:off x="5486400" y="3871912"/>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7" name="椭圆 76"/>
                <p:cNvSpPr/>
                <p:nvPr/>
              </p:nvSpPr>
              <p:spPr>
                <a:xfrm>
                  <a:off x="6705601"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8" name="椭圆 77"/>
                <p:cNvSpPr/>
                <p:nvPr/>
              </p:nvSpPr>
              <p:spPr>
                <a:xfrm>
                  <a:off x="7691438" y="3886198"/>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9" name="直接连接符 78"/>
                <p:cNvCxnSpPr>
                  <a:stCxn id="73" idx="6"/>
                  <a:endCxn id="74"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5" idx="6"/>
                  <a:endCxn id="7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7" idx="6"/>
                  <a:endCxn id="78"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2801197" y="5007142"/>
                <a:ext cx="1934723" cy="1420981"/>
                <a:chOff x="1587146" y="4901236"/>
                <a:chExt cx="1934723" cy="1420981"/>
              </a:xfrm>
            </p:grpSpPr>
            <p:sp>
              <p:nvSpPr>
                <p:cNvPr id="67" name="椭圆 66"/>
                <p:cNvSpPr/>
                <p:nvPr/>
              </p:nvSpPr>
              <p:spPr>
                <a:xfrm>
                  <a:off x="1587146" y="5722143"/>
                  <a:ext cx="614361" cy="600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8" name="椭圆 67"/>
                <p:cNvSpPr/>
                <p:nvPr/>
              </p:nvSpPr>
              <p:spPr>
                <a:xfrm>
                  <a:off x="2907507" y="5705957"/>
                  <a:ext cx="614362" cy="600074"/>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9" name="椭圆 68"/>
                <p:cNvSpPr/>
                <p:nvPr/>
              </p:nvSpPr>
              <p:spPr>
                <a:xfrm>
                  <a:off x="2247326" y="4901236"/>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0" name="直接连接符 69"/>
                <p:cNvCxnSpPr>
                  <a:stCxn id="69" idx="3"/>
                  <a:endCxn id="67"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9" idx="5"/>
                  <a:endCxn id="68"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7" idx="6"/>
                  <a:endCxn id="68"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5630773" y="5007142"/>
                <a:ext cx="1934723" cy="1420981"/>
                <a:chOff x="5593891" y="4978568"/>
                <a:chExt cx="1934723" cy="1420981"/>
              </a:xfrm>
            </p:grpSpPr>
            <p:sp>
              <p:nvSpPr>
                <p:cNvPr id="59" name="椭圆 58"/>
                <p:cNvSpPr/>
                <p:nvPr/>
              </p:nvSpPr>
              <p:spPr>
                <a:xfrm>
                  <a:off x="5593891" y="5799475"/>
                  <a:ext cx="614361"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1" name="椭圆 60"/>
                <p:cNvSpPr/>
                <p:nvPr/>
              </p:nvSpPr>
              <p:spPr>
                <a:xfrm>
                  <a:off x="6914252" y="5783289"/>
                  <a:ext cx="614362" cy="600074"/>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3" name="椭圆 62"/>
                <p:cNvSpPr/>
                <p:nvPr/>
              </p:nvSpPr>
              <p:spPr>
                <a:xfrm>
                  <a:off x="6254071" y="4978568"/>
                  <a:ext cx="614362" cy="600074"/>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4" name="直接连接符 63"/>
                <p:cNvCxnSpPr>
                  <a:stCxn id="63" idx="3"/>
                  <a:endCxn id="59"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3" idx="5"/>
                  <a:endCxn id="61"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9" idx="6"/>
                  <a:endCxn id="61"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a:stCxn id="73" idx="4"/>
                <a:endCxn id="67"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73" idx="5"/>
                <a:endCxn id="59"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69" idx="7"/>
                <a:endCxn id="7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8" idx="7"/>
                <a:endCxn id="77"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5" idx="5"/>
                <a:endCxn id="63"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61" idx="7"/>
                <a:endCxn id="78"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391155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对任意无向图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e>
                    </m:d>
                    <m:r>
                      <a:rPr lang="zh-CN" alt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zh-CN" altLang="en-US" dirty="0"/>
                  <a:t>，以下命题等价：</a:t>
                </a:r>
                <a:endParaRPr lang="en-US" altLang="zh-CN" dirty="0"/>
              </a:p>
              <a:p>
                <a:pPr lvl="2"/>
                <a:r>
                  <a:rPr lang="en-US" altLang="zh-CN" dirty="0"/>
                  <a:t>V’</a:t>
                </a:r>
                <a:r>
                  <a:rPr lang="zh-CN" altLang="en-US" dirty="0"/>
                  <a:t>是</a:t>
                </a:r>
                <a:r>
                  <a:rPr lang="en-US" altLang="zh-CN" dirty="0"/>
                  <a:t>G</a:t>
                </a:r>
                <a:r>
                  <a:rPr lang="zh-CN" altLang="en-US" dirty="0"/>
                  <a:t>的顶点覆盖。</a:t>
                </a:r>
                <a:endParaRPr lang="en-US" altLang="zh-CN" dirty="0"/>
              </a:p>
              <a:p>
                <a:pPr lvl="2"/>
                <a:r>
                  <a:rPr lang="en-US" altLang="zh-CN" dirty="0"/>
                  <a:t>V-V’</a:t>
                </a:r>
                <a:r>
                  <a:rPr lang="zh-CN" altLang="en-US" dirty="0"/>
                  <a:t>是</a:t>
                </a:r>
                <a:r>
                  <a:rPr lang="en-US" altLang="zh-CN" dirty="0"/>
                  <a:t>G</a:t>
                </a:r>
                <a:r>
                  <a:rPr lang="zh-CN" altLang="en-US" dirty="0"/>
                  <a:t>的独立集。</a:t>
                </a:r>
                <a:endParaRPr lang="en-US" altLang="zh-CN" dirty="0"/>
              </a:p>
              <a:p>
                <a:pPr lvl="2"/>
                <a:r>
                  <a:rPr lang="en-US" altLang="zh-CN" dirty="0"/>
                  <a:t>V-V’</a:t>
                </a:r>
                <a:r>
                  <a:rPr lang="zh-CN" altLang="en-US" dirty="0"/>
                  <a:t>是补图</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𝐺</m:t>
                        </m:r>
                      </m:e>
                    </m:acc>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𝐸</m:t>
                            </m:r>
                          </m:e>
                        </m:acc>
                      </m:e>
                    </m:d>
                  </m:oMath>
                </a14:m>
                <a:r>
                  <a:rPr lang="zh-CN" altLang="en-US" dirty="0"/>
                  <a:t>的团，</a:t>
                </a:r>
                <a:br>
                  <a:rPr lang="en-US" altLang="zh-CN" dirty="0"/>
                </a:br>
                <a:r>
                  <a:rPr lang="zh-CN" altLang="en-US" dirty="0"/>
                  <a:t>其中</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𝐸</m:t>
                        </m:r>
                      </m:e>
                    </m:acc>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zh-CN" altLang="en-US" b="0" i="1" smtClean="0">
                            <a:latin typeface="Cambria Math" panose="02040503050406030204" pitchFamily="18" charset="0"/>
                            <a:ea typeface="Cambria Math" panose="02040503050406030204" pitchFamily="18" charset="0"/>
                          </a:rPr>
                          <m:t>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e>
                    </m:d>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4007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顶点覆盖、团与独立集问题</a:t>
                </a:r>
                <a:endParaRPr lang="en-US" altLang="zh-CN" dirty="0"/>
              </a:p>
              <a:p>
                <a:pPr lvl="1"/>
                <a:r>
                  <a:rPr lang="zh-CN" altLang="en-US" dirty="0"/>
                  <a:t>顶点覆盖问题：任给一个无向图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 </m:t>
                        </m:r>
                        <m:r>
                          <a:rPr lang="en-US" altLang="zh-CN" i="1">
                            <a:latin typeface="Cambria Math" panose="02040503050406030204" pitchFamily="18" charset="0"/>
                          </a:rPr>
                          <m:t>𝐸</m:t>
                        </m:r>
                      </m:e>
                    </m:d>
                  </m:oMath>
                </a14:m>
                <a:r>
                  <a:rPr lang="zh-CN" altLang="en-US" dirty="0"/>
                  <a:t>和非负整数</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是否有顶点数不超过</a:t>
                </a:r>
                <a:r>
                  <a:rPr lang="en-US" altLang="zh-CN" dirty="0"/>
                  <a:t>K</a:t>
                </a:r>
                <a:r>
                  <a:rPr lang="zh-CN" altLang="en-US" dirty="0"/>
                  <a:t>的顶点覆盖？</a:t>
                </a:r>
                <a:endParaRPr lang="en-US" altLang="zh-CN" dirty="0"/>
              </a:p>
              <a:p>
                <a:pPr lvl="1"/>
                <a:r>
                  <a:rPr lang="zh-CN" altLang="en-US" dirty="0"/>
                  <a:t>团问题：任给一个无向图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 </m:t>
                        </m:r>
                        <m:r>
                          <a:rPr lang="en-US" altLang="zh-CN" i="1">
                            <a:latin typeface="Cambria Math" panose="02040503050406030204" pitchFamily="18" charset="0"/>
                          </a:rPr>
                          <m:t>𝐸</m:t>
                        </m:r>
                      </m:e>
                    </m:d>
                  </m:oMath>
                </a14:m>
                <a:r>
                  <a:rPr lang="zh-CN" altLang="en-US" dirty="0"/>
                  <a:t>和非负整数</a:t>
                </a:r>
                <a14:m>
                  <m:oMath xmlns:m="http://schemas.openxmlformats.org/officeDocument/2006/math">
                    <m:r>
                      <a:rPr lang="en-US" altLang="zh-CN" b="0" i="1" smtClean="0">
                        <a:latin typeface="Cambria Math" panose="02040503050406030204" pitchFamily="18" charset="0"/>
                      </a:rPr>
                      <m:t>𝐽</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是否有顶点数不小于</a:t>
                </a:r>
                <a:r>
                  <a:rPr lang="en-US" altLang="zh-CN" dirty="0"/>
                  <a:t>J</a:t>
                </a:r>
                <a:r>
                  <a:rPr lang="zh-CN" altLang="en-US" dirty="0"/>
                  <a:t>的团？</a:t>
                </a:r>
                <a:endParaRPr lang="en-US" altLang="zh-CN" dirty="0"/>
              </a:p>
              <a:p>
                <a:pPr lvl="1"/>
                <a:r>
                  <a:rPr lang="zh-CN" altLang="en-US" dirty="0"/>
                  <a:t>独立集问题：任给一个无向图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 </m:t>
                        </m:r>
                        <m:r>
                          <a:rPr lang="en-US" altLang="zh-CN" i="1">
                            <a:latin typeface="Cambria Math" panose="02040503050406030204" pitchFamily="18" charset="0"/>
                          </a:rPr>
                          <m:t>𝐸</m:t>
                        </m:r>
                      </m:e>
                    </m:d>
                  </m:oMath>
                </a14:m>
                <a:r>
                  <a:rPr lang="zh-CN" altLang="en-US" dirty="0"/>
                  <a:t>和非负整数</a:t>
                </a:r>
                <a14:m>
                  <m:oMath xmlns:m="http://schemas.openxmlformats.org/officeDocument/2006/math">
                    <m:r>
                      <a:rPr lang="en-US" altLang="zh-CN" i="1">
                        <a:latin typeface="Cambria Math" panose="02040503050406030204" pitchFamily="18" charset="0"/>
                      </a:rPr>
                      <m:t>𝐽</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是否有顶点数不小于</a:t>
                </a:r>
                <a:r>
                  <a:rPr lang="en-US" altLang="zh-CN" dirty="0"/>
                  <a:t>J</a:t>
                </a:r>
                <a:r>
                  <a:rPr lang="zh-CN" altLang="en-US" dirty="0"/>
                  <a:t>的独立集？</a:t>
                </a:r>
                <a:endParaRPr lang="en-US" altLang="zh-CN" dirty="0"/>
              </a:p>
              <a:p>
                <a:pPr lvl="1"/>
                <a:r>
                  <a:rPr lang="zh-CN" altLang="en-US" dirty="0"/>
                  <a:t>由顶点覆盖问题是</a:t>
                </a:r>
                <a:r>
                  <a:rPr lang="en-US" altLang="zh-CN" dirty="0"/>
                  <a:t>NP</a:t>
                </a:r>
                <a:r>
                  <a:rPr lang="zh-CN" altLang="en-US" dirty="0"/>
                  <a:t>完全问题，可证明团问题和独立集问题也是</a:t>
                </a:r>
                <a:r>
                  <a:rPr lang="en-US" altLang="zh-CN" dirty="0"/>
                  <a:t>NP</a:t>
                </a:r>
                <a:r>
                  <a:rPr lang="zh-CN" altLang="en-US" dirty="0"/>
                  <a:t>完全问题。</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301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a:p>
                <a:pPr lvl="2"/>
                <a:r>
                  <a:rPr lang="zh-CN" altLang="en-US" dirty="0"/>
                  <a:t>与</a:t>
                </a:r>
                <a:r>
                  <a:rPr lang="en-US" altLang="zh-CN" dirty="0"/>
                  <a:t>HC</a:t>
                </a:r>
                <a:r>
                  <a:rPr lang="zh-CN" altLang="en-US" dirty="0"/>
                  <a:t>问题类似，易证有向</a:t>
                </a:r>
                <a:r>
                  <a:rPr lang="en-US" altLang="zh-CN" dirty="0"/>
                  <a:t>HC</a:t>
                </a:r>
                <a:r>
                  <a:rPr lang="zh-CN" altLang="en-US" dirty="0"/>
                  <a:t>问题属于</a:t>
                </a:r>
                <a:r>
                  <a:rPr lang="en-US" altLang="zh-CN" dirty="0"/>
                  <a:t>NP</a:t>
                </a:r>
                <a:r>
                  <a:rPr lang="zh-CN" altLang="en-US" dirty="0"/>
                  <a:t>问题。</a:t>
                </a:r>
                <a:endParaRPr lang="en-US" altLang="zh-CN" dirty="0"/>
              </a:p>
              <a:p>
                <a:pPr lvl="2"/>
                <a:r>
                  <a:rPr lang="zh-CN" altLang="en-US" dirty="0"/>
                  <a:t>通过证明 </a:t>
                </a:r>
                <a14:m>
                  <m:oMath xmlns:m="http://schemas.openxmlformats.org/officeDocument/2006/math">
                    <m:r>
                      <a:rPr lang="en-US" altLang="zh-CN" b="0" i="1" smtClean="0">
                        <a:latin typeface="Cambria Math" panose="02040503050406030204" pitchFamily="18" charset="0"/>
                      </a:rPr>
                      <m:t>3</m:t>
                    </m:r>
                    <m:r>
                      <a:rPr lang="en-US" altLang="zh-CN" b="0" i="1" smtClean="0">
                        <a:latin typeface="Cambria Math" panose="02040503050406030204" pitchFamily="18" charset="0"/>
                      </a:rPr>
                      <m:t>𝑆𝐴𝑇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r>
                      <a:rPr lang="zh-CN" altLang="en-US" b="0" i="1" smtClean="0">
                        <a:latin typeface="Cambria Math" panose="02040503050406030204" pitchFamily="18" charset="0"/>
                      </a:rPr>
                      <m:t>有向</m:t>
                    </m:r>
                    <m:r>
                      <a:rPr lang="en-US" altLang="zh-CN" b="0" i="1" smtClean="0">
                        <a:latin typeface="Cambria Math" panose="02040503050406030204" pitchFamily="18" charset="0"/>
                      </a:rPr>
                      <m:t>𝐻𝐶</m:t>
                    </m:r>
                  </m:oMath>
                </a14:m>
                <a:r>
                  <a:rPr lang="zh-CN" altLang="en-US" dirty="0"/>
                  <a:t> 来证明有向</a:t>
                </a:r>
                <a:r>
                  <a:rPr lang="en-US" altLang="zh-CN" dirty="0"/>
                  <a:t>HC</a:t>
                </a:r>
                <a:r>
                  <a:rPr lang="zh-CN" altLang="en-US" dirty="0"/>
                  <a:t>是</a:t>
                </a:r>
                <a:r>
                  <a:rPr lang="en-US" altLang="zh-CN" dirty="0"/>
                  <a:t>NP</a:t>
                </a:r>
                <a:r>
                  <a:rPr lang="zh-CN" altLang="en-US" dirty="0"/>
                  <a:t>完全问题。</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567178" y="4100024"/>
                <a:ext cx="5861348" cy="256724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zh-CN" altLang="en-US" sz="1600" dirty="0"/>
                  <a:t>对任一个三元合取范式</a:t>
                </a:r>
                <a:endParaRPr lang="en-US" altLang="zh-CN" sz="1600" dirty="0"/>
              </a:p>
              <a:p>
                <a:pPr>
                  <a:lnSpc>
                    <a:spcPct val="150000"/>
                  </a:lnSpc>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𝐹</m:t>
                      </m:r>
                      <m:r>
                        <a:rPr lang="en-US" altLang="zh-CN" sz="1600" b="0" i="1" smtClean="0">
                          <a:latin typeface="Cambria Math" panose="02040503050406030204" pitchFamily="18" charset="0"/>
                        </a:rPr>
                        <m:t>=</m:t>
                      </m:r>
                      <m:nary>
                        <m:naryPr>
                          <m:chr m:val="⋀"/>
                          <m:supHide m:val="on"/>
                          <m:ctrlPr>
                            <a:rPr lang="en-US" altLang="zh-CN" sz="1600" b="0" i="1" smtClean="0">
                              <a:latin typeface="Cambria Math" panose="02040503050406030204" pitchFamily="18" charset="0"/>
                            </a:rPr>
                          </m:ctrlPr>
                        </m:naryPr>
                        <m:sub>
                          <m:r>
                            <m:rPr>
                              <m:brk m:alnAt="7"/>
                            </m:rPr>
                            <a:rPr lang="en-US" altLang="zh-CN" sz="1600" b="0" i="1" smtClean="0">
                              <a:latin typeface="Cambria Math" panose="02040503050406030204" pitchFamily="18" charset="0"/>
                            </a:rPr>
                            <m:t>1</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𝑚</m:t>
                          </m:r>
                        </m:sub>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𝑗</m:t>
                              </m:r>
                            </m:sub>
                          </m:sSub>
                        </m:e>
                      </m:nary>
                    </m:oMath>
                  </m:oMathPara>
                </a14:m>
                <a:endParaRPr lang="en-US" altLang="zh-CN" sz="1600" dirty="0"/>
              </a:p>
              <a:p>
                <a:pPr>
                  <a:lnSpc>
                    <a:spcPct val="150000"/>
                  </a:lnSpc>
                </a:pPr>
                <a:r>
                  <a:rPr lang="zh-CN" altLang="en-US" sz="1600" dirty="0"/>
                  <a:t>其中</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𝑧</m:t>
                        </m:r>
                      </m:e>
                      <m:sub>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2</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𝑧</m:t>
                        </m:r>
                      </m:e>
                      <m:sub>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3</m:t>
                        </m:r>
                      </m:sub>
                    </m:sSub>
                  </m:oMath>
                </a14:m>
                <a:r>
                  <a:rPr lang="zh-CN" altLang="en-US" sz="1600" dirty="0"/>
                  <a:t>，</a:t>
                </a:r>
                <a:endParaRPr lang="en-US" altLang="zh-CN" sz="1600" dirty="0"/>
              </a:p>
              <a:p>
                <a:pPr>
                  <a:lnSpc>
                    <a:spcPct val="150000"/>
                  </a:lnSpc>
                </a:pPr>
                <a:r>
                  <a:rPr lang="zh-CN" altLang="en-US" sz="1600" dirty="0"/>
                  <a:t>每个</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b="0" i="1" smtClean="0">
                            <a:latin typeface="Cambria Math" panose="02040503050406030204" pitchFamily="18" charset="0"/>
                          </a:rPr>
                          <m:t>𝑗𝑘</m:t>
                        </m:r>
                      </m:sub>
                    </m:sSub>
                  </m:oMath>
                </a14:m>
                <a:r>
                  <a:rPr lang="zh-CN" altLang="en-US" sz="1600" dirty="0"/>
                  <a:t>是某个</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oMath>
                </a14:m>
                <a:r>
                  <a:rPr lang="zh-CN" altLang="en-US" sz="1600" dirty="0"/>
                  <a:t>或某个</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sSub>
                      <m:sSubPr>
                        <m:ctrlPr>
                          <a:rPr lang="en-US" altLang="zh-CN" sz="160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𝑖</m:t>
                        </m:r>
                      </m:sub>
                    </m:sSub>
                  </m:oMath>
                </a14:m>
                <a:r>
                  <a:rPr lang="zh-CN" altLang="en-US" sz="1600" dirty="0"/>
                  <a:t>，</a:t>
                </a:r>
                <a14:m>
                  <m:oMath xmlns:m="http://schemas.openxmlformats.org/officeDocument/2006/math">
                    <m:r>
                      <a:rPr lang="en-US" altLang="zh-CN" sz="1600" b="0" i="1" dirty="0" smtClean="0">
                        <a:latin typeface="Cambria Math" panose="02040503050406030204" pitchFamily="18" charset="0"/>
                      </a:rPr>
                      <m:t>𝑘</m:t>
                    </m:r>
                    <m:r>
                      <a:rPr lang="en-US" altLang="zh-CN" sz="1600" b="0" i="1" dirty="0" smtClean="0">
                        <a:latin typeface="Cambria Math" panose="02040503050406030204" pitchFamily="18" charset="0"/>
                      </a:rPr>
                      <m:t>=1, 2, 3, 1≤</m:t>
                    </m:r>
                    <m:r>
                      <a:rPr lang="en-US" altLang="zh-CN" sz="1600" b="0" i="1" dirty="0" smtClean="0">
                        <a:latin typeface="Cambria Math" panose="02040503050406030204" pitchFamily="18" charset="0"/>
                        <a:ea typeface="Cambria Math" panose="02040503050406030204" pitchFamily="18" charset="0"/>
                      </a:rPr>
                      <m:t>𝑗</m:t>
                    </m:r>
                    <m:r>
                      <a:rPr lang="en-US" altLang="zh-CN" sz="1600" b="0" i="1" dirty="0" smtClean="0">
                        <a:latin typeface="Cambria Math" panose="02040503050406030204" pitchFamily="18" charset="0"/>
                        <a:ea typeface="Cambria Math" panose="02040503050406030204" pitchFamily="18" charset="0"/>
                      </a:rPr>
                      <m:t>≤</m:t>
                    </m:r>
                    <m:r>
                      <a:rPr lang="en-US" altLang="zh-CN" sz="1600" b="0" i="1" dirty="0" smtClean="0">
                        <a:latin typeface="Cambria Math" panose="02040503050406030204" pitchFamily="18" charset="0"/>
                        <a:ea typeface="Cambria Math" panose="02040503050406030204" pitchFamily="18" charset="0"/>
                      </a:rPr>
                      <m:t>𝑚</m:t>
                    </m:r>
                  </m:oMath>
                </a14:m>
                <a:r>
                  <a:rPr lang="zh-CN" altLang="en-US" sz="1600" dirty="0"/>
                  <a:t>，</a:t>
                </a:r>
                <a:endParaRPr lang="en-US" altLang="zh-CN" sz="1600" dirty="0"/>
              </a:p>
              <a:p>
                <a:pPr>
                  <a:lnSpc>
                    <a:spcPct val="150000"/>
                  </a:lnSpc>
                </a:pPr>
                <a:r>
                  <a:rPr lang="zh-CN" altLang="en-US" sz="1600" dirty="0"/>
                  <a:t>构造有向图</a:t>
                </a:r>
                <a14:m>
                  <m:oMath xmlns:m="http://schemas.openxmlformats.org/officeDocument/2006/math">
                    <m:r>
                      <a:rPr lang="en-US" altLang="zh-CN" sz="1600" b="0" i="1" smtClean="0">
                        <a:latin typeface="Cambria Math" panose="02040503050406030204" pitchFamily="18" charset="0"/>
                      </a:rPr>
                      <m:t>𝐷</m:t>
                    </m:r>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𝑉</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𝐸</m:t>
                        </m:r>
                      </m:e>
                    </m:d>
                  </m:oMath>
                </a14:m>
                <a:r>
                  <a:rPr lang="zh-CN" altLang="en-US" sz="1600" dirty="0"/>
                  <a:t>，使得</a:t>
                </a:r>
                <a:r>
                  <a:rPr lang="en-US" altLang="zh-CN" sz="1600" dirty="0"/>
                  <a:t>F</a:t>
                </a:r>
                <a:r>
                  <a:rPr lang="zh-CN" altLang="en-US" sz="1600" dirty="0"/>
                  <a:t>可满足当且仅当</a:t>
                </a:r>
                <a:r>
                  <a:rPr lang="en-US" altLang="zh-CN" sz="1600" dirty="0"/>
                  <a:t>D</a:t>
                </a:r>
                <a:r>
                  <a:rPr lang="zh-CN" altLang="en-US" sz="1600" dirty="0"/>
                  <a:t>有哈密顿回路。</a:t>
                </a:r>
              </a:p>
            </p:txBody>
          </p:sp>
        </mc:Choice>
        <mc:Fallback xmlns="">
          <p:sp>
            <p:nvSpPr>
              <p:cNvPr id="4" name="文本框 3"/>
              <p:cNvSpPr txBox="1">
                <a:spLocks noRot="1" noChangeAspect="1" noMove="1" noResize="1" noEditPoints="1" noAdjustHandles="1" noChangeArrowheads="1" noChangeShapeType="1" noTextEdit="1"/>
              </p:cNvSpPr>
              <p:nvPr/>
            </p:nvSpPr>
            <p:spPr>
              <a:xfrm>
                <a:off x="2567178" y="4100024"/>
                <a:ext cx="5861348" cy="2567241"/>
              </a:xfrm>
              <a:prstGeom prst="rect">
                <a:avLst/>
              </a:prstGeom>
              <a:blipFill rotWithShape="0">
                <a:blip r:embed="rId3"/>
                <a:stretch>
                  <a:fillRect l="-415"/>
                </a:stretch>
              </a:blipFill>
            </p:spPr>
            <p:txBody>
              <a:bodyPr/>
              <a:lstStyle/>
              <a:p>
                <a:r>
                  <a:rPr lang="zh-CN" altLang="en-US">
                    <a:noFill/>
                  </a:rPr>
                  <a:t> </a:t>
                </a:r>
              </a:p>
            </p:txBody>
          </p:sp>
        </mc:Fallback>
      </mc:AlternateContent>
      <p:sp>
        <p:nvSpPr>
          <p:cNvPr id="5" name="文本框 4"/>
          <p:cNvSpPr txBox="1"/>
          <p:nvPr/>
        </p:nvSpPr>
        <p:spPr>
          <a:xfrm>
            <a:off x="7089698" y="4100024"/>
            <a:ext cx="1338828" cy="45300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t>构件设计法</a:t>
            </a:r>
          </a:p>
        </p:txBody>
      </p:sp>
    </p:spTree>
    <p:extLst>
      <p:ext uri="{BB962C8B-B14F-4D97-AF65-F5344CB8AC3E}">
        <p14:creationId xmlns:p14="http://schemas.microsoft.com/office/powerpoint/2010/main" val="355253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51708"/>
          </a:xfrm>
        </p:spPr>
        <p:txBody>
          <a:bodyPr>
            <a:normAutofit/>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00" name="组合 99"/>
          <p:cNvGrpSpPr/>
          <p:nvPr/>
        </p:nvGrpSpPr>
        <p:grpSpPr>
          <a:xfrm>
            <a:off x="2368225" y="3562861"/>
            <a:ext cx="4125001" cy="480137"/>
            <a:chOff x="2368225" y="2789097"/>
            <a:chExt cx="4125001" cy="480137"/>
          </a:xfrm>
        </p:grpSpPr>
        <mc:AlternateContent xmlns:mc="http://schemas.openxmlformats.org/markup-compatibility/2006" xmlns:a14="http://schemas.microsoft.com/office/drawing/2010/main">
          <mc:Choice Requires="a14">
            <p:sp>
              <p:nvSpPr>
                <p:cNvPr id="4" name="文本框 3"/>
                <p:cNvSpPr txBox="1"/>
                <p:nvPr/>
              </p:nvSpPr>
              <p:spPr>
                <a:xfrm>
                  <a:off x="2368225" y="2842953"/>
                  <a:ext cx="1880158" cy="4129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600" dirty="0"/>
                    <a:t>变元</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oMath>
                  </a14:m>
                  <a:r>
                    <a:rPr lang="zh-CN" altLang="en-US" sz="1600" dirty="0"/>
                    <a:t>的构件：</a:t>
                  </a:r>
                </a:p>
              </p:txBody>
            </p:sp>
          </mc:Choice>
          <mc:Fallback xmlns="">
            <p:sp>
              <p:nvSpPr>
                <p:cNvPr id="4" name="文本框 3"/>
                <p:cNvSpPr txBox="1">
                  <a:spLocks noRot="1" noChangeAspect="1" noMove="1" noResize="1" noEditPoints="1" noAdjustHandles="1" noChangeArrowheads="1" noChangeShapeType="1" noTextEdit="1"/>
                </p:cNvSpPr>
                <p:nvPr/>
              </p:nvSpPr>
              <p:spPr>
                <a:xfrm>
                  <a:off x="2368225" y="2842953"/>
                  <a:ext cx="1880158" cy="412998"/>
                </a:xfrm>
                <a:prstGeom prst="rect">
                  <a:avLst/>
                </a:prstGeom>
                <a:blipFill rotWithShape="0">
                  <a:blip r:embed="rId2"/>
                  <a:stretch>
                    <a:fillRect l="-1618" b="-16176"/>
                  </a:stretch>
                </a:blipFill>
                <a:ln>
                  <a:noFill/>
                </a:ln>
              </p:spPr>
              <p:txBody>
                <a:bodyPr/>
                <a:lstStyle/>
                <a:p>
                  <a:r>
                    <a:rPr lang="zh-CN" altLang="en-US">
                      <a:noFill/>
                    </a:rPr>
                    <a:t> </a:t>
                  </a:r>
                </a:p>
              </p:txBody>
            </p:sp>
          </mc:Fallback>
        </mc:AlternateContent>
        <p:grpSp>
          <p:nvGrpSpPr>
            <p:cNvPr id="37" name="组合 36"/>
            <p:cNvGrpSpPr/>
            <p:nvPr/>
          </p:nvGrpSpPr>
          <p:grpSpPr>
            <a:xfrm>
              <a:off x="3616550" y="2789097"/>
              <a:ext cx="2876676" cy="480137"/>
              <a:chOff x="2522050" y="4015041"/>
              <a:chExt cx="2876676" cy="480137"/>
            </a:xfrm>
          </p:grpSpPr>
          <p:grpSp>
            <p:nvGrpSpPr>
              <p:cNvPr id="34" name="组合 33"/>
              <p:cNvGrpSpPr/>
              <p:nvPr/>
            </p:nvGrpSpPr>
            <p:grpSpPr>
              <a:xfrm>
                <a:off x="2900220" y="4015041"/>
                <a:ext cx="2498506" cy="461665"/>
                <a:chOff x="3888510" y="4270514"/>
                <a:chExt cx="2498506" cy="461665"/>
              </a:xfrm>
            </p:grpSpPr>
            <p:sp>
              <p:nvSpPr>
                <p:cNvPr id="5" name="椭圆 4"/>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椭圆 5"/>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椭圆 6"/>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文本框 9"/>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12" name="曲线连接符 11"/>
                <p:cNvCxnSpPr>
                  <a:stCxn id="5" idx="0"/>
                  <a:endCxn id="6"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6" idx="4"/>
                  <a:endCxn id="5"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6" idx="0"/>
                  <a:endCxn id="7"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7" idx="4"/>
                  <a:endCxn id="6"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7" idx="0"/>
                  <a:endCxn id="8"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8" idx="4"/>
                  <a:endCxn id="7"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0" name="曲线连接符 29"/>
                <p:cNvCxnSpPr>
                  <a:stCxn id="9" idx="0"/>
                  <a:endCxn id="28"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28" idx="4"/>
                  <a:endCxn id="9"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522050" y="4033513"/>
                <a:ext cx="184731" cy="461665"/>
              </a:xfrm>
              <a:prstGeom prst="rect">
                <a:avLst/>
              </a:prstGeom>
            </p:spPr>
            <p:txBody>
              <a:bodyPr wrap="none">
                <a:spAutoFit/>
              </a:bodyPr>
              <a:lstStyle/>
              <a:p>
                <a:pPr>
                  <a:lnSpc>
                    <a:spcPct val="150000"/>
                  </a:lnSpc>
                </a:pPr>
                <a:endParaRPr lang="zh-CN" altLang="en-US" sz="1600" dirty="0"/>
              </a:p>
            </p:txBody>
          </p:sp>
        </p:grpSp>
      </p:grpSp>
      <p:grpSp>
        <p:nvGrpSpPr>
          <p:cNvPr id="129" name="组合 128"/>
          <p:cNvGrpSpPr/>
          <p:nvPr/>
        </p:nvGrpSpPr>
        <p:grpSpPr>
          <a:xfrm>
            <a:off x="2368225" y="4685607"/>
            <a:ext cx="2484619" cy="412998"/>
            <a:chOff x="1736392" y="5470698"/>
            <a:chExt cx="2484619" cy="412998"/>
          </a:xfrm>
        </p:grpSpPr>
        <mc:AlternateContent xmlns:mc="http://schemas.openxmlformats.org/markup-compatibility/2006" xmlns:a14="http://schemas.microsoft.com/office/drawing/2010/main">
          <mc:Choice Requires="a14">
            <p:sp>
              <p:nvSpPr>
                <p:cNvPr id="108" name="文本框 107"/>
                <p:cNvSpPr txBox="1"/>
                <p:nvPr/>
              </p:nvSpPr>
              <p:spPr>
                <a:xfrm>
                  <a:off x="1736392" y="5470698"/>
                  <a:ext cx="2378401" cy="4129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14:m>
                    <m:oMath xmlns:m="http://schemas.openxmlformats.org/officeDocument/2006/math">
                      <m:r>
                        <a:rPr lang="zh-CN" altLang="en-US" sz="1600" i="1" smtClean="0">
                          <a:latin typeface="Cambria Math" panose="02040503050406030204" pitchFamily="18" charset="0"/>
                        </a:rPr>
                        <m:t>简单</m:t>
                      </m:r>
                      <m:r>
                        <a:rPr lang="zh-CN" altLang="en-US" sz="1600" b="0" i="1" smtClean="0">
                          <a:latin typeface="Cambria Math" panose="02040503050406030204" pitchFamily="18" charset="0"/>
                        </a:rPr>
                        <m:t>析取式</m:t>
                      </m:r>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𝑖</m:t>
                          </m:r>
                        </m:sub>
                      </m:sSub>
                    </m:oMath>
                  </a14:m>
                  <a:r>
                    <a:rPr lang="zh-CN" altLang="en-US" sz="1600" dirty="0"/>
                    <a:t>的构件：</a:t>
                  </a:r>
                </a:p>
              </p:txBody>
            </p:sp>
          </mc:Choice>
          <mc:Fallback xmlns="">
            <p:sp>
              <p:nvSpPr>
                <p:cNvPr id="108" name="文本框 107"/>
                <p:cNvSpPr txBox="1">
                  <a:spLocks noRot="1" noChangeAspect="1" noMove="1" noResize="1" noEditPoints="1" noAdjustHandles="1" noChangeArrowheads="1" noChangeShapeType="1" noTextEdit="1"/>
                </p:cNvSpPr>
                <p:nvPr/>
              </p:nvSpPr>
              <p:spPr>
                <a:xfrm>
                  <a:off x="1736392" y="5470698"/>
                  <a:ext cx="2378401" cy="412998"/>
                </a:xfrm>
                <a:prstGeom prst="rect">
                  <a:avLst/>
                </a:prstGeom>
                <a:blipFill rotWithShape="0">
                  <a:blip r:embed="rId3"/>
                  <a:stretch>
                    <a:fillRect l="-256" b="-17910"/>
                  </a:stretch>
                </a:blipFill>
                <a:ln>
                  <a:noFill/>
                </a:ln>
              </p:spPr>
              <p:txBody>
                <a:bodyPr/>
                <a:lstStyle/>
                <a:p>
                  <a:r>
                    <a:rPr lang="zh-CN" altLang="en-US">
                      <a:noFill/>
                    </a:rPr>
                    <a:t> </a:t>
                  </a:r>
                </a:p>
              </p:txBody>
            </p:sp>
          </mc:Fallback>
        </mc:AlternateContent>
        <p:sp>
          <p:nvSpPr>
            <p:cNvPr id="124" name="椭圆 123"/>
            <p:cNvSpPr/>
            <p:nvPr/>
          </p:nvSpPr>
          <p:spPr>
            <a:xfrm>
              <a:off x="4100938" y="567451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mc:AlternateContent xmlns:mc="http://schemas.openxmlformats.org/markup-compatibility/2006" xmlns:a14="http://schemas.microsoft.com/office/drawing/2010/main">
        <mc:Choice Requires="a14">
          <p:sp>
            <p:nvSpPr>
              <p:cNvPr id="130" name="矩形 129"/>
              <p:cNvSpPr/>
              <p:nvPr/>
            </p:nvSpPr>
            <p:spPr>
              <a:xfrm>
                <a:off x="3703607" y="3553623"/>
                <a:ext cx="46782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130" name="矩形 129"/>
              <p:cNvSpPr>
                <a:spLocks noRot="1" noChangeAspect="1" noMove="1" noResize="1" noEditPoints="1" noAdjustHandles="1" noChangeArrowheads="1" noChangeShapeType="1" noTextEdit="1"/>
              </p:cNvSpPr>
              <p:nvPr/>
            </p:nvSpPr>
            <p:spPr>
              <a:xfrm>
                <a:off x="3703607" y="3553623"/>
                <a:ext cx="467820"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矩形 130"/>
              <p:cNvSpPr/>
              <p:nvPr/>
            </p:nvSpPr>
            <p:spPr>
              <a:xfrm>
                <a:off x="4009882" y="3553623"/>
                <a:ext cx="46301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31" name="矩形 130"/>
              <p:cNvSpPr>
                <a:spLocks noRot="1" noChangeAspect="1" noMove="1" noResize="1" noEditPoints="1" noAdjustHandles="1" noChangeArrowheads="1" noChangeShapeType="1" noTextEdit="1"/>
              </p:cNvSpPr>
              <p:nvPr/>
            </p:nvSpPr>
            <p:spPr>
              <a:xfrm>
                <a:off x="4009882" y="3553623"/>
                <a:ext cx="463012"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矩形 131"/>
              <p:cNvSpPr/>
              <p:nvPr/>
            </p:nvSpPr>
            <p:spPr>
              <a:xfrm>
                <a:off x="4324987" y="3553623"/>
                <a:ext cx="454099"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32" name="矩形 131"/>
              <p:cNvSpPr>
                <a:spLocks noRot="1" noChangeAspect="1" noMove="1" noResize="1" noEditPoints="1" noAdjustHandles="1" noChangeArrowheads="1" noChangeShapeType="1" noTextEdit="1"/>
              </p:cNvSpPr>
              <p:nvPr/>
            </p:nvSpPr>
            <p:spPr>
              <a:xfrm>
                <a:off x="4324987" y="3553623"/>
                <a:ext cx="454099"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 name="矩形 132"/>
              <p:cNvSpPr/>
              <p:nvPr/>
            </p:nvSpPr>
            <p:spPr>
              <a:xfrm>
                <a:off x="4636647" y="3553623"/>
                <a:ext cx="46782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33" name="矩形 132"/>
              <p:cNvSpPr>
                <a:spLocks noRot="1" noChangeAspect="1" noMove="1" noResize="1" noEditPoints="1" noAdjustHandles="1" noChangeArrowheads="1" noChangeShapeType="1" noTextEdit="1"/>
              </p:cNvSpPr>
              <p:nvPr/>
            </p:nvSpPr>
            <p:spPr>
              <a:xfrm>
                <a:off x="4636647" y="3553623"/>
                <a:ext cx="467820"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4" name="矩形 133"/>
              <p:cNvSpPr/>
              <p:nvPr/>
            </p:nvSpPr>
            <p:spPr>
              <a:xfrm>
                <a:off x="5699129" y="3553623"/>
                <a:ext cx="50283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𝑚</m:t>
                          </m:r>
                        </m:sub>
                      </m:sSub>
                    </m:oMath>
                  </m:oMathPara>
                </a14:m>
                <a:endParaRPr lang="zh-CN" altLang="en-US" sz="1400" dirty="0"/>
              </a:p>
            </p:txBody>
          </p:sp>
        </mc:Choice>
        <mc:Fallback xmlns="">
          <p:sp>
            <p:nvSpPr>
              <p:cNvPr id="134" name="矩形 133"/>
              <p:cNvSpPr>
                <a:spLocks noRot="1" noChangeAspect="1" noMove="1" noResize="1" noEditPoints="1" noAdjustHandles="1" noChangeArrowheads="1" noChangeShapeType="1" noTextEdit="1"/>
              </p:cNvSpPr>
              <p:nvPr/>
            </p:nvSpPr>
            <p:spPr>
              <a:xfrm>
                <a:off x="5699129" y="3553623"/>
                <a:ext cx="502830"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5" name="矩形 134"/>
              <p:cNvSpPr/>
              <p:nvPr/>
            </p:nvSpPr>
            <p:spPr>
              <a:xfrm>
                <a:off x="6024927" y="3553623"/>
                <a:ext cx="51655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𝑚</m:t>
                          </m:r>
                        </m:sub>
                      </m:sSub>
                    </m:oMath>
                  </m:oMathPara>
                </a14:m>
                <a:endParaRPr lang="zh-CN" altLang="en-US" sz="1400" dirty="0"/>
              </a:p>
            </p:txBody>
          </p:sp>
        </mc:Choice>
        <mc:Fallback xmlns="">
          <p:sp>
            <p:nvSpPr>
              <p:cNvPr id="135" name="矩形 134"/>
              <p:cNvSpPr>
                <a:spLocks noRot="1" noChangeAspect="1" noMove="1" noResize="1" noEditPoints="1" noAdjustHandles="1" noChangeArrowheads="1" noChangeShapeType="1" noTextEdit="1"/>
              </p:cNvSpPr>
              <p:nvPr/>
            </p:nvSpPr>
            <p:spPr>
              <a:xfrm>
                <a:off x="6024927" y="3553623"/>
                <a:ext cx="516552" cy="307777"/>
              </a:xfrm>
              <a:prstGeom prst="rect">
                <a:avLst/>
              </a:prstGeom>
              <a:blipFill rotWithShape="0">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4333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17933" y="1339659"/>
            <a:ext cx="2876676" cy="480137"/>
            <a:chOff x="3637842" y="4477790"/>
            <a:chExt cx="2876676" cy="480137"/>
          </a:xfrm>
        </p:grpSpPr>
        <p:grpSp>
          <p:nvGrpSpPr>
            <p:cNvPr id="3" name="组合 2"/>
            <p:cNvGrpSpPr/>
            <p:nvPr/>
          </p:nvGrpSpPr>
          <p:grpSpPr>
            <a:xfrm>
              <a:off x="4016012" y="4477790"/>
              <a:ext cx="2498506" cy="461665"/>
              <a:chOff x="3888510" y="4270514"/>
              <a:chExt cx="2498506" cy="461665"/>
            </a:xfrm>
          </p:grpSpPr>
          <p:sp>
            <p:nvSpPr>
              <p:cNvPr id="5" name="椭圆 4"/>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椭圆 5"/>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椭圆 6"/>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文本框 9"/>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11" name="曲线连接符 10"/>
              <p:cNvCxnSpPr>
                <a:stCxn id="5" idx="0"/>
                <a:endCxn id="6"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6" idx="4"/>
                <a:endCxn id="5"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6" idx="0"/>
                <a:endCxn id="7"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7" idx="4"/>
                <a:endCxn id="6"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7" idx="0"/>
                <a:endCxn id="8"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8" idx="4"/>
                <a:endCxn id="7"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8" name="曲线连接符 17"/>
              <p:cNvCxnSpPr>
                <a:stCxn id="9" idx="0"/>
                <a:endCxn id="17"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7" idx="4"/>
                <a:endCxn id="9"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3637842" y="4496262"/>
                  <a:ext cx="438133"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4" name="矩形 3"/>
                <p:cNvSpPr>
                  <a:spLocks noRot="1" noChangeAspect="1" noMove="1" noResize="1" noEditPoints="1" noAdjustHandles="1" noChangeArrowheads="1" noChangeShapeType="1" noTextEdit="1"/>
                </p:cNvSpPr>
                <p:nvPr/>
              </p:nvSpPr>
              <p:spPr>
                <a:xfrm>
                  <a:off x="3637842" y="4496262"/>
                  <a:ext cx="438133" cy="461665"/>
                </a:xfrm>
                <a:prstGeom prst="rect">
                  <a:avLst/>
                </a:prstGeom>
                <a:blipFill rotWithShape="0">
                  <a:blip r:embed="rId2"/>
                  <a:stretch>
                    <a:fillRect/>
                  </a:stretch>
                </a:blipFill>
              </p:spPr>
              <p:txBody>
                <a:bodyPr/>
                <a:lstStyle/>
                <a:p>
                  <a:r>
                    <a:rPr lang="zh-CN" altLang="en-US">
                      <a:noFill/>
                    </a:rPr>
                    <a:t> </a:t>
                  </a:r>
                </a:p>
              </p:txBody>
            </p:sp>
          </mc:Fallback>
        </mc:AlternateContent>
      </p:grpSp>
      <p:grpSp>
        <p:nvGrpSpPr>
          <p:cNvPr id="20" name="组合 19"/>
          <p:cNvGrpSpPr/>
          <p:nvPr/>
        </p:nvGrpSpPr>
        <p:grpSpPr>
          <a:xfrm>
            <a:off x="3215531" y="2663495"/>
            <a:ext cx="2876676" cy="480137"/>
            <a:chOff x="3637842" y="4477790"/>
            <a:chExt cx="2876676" cy="480137"/>
          </a:xfrm>
        </p:grpSpPr>
        <p:grpSp>
          <p:nvGrpSpPr>
            <p:cNvPr id="21" name="组合 20"/>
            <p:cNvGrpSpPr/>
            <p:nvPr/>
          </p:nvGrpSpPr>
          <p:grpSpPr>
            <a:xfrm>
              <a:off x="4016012" y="4477790"/>
              <a:ext cx="2498506" cy="461665"/>
              <a:chOff x="3888510" y="4270514"/>
              <a:chExt cx="2498506" cy="461665"/>
            </a:xfrm>
          </p:grpSpPr>
          <p:sp>
            <p:nvSpPr>
              <p:cNvPr id="23" name="椭圆 22"/>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椭圆 24"/>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8" name="文本框 27"/>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29" name="曲线连接符 28"/>
              <p:cNvCxnSpPr>
                <a:stCxn id="23" idx="0"/>
                <a:endCxn id="24"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24" idx="4"/>
                <a:endCxn id="23"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30"/>
              <p:cNvCxnSpPr>
                <a:stCxn id="24" idx="0"/>
                <a:endCxn id="25"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25" idx="4"/>
                <a:endCxn id="24"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32"/>
              <p:cNvCxnSpPr>
                <a:stCxn id="25" idx="0"/>
                <a:endCxn id="26"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曲线连接符 33"/>
              <p:cNvCxnSpPr>
                <a:stCxn id="26" idx="4"/>
                <a:endCxn id="25"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6" name="曲线连接符 35"/>
              <p:cNvCxnSpPr>
                <a:stCxn id="27" idx="0"/>
                <a:endCxn id="35"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35" idx="4"/>
                <a:endCxn id="27"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矩形 21"/>
                <p:cNvSpPr/>
                <p:nvPr/>
              </p:nvSpPr>
              <p:spPr>
                <a:xfrm>
                  <a:off x="3637842" y="4496262"/>
                  <a:ext cx="44287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oMath>
                    </m:oMathPara>
                  </a14:m>
                  <a:endParaRPr lang="zh-CN" altLang="en-US" sz="1600" dirty="0"/>
                </a:p>
              </p:txBody>
            </p:sp>
          </mc:Choice>
          <mc:Fallback xmlns="">
            <p:sp>
              <p:nvSpPr>
                <p:cNvPr id="22" name="矩形 21"/>
                <p:cNvSpPr>
                  <a:spLocks noRot="1" noChangeAspect="1" noMove="1" noResize="1" noEditPoints="1" noAdjustHandles="1" noChangeArrowheads="1" noChangeShapeType="1" noTextEdit="1"/>
                </p:cNvSpPr>
                <p:nvPr/>
              </p:nvSpPr>
              <p:spPr>
                <a:xfrm>
                  <a:off x="3637842" y="4496262"/>
                  <a:ext cx="442877" cy="461665"/>
                </a:xfrm>
                <a:prstGeom prst="rect">
                  <a:avLst/>
                </a:prstGeom>
                <a:blipFill rotWithShape="0">
                  <a:blip r:embed="rId3"/>
                  <a:stretch>
                    <a:fillRect/>
                  </a:stretch>
                </a:blipFill>
              </p:spPr>
              <p:txBody>
                <a:bodyPr/>
                <a:lstStyle/>
                <a:p>
                  <a:r>
                    <a:rPr lang="zh-CN" altLang="en-US">
                      <a:noFill/>
                    </a:rPr>
                    <a:t> </a:t>
                  </a:r>
                </a:p>
              </p:txBody>
            </p:sp>
          </mc:Fallback>
        </mc:AlternateContent>
      </p:grpSp>
      <p:grpSp>
        <p:nvGrpSpPr>
          <p:cNvPr id="56" name="组合 55"/>
          <p:cNvGrpSpPr/>
          <p:nvPr/>
        </p:nvGrpSpPr>
        <p:grpSpPr>
          <a:xfrm>
            <a:off x="4331608" y="630962"/>
            <a:ext cx="481820" cy="461665"/>
            <a:chOff x="4338171" y="3337093"/>
            <a:chExt cx="481820" cy="461665"/>
          </a:xfrm>
        </p:grpSpPr>
        <p:sp>
          <p:nvSpPr>
            <p:cNvPr id="57" name="椭圆 56"/>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58" name="矩形 57"/>
                <p:cNvSpPr/>
                <p:nvPr/>
              </p:nvSpPr>
              <p:spPr>
                <a:xfrm>
                  <a:off x="4338171" y="3337093"/>
                  <a:ext cx="42543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0</m:t>
                            </m:r>
                          </m:sub>
                        </m:sSub>
                      </m:oMath>
                    </m:oMathPara>
                  </a14:m>
                  <a:endParaRPr lang="zh-CN" altLang="en-US" sz="1600" dirty="0"/>
                </a:p>
              </p:txBody>
            </p:sp>
          </mc:Choice>
          <mc:Fallback xmlns="">
            <p:sp>
              <p:nvSpPr>
                <p:cNvPr id="58" name="矩形 57"/>
                <p:cNvSpPr>
                  <a:spLocks noRot="1" noChangeAspect="1" noMove="1" noResize="1" noEditPoints="1" noAdjustHandles="1" noChangeArrowheads="1" noChangeShapeType="1" noTextEdit="1"/>
                </p:cNvSpPr>
                <p:nvPr/>
              </p:nvSpPr>
              <p:spPr>
                <a:xfrm>
                  <a:off x="4338171" y="3337093"/>
                  <a:ext cx="425437" cy="461665"/>
                </a:xfrm>
                <a:prstGeom prst="rect">
                  <a:avLst/>
                </a:prstGeom>
                <a:blipFill rotWithShape="0">
                  <a:blip r:embed="rId4"/>
                  <a:stretch>
                    <a:fillRect/>
                  </a:stretch>
                </a:blipFill>
              </p:spPr>
              <p:txBody>
                <a:bodyPr/>
                <a:lstStyle/>
                <a:p>
                  <a:r>
                    <a:rPr lang="zh-CN" altLang="en-US">
                      <a:noFill/>
                    </a:rPr>
                    <a:t> </a:t>
                  </a:r>
                </a:p>
              </p:txBody>
            </p:sp>
          </mc:Fallback>
        </mc:AlternateContent>
      </p:grpSp>
      <p:grpSp>
        <p:nvGrpSpPr>
          <p:cNvPr id="59" name="组合 58"/>
          <p:cNvGrpSpPr/>
          <p:nvPr/>
        </p:nvGrpSpPr>
        <p:grpSpPr>
          <a:xfrm>
            <a:off x="4328857" y="2017725"/>
            <a:ext cx="481820" cy="461665"/>
            <a:chOff x="4338171" y="3337093"/>
            <a:chExt cx="481820" cy="461665"/>
          </a:xfrm>
        </p:grpSpPr>
        <p:sp>
          <p:nvSpPr>
            <p:cNvPr id="60" name="椭圆 59"/>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61" name="矩形 60"/>
                <p:cNvSpPr/>
                <p:nvPr/>
              </p:nvSpPr>
              <p:spPr>
                <a:xfrm>
                  <a:off x="4338171" y="3337093"/>
                  <a:ext cx="42543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61" name="矩形 60"/>
                <p:cNvSpPr>
                  <a:spLocks noRot="1" noChangeAspect="1" noMove="1" noResize="1" noEditPoints="1" noAdjustHandles="1" noChangeArrowheads="1" noChangeShapeType="1" noTextEdit="1"/>
                </p:cNvSpPr>
                <p:nvPr/>
              </p:nvSpPr>
              <p:spPr>
                <a:xfrm>
                  <a:off x="4338171" y="3337093"/>
                  <a:ext cx="425437" cy="461665"/>
                </a:xfrm>
                <a:prstGeom prst="rect">
                  <a:avLst/>
                </a:prstGeom>
                <a:blipFill rotWithShape="0">
                  <a:blip r:embed="rId5"/>
                  <a:stretch>
                    <a:fillRect/>
                  </a:stretch>
                </a:blipFill>
              </p:spPr>
              <p:txBody>
                <a:bodyPr/>
                <a:lstStyle/>
                <a:p>
                  <a:r>
                    <a:rPr lang="zh-CN" altLang="en-US">
                      <a:noFill/>
                    </a:rPr>
                    <a:t> </a:t>
                  </a:r>
                </a:p>
              </p:txBody>
            </p:sp>
          </mc:Fallback>
        </mc:AlternateContent>
      </p:grpSp>
      <p:grpSp>
        <p:nvGrpSpPr>
          <p:cNvPr id="62" name="组合 61"/>
          <p:cNvGrpSpPr/>
          <p:nvPr/>
        </p:nvGrpSpPr>
        <p:grpSpPr>
          <a:xfrm>
            <a:off x="4298366" y="3290309"/>
            <a:ext cx="481820" cy="461665"/>
            <a:chOff x="4338171" y="3337093"/>
            <a:chExt cx="481820" cy="461665"/>
          </a:xfrm>
        </p:grpSpPr>
        <p:sp>
          <p:nvSpPr>
            <p:cNvPr id="63" name="椭圆 62"/>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64" name="矩形 63"/>
                <p:cNvSpPr/>
                <p:nvPr/>
              </p:nvSpPr>
              <p:spPr>
                <a:xfrm>
                  <a:off x="4338171" y="3337093"/>
                  <a:ext cx="42543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2</m:t>
                            </m:r>
                          </m:sub>
                        </m:sSub>
                      </m:oMath>
                    </m:oMathPara>
                  </a14:m>
                  <a:endParaRPr lang="zh-CN" altLang="en-US" sz="1600" dirty="0"/>
                </a:p>
              </p:txBody>
            </p:sp>
          </mc:Choice>
          <mc:Fallback xmlns="">
            <p:sp>
              <p:nvSpPr>
                <p:cNvPr id="64" name="矩形 63"/>
                <p:cNvSpPr>
                  <a:spLocks noRot="1" noChangeAspect="1" noMove="1" noResize="1" noEditPoints="1" noAdjustHandles="1" noChangeArrowheads="1" noChangeShapeType="1" noTextEdit="1"/>
                </p:cNvSpPr>
                <p:nvPr/>
              </p:nvSpPr>
              <p:spPr>
                <a:xfrm>
                  <a:off x="4338171" y="3337093"/>
                  <a:ext cx="425437" cy="461665"/>
                </a:xfrm>
                <a:prstGeom prst="rect">
                  <a:avLst/>
                </a:prstGeom>
                <a:blipFill rotWithShape="0">
                  <a:blip r:embed="rId6"/>
                  <a:stretch>
                    <a:fillRect/>
                  </a:stretch>
                </a:blipFill>
              </p:spPr>
              <p:txBody>
                <a:bodyPr/>
                <a:lstStyle/>
                <a:p>
                  <a:r>
                    <a:rPr lang="zh-CN" altLang="en-US">
                      <a:noFill/>
                    </a:rPr>
                    <a:t> </a:t>
                  </a:r>
                </a:p>
              </p:txBody>
            </p:sp>
          </mc:Fallback>
        </mc:AlternateContent>
      </p:grpSp>
      <p:grpSp>
        <p:nvGrpSpPr>
          <p:cNvPr id="65" name="组合 64"/>
          <p:cNvGrpSpPr/>
          <p:nvPr/>
        </p:nvGrpSpPr>
        <p:grpSpPr>
          <a:xfrm>
            <a:off x="3221775" y="4989837"/>
            <a:ext cx="2876676" cy="480137"/>
            <a:chOff x="3637842" y="4477790"/>
            <a:chExt cx="2876676" cy="480137"/>
          </a:xfrm>
        </p:grpSpPr>
        <p:grpSp>
          <p:nvGrpSpPr>
            <p:cNvPr id="66" name="组合 65"/>
            <p:cNvGrpSpPr/>
            <p:nvPr/>
          </p:nvGrpSpPr>
          <p:grpSpPr>
            <a:xfrm>
              <a:off x="4016012" y="4477790"/>
              <a:ext cx="2498506" cy="461665"/>
              <a:chOff x="3888510" y="4270514"/>
              <a:chExt cx="2498506" cy="461665"/>
            </a:xfrm>
          </p:grpSpPr>
          <p:sp>
            <p:nvSpPr>
              <p:cNvPr id="68" name="椭圆 67"/>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9" name="椭圆 68"/>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0" name="椭圆 69"/>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1" name="椭圆 70"/>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2" name="椭圆 71"/>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3" name="文本框 72"/>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74" name="曲线连接符 73"/>
              <p:cNvCxnSpPr>
                <a:stCxn id="68" idx="0"/>
                <a:endCxn id="69"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69" idx="4"/>
                <a:endCxn id="68"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曲线连接符 75"/>
              <p:cNvCxnSpPr>
                <a:stCxn id="69" idx="0"/>
                <a:endCxn id="70"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曲线连接符 76"/>
              <p:cNvCxnSpPr>
                <a:stCxn id="70" idx="4"/>
                <a:endCxn id="69"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曲线连接符 77"/>
              <p:cNvCxnSpPr>
                <a:stCxn id="70" idx="0"/>
                <a:endCxn id="71"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曲线连接符 78"/>
              <p:cNvCxnSpPr>
                <a:stCxn id="71" idx="4"/>
                <a:endCxn id="70"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81" name="曲线连接符 80"/>
              <p:cNvCxnSpPr>
                <a:stCxn id="72" idx="0"/>
                <a:endCxn id="80"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曲线连接符 81"/>
              <p:cNvCxnSpPr>
                <a:stCxn id="80" idx="4"/>
                <a:endCxn id="72"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矩形 66"/>
                <p:cNvSpPr/>
                <p:nvPr/>
              </p:nvSpPr>
              <p:spPr>
                <a:xfrm>
                  <a:off x="3637842" y="4496262"/>
                  <a:ext cx="458652"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oMath>
                    </m:oMathPara>
                  </a14:m>
                  <a:endParaRPr lang="zh-CN" altLang="en-US" sz="1600" dirty="0"/>
                </a:p>
              </p:txBody>
            </p:sp>
          </mc:Choice>
          <mc:Fallback xmlns="">
            <p:sp>
              <p:nvSpPr>
                <p:cNvPr id="67" name="矩形 66"/>
                <p:cNvSpPr>
                  <a:spLocks noRot="1" noChangeAspect="1" noMove="1" noResize="1" noEditPoints="1" noAdjustHandles="1" noChangeArrowheads="1" noChangeShapeType="1" noTextEdit="1"/>
                </p:cNvSpPr>
                <p:nvPr/>
              </p:nvSpPr>
              <p:spPr>
                <a:xfrm>
                  <a:off x="3637842" y="4496262"/>
                  <a:ext cx="458652" cy="461665"/>
                </a:xfrm>
                <a:prstGeom prst="rect">
                  <a:avLst/>
                </a:prstGeom>
                <a:blipFill rotWithShape="0">
                  <a:blip r:embed="rId7"/>
                  <a:stretch>
                    <a:fillRect/>
                  </a:stretch>
                </a:blipFill>
              </p:spPr>
              <p:txBody>
                <a:bodyPr/>
                <a:lstStyle/>
                <a:p>
                  <a:r>
                    <a:rPr lang="zh-CN" altLang="en-US">
                      <a:noFill/>
                    </a:rPr>
                    <a:t> </a:t>
                  </a:r>
                </a:p>
              </p:txBody>
            </p:sp>
          </mc:Fallback>
        </mc:AlternateContent>
      </p:grpSp>
      <p:grpSp>
        <p:nvGrpSpPr>
          <p:cNvPr id="83" name="组合 82"/>
          <p:cNvGrpSpPr/>
          <p:nvPr/>
        </p:nvGrpSpPr>
        <p:grpSpPr>
          <a:xfrm>
            <a:off x="4109187" y="4320264"/>
            <a:ext cx="675598" cy="461665"/>
            <a:chOff x="4144393" y="3337093"/>
            <a:chExt cx="675598" cy="461665"/>
          </a:xfrm>
        </p:grpSpPr>
        <p:sp>
          <p:nvSpPr>
            <p:cNvPr id="84" name="椭圆 83"/>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5" name="矩形 84"/>
                <p:cNvSpPr/>
                <p:nvPr/>
              </p:nvSpPr>
              <p:spPr>
                <a:xfrm>
                  <a:off x="4144393" y="3337093"/>
                  <a:ext cx="634789"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85" name="矩形 84"/>
                <p:cNvSpPr>
                  <a:spLocks noRot="1" noChangeAspect="1" noMove="1" noResize="1" noEditPoints="1" noAdjustHandles="1" noChangeArrowheads="1" noChangeShapeType="1" noTextEdit="1"/>
                </p:cNvSpPr>
                <p:nvPr/>
              </p:nvSpPr>
              <p:spPr>
                <a:xfrm>
                  <a:off x="4144393" y="3337093"/>
                  <a:ext cx="634789" cy="461665"/>
                </a:xfrm>
                <a:prstGeom prst="rect">
                  <a:avLst/>
                </a:prstGeom>
                <a:blipFill rotWithShape="0">
                  <a:blip r:embed="rId8"/>
                  <a:stretch>
                    <a:fillRect/>
                  </a:stretch>
                </a:blipFill>
              </p:spPr>
              <p:txBody>
                <a:bodyPr/>
                <a:lstStyle/>
                <a:p>
                  <a:r>
                    <a:rPr lang="zh-CN" altLang="en-US">
                      <a:noFill/>
                    </a:rPr>
                    <a:t> </a:t>
                  </a:r>
                </a:p>
              </p:txBody>
            </p:sp>
          </mc:Fallback>
        </mc:AlternateContent>
      </p:grpSp>
      <p:grpSp>
        <p:nvGrpSpPr>
          <p:cNvPr id="86" name="组合 85"/>
          <p:cNvGrpSpPr/>
          <p:nvPr/>
        </p:nvGrpSpPr>
        <p:grpSpPr>
          <a:xfrm>
            <a:off x="4270269" y="5709562"/>
            <a:ext cx="481820" cy="461665"/>
            <a:chOff x="4338171" y="3337093"/>
            <a:chExt cx="481820" cy="461665"/>
          </a:xfrm>
        </p:grpSpPr>
        <p:sp>
          <p:nvSpPr>
            <p:cNvPr id="87" name="椭圆 86"/>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8" name="矩形 87"/>
                <p:cNvSpPr/>
                <p:nvPr/>
              </p:nvSpPr>
              <p:spPr>
                <a:xfrm>
                  <a:off x="4338171" y="3337093"/>
                  <a:ext cx="435184"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𝑛</m:t>
                            </m:r>
                          </m:sub>
                        </m:sSub>
                      </m:oMath>
                    </m:oMathPara>
                  </a14:m>
                  <a:endParaRPr lang="zh-CN" altLang="en-US" sz="1600" dirty="0"/>
                </a:p>
              </p:txBody>
            </p:sp>
          </mc:Choice>
          <mc:Fallback xmlns="">
            <p:sp>
              <p:nvSpPr>
                <p:cNvPr id="88" name="矩形 87"/>
                <p:cNvSpPr>
                  <a:spLocks noRot="1" noChangeAspect="1" noMove="1" noResize="1" noEditPoints="1" noAdjustHandles="1" noChangeArrowheads="1" noChangeShapeType="1" noTextEdit="1"/>
                </p:cNvSpPr>
                <p:nvPr/>
              </p:nvSpPr>
              <p:spPr>
                <a:xfrm>
                  <a:off x="4338171" y="3337093"/>
                  <a:ext cx="435184" cy="461665"/>
                </a:xfrm>
                <a:prstGeom prst="rect">
                  <a:avLst/>
                </a:prstGeom>
                <a:blipFill rotWithShape="0">
                  <a:blip r:embed="rId9"/>
                  <a:stretch>
                    <a:fillRect/>
                  </a:stretch>
                </a:blipFill>
              </p:spPr>
              <p:txBody>
                <a:bodyPr/>
                <a:lstStyle/>
                <a:p>
                  <a:r>
                    <a:rPr lang="zh-CN" altLang="en-US">
                      <a:noFill/>
                    </a:rPr>
                    <a:t> </a:t>
                  </a:r>
                </a:p>
              </p:txBody>
            </p:sp>
          </mc:Fallback>
        </mc:AlternateContent>
      </p:grpSp>
      <p:cxnSp>
        <p:nvCxnSpPr>
          <p:cNvPr id="97" name="曲线连接符 96"/>
          <p:cNvCxnSpPr>
            <a:stCxn id="57" idx="2"/>
            <a:endCxn id="5" idx="1"/>
          </p:cNvCxnSpPr>
          <p:nvPr/>
        </p:nvCxnSpPr>
        <p:spPr>
          <a:xfrm rot="10800000" flipV="1">
            <a:off x="3613687" y="961279"/>
            <a:ext cx="1079668" cy="66974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57" idx="6"/>
            <a:endCxn id="17" idx="7"/>
          </p:cNvCxnSpPr>
          <p:nvPr/>
        </p:nvCxnSpPr>
        <p:spPr>
          <a:xfrm>
            <a:off x="4813428" y="961279"/>
            <a:ext cx="1263597" cy="66973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曲线连接符 100"/>
          <p:cNvCxnSpPr>
            <a:stCxn id="5" idx="3"/>
            <a:endCxn id="60" idx="2"/>
          </p:cNvCxnSpPr>
          <p:nvPr/>
        </p:nvCxnSpPr>
        <p:spPr>
          <a:xfrm rot="16200000" flipH="1">
            <a:off x="3836087" y="1493525"/>
            <a:ext cx="632116" cy="107691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曲线连接符 104"/>
          <p:cNvCxnSpPr>
            <a:stCxn id="17" idx="5"/>
            <a:endCxn id="60" idx="6"/>
          </p:cNvCxnSpPr>
          <p:nvPr/>
        </p:nvCxnSpPr>
        <p:spPr>
          <a:xfrm rot="5400000">
            <a:off x="5127792" y="1398808"/>
            <a:ext cx="632119" cy="12663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曲线连接符 106"/>
          <p:cNvCxnSpPr>
            <a:endCxn id="23" idx="1"/>
          </p:cNvCxnSpPr>
          <p:nvPr/>
        </p:nvCxnSpPr>
        <p:spPr>
          <a:xfrm rot="10800000" flipV="1">
            <a:off x="3611285" y="2391879"/>
            <a:ext cx="1048828" cy="5629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曲线连接符 108"/>
          <p:cNvCxnSpPr>
            <a:endCxn id="35" idx="7"/>
          </p:cNvCxnSpPr>
          <p:nvPr/>
        </p:nvCxnSpPr>
        <p:spPr>
          <a:xfrm>
            <a:off x="4849458" y="2381031"/>
            <a:ext cx="1225165" cy="5738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曲线连接符 110"/>
          <p:cNvCxnSpPr>
            <a:stCxn id="23" idx="3"/>
            <a:endCxn id="63" idx="2"/>
          </p:cNvCxnSpPr>
          <p:nvPr/>
        </p:nvCxnSpPr>
        <p:spPr>
          <a:xfrm rot="16200000" flipH="1">
            <a:off x="3845267" y="2805780"/>
            <a:ext cx="580864" cy="104882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曲线连接符 112"/>
          <p:cNvCxnSpPr>
            <a:stCxn id="35" idx="5"/>
            <a:endCxn id="63" idx="6"/>
          </p:cNvCxnSpPr>
          <p:nvPr/>
        </p:nvCxnSpPr>
        <p:spPr>
          <a:xfrm rot="5400000">
            <a:off x="5136972" y="2682974"/>
            <a:ext cx="580867" cy="12944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4325160" y="3777289"/>
            <a:ext cx="646331"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cxnSp>
        <p:nvCxnSpPr>
          <p:cNvPr id="131" name="曲线连接符 130"/>
          <p:cNvCxnSpPr>
            <a:stCxn id="84" idx="2"/>
            <a:endCxn id="68" idx="1"/>
          </p:cNvCxnSpPr>
          <p:nvPr/>
        </p:nvCxnSpPr>
        <p:spPr>
          <a:xfrm rot="10800000" flipV="1">
            <a:off x="3617530" y="4650581"/>
            <a:ext cx="1047183" cy="63061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曲线连接符 133"/>
          <p:cNvCxnSpPr>
            <a:stCxn id="84" idx="6"/>
            <a:endCxn id="80" idx="7"/>
          </p:cNvCxnSpPr>
          <p:nvPr/>
        </p:nvCxnSpPr>
        <p:spPr>
          <a:xfrm>
            <a:off x="4784785" y="4650581"/>
            <a:ext cx="1296082" cy="6306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曲线连接符 135"/>
          <p:cNvCxnSpPr>
            <a:stCxn id="68" idx="3"/>
            <a:endCxn id="87" idx="2"/>
          </p:cNvCxnSpPr>
          <p:nvPr/>
        </p:nvCxnSpPr>
        <p:spPr>
          <a:xfrm rot="16200000" flipH="1">
            <a:off x="3787885" y="5195747"/>
            <a:ext cx="673775" cy="101448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曲线连接符 137"/>
          <p:cNvCxnSpPr>
            <a:stCxn id="80" idx="5"/>
            <a:endCxn id="87" idx="6"/>
          </p:cNvCxnSpPr>
          <p:nvPr/>
        </p:nvCxnSpPr>
        <p:spPr>
          <a:xfrm rot="5400000">
            <a:off x="5079589" y="5038601"/>
            <a:ext cx="673778" cy="132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曲线连接符 139"/>
          <p:cNvCxnSpPr>
            <a:stCxn id="87" idx="4"/>
            <a:endCxn id="57" idx="0"/>
          </p:cNvCxnSpPr>
          <p:nvPr/>
        </p:nvCxnSpPr>
        <p:spPr>
          <a:xfrm rot="5400000" flipH="1" flipV="1">
            <a:off x="2123385" y="3469909"/>
            <a:ext cx="5198673" cy="61339"/>
          </a:xfrm>
          <a:prstGeom prst="curvedConnector5">
            <a:avLst>
              <a:gd name="adj1" fmla="val -4397"/>
              <a:gd name="adj2" fmla="val -3224030"/>
              <a:gd name="adj3" fmla="val 104397"/>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4" name="组合 143"/>
          <p:cNvGrpSpPr/>
          <p:nvPr/>
        </p:nvGrpSpPr>
        <p:grpSpPr>
          <a:xfrm>
            <a:off x="7448262" y="1423269"/>
            <a:ext cx="440315" cy="415498"/>
            <a:chOff x="7448262" y="1423269"/>
            <a:chExt cx="440315" cy="415498"/>
          </a:xfrm>
        </p:grpSpPr>
        <p:sp>
          <p:nvSpPr>
            <p:cNvPr id="142" name="椭圆 141"/>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3" name="文本框 142"/>
                <p:cNvSpPr txBox="1"/>
                <p:nvPr/>
              </p:nvSpPr>
              <p:spPr>
                <a:xfrm>
                  <a:off x="7598113" y="1423269"/>
                  <a:ext cx="290464"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43" name="文本框 142"/>
                <p:cNvSpPr txBox="1">
                  <a:spLocks noRot="1" noChangeAspect="1" noMove="1" noResize="1" noEditPoints="1" noAdjustHandles="1" noChangeArrowheads="1" noChangeShapeType="1" noTextEdit="1"/>
                </p:cNvSpPr>
                <p:nvPr/>
              </p:nvSpPr>
              <p:spPr>
                <a:xfrm>
                  <a:off x="7598113" y="1423269"/>
                  <a:ext cx="290464" cy="415498"/>
                </a:xfrm>
                <a:prstGeom prst="rect">
                  <a:avLst/>
                </a:prstGeom>
                <a:blipFill rotWithShape="0">
                  <a:blip r:embed="rId10"/>
                  <a:stretch>
                    <a:fillRect/>
                  </a:stretch>
                </a:blipFill>
                <a:ln>
                  <a:noFill/>
                </a:ln>
              </p:spPr>
              <p:txBody>
                <a:bodyPr/>
                <a:lstStyle/>
                <a:p>
                  <a:r>
                    <a:rPr lang="zh-CN" altLang="en-US">
                      <a:noFill/>
                    </a:rPr>
                    <a:t> </a:t>
                  </a:r>
                </a:p>
              </p:txBody>
            </p:sp>
          </mc:Fallback>
        </mc:AlternateContent>
      </p:grpSp>
      <p:grpSp>
        <p:nvGrpSpPr>
          <p:cNvPr id="145" name="组合 144"/>
          <p:cNvGrpSpPr/>
          <p:nvPr/>
        </p:nvGrpSpPr>
        <p:grpSpPr>
          <a:xfrm>
            <a:off x="7448262" y="1992580"/>
            <a:ext cx="445637" cy="415498"/>
            <a:chOff x="7448262" y="1423269"/>
            <a:chExt cx="445637" cy="415498"/>
          </a:xfrm>
        </p:grpSpPr>
        <p:sp>
          <p:nvSpPr>
            <p:cNvPr id="146" name="椭圆 145"/>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7" name="文本框 146"/>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7" name="文本框 146"/>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11"/>
                  <a:stretch>
                    <a:fillRect/>
                  </a:stretch>
                </a:blipFill>
                <a:ln>
                  <a:noFill/>
                </a:ln>
              </p:spPr>
              <p:txBody>
                <a:bodyPr/>
                <a:lstStyle/>
                <a:p>
                  <a:r>
                    <a:rPr lang="zh-CN" altLang="en-US">
                      <a:noFill/>
                    </a:rPr>
                    <a:t> </a:t>
                  </a:r>
                </a:p>
              </p:txBody>
            </p:sp>
          </mc:Fallback>
        </mc:AlternateContent>
      </p:grpSp>
      <p:grpSp>
        <p:nvGrpSpPr>
          <p:cNvPr id="148" name="组合 147"/>
          <p:cNvGrpSpPr/>
          <p:nvPr/>
        </p:nvGrpSpPr>
        <p:grpSpPr>
          <a:xfrm>
            <a:off x="7448262" y="2556852"/>
            <a:ext cx="445637" cy="415498"/>
            <a:chOff x="7448262" y="1423269"/>
            <a:chExt cx="445637" cy="415498"/>
          </a:xfrm>
        </p:grpSpPr>
        <p:sp>
          <p:nvSpPr>
            <p:cNvPr id="149" name="椭圆 148"/>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50" name="文本框 149"/>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0" name="文本框 149"/>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12"/>
                  <a:stretch>
                    <a:fillRect/>
                  </a:stretch>
                </a:blipFill>
                <a:ln>
                  <a:noFill/>
                </a:ln>
              </p:spPr>
              <p:txBody>
                <a:bodyPr/>
                <a:lstStyle/>
                <a:p>
                  <a:r>
                    <a:rPr lang="zh-CN" altLang="en-US">
                      <a:noFill/>
                    </a:rPr>
                    <a:t> </a:t>
                  </a:r>
                </a:p>
              </p:txBody>
            </p:sp>
          </mc:Fallback>
        </mc:AlternateContent>
      </p:grpSp>
      <p:sp>
        <p:nvSpPr>
          <p:cNvPr id="151" name="文本框 150"/>
          <p:cNvSpPr txBox="1"/>
          <p:nvPr/>
        </p:nvSpPr>
        <p:spPr>
          <a:xfrm>
            <a:off x="7318806" y="3511875"/>
            <a:ext cx="646331"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52" name="组合 151"/>
          <p:cNvGrpSpPr/>
          <p:nvPr/>
        </p:nvGrpSpPr>
        <p:grpSpPr>
          <a:xfrm>
            <a:off x="7448262" y="4588125"/>
            <a:ext cx="516875" cy="415498"/>
            <a:chOff x="7448262" y="1423269"/>
            <a:chExt cx="516875" cy="415498"/>
          </a:xfrm>
        </p:grpSpPr>
        <p:sp>
          <p:nvSpPr>
            <p:cNvPr id="153" name="椭圆 152"/>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54" name="文本框 153"/>
                <p:cNvSpPr txBox="1"/>
                <p:nvPr/>
              </p:nvSpPr>
              <p:spPr>
                <a:xfrm>
                  <a:off x="7598113" y="1423269"/>
                  <a:ext cx="367024"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oMath>
                    </m:oMathPara>
                  </a14:m>
                  <a:endParaRPr lang="zh-CN" altLang="en-US" dirty="0"/>
                </a:p>
              </p:txBody>
            </p:sp>
          </mc:Choice>
          <mc:Fallback xmlns="">
            <p:sp>
              <p:nvSpPr>
                <p:cNvPr id="154" name="文本框 153"/>
                <p:cNvSpPr txBox="1">
                  <a:spLocks noRot="1" noChangeAspect="1" noMove="1" noResize="1" noEditPoints="1" noAdjustHandles="1" noChangeArrowheads="1" noChangeShapeType="1" noTextEdit="1"/>
                </p:cNvSpPr>
                <p:nvPr/>
              </p:nvSpPr>
              <p:spPr>
                <a:xfrm>
                  <a:off x="7598113" y="1423269"/>
                  <a:ext cx="367024" cy="415498"/>
                </a:xfrm>
                <a:prstGeom prst="rect">
                  <a:avLst/>
                </a:prstGeom>
                <a:blipFill rotWithShape="0">
                  <a:blip r:embed="rId13"/>
                  <a:stretch>
                    <a:fillRect/>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140724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a:xfrm>
            <a:off x="1942415" y="2133600"/>
            <a:ext cx="6591985" cy="2102644"/>
          </a:xfrm>
        </p:spPr>
        <p:txBody>
          <a:bodyPr/>
          <a:lstStyle/>
          <a:p>
            <a:r>
              <a:rPr lang="zh-CN" altLang="en-US" dirty="0"/>
              <a:t>确定型图灵机与非确定型图灵机</a:t>
            </a:r>
            <a:endParaRPr lang="en-US" altLang="zh-CN" dirty="0"/>
          </a:p>
          <a:p>
            <a:pPr lvl="1"/>
            <a:r>
              <a:rPr lang="zh-CN" altLang="en-US" dirty="0"/>
              <a:t>有解无算法的问题</a:t>
            </a:r>
            <a:r>
              <a:rPr lang="en-US" altLang="zh-CN" dirty="0"/>
              <a:t>——</a:t>
            </a:r>
            <a:r>
              <a:rPr lang="en-US" altLang="zh-CN" dirty="0">
                <a:latin typeface="Malgun Gothic" panose="020B0503020000020004" pitchFamily="34" charset="-127"/>
                <a:ea typeface="Malgun Gothic" panose="020B0503020000020004" pitchFamily="34" charset="-127"/>
              </a:rPr>
              <a:t>π</a:t>
            </a:r>
            <a:r>
              <a:rPr lang="zh-CN" altLang="en-US" dirty="0"/>
              <a:t>的计算问题</a:t>
            </a:r>
            <a:endParaRPr lang="en-US" altLang="zh-CN" dirty="0"/>
          </a:p>
          <a:p>
            <a:pPr lvl="1"/>
            <a:r>
              <a:rPr lang="zh-CN" altLang="en-US" dirty="0"/>
              <a:t>无解无算法的问题</a:t>
            </a:r>
            <a:r>
              <a:rPr lang="en-US" altLang="zh-CN" dirty="0"/>
              <a:t>——</a:t>
            </a:r>
            <a:r>
              <a:rPr lang="zh-CN" altLang="en-US" dirty="0"/>
              <a:t>停机问题</a:t>
            </a:r>
            <a:endParaRPr lang="en-US" altLang="zh-CN" dirty="0"/>
          </a:p>
          <a:p>
            <a:pPr lvl="1"/>
            <a:r>
              <a:rPr lang="zh-CN" altLang="en-US" dirty="0"/>
              <a:t>可计算的问题</a:t>
            </a:r>
            <a:r>
              <a:rPr lang="en-US" altLang="zh-CN" dirty="0"/>
              <a:t>——</a:t>
            </a:r>
            <a:r>
              <a:rPr lang="zh-CN" altLang="en-US" dirty="0"/>
              <a:t>能被图灵机计算的问题</a:t>
            </a:r>
          </a:p>
        </p:txBody>
      </p:sp>
      <p:sp>
        <p:nvSpPr>
          <p:cNvPr id="4" name="矩形 3">
            <a:extLst>
              <a:ext uri="{FF2B5EF4-FFF2-40B4-BE49-F238E27FC236}">
                <a16:creationId xmlns:a16="http://schemas.microsoft.com/office/drawing/2014/main" id="{6A2BFC66-D0EE-4C80-B452-454CF9494D2C}"/>
              </a:ext>
            </a:extLst>
          </p:cNvPr>
          <p:cNvSpPr/>
          <p:nvPr/>
        </p:nvSpPr>
        <p:spPr>
          <a:xfrm>
            <a:off x="2378865" y="4464844"/>
            <a:ext cx="4672699"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a:latin typeface="Courier New" panose="02070309020205020404" pitchFamily="49" charset="0"/>
                <a:cs typeface="Courier New" panose="02070309020205020404" pitchFamily="49" charset="0"/>
              </a:rPr>
              <a:t>int H(P,</a:t>
            </a:r>
            <a:r>
              <a:rPr lang="zh-CN" altLang="en-US" sz="1200" dirty="0">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I); </a:t>
            </a:r>
            <a:r>
              <a:rPr lang="zh-CN" altLang="en-US" sz="1200" dirty="0">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a:t>
            </a:r>
            <a:r>
              <a:rPr lang="zh-CN" altLang="en-US" sz="1200" dirty="0">
                <a:latin typeface="Courier New" panose="02070309020205020404" pitchFamily="49" charset="0"/>
                <a:cs typeface="Courier New" panose="02070309020205020404" pitchFamily="49" charset="0"/>
              </a:rPr>
              <a:t> 若</a:t>
            </a:r>
            <a:r>
              <a:rPr lang="en-US" altLang="zh-CN" sz="1200" dirty="0">
                <a:latin typeface="Courier New" panose="02070309020205020404" pitchFamily="49" charset="0"/>
                <a:cs typeface="Courier New" panose="02070309020205020404" pitchFamily="49" charset="0"/>
              </a:rPr>
              <a:t>P(I)</a:t>
            </a:r>
            <a:r>
              <a:rPr lang="zh-CN" altLang="en-US" sz="1200" dirty="0">
                <a:latin typeface="Courier New" panose="02070309020205020404" pitchFamily="49" charset="0"/>
                <a:cs typeface="Courier New" panose="02070309020205020404" pitchFamily="49" charset="0"/>
              </a:rPr>
              <a:t>可停机返回</a:t>
            </a:r>
            <a:r>
              <a:rPr lang="en-US" altLang="zh-CN" sz="1200" dirty="0">
                <a:latin typeface="Courier New" panose="02070309020205020404" pitchFamily="49" charset="0"/>
                <a:cs typeface="Courier New" panose="02070309020205020404" pitchFamily="49" charset="0"/>
              </a:rPr>
              <a:t>0</a:t>
            </a:r>
            <a:r>
              <a:rPr lang="zh-CN" altLang="en-US" sz="1200" dirty="0">
                <a:latin typeface="Courier New" panose="02070309020205020404" pitchFamily="49" charset="0"/>
                <a:cs typeface="Courier New" panose="02070309020205020404" pitchFamily="49" charset="0"/>
              </a:rPr>
              <a:t>，否则返回</a:t>
            </a:r>
            <a:r>
              <a:rPr lang="en-US" altLang="zh-CN" sz="1200" dirty="0">
                <a:latin typeface="Courier New" panose="02070309020205020404" pitchFamily="49" charset="0"/>
                <a:cs typeface="Courier New" panose="02070309020205020404" pitchFamily="49" charset="0"/>
              </a:rPr>
              <a:t>1 </a:t>
            </a:r>
            <a:endParaRPr lang="zh-CN" altLang="en-US" sz="1200" dirty="0">
              <a:latin typeface="Courier New" panose="02070309020205020404" pitchFamily="49" charset="0"/>
              <a:cs typeface="Courier New" panose="02070309020205020404" pitchFamily="49" charset="0"/>
            </a:endParaRPr>
          </a:p>
        </p:txBody>
      </p:sp>
      <p:sp>
        <p:nvSpPr>
          <p:cNvPr id="5" name="矩形 4">
            <a:extLst>
              <a:ext uri="{FF2B5EF4-FFF2-40B4-BE49-F238E27FC236}">
                <a16:creationId xmlns:a16="http://schemas.microsoft.com/office/drawing/2014/main" id="{E5CB03E7-7A51-4173-960D-0169BD5228A9}"/>
              </a:ext>
            </a:extLst>
          </p:cNvPr>
          <p:cNvSpPr/>
          <p:nvPr/>
        </p:nvSpPr>
        <p:spPr>
          <a:xfrm>
            <a:off x="2378865" y="4883021"/>
            <a:ext cx="4672698"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200" dirty="0">
                <a:solidFill>
                  <a:schemeClr val="dk1"/>
                </a:solidFill>
                <a:latin typeface="Courier New" panose="02070309020205020404" pitchFamily="49" charset="0"/>
                <a:cs typeface="Courier New" panose="02070309020205020404" pitchFamily="49" charset="0"/>
              </a:rPr>
              <a:t>int U(P)</a:t>
            </a:r>
          </a:p>
          <a:p>
            <a:r>
              <a:rPr lang="zh-CN" altLang="en-US" sz="1200" dirty="0">
                <a:solidFill>
                  <a:schemeClr val="dk1"/>
                </a:solidFill>
                <a:latin typeface="Courier New" panose="02070309020205020404" pitchFamily="49" charset="0"/>
                <a:cs typeface="Courier New" panose="02070309020205020404" pitchFamily="49" charset="0"/>
              </a:rPr>
              <a:t>{</a:t>
            </a:r>
          </a:p>
          <a:p>
            <a:r>
              <a:rPr lang="zh-CN" altLang="en-US" sz="1200" dirty="0">
                <a:solidFill>
                  <a:schemeClr val="dk1"/>
                </a:solidFill>
                <a:latin typeface="Courier New" panose="02070309020205020404" pitchFamily="49" charset="0"/>
                <a:cs typeface="Courier New" panose="02070309020205020404" pitchFamily="49" charset="0"/>
              </a:rPr>
              <a:t>    if (H(P, P) == 1) return 0;</a:t>
            </a:r>
          </a:p>
          <a:p>
            <a:r>
              <a:rPr lang="zh-CN" altLang="en-US" sz="1200" dirty="0">
                <a:solidFill>
                  <a:schemeClr val="dk1"/>
                </a:solidFill>
                <a:latin typeface="Courier New" panose="02070309020205020404" pitchFamily="49" charset="0"/>
                <a:cs typeface="Courier New" panose="02070309020205020404" pitchFamily="49" charset="0"/>
              </a:rPr>
              <a:t>    while (1) ;</a:t>
            </a:r>
          </a:p>
          <a:p>
            <a:r>
              <a:rPr lang="zh-CN" altLang="en-US" sz="1200" dirty="0">
                <a:solidFill>
                  <a:schemeClr val="dk1"/>
                </a:solidFill>
                <a:latin typeface="Courier New" panose="02070309020205020404" pitchFamily="49" charset="0"/>
                <a:cs typeface="Courier New" panose="02070309020205020404" pitchFamily="49" charset="0"/>
              </a:rPr>
              <a:t>}</a:t>
            </a:r>
          </a:p>
        </p:txBody>
      </p:sp>
      <p:sp>
        <p:nvSpPr>
          <p:cNvPr id="6" name="矩形 5">
            <a:extLst>
              <a:ext uri="{FF2B5EF4-FFF2-40B4-BE49-F238E27FC236}">
                <a16:creationId xmlns:a16="http://schemas.microsoft.com/office/drawing/2014/main" id="{B8F10A0A-BE05-4CA8-AE81-BCDF1064AF6E}"/>
              </a:ext>
            </a:extLst>
          </p:cNvPr>
          <p:cNvSpPr/>
          <p:nvPr/>
        </p:nvSpPr>
        <p:spPr>
          <a:xfrm>
            <a:off x="2378865" y="6049224"/>
            <a:ext cx="4672698"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200" dirty="0">
                <a:solidFill>
                  <a:schemeClr val="dk1"/>
                </a:solidFill>
                <a:latin typeface="Courier New" panose="02070309020205020404" pitchFamily="49" charset="0"/>
                <a:cs typeface="Courier New" panose="02070309020205020404" pitchFamily="49" charset="0"/>
              </a:rPr>
              <a:t>H(U, U) = ?</a:t>
            </a:r>
          </a:p>
        </p:txBody>
      </p:sp>
    </p:spTree>
    <p:extLst>
      <p:ext uri="{BB962C8B-B14F-4D97-AF65-F5344CB8AC3E}">
        <p14:creationId xmlns:p14="http://schemas.microsoft.com/office/powerpoint/2010/main" val="22696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1893454" y="637309"/>
                <a:ext cx="5818910" cy="14946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对每一个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a14:m>
                <a:r>
                  <a:rPr lang="zh-CN" altLang="en-US" dirty="0"/>
                  <a:t>，</a:t>
                </a:r>
                <a:endParaRPr lang="en-US" altLang="zh-CN" dirty="0"/>
              </a:p>
              <a:p>
                <a:pPr>
                  <a:lnSpc>
                    <a:spcPct val="150000"/>
                  </a:lnSpc>
                </a:pP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，则添加边</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d>
                  </m:oMath>
                </a14:m>
                <a:r>
                  <a:rPr lang="zh-CN" altLang="en-US" dirty="0"/>
                  <a:t>和</a:t>
                </a:r>
                <a14:m>
                  <m:oMath xmlns:m="http://schemas.openxmlformats.org/officeDocument/2006/math">
                    <m:d>
                      <m:dPr>
                        <m:begChr m:val="⟨"/>
                        <m:endChr m:val="⟩"/>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𝑖𝑗</m:t>
                            </m:r>
                          </m:sub>
                        </m:sSub>
                      </m:e>
                    </m:d>
                  </m:oMath>
                </a14:m>
                <a:r>
                  <a:rPr lang="zh-CN" altLang="en-US" dirty="0"/>
                  <a:t>，</a:t>
                </a:r>
                <a:endParaRPr lang="en-US" altLang="zh-CN" dirty="0"/>
              </a:p>
              <a:p>
                <a:pPr>
                  <a:lnSpc>
                    <a:spcPct val="150000"/>
                  </a:lnSpc>
                </a:pPr>
                <a:r>
                  <a:rPr lang="zh-CN" altLang="en-US" dirty="0"/>
                  <a:t>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，则添加边</a:t>
                </a:r>
                <a14:m>
                  <m:oMath xmlns:m="http://schemas.openxmlformats.org/officeDocument/2006/math">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𝑖𝑗</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𝑗</m:t>
                            </m:r>
                          </m:sub>
                        </m:sSub>
                      </m:e>
                    </m:d>
                  </m:oMath>
                </a14:m>
                <a:r>
                  <a:rPr lang="zh-CN" altLang="en-US" dirty="0"/>
                  <a:t>和</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𝑖𝑗</m:t>
                            </m:r>
                          </m:sub>
                        </m:sSub>
                      </m:e>
                    </m:d>
                  </m:oMath>
                </a14:m>
                <a:r>
                  <a:rPr lang="zh-CN" altLang="en-US" dirty="0"/>
                  <a:t>。</a:t>
                </a:r>
              </a:p>
            </p:txBody>
          </p:sp>
        </mc:Choice>
        <mc:Fallback xmlns="">
          <p:sp>
            <p:nvSpPr>
              <p:cNvPr id="2" name="文本框 1"/>
              <p:cNvSpPr txBox="1">
                <a:spLocks noRot="1" noChangeAspect="1" noMove="1" noResize="1" noEditPoints="1" noAdjustHandles="1" noChangeArrowheads="1" noChangeShapeType="1" noTextEdit="1"/>
              </p:cNvSpPr>
              <p:nvPr/>
            </p:nvSpPr>
            <p:spPr>
              <a:xfrm>
                <a:off x="1893454" y="637309"/>
                <a:ext cx="5818910" cy="1494640"/>
              </a:xfrm>
              <a:prstGeom prst="rect">
                <a:avLst/>
              </a:prstGeom>
              <a:blipFill rotWithShape="0">
                <a:blip r:embed="rId2"/>
                <a:stretch>
                  <a:fillRect l="-8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893454" y="2131949"/>
                <a:ext cx="5818910"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例如：</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4</m:t>
                        </m:r>
                      </m:sub>
                    </m:sSub>
                  </m:oMath>
                </a14:m>
                <a:r>
                  <a:rPr lang="zh-CN" altLang="en-US" dirty="0"/>
                  <a:t>，则对应的图为：</a:t>
                </a:r>
              </a:p>
            </p:txBody>
          </p:sp>
        </mc:Choice>
        <mc:Fallback xmlns="">
          <p:sp>
            <p:nvSpPr>
              <p:cNvPr id="3" name="文本框 2"/>
              <p:cNvSpPr txBox="1">
                <a:spLocks noRot="1" noChangeAspect="1" noMove="1" noResize="1" noEditPoints="1" noAdjustHandles="1" noChangeArrowheads="1" noChangeShapeType="1" noTextEdit="1"/>
              </p:cNvSpPr>
              <p:nvPr/>
            </p:nvSpPr>
            <p:spPr>
              <a:xfrm>
                <a:off x="1893454" y="2131949"/>
                <a:ext cx="5818910" cy="507831"/>
              </a:xfrm>
              <a:prstGeom prst="rect">
                <a:avLst/>
              </a:prstGeom>
              <a:blipFill rotWithShape="0">
                <a:blip r:embed="rId3"/>
                <a:stretch>
                  <a:fillRect l="-837" b="-4706"/>
                </a:stretch>
              </a:blipFill>
            </p:spPr>
            <p:txBody>
              <a:bodyPr/>
              <a:lstStyle/>
              <a:p>
                <a:r>
                  <a:rPr lang="zh-CN" altLang="en-US">
                    <a:noFill/>
                  </a:rPr>
                  <a:t> </a:t>
                </a:r>
              </a:p>
            </p:txBody>
          </p:sp>
        </mc:Fallback>
      </mc:AlternateContent>
      <p:grpSp>
        <p:nvGrpSpPr>
          <p:cNvPr id="134" name="组合 133"/>
          <p:cNvGrpSpPr/>
          <p:nvPr/>
        </p:nvGrpSpPr>
        <p:grpSpPr>
          <a:xfrm>
            <a:off x="1806798" y="3171400"/>
            <a:ext cx="6526996" cy="3003063"/>
            <a:chOff x="1806798" y="3171400"/>
            <a:chExt cx="6526996" cy="3003063"/>
          </a:xfrm>
        </p:grpSpPr>
        <p:grpSp>
          <p:nvGrpSpPr>
            <p:cNvPr id="71" name="组合 70"/>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4" name="矩形 3"/>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4"/>
                    <a:stretch>
                      <a:fillRect b="-3333"/>
                    </a:stretch>
                  </a:blipFill>
                </p:spPr>
                <p:txBody>
                  <a:bodyPr/>
                  <a:lstStyle/>
                  <a:p>
                    <a:r>
                      <a:rPr lang="zh-CN" altLang="en-US">
                        <a:noFill/>
                      </a:rPr>
                      <a:t> </a:t>
                    </a:r>
                  </a:p>
                </p:txBody>
              </p:sp>
            </mc:Fallback>
          </mc:AlternateContent>
          <p:sp>
            <p:nvSpPr>
              <p:cNvPr id="6" name="椭圆 5"/>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椭圆 6"/>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椭圆 9"/>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 name="椭圆 10"/>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椭圆 11"/>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3" name="矩形 12"/>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13" name="矩形 12"/>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4" name="矩形 13"/>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5" name="矩形 14"/>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6" name="矩形 15"/>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17" name="矩形 16"/>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18" name="矩形 17"/>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19" name="矩形 18"/>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11"/>
                    <a:stretch>
                      <a:fillRect/>
                    </a:stretch>
                  </a:blipFill>
                </p:spPr>
                <p:txBody>
                  <a:bodyPr/>
                  <a:lstStyle/>
                  <a:p>
                    <a:r>
                      <a:rPr lang="zh-CN" altLang="en-US">
                        <a:noFill/>
                      </a:rPr>
                      <a:t> </a:t>
                    </a:r>
                  </a:p>
                </p:txBody>
              </p:sp>
            </mc:Fallback>
          </mc:AlternateContent>
          <p:cxnSp>
            <p:nvCxnSpPr>
              <p:cNvPr id="21" name="曲线连接符 20"/>
              <p:cNvCxnSpPr>
                <a:stCxn id="6" idx="0"/>
                <a:endCxn id="7"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曲线连接符 25"/>
              <p:cNvCxnSpPr>
                <a:stCxn id="7" idx="0"/>
                <a:endCxn id="8"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曲线连接符 26"/>
              <p:cNvCxnSpPr>
                <a:stCxn id="8" idx="0"/>
                <a:endCxn id="9"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9" idx="0"/>
                <a:endCxn id="10"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曲线连接符 28"/>
              <p:cNvCxnSpPr>
                <a:stCxn id="10" idx="0"/>
                <a:endCxn id="11"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11" idx="0"/>
                <a:endCxn id="12"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p:cNvCxnSpPr>
                <a:stCxn id="7" idx="4"/>
                <a:endCxn id="6"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曲线连接符 47"/>
              <p:cNvCxnSpPr>
                <a:stCxn id="8" idx="4"/>
                <a:endCxn id="7"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曲线连接符 48"/>
              <p:cNvCxnSpPr>
                <a:stCxn id="9" idx="4"/>
                <a:endCxn id="8"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10" idx="4"/>
                <a:endCxn id="9"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11" idx="4"/>
                <a:endCxn id="10"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曲线连接符 51"/>
              <p:cNvCxnSpPr>
                <a:stCxn id="12" idx="4"/>
                <a:endCxn id="11"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73" name="矩形 72"/>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73" name="矩形 72"/>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2"/>
                    <a:stretch>
                      <a:fillRect b="-1639"/>
                    </a:stretch>
                  </a:blipFill>
                </p:spPr>
                <p:txBody>
                  <a:bodyPr/>
                  <a:lstStyle/>
                  <a:p>
                    <a:r>
                      <a:rPr lang="zh-CN" altLang="en-US">
                        <a:noFill/>
                      </a:rPr>
                      <a:t> </a:t>
                    </a:r>
                  </a:p>
                </p:txBody>
              </p:sp>
            </mc:Fallback>
          </mc:AlternateContent>
          <p:sp>
            <p:nvSpPr>
              <p:cNvPr id="74" name="椭圆 73"/>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5" name="椭圆 74"/>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6" name="椭圆 75"/>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椭圆 76"/>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椭圆 77"/>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9" name="椭圆 78"/>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椭圆 79"/>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1" name="矩形 80"/>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81" name="矩形 80"/>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矩形 81"/>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p:cxnSp>
            <p:nvCxnSpPr>
              <p:cNvPr id="88" name="曲线连接符 87"/>
              <p:cNvCxnSpPr>
                <a:stCxn id="74" idx="0"/>
                <a:endCxn id="75"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曲线连接符 88"/>
              <p:cNvCxnSpPr>
                <a:stCxn id="75" idx="0"/>
                <a:endCxn id="76"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76" idx="0"/>
                <a:endCxn id="77"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77" idx="0"/>
                <a:endCxn id="78"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78" idx="0"/>
                <a:endCxn id="79"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79" idx="0"/>
                <a:endCxn id="80"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曲线连接符 93"/>
              <p:cNvCxnSpPr>
                <a:stCxn id="75" idx="4"/>
                <a:endCxn id="74"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曲线连接符 94"/>
              <p:cNvCxnSpPr>
                <a:stCxn id="76" idx="4"/>
                <a:endCxn id="75"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77" idx="4"/>
                <a:endCxn id="76"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曲线连接符 96"/>
              <p:cNvCxnSpPr>
                <a:stCxn id="78" idx="4"/>
                <a:endCxn id="77"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曲线连接符 97"/>
              <p:cNvCxnSpPr>
                <a:stCxn id="79" idx="4"/>
                <a:endCxn id="78"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0" idx="4"/>
                <a:endCxn id="79"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0" name="组合 99"/>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101" name="矩形 100"/>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101" name="矩形 100"/>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20"/>
                    <a:stretch>
                      <a:fillRect b="-3333"/>
                    </a:stretch>
                  </a:blipFill>
                </p:spPr>
                <p:txBody>
                  <a:bodyPr/>
                  <a:lstStyle/>
                  <a:p>
                    <a:r>
                      <a:rPr lang="zh-CN" altLang="en-US">
                        <a:noFill/>
                      </a:rPr>
                      <a:t> </a:t>
                    </a:r>
                  </a:p>
                </p:txBody>
              </p:sp>
            </mc:Fallback>
          </mc:AlternateContent>
          <p:sp>
            <p:nvSpPr>
              <p:cNvPr id="102" name="椭圆 101"/>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3" name="椭圆 102"/>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4" name="椭圆 103"/>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5" name="椭圆 104"/>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6" name="椭圆 105"/>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7" name="椭圆 106"/>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8" name="椭圆 107"/>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09" name="矩形 108"/>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109" name="矩形 108"/>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矩形 109"/>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110" name="矩形 109"/>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矩形 110"/>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111" name="矩形 110"/>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矩形 111"/>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112" name="矩形 111"/>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矩形 112"/>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113" name="矩形 112"/>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矩形 113"/>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114" name="矩形 113"/>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矩形 114"/>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115" name="矩形 114"/>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7"/>
                    <a:stretch>
                      <a:fillRect/>
                    </a:stretch>
                  </a:blipFill>
                </p:spPr>
                <p:txBody>
                  <a:bodyPr/>
                  <a:lstStyle/>
                  <a:p>
                    <a:r>
                      <a:rPr lang="zh-CN" altLang="en-US">
                        <a:noFill/>
                      </a:rPr>
                      <a:t> </a:t>
                    </a:r>
                  </a:p>
                </p:txBody>
              </p:sp>
            </mc:Fallback>
          </mc:AlternateContent>
          <p:cxnSp>
            <p:nvCxnSpPr>
              <p:cNvPr id="116" name="曲线连接符 115"/>
              <p:cNvCxnSpPr>
                <a:stCxn id="102" idx="0"/>
                <a:endCxn id="103"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曲线连接符 116"/>
              <p:cNvCxnSpPr>
                <a:stCxn id="103" idx="0"/>
                <a:endCxn id="104"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曲线连接符 117"/>
              <p:cNvCxnSpPr>
                <a:stCxn id="104" idx="0"/>
                <a:endCxn id="105"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曲线连接符 118"/>
              <p:cNvCxnSpPr>
                <a:stCxn id="105" idx="0"/>
                <a:endCxn id="106"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曲线连接符 119"/>
              <p:cNvCxnSpPr>
                <a:stCxn id="106" idx="0"/>
                <a:endCxn id="107"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曲线连接符 120"/>
              <p:cNvCxnSpPr>
                <a:stCxn id="107" idx="0"/>
                <a:endCxn id="108"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曲线连接符 121"/>
              <p:cNvCxnSpPr>
                <a:stCxn id="103" idx="4"/>
                <a:endCxn id="102"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曲线连接符 122"/>
              <p:cNvCxnSpPr>
                <a:stCxn id="104" idx="4"/>
                <a:endCxn id="103"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曲线连接符 123"/>
              <p:cNvCxnSpPr>
                <a:stCxn id="105" idx="4"/>
                <a:endCxn id="104"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曲线连接符 124"/>
              <p:cNvCxnSpPr>
                <a:stCxn id="106" idx="4"/>
                <a:endCxn id="105"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曲线连接符 125"/>
              <p:cNvCxnSpPr>
                <a:stCxn id="107" idx="4"/>
                <a:endCxn id="106"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曲线连接符 126"/>
              <p:cNvCxnSpPr>
                <a:stCxn id="108" idx="4"/>
                <a:endCxn id="107"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8" name="文本框 127"/>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29" name="文本框 128"/>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0" name="文本框 129"/>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31" name="组合 130"/>
            <p:cNvGrpSpPr/>
            <p:nvPr/>
          </p:nvGrpSpPr>
          <p:grpSpPr>
            <a:xfrm>
              <a:off x="7888157" y="3211091"/>
              <a:ext cx="445637" cy="415498"/>
              <a:chOff x="7448262" y="1423269"/>
              <a:chExt cx="445637" cy="415498"/>
            </a:xfrm>
          </p:grpSpPr>
          <p:sp>
            <p:nvSpPr>
              <p:cNvPr id="132" name="椭圆 131"/>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33" name="文本框 132"/>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33" name="文本框 132"/>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8"/>
                    <a:stretch>
                      <a:fillRect/>
                    </a:stretch>
                  </a:blipFill>
                  <a:ln>
                    <a:noFill/>
                  </a:ln>
                </p:spPr>
                <p:txBody>
                  <a:bodyPr/>
                  <a:lstStyle/>
                  <a:p>
                    <a:r>
                      <a:rPr lang="zh-CN" altLang="en-US">
                        <a:noFill/>
                      </a:rPr>
                      <a:t> </a:t>
                    </a:r>
                  </a:p>
                </p:txBody>
              </p:sp>
            </mc:Fallback>
          </mc:AlternateContent>
        </p:grpSp>
      </p:grpSp>
      <p:grpSp>
        <p:nvGrpSpPr>
          <p:cNvPr id="24" name="组合 23"/>
          <p:cNvGrpSpPr/>
          <p:nvPr/>
        </p:nvGrpSpPr>
        <p:grpSpPr>
          <a:xfrm>
            <a:off x="4797456" y="2707040"/>
            <a:ext cx="3150737" cy="755769"/>
            <a:chOff x="4797456" y="2707040"/>
            <a:chExt cx="3150737" cy="755769"/>
          </a:xfrm>
        </p:grpSpPr>
        <p:cxnSp>
          <p:nvCxnSpPr>
            <p:cNvPr id="136" name="曲线连接符 135"/>
            <p:cNvCxnSpPr>
              <a:stCxn id="10" idx="0"/>
              <a:endCxn id="132" idx="0"/>
            </p:cNvCxnSpPr>
            <p:nvPr/>
          </p:nvCxnSpPr>
          <p:spPr>
            <a:xfrm rot="5400000" flipH="1" flipV="1">
              <a:off x="6338605" y="1835637"/>
              <a:ext cx="68440" cy="3150737"/>
            </a:xfrm>
            <a:prstGeom prst="curvedConnector3">
              <a:avLst>
                <a:gd name="adj1" fmla="val 6094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曲线连接符 138"/>
            <p:cNvCxnSpPr>
              <a:stCxn id="132" idx="1"/>
              <a:endCxn id="11" idx="1"/>
            </p:cNvCxnSpPr>
            <p:nvPr/>
          </p:nvCxnSpPr>
          <p:spPr>
            <a:xfrm rot="16200000" flipH="1" flipV="1">
              <a:off x="6592183" y="2149251"/>
              <a:ext cx="68440" cy="2558676"/>
            </a:xfrm>
            <a:prstGeom prst="curvedConnector3">
              <a:avLst>
                <a:gd name="adj1" fmla="val -44068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nvGrpSpPr>
          <p:cNvPr id="31" name="组合 30"/>
          <p:cNvGrpSpPr/>
          <p:nvPr/>
        </p:nvGrpSpPr>
        <p:grpSpPr>
          <a:xfrm>
            <a:off x="4884113" y="3436821"/>
            <a:ext cx="3021628" cy="1181423"/>
            <a:chOff x="4884113" y="3436821"/>
            <a:chExt cx="3021628" cy="1181423"/>
          </a:xfrm>
        </p:grpSpPr>
        <p:cxnSp>
          <p:nvCxnSpPr>
            <p:cNvPr id="142" name="曲线连接符 141"/>
            <p:cNvCxnSpPr>
              <a:stCxn id="132" idx="2"/>
              <a:endCxn id="78" idx="0"/>
            </p:cNvCxnSpPr>
            <p:nvPr/>
          </p:nvCxnSpPr>
          <p:spPr>
            <a:xfrm rot="10800000" flipV="1">
              <a:off x="4884113" y="3436821"/>
              <a:ext cx="3004044" cy="11814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曲线连接符 143"/>
            <p:cNvCxnSpPr>
              <a:stCxn id="79" idx="0"/>
              <a:endCxn id="132" idx="3"/>
            </p:cNvCxnSpPr>
            <p:nvPr/>
          </p:nvCxnSpPr>
          <p:spPr>
            <a:xfrm rot="5400000" flipH="1" flipV="1">
              <a:off x="6121473" y="2833976"/>
              <a:ext cx="1138969" cy="2429567"/>
            </a:xfrm>
            <a:prstGeom prst="curvedConnector3">
              <a:avLst>
                <a:gd name="adj1" fmla="val 62975"/>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矩形 24"/>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30"/>
                  <a:stretch>
                    <a:fillRect b="-1639"/>
                  </a:stretch>
                </a:blipFill>
              </p:spPr>
              <p:txBody>
                <a:bodyPr/>
                <a:lstStyle/>
                <a:p>
                  <a:r>
                    <a:rPr lang="zh-CN" altLang="en-US">
                      <a:noFill/>
                    </a:rPr>
                    <a:t> </a:t>
                  </a:r>
                </a:p>
              </p:txBody>
            </p:sp>
          </mc:Fallback>
        </mc:AlternateContent>
      </p:grpSp>
      <p:grpSp>
        <p:nvGrpSpPr>
          <p:cNvPr id="33" name="组合 32"/>
          <p:cNvGrpSpPr/>
          <p:nvPr/>
        </p:nvGrpSpPr>
        <p:grpSpPr>
          <a:xfrm>
            <a:off x="4884113" y="3479274"/>
            <a:ext cx="3106533" cy="2311989"/>
            <a:chOff x="4884113" y="3479274"/>
            <a:chExt cx="3106533" cy="2311989"/>
          </a:xfrm>
        </p:grpSpPr>
        <p:cxnSp>
          <p:nvCxnSpPr>
            <p:cNvPr id="146" name="曲线连接符 145"/>
            <p:cNvCxnSpPr>
              <a:stCxn id="132" idx="4"/>
              <a:endCxn id="106" idx="0"/>
            </p:cNvCxnSpPr>
            <p:nvPr/>
          </p:nvCxnSpPr>
          <p:spPr>
            <a:xfrm rot="5400000">
              <a:off x="5268952" y="3112020"/>
              <a:ext cx="2294404" cy="3064081"/>
            </a:xfrm>
            <a:prstGeom prst="curvedConnector3">
              <a:avLst>
                <a:gd name="adj1" fmla="val 705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曲线连接符 148"/>
            <p:cNvCxnSpPr>
              <a:stCxn id="107" idx="0"/>
              <a:endCxn id="132" idx="5"/>
            </p:cNvCxnSpPr>
            <p:nvPr/>
          </p:nvCxnSpPr>
          <p:spPr>
            <a:xfrm rot="5400000" flipH="1" flipV="1">
              <a:off x="5577416" y="3378032"/>
              <a:ext cx="2311988" cy="2514472"/>
            </a:xfrm>
            <a:prstGeom prst="curvedConnector3">
              <a:avLst>
                <a:gd name="adj1" fmla="val 2643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32" name="矩形 3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31"/>
                  <a:stretch>
                    <a:fillRect b="-333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9453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74618"/>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1942414" y="3408218"/>
                <a:ext cx="6591985"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设</a:t>
                </a:r>
                <a:r>
                  <a:rPr lang="en-US" altLang="zh-CN" sz="1400" dirty="0">
                    <a:latin typeface="Courier New" panose="02070309020205020404" pitchFamily="49" charset="0"/>
                  </a:rPr>
                  <a:t>F</a:t>
                </a:r>
                <a:r>
                  <a:rPr lang="zh-CN" altLang="en-US" sz="1400" dirty="0">
                    <a:latin typeface="Courier New" panose="02070309020205020404" pitchFamily="49" charset="0"/>
                  </a:rPr>
                  <a:t>是可满足的，</a:t>
                </a:r>
                <a:r>
                  <a:rPr lang="en-US" altLang="zh-CN" sz="1400" dirty="0">
                    <a:latin typeface="Courier New" panose="02070309020205020404" pitchFamily="49" charset="0"/>
                  </a:rPr>
                  <a:t>t</a:t>
                </a:r>
                <a:r>
                  <a:rPr lang="zh-CN" altLang="en-US" sz="1400" dirty="0">
                    <a:latin typeface="Courier New" panose="02070309020205020404" pitchFamily="49" charset="0"/>
                  </a:rPr>
                  <a:t>是使</a:t>
                </a:r>
                <a:r>
                  <a:rPr lang="en-US" altLang="zh-CN" sz="1400" dirty="0">
                    <a:latin typeface="Courier New" panose="02070309020205020404" pitchFamily="49" charset="0"/>
                  </a:rPr>
                  <a:t>F</a:t>
                </a:r>
                <a:r>
                  <a:rPr lang="zh-CN" altLang="en-US" sz="1400" dirty="0">
                    <a:latin typeface="Courier New" panose="02070309020205020404" pitchFamily="49" charset="0"/>
                  </a:rPr>
                  <a:t>为</a:t>
                </a:r>
                <a:r>
                  <a:rPr lang="en-US" altLang="zh-CN" sz="1400" dirty="0">
                    <a:latin typeface="Courier New" panose="02070309020205020404" pitchFamily="49" charset="0"/>
                  </a:rPr>
                  <a:t>True</a:t>
                </a:r>
                <a:r>
                  <a:rPr lang="zh-CN" altLang="en-US" sz="1400" dirty="0">
                    <a:latin typeface="Courier New" panose="02070309020205020404" pitchFamily="49" charset="0"/>
                  </a:rPr>
                  <a:t>的一组</a:t>
                </a:r>
                <a14:m>
                  <m:oMath xmlns:m="http://schemas.openxmlformats.org/officeDocument/2006/math">
                    <m:d>
                      <m:dPr>
                        <m:begChr m:val="{"/>
                        <m:endChr m:val="}"/>
                        <m:ctrlPr>
                          <a:rPr lang="en-US" altLang="zh-CN" sz="1400" i="1" smtClean="0">
                            <a:latin typeface="Cambria Math" panose="02040503050406030204" pitchFamily="18" charset="0"/>
                          </a:rPr>
                        </m:ctrlPr>
                      </m:d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d>
                  </m:oMath>
                </a14:m>
                <a:r>
                  <a:rPr lang="zh-CN" altLang="en-US" sz="1400" dirty="0">
                    <a:latin typeface="Courier New" panose="02070309020205020404" pitchFamily="49" charset="0"/>
                  </a:rPr>
                  <a:t>的赋值。根据</a:t>
                </a:r>
                <a:r>
                  <a:rPr lang="en-US" altLang="zh-CN" sz="1400" dirty="0">
                    <a:latin typeface="Courier New" panose="02070309020205020404" pitchFamily="49" charset="0"/>
                  </a:rPr>
                  <a:t>t</a:t>
                </a:r>
                <a:r>
                  <a:rPr lang="zh-CN" altLang="en-US" sz="1400" dirty="0">
                    <a:latin typeface="Courier New" panose="02070309020205020404" pitchFamily="49" charset="0"/>
                  </a:rPr>
                  <a:t>构造一条从</a:t>
                </a:r>
                <a:r>
                  <a:rPr lang="en-US" altLang="zh-CN" sz="1400" dirty="0">
                    <a:latin typeface="Courier New" panose="02070309020205020404" pitchFamily="49" charset="0"/>
                  </a:rPr>
                  <a:t>s</a:t>
                </a:r>
                <a:r>
                  <a:rPr lang="en-US" altLang="zh-CN" sz="1400" baseline="-25000" dirty="0">
                    <a:latin typeface="Courier New" panose="02070309020205020404" pitchFamily="49" charset="0"/>
                  </a:rPr>
                  <a:t>0</a:t>
                </a:r>
                <a:r>
                  <a:rPr lang="zh-CN" altLang="en-US" sz="1400" dirty="0">
                    <a:latin typeface="Courier New" panose="02070309020205020404" pitchFamily="49" charset="0"/>
                  </a:rPr>
                  <a:t>出发，到</a:t>
                </a:r>
                <a:r>
                  <a:rPr lang="en-US" altLang="zh-CN" sz="1400" dirty="0" err="1">
                    <a:latin typeface="Courier New" panose="02070309020205020404" pitchFamily="49" charset="0"/>
                  </a:rPr>
                  <a:t>s</a:t>
                </a:r>
                <a:r>
                  <a:rPr lang="en-US" altLang="zh-CN" sz="1400" baseline="-25000" dirty="0" err="1">
                    <a:latin typeface="Courier New" panose="02070309020205020404" pitchFamily="49" charset="0"/>
                  </a:rPr>
                  <a:t>n</a:t>
                </a:r>
                <a:r>
                  <a:rPr lang="zh-CN" altLang="en-US" sz="1400" dirty="0">
                    <a:latin typeface="Courier New" panose="02070309020205020404" pitchFamily="49" charset="0"/>
                  </a:rPr>
                  <a:t>，再回到</a:t>
                </a:r>
                <a:r>
                  <a:rPr lang="en-US" altLang="zh-CN" sz="1400" dirty="0">
                    <a:latin typeface="Courier New" panose="02070309020205020404" pitchFamily="49" charset="0"/>
                  </a:rPr>
                  <a:t>s</a:t>
                </a:r>
                <a:r>
                  <a:rPr lang="en-US" altLang="zh-CN" sz="1400" baseline="-25000" dirty="0">
                    <a:latin typeface="Courier New" panose="02070309020205020404" pitchFamily="49" charset="0"/>
                  </a:rPr>
                  <a:t>0</a:t>
                </a:r>
                <a:r>
                  <a:rPr lang="zh-CN" altLang="en-US" sz="1400" dirty="0">
                    <a:latin typeface="Courier New" panose="02070309020205020404" pitchFamily="49" charset="0"/>
                  </a:rPr>
                  <a:t>的哈密顿回路。</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4" y="3408218"/>
                <a:ext cx="6591985" cy="738664"/>
              </a:xfrm>
              <a:prstGeom prst="rect">
                <a:avLst/>
              </a:prstGeom>
              <a:blipFill rotWithShape="0">
                <a:blip r:embed="rId2"/>
                <a:stretch>
                  <a:fillRect l="-185"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942414" y="4172772"/>
                <a:ext cx="6591984"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b="0" i="1" smtClean="0">
                        <a:latin typeface="Cambria Math" panose="02040503050406030204" pitchFamily="18" charset="0"/>
                      </a:rPr>
                      <m:t>𝑡</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，则选择：</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0</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𝑖𝑚</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𝑠</m:t>
                        </m:r>
                      </m:e>
                      <m:sub>
                        <m:r>
                          <a:rPr lang="en-US" altLang="zh-CN" sz="1400" b="0" i="1" smtClean="0">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i="1">
                        <a:latin typeface="Cambria Math" panose="02040503050406030204" pitchFamily="18" charset="0"/>
                      </a:rPr>
                      <m:t>𝑡</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e>
                    </m:d>
                    <m:r>
                      <a:rPr lang="en-US" altLang="zh-CN" sz="1400" i="1">
                        <a:latin typeface="Cambria Math" panose="02040503050406030204" pitchFamily="18" charset="0"/>
                      </a:rPr>
                      <m:t>=</m:t>
                    </m:r>
                    <m:r>
                      <a:rPr lang="en-US" altLang="zh-CN" sz="1400" b="0" i="1" smtClean="0">
                        <a:latin typeface="Cambria Math" panose="02040503050406030204" pitchFamily="18" charset="0"/>
                      </a:rPr>
                      <m:t>𝐹𝑎𝑙𝑠𝑒</m:t>
                    </m:r>
                  </m:oMath>
                </a14:m>
                <a:r>
                  <a:rPr lang="zh-CN" altLang="en-US" sz="1400" dirty="0">
                    <a:latin typeface="Courier New" panose="02070309020205020404" pitchFamily="49" charset="0"/>
                  </a:rPr>
                  <a:t>，则选择：</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a:t>
                </a:r>
              </a:p>
            </p:txBody>
          </p:sp>
        </mc:Choice>
        <mc:Fallback xmlns="">
          <p:sp>
            <p:nvSpPr>
              <p:cNvPr id="5" name="文本框 4"/>
              <p:cNvSpPr txBox="1">
                <a:spLocks noRot="1" noChangeAspect="1" noMove="1" noResize="1" noEditPoints="1" noAdjustHandles="1" noChangeArrowheads="1" noChangeShapeType="1" noTextEdit="1"/>
              </p:cNvSpPr>
              <p:nvPr/>
            </p:nvSpPr>
            <p:spPr>
              <a:xfrm>
                <a:off x="1942414" y="4172772"/>
                <a:ext cx="6591984" cy="738664"/>
              </a:xfrm>
              <a:prstGeom prst="rect">
                <a:avLst/>
              </a:prstGeom>
              <a:blipFill rotWithShape="0">
                <a:blip r:embed="rId3"/>
                <a:stretch>
                  <a:fillRect l="-1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942414" y="4915927"/>
                <a:ext cx="6591984" cy="43358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设</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𝑗</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𝑧</m:t>
                        </m:r>
                      </m:e>
                      <m:sub>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2</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𝑧</m:t>
                        </m:r>
                      </m:e>
                      <m:sub>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3</m:t>
                        </m:r>
                      </m:sub>
                    </m:sSub>
                  </m:oMath>
                </a14:m>
                <a:r>
                  <a:rPr lang="zh-CN" altLang="en-US" sz="1400" dirty="0">
                    <a:latin typeface="Courier New" panose="02070309020205020404" pitchFamily="49" charset="0"/>
                  </a:rPr>
                  <a:t>，由</a:t>
                </a:r>
                <a14:m>
                  <m:oMath xmlns:m="http://schemas.openxmlformats.org/officeDocument/2006/math">
                    <m:r>
                      <a:rPr lang="en-US" altLang="zh-CN" sz="1400" b="0" i="1" smtClean="0">
                        <a:latin typeface="Cambria Math" panose="02040503050406030204" pitchFamily="18" charset="0"/>
                      </a:rPr>
                      <m:t>𝑡</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𝑗</m:t>
                            </m:r>
                          </m:sub>
                        </m:sSub>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，则必存在</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𝑗𝑘</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942414" y="4915927"/>
                <a:ext cx="6591984" cy="433580"/>
              </a:xfrm>
              <a:prstGeom prst="rect">
                <a:avLst/>
              </a:prstGeom>
              <a:blipFill rotWithShape="0">
                <a:blip r:embed="rId4"/>
                <a:stretch>
                  <a:fillRect l="-185" b="-40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942414" y="5344762"/>
                <a:ext cx="6591984" cy="43217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i="1">
                            <a:latin typeface="Cambria Math" panose="02040503050406030204" pitchFamily="18" charset="0"/>
                          </a:rPr>
                          <m:t>𝑗𝑘</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zh-CN" altLang="en-US" sz="1400" dirty="0">
                    <a:latin typeface="Courier New" panose="02070309020205020404" pitchFamily="49" charset="0"/>
                  </a:rPr>
                  <a:t>，则对应路径段为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，且存在</a:t>
                </a:r>
                <a14:m>
                  <m:oMath xmlns:m="http://schemas.openxmlformats.org/officeDocument/2006/math">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𝑖𝑗</m:t>
                            </m:r>
                          </m:sub>
                        </m:sSub>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e>
                    </m:d>
                  </m:oMath>
                </a14:m>
                <a:r>
                  <a:rPr lang="zh-CN" altLang="en-US" sz="1400" dirty="0"/>
                  <a:t>和</a:t>
                </a:r>
                <a14:m>
                  <m:oMath xmlns:m="http://schemas.openxmlformats.org/officeDocument/2006/math">
                    <m:d>
                      <m:dPr>
                        <m:begChr m:val="⟨"/>
                        <m:endChr m:val="⟩"/>
                        <m:ctrlPr>
                          <a:rPr lang="en-US" altLang="zh-CN" sz="1400" i="1" dirty="0">
                            <a:latin typeface="Cambria Math" panose="02040503050406030204" pitchFamily="18" charset="0"/>
                          </a:rPr>
                        </m:ctrlPr>
                      </m:dPr>
                      <m:e>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𝐶</m:t>
                            </m:r>
                          </m:e>
                          <m:sub>
                            <m:r>
                              <a:rPr lang="en-US" altLang="zh-CN" sz="1400" i="1" dirty="0">
                                <a:latin typeface="Cambria Math" panose="02040503050406030204" pitchFamily="18" charset="0"/>
                              </a:rPr>
                              <m:t>𝑗</m:t>
                            </m:r>
                          </m:sub>
                        </m:sSub>
                        <m:r>
                          <a:rPr lang="en-US" altLang="zh-CN" sz="1400" i="1" dirty="0">
                            <a:latin typeface="Cambria Math" panose="02040503050406030204" pitchFamily="18" charset="0"/>
                          </a:rPr>
                          <m:t>, </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𝑏</m:t>
                            </m:r>
                          </m:e>
                          <m:sub>
                            <m:r>
                              <a:rPr lang="en-US" altLang="zh-CN" sz="1400" i="1" dirty="0">
                                <a:latin typeface="Cambria Math" panose="02040503050406030204" pitchFamily="18" charset="0"/>
                              </a:rPr>
                              <m:t>𝑖𝑗</m:t>
                            </m:r>
                          </m:sub>
                        </m:sSub>
                      </m:e>
                    </m:d>
                  </m:oMath>
                </a14:m>
                <a:r>
                  <a:rPr lang="zh-CN" altLang="en-US" sz="1400" dirty="0">
                    <a:latin typeface="Courier New" panose="02070309020205020404" pitchFamily="49" charset="0"/>
                  </a:rPr>
                  <a:t>。</a:t>
                </a:r>
              </a:p>
            </p:txBody>
          </p:sp>
        </mc:Choice>
        <mc:Fallback xmlns="">
          <p:sp>
            <p:nvSpPr>
              <p:cNvPr id="7" name="文本框 6"/>
              <p:cNvSpPr txBox="1">
                <a:spLocks noRot="1" noChangeAspect="1" noMove="1" noResize="1" noEditPoints="1" noAdjustHandles="1" noChangeArrowheads="1" noChangeShapeType="1" noTextEdit="1"/>
              </p:cNvSpPr>
              <p:nvPr/>
            </p:nvSpPr>
            <p:spPr>
              <a:xfrm>
                <a:off x="1942414" y="5344762"/>
                <a:ext cx="6591984" cy="432170"/>
              </a:xfrm>
              <a:prstGeom prst="rect">
                <a:avLst/>
              </a:prstGeom>
              <a:blipFill rotWithShape="0">
                <a:blip r:embed="rId5"/>
                <a:stretch>
                  <a:fillRect l="-185" b="-41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942414" y="5777101"/>
                <a:ext cx="6591984" cy="46301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14:m>
                  <m:oMath xmlns:m="http://schemas.openxmlformats.org/officeDocument/2006/math">
                    <m:sSub>
                      <m:sSubPr>
                        <m:ctrlPr>
                          <a:rPr lang="en-US" altLang="zh-CN" sz="1100" i="1">
                            <a:latin typeface="Cambria Math" panose="02040503050406030204" pitchFamily="18" charset="0"/>
                          </a:rPr>
                        </m:ctrlPr>
                      </m:sSubPr>
                      <m:e>
                        <m:r>
                          <a:rPr lang="en-US" altLang="zh-CN" sz="1100" i="1">
                            <a:latin typeface="Cambria Math" panose="02040503050406030204" pitchFamily="18" charset="0"/>
                          </a:rPr>
                          <m:t>𝑧</m:t>
                        </m:r>
                      </m:e>
                      <m:sub>
                        <m:r>
                          <a:rPr lang="en-US" altLang="zh-CN" sz="1100" i="1">
                            <a:latin typeface="Cambria Math" panose="02040503050406030204" pitchFamily="18" charset="0"/>
                          </a:rPr>
                          <m:t>𝑗𝑘</m:t>
                        </m:r>
                      </m:sub>
                    </m:sSub>
                    <m:r>
                      <a:rPr lang="en-US" altLang="zh-CN" sz="1100" i="1">
                        <a:latin typeface="Cambria Math" panose="02040503050406030204" pitchFamily="18" charset="0"/>
                      </a:rPr>
                      <m:t>=</m:t>
                    </m:r>
                    <m:sSub>
                      <m:sSubPr>
                        <m:ctrlPr>
                          <a:rPr lang="en-US" altLang="zh-CN" sz="1100" i="1">
                            <a:latin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m:t>
                        </m:r>
                        <m:r>
                          <a:rPr lang="en-US" altLang="zh-CN" sz="1100" i="1">
                            <a:latin typeface="Cambria Math" panose="02040503050406030204" pitchFamily="18" charset="0"/>
                          </a:rPr>
                          <m:t>𝑥</m:t>
                        </m:r>
                      </m:e>
                      <m:sub>
                        <m:r>
                          <a:rPr lang="en-US" altLang="zh-CN" sz="1100" i="1">
                            <a:latin typeface="Cambria Math" panose="02040503050406030204" pitchFamily="18" charset="0"/>
                          </a:rPr>
                          <m:t>𝑖</m:t>
                        </m:r>
                      </m:sub>
                    </m:sSub>
                  </m:oMath>
                </a14:m>
                <a:r>
                  <a:rPr lang="zh-CN" altLang="en-US" sz="1400" dirty="0">
                    <a:latin typeface="Courier New" panose="02070309020205020404" pitchFamily="49" charset="0"/>
                  </a:rPr>
                  <a:t>，则对应路径段为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，且存在</a:t>
                </a:r>
                <a14:m>
                  <m:oMath xmlns:m="http://schemas.openxmlformats.org/officeDocument/2006/math">
                    <m:d>
                      <m:dPr>
                        <m:begChr m:val="⟨"/>
                        <m:endChr m:val="⟩"/>
                        <m:ctrlPr>
                          <a:rPr lang="en-US" altLang="zh-CN" sz="1400" i="1" dirty="0">
                            <a:latin typeface="Cambria Math" panose="02040503050406030204" pitchFamily="18" charset="0"/>
                          </a:rPr>
                        </m:ctrlPr>
                      </m:dPr>
                      <m:e>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𝑏</m:t>
                            </m:r>
                          </m:e>
                          <m:sub>
                            <m:r>
                              <a:rPr lang="en-US" altLang="zh-CN" sz="1400" i="1" dirty="0">
                                <a:latin typeface="Cambria Math" panose="02040503050406030204" pitchFamily="18" charset="0"/>
                              </a:rPr>
                              <m:t>𝑖𝑗</m:t>
                            </m:r>
                          </m:sub>
                        </m:sSub>
                        <m:r>
                          <a:rPr lang="en-US" altLang="zh-CN" sz="1400" i="1" dirty="0">
                            <a:latin typeface="Cambria Math" panose="02040503050406030204" pitchFamily="18" charset="0"/>
                          </a:rPr>
                          <m:t>, </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𝐶</m:t>
                            </m:r>
                          </m:e>
                          <m:sub>
                            <m:r>
                              <a:rPr lang="en-US" altLang="zh-CN" sz="1400" i="1" dirty="0">
                                <a:latin typeface="Cambria Math" panose="02040503050406030204" pitchFamily="18" charset="0"/>
                              </a:rPr>
                              <m:t>𝑗</m:t>
                            </m:r>
                          </m:sub>
                        </m:sSub>
                      </m:e>
                    </m:d>
                  </m:oMath>
                </a14:m>
                <a:r>
                  <a:rPr lang="zh-CN" altLang="en-US" sz="1400" dirty="0"/>
                  <a:t>和</a:t>
                </a:r>
                <a14:m>
                  <m:oMath xmlns:m="http://schemas.openxmlformats.org/officeDocument/2006/math">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𝑖𝑗</m:t>
                            </m:r>
                          </m:sub>
                        </m:sSub>
                      </m:e>
                    </m:d>
                  </m:oMath>
                </a14:m>
                <a:r>
                  <a:rPr lang="zh-CN" altLang="en-US" sz="1400" dirty="0">
                    <a:latin typeface="Courier New" panose="02070309020205020404" pitchFamily="49" charset="0"/>
                  </a:rPr>
                  <a:t>。</a:t>
                </a:r>
              </a:p>
            </p:txBody>
          </p:sp>
        </mc:Choice>
        <mc:Fallback xmlns="">
          <p:sp>
            <p:nvSpPr>
              <p:cNvPr id="8" name="文本框 7"/>
              <p:cNvSpPr txBox="1">
                <a:spLocks noRot="1" noChangeAspect="1" noMove="1" noResize="1" noEditPoints="1" noAdjustHandles="1" noChangeArrowheads="1" noChangeShapeType="1" noTextEdit="1"/>
              </p:cNvSpPr>
              <p:nvPr/>
            </p:nvSpPr>
            <p:spPr>
              <a:xfrm>
                <a:off x="1942414" y="5777101"/>
                <a:ext cx="6591984" cy="463012"/>
              </a:xfrm>
              <a:prstGeom prst="rect">
                <a:avLst/>
              </a:prstGeom>
              <a:blipFill rotWithShape="0">
                <a:blip r:embed="rId6"/>
                <a:stretch>
                  <a:fillRect l="-185"/>
                </a:stretch>
              </a:blipFill>
            </p:spPr>
            <p:txBody>
              <a:bodyPr/>
              <a:lstStyle/>
              <a:p>
                <a:r>
                  <a:rPr lang="zh-CN" altLang="en-US">
                    <a:noFill/>
                  </a:rPr>
                  <a:t> </a:t>
                </a:r>
              </a:p>
            </p:txBody>
          </p:sp>
        </mc:Fallback>
      </mc:AlternateContent>
      <p:sp>
        <p:nvSpPr>
          <p:cNvPr id="9" name="文本框 8"/>
          <p:cNvSpPr txBox="1"/>
          <p:nvPr/>
        </p:nvSpPr>
        <p:spPr>
          <a:xfrm>
            <a:off x="1942414" y="6302795"/>
            <a:ext cx="6591984"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由此得到</a:t>
            </a:r>
            <a:r>
              <a:rPr lang="en-US" altLang="zh-CN" sz="1400" dirty="0">
                <a:latin typeface="Courier New" panose="02070309020205020404" pitchFamily="49" charset="0"/>
              </a:rPr>
              <a:t>D</a:t>
            </a:r>
            <a:r>
              <a:rPr lang="zh-CN" altLang="en-US" sz="1400" dirty="0">
                <a:latin typeface="Courier New" panose="02070309020205020404" pitchFamily="49" charset="0"/>
              </a:rPr>
              <a:t>中的一条哈密顿回路。</a:t>
            </a:r>
          </a:p>
        </p:txBody>
      </p:sp>
    </p:spTree>
    <p:extLst>
      <p:ext uri="{BB962C8B-B14F-4D97-AF65-F5344CB8AC3E}">
        <p14:creationId xmlns:p14="http://schemas.microsoft.com/office/powerpoint/2010/main" val="33425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74618"/>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7" name="组合 116"/>
          <p:cNvGrpSpPr/>
          <p:nvPr/>
        </p:nvGrpSpPr>
        <p:grpSpPr>
          <a:xfrm>
            <a:off x="1942415" y="2770909"/>
            <a:ext cx="6773230" cy="3976218"/>
            <a:chOff x="1851791" y="2825201"/>
            <a:chExt cx="6773230" cy="3976218"/>
          </a:xfrm>
        </p:grpSpPr>
        <p:grpSp>
          <p:nvGrpSpPr>
            <p:cNvPr id="115" name="组合 114"/>
            <p:cNvGrpSpPr/>
            <p:nvPr/>
          </p:nvGrpSpPr>
          <p:grpSpPr>
            <a:xfrm>
              <a:off x="1851791" y="2825201"/>
              <a:ext cx="6773230" cy="3976218"/>
              <a:chOff x="-1444202" y="1729447"/>
              <a:chExt cx="6773230" cy="3976218"/>
            </a:xfrm>
          </p:grpSpPr>
          <p:sp>
            <p:nvSpPr>
              <p:cNvPr id="114" name="矩形 113"/>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13" name="组合 112"/>
              <p:cNvGrpSpPr/>
              <p:nvPr/>
            </p:nvGrpSpPr>
            <p:grpSpPr>
              <a:xfrm>
                <a:off x="-1321085" y="1845998"/>
                <a:ext cx="6526996" cy="3467423"/>
                <a:chOff x="1806798" y="2707040"/>
                <a:chExt cx="6526996" cy="3467423"/>
              </a:xfrm>
            </p:grpSpPr>
            <p:grpSp>
              <p:nvGrpSpPr>
                <p:cNvPr id="10" name="组合 9"/>
                <p:cNvGrpSpPr/>
                <p:nvPr/>
              </p:nvGrpSpPr>
              <p:grpSpPr>
                <a:xfrm>
                  <a:off x="1806798" y="3171400"/>
                  <a:ext cx="6526996" cy="3003063"/>
                  <a:chOff x="1806798" y="3171400"/>
                  <a:chExt cx="6526996" cy="3003063"/>
                </a:xfrm>
              </p:grpSpPr>
              <p:grpSp>
                <p:nvGrpSpPr>
                  <p:cNvPr id="11" name="组合 10"/>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74" name="矩形 73"/>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75" name="椭圆 74"/>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6" name="椭圆 75"/>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椭圆 76"/>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椭圆 77"/>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9" name="椭圆 78"/>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椭圆 79"/>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1" name="椭圆 80"/>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2" name="矩形 81"/>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89" name="曲线连接符 88"/>
                    <p:cNvCxnSpPr>
                      <a:stCxn id="75" idx="0"/>
                      <a:endCxn id="76"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76" idx="0"/>
                      <a:endCxn id="77"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77" idx="0"/>
                      <a:endCxn id="78"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78" idx="0"/>
                      <a:endCxn id="79"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79" idx="0"/>
                      <a:endCxn id="80"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曲线连接符 93"/>
                    <p:cNvCxnSpPr>
                      <a:stCxn id="80" idx="0"/>
                      <a:endCxn id="81"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曲线连接符 94"/>
                    <p:cNvCxnSpPr>
                      <a:stCxn id="76" idx="4"/>
                      <a:endCxn id="75"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77" idx="4"/>
                      <a:endCxn id="76"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曲线连接符 96"/>
                    <p:cNvCxnSpPr>
                      <a:stCxn id="78" idx="4"/>
                      <a:endCxn id="77"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曲线连接符 97"/>
                    <p:cNvCxnSpPr>
                      <a:stCxn id="79" idx="4"/>
                      <a:endCxn id="78"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0" idx="4"/>
                      <a:endCxn id="79"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曲线连接符 99"/>
                    <p:cNvCxnSpPr>
                      <a:stCxn id="81" idx="4"/>
                      <a:endCxn id="80"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47" name="矩形 46"/>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48" name="椭圆 47"/>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椭圆 48"/>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椭圆 49"/>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椭圆 50"/>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椭圆 51"/>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椭圆 52"/>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4" name="椭圆 53"/>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55" name="矩形 54"/>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62" name="曲线连接符 61"/>
                    <p:cNvCxnSpPr>
                      <a:stCxn id="48" idx="0"/>
                      <a:endCxn id="49"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49" idx="0"/>
                      <a:endCxn id="50"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曲线连接符 63"/>
                    <p:cNvCxnSpPr>
                      <a:stCxn id="50" idx="0"/>
                      <a:endCxn id="51"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51" idx="0"/>
                      <a:endCxn id="52"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p:cNvCxnSpPr>
                      <a:stCxn id="52" idx="0"/>
                      <a:endCxn id="53"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53" idx="0"/>
                      <a:endCxn id="54"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曲线连接符 67"/>
                    <p:cNvCxnSpPr>
                      <a:stCxn id="49" idx="4"/>
                      <a:endCxn id="48"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50" idx="4"/>
                      <a:endCxn id="49"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51" idx="4"/>
                      <a:endCxn id="50"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曲线连接符 70"/>
                    <p:cNvCxnSpPr>
                      <a:stCxn id="52" idx="4"/>
                      <a:endCxn id="51"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53" idx="4"/>
                      <a:endCxn id="52"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曲线连接符 72"/>
                    <p:cNvCxnSpPr>
                      <a:stCxn id="54" idx="4"/>
                      <a:endCxn id="53"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20" name="矩形 19"/>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21" name="椭圆 20"/>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椭圆 21"/>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椭圆 22"/>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椭圆 24"/>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8" name="矩形 27"/>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35" name="曲线连接符 34"/>
                    <p:cNvCxnSpPr>
                      <a:stCxn id="21" idx="0"/>
                      <a:endCxn id="22"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22" idx="0"/>
                      <a:endCxn id="23"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23" idx="0"/>
                      <a:endCxn id="24"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24" idx="0"/>
                      <a:endCxn id="25"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25" idx="0"/>
                      <a:endCxn id="26"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26" idx="0"/>
                      <a:endCxn id="27"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曲线连接符 40"/>
                    <p:cNvCxnSpPr>
                      <a:stCxn id="22" idx="4"/>
                      <a:endCxn id="21"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p:cNvCxnSpPr>
                      <a:stCxn id="23" idx="4"/>
                      <a:endCxn id="22"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a:stCxn id="24" idx="4"/>
                      <a:endCxn id="23"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25" idx="4"/>
                      <a:endCxn id="24"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26" idx="4"/>
                      <a:endCxn id="25"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27" idx="4"/>
                      <a:endCxn id="26"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5" name="文本框 14"/>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6" name="文本框 15"/>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7" name="组合 16"/>
                  <p:cNvGrpSpPr/>
                  <p:nvPr/>
                </p:nvGrpSpPr>
                <p:grpSpPr>
                  <a:xfrm>
                    <a:off x="7888157" y="3211091"/>
                    <a:ext cx="445637" cy="415498"/>
                    <a:chOff x="7448262" y="1423269"/>
                    <a:chExt cx="445637" cy="415498"/>
                  </a:xfrm>
                </p:grpSpPr>
                <p:sp>
                  <p:nvSpPr>
                    <p:cNvPr id="18" name="椭圆 17"/>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9" name="文本框 18"/>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01" name="组合 100"/>
                <p:cNvGrpSpPr/>
                <p:nvPr/>
              </p:nvGrpSpPr>
              <p:grpSpPr>
                <a:xfrm>
                  <a:off x="4797456" y="2707040"/>
                  <a:ext cx="3150737" cy="755769"/>
                  <a:chOff x="4797456" y="2707040"/>
                  <a:chExt cx="3150737" cy="755769"/>
                </a:xfrm>
              </p:grpSpPr>
              <p:cxnSp>
                <p:nvCxnSpPr>
                  <p:cNvPr id="102" name="曲线连接符 101"/>
                  <p:cNvCxnSpPr>
                    <a:stCxn id="79" idx="0"/>
                    <a:endCxn id="18" idx="0"/>
                  </p:cNvCxnSpPr>
                  <p:nvPr/>
                </p:nvCxnSpPr>
                <p:spPr>
                  <a:xfrm rot="5400000" flipH="1" flipV="1">
                    <a:off x="6338605" y="1835637"/>
                    <a:ext cx="68440" cy="3150737"/>
                  </a:xfrm>
                  <a:prstGeom prst="curvedConnector3">
                    <a:avLst>
                      <a:gd name="adj1" fmla="val 6094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曲线连接符 102"/>
                  <p:cNvCxnSpPr>
                    <a:stCxn id="18" idx="1"/>
                    <a:endCxn id="80" idx="1"/>
                  </p:cNvCxnSpPr>
                  <p:nvPr/>
                </p:nvCxnSpPr>
                <p:spPr>
                  <a:xfrm rot="16200000" flipH="1" flipV="1">
                    <a:off x="6592183" y="2149251"/>
                    <a:ext cx="68440" cy="2558676"/>
                  </a:xfrm>
                  <a:prstGeom prst="curvedConnector3">
                    <a:avLst>
                      <a:gd name="adj1" fmla="val -44068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矩形 103"/>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05" name="组合 104"/>
                <p:cNvGrpSpPr/>
                <p:nvPr/>
              </p:nvGrpSpPr>
              <p:grpSpPr>
                <a:xfrm>
                  <a:off x="4884113" y="3436821"/>
                  <a:ext cx="3021628" cy="1181423"/>
                  <a:chOff x="4884113" y="3436821"/>
                  <a:chExt cx="3021628" cy="1181423"/>
                </a:xfrm>
              </p:grpSpPr>
              <p:cxnSp>
                <p:nvCxnSpPr>
                  <p:cNvPr id="106" name="曲线连接符 105"/>
                  <p:cNvCxnSpPr>
                    <a:stCxn id="18" idx="2"/>
                    <a:endCxn id="52" idx="0"/>
                  </p:cNvCxnSpPr>
                  <p:nvPr/>
                </p:nvCxnSpPr>
                <p:spPr>
                  <a:xfrm rot="10800000" flipV="1">
                    <a:off x="4884113" y="3436821"/>
                    <a:ext cx="3004044" cy="11814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曲线连接符 106"/>
                  <p:cNvCxnSpPr>
                    <a:stCxn id="53" idx="0"/>
                    <a:endCxn id="18" idx="3"/>
                  </p:cNvCxnSpPr>
                  <p:nvPr/>
                </p:nvCxnSpPr>
                <p:spPr>
                  <a:xfrm rot="5400000" flipH="1" flipV="1">
                    <a:off x="6121473" y="2833976"/>
                    <a:ext cx="1138969" cy="2429567"/>
                  </a:xfrm>
                  <a:prstGeom prst="curvedConnector3">
                    <a:avLst>
                      <a:gd name="adj1" fmla="val 62975"/>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矩形 107"/>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09" name="组合 108"/>
                <p:cNvGrpSpPr/>
                <p:nvPr/>
              </p:nvGrpSpPr>
              <p:grpSpPr>
                <a:xfrm>
                  <a:off x="4884113" y="3479274"/>
                  <a:ext cx="3106533" cy="2311989"/>
                  <a:chOff x="4884113" y="3479274"/>
                  <a:chExt cx="3106533" cy="2311989"/>
                </a:xfrm>
              </p:grpSpPr>
              <p:cxnSp>
                <p:nvCxnSpPr>
                  <p:cNvPr id="110" name="曲线连接符 109"/>
                  <p:cNvCxnSpPr>
                    <a:stCxn id="18" idx="4"/>
                    <a:endCxn id="25" idx="0"/>
                  </p:cNvCxnSpPr>
                  <p:nvPr/>
                </p:nvCxnSpPr>
                <p:spPr>
                  <a:xfrm rot="5400000">
                    <a:off x="5268952" y="3112020"/>
                    <a:ext cx="2294404" cy="3064081"/>
                  </a:xfrm>
                  <a:prstGeom prst="curvedConnector3">
                    <a:avLst>
                      <a:gd name="adj1" fmla="val 705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曲线连接符 110"/>
                  <p:cNvCxnSpPr>
                    <a:stCxn id="26" idx="0"/>
                    <a:endCxn id="18" idx="5"/>
                  </p:cNvCxnSpPr>
                  <p:nvPr/>
                </p:nvCxnSpPr>
                <p:spPr>
                  <a:xfrm rot="5400000" flipH="1" flipV="1">
                    <a:off x="5577416" y="3378032"/>
                    <a:ext cx="2311988" cy="2514472"/>
                  </a:xfrm>
                  <a:prstGeom prst="curvedConnector3">
                    <a:avLst>
                      <a:gd name="adj1" fmla="val 2643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矩形 111"/>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6" name="矩形 115"/>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9869309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74618"/>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7" name="组合 116"/>
          <p:cNvGrpSpPr/>
          <p:nvPr/>
        </p:nvGrpSpPr>
        <p:grpSpPr>
          <a:xfrm>
            <a:off x="1942415" y="2770909"/>
            <a:ext cx="6773230" cy="3976218"/>
            <a:chOff x="1851791" y="2825201"/>
            <a:chExt cx="6773230" cy="3976218"/>
          </a:xfrm>
        </p:grpSpPr>
        <p:grpSp>
          <p:nvGrpSpPr>
            <p:cNvPr id="115" name="组合 114"/>
            <p:cNvGrpSpPr/>
            <p:nvPr/>
          </p:nvGrpSpPr>
          <p:grpSpPr>
            <a:xfrm>
              <a:off x="1851791" y="2825201"/>
              <a:ext cx="6773230" cy="3976218"/>
              <a:chOff x="-1444202" y="1729447"/>
              <a:chExt cx="6773230" cy="3976218"/>
            </a:xfrm>
          </p:grpSpPr>
          <p:sp>
            <p:nvSpPr>
              <p:cNvPr id="114" name="矩形 113"/>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13" name="组合 112"/>
              <p:cNvGrpSpPr/>
              <p:nvPr/>
            </p:nvGrpSpPr>
            <p:grpSpPr>
              <a:xfrm>
                <a:off x="-1321085" y="1845998"/>
                <a:ext cx="6526996" cy="3467423"/>
                <a:chOff x="1806798" y="2707040"/>
                <a:chExt cx="6526996" cy="3467423"/>
              </a:xfrm>
            </p:grpSpPr>
            <p:grpSp>
              <p:nvGrpSpPr>
                <p:cNvPr id="10" name="组合 9"/>
                <p:cNvGrpSpPr/>
                <p:nvPr/>
              </p:nvGrpSpPr>
              <p:grpSpPr>
                <a:xfrm>
                  <a:off x="1806798" y="3171400"/>
                  <a:ext cx="6526996" cy="3003063"/>
                  <a:chOff x="1806798" y="3171400"/>
                  <a:chExt cx="6526996" cy="3003063"/>
                </a:xfrm>
              </p:grpSpPr>
              <p:grpSp>
                <p:nvGrpSpPr>
                  <p:cNvPr id="11" name="组合 10"/>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74" name="矩形 73"/>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75" name="椭圆 74"/>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6" name="椭圆 75"/>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椭圆 76"/>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椭圆 77"/>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9" name="椭圆 78"/>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椭圆 79"/>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1" name="椭圆 80"/>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2" name="矩形 81"/>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89" name="曲线连接符 88"/>
                    <p:cNvCxnSpPr>
                      <a:stCxn id="75" idx="0"/>
                      <a:endCxn id="76" idx="1"/>
                    </p:cNvCxnSpPr>
                    <p:nvPr/>
                  </p:nvCxnSpPr>
                  <p:spPr>
                    <a:xfrm rot="16200000" flipH="1">
                      <a:off x="2691491" y="3179213"/>
                      <a:ext cx="17584" cy="549608"/>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76" idx="0"/>
                      <a:endCxn id="77" idx="1"/>
                    </p:cNvCxnSpPr>
                    <p:nvPr/>
                  </p:nvCxnSpPr>
                  <p:spPr>
                    <a:xfrm rot="16200000" flipH="1">
                      <a:off x="3283552"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77" idx="0"/>
                      <a:endCxn id="78" idx="1"/>
                    </p:cNvCxnSpPr>
                    <p:nvPr/>
                  </p:nvCxnSpPr>
                  <p:spPr>
                    <a:xfrm rot="16200000" flipH="1">
                      <a:off x="3875613" y="3179213"/>
                      <a:ext cx="17584" cy="549608"/>
                    </a:xfrm>
                    <a:prstGeom prst="curvedConnector3">
                      <a:avLst>
                        <a:gd name="adj1" fmla="val -66972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78" idx="0"/>
                      <a:endCxn id="79" idx="1"/>
                    </p:cNvCxnSpPr>
                    <p:nvPr/>
                  </p:nvCxnSpPr>
                  <p:spPr>
                    <a:xfrm rot="16200000" flipH="1">
                      <a:off x="4469541" y="3177346"/>
                      <a:ext cx="17584" cy="553342"/>
                    </a:xfrm>
                    <a:prstGeom prst="curvedConnector3">
                      <a:avLst>
                        <a:gd name="adj1" fmla="val -61719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79" idx="0"/>
                      <a:endCxn id="80"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曲线连接符 93"/>
                    <p:cNvCxnSpPr>
                      <a:stCxn id="80" idx="0"/>
                      <a:endCxn id="81" idx="1"/>
                    </p:cNvCxnSpPr>
                    <p:nvPr/>
                  </p:nvCxnSpPr>
                  <p:spPr>
                    <a:xfrm rot="16200000" flipH="1">
                      <a:off x="5655530"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曲线连接符 94"/>
                    <p:cNvCxnSpPr>
                      <a:stCxn id="76" idx="4"/>
                      <a:endCxn id="75"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77" idx="4"/>
                      <a:endCxn id="76"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曲线连接符 96"/>
                    <p:cNvCxnSpPr>
                      <a:stCxn id="78" idx="4"/>
                      <a:endCxn id="77"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曲线连接符 97"/>
                    <p:cNvCxnSpPr>
                      <a:stCxn id="79" idx="4"/>
                      <a:endCxn id="78"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0" idx="4"/>
                      <a:endCxn id="79"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曲线连接符 99"/>
                    <p:cNvCxnSpPr>
                      <a:stCxn id="81" idx="4"/>
                      <a:endCxn id="80"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47" name="矩形 46"/>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48" name="椭圆 47"/>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椭圆 48"/>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椭圆 49"/>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椭圆 50"/>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椭圆 51"/>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椭圆 52"/>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4" name="椭圆 53"/>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55" name="矩形 54"/>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62" name="曲线连接符 61"/>
                    <p:cNvCxnSpPr>
                      <a:stCxn id="48" idx="0"/>
                      <a:endCxn id="49"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49" idx="0"/>
                      <a:endCxn id="50"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曲线连接符 63"/>
                    <p:cNvCxnSpPr>
                      <a:stCxn id="50" idx="0"/>
                      <a:endCxn id="51"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51" idx="0"/>
                      <a:endCxn id="52"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p:cNvCxnSpPr>
                      <a:stCxn id="52" idx="0"/>
                      <a:endCxn id="53"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53" idx="0"/>
                      <a:endCxn id="54"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曲线连接符 67"/>
                    <p:cNvCxnSpPr>
                      <a:stCxn id="49" idx="4"/>
                      <a:endCxn id="48"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50" idx="4"/>
                      <a:endCxn id="49"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51" idx="4"/>
                      <a:endCxn id="50"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曲线连接符 70"/>
                    <p:cNvCxnSpPr>
                      <a:stCxn id="52" idx="4"/>
                      <a:endCxn id="51"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53" idx="4"/>
                      <a:endCxn id="52"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曲线连接符 72"/>
                    <p:cNvCxnSpPr>
                      <a:stCxn id="54" idx="4"/>
                      <a:endCxn id="53"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20" name="矩形 19"/>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21" name="椭圆 20"/>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椭圆 21"/>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椭圆 22"/>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椭圆 24"/>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8" name="矩形 27"/>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35" name="曲线连接符 34"/>
                    <p:cNvCxnSpPr>
                      <a:stCxn id="21" idx="0"/>
                      <a:endCxn id="22"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22" idx="0"/>
                      <a:endCxn id="23"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23" idx="0"/>
                      <a:endCxn id="24"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24" idx="0"/>
                      <a:endCxn id="25"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25" idx="0"/>
                      <a:endCxn id="26"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26" idx="0"/>
                      <a:endCxn id="27"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曲线连接符 40"/>
                    <p:cNvCxnSpPr>
                      <a:stCxn id="22" idx="4"/>
                      <a:endCxn id="21"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p:cNvCxnSpPr>
                      <a:stCxn id="23" idx="4"/>
                      <a:endCxn id="22"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a:stCxn id="24" idx="4"/>
                      <a:endCxn id="23"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25" idx="4"/>
                      <a:endCxn id="24"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26" idx="4"/>
                      <a:endCxn id="25"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27" idx="4"/>
                      <a:endCxn id="26"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5" name="文本框 14"/>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6" name="文本框 15"/>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7" name="组合 16"/>
                  <p:cNvGrpSpPr/>
                  <p:nvPr/>
                </p:nvGrpSpPr>
                <p:grpSpPr>
                  <a:xfrm>
                    <a:off x="7888157" y="3211091"/>
                    <a:ext cx="445637" cy="415498"/>
                    <a:chOff x="7448262" y="1423269"/>
                    <a:chExt cx="445637" cy="415498"/>
                  </a:xfrm>
                </p:grpSpPr>
                <p:sp>
                  <p:nvSpPr>
                    <p:cNvPr id="18" name="椭圆 17"/>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9" name="文本框 18"/>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01" name="组合 100"/>
                <p:cNvGrpSpPr/>
                <p:nvPr/>
              </p:nvGrpSpPr>
              <p:grpSpPr>
                <a:xfrm>
                  <a:off x="4797456" y="2707040"/>
                  <a:ext cx="3150737" cy="755769"/>
                  <a:chOff x="4797456" y="2707040"/>
                  <a:chExt cx="3150737" cy="755769"/>
                </a:xfrm>
              </p:grpSpPr>
              <p:cxnSp>
                <p:nvCxnSpPr>
                  <p:cNvPr id="102" name="曲线连接符 101"/>
                  <p:cNvCxnSpPr>
                    <a:stCxn id="79" idx="0"/>
                    <a:endCxn id="18" idx="0"/>
                  </p:cNvCxnSpPr>
                  <p:nvPr/>
                </p:nvCxnSpPr>
                <p:spPr>
                  <a:xfrm rot="5400000" flipH="1" flipV="1">
                    <a:off x="6338605" y="1835637"/>
                    <a:ext cx="68440" cy="3150737"/>
                  </a:xfrm>
                  <a:prstGeom prst="curvedConnector3">
                    <a:avLst>
                      <a:gd name="adj1" fmla="val 609458"/>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曲线连接符 102"/>
                  <p:cNvCxnSpPr>
                    <a:stCxn id="18" idx="1"/>
                    <a:endCxn id="80" idx="1"/>
                  </p:cNvCxnSpPr>
                  <p:nvPr/>
                </p:nvCxnSpPr>
                <p:spPr>
                  <a:xfrm rot="16200000" flipH="1" flipV="1">
                    <a:off x="6592183" y="2149251"/>
                    <a:ext cx="68440" cy="2558676"/>
                  </a:xfrm>
                  <a:prstGeom prst="curvedConnector3">
                    <a:avLst>
                      <a:gd name="adj1" fmla="val -44068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矩形 103"/>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05" name="组合 104"/>
                <p:cNvGrpSpPr/>
                <p:nvPr/>
              </p:nvGrpSpPr>
              <p:grpSpPr>
                <a:xfrm>
                  <a:off x="4884113" y="3436821"/>
                  <a:ext cx="3021628" cy="1181423"/>
                  <a:chOff x="4884113" y="3436821"/>
                  <a:chExt cx="3021628" cy="1181423"/>
                </a:xfrm>
              </p:grpSpPr>
              <p:cxnSp>
                <p:nvCxnSpPr>
                  <p:cNvPr id="106" name="曲线连接符 105"/>
                  <p:cNvCxnSpPr>
                    <a:stCxn id="18" idx="2"/>
                    <a:endCxn id="52" idx="0"/>
                  </p:cNvCxnSpPr>
                  <p:nvPr/>
                </p:nvCxnSpPr>
                <p:spPr>
                  <a:xfrm rot="10800000" flipV="1">
                    <a:off x="4884113" y="3436821"/>
                    <a:ext cx="3004044" cy="1181421"/>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曲线连接符 106"/>
                  <p:cNvCxnSpPr>
                    <a:stCxn id="53" idx="0"/>
                    <a:endCxn id="18" idx="3"/>
                  </p:cNvCxnSpPr>
                  <p:nvPr/>
                </p:nvCxnSpPr>
                <p:spPr>
                  <a:xfrm rot="5400000" flipH="1" flipV="1">
                    <a:off x="6121473" y="2833976"/>
                    <a:ext cx="1138969" cy="2429567"/>
                  </a:xfrm>
                  <a:prstGeom prst="curvedConnector3">
                    <a:avLst>
                      <a:gd name="adj1" fmla="val 62975"/>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矩形 107"/>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09" name="组合 108"/>
                <p:cNvGrpSpPr/>
                <p:nvPr/>
              </p:nvGrpSpPr>
              <p:grpSpPr>
                <a:xfrm>
                  <a:off x="4884113" y="3479274"/>
                  <a:ext cx="3106533" cy="2311989"/>
                  <a:chOff x="4884113" y="3479274"/>
                  <a:chExt cx="3106533" cy="2311989"/>
                </a:xfrm>
              </p:grpSpPr>
              <p:cxnSp>
                <p:nvCxnSpPr>
                  <p:cNvPr id="110" name="曲线连接符 109"/>
                  <p:cNvCxnSpPr>
                    <a:stCxn id="18" idx="4"/>
                    <a:endCxn id="25" idx="0"/>
                  </p:cNvCxnSpPr>
                  <p:nvPr/>
                </p:nvCxnSpPr>
                <p:spPr>
                  <a:xfrm rot="5400000">
                    <a:off x="5268952" y="3112020"/>
                    <a:ext cx="2294404" cy="3064081"/>
                  </a:xfrm>
                  <a:prstGeom prst="curvedConnector3">
                    <a:avLst>
                      <a:gd name="adj1" fmla="val 7053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曲线连接符 110"/>
                  <p:cNvCxnSpPr>
                    <a:stCxn id="26" idx="0"/>
                    <a:endCxn id="18" idx="5"/>
                  </p:cNvCxnSpPr>
                  <p:nvPr/>
                </p:nvCxnSpPr>
                <p:spPr>
                  <a:xfrm rot="5400000" flipH="1" flipV="1">
                    <a:off x="5577416" y="3378032"/>
                    <a:ext cx="2311988" cy="2514472"/>
                  </a:xfrm>
                  <a:prstGeom prst="curvedConnector3">
                    <a:avLst>
                      <a:gd name="adj1" fmla="val 2643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矩形 111"/>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6" name="矩形 115"/>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2599288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00727"/>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1942413" y="3805520"/>
                <a:ext cx="6591985"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r>
                  <a:rPr lang="en-US" altLang="zh-CN" sz="1400" dirty="0">
                    <a:latin typeface="Courier New" panose="02070309020205020404" pitchFamily="49" charset="0"/>
                  </a:rPr>
                  <a:t>D</a:t>
                </a:r>
                <a:r>
                  <a:rPr lang="zh-CN" altLang="en-US" sz="1400" dirty="0">
                    <a:latin typeface="Courier New" panose="02070309020205020404" pitchFamily="49" charset="0"/>
                  </a:rPr>
                  <a:t>中存在一条哈密顿回路</a:t>
                </a:r>
                <a:r>
                  <a:rPr lang="en-US" altLang="zh-CN" sz="1400" dirty="0">
                    <a:latin typeface="Courier New" panose="02070309020205020404" pitchFamily="49" charset="0"/>
                  </a:rPr>
                  <a:t>P</a:t>
                </a:r>
                <a:r>
                  <a:rPr lang="zh-CN" altLang="en-US" sz="1400" dirty="0">
                    <a:latin typeface="Courier New" panose="02070309020205020404" pitchFamily="49" charset="0"/>
                  </a:rPr>
                  <a:t>，则</a:t>
                </a:r>
                <a:r>
                  <a:rPr lang="en-US" altLang="zh-CN" sz="1400" dirty="0">
                    <a:latin typeface="Courier New" panose="02070309020205020404" pitchFamily="49" charset="0"/>
                  </a:rPr>
                  <a:t>P</a:t>
                </a:r>
                <a:r>
                  <a:rPr lang="zh-CN" altLang="en-US" sz="1400" dirty="0">
                    <a:latin typeface="Courier New" panose="02070309020205020404" pitchFamily="49" charset="0"/>
                  </a:rPr>
                  <a:t>必包含</a:t>
                </a:r>
                <a14:m>
                  <m:oMath xmlns:m="http://schemas.openxmlformats.org/officeDocument/2006/math">
                    <m:d>
                      <m:dPr>
                        <m:begChr m:val="⟨"/>
                        <m:endChr m:val="⟩"/>
                        <m:ctrlPr>
                          <a:rPr lang="en-US" altLang="zh-CN" sz="1400" i="1" smtClean="0">
                            <a:latin typeface="Cambria Math" panose="02040503050406030204" pitchFamily="18" charset="0"/>
                          </a:rPr>
                        </m:ctrlPr>
                      </m:d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𝑛</m:t>
                            </m:r>
                          </m:sub>
                        </m:sSub>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0</m:t>
                            </m:r>
                          </m:sub>
                        </m:sSub>
                      </m:e>
                    </m:d>
                  </m:oMath>
                </a14:m>
                <a:r>
                  <a:rPr lang="zh-CN" altLang="en-US" sz="1400" dirty="0">
                    <a:latin typeface="Courier New" panose="02070309020205020404" pitchFamily="49" charset="0"/>
                  </a:rPr>
                  <a:t>，不妨设</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0</m:t>
                        </m:r>
                      </m:sub>
                    </m:sSub>
                  </m:oMath>
                </a14:m>
                <a:r>
                  <a:rPr lang="zh-CN" altLang="en-US" sz="1400" dirty="0">
                    <a:latin typeface="Courier New" panose="02070309020205020404" pitchFamily="49" charset="0"/>
                  </a:rPr>
                  <a:t>为回路的起点，到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𝑛</m:t>
                        </m:r>
                      </m:sub>
                    </m:sSub>
                  </m:oMath>
                </a14:m>
                <a:r>
                  <a:rPr lang="zh-CN" altLang="en-US" sz="1400" dirty="0">
                    <a:latin typeface="Courier New" panose="02070309020205020404" pitchFamily="49" charset="0"/>
                  </a:rPr>
                  <a:t>再回到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0</m:t>
                        </m:r>
                      </m:sub>
                    </m:sSub>
                  </m:oMath>
                </a14:m>
                <a:r>
                  <a:rPr lang="zh-CN" altLang="en-US" sz="1400" dirty="0">
                    <a:latin typeface="Courier New" panose="02070309020205020404" pitchFamily="49" charset="0"/>
                  </a:rPr>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3" y="3805520"/>
                <a:ext cx="6591985" cy="738664"/>
              </a:xfrm>
              <a:prstGeom prst="rect">
                <a:avLst/>
              </a:prstGeom>
              <a:blipFill rotWithShape="0">
                <a:blip r:embed="rId2"/>
                <a:stretch>
                  <a:fillRect l="-185" b="-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942412" y="4545263"/>
                <a:ext cx="6591985" cy="79983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solidFill>
                      <a:schemeClr val="dk1"/>
                    </a:solidFill>
                    <a:latin typeface="Courier New" panose="02070309020205020404" pitchFamily="49" charset="0"/>
                  </a:rPr>
                  <a:t>若</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是从左到右或从右到左通过每一条</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𝑥</m:t>
                        </m:r>
                      </m:e>
                      <m:sub>
                        <m:r>
                          <a:rPr lang="en-US" altLang="zh-CN" sz="1400">
                            <a:solidFill>
                              <a:schemeClr val="dk1"/>
                            </a:solidFill>
                            <a:latin typeface="Cambria Math" panose="02040503050406030204" pitchFamily="18" charset="0"/>
                          </a:rPr>
                          <m:t>𝑖</m:t>
                        </m:r>
                      </m:sub>
                    </m:sSub>
                  </m:oMath>
                </a14:m>
                <a:r>
                  <a:rPr lang="zh-CN" altLang="en-US" sz="1400" dirty="0">
                    <a:solidFill>
                      <a:schemeClr val="dk1"/>
                    </a:solidFill>
                    <a:latin typeface="Courier New" panose="02070309020205020404" pitchFamily="49" charset="0"/>
                  </a:rPr>
                  <a:t>，每一个</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𝐶</m:t>
                        </m:r>
                      </m:e>
                      <m:sub>
                        <m:r>
                          <a:rPr lang="en-US" altLang="zh-CN" sz="1400">
                            <a:solidFill>
                              <a:schemeClr val="dk1"/>
                            </a:solidFill>
                            <a:latin typeface="Cambria Math" panose="02040503050406030204" pitchFamily="18" charset="0"/>
                          </a:rPr>
                          <m:t>𝑗</m:t>
                        </m:r>
                      </m:sub>
                    </m:sSub>
                  </m:oMath>
                </a14:m>
                <a:r>
                  <a:rPr lang="zh-CN" altLang="en-US" sz="1400" dirty="0">
                    <a:solidFill>
                      <a:schemeClr val="dk1"/>
                    </a:solidFill>
                    <a:latin typeface="Courier New" panose="02070309020205020404" pitchFamily="49" charset="0"/>
                  </a:rPr>
                  <a:t>一定插在某个</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𝑎</m:t>
                        </m:r>
                      </m:e>
                      <m:sub>
                        <m:r>
                          <a:rPr lang="en-US" altLang="zh-CN" sz="1400">
                            <a:solidFill>
                              <a:schemeClr val="dk1"/>
                            </a:solidFill>
                            <a:latin typeface="Cambria Math" panose="02040503050406030204" pitchFamily="18" charset="0"/>
                          </a:rPr>
                          <m:t>𝑖𝑗</m:t>
                        </m:r>
                      </m:sub>
                    </m:sSub>
                    <m:r>
                      <a:rPr lang="en-US" altLang="zh-CN" sz="1400">
                        <a:solidFill>
                          <a:schemeClr val="dk1"/>
                        </a:solidFill>
                        <a:latin typeface="Cambria Math" panose="02040503050406030204" pitchFamily="18" charset="0"/>
                      </a:rPr>
                      <m:t>, </m:t>
                    </m:r>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𝑏</m:t>
                        </m:r>
                      </m:e>
                      <m:sub>
                        <m:r>
                          <a:rPr lang="en-US" altLang="zh-CN" sz="1400">
                            <a:solidFill>
                              <a:schemeClr val="dk1"/>
                            </a:solidFill>
                            <a:latin typeface="Cambria Math" panose="02040503050406030204" pitchFamily="18" charset="0"/>
                          </a:rPr>
                          <m:t>𝑖𝑗</m:t>
                        </m:r>
                      </m:sub>
                    </m:sSub>
                  </m:oMath>
                </a14:m>
                <a:r>
                  <a:rPr lang="zh-CN" altLang="en-US" sz="1400" dirty="0">
                    <a:solidFill>
                      <a:schemeClr val="dk1"/>
                    </a:solidFill>
                    <a:latin typeface="Courier New" panose="02070309020205020404" pitchFamily="49" charset="0"/>
                  </a:rPr>
                  <a:t>或</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𝑏</m:t>
                        </m:r>
                      </m:e>
                      <m:sub>
                        <m:r>
                          <a:rPr lang="en-US" altLang="zh-CN" sz="1400">
                            <a:solidFill>
                              <a:schemeClr val="dk1"/>
                            </a:solidFill>
                            <a:latin typeface="Cambria Math" panose="02040503050406030204" pitchFamily="18" charset="0"/>
                          </a:rPr>
                          <m:t>𝑖𝑗</m:t>
                        </m:r>
                      </m:sub>
                    </m:sSub>
                    <m:r>
                      <a:rPr lang="en-US" altLang="zh-CN" sz="1400">
                        <a:solidFill>
                          <a:schemeClr val="dk1"/>
                        </a:solidFill>
                        <a:latin typeface="Cambria Math" panose="02040503050406030204" pitchFamily="18" charset="0"/>
                      </a:rPr>
                      <m:t>, </m:t>
                    </m:r>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𝑎</m:t>
                        </m:r>
                      </m:e>
                      <m:sub>
                        <m:r>
                          <a:rPr lang="en-US" altLang="zh-CN" sz="1400">
                            <a:solidFill>
                              <a:schemeClr val="dk1"/>
                            </a:solidFill>
                            <a:latin typeface="Cambria Math" panose="02040503050406030204" pitchFamily="18" charset="0"/>
                          </a:rPr>
                          <m:t>𝑖𝑗</m:t>
                        </m:r>
                      </m:sub>
                    </m:sSub>
                  </m:oMath>
                </a14:m>
                <a:r>
                  <a:rPr lang="zh-CN" altLang="en-US" sz="1400" dirty="0">
                    <a:solidFill>
                      <a:schemeClr val="dk1"/>
                    </a:solidFill>
                    <a:latin typeface="Courier New" panose="02070309020205020404" pitchFamily="49" charset="0"/>
                  </a:rPr>
                  <a:t>之间，则称</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为正常的。</a:t>
                </a:r>
              </a:p>
            </p:txBody>
          </p:sp>
        </mc:Choice>
        <mc:Fallback xmlns="">
          <p:sp>
            <p:nvSpPr>
              <p:cNvPr id="5" name="矩形 4"/>
              <p:cNvSpPr>
                <a:spLocks noRot="1" noChangeAspect="1" noMove="1" noResize="1" noEditPoints="1" noAdjustHandles="1" noChangeArrowheads="1" noChangeShapeType="1" noTextEdit="1"/>
              </p:cNvSpPr>
              <p:nvPr/>
            </p:nvSpPr>
            <p:spPr>
              <a:xfrm>
                <a:off x="1942412" y="4545263"/>
                <a:ext cx="6591985" cy="799834"/>
              </a:xfrm>
              <a:prstGeom prst="rect">
                <a:avLst/>
              </a:prstGeom>
              <a:blipFill rotWithShape="0">
                <a:blip r:embed="rId3"/>
                <a:stretch>
                  <a:fillRect l="-185"/>
                </a:stretch>
              </a:blipFill>
            </p:spPr>
            <p:txBody>
              <a:bodyPr/>
              <a:lstStyle/>
              <a:p>
                <a:r>
                  <a:rPr lang="zh-CN" altLang="en-US">
                    <a:noFill/>
                  </a:rPr>
                  <a:t> </a:t>
                </a:r>
              </a:p>
            </p:txBody>
          </p:sp>
        </mc:Fallback>
      </mc:AlternateContent>
      <p:sp>
        <p:nvSpPr>
          <p:cNvPr id="6" name="文本框 5"/>
          <p:cNvSpPr txBox="1"/>
          <p:nvPr/>
        </p:nvSpPr>
        <p:spPr>
          <a:xfrm>
            <a:off x="1942414" y="3334326"/>
            <a:ext cx="6591985"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设</a:t>
            </a:r>
            <a:r>
              <a:rPr lang="en-US" altLang="zh-CN" sz="1400" dirty="0">
                <a:latin typeface="Courier New" panose="02070309020205020404" pitchFamily="49" charset="0"/>
              </a:rPr>
              <a:t>D</a:t>
            </a:r>
            <a:r>
              <a:rPr lang="zh-CN" altLang="en-US" sz="1400" dirty="0">
                <a:latin typeface="Courier New" panose="02070309020205020404" pitchFamily="49" charset="0"/>
              </a:rPr>
              <a:t>中存在一条哈密顿回路</a:t>
            </a:r>
            <a:r>
              <a:rPr lang="en-US" altLang="zh-CN" sz="1400" dirty="0">
                <a:latin typeface="Courier New" panose="02070309020205020404" pitchFamily="49" charset="0"/>
              </a:rPr>
              <a:t>P</a:t>
            </a:r>
            <a:r>
              <a:rPr lang="zh-CN" altLang="en-US" sz="1400" dirty="0">
                <a:latin typeface="Courier New" panose="02070309020205020404" pitchFamily="49" charset="0"/>
              </a:rPr>
              <a:t>，证明</a:t>
            </a:r>
            <a:r>
              <a:rPr lang="en-US" altLang="zh-CN" sz="1400" dirty="0">
                <a:latin typeface="Courier New" panose="02070309020205020404" pitchFamily="49" charset="0"/>
              </a:rPr>
              <a:t>F</a:t>
            </a:r>
            <a:r>
              <a:rPr lang="zh-CN" altLang="en-US" sz="1400" dirty="0">
                <a:latin typeface="Courier New" panose="02070309020205020404" pitchFamily="49" charset="0"/>
              </a:rPr>
              <a:t>必是可满足的，即必存在</a:t>
            </a:r>
            <a:r>
              <a:rPr lang="en-US" altLang="zh-CN" sz="1400" dirty="0">
                <a:latin typeface="Courier New" panose="02070309020205020404" pitchFamily="49" charset="0"/>
              </a:rPr>
              <a:t>t</a:t>
            </a:r>
            <a:r>
              <a:rPr lang="zh-CN" altLang="en-US" sz="1400" dirty="0">
                <a:latin typeface="Courier New" panose="02070309020205020404" pitchFamily="49" charset="0"/>
              </a:rPr>
              <a:t>使得</a:t>
            </a:r>
            <a:r>
              <a:rPr lang="en-US" altLang="zh-CN" sz="1400" dirty="0">
                <a:latin typeface="Courier New" panose="02070309020205020404" pitchFamily="49" charset="0"/>
              </a:rPr>
              <a:t>t(F)=True</a:t>
            </a:r>
            <a:r>
              <a:rPr lang="zh-CN" altLang="en-US" sz="1400" dirty="0">
                <a:latin typeface="Courier New" panose="02070309020205020404" pitchFamily="49" charset="0"/>
              </a:rPr>
              <a:t>。</a:t>
            </a:r>
          </a:p>
        </p:txBody>
      </p:sp>
      <mc:AlternateContent xmlns:mc="http://schemas.openxmlformats.org/markup-compatibility/2006" xmlns:a14="http://schemas.microsoft.com/office/drawing/2010/main">
        <mc:Choice Requires="a14">
          <p:sp>
            <p:nvSpPr>
              <p:cNvPr id="7" name="矩形 6"/>
              <p:cNvSpPr/>
              <p:nvPr/>
            </p:nvSpPr>
            <p:spPr>
              <a:xfrm>
                <a:off x="1942411" y="5345967"/>
                <a:ext cx="6591985" cy="10618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solidFill>
                      <a:schemeClr val="dk1"/>
                    </a:solidFill>
                    <a:latin typeface="Courier New" panose="02070309020205020404" pitchFamily="49" charset="0"/>
                  </a:rPr>
                  <a:t>若</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为正常的，则</a:t>
                </a:r>
                <a:r>
                  <a:rPr lang="zh-CN" altLang="en-US" sz="1400" dirty="0">
                    <a:latin typeface="Courier New" panose="02070309020205020404" pitchFamily="49" charset="0"/>
                  </a:rPr>
                  <a:t>可得到</a:t>
                </a:r>
                <a:r>
                  <a:rPr lang="en-US" altLang="zh-CN" sz="1400" dirty="0">
                    <a:latin typeface="Courier New" panose="02070309020205020404" pitchFamily="49" charset="0"/>
                  </a:rPr>
                  <a:t>F</a:t>
                </a:r>
                <a:r>
                  <a:rPr lang="zh-CN" altLang="en-US" sz="1400" dirty="0">
                    <a:latin typeface="Courier New" panose="02070309020205020404" pitchFamily="49" charset="0"/>
                  </a:rPr>
                  <a:t>的一个成真赋值</a:t>
                </a:r>
                <a:r>
                  <a:rPr lang="en-US" altLang="zh-CN" sz="1400" dirty="0">
                    <a:latin typeface="Courier New" panose="02070309020205020404" pitchFamily="49" charset="0"/>
                  </a:rPr>
                  <a:t>t</a:t>
                </a:r>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r>
                  <a:rPr lang="en-US" altLang="zh-CN" sz="1400" dirty="0">
                    <a:latin typeface="Courier New" panose="02070309020205020404" pitchFamily="49" charset="0"/>
                  </a:rPr>
                  <a:t>P</a:t>
                </a:r>
                <a:r>
                  <a:rPr lang="zh-CN" altLang="en-US" sz="1400" dirty="0">
                    <a:latin typeface="Courier New" panose="02070309020205020404" pitchFamily="49" charset="0"/>
                  </a:rPr>
                  <a:t>中对应</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zh-CN" altLang="en-US" sz="1400" dirty="0">
                    <a:latin typeface="Courier New" panose="02070309020205020404" pitchFamily="49" charset="0"/>
                  </a:rPr>
                  <a:t>的路径段为：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，则置</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r>
                  <a:rPr lang="en-US" altLang="zh-CN" sz="1400" dirty="0">
                    <a:latin typeface="Courier New" panose="02070309020205020404" pitchFamily="49" charset="0"/>
                  </a:rPr>
                  <a:t>P</a:t>
                </a:r>
                <a:r>
                  <a:rPr lang="zh-CN" altLang="en-US" sz="1400" dirty="0">
                    <a:latin typeface="Courier New" panose="02070309020205020404" pitchFamily="49" charset="0"/>
                  </a:rPr>
                  <a:t>中对应</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zh-CN" altLang="en-US" sz="1400" dirty="0">
                    <a:latin typeface="Courier New" panose="02070309020205020404" pitchFamily="49" charset="0"/>
                  </a:rPr>
                  <a:t>的路径段为：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；则置</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r>
                      <a:rPr lang="en-US" altLang="zh-CN" sz="1400" b="0" i="1" smtClean="0">
                        <a:latin typeface="Cambria Math" panose="02040503050406030204" pitchFamily="18" charset="0"/>
                      </a:rPr>
                      <m:t>𝐹𝑎𝑙𝑠𝑒</m:t>
                    </m:r>
                  </m:oMath>
                </a14:m>
                <a:r>
                  <a:rPr lang="zh-CN" altLang="en-US" sz="1400" dirty="0">
                    <a:solidFill>
                      <a:schemeClr val="dk1"/>
                    </a:solidFill>
                    <a:latin typeface="Courier New" panose="02070309020205020404" pitchFamily="49" charset="0"/>
                  </a:rPr>
                  <a:t>；</a:t>
                </a:r>
              </a:p>
            </p:txBody>
          </p:sp>
        </mc:Choice>
        <mc:Fallback xmlns="">
          <p:sp>
            <p:nvSpPr>
              <p:cNvPr id="7" name="矩形 6"/>
              <p:cNvSpPr>
                <a:spLocks noRot="1" noChangeAspect="1" noMove="1" noResize="1" noEditPoints="1" noAdjustHandles="1" noChangeArrowheads="1" noChangeShapeType="1" noTextEdit="1"/>
              </p:cNvSpPr>
              <p:nvPr/>
            </p:nvSpPr>
            <p:spPr>
              <a:xfrm>
                <a:off x="1942411" y="5345967"/>
                <a:ext cx="6591985" cy="1061829"/>
              </a:xfrm>
              <a:prstGeom prst="rect">
                <a:avLst/>
              </a:prstGeom>
              <a:blipFill rotWithShape="0">
                <a:blip r:embed="rId4"/>
                <a:stretch>
                  <a:fillRect l="-185" b="-2273"/>
                </a:stretch>
              </a:blipFill>
            </p:spPr>
            <p:txBody>
              <a:bodyPr/>
              <a:lstStyle/>
              <a:p>
                <a:r>
                  <a:rPr lang="zh-CN" altLang="en-US">
                    <a:noFill/>
                  </a:rPr>
                  <a:t> </a:t>
                </a:r>
              </a:p>
            </p:txBody>
          </p:sp>
        </mc:Fallback>
      </mc:AlternateContent>
      <p:sp>
        <p:nvSpPr>
          <p:cNvPr id="8" name="矩形 7"/>
          <p:cNvSpPr/>
          <p:nvPr/>
        </p:nvSpPr>
        <p:spPr>
          <a:xfrm>
            <a:off x="1942411" y="6405486"/>
            <a:ext cx="6591985"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solidFill>
                  <a:schemeClr val="dk1"/>
                </a:solidFill>
                <a:latin typeface="Courier New" panose="02070309020205020404" pitchFamily="49" charset="0"/>
              </a:rPr>
              <a:t>但是，</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是否一定是正常的呢？</a:t>
            </a:r>
          </a:p>
        </p:txBody>
      </p:sp>
    </p:spTree>
    <p:extLst>
      <p:ext uri="{BB962C8B-B14F-4D97-AF65-F5344CB8AC3E}">
        <p14:creationId xmlns:p14="http://schemas.microsoft.com/office/powerpoint/2010/main" val="399862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00727"/>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7" name="组合 116"/>
          <p:cNvGrpSpPr/>
          <p:nvPr/>
        </p:nvGrpSpPr>
        <p:grpSpPr>
          <a:xfrm>
            <a:off x="1942415" y="2770909"/>
            <a:ext cx="6773230" cy="3976218"/>
            <a:chOff x="1851791" y="2825201"/>
            <a:chExt cx="6773230" cy="3976218"/>
          </a:xfrm>
        </p:grpSpPr>
        <p:grpSp>
          <p:nvGrpSpPr>
            <p:cNvPr id="118" name="组合 117"/>
            <p:cNvGrpSpPr/>
            <p:nvPr/>
          </p:nvGrpSpPr>
          <p:grpSpPr>
            <a:xfrm>
              <a:off x="1851791" y="2825201"/>
              <a:ext cx="6773230" cy="3976218"/>
              <a:chOff x="-1444202" y="1729447"/>
              <a:chExt cx="6773230" cy="3976218"/>
            </a:xfrm>
          </p:grpSpPr>
          <p:sp>
            <p:nvSpPr>
              <p:cNvPr id="120" name="矩形 119"/>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21" name="组合 120"/>
              <p:cNvGrpSpPr/>
              <p:nvPr/>
            </p:nvGrpSpPr>
            <p:grpSpPr>
              <a:xfrm>
                <a:off x="-1321085" y="1845998"/>
                <a:ext cx="6526996" cy="3467423"/>
                <a:chOff x="1806798" y="2707040"/>
                <a:chExt cx="6526996" cy="3467423"/>
              </a:xfrm>
            </p:grpSpPr>
            <p:grpSp>
              <p:nvGrpSpPr>
                <p:cNvPr id="122" name="组合 121"/>
                <p:cNvGrpSpPr/>
                <p:nvPr/>
              </p:nvGrpSpPr>
              <p:grpSpPr>
                <a:xfrm>
                  <a:off x="1806798" y="3171400"/>
                  <a:ext cx="6526996" cy="3003063"/>
                  <a:chOff x="1806798" y="3171400"/>
                  <a:chExt cx="6526996" cy="3003063"/>
                </a:xfrm>
              </p:grpSpPr>
              <p:grpSp>
                <p:nvGrpSpPr>
                  <p:cNvPr id="135" name="组合 134"/>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198" name="矩形 197"/>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199" name="椭圆 198"/>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椭圆 199"/>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1" name="椭圆 200"/>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椭圆 201"/>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椭圆 202"/>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4" name="椭圆 203"/>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椭圆 204"/>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06" name="矩形 205"/>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7" name="矩形 206"/>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 name="矩形 207"/>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9" name="矩形 208"/>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0" name="矩形 209"/>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1" name="矩形 210"/>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2" name="矩形 211"/>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213" name="曲线连接符 212"/>
                    <p:cNvCxnSpPr>
                      <a:stCxn id="199" idx="0"/>
                      <a:endCxn id="200" idx="1"/>
                    </p:cNvCxnSpPr>
                    <p:nvPr/>
                  </p:nvCxnSpPr>
                  <p:spPr>
                    <a:xfrm rot="16200000" flipH="1">
                      <a:off x="2691491" y="3179213"/>
                      <a:ext cx="17584" cy="549608"/>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曲线连接符 213"/>
                    <p:cNvCxnSpPr>
                      <a:stCxn id="200" idx="0"/>
                      <a:endCxn id="201" idx="1"/>
                    </p:cNvCxnSpPr>
                    <p:nvPr/>
                  </p:nvCxnSpPr>
                  <p:spPr>
                    <a:xfrm rot="16200000" flipH="1">
                      <a:off x="3283552"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曲线连接符 214"/>
                    <p:cNvCxnSpPr>
                      <a:stCxn id="201" idx="0"/>
                      <a:endCxn id="202" idx="1"/>
                    </p:cNvCxnSpPr>
                    <p:nvPr/>
                  </p:nvCxnSpPr>
                  <p:spPr>
                    <a:xfrm rot="16200000" flipH="1">
                      <a:off x="3875613" y="3179213"/>
                      <a:ext cx="17584" cy="549608"/>
                    </a:xfrm>
                    <a:prstGeom prst="curvedConnector3">
                      <a:avLst>
                        <a:gd name="adj1" fmla="val -66972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曲线连接符 215"/>
                    <p:cNvCxnSpPr>
                      <a:stCxn id="202" idx="0"/>
                      <a:endCxn id="203" idx="1"/>
                    </p:cNvCxnSpPr>
                    <p:nvPr/>
                  </p:nvCxnSpPr>
                  <p:spPr>
                    <a:xfrm rot="16200000" flipH="1">
                      <a:off x="4469541" y="3177346"/>
                      <a:ext cx="17584" cy="553342"/>
                    </a:xfrm>
                    <a:prstGeom prst="curvedConnector3">
                      <a:avLst>
                        <a:gd name="adj1" fmla="val -61719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曲线连接符 216"/>
                    <p:cNvCxnSpPr>
                      <a:stCxn id="203" idx="0"/>
                      <a:endCxn id="204"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曲线连接符 217"/>
                    <p:cNvCxnSpPr>
                      <a:stCxn id="204" idx="0"/>
                      <a:endCxn id="205" idx="1"/>
                    </p:cNvCxnSpPr>
                    <p:nvPr/>
                  </p:nvCxnSpPr>
                  <p:spPr>
                    <a:xfrm rot="16200000" flipH="1">
                      <a:off x="5655530"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曲线连接符 218"/>
                    <p:cNvCxnSpPr>
                      <a:stCxn id="200" idx="4"/>
                      <a:endCxn id="199"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曲线连接符 219"/>
                    <p:cNvCxnSpPr>
                      <a:stCxn id="201" idx="4"/>
                      <a:endCxn id="200"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曲线连接符 220"/>
                    <p:cNvCxnSpPr>
                      <a:stCxn id="202" idx="4"/>
                      <a:endCxn id="201"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2" name="曲线连接符 221"/>
                    <p:cNvCxnSpPr>
                      <a:stCxn id="203" idx="4"/>
                      <a:endCxn id="202"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曲线连接符 222"/>
                    <p:cNvCxnSpPr>
                      <a:stCxn id="204" idx="4"/>
                      <a:endCxn id="203"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4" name="曲线连接符 223"/>
                    <p:cNvCxnSpPr>
                      <a:stCxn id="205" idx="4"/>
                      <a:endCxn id="204"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6" name="组合 135"/>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171" name="矩形 170"/>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172" name="椭圆 171"/>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3" name="椭圆 172"/>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4" name="椭圆 173"/>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5" name="椭圆 174"/>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6" name="椭圆 175"/>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7" name="椭圆 176"/>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8" name="椭圆 177"/>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79" name="矩形 178"/>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0" name="矩形 179"/>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1" name="矩形 180"/>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2" name="矩形 181"/>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3" name="矩形 182"/>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4" name="矩形 183"/>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5" name="矩形 184"/>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186" name="曲线连接符 185"/>
                    <p:cNvCxnSpPr>
                      <a:stCxn id="172" idx="0"/>
                      <a:endCxn id="173"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曲线连接符 186"/>
                    <p:cNvCxnSpPr>
                      <a:stCxn id="173" idx="0"/>
                      <a:endCxn id="174"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曲线连接符 187"/>
                    <p:cNvCxnSpPr>
                      <a:stCxn id="174" idx="0"/>
                      <a:endCxn id="175"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曲线连接符 188"/>
                    <p:cNvCxnSpPr>
                      <a:stCxn id="175" idx="0"/>
                      <a:endCxn id="176"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曲线连接符 189"/>
                    <p:cNvCxnSpPr>
                      <a:stCxn id="176" idx="0"/>
                      <a:endCxn id="177"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曲线连接符 190"/>
                    <p:cNvCxnSpPr>
                      <a:stCxn id="177" idx="0"/>
                      <a:endCxn id="178"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曲线连接符 191"/>
                    <p:cNvCxnSpPr>
                      <a:stCxn id="173" idx="4"/>
                      <a:endCxn id="172"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曲线连接符 192"/>
                    <p:cNvCxnSpPr>
                      <a:stCxn id="174" idx="4"/>
                      <a:endCxn id="173"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曲线连接符 193"/>
                    <p:cNvCxnSpPr>
                      <a:stCxn id="175" idx="4"/>
                      <a:endCxn id="174"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曲线连接符 194"/>
                    <p:cNvCxnSpPr>
                      <a:stCxn id="176" idx="4"/>
                      <a:endCxn id="175"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曲线连接符 195"/>
                    <p:cNvCxnSpPr>
                      <a:stCxn id="177" idx="4"/>
                      <a:endCxn id="176"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曲线连接符 196"/>
                    <p:cNvCxnSpPr>
                      <a:stCxn id="178" idx="4"/>
                      <a:endCxn id="177"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144" name="矩形 143"/>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145" name="椭圆 144"/>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6" name="椭圆 145"/>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7" name="椭圆 146"/>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8" name="椭圆 147"/>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9" name="椭圆 148"/>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0" name="椭圆 149"/>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1" name="椭圆 150"/>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52" name="矩形 151"/>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矩形 152"/>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矩形 153"/>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矩形 154"/>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6" name="矩形 155"/>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7" name="矩形 156"/>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8" name="矩形 157"/>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159" name="曲线连接符 158"/>
                    <p:cNvCxnSpPr>
                      <a:stCxn id="145" idx="0"/>
                      <a:endCxn id="146"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曲线连接符 159"/>
                    <p:cNvCxnSpPr>
                      <a:stCxn id="146" idx="0"/>
                      <a:endCxn id="147"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曲线连接符 160"/>
                    <p:cNvCxnSpPr>
                      <a:stCxn id="147" idx="0"/>
                      <a:endCxn id="148"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曲线连接符 161"/>
                    <p:cNvCxnSpPr>
                      <a:stCxn id="148" idx="0"/>
                      <a:endCxn id="149"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曲线连接符 162"/>
                    <p:cNvCxnSpPr>
                      <a:stCxn id="149" idx="0"/>
                      <a:endCxn id="150"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曲线连接符 163"/>
                    <p:cNvCxnSpPr>
                      <a:stCxn id="150" idx="0"/>
                      <a:endCxn id="151"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曲线连接符 164"/>
                    <p:cNvCxnSpPr>
                      <a:stCxn id="146" idx="4"/>
                      <a:endCxn id="145"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曲线连接符 165"/>
                    <p:cNvCxnSpPr>
                      <a:stCxn id="147" idx="4"/>
                      <a:endCxn id="146"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48" idx="4"/>
                      <a:endCxn id="147"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曲线连接符 167"/>
                    <p:cNvCxnSpPr>
                      <a:stCxn id="149" idx="4"/>
                      <a:endCxn id="148"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曲线连接符 168"/>
                    <p:cNvCxnSpPr>
                      <a:stCxn id="150" idx="4"/>
                      <a:endCxn id="149"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曲线连接符 169"/>
                    <p:cNvCxnSpPr>
                      <a:stCxn id="151" idx="4"/>
                      <a:endCxn id="150"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文本框 137"/>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9" name="文本框 138"/>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40" name="文本框 139"/>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41" name="组合 140"/>
                  <p:cNvGrpSpPr/>
                  <p:nvPr/>
                </p:nvGrpSpPr>
                <p:grpSpPr>
                  <a:xfrm>
                    <a:off x="7888157" y="3211091"/>
                    <a:ext cx="445637" cy="415498"/>
                    <a:chOff x="7448262" y="1423269"/>
                    <a:chExt cx="445637" cy="415498"/>
                  </a:xfrm>
                </p:grpSpPr>
                <p:sp>
                  <p:nvSpPr>
                    <p:cNvPr id="142" name="椭圆 141"/>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3" name="文本框 142"/>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23" name="组合 122"/>
                <p:cNvGrpSpPr/>
                <p:nvPr/>
              </p:nvGrpSpPr>
              <p:grpSpPr>
                <a:xfrm>
                  <a:off x="4797456" y="2707040"/>
                  <a:ext cx="3150737" cy="755769"/>
                  <a:chOff x="4797456" y="2707040"/>
                  <a:chExt cx="3150737" cy="755769"/>
                </a:xfrm>
              </p:grpSpPr>
              <p:cxnSp>
                <p:nvCxnSpPr>
                  <p:cNvPr id="132" name="曲线连接符 131"/>
                  <p:cNvCxnSpPr>
                    <a:stCxn id="203" idx="0"/>
                    <a:endCxn id="142" idx="0"/>
                  </p:cNvCxnSpPr>
                  <p:nvPr/>
                </p:nvCxnSpPr>
                <p:spPr>
                  <a:xfrm rot="5400000" flipH="1" flipV="1">
                    <a:off x="6338605" y="1835637"/>
                    <a:ext cx="68440" cy="3150737"/>
                  </a:xfrm>
                  <a:prstGeom prst="curvedConnector3">
                    <a:avLst>
                      <a:gd name="adj1" fmla="val 609458"/>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曲线连接符 132"/>
                  <p:cNvCxnSpPr>
                    <a:stCxn id="142" idx="1"/>
                    <a:endCxn id="204" idx="1"/>
                  </p:cNvCxnSpPr>
                  <p:nvPr/>
                </p:nvCxnSpPr>
                <p:spPr>
                  <a:xfrm rot="16200000" flipH="1" flipV="1">
                    <a:off x="6592183" y="2149251"/>
                    <a:ext cx="68440" cy="2558676"/>
                  </a:xfrm>
                  <a:prstGeom prst="curvedConnector3">
                    <a:avLst>
                      <a:gd name="adj1" fmla="val -44068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矩形 133"/>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24" name="组合 123"/>
                <p:cNvGrpSpPr/>
                <p:nvPr/>
              </p:nvGrpSpPr>
              <p:grpSpPr>
                <a:xfrm>
                  <a:off x="4884113" y="3436821"/>
                  <a:ext cx="3021628" cy="1181423"/>
                  <a:chOff x="4884113" y="3436821"/>
                  <a:chExt cx="3021628" cy="1181423"/>
                </a:xfrm>
              </p:grpSpPr>
              <p:cxnSp>
                <p:nvCxnSpPr>
                  <p:cNvPr id="129" name="曲线连接符 128"/>
                  <p:cNvCxnSpPr>
                    <a:stCxn id="142" idx="2"/>
                    <a:endCxn id="176" idx="0"/>
                  </p:cNvCxnSpPr>
                  <p:nvPr/>
                </p:nvCxnSpPr>
                <p:spPr>
                  <a:xfrm rot="10800000" flipV="1">
                    <a:off x="4884113" y="3436821"/>
                    <a:ext cx="3004044" cy="1181421"/>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曲线连接符 129"/>
                  <p:cNvCxnSpPr>
                    <a:stCxn id="177" idx="0"/>
                    <a:endCxn id="142" idx="3"/>
                  </p:cNvCxnSpPr>
                  <p:nvPr/>
                </p:nvCxnSpPr>
                <p:spPr>
                  <a:xfrm rot="5400000" flipH="1" flipV="1">
                    <a:off x="6121473" y="2833976"/>
                    <a:ext cx="1138969" cy="2429567"/>
                  </a:xfrm>
                  <a:prstGeom prst="curvedConnector3">
                    <a:avLst>
                      <a:gd name="adj1" fmla="val 62975"/>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矩形 130"/>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25" name="组合 124"/>
                <p:cNvGrpSpPr/>
                <p:nvPr/>
              </p:nvGrpSpPr>
              <p:grpSpPr>
                <a:xfrm>
                  <a:off x="4884113" y="3479274"/>
                  <a:ext cx="3106533" cy="2311989"/>
                  <a:chOff x="4884113" y="3479274"/>
                  <a:chExt cx="3106533" cy="2311989"/>
                </a:xfrm>
              </p:grpSpPr>
              <p:cxnSp>
                <p:nvCxnSpPr>
                  <p:cNvPr id="126" name="曲线连接符 125"/>
                  <p:cNvCxnSpPr>
                    <a:stCxn id="142" idx="4"/>
                    <a:endCxn id="149" idx="0"/>
                  </p:cNvCxnSpPr>
                  <p:nvPr/>
                </p:nvCxnSpPr>
                <p:spPr>
                  <a:xfrm rot="5400000">
                    <a:off x="5268952" y="3112020"/>
                    <a:ext cx="2294404" cy="3064081"/>
                  </a:xfrm>
                  <a:prstGeom prst="curvedConnector3">
                    <a:avLst>
                      <a:gd name="adj1" fmla="val 7053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曲线连接符 126"/>
                  <p:cNvCxnSpPr>
                    <a:stCxn id="150" idx="0"/>
                    <a:endCxn id="142" idx="5"/>
                  </p:cNvCxnSpPr>
                  <p:nvPr/>
                </p:nvCxnSpPr>
                <p:spPr>
                  <a:xfrm rot="5400000" flipH="1" flipV="1">
                    <a:off x="5577416" y="3378032"/>
                    <a:ext cx="2311988" cy="2514472"/>
                  </a:xfrm>
                  <a:prstGeom prst="curvedConnector3">
                    <a:avLst>
                      <a:gd name="adj1" fmla="val 2643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矩形 127"/>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9" name="矩形 118"/>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5073753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191491"/>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sp>
        <p:nvSpPr>
          <p:cNvPr id="4" name="文本框 3"/>
          <p:cNvSpPr txBox="1"/>
          <p:nvPr/>
        </p:nvSpPr>
        <p:spPr>
          <a:xfrm>
            <a:off x="1942414" y="3334326"/>
            <a:ext cx="6591985" cy="38856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证明：</a:t>
            </a:r>
            <a:r>
              <a:rPr lang="en-US" altLang="zh-CN" sz="1400" dirty="0">
                <a:latin typeface="Courier New" panose="02070309020205020404" pitchFamily="49" charset="0"/>
              </a:rPr>
              <a:t>D</a:t>
            </a:r>
            <a:r>
              <a:rPr lang="zh-CN" altLang="en-US" sz="1400" dirty="0">
                <a:latin typeface="Courier New" panose="02070309020205020404" pitchFamily="49" charset="0"/>
              </a:rPr>
              <a:t>中若存在哈密顿回路</a:t>
            </a:r>
            <a:r>
              <a:rPr lang="en-US" altLang="zh-CN" sz="1400" dirty="0">
                <a:latin typeface="Courier New" panose="02070309020205020404" pitchFamily="49" charset="0"/>
              </a:rPr>
              <a:t>P</a:t>
            </a:r>
            <a:r>
              <a:rPr lang="zh-CN" altLang="en-US" sz="1400" dirty="0">
                <a:latin typeface="Courier New" panose="02070309020205020404" pitchFamily="49" charset="0"/>
              </a:rPr>
              <a:t>，</a:t>
            </a:r>
            <a:r>
              <a:rPr lang="en-US" altLang="zh-CN" sz="1400" dirty="0">
                <a:latin typeface="Courier New" panose="02070309020205020404" pitchFamily="49" charset="0"/>
              </a:rPr>
              <a:t>P</a:t>
            </a:r>
            <a:r>
              <a:rPr lang="zh-CN" altLang="en-US" sz="1400" dirty="0">
                <a:latin typeface="Courier New" panose="02070309020205020404" pitchFamily="49" charset="0"/>
              </a:rPr>
              <a:t>一定是正常的。</a:t>
            </a:r>
          </a:p>
        </p:txBody>
      </p:sp>
      <mc:AlternateContent xmlns:mc="http://schemas.openxmlformats.org/markup-compatibility/2006" xmlns:a14="http://schemas.microsoft.com/office/drawing/2010/main">
        <mc:Choice Requires="a14">
          <p:sp>
            <p:nvSpPr>
              <p:cNvPr id="5" name="文本框 4"/>
              <p:cNvSpPr txBox="1"/>
              <p:nvPr/>
            </p:nvSpPr>
            <p:spPr>
              <a:xfrm>
                <a:off x="1942413" y="3823853"/>
                <a:ext cx="6591985" cy="28385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假设</a:t>
                </a:r>
                <a:r>
                  <a:rPr lang="en-US" altLang="zh-CN" sz="1400" dirty="0">
                    <a:latin typeface="Courier New" panose="02070309020205020404" pitchFamily="49" charset="0"/>
                  </a:rPr>
                  <a:t>P</a:t>
                </a:r>
                <a:r>
                  <a:rPr lang="zh-CN" altLang="en-US" sz="1400" dirty="0">
                    <a:latin typeface="Courier New" panose="02070309020205020404" pitchFamily="49" charset="0"/>
                  </a:rPr>
                  <a:t>不是正常的，则破坏正常性的唯一可能是</a:t>
                </a:r>
                <a:r>
                  <a:rPr lang="en-US" altLang="zh-CN" sz="1400" dirty="0">
                    <a:latin typeface="Courier New" panose="02070309020205020404" pitchFamily="49" charset="0"/>
                  </a:rPr>
                  <a:t>P</a:t>
                </a:r>
                <a:r>
                  <a:rPr lang="zh-CN" altLang="en-US" sz="1400" dirty="0">
                    <a:latin typeface="Courier New" panose="02070309020205020404" pitchFamily="49" charset="0"/>
                  </a:rPr>
                  <a:t>从某条</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𝑠</m:t>
                        </m:r>
                      </m:sub>
                    </m:sSub>
                  </m:oMath>
                </a14:m>
                <a:r>
                  <a:rPr lang="zh-CN" altLang="en-US" sz="1400" dirty="0">
                    <a:latin typeface="Courier New" panose="02070309020205020404" pitchFamily="49" charset="0"/>
                  </a:rPr>
                  <a:t>链上的顶点</a:t>
                </a:r>
                <a:r>
                  <a:rPr lang="en-US" altLang="zh-CN" sz="1400" dirty="0">
                    <a:latin typeface="Courier New" panose="02070309020205020404" pitchFamily="49" charset="0"/>
                  </a:rPr>
                  <a:t>u</a:t>
                </a:r>
                <a:r>
                  <a:rPr lang="zh-CN" altLang="en-US" sz="1400" dirty="0">
                    <a:latin typeface="Courier New" panose="02070309020205020404" pitchFamily="49" charset="0"/>
                  </a:rPr>
                  <a:t>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后，没有回到同一条链中，而是到了另一条链</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𝑡</m:t>
                        </m:r>
                      </m:sub>
                    </m:sSub>
                  </m:oMath>
                </a14:m>
                <a:r>
                  <a:rPr lang="zh-CN" altLang="en-US" sz="1400" dirty="0">
                    <a:latin typeface="Courier New" panose="02070309020205020404" pitchFamily="49" charset="0"/>
                  </a:rPr>
                  <a:t>中。</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𝑠𝑗</m:t>
                        </m:r>
                      </m:sub>
                    </m:sSub>
                  </m:oMath>
                </a14:m>
                <a:r>
                  <a:rPr lang="zh-CN" altLang="en-US" sz="1400" dirty="0">
                    <a:latin typeface="Courier New" panose="02070309020205020404" pitchFamily="49" charset="0"/>
                  </a:rPr>
                  <a:t>，由于</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𝑠𝑗</m:t>
                        </m:r>
                      </m:sub>
                    </m:sSub>
                  </m:oMath>
                </a14:m>
                <a:r>
                  <a:rPr lang="zh-CN" altLang="en-US" sz="1400" dirty="0">
                    <a:latin typeface="Courier New" panose="02070309020205020404" pitchFamily="49" charset="0"/>
                  </a:rPr>
                  <a:t>只与</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𝑠𝑗</m:t>
                        </m:r>
                      </m:sub>
                    </m:sSub>
                    <m:r>
                      <a:rPr lang="zh-CN" altLang="en-US"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𝑗</m:t>
                        </m:r>
                      </m:sub>
                    </m:sSub>
                    <m:r>
                      <a:rPr lang="zh-CN" altLang="en-US"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𝑠𝑗</m:t>
                        </m:r>
                      </m:sub>
                    </m:sSub>
                  </m:oMath>
                </a14:m>
                <a:r>
                  <a:rPr lang="zh-CN" altLang="en-US" sz="1400" dirty="0">
                    <a:latin typeface="Courier New" panose="02070309020205020404" pitchFamily="49" charset="0"/>
                  </a:rPr>
                  <a:t>相邻，</a:t>
                </a:r>
                <a:r>
                  <a:rPr lang="en-US" altLang="zh-CN" sz="1400" dirty="0">
                    <a:latin typeface="Courier New" panose="02070309020205020404" pitchFamily="49" charset="0"/>
                  </a:rPr>
                  <a:t>P</a:t>
                </a:r>
                <a:r>
                  <a:rPr lang="zh-CN" altLang="en-US" sz="1400" dirty="0">
                    <a:latin typeface="Courier New" panose="02070309020205020404" pitchFamily="49" charset="0"/>
                  </a:rPr>
                  <a:t>已经过了</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𝑠𝑗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只剩一个相邻顶点，因此</a:t>
                </a:r>
                <a:r>
                  <a:rPr lang="en-US" altLang="zh-CN" sz="1400" dirty="0">
                    <a:latin typeface="Courier New" panose="02070309020205020404" pitchFamily="49" charset="0"/>
                  </a:rPr>
                  <a:t>P</a:t>
                </a:r>
                <a:r>
                  <a:rPr lang="zh-CN" altLang="en-US" sz="1400" dirty="0">
                    <a:latin typeface="Courier New" panose="02070309020205020404" pitchFamily="49" charset="0"/>
                  </a:rPr>
                  <a:t>不可能通过</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i="1">
                        <a:latin typeface="Cambria Math" panose="02040503050406030204" pitchFamily="18" charset="0"/>
                      </a:rPr>
                      <m:t>𝑢</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，由于</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只与</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𝑠𝑗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𝑠</m:t>
                        </m:r>
                        <m:r>
                          <a:rPr lang="en-US" altLang="zh-CN" sz="1400" b="0" i="1" smtClean="0">
                            <a:latin typeface="Cambria Math" panose="02040503050406030204" pitchFamily="18" charset="0"/>
                          </a:rPr>
                          <m:t>(</m:t>
                        </m:r>
                        <m:r>
                          <a:rPr lang="en-US" altLang="zh-CN" sz="1400" i="1">
                            <a:latin typeface="Cambria Math" panose="02040503050406030204" pitchFamily="18" charset="0"/>
                          </a:rPr>
                          <m:t>𝑗</m:t>
                        </m:r>
                        <m:r>
                          <a:rPr lang="en-US" altLang="zh-CN" sz="1400" b="0" i="1" smtClean="0">
                            <a:latin typeface="Cambria Math" panose="02040503050406030204" pitchFamily="18" charset="0"/>
                          </a:rPr>
                          <m:t>−1)</m:t>
                        </m:r>
                      </m:sub>
                    </m:sSub>
                  </m:oMath>
                </a14:m>
                <a:r>
                  <a:rPr lang="zh-CN" altLang="en-US" sz="1400" dirty="0">
                    <a:latin typeface="Courier New" panose="02070309020205020404" pitchFamily="49" charset="0"/>
                  </a:rPr>
                  <a:t>相邻，</a:t>
                </a:r>
                <a:r>
                  <a:rPr lang="en-US" altLang="zh-CN" sz="1400" dirty="0">
                    <a:latin typeface="Courier New" panose="02070309020205020404" pitchFamily="49" charset="0"/>
                  </a:rPr>
                  <a:t>P</a:t>
                </a:r>
                <a:r>
                  <a:rPr lang="zh-CN" altLang="en-US" sz="1400" dirty="0">
                    <a:latin typeface="Courier New" panose="02070309020205020404" pitchFamily="49" charset="0"/>
                  </a:rPr>
                  <a:t>已经过了</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𝑠𝑗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只剩一个相邻顶点，因此</a:t>
                </a:r>
                <a:r>
                  <a:rPr lang="en-US" altLang="zh-CN" sz="1400" dirty="0">
                    <a:latin typeface="Courier New" panose="02070309020205020404" pitchFamily="49" charset="0"/>
                  </a:rPr>
                  <a:t>P</a:t>
                </a:r>
                <a:r>
                  <a:rPr lang="zh-CN" altLang="en-US" sz="1400" dirty="0">
                    <a:latin typeface="Courier New" panose="02070309020205020404" pitchFamily="49" charset="0"/>
                  </a:rPr>
                  <a:t>不可能通过</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也就是说，若从</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𝑠</m:t>
                        </m:r>
                      </m:sub>
                    </m:sSub>
                  </m:oMath>
                </a14:m>
                <a:r>
                  <a:rPr lang="zh-CN" altLang="en-US" sz="1400" dirty="0">
                    <a:latin typeface="Courier New" panose="02070309020205020404" pitchFamily="49" charset="0"/>
                  </a:rPr>
                  <a:t>链上的顶点</a:t>
                </a:r>
                <a:r>
                  <a:rPr lang="en-US" altLang="zh-CN" sz="1400" dirty="0">
                    <a:latin typeface="Courier New" panose="02070309020205020404" pitchFamily="49" charset="0"/>
                  </a:rPr>
                  <a:t>u</a:t>
                </a:r>
                <a:r>
                  <a:rPr lang="zh-CN" altLang="en-US" sz="1400" dirty="0">
                    <a:latin typeface="Courier New" panose="02070309020205020404" pitchFamily="49" charset="0"/>
                  </a:rPr>
                  <a:t>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后，只能再回到同一条链中。</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所以，</a:t>
                </a:r>
                <a:r>
                  <a:rPr lang="en-US" altLang="zh-CN" sz="1400" dirty="0">
                    <a:latin typeface="Courier New" panose="02070309020205020404" pitchFamily="49" charset="0"/>
                  </a:rPr>
                  <a:t>P</a:t>
                </a:r>
                <a:r>
                  <a:rPr lang="zh-CN" altLang="en-US" sz="1400" dirty="0">
                    <a:latin typeface="Courier New" panose="02070309020205020404" pitchFamily="49" charset="0"/>
                  </a:rPr>
                  <a:t>一定是正常的。至此，有向</a:t>
                </a:r>
                <a:r>
                  <a:rPr lang="en-US" altLang="zh-CN" sz="1400" dirty="0">
                    <a:latin typeface="Courier New" panose="02070309020205020404" pitchFamily="49" charset="0"/>
                  </a:rPr>
                  <a:t>HC</a:t>
                </a:r>
                <a:r>
                  <a:rPr lang="zh-CN" altLang="en-US" sz="1400" dirty="0">
                    <a:latin typeface="Courier New" panose="02070309020205020404" pitchFamily="49" charset="0"/>
                  </a:rPr>
                  <a:t>问题是</a:t>
                </a:r>
                <a:r>
                  <a:rPr lang="en-US" altLang="zh-CN" sz="1400" dirty="0">
                    <a:latin typeface="Courier New" panose="02070309020205020404" pitchFamily="49" charset="0"/>
                  </a:rPr>
                  <a:t>NP</a:t>
                </a:r>
                <a:r>
                  <a:rPr lang="zh-CN" altLang="en-US" sz="1400" dirty="0">
                    <a:latin typeface="Courier New" panose="02070309020205020404" pitchFamily="49" charset="0"/>
                  </a:rPr>
                  <a:t>完全问题得证。</a:t>
                </a:r>
                <a:endParaRPr lang="en-US" altLang="zh-CN" sz="1400" dirty="0">
                  <a:latin typeface="Courier New" panose="02070309020205020404" pitchFamily="49"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942413" y="3823853"/>
                <a:ext cx="6591985" cy="2838598"/>
              </a:xfrm>
              <a:prstGeom prst="rect">
                <a:avLst/>
              </a:prstGeom>
              <a:blipFill rotWithShape="0">
                <a:blip r:embed="rId2"/>
                <a:stretch>
                  <a:fillRect l="-185" r="-185" b="-4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53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191491"/>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4" name="组合 113"/>
          <p:cNvGrpSpPr/>
          <p:nvPr/>
        </p:nvGrpSpPr>
        <p:grpSpPr>
          <a:xfrm>
            <a:off x="1942415" y="2770909"/>
            <a:ext cx="6773230" cy="3976218"/>
            <a:chOff x="1851791" y="2825201"/>
            <a:chExt cx="6773230" cy="3976218"/>
          </a:xfrm>
        </p:grpSpPr>
        <p:grpSp>
          <p:nvGrpSpPr>
            <p:cNvPr id="115" name="组合 114"/>
            <p:cNvGrpSpPr/>
            <p:nvPr/>
          </p:nvGrpSpPr>
          <p:grpSpPr>
            <a:xfrm>
              <a:off x="1851791" y="2825201"/>
              <a:ext cx="6773230" cy="3976218"/>
              <a:chOff x="-1444202" y="1729447"/>
              <a:chExt cx="6773230" cy="3976218"/>
            </a:xfrm>
          </p:grpSpPr>
          <p:sp>
            <p:nvSpPr>
              <p:cNvPr id="117" name="矩形 116"/>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18" name="组合 117"/>
              <p:cNvGrpSpPr/>
              <p:nvPr/>
            </p:nvGrpSpPr>
            <p:grpSpPr>
              <a:xfrm>
                <a:off x="-1321085" y="1845998"/>
                <a:ext cx="6526996" cy="3467423"/>
                <a:chOff x="1806798" y="2707040"/>
                <a:chExt cx="6526996" cy="3467423"/>
              </a:xfrm>
            </p:grpSpPr>
            <p:grpSp>
              <p:nvGrpSpPr>
                <p:cNvPr id="119" name="组合 118"/>
                <p:cNvGrpSpPr/>
                <p:nvPr/>
              </p:nvGrpSpPr>
              <p:grpSpPr>
                <a:xfrm>
                  <a:off x="1806798" y="3171400"/>
                  <a:ext cx="6526996" cy="3003063"/>
                  <a:chOff x="1806798" y="3171400"/>
                  <a:chExt cx="6526996" cy="3003063"/>
                </a:xfrm>
              </p:grpSpPr>
              <p:grpSp>
                <p:nvGrpSpPr>
                  <p:cNvPr id="132" name="组合 131"/>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195" name="矩形 194"/>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196" name="椭圆 195"/>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7" name="椭圆 196"/>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8" name="椭圆 197"/>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椭圆 198"/>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椭圆 199"/>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1" name="椭圆 200"/>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椭圆 201"/>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03" name="矩形 202"/>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4" name="矩形 203"/>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5" name="矩形 204"/>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6" name="矩形 205"/>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7" name="矩形 206"/>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 name="矩形 207"/>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9" name="矩形 208"/>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210" name="曲线连接符 209"/>
                    <p:cNvCxnSpPr>
                      <a:stCxn id="196" idx="0"/>
                      <a:endCxn id="197" idx="1"/>
                    </p:cNvCxnSpPr>
                    <p:nvPr/>
                  </p:nvCxnSpPr>
                  <p:spPr>
                    <a:xfrm rot="16200000" flipH="1">
                      <a:off x="2691491" y="3179213"/>
                      <a:ext cx="17584" cy="549608"/>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曲线连接符 210"/>
                    <p:cNvCxnSpPr>
                      <a:stCxn id="197" idx="0"/>
                      <a:endCxn id="198" idx="1"/>
                    </p:cNvCxnSpPr>
                    <p:nvPr/>
                  </p:nvCxnSpPr>
                  <p:spPr>
                    <a:xfrm rot="16200000" flipH="1">
                      <a:off x="3283552"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曲线连接符 211"/>
                    <p:cNvCxnSpPr>
                      <a:stCxn id="198" idx="0"/>
                      <a:endCxn id="199" idx="1"/>
                    </p:cNvCxnSpPr>
                    <p:nvPr/>
                  </p:nvCxnSpPr>
                  <p:spPr>
                    <a:xfrm rot="16200000" flipH="1">
                      <a:off x="3875613" y="3179213"/>
                      <a:ext cx="17584" cy="549608"/>
                    </a:xfrm>
                    <a:prstGeom prst="curvedConnector3">
                      <a:avLst>
                        <a:gd name="adj1" fmla="val -66972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曲线连接符 212"/>
                    <p:cNvCxnSpPr>
                      <a:stCxn id="199" idx="0"/>
                      <a:endCxn id="200" idx="1"/>
                    </p:cNvCxnSpPr>
                    <p:nvPr/>
                  </p:nvCxnSpPr>
                  <p:spPr>
                    <a:xfrm rot="16200000" flipH="1">
                      <a:off x="4469541" y="3177346"/>
                      <a:ext cx="17584" cy="553342"/>
                    </a:xfrm>
                    <a:prstGeom prst="curvedConnector3">
                      <a:avLst>
                        <a:gd name="adj1" fmla="val -61719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曲线连接符 213"/>
                    <p:cNvCxnSpPr>
                      <a:stCxn id="200" idx="0"/>
                      <a:endCxn id="201"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曲线连接符 214"/>
                    <p:cNvCxnSpPr>
                      <a:stCxn id="201" idx="0"/>
                      <a:endCxn id="202" idx="1"/>
                    </p:cNvCxnSpPr>
                    <p:nvPr/>
                  </p:nvCxnSpPr>
                  <p:spPr>
                    <a:xfrm rot="16200000" flipH="1">
                      <a:off x="5655530"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曲线连接符 215"/>
                    <p:cNvCxnSpPr>
                      <a:stCxn id="197" idx="4"/>
                      <a:endCxn id="196"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曲线连接符 216"/>
                    <p:cNvCxnSpPr>
                      <a:stCxn id="198" idx="4"/>
                      <a:endCxn id="197"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曲线连接符 217"/>
                    <p:cNvCxnSpPr>
                      <a:stCxn id="199" idx="4"/>
                      <a:endCxn id="198"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9" name="曲线连接符 218"/>
                    <p:cNvCxnSpPr>
                      <a:stCxn id="200" idx="4"/>
                      <a:endCxn id="199"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曲线连接符 219"/>
                    <p:cNvCxnSpPr>
                      <a:stCxn id="201" idx="4"/>
                      <a:endCxn id="200"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曲线连接符 220"/>
                    <p:cNvCxnSpPr>
                      <a:stCxn id="202" idx="4"/>
                      <a:endCxn id="201"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3" name="组合 132"/>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168" name="矩形 167"/>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169" name="椭圆 168"/>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0" name="椭圆 169"/>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1" name="椭圆 170"/>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2" name="椭圆 171"/>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3" name="椭圆 172"/>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4" name="椭圆 173"/>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5" name="椭圆 174"/>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76" name="矩形 175"/>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7" name="矩形 176"/>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8" name="矩形 177"/>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9" name="矩形 178"/>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0" name="矩形 179"/>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1" name="矩形 180"/>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2" name="矩形 181"/>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183" name="曲线连接符 182"/>
                    <p:cNvCxnSpPr>
                      <a:stCxn id="169" idx="0"/>
                      <a:endCxn id="170"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曲线连接符 183"/>
                    <p:cNvCxnSpPr>
                      <a:stCxn id="170" idx="0"/>
                      <a:endCxn id="171"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曲线连接符 184"/>
                    <p:cNvCxnSpPr>
                      <a:stCxn id="171" idx="0"/>
                      <a:endCxn id="172"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曲线连接符 185"/>
                    <p:cNvCxnSpPr>
                      <a:stCxn id="172" idx="0"/>
                      <a:endCxn id="173"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曲线连接符 186"/>
                    <p:cNvCxnSpPr>
                      <a:stCxn id="173" idx="0"/>
                      <a:endCxn id="174"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曲线连接符 187"/>
                    <p:cNvCxnSpPr>
                      <a:stCxn id="174" idx="0"/>
                      <a:endCxn id="175"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曲线连接符 188"/>
                    <p:cNvCxnSpPr>
                      <a:stCxn id="170" idx="4"/>
                      <a:endCxn id="169"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曲线连接符 189"/>
                    <p:cNvCxnSpPr>
                      <a:stCxn id="171" idx="4"/>
                      <a:endCxn id="170"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曲线连接符 190"/>
                    <p:cNvCxnSpPr>
                      <a:stCxn id="172" idx="4"/>
                      <a:endCxn id="171"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曲线连接符 191"/>
                    <p:cNvCxnSpPr>
                      <a:stCxn id="173" idx="4"/>
                      <a:endCxn id="172"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曲线连接符 192"/>
                    <p:cNvCxnSpPr>
                      <a:stCxn id="174" idx="4"/>
                      <a:endCxn id="173"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曲线连接符 193"/>
                    <p:cNvCxnSpPr>
                      <a:stCxn id="175" idx="4"/>
                      <a:endCxn id="174"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4" name="组合 133"/>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141" name="矩形 140"/>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142" name="椭圆 141"/>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3" name="椭圆 142"/>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4" name="椭圆 143"/>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5" name="椭圆 144"/>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6" name="椭圆 145"/>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7" name="椭圆 146"/>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8" name="椭圆 147"/>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9" name="矩形 148"/>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矩形 149"/>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1" name="矩形 150"/>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矩形 151"/>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矩形 152"/>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矩形 153"/>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矩形 154"/>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156" name="曲线连接符 155"/>
                    <p:cNvCxnSpPr>
                      <a:stCxn id="142" idx="0"/>
                      <a:endCxn id="143"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曲线连接符 156"/>
                    <p:cNvCxnSpPr>
                      <a:stCxn id="143" idx="0"/>
                      <a:endCxn id="144"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曲线连接符 157"/>
                    <p:cNvCxnSpPr>
                      <a:stCxn id="144" idx="0"/>
                      <a:endCxn id="145"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曲线连接符 158"/>
                    <p:cNvCxnSpPr>
                      <a:stCxn id="145" idx="0"/>
                      <a:endCxn id="146"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曲线连接符 159"/>
                    <p:cNvCxnSpPr>
                      <a:stCxn id="146" idx="0"/>
                      <a:endCxn id="147"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曲线连接符 160"/>
                    <p:cNvCxnSpPr>
                      <a:stCxn id="147" idx="0"/>
                      <a:endCxn id="148"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曲线连接符 161"/>
                    <p:cNvCxnSpPr>
                      <a:stCxn id="143" idx="4"/>
                      <a:endCxn id="142"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曲线连接符 162"/>
                    <p:cNvCxnSpPr>
                      <a:stCxn id="144" idx="4"/>
                      <a:endCxn id="143"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曲线连接符 163"/>
                    <p:cNvCxnSpPr>
                      <a:stCxn id="145" idx="4"/>
                      <a:endCxn id="144"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曲线连接符 164"/>
                    <p:cNvCxnSpPr>
                      <a:stCxn id="146" idx="4"/>
                      <a:endCxn id="145"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曲线连接符 165"/>
                    <p:cNvCxnSpPr>
                      <a:stCxn id="147" idx="4"/>
                      <a:endCxn id="146"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48" idx="4"/>
                      <a:endCxn id="147"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35" name="文本框 134"/>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6" name="文本框 135"/>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7" name="文本框 136"/>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38" name="组合 137"/>
                  <p:cNvGrpSpPr/>
                  <p:nvPr/>
                </p:nvGrpSpPr>
                <p:grpSpPr>
                  <a:xfrm>
                    <a:off x="7888157" y="3211091"/>
                    <a:ext cx="445637" cy="415498"/>
                    <a:chOff x="7448262" y="1423269"/>
                    <a:chExt cx="445637" cy="415498"/>
                  </a:xfrm>
                </p:grpSpPr>
                <p:sp>
                  <p:nvSpPr>
                    <p:cNvPr id="139" name="椭圆 138"/>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0" name="文本框 139"/>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20" name="组合 119"/>
                <p:cNvGrpSpPr/>
                <p:nvPr/>
              </p:nvGrpSpPr>
              <p:grpSpPr>
                <a:xfrm>
                  <a:off x="4797456" y="2707040"/>
                  <a:ext cx="3150737" cy="755769"/>
                  <a:chOff x="4797456" y="2707040"/>
                  <a:chExt cx="3150737" cy="755769"/>
                </a:xfrm>
              </p:grpSpPr>
              <p:cxnSp>
                <p:nvCxnSpPr>
                  <p:cNvPr id="129" name="曲线连接符 128"/>
                  <p:cNvCxnSpPr>
                    <a:stCxn id="200" idx="0"/>
                    <a:endCxn id="139" idx="0"/>
                  </p:cNvCxnSpPr>
                  <p:nvPr/>
                </p:nvCxnSpPr>
                <p:spPr>
                  <a:xfrm rot="5400000" flipH="1" flipV="1">
                    <a:off x="6338605" y="1835637"/>
                    <a:ext cx="68440" cy="3150737"/>
                  </a:xfrm>
                  <a:prstGeom prst="curvedConnector3">
                    <a:avLst>
                      <a:gd name="adj1" fmla="val 609458"/>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曲线连接符 129"/>
                  <p:cNvCxnSpPr>
                    <a:stCxn id="139" idx="1"/>
                    <a:endCxn id="201" idx="1"/>
                  </p:cNvCxnSpPr>
                  <p:nvPr/>
                </p:nvCxnSpPr>
                <p:spPr>
                  <a:xfrm rot="16200000" flipH="1" flipV="1">
                    <a:off x="6592183" y="2149251"/>
                    <a:ext cx="68440" cy="2558676"/>
                  </a:xfrm>
                  <a:prstGeom prst="curvedConnector3">
                    <a:avLst>
                      <a:gd name="adj1" fmla="val -44068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矩形 130"/>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21" name="组合 120"/>
                <p:cNvGrpSpPr/>
                <p:nvPr/>
              </p:nvGrpSpPr>
              <p:grpSpPr>
                <a:xfrm>
                  <a:off x="4884113" y="3436821"/>
                  <a:ext cx="3021628" cy="1181423"/>
                  <a:chOff x="4884113" y="3436821"/>
                  <a:chExt cx="3021628" cy="1181423"/>
                </a:xfrm>
              </p:grpSpPr>
              <p:cxnSp>
                <p:nvCxnSpPr>
                  <p:cNvPr id="126" name="曲线连接符 125"/>
                  <p:cNvCxnSpPr>
                    <a:stCxn id="139" idx="2"/>
                    <a:endCxn id="173" idx="0"/>
                  </p:cNvCxnSpPr>
                  <p:nvPr/>
                </p:nvCxnSpPr>
                <p:spPr>
                  <a:xfrm rot="10800000" flipV="1">
                    <a:off x="4884113" y="3436821"/>
                    <a:ext cx="3004044" cy="1181421"/>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曲线连接符 126"/>
                  <p:cNvCxnSpPr>
                    <a:stCxn id="174" idx="0"/>
                    <a:endCxn id="139" idx="3"/>
                  </p:cNvCxnSpPr>
                  <p:nvPr/>
                </p:nvCxnSpPr>
                <p:spPr>
                  <a:xfrm rot="5400000" flipH="1" flipV="1">
                    <a:off x="6121473" y="2833976"/>
                    <a:ext cx="1138969" cy="2429567"/>
                  </a:xfrm>
                  <a:prstGeom prst="curvedConnector3">
                    <a:avLst>
                      <a:gd name="adj1" fmla="val 62975"/>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矩形 127"/>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22" name="组合 121"/>
                <p:cNvGrpSpPr/>
                <p:nvPr/>
              </p:nvGrpSpPr>
              <p:grpSpPr>
                <a:xfrm>
                  <a:off x="4884113" y="3479274"/>
                  <a:ext cx="3106533" cy="2311989"/>
                  <a:chOff x="4884113" y="3479274"/>
                  <a:chExt cx="3106533" cy="2311989"/>
                </a:xfrm>
              </p:grpSpPr>
              <p:cxnSp>
                <p:nvCxnSpPr>
                  <p:cNvPr id="123" name="曲线连接符 122"/>
                  <p:cNvCxnSpPr>
                    <a:stCxn id="139" idx="4"/>
                    <a:endCxn id="146" idx="0"/>
                  </p:cNvCxnSpPr>
                  <p:nvPr/>
                </p:nvCxnSpPr>
                <p:spPr>
                  <a:xfrm rot="5400000">
                    <a:off x="5268952" y="3112020"/>
                    <a:ext cx="2294404" cy="3064081"/>
                  </a:xfrm>
                  <a:prstGeom prst="curvedConnector3">
                    <a:avLst>
                      <a:gd name="adj1" fmla="val 7053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曲线连接符 123"/>
                  <p:cNvCxnSpPr>
                    <a:stCxn id="147" idx="0"/>
                    <a:endCxn id="139" idx="5"/>
                  </p:cNvCxnSpPr>
                  <p:nvPr/>
                </p:nvCxnSpPr>
                <p:spPr>
                  <a:xfrm rot="5400000" flipH="1" flipV="1">
                    <a:off x="5577416" y="3378032"/>
                    <a:ext cx="2311988" cy="2514472"/>
                  </a:xfrm>
                  <a:prstGeom prst="curvedConnector3">
                    <a:avLst>
                      <a:gd name="adj1" fmla="val 2643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矩形 124"/>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6" name="矩形 115"/>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6527376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56145"/>
          </a:xfrm>
        </p:spPr>
        <p:txBody>
          <a:bodyPr/>
          <a:lstStyle/>
          <a:p>
            <a:r>
              <a:rPr lang="zh-CN" altLang="en-US" dirty="0"/>
              <a:t>哈密顿回路问题</a:t>
            </a:r>
            <a:r>
              <a:rPr lang="en-US" altLang="zh-CN" dirty="0"/>
              <a:t>(HC)</a:t>
            </a:r>
          </a:p>
          <a:p>
            <a:pPr lvl="1"/>
            <a:r>
              <a:rPr lang="zh-CN" altLang="en-US" dirty="0"/>
              <a:t>证明：</a:t>
            </a:r>
            <a:r>
              <a:rPr lang="en-US" altLang="zh-CN" dirty="0"/>
              <a:t>HC</a:t>
            </a:r>
            <a:r>
              <a:rPr lang="zh-CN" altLang="en-US" dirty="0"/>
              <a:t>问题是</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4" name="文本框 3"/>
              <p:cNvSpPr txBox="1"/>
              <p:nvPr/>
            </p:nvSpPr>
            <p:spPr>
              <a:xfrm>
                <a:off x="1942415" y="3389745"/>
                <a:ext cx="6591985" cy="4113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通过证明</a:t>
                </a:r>
                <a14:m>
                  <m:oMath xmlns:m="http://schemas.openxmlformats.org/officeDocument/2006/math">
                    <m:r>
                      <a:rPr lang="zh-CN" altLang="en-US" sz="1400" dirty="0">
                        <a:latin typeface="Cambria Math" panose="02040503050406030204" pitchFamily="18" charset="0"/>
                      </a:rPr>
                      <m:t>有</m:t>
                    </m:r>
                    <m:r>
                      <a:rPr lang="zh-CN" altLang="en-US" sz="1400" b="0" i="1" dirty="0" smtClean="0">
                        <a:latin typeface="Cambria Math" panose="02040503050406030204" pitchFamily="18" charset="0"/>
                      </a:rPr>
                      <m:t>向</m:t>
                    </m:r>
                    <m:r>
                      <a:rPr lang="en-US" altLang="zh-CN" sz="1400" b="0" i="1" dirty="0" smtClean="0">
                        <a:latin typeface="Cambria Math" panose="02040503050406030204" pitchFamily="18" charset="0"/>
                      </a:rPr>
                      <m:t>𝐻𝐶</m:t>
                    </m:r>
                    <m:sSub>
                      <m:sSubPr>
                        <m:ctrlPr>
                          <a:rPr lang="en-US" altLang="zh-CN" sz="1400" b="0" i="1" dirty="0" smtClean="0">
                            <a:latin typeface="Cambria Math" panose="02040503050406030204" pitchFamily="18" charset="0"/>
                          </a:rPr>
                        </m:ctrlPr>
                      </m:sSubPr>
                      <m:e>
                        <m:r>
                          <a:rPr lang="en-US" altLang="zh-CN" sz="1400" b="0" i="1" dirty="0" smtClean="0">
                            <a:latin typeface="Cambria Math" panose="02040503050406030204" pitchFamily="18" charset="0"/>
                            <a:ea typeface="Cambria Math" panose="02040503050406030204" pitchFamily="18" charset="0"/>
                          </a:rPr>
                          <m:t>≤</m:t>
                        </m:r>
                      </m:e>
                      <m:sub>
                        <m:r>
                          <a:rPr lang="en-US" altLang="zh-CN" sz="1400" b="0" i="1" dirty="0" smtClean="0">
                            <a:latin typeface="Cambria Math" panose="02040503050406030204" pitchFamily="18" charset="0"/>
                          </a:rPr>
                          <m:t>𝑝</m:t>
                        </m:r>
                      </m:sub>
                    </m:sSub>
                    <m:r>
                      <a:rPr lang="en-US" altLang="zh-CN" sz="1400" b="0" i="1" dirty="0" smtClean="0">
                        <a:latin typeface="Cambria Math" panose="02040503050406030204" pitchFamily="18" charset="0"/>
                      </a:rPr>
                      <m:t>𝐻𝐶</m:t>
                    </m:r>
                  </m:oMath>
                </a14:m>
                <a:r>
                  <a:rPr lang="zh-CN" altLang="en-US" sz="1400" dirty="0">
                    <a:latin typeface="Courier New" panose="02070309020205020404" pitchFamily="49" charset="0"/>
                  </a:rPr>
                  <a:t>来证明</a:t>
                </a:r>
                <a:r>
                  <a:rPr lang="en-US" altLang="zh-CN" sz="1400" dirty="0">
                    <a:latin typeface="Courier New" panose="02070309020205020404" pitchFamily="49" charset="0"/>
                  </a:rPr>
                  <a:t>HC</a:t>
                </a:r>
                <a:r>
                  <a:rPr lang="zh-CN" altLang="en-US" sz="1400" dirty="0">
                    <a:latin typeface="Courier New" panose="02070309020205020404" pitchFamily="49" charset="0"/>
                  </a:rPr>
                  <a:t>问题是</a:t>
                </a:r>
                <a:r>
                  <a:rPr lang="en-US" altLang="zh-CN" sz="1400" dirty="0">
                    <a:latin typeface="Courier New" panose="02070309020205020404" pitchFamily="49" charset="0"/>
                  </a:rPr>
                  <a:t>NP</a:t>
                </a:r>
                <a:r>
                  <a:rPr lang="zh-CN" altLang="en-US" sz="1400" dirty="0">
                    <a:latin typeface="Courier New" panose="02070309020205020404" pitchFamily="49" charset="0"/>
                  </a:rPr>
                  <a:t>完全问题。</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3389745"/>
                <a:ext cx="6591985" cy="411395"/>
              </a:xfrm>
              <a:prstGeom prst="rect">
                <a:avLst/>
              </a:prstGeom>
              <a:blipFill rotWithShape="0">
                <a:blip r:embed="rId2"/>
                <a:stretch>
                  <a:fillRect l="-185" b="-1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942414" y="4008582"/>
                <a:ext cx="6591985" cy="70865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对任一个有向图</a:t>
                </a:r>
                <a14:m>
                  <m:oMath xmlns:m="http://schemas.openxmlformats.org/officeDocument/2006/math">
                    <m:r>
                      <a:rPr lang="en-US" altLang="zh-CN" sz="1400" b="0" i="1" smtClean="0">
                        <a:latin typeface="Cambria Math" panose="02040503050406030204" pitchFamily="18" charset="0"/>
                      </a:rPr>
                      <m:t>𝐷</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𝑉</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𝐸</m:t>
                        </m:r>
                      </m:e>
                    </m:d>
                  </m:oMath>
                </a14:m>
                <a:r>
                  <a:rPr lang="zh-CN" altLang="en-US" sz="1400" dirty="0">
                    <a:latin typeface="Courier New" panose="02070309020205020404" pitchFamily="49" charset="0"/>
                  </a:rPr>
                  <a:t>，构造一个无向图</a:t>
                </a:r>
                <a14:m>
                  <m:oMath xmlns:m="http://schemas.openxmlformats.org/officeDocument/2006/math">
                    <m:r>
                      <a:rPr lang="en-US" altLang="zh-CN" sz="1400" b="0" i="1" smtClean="0">
                        <a:latin typeface="Cambria Math" panose="02040503050406030204" pitchFamily="18" charset="0"/>
                      </a:rPr>
                      <m:t>𝐺</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𝑉</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𝐸</m:t>
                        </m:r>
                        <m:r>
                          <a:rPr lang="en-US" altLang="zh-CN" sz="1400" b="0" i="1" smtClean="0">
                            <a:latin typeface="Cambria Math" panose="02040503050406030204" pitchFamily="18" charset="0"/>
                          </a:rPr>
                          <m:t>′</m:t>
                        </m:r>
                      </m:e>
                    </m:d>
                  </m:oMath>
                </a14:m>
                <a:r>
                  <a:rPr lang="zh-CN" altLang="en-US" sz="1400" dirty="0">
                    <a:latin typeface="Courier New" panose="02070309020205020404" pitchFamily="49" charset="0"/>
                  </a:rPr>
                  <a:t>，使得</a:t>
                </a:r>
                <a:r>
                  <a:rPr lang="en-US" altLang="zh-CN" sz="1400" dirty="0">
                    <a:latin typeface="Courier New" panose="02070309020205020404" pitchFamily="49" charset="0"/>
                  </a:rPr>
                  <a:t>D</a:t>
                </a:r>
                <a:r>
                  <a:rPr lang="zh-CN" altLang="en-US" sz="1400" dirty="0">
                    <a:latin typeface="Courier New" panose="02070309020205020404" pitchFamily="49" charset="0"/>
                  </a:rPr>
                  <a:t>有哈密顿回路当且仅当</a:t>
                </a:r>
                <a:r>
                  <a:rPr lang="en-US" altLang="zh-CN" sz="1400" dirty="0">
                    <a:latin typeface="Courier New" panose="02070309020205020404" pitchFamily="49" charset="0"/>
                  </a:rPr>
                  <a:t>G</a:t>
                </a:r>
                <a:r>
                  <a:rPr lang="zh-CN" altLang="en-US" sz="1400" dirty="0">
                    <a:latin typeface="Courier New" panose="02070309020205020404" pitchFamily="49" charset="0"/>
                  </a:rPr>
                  <a:t>有哈密顿回路。</a:t>
                </a:r>
              </a:p>
            </p:txBody>
          </p:sp>
        </mc:Choice>
        <mc:Fallback xmlns="">
          <p:sp>
            <p:nvSpPr>
              <p:cNvPr id="5" name="文本框 4"/>
              <p:cNvSpPr txBox="1">
                <a:spLocks noRot="1" noChangeAspect="1" noMove="1" noResize="1" noEditPoints="1" noAdjustHandles="1" noChangeArrowheads="1" noChangeShapeType="1" noTextEdit="1"/>
              </p:cNvSpPr>
              <p:nvPr/>
            </p:nvSpPr>
            <p:spPr>
              <a:xfrm>
                <a:off x="1942414" y="4008582"/>
                <a:ext cx="6591985" cy="708656"/>
              </a:xfrm>
              <a:prstGeom prst="rect">
                <a:avLst/>
              </a:prstGeom>
              <a:blipFill rotWithShape="0">
                <a:blip r:embed="rId3"/>
                <a:stretch>
                  <a:fillRect l="-185" r="-92" b="-8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942414" y="4931606"/>
                <a:ext cx="6591985" cy="150964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将</a:t>
                </a:r>
                <a:r>
                  <a:rPr lang="en-US" altLang="zh-CN" sz="1400" dirty="0">
                    <a:latin typeface="Courier New" panose="02070309020205020404" pitchFamily="49" charset="0"/>
                  </a:rPr>
                  <a:t>D</a:t>
                </a:r>
                <a:r>
                  <a:rPr lang="zh-CN" altLang="en-US" sz="1400" dirty="0">
                    <a:latin typeface="Courier New" panose="02070309020205020404" pitchFamily="49" charset="0"/>
                  </a:rPr>
                  <a:t>中的每一个顶点</a:t>
                </a:r>
                <a:r>
                  <a:rPr lang="en-US" altLang="zh-CN" sz="1400" dirty="0">
                    <a:latin typeface="Courier New" panose="02070309020205020404" pitchFamily="49" charset="0"/>
                  </a:rPr>
                  <a:t>v</a:t>
                </a:r>
                <a:r>
                  <a:rPr lang="zh-CN" altLang="en-US" sz="1400" dirty="0">
                    <a:latin typeface="Courier New" panose="02070309020205020404" pitchFamily="49" charset="0"/>
                  </a:rPr>
                  <a:t>替换成</a:t>
                </a:r>
                <a:r>
                  <a:rPr lang="en-US" altLang="zh-CN" sz="1400" dirty="0">
                    <a:latin typeface="Courier New" panose="02070309020205020404" pitchFamily="49" charset="0"/>
                  </a:rPr>
                  <a:t>G</a:t>
                </a:r>
                <a:r>
                  <a:rPr lang="zh-CN" altLang="en-US" sz="1400" dirty="0">
                    <a:latin typeface="Courier New" panose="02070309020205020404" pitchFamily="49" charset="0"/>
                  </a:rPr>
                  <a:t>中的</a:t>
                </a:r>
                <a:r>
                  <a:rPr lang="en-US" altLang="zh-CN" sz="1400" dirty="0">
                    <a:latin typeface="Courier New" panose="02070309020205020404" pitchFamily="49" charset="0"/>
                  </a:rPr>
                  <a:t>3</a:t>
                </a:r>
                <a:r>
                  <a:rPr lang="zh-CN" altLang="en-US" sz="1400" dirty="0">
                    <a:latin typeface="Courier New" panose="02070309020205020404" pitchFamily="49" charset="0"/>
                  </a:rPr>
                  <a:t>个顶点</a:t>
                </a:r>
                <a:r>
                  <a:rPr lang="en-US" altLang="zh-CN" sz="1400" dirty="0">
                    <a:latin typeface="Courier New" panose="02070309020205020404" pitchFamily="49" charset="0"/>
                  </a:rPr>
                  <a:t>v</a:t>
                </a:r>
                <a:r>
                  <a:rPr lang="en-US" altLang="zh-CN" sz="1400" baseline="30000" dirty="0">
                    <a:latin typeface="Courier New" panose="02070309020205020404" pitchFamily="49" charset="0"/>
                  </a:rPr>
                  <a:t>in</a:t>
                </a:r>
                <a:r>
                  <a:rPr lang="zh-CN" altLang="en-US" sz="1400" dirty="0">
                    <a:latin typeface="Courier New" panose="02070309020205020404" pitchFamily="49" charset="0"/>
                  </a:rPr>
                  <a:t>、</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mid</a:t>
                </a:r>
                <a:r>
                  <a:rPr lang="zh-CN" altLang="en-US" sz="1400" dirty="0">
                    <a:latin typeface="Courier New" panose="02070309020205020404" pitchFamily="49" charset="0"/>
                  </a:rPr>
                  <a:t>、</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out</a:t>
                </a:r>
                <a:r>
                  <a:rPr lang="zh-CN" altLang="en-US" sz="1400" dirty="0">
                    <a:latin typeface="Courier New" panose="02070309020205020404" pitchFamily="49" charset="0"/>
                  </a:rPr>
                  <a:t>，连接</a:t>
                </a:r>
                <a:r>
                  <a:rPr lang="en-US" altLang="zh-CN" sz="1400" dirty="0">
                    <a:latin typeface="Courier New" panose="02070309020205020404" pitchFamily="49" charset="0"/>
                  </a:rPr>
                  <a:t>v</a:t>
                </a:r>
                <a:r>
                  <a:rPr lang="en-US" altLang="zh-CN" sz="1400" baseline="30000" dirty="0">
                    <a:latin typeface="Courier New" panose="02070309020205020404" pitchFamily="49" charset="0"/>
                  </a:rPr>
                  <a:t>in</a:t>
                </a:r>
                <a:r>
                  <a:rPr lang="zh-CN" altLang="en-US" sz="1400" dirty="0">
                    <a:latin typeface="Courier New" panose="02070309020205020404" pitchFamily="49" charset="0"/>
                  </a:rPr>
                  <a:t>和</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mid</a:t>
                </a:r>
                <a:r>
                  <a:rPr lang="zh-CN" altLang="en-US" sz="1400" dirty="0">
                    <a:latin typeface="Courier New" panose="02070309020205020404" pitchFamily="49" charset="0"/>
                  </a:rPr>
                  <a:t>、</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mid</a:t>
                </a:r>
                <a:r>
                  <a:rPr lang="zh-CN" altLang="en-US" sz="1400" dirty="0">
                    <a:latin typeface="Courier New" panose="02070309020205020404" pitchFamily="49" charset="0"/>
                  </a:rPr>
                  <a:t>和</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out</a:t>
                </a:r>
                <a:r>
                  <a:rPr lang="zh-CN" altLang="en-US" sz="1400" dirty="0">
                    <a:latin typeface="Courier New" panose="02070309020205020404" pitchFamily="49" charset="0"/>
                  </a:rPr>
                  <a:t>，将</a:t>
                </a:r>
                <a:r>
                  <a:rPr lang="en-US" altLang="zh-CN" sz="1400" dirty="0">
                    <a:latin typeface="Courier New" panose="02070309020205020404" pitchFamily="49" charset="0"/>
                  </a:rPr>
                  <a:t>D</a:t>
                </a:r>
                <a:r>
                  <a:rPr lang="zh-CN" altLang="en-US" sz="1400" dirty="0">
                    <a:latin typeface="Courier New" panose="02070309020205020404" pitchFamily="49" charset="0"/>
                  </a:rPr>
                  <a:t>中的每一条有向边</a:t>
                </a:r>
                <a14:m>
                  <m:oMath xmlns:m="http://schemas.openxmlformats.org/officeDocument/2006/math">
                    <m:d>
                      <m:dPr>
                        <m:begChr m:val="⟨"/>
                        <m:endChr m:val="⟩"/>
                        <m:ctrlPr>
                          <a:rPr lang="en-US" altLang="zh-CN" sz="1400" i="1" smtClean="0">
                            <a:latin typeface="Cambria Math" panose="02040503050406030204" pitchFamily="18" charset="0"/>
                          </a:rPr>
                        </m:ctrlPr>
                      </m:dPr>
                      <m:e>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e>
                    </m:d>
                  </m:oMath>
                </a14:m>
                <a:r>
                  <a:rPr lang="zh-CN" altLang="en-US" sz="1400" dirty="0">
                    <a:latin typeface="Courier New" panose="02070309020205020404" pitchFamily="49" charset="0"/>
                  </a:rPr>
                  <a:t>替换成</a:t>
                </a:r>
                <a:r>
                  <a:rPr lang="en-US" altLang="zh-CN" sz="1400" dirty="0">
                    <a:latin typeface="Courier New" panose="02070309020205020404" pitchFamily="49" charset="0"/>
                  </a:rPr>
                  <a:t>G</a:t>
                </a:r>
                <a:r>
                  <a:rPr lang="zh-CN" altLang="en-US" sz="1400" dirty="0">
                    <a:latin typeface="Courier New" panose="02070309020205020404" pitchFamily="49" charset="0"/>
                  </a:rPr>
                  <a:t>中的无向边</a:t>
                </a:r>
                <a14:m>
                  <m:oMath xmlns:m="http://schemas.openxmlformats.org/officeDocument/2006/math">
                    <m:d>
                      <m:dPr>
                        <m:ctrlPr>
                          <a:rPr lang="en-US" altLang="zh-CN" sz="1400" i="1" smtClean="0">
                            <a:latin typeface="Cambria Math" panose="02040503050406030204" pitchFamily="18" charset="0"/>
                          </a:rPr>
                        </m:ctrlPr>
                      </m:dPr>
                      <m:e>
                        <m:sSup>
                          <m:sSupPr>
                            <m:ctrlPr>
                              <a:rPr lang="en-US" altLang="zh-CN" sz="1400" i="1" smtClean="0">
                                <a:latin typeface="Cambria Math" panose="02040503050406030204" pitchFamily="18" charset="0"/>
                              </a:rPr>
                            </m:ctrlPr>
                          </m:sSupPr>
                          <m:e>
                            <m:r>
                              <a:rPr lang="en-US" altLang="zh-CN" sz="1400" b="0" i="1" smtClean="0">
                                <a:latin typeface="Cambria Math" panose="02040503050406030204" pitchFamily="18" charset="0"/>
                              </a:rPr>
                              <m:t>𝑢</m:t>
                            </m:r>
                          </m:e>
                          <m:sup>
                            <m:r>
                              <a:rPr lang="en-US" altLang="zh-CN" sz="1400" b="0" i="1" smtClean="0">
                                <a:latin typeface="Cambria Math" panose="02040503050406030204" pitchFamily="18" charset="0"/>
                              </a:rPr>
                              <m:t>𝑜𝑢𝑡</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𝑖𝑛</m:t>
                            </m:r>
                          </m:sup>
                        </m:sSup>
                      </m:e>
                    </m:d>
                  </m:oMath>
                </a14:m>
                <a:r>
                  <a:rPr lang="zh-CN" altLang="en-US" sz="1400" dirty="0">
                    <a:latin typeface="Courier New" panose="02070309020205020404" pitchFamily="49" charset="0"/>
                  </a:rPr>
                  <a:t>。即：</a:t>
                </a:r>
                <a:endParaRPr lang="en-US" altLang="zh-CN" sz="1400" dirty="0">
                  <a:latin typeface="Courier New" panose="02070309020205020404" pitchFamily="49" charset="0"/>
                </a:endParaRPr>
              </a:p>
              <a:p>
                <a:pPr>
                  <a:lnSpc>
                    <a:spcPct val="150000"/>
                  </a:lnSpc>
                </a:pPr>
                <a14:m>
                  <m:oMathPara xmlns:m="http://schemas.openxmlformats.org/officeDocument/2006/math">
                    <m:oMathParaPr>
                      <m:jc m:val="left"/>
                    </m:oMathParaPr>
                    <m:oMath xmlns:m="http://schemas.openxmlformats.org/officeDocument/2006/math">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𝑉</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𝑖𝑛</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𝑚𝑖𝑑</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𝑜𝑢𝑡</m:t>
                              </m:r>
                            </m:sup>
                          </m:sSup>
                        </m:e>
                        <m:e>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𝑉</m:t>
                          </m:r>
                        </m:e>
                      </m:d>
                    </m:oMath>
                  </m:oMathPara>
                </a14:m>
                <a:endParaRPr lang="en-US" altLang="zh-CN" sz="1400" dirty="0">
                  <a:latin typeface="Courier New" panose="02070309020205020404" pitchFamily="49" charset="0"/>
                </a:endParaRPr>
              </a:p>
              <a:p>
                <a:pPr>
                  <a:lnSpc>
                    <a:spcPct val="150000"/>
                  </a:lnSpc>
                </a:pPr>
                <a14:m>
                  <m:oMathPara xmlns:m="http://schemas.openxmlformats.org/officeDocument/2006/math">
                    <m:oMathParaPr>
                      <m:jc m:val="left"/>
                    </m:oMathParaPr>
                    <m:oMath xmlns:m="http://schemas.openxmlformats.org/officeDocument/2006/math">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𝐸</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d>
                            <m:dPr>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𝑢</m:t>
                                  </m:r>
                                </m:e>
                                <m:sup>
                                  <m:r>
                                    <a:rPr lang="en-US" altLang="zh-CN" sz="1400" b="0" i="1" smtClean="0">
                                      <a:latin typeface="Cambria Math" panose="02040503050406030204" pitchFamily="18" charset="0"/>
                                    </a:rPr>
                                    <m:t>𝑜𝑢𝑡</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𝑖𝑛</m:t>
                                  </m:r>
                                </m:sup>
                              </m:sSup>
                            </m:e>
                          </m:d>
                        </m:e>
                        <m:e>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e>
                          </m:d>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𝐸</m:t>
                          </m:r>
                        </m:e>
                      </m:d>
                      <m:r>
                        <a:rPr lang="en-US" altLang="zh-CN" sz="1400" b="0" i="1" smtClean="0">
                          <a:latin typeface="Cambria Math" panose="02040503050406030204" pitchFamily="18" charset="0"/>
                          <a:ea typeface="Cambria Math" panose="02040503050406030204" pitchFamily="18" charset="0"/>
                        </a:rPr>
                        <m:t>⋃</m:t>
                      </m:r>
                      <m:d>
                        <m:dPr>
                          <m:begChr m:val="{"/>
                          <m:endChr m:val="}"/>
                          <m:ctrlPr>
                            <a:rPr lang="en-US" altLang="zh-CN" sz="1400" b="0" i="1" smtClean="0">
                              <a:latin typeface="Cambria Math" panose="02040503050406030204" pitchFamily="18" charset="0"/>
                              <a:ea typeface="Cambria Math" panose="02040503050406030204" pitchFamily="18" charset="0"/>
                            </a:rPr>
                          </m:ctrlPr>
                        </m:dPr>
                        <m:e>
                          <m:d>
                            <m:dPr>
                              <m:ctrlPr>
                                <a:rPr lang="en-US" altLang="zh-CN" sz="1400" b="0" i="1" smtClean="0">
                                  <a:latin typeface="Cambria Math" panose="02040503050406030204" pitchFamily="18" charset="0"/>
                                  <a:ea typeface="Cambria Math" panose="02040503050406030204" pitchFamily="18" charset="0"/>
                                </a:rPr>
                              </m:ctrlPr>
                            </m:dPr>
                            <m:e>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𝑖𝑛</m:t>
                                  </m:r>
                                </m:sup>
                              </m:sSup>
                              <m:r>
                                <a:rPr lang="en-US" altLang="zh-CN" sz="1400" b="0" i="1" smtClean="0">
                                  <a:latin typeface="Cambria Math" panose="02040503050406030204" pitchFamily="18" charset="0"/>
                                  <a:ea typeface="Cambria Math" panose="02040503050406030204" pitchFamily="18" charset="0"/>
                                </a:rPr>
                                <m:t>,  </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𝑚𝑖𝑑</m:t>
                                  </m:r>
                                </m:sup>
                              </m:sSup>
                            </m:e>
                          </m:d>
                          <m:r>
                            <a:rPr lang="en-US" altLang="zh-CN" sz="1400" b="0" i="1" smtClean="0">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𝑚𝑖𝑑</m:t>
                                  </m:r>
                                </m:sup>
                              </m:sSup>
                              <m:r>
                                <a:rPr lang="en-US" altLang="zh-CN" sz="1400" i="1">
                                  <a:latin typeface="Cambria Math" panose="02040503050406030204" pitchFamily="18" charset="0"/>
                                  <a:ea typeface="Cambria Math" panose="02040503050406030204" pitchFamily="18" charset="0"/>
                                </a:rPr>
                                <m:t>,  </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𝑜𝑢𝑡</m:t>
                                  </m:r>
                                </m:sup>
                              </m:sSup>
                            </m:e>
                          </m:d>
                        </m:e>
                        <m:e>
                          <m:r>
                            <a:rPr lang="en-US" altLang="zh-CN" sz="1400" b="0" i="1" smtClean="0">
                              <a:latin typeface="Cambria Math" panose="02040503050406030204" pitchFamily="18" charset="0"/>
                              <a:ea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𝑉</m:t>
                          </m:r>
                        </m:e>
                      </m:d>
                    </m:oMath>
                  </m:oMathPara>
                </a14:m>
                <a:endParaRPr lang="zh-CN" altLang="en-US" sz="1400" dirty="0">
                  <a:latin typeface="Courier New" panose="02070309020205020404" pitchFamily="49"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942414" y="4931606"/>
                <a:ext cx="6591985" cy="1509644"/>
              </a:xfrm>
              <a:prstGeom prst="rect">
                <a:avLst/>
              </a:prstGeom>
              <a:blipFill rotWithShape="0">
                <a:blip r:embed="rId4"/>
                <a:stretch>
                  <a:fillRect l="-185"/>
                </a:stretch>
              </a:blipFill>
            </p:spPr>
            <p:txBody>
              <a:bodyPr/>
              <a:lstStyle/>
              <a:p>
                <a:r>
                  <a:rPr lang="zh-CN" altLang="en-US">
                    <a:noFill/>
                  </a:rPr>
                  <a:t> </a:t>
                </a:r>
              </a:p>
            </p:txBody>
          </p:sp>
        </mc:Fallback>
      </mc:AlternateContent>
      <p:sp>
        <p:nvSpPr>
          <p:cNvPr id="6" name="文本框 5"/>
          <p:cNvSpPr txBox="1"/>
          <p:nvPr/>
        </p:nvSpPr>
        <p:spPr>
          <a:xfrm>
            <a:off x="7452051" y="6055760"/>
            <a:ext cx="1082348" cy="38549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sz="1400" dirty="0">
                <a:latin typeface="Courier New" panose="02070309020205020404" pitchFamily="49" charset="0"/>
              </a:rPr>
              <a:t>局部替换法</a:t>
            </a:r>
          </a:p>
        </p:txBody>
      </p:sp>
    </p:spTree>
    <p:extLst>
      <p:ext uri="{BB962C8B-B14F-4D97-AF65-F5344CB8AC3E}">
        <p14:creationId xmlns:p14="http://schemas.microsoft.com/office/powerpoint/2010/main" val="378323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054553" y="1810327"/>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209098" y="1810327"/>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a:stCxn id="2" idx="6"/>
            <a:endCxn id="3" idx="2"/>
          </p:cNvCxnSpPr>
          <p:nvPr/>
        </p:nvCxnSpPr>
        <p:spPr>
          <a:xfrm>
            <a:off x="4156153" y="1861127"/>
            <a:ext cx="1052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944091" y="1387921"/>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u</a:t>
            </a:r>
            <a:endParaRPr lang="zh-CN" altLang="en-US" dirty="0">
              <a:latin typeface="Courier New" panose="02070309020205020404" pitchFamily="49" charset="0"/>
            </a:endParaRPr>
          </a:p>
        </p:txBody>
      </p:sp>
      <p:sp>
        <p:nvSpPr>
          <p:cNvPr id="7" name="文本框 6"/>
          <p:cNvSpPr txBox="1"/>
          <p:nvPr/>
        </p:nvSpPr>
        <p:spPr>
          <a:xfrm>
            <a:off x="5098636" y="1387921"/>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v</a:t>
            </a:r>
            <a:endParaRPr lang="zh-CN" altLang="en-US" dirty="0">
              <a:latin typeface="Courier New" panose="02070309020205020404" pitchFamily="49" charset="0"/>
            </a:endParaRPr>
          </a:p>
        </p:txBody>
      </p:sp>
      <p:sp>
        <p:nvSpPr>
          <p:cNvPr id="9" name="椭圆 8"/>
          <p:cNvSpPr/>
          <p:nvPr/>
        </p:nvSpPr>
        <p:spPr>
          <a:xfrm>
            <a:off x="3690372" y="3441707"/>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142981" y="4371860"/>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145758" y="4384784"/>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502364" y="2976106"/>
            <a:ext cx="508473"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u</a:t>
            </a:r>
            <a:r>
              <a:rPr lang="en-US" altLang="zh-CN" baseline="30000" dirty="0" err="1">
                <a:latin typeface="Courier New" panose="02070309020205020404" pitchFamily="49" charset="0"/>
              </a:rPr>
              <a:t>in</a:t>
            </a:r>
            <a:endParaRPr lang="zh-CN" altLang="en-US" baseline="30000" dirty="0">
              <a:latin typeface="Courier New" panose="02070309020205020404" pitchFamily="49" charset="0"/>
            </a:endParaRPr>
          </a:p>
        </p:txBody>
      </p:sp>
      <p:sp>
        <p:nvSpPr>
          <p:cNvPr id="15" name="文本框 14"/>
          <p:cNvSpPr txBox="1"/>
          <p:nvPr/>
        </p:nvSpPr>
        <p:spPr>
          <a:xfrm>
            <a:off x="2909812" y="4384784"/>
            <a:ext cx="601447"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u</a:t>
            </a:r>
            <a:r>
              <a:rPr lang="en-US" altLang="zh-CN" baseline="30000" dirty="0" err="1">
                <a:latin typeface="Courier New" panose="02070309020205020404" pitchFamily="49" charset="0"/>
              </a:rPr>
              <a:t>mid</a:t>
            </a:r>
            <a:endParaRPr lang="zh-CN" altLang="en-US" baseline="30000" dirty="0">
              <a:latin typeface="Courier New" panose="02070309020205020404" pitchFamily="49" charset="0"/>
            </a:endParaRPr>
          </a:p>
        </p:txBody>
      </p:sp>
      <p:sp>
        <p:nvSpPr>
          <p:cNvPr id="16" name="文本框 15"/>
          <p:cNvSpPr txBox="1"/>
          <p:nvPr/>
        </p:nvSpPr>
        <p:spPr>
          <a:xfrm>
            <a:off x="3912436" y="4347731"/>
            <a:ext cx="601447"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u</a:t>
            </a:r>
            <a:r>
              <a:rPr lang="en-US" altLang="zh-CN" baseline="30000" dirty="0" err="1">
                <a:latin typeface="Courier New" panose="02070309020205020404" pitchFamily="49" charset="0"/>
              </a:rPr>
              <a:t>out</a:t>
            </a:r>
            <a:endParaRPr lang="zh-CN" altLang="en-US" baseline="30000" dirty="0">
              <a:latin typeface="Courier New" panose="02070309020205020404" pitchFamily="49" charset="0"/>
            </a:endParaRPr>
          </a:p>
        </p:txBody>
      </p:sp>
      <p:sp>
        <p:nvSpPr>
          <p:cNvPr id="17" name="文本框 16"/>
          <p:cNvSpPr txBox="1"/>
          <p:nvPr/>
        </p:nvSpPr>
        <p:spPr>
          <a:xfrm>
            <a:off x="6337361" y="2958910"/>
            <a:ext cx="508473" cy="50783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v</a:t>
            </a:r>
            <a:r>
              <a:rPr lang="en-US" altLang="zh-CN" baseline="30000" dirty="0">
                <a:latin typeface="Courier New" panose="02070309020205020404" pitchFamily="49" charset="0"/>
              </a:rPr>
              <a:t>in</a:t>
            </a:r>
            <a:endParaRPr lang="zh-CN" altLang="en-US" baseline="30000" dirty="0">
              <a:latin typeface="Courier New" panose="02070309020205020404" pitchFamily="49" charset="0"/>
            </a:endParaRPr>
          </a:p>
        </p:txBody>
      </p:sp>
      <p:sp>
        <p:nvSpPr>
          <p:cNvPr id="18" name="文本框 17"/>
          <p:cNvSpPr txBox="1"/>
          <p:nvPr/>
        </p:nvSpPr>
        <p:spPr>
          <a:xfrm>
            <a:off x="5611188" y="4418950"/>
            <a:ext cx="601447" cy="50783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v</a:t>
            </a:r>
            <a:r>
              <a:rPr lang="en-US" altLang="zh-CN" baseline="30000" dirty="0" err="1">
                <a:latin typeface="Courier New" panose="02070309020205020404" pitchFamily="49" charset="0"/>
              </a:rPr>
              <a:t>mid</a:t>
            </a:r>
            <a:endParaRPr lang="zh-CN" altLang="en-US" baseline="30000" dirty="0">
              <a:latin typeface="Courier New" panose="02070309020205020404" pitchFamily="49" charset="0"/>
            </a:endParaRPr>
          </a:p>
        </p:txBody>
      </p:sp>
      <p:sp>
        <p:nvSpPr>
          <p:cNvPr id="19" name="文本框 18"/>
          <p:cNvSpPr txBox="1"/>
          <p:nvPr/>
        </p:nvSpPr>
        <p:spPr>
          <a:xfrm>
            <a:off x="7000971" y="4384784"/>
            <a:ext cx="601447"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v</a:t>
            </a:r>
            <a:r>
              <a:rPr lang="en-US" altLang="zh-CN" baseline="30000" dirty="0" err="1">
                <a:latin typeface="Courier New" panose="02070309020205020404" pitchFamily="49" charset="0"/>
              </a:rPr>
              <a:t>out</a:t>
            </a:r>
            <a:endParaRPr lang="zh-CN" altLang="en-US" baseline="30000" dirty="0">
              <a:latin typeface="Courier New" panose="02070309020205020404" pitchFamily="49" charset="0"/>
            </a:endParaRPr>
          </a:p>
        </p:txBody>
      </p:sp>
      <p:sp>
        <p:nvSpPr>
          <p:cNvPr id="20" name="椭圆 19"/>
          <p:cNvSpPr/>
          <p:nvPr/>
        </p:nvSpPr>
        <p:spPr>
          <a:xfrm>
            <a:off x="6540797" y="3374533"/>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282602" y="4338153"/>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61112" y="4338153"/>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12" idx="7"/>
            <a:endCxn id="20" idx="2"/>
          </p:cNvCxnSpPr>
          <p:nvPr/>
        </p:nvCxnSpPr>
        <p:spPr>
          <a:xfrm flipV="1">
            <a:off x="4229702" y="3425333"/>
            <a:ext cx="2311095" cy="961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9" idx="4"/>
            <a:endCxn id="13" idx="0"/>
          </p:cNvCxnSpPr>
          <p:nvPr/>
        </p:nvCxnSpPr>
        <p:spPr>
          <a:xfrm flipH="1">
            <a:off x="3196558" y="3543307"/>
            <a:ext cx="544614" cy="841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3" idx="6"/>
            <a:endCxn id="12" idx="2"/>
          </p:cNvCxnSpPr>
          <p:nvPr/>
        </p:nvCxnSpPr>
        <p:spPr>
          <a:xfrm flipV="1">
            <a:off x="3247358" y="4422660"/>
            <a:ext cx="895623" cy="12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0" idx="4"/>
            <a:endCxn id="22" idx="0"/>
          </p:cNvCxnSpPr>
          <p:nvPr/>
        </p:nvCxnSpPr>
        <p:spPr>
          <a:xfrm flipH="1">
            <a:off x="5911912" y="3476133"/>
            <a:ext cx="679685" cy="86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2" idx="6"/>
            <a:endCxn id="21" idx="2"/>
          </p:cNvCxnSpPr>
          <p:nvPr/>
        </p:nvCxnSpPr>
        <p:spPr>
          <a:xfrm>
            <a:off x="5962712" y="4388953"/>
            <a:ext cx="131989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433202" y="2752437"/>
            <a:ext cx="2641600" cy="264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259898" y="2844801"/>
            <a:ext cx="2641600" cy="264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410349" y="1541109"/>
            <a:ext cx="460382" cy="50783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D:</a:t>
            </a:r>
            <a:endParaRPr lang="zh-CN" altLang="en-US" dirty="0">
              <a:latin typeface="Courier New" panose="02070309020205020404" pitchFamily="49" charset="0"/>
            </a:endParaRPr>
          </a:p>
        </p:txBody>
      </p:sp>
      <p:sp>
        <p:nvSpPr>
          <p:cNvPr id="30" name="文本框 29"/>
          <p:cNvSpPr txBox="1"/>
          <p:nvPr/>
        </p:nvSpPr>
        <p:spPr>
          <a:xfrm>
            <a:off x="1847858" y="3898654"/>
            <a:ext cx="460382"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G:</a:t>
            </a:r>
            <a:endParaRPr lang="zh-CN" altLang="en-US" dirty="0">
              <a:latin typeface="Courier New" panose="02070309020205020404" pitchFamily="49" charset="0"/>
            </a:endParaRPr>
          </a:p>
        </p:txBody>
      </p:sp>
      <p:sp>
        <p:nvSpPr>
          <p:cNvPr id="23" name="文本框 22"/>
          <p:cNvSpPr txBox="1"/>
          <p:nvPr/>
        </p:nvSpPr>
        <p:spPr>
          <a:xfrm>
            <a:off x="2670582" y="5924767"/>
            <a:ext cx="5077031" cy="50783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zh-CN" altLang="en-US" dirty="0">
                <a:latin typeface="Courier New" panose="02070309020205020404" pitchFamily="49" charset="0"/>
              </a:rPr>
              <a:t>易证：</a:t>
            </a:r>
            <a:r>
              <a:rPr lang="en-US" altLang="zh-CN" dirty="0">
                <a:latin typeface="Courier New" panose="02070309020205020404" pitchFamily="49" charset="0"/>
              </a:rPr>
              <a:t>D</a:t>
            </a:r>
            <a:r>
              <a:rPr lang="zh-CN" altLang="en-US" dirty="0">
                <a:latin typeface="Courier New" panose="02070309020205020404" pitchFamily="49" charset="0"/>
              </a:rPr>
              <a:t>有哈密顿回路当且仅当</a:t>
            </a:r>
            <a:r>
              <a:rPr lang="en-US" altLang="zh-CN" dirty="0">
                <a:latin typeface="Courier New" panose="02070309020205020404" pitchFamily="49" charset="0"/>
              </a:rPr>
              <a:t>G</a:t>
            </a:r>
            <a:r>
              <a:rPr lang="zh-CN" altLang="en-US" dirty="0">
                <a:latin typeface="Courier New" panose="02070309020205020404" pitchFamily="49" charset="0"/>
              </a:rPr>
              <a:t>有哈密顿回路。</a:t>
            </a:r>
          </a:p>
        </p:txBody>
      </p:sp>
    </p:spTree>
    <p:extLst>
      <p:ext uri="{BB962C8B-B14F-4D97-AF65-F5344CB8AC3E}">
        <p14:creationId xmlns:p14="http://schemas.microsoft.com/office/powerpoint/2010/main" val="268646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lstStyle/>
          <a:p>
            <a:r>
              <a:rPr lang="zh-CN" altLang="en-US" dirty="0"/>
              <a:t>判定型问题与判定型问题的验证</a:t>
            </a:r>
            <a:endParaRPr lang="en-US" altLang="zh-CN" dirty="0"/>
          </a:p>
          <a:p>
            <a:pPr lvl="1"/>
            <a:r>
              <a:rPr lang="zh-CN" altLang="en-US" dirty="0"/>
              <a:t>判定型问题可以表述为</a:t>
            </a:r>
            <a:r>
              <a:rPr lang="en-US" altLang="zh-CN" dirty="0"/>
              <a:t>&lt;D, Y&gt;</a:t>
            </a:r>
            <a:r>
              <a:rPr lang="zh-CN" altLang="en-US" dirty="0"/>
              <a:t>。</a:t>
            </a:r>
          </a:p>
        </p:txBody>
      </p:sp>
      <p:sp>
        <p:nvSpPr>
          <p:cNvPr id="7" name="文本框 6"/>
          <p:cNvSpPr txBox="1"/>
          <p:nvPr/>
        </p:nvSpPr>
        <p:spPr>
          <a:xfrm>
            <a:off x="1942415" y="3515384"/>
            <a:ext cx="6451548" cy="6960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t>哈密顿回路问题</a:t>
            </a:r>
            <a:r>
              <a:rPr lang="en-US" altLang="zh-CN" sz="1400" dirty="0"/>
              <a:t>(HC)</a:t>
            </a:r>
            <a:r>
              <a:rPr lang="zh-CN" altLang="en-US" sz="1400" dirty="0"/>
              <a:t>：</a:t>
            </a:r>
            <a:endParaRPr lang="en-US" altLang="zh-CN" sz="1400" dirty="0"/>
          </a:p>
          <a:p>
            <a:pPr>
              <a:lnSpc>
                <a:spcPct val="150000"/>
              </a:lnSpc>
            </a:pPr>
            <a:r>
              <a:rPr lang="zh-CN" altLang="en-US" sz="1400" dirty="0"/>
              <a:t>任给无向图</a:t>
            </a:r>
            <a:r>
              <a:rPr lang="en-US" altLang="zh-CN" sz="1400" dirty="0"/>
              <a:t>G</a:t>
            </a:r>
            <a:r>
              <a:rPr lang="zh-CN" altLang="en-US" sz="1400" dirty="0"/>
              <a:t>，找出一条恰好经过每一个顶点一次的回路（哈密顿回路）。</a:t>
            </a:r>
          </a:p>
        </p:txBody>
      </p:sp>
      <p:sp>
        <p:nvSpPr>
          <p:cNvPr id="8" name="文本框 7"/>
          <p:cNvSpPr txBox="1"/>
          <p:nvPr/>
        </p:nvSpPr>
        <p:spPr>
          <a:xfrm>
            <a:off x="1942415" y="4268641"/>
            <a:ext cx="6451548" cy="6960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t>哈密顿回路的判定问题</a:t>
            </a:r>
            <a:r>
              <a:rPr lang="en-US" altLang="zh-CN" sz="1400" dirty="0"/>
              <a:t>(HC)</a:t>
            </a:r>
            <a:r>
              <a:rPr lang="zh-CN" altLang="en-US" sz="1400" dirty="0"/>
              <a:t>：</a:t>
            </a:r>
            <a:endParaRPr lang="en-US" altLang="zh-CN" sz="1400" dirty="0"/>
          </a:p>
          <a:p>
            <a:pPr>
              <a:lnSpc>
                <a:spcPct val="150000"/>
              </a:lnSpc>
            </a:pPr>
            <a:r>
              <a:rPr lang="zh-CN" altLang="en-US" sz="1400" dirty="0"/>
              <a:t>任给无向图</a:t>
            </a:r>
            <a:r>
              <a:rPr lang="en-US" altLang="zh-CN" sz="1400" dirty="0"/>
              <a:t>G</a:t>
            </a:r>
            <a:r>
              <a:rPr lang="zh-CN" altLang="en-US" sz="1400" dirty="0"/>
              <a:t>，图中是否存在一条哈密顿回路。</a:t>
            </a:r>
          </a:p>
        </p:txBody>
      </p:sp>
      <p:sp>
        <p:nvSpPr>
          <p:cNvPr id="9" name="文本框 8"/>
          <p:cNvSpPr txBox="1"/>
          <p:nvPr/>
        </p:nvSpPr>
        <p:spPr>
          <a:xfrm>
            <a:off x="1945200" y="5079131"/>
            <a:ext cx="6451548" cy="134235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zh-CN" altLang="en-US" sz="1400" dirty="0"/>
              <a:t>设算法</a:t>
            </a:r>
            <a:r>
              <a:rPr lang="en-US" altLang="zh-CN" sz="1400" dirty="0"/>
              <a:t>A</a:t>
            </a:r>
            <a:r>
              <a:rPr lang="zh-CN" altLang="en-US" sz="1400" dirty="0"/>
              <a:t>可以输出</a:t>
            </a:r>
            <a:r>
              <a:rPr lang="en-US" altLang="zh-CN" sz="1400" dirty="0"/>
              <a:t>G</a:t>
            </a:r>
            <a:r>
              <a:rPr lang="zh-CN" altLang="en-US" sz="1400" dirty="0"/>
              <a:t>的一条哈密顿回路。构造判定算法</a:t>
            </a:r>
            <a:r>
              <a:rPr lang="en-US" altLang="zh-CN" sz="1400" dirty="0"/>
              <a:t>B</a:t>
            </a:r>
            <a:r>
              <a:rPr lang="zh-CN" altLang="en-US" sz="1400" dirty="0"/>
              <a:t>如下：</a:t>
            </a:r>
            <a:endParaRPr lang="en-US" altLang="zh-CN" sz="1400" dirty="0"/>
          </a:p>
          <a:p>
            <a:pPr>
              <a:lnSpc>
                <a:spcPct val="150000"/>
              </a:lnSpc>
            </a:pPr>
            <a:r>
              <a:rPr lang="en-US" altLang="zh-CN" sz="1400" dirty="0"/>
              <a:t>    </a:t>
            </a:r>
            <a:r>
              <a:rPr lang="zh-CN" altLang="en-US" sz="1400" dirty="0"/>
              <a:t>调用</a:t>
            </a:r>
            <a:r>
              <a:rPr lang="en-US" altLang="zh-CN" sz="1400" dirty="0"/>
              <a:t>A</a:t>
            </a:r>
            <a:r>
              <a:rPr lang="zh-CN" altLang="en-US" sz="1400" dirty="0"/>
              <a:t>；</a:t>
            </a:r>
            <a:endParaRPr lang="en-US" altLang="zh-CN" sz="1400" dirty="0"/>
          </a:p>
          <a:p>
            <a:pPr>
              <a:lnSpc>
                <a:spcPct val="150000"/>
              </a:lnSpc>
            </a:pPr>
            <a:r>
              <a:rPr lang="en-US" altLang="zh-CN" sz="1400" dirty="0"/>
              <a:t>    </a:t>
            </a:r>
            <a:r>
              <a:rPr lang="zh-CN" altLang="en-US" sz="1400" dirty="0"/>
              <a:t>如果</a:t>
            </a:r>
            <a:r>
              <a:rPr lang="en-US" altLang="zh-CN" sz="1400" dirty="0"/>
              <a:t>A</a:t>
            </a:r>
            <a:r>
              <a:rPr lang="zh-CN" altLang="en-US" sz="1400" dirty="0"/>
              <a:t>能输出一条哈密顿回路，输出</a:t>
            </a:r>
            <a:r>
              <a:rPr lang="en-US" altLang="zh-CN" sz="1400" dirty="0"/>
              <a:t>True</a:t>
            </a:r>
            <a:r>
              <a:rPr lang="zh-CN" altLang="en-US" sz="1400" dirty="0"/>
              <a:t>；</a:t>
            </a:r>
            <a:endParaRPr lang="en-US" altLang="zh-CN" sz="1400" dirty="0"/>
          </a:p>
          <a:p>
            <a:pPr>
              <a:lnSpc>
                <a:spcPct val="150000"/>
              </a:lnSpc>
            </a:pPr>
            <a:r>
              <a:rPr lang="en-US" altLang="zh-CN" sz="1400" dirty="0"/>
              <a:t>    </a:t>
            </a:r>
            <a:r>
              <a:rPr lang="zh-CN" altLang="en-US" sz="1400" dirty="0"/>
              <a:t>否则输出</a:t>
            </a:r>
            <a:r>
              <a:rPr lang="en-US" altLang="zh-CN" sz="1400" dirty="0"/>
              <a:t>False</a:t>
            </a:r>
            <a:r>
              <a:rPr lang="zh-CN" altLang="en-US" sz="1400" dirty="0"/>
              <a:t>；</a:t>
            </a:r>
          </a:p>
        </p:txBody>
      </p:sp>
    </p:spTree>
    <p:extLst>
      <p:ext uri="{BB962C8B-B14F-4D97-AF65-F5344CB8AC3E}">
        <p14:creationId xmlns:p14="http://schemas.microsoft.com/office/powerpoint/2010/main" val="27217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txDef>
      <a:spPr/>
      <a:bodyPr wrap="none" rtlCol="0">
        <a:spAutoFit/>
      </a:bodyPr>
      <a:lstStyle>
        <a:defPPr>
          <a:lnSpc>
            <a:spcPct val="150000"/>
          </a:lnSpc>
          <a:defRPr dirty="0" smtClean="0">
            <a:latin typeface="Courier New" panose="02070309020205020404" pitchFamily="49" charset="0"/>
          </a:defRPr>
        </a:defPPr>
      </a:lstStyle>
      <a:style>
        <a:lnRef idx="1">
          <a:schemeClr val="accent5"/>
        </a:lnRef>
        <a:fillRef idx="2">
          <a:schemeClr val="accent5"/>
        </a:fillRef>
        <a:effectRef idx="1">
          <a:schemeClr val="accent5"/>
        </a:effectRef>
        <a:fontRef idx="minor">
          <a:schemeClr val="dk1"/>
        </a:fontRef>
      </a:style>
    </a:txDef>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5171</TotalTime>
  <Words>14000</Words>
  <Application>Microsoft Office PowerPoint</Application>
  <PresentationFormat>全屏显示(4:3)</PresentationFormat>
  <Paragraphs>1052</Paragraphs>
  <Slides>89</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89</vt:i4>
      </vt:variant>
    </vt:vector>
  </HeadingPairs>
  <TitlesOfParts>
    <vt:vector size="99" baseType="lpstr">
      <vt:lpstr>Malgun Gothic</vt:lpstr>
      <vt:lpstr>宋体</vt:lpstr>
      <vt:lpstr>幼圆</vt:lpstr>
      <vt:lpstr>Arial</vt:lpstr>
      <vt:lpstr>Calibri</vt:lpstr>
      <vt:lpstr>Cambria Math</vt:lpstr>
      <vt:lpstr>Century Gothic</vt:lpstr>
      <vt:lpstr>Courier New</vt:lpstr>
      <vt:lpstr>Wingdings 3</vt:lpstr>
      <vt:lpstr>丝状</vt:lpstr>
      <vt:lpstr>第4章 NP完全问题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PowerPoint 演示文稿</vt:lpstr>
      <vt:lpstr>PowerPoint 演示文稿</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NP完全问题</dc:title>
  <dc:creator>彭四伟</dc:creator>
  <cp:lastModifiedBy>PENG SiWei</cp:lastModifiedBy>
  <cp:revision>225</cp:revision>
  <dcterms:created xsi:type="dcterms:W3CDTF">2013-11-16T00:44:10Z</dcterms:created>
  <dcterms:modified xsi:type="dcterms:W3CDTF">2018-05-29T12:18:09Z</dcterms:modified>
</cp:coreProperties>
</file>