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7"/>
  </p:notesMasterIdLst>
  <p:sldIdLst>
    <p:sldId id="256" r:id="rId2"/>
    <p:sldId id="262" r:id="rId3"/>
    <p:sldId id="263" r:id="rId4"/>
    <p:sldId id="267" r:id="rId5"/>
    <p:sldId id="259" r:id="rId6"/>
    <p:sldId id="260" r:id="rId7"/>
    <p:sldId id="257" r:id="rId8"/>
    <p:sldId id="261" r:id="rId9"/>
    <p:sldId id="258" r:id="rId10"/>
    <p:sldId id="264" r:id="rId11"/>
    <p:sldId id="265" r:id="rId12"/>
    <p:sldId id="290" r:id="rId13"/>
    <p:sldId id="280" r:id="rId14"/>
    <p:sldId id="299" r:id="rId15"/>
    <p:sldId id="300" r:id="rId16"/>
    <p:sldId id="301" r:id="rId17"/>
    <p:sldId id="294" r:id="rId18"/>
    <p:sldId id="295" r:id="rId19"/>
    <p:sldId id="296" r:id="rId20"/>
    <p:sldId id="297" r:id="rId21"/>
    <p:sldId id="291" r:id="rId22"/>
    <p:sldId id="298" r:id="rId23"/>
    <p:sldId id="266" r:id="rId24"/>
    <p:sldId id="268" r:id="rId25"/>
    <p:sldId id="269" r:id="rId26"/>
    <p:sldId id="271" r:id="rId27"/>
    <p:sldId id="272" r:id="rId28"/>
    <p:sldId id="293" r:id="rId29"/>
    <p:sldId id="270" r:id="rId30"/>
    <p:sldId id="275" r:id="rId31"/>
    <p:sldId id="274" r:id="rId32"/>
    <p:sldId id="273" r:id="rId33"/>
    <p:sldId id="276" r:id="rId34"/>
    <p:sldId id="277" r:id="rId35"/>
    <p:sldId id="27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EF69B-CCF3-4155-9FC2-DC0E0ACACB48}" v="174" dt="2018-05-22T03:36:23.6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531" autoAdjust="0"/>
  </p:normalViewPr>
  <p:slideViewPr>
    <p:cSldViewPr snapToGrid="0">
      <p:cViewPr varScale="1">
        <p:scale>
          <a:sx n="128" d="100"/>
          <a:sy n="128" d="100"/>
        </p:scale>
        <p:origin x="1830" y="120"/>
      </p:cViewPr>
      <p:guideLst/>
    </p:cSldViewPr>
  </p:slideViewPr>
  <p:outlineViewPr>
    <p:cViewPr>
      <p:scale>
        <a:sx n="33" d="100"/>
        <a:sy n="33" d="100"/>
      </p:scale>
      <p:origin x="0" y="-8922"/>
    </p:cViewPr>
  </p:outlineViewPr>
  <p:notesTextViewPr>
    <p:cViewPr>
      <p:scale>
        <a:sx n="1" d="1"/>
        <a:sy n="1" d="1"/>
      </p:scale>
      <p:origin x="0" y="0"/>
    </p:cViewPr>
  </p:notesTextViewPr>
  <p:notesViewPr>
    <p:cSldViewPr snapToGrid="0">
      <p:cViewPr varScale="1">
        <p:scale>
          <a:sx n="58" d="100"/>
          <a:sy n="58" d="100"/>
        </p:scale>
        <p:origin x="280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83CEF69B-CCF3-4155-9FC2-DC0E0ACACB48}"/>
    <pc:docChg chg="undo custSel modSld">
      <pc:chgData name="PENG Siwei" userId="8c9d49ea30389574" providerId="LiveId" clId="{83CEF69B-CCF3-4155-9FC2-DC0E0ACACB48}" dt="2018-05-22T03:36:23.668" v="173"/>
      <pc:docMkLst>
        <pc:docMk/>
      </pc:docMkLst>
      <pc:sldChg chg="addSp modSp">
        <pc:chgData name="PENG Siwei" userId="8c9d49ea30389574" providerId="LiveId" clId="{83CEF69B-CCF3-4155-9FC2-DC0E0ACACB48}" dt="2018-05-22T03:15:16.143" v="63" actId="1076"/>
        <pc:sldMkLst>
          <pc:docMk/>
          <pc:sldMk cId="2548339400" sldId="269"/>
        </pc:sldMkLst>
        <pc:spChg chg="add mod">
          <ac:chgData name="PENG Siwei" userId="8c9d49ea30389574" providerId="LiveId" clId="{83CEF69B-CCF3-4155-9FC2-DC0E0ACACB48}" dt="2018-05-22T03:14:34.580" v="54" actId="1076"/>
          <ac:spMkLst>
            <pc:docMk/>
            <pc:sldMk cId="2548339400" sldId="269"/>
            <ac:spMk id="15" creationId="{D22A7526-93E2-455A-B5BF-E559C73D1D1C}"/>
          </ac:spMkLst>
        </pc:spChg>
        <pc:spChg chg="add mod">
          <ac:chgData name="PENG Siwei" userId="8c9d49ea30389574" providerId="LiveId" clId="{83CEF69B-CCF3-4155-9FC2-DC0E0ACACB48}" dt="2018-05-22T03:15:16.143" v="63" actId="1076"/>
          <ac:spMkLst>
            <pc:docMk/>
            <pc:sldMk cId="2548339400" sldId="269"/>
            <ac:spMk id="16" creationId="{C157D29B-F75D-438B-A093-F99DF3AC4E9A}"/>
          </ac:spMkLst>
        </pc:spChg>
        <pc:grpChg chg="mod">
          <ac:chgData name="PENG Siwei" userId="8c9d49ea30389574" providerId="LiveId" clId="{83CEF69B-CCF3-4155-9FC2-DC0E0ACACB48}" dt="2018-05-22T03:15:07.712" v="62" actId="1076"/>
          <ac:grpSpMkLst>
            <pc:docMk/>
            <pc:sldMk cId="2548339400" sldId="269"/>
            <ac:grpSpMk id="11" creationId="{00000000-0000-0000-0000-000000000000}"/>
          </ac:grpSpMkLst>
        </pc:grpChg>
        <pc:cxnChg chg="add mod">
          <ac:chgData name="PENG Siwei" userId="8c9d49ea30389574" providerId="LiveId" clId="{83CEF69B-CCF3-4155-9FC2-DC0E0ACACB48}" dt="2018-05-22T03:15:07.712" v="62" actId="1076"/>
          <ac:cxnSpMkLst>
            <pc:docMk/>
            <pc:sldMk cId="2548339400" sldId="269"/>
            <ac:cxnSpMk id="14" creationId="{04015213-85BA-41F8-9784-F1DE0B6BD980}"/>
          </ac:cxnSpMkLst>
        </pc:cxnChg>
      </pc:sldChg>
      <pc:sldChg chg="modSp">
        <pc:chgData name="PENG Siwei" userId="8c9d49ea30389574" providerId="LiveId" clId="{83CEF69B-CCF3-4155-9FC2-DC0E0ACACB48}" dt="2018-05-22T03:18:30.491" v="76" actId="20577"/>
        <pc:sldMkLst>
          <pc:docMk/>
          <pc:sldMk cId="2859202714" sldId="270"/>
        </pc:sldMkLst>
        <pc:spChg chg="mod">
          <ac:chgData name="PENG Siwei" userId="8c9d49ea30389574" providerId="LiveId" clId="{83CEF69B-CCF3-4155-9FC2-DC0E0ACACB48}" dt="2018-05-22T03:18:13.131" v="68" actId="20577"/>
          <ac:spMkLst>
            <pc:docMk/>
            <pc:sldMk cId="2859202714" sldId="270"/>
            <ac:spMk id="6" creationId="{00000000-0000-0000-0000-000000000000}"/>
          </ac:spMkLst>
        </pc:spChg>
        <pc:spChg chg="mod">
          <ac:chgData name="PENG Siwei" userId="8c9d49ea30389574" providerId="LiveId" clId="{83CEF69B-CCF3-4155-9FC2-DC0E0ACACB48}" dt="2018-05-22T03:18:30.491" v="76" actId="20577"/>
          <ac:spMkLst>
            <pc:docMk/>
            <pc:sldMk cId="2859202714" sldId="270"/>
            <ac:spMk id="14" creationId="{00000000-0000-0000-0000-000000000000}"/>
          </ac:spMkLst>
        </pc:spChg>
      </pc:sldChg>
      <pc:sldChg chg="addSp delSp modSp">
        <pc:chgData name="PENG Siwei" userId="8c9d49ea30389574" providerId="LiveId" clId="{83CEF69B-CCF3-4155-9FC2-DC0E0ACACB48}" dt="2018-05-22T03:12:57.323" v="50" actId="1076"/>
        <pc:sldMkLst>
          <pc:docMk/>
          <pc:sldMk cId="3623059217" sldId="271"/>
        </pc:sldMkLst>
        <pc:spChg chg="add mod">
          <ac:chgData name="PENG Siwei" userId="8c9d49ea30389574" providerId="LiveId" clId="{83CEF69B-CCF3-4155-9FC2-DC0E0ACACB48}" dt="2018-05-22T02:48:39.525" v="15" actId="1076"/>
          <ac:spMkLst>
            <pc:docMk/>
            <pc:sldMk cId="3623059217" sldId="271"/>
            <ac:spMk id="4" creationId="{E750417A-0715-4C43-8542-B45D641ED0EC}"/>
          </ac:spMkLst>
        </pc:spChg>
        <pc:spChg chg="mod topLvl">
          <ac:chgData name="PENG Siwei" userId="8c9d49ea30389574" providerId="LiveId" clId="{83CEF69B-CCF3-4155-9FC2-DC0E0ACACB48}" dt="2018-05-22T02:48:39.525" v="15" actId="1076"/>
          <ac:spMkLst>
            <pc:docMk/>
            <pc:sldMk cId="3623059217" sldId="271"/>
            <ac:spMk id="5" creationId="{00000000-0000-0000-0000-000000000000}"/>
          </ac:spMkLst>
        </pc:spChg>
        <pc:spChg chg="mod topLvl">
          <ac:chgData name="PENG Siwei" userId="8c9d49ea30389574" providerId="LiveId" clId="{83CEF69B-CCF3-4155-9FC2-DC0E0ACACB48}" dt="2018-05-22T02:48:39.525" v="15" actId="1076"/>
          <ac:spMkLst>
            <pc:docMk/>
            <pc:sldMk cId="3623059217" sldId="271"/>
            <ac:spMk id="6" creationId="{00000000-0000-0000-0000-000000000000}"/>
          </ac:spMkLst>
        </pc:spChg>
        <pc:spChg chg="mod topLvl">
          <ac:chgData name="PENG Siwei" userId="8c9d49ea30389574" providerId="LiveId" clId="{83CEF69B-CCF3-4155-9FC2-DC0E0ACACB48}" dt="2018-05-22T02:48:39.525" v="15" actId="1076"/>
          <ac:spMkLst>
            <pc:docMk/>
            <pc:sldMk cId="3623059217" sldId="271"/>
            <ac:spMk id="7" creationId="{00000000-0000-0000-0000-000000000000}"/>
          </ac:spMkLst>
        </pc:spChg>
        <pc:spChg chg="mod topLvl">
          <ac:chgData name="PENG Siwei" userId="8c9d49ea30389574" providerId="LiveId" clId="{83CEF69B-CCF3-4155-9FC2-DC0E0ACACB48}" dt="2018-05-22T02:48:39.525" v="15" actId="1076"/>
          <ac:spMkLst>
            <pc:docMk/>
            <pc:sldMk cId="3623059217" sldId="271"/>
            <ac:spMk id="8" creationId="{00000000-0000-0000-0000-000000000000}"/>
          </ac:spMkLst>
        </pc:spChg>
        <pc:spChg chg="mod topLvl">
          <ac:chgData name="PENG Siwei" userId="8c9d49ea30389574" providerId="LiveId" clId="{83CEF69B-CCF3-4155-9FC2-DC0E0ACACB48}" dt="2018-05-22T02:48:39.525" v="15" actId="1076"/>
          <ac:spMkLst>
            <pc:docMk/>
            <pc:sldMk cId="3623059217" sldId="271"/>
            <ac:spMk id="9" creationId="{00000000-0000-0000-0000-000000000000}"/>
          </ac:spMkLst>
        </pc:spChg>
        <pc:spChg chg="add mod">
          <ac:chgData name="PENG Siwei" userId="8c9d49ea30389574" providerId="LiveId" clId="{83CEF69B-CCF3-4155-9FC2-DC0E0ACACB48}" dt="2018-05-22T02:48:39.525" v="15" actId="1076"/>
          <ac:spMkLst>
            <pc:docMk/>
            <pc:sldMk cId="3623059217" sldId="271"/>
            <ac:spMk id="20" creationId="{FBDB504E-665A-4E66-AA88-4C5905CC269A}"/>
          </ac:spMkLst>
        </pc:spChg>
        <pc:spChg chg="add mod">
          <ac:chgData name="PENG Siwei" userId="8c9d49ea30389574" providerId="LiveId" clId="{83CEF69B-CCF3-4155-9FC2-DC0E0ACACB48}" dt="2018-05-22T02:49:09.803" v="18" actId="1037"/>
          <ac:spMkLst>
            <pc:docMk/>
            <pc:sldMk cId="3623059217" sldId="271"/>
            <ac:spMk id="22" creationId="{F9662D24-AF57-492F-9DC5-9773970B65EC}"/>
          </ac:spMkLst>
        </pc:spChg>
        <pc:spChg chg="add mod">
          <ac:chgData name="PENG Siwei" userId="8c9d49ea30389574" providerId="LiveId" clId="{83CEF69B-CCF3-4155-9FC2-DC0E0ACACB48}" dt="2018-05-22T02:48:39.525" v="15" actId="1076"/>
          <ac:spMkLst>
            <pc:docMk/>
            <pc:sldMk cId="3623059217" sldId="271"/>
            <ac:spMk id="24" creationId="{03852D9F-52F0-4F75-96A7-6AE51384149A}"/>
          </ac:spMkLst>
        </pc:spChg>
        <pc:spChg chg="add mod">
          <ac:chgData name="PENG Siwei" userId="8c9d49ea30389574" providerId="LiveId" clId="{83CEF69B-CCF3-4155-9FC2-DC0E0ACACB48}" dt="2018-05-22T02:48:39.525" v="15" actId="1076"/>
          <ac:spMkLst>
            <pc:docMk/>
            <pc:sldMk cId="3623059217" sldId="271"/>
            <ac:spMk id="26" creationId="{D61890E7-E5D9-49FE-AD5A-AA2C7F1ECE55}"/>
          </ac:spMkLst>
        </pc:spChg>
        <pc:spChg chg="mod">
          <ac:chgData name="PENG Siwei" userId="8c9d49ea30389574" providerId="LiveId" clId="{83CEF69B-CCF3-4155-9FC2-DC0E0ACACB48}" dt="2018-05-22T03:12:57.323" v="50" actId="1076"/>
          <ac:spMkLst>
            <pc:docMk/>
            <pc:sldMk cId="3623059217" sldId="271"/>
            <ac:spMk id="39" creationId="{00000000-0000-0000-0000-000000000000}"/>
          </ac:spMkLst>
        </pc:spChg>
        <pc:grpChg chg="del mod">
          <ac:chgData name="PENG Siwei" userId="8c9d49ea30389574" providerId="LiveId" clId="{83CEF69B-CCF3-4155-9FC2-DC0E0ACACB48}" dt="2018-05-22T02:47:34.712" v="3" actId="165"/>
          <ac:grpSpMkLst>
            <pc:docMk/>
            <pc:sldMk cId="3623059217" sldId="271"/>
            <ac:grpSpMk id="38" creationId="{00000000-0000-0000-0000-000000000000}"/>
          </ac:grpSpMkLst>
        </pc:grpChg>
        <pc:cxnChg chg="mod topLvl">
          <ac:chgData name="PENG Siwei" userId="8c9d49ea30389574" providerId="LiveId" clId="{83CEF69B-CCF3-4155-9FC2-DC0E0ACACB48}" dt="2018-05-22T02:48:39.525" v="15" actId="1076"/>
          <ac:cxnSpMkLst>
            <pc:docMk/>
            <pc:sldMk cId="3623059217" sldId="271"/>
            <ac:cxnSpMk id="11" creationId="{00000000-0000-0000-0000-000000000000}"/>
          </ac:cxnSpMkLst>
        </pc:cxnChg>
        <pc:cxnChg chg="mod topLvl">
          <ac:chgData name="PENG Siwei" userId="8c9d49ea30389574" providerId="LiveId" clId="{83CEF69B-CCF3-4155-9FC2-DC0E0ACACB48}" dt="2018-05-22T02:48:39.525" v="15" actId="1076"/>
          <ac:cxnSpMkLst>
            <pc:docMk/>
            <pc:sldMk cId="3623059217" sldId="271"/>
            <ac:cxnSpMk id="14" creationId="{00000000-0000-0000-0000-000000000000}"/>
          </ac:cxnSpMkLst>
        </pc:cxnChg>
        <pc:cxnChg chg="add mod topLvl">
          <ac:chgData name="PENG Siwei" userId="8c9d49ea30389574" providerId="LiveId" clId="{83CEF69B-CCF3-4155-9FC2-DC0E0ACACB48}" dt="2018-05-22T02:48:39.525" v="15" actId="1076"/>
          <ac:cxnSpMkLst>
            <pc:docMk/>
            <pc:sldMk cId="3623059217" sldId="271"/>
            <ac:cxnSpMk id="15" creationId="{9F2C3BCF-1445-4C69-90EF-00049F86C9E9}"/>
          </ac:cxnSpMkLst>
        </pc:cxnChg>
        <pc:cxnChg chg="mod topLvl">
          <ac:chgData name="PENG Siwei" userId="8c9d49ea30389574" providerId="LiveId" clId="{83CEF69B-CCF3-4155-9FC2-DC0E0ACACB48}" dt="2018-05-22T02:48:39.525" v="15" actId="1076"/>
          <ac:cxnSpMkLst>
            <pc:docMk/>
            <pc:sldMk cId="3623059217" sldId="271"/>
            <ac:cxnSpMk id="16" creationId="{00000000-0000-0000-0000-000000000000}"/>
          </ac:cxnSpMkLst>
        </pc:cxnChg>
        <pc:cxnChg chg="add mod">
          <ac:chgData name="PENG Siwei" userId="8c9d49ea30389574" providerId="LiveId" clId="{83CEF69B-CCF3-4155-9FC2-DC0E0ACACB48}" dt="2018-05-22T02:48:39.525" v="15" actId="1076"/>
          <ac:cxnSpMkLst>
            <pc:docMk/>
            <pc:sldMk cId="3623059217" sldId="271"/>
            <ac:cxnSpMk id="18" creationId="{29407186-8311-4BD7-A104-0B76349D5565}"/>
          </ac:cxnSpMkLst>
        </pc:cxnChg>
        <pc:cxnChg chg="mod topLvl">
          <ac:chgData name="PENG Siwei" userId="8c9d49ea30389574" providerId="LiveId" clId="{83CEF69B-CCF3-4155-9FC2-DC0E0ACACB48}" dt="2018-05-22T02:48:39.525" v="15" actId="1076"/>
          <ac:cxnSpMkLst>
            <pc:docMk/>
            <pc:sldMk cId="3623059217" sldId="271"/>
            <ac:cxnSpMk id="19" creationId="{00000000-0000-0000-0000-000000000000}"/>
          </ac:cxnSpMkLst>
        </pc:cxnChg>
        <pc:cxnChg chg="add mod">
          <ac:chgData name="PENG Siwei" userId="8c9d49ea30389574" providerId="LiveId" clId="{83CEF69B-CCF3-4155-9FC2-DC0E0ACACB48}" dt="2018-05-22T02:49:09.803" v="18" actId="1037"/>
          <ac:cxnSpMkLst>
            <pc:docMk/>
            <pc:sldMk cId="3623059217" sldId="271"/>
            <ac:cxnSpMk id="21" creationId="{F99EEC8B-A58B-4EB6-9359-9A15B8D81A98}"/>
          </ac:cxnSpMkLst>
        </pc:cxnChg>
        <pc:cxnChg chg="add mod">
          <ac:chgData name="PENG Siwei" userId="8c9d49ea30389574" providerId="LiveId" clId="{83CEF69B-CCF3-4155-9FC2-DC0E0ACACB48}" dt="2018-05-22T02:48:39.525" v="15" actId="1076"/>
          <ac:cxnSpMkLst>
            <pc:docMk/>
            <pc:sldMk cId="3623059217" sldId="271"/>
            <ac:cxnSpMk id="23" creationId="{197C8718-7E86-4C0C-9F5F-2EF5D74F2614}"/>
          </ac:cxnSpMkLst>
        </pc:cxnChg>
        <pc:cxnChg chg="add mod">
          <ac:chgData name="PENG Siwei" userId="8c9d49ea30389574" providerId="LiveId" clId="{83CEF69B-CCF3-4155-9FC2-DC0E0ACACB48}" dt="2018-05-22T02:48:39.525" v="15" actId="1076"/>
          <ac:cxnSpMkLst>
            <pc:docMk/>
            <pc:sldMk cId="3623059217" sldId="271"/>
            <ac:cxnSpMk id="25" creationId="{5D233BE2-DA61-4670-ADFB-DA0281432AD9}"/>
          </ac:cxnSpMkLst>
        </pc:cxnChg>
      </pc:sldChg>
      <pc:sldChg chg="addSp modSp">
        <pc:chgData name="PENG Siwei" userId="8c9d49ea30389574" providerId="LiveId" clId="{83CEF69B-CCF3-4155-9FC2-DC0E0ACACB48}" dt="2018-05-22T03:12:43.647" v="49" actId="1076"/>
        <pc:sldMkLst>
          <pc:docMk/>
          <pc:sldMk cId="1535365897" sldId="272"/>
        </pc:sldMkLst>
        <pc:spChg chg="add mod">
          <ac:chgData name="PENG Siwei" userId="8c9d49ea30389574" providerId="LiveId" clId="{83CEF69B-CCF3-4155-9FC2-DC0E0ACACB48}" dt="2018-05-22T03:12:41.945" v="48" actId="1076"/>
          <ac:spMkLst>
            <pc:docMk/>
            <pc:sldMk cId="1535365897" sldId="272"/>
            <ac:spMk id="21" creationId="{A49161DC-6D86-4C36-A202-378CAA47DADF}"/>
          </ac:spMkLst>
        </pc:spChg>
        <pc:spChg chg="add mod">
          <ac:chgData name="PENG Siwei" userId="8c9d49ea30389574" providerId="LiveId" clId="{83CEF69B-CCF3-4155-9FC2-DC0E0ACACB48}" dt="2018-05-22T03:12:41.945" v="48" actId="1076"/>
          <ac:spMkLst>
            <pc:docMk/>
            <pc:sldMk cId="1535365897" sldId="272"/>
            <ac:spMk id="41" creationId="{7DFC1989-BEAC-4E47-AADF-55D49D2B17D0}"/>
          </ac:spMkLst>
        </pc:spChg>
        <pc:spChg chg="add mod">
          <ac:chgData name="PENG Siwei" userId="8c9d49ea30389574" providerId="LiveId" clId="{83CEF69B-CCF3-4155-9FC2-DC0E0ACACB48}" dt="2018-05-22T03:12:41.945" v="48" actId="1076"/>
          <ac:spMkLst>
            <pc:docMk/>
            <pc:sldMk cId="1535365897" sldId="272"/>
            <ac:spMk id="45" creationId="{D1CC748B-4FC6-4C86-AF79-5926A63697BA}"/>
          </ac:spMkLst>
        </pc:spChg>
        <pc:spChg chg="add mod">
          <ac:chgData name="PENG Siwei" userId="8c9d49ea30389574" providerId="LiveId" clId="{83CEF69B-CCF3-4155-9FC2-DC0E0ACACB48}" dt="2018-05-22T03:12:41.945" v="48" actId="1076"/>
          <ac:spMkLst>
            <pc:docMk/>
            <pc:sldMk cId="1535365897" sldId="272"/>
            <ac:spMk id="49" creationId="{45E45615-83D3-4489-96FF-543E1D195C27}"/>
          </ac:spMkLst>
        </pc:spChg>
        <pc:spChg chg="mod">
          <ac:chgData name="PENG Siwei" userId="8c9d49ea30389574" providerId="LiveId" clId="{83CEF69B-CCF3-4155-9FC2-DC0E0ACACB48}" dt="2018-05-22T03:12:43.647" v="49" actId="1076"/>
          <ac:spMkLst>
            <pc:docMk/>
            <pc:sldMk cId="1535365897" sldId="272"/>
            <ac:spMk id="52" creationId="{00000000-0000-0000-0000-000000000000}"/>
          </ac:spMkLst>
        </pc:spChg>
        <pc:spChg chg="add mod">
          <ac:chgData name="PENG Siwei" userId="8c9d49ea30389574" providerId="LiveId" clId="{83CEF69B-CCF3-4155-9FC2-DC0E0ACACB48}" dt="2018-05-22T03:12:41.945" v="48" actId="1076"/>
          <ac:spMkLst>
            <pc:docMk/>
            <pc:sldMk cId="1535365897" sldId="272"/>
            <ac:spMk id="54" creationId="{5608D3D3-6F41-4232-86A9-4AA533E2DA14}"/>
          </ac:spMkLst>
        </pc:spChg>
        <pc:spChg chg="add mod">
          <ac:chgData name="PENG Siwei" userId="8c9d49ea30389574" providerId="LiveId" clId="{83CEF69B-CCF3-4155-9FC2-DC0E0ACACB48}" dt="2018-05-22T03:12:41.945" v="48" actId="1076"/>
          <ac:spMkLst>
            <pc:docMk/>
            <pc:sldMk cId="1535365897" sldId="272"/>
            <ac:spMk id="56" creationId="{9E3F992B-CF5A-45E4-BDED-BAD3AE7A466C}"/>
          </ac:spMkLst>
        </pc:spChg>
        <pc:spChg chg="add mod">
          <ac:chgData name="PENG Siwei" userId="8c9d49ea30389574" providerId="LiveId" clId="{83CEF69B-CCF3-4155-9FC2-DC0E0ACACB48}" dt="2018-05-22T03:12:41.945" v="48" actId="1076"/>
          <ac:spMkLst>
            <pc:docMk/>
            <pc:sldMk cId="1535365897" sldId="272"/>
            <ac:spMk id="58" creationId="{78EC330B-8DD9-4CFB-B6F7-2E41BB0900AF}"/>
          </ac:spMkLst>
        </pc:spChg>
        <pc:spChg chg="add mod">
          <ac:chgData name="PENG Siwei" userId="8c9d49ea30389574" providerId="LiveId" clId="{83CEF69B-CCF3-4155-9FC2-DC0E0ACACB48}" dt="2018-05-22T03:12:41.945" v="48" actId="1076"/>
          <ac:spMkLst>
            <pc:docMk/>
            <pc:sldMk cId="1535365897" sldId="272"/>
            <ac:spMk id="60" creationId="{2CD2130F-A0A6-41FA-9E38-675ED40F7979}"/>
          </ac:spMkLst>
        </pc:spChg>
        <pc:spChg chg="add mod">
          <ac:chgData name="PENG Siwei" userId="8c9d49ea30389574" providerId="LiveId" clId="{83CEF69B-CCF3-4155-9FC2-DC0E0ACACB48}" dt="2018-05-22T03:12:41.945" v="48" actId="1076"/>
          <ac:spMkLst>
            <pc:docMk/>
            <pc:sldMk cId="1535365897" sldId="272"/>
            <ac:spMk id="62" creationId="{04859B8B-FF76-4D99-94A0-88105BCFE49F}"/>
          </ac:spMkLst>
        </pc:spChg>
        <pc:spChg chg="add mod">
          <ac:chgData name="PENG Siwei" userId="8c9d49ea30389574" providerId="LiveId" clId="{83CEF69B-CCF3-4155-9FC2-DC0E0ACACB48}" dt="2018-05-22T03:12:41.945" v="48" actId="1076"/>
          <ac:spMkLst>
            <pc:docMk/>
            <pc:sldMk cId="1535365897" sldId="272"/>
            <ac:spMk id="64" creationId="{46A2916A-E9DC-4037-9E82-4262970823F3}"/>
          </ac:spMkLst>
        </pc:spChg>
        <pc:spChg chg="add mod">
          <ac:chgData name="PENG Siwei" userId="8c9d49ea30389574" providerId="LiveId" clId="{83CEF69B-CCF3-4155-9FC2-DC0E0ACACB48}" dt="2018-05-22T03:12:41.945" v="48" actId="1076"/>
          <ac:spMkLst>
            <pc:docMk/>
            <pc:sldMk cId="1535365897" sldId="272"/>
            <ac:spMk id="66" creationId="{D943125F-5B1D-442C-A125-11D36DF0C615}"/>
          </ac:spMkLst>
        </pc:spChg>
        <pc:spChg chg="add mod">
          <ac:chgData name="PENG Siwei" userId="8c9d49ea30389574" providerId="LiveId" clId="{83CEF69B-CCF3-4155-9FC2-DC0E0ACACB48}" dt="2018-05-22T03:12:41.945" v="48" actId="1076"/>
          <ac:spMkLst>
            <pc:docMk/>
            <pc:sldMk cId="1535365897" sldId="272"/>
            <ac:spMk id="68" creationId="{623F937D-CFD1-49C5-98FF-0EA1687BE696}"/>
          </ac:spMkLst>
        </pc:spChg>
        <pc:spChg chg="add mod">
          <ac:chgData name="PENG Siwei" userId="8c9d49ea30389574" providerId="LiveId" clId="{83CEF69B-CCF3-4155-9FC2-DC0E0ACACB48}" dt="2018-05-22T03:12:41.945" v="48" actId="1076"/>
          <ac:spMkLst>
            <pc:docMk/>
            <pc:sldMk cId="1535365897" sldId="272"/>
            <ac:spMk id="70" creationId="{E231F491-A579-4C9E-96CD-D22DFBB955BE}"/>
          </ac:spMkLst>
        </pc:spChg>
        <pc:spChg chg="add mod">
          <ac:chgData name="PENG Siwei" userId="8c9d49ea30389574" providerId="LiveId" clId="{83CEF69B-CCF3-4155-9FC2-DC0E0ACACB48}" dt="2018-05-22T03:12:41.945" v="48" actId="1076"/>
          <ac:spMkLst>
            <pc:docMk/>
            <pc:sldMk cId="1535365897" sldId="272"/>
            <ac:spMk id="72" creationId="{10431352-3F10-4102-BDA9-C9B73A5E8158}"/>
          </ac:spMkLst>
        </pc:spChg>
        <pc:spChg chg="add mod">
          <ac:chgData name="PENG Siwei" userId="8c9d49ea30389574" providerId="LiveId" clId="{83CEF69B-CCF3-4155-9FC2-DC0E0ACACB48}" dt="2018-05-22T03:12:41.945" v="48" actId="1076"/>
          <ac:spMkLst>
            <pc:docMk/>
            <pc:sldMk cId="1535365897" sldId="272"/>
            <ac:spMk id="74" creationId="{DF805027-526A-472B-89D1-157883A3F417}"/>
          </ac:spMkLst>
        </pc:spChg>
        <pc:spChg chg="add mod">
          <ac:chgData name="PENG Siwei" userId="8c9d49ea30389574" providerId="LiveId" clId="{83CEF69B-CCF3-4155-9FC2-DC0E0ACACB48}" dt="2018-05-22T03:12:41.945" v="48" actId="1076"/>
          <ac:spMkLst>
            <pc:docMk/>
            <pc:sldMk cId="1535365897" sldId="272"/>
            <ac:spMk id="76" creationId="{24B6ED8F-63FD-4681-AE98-EE9173C90522}"/>
          </ac:spMkLst>
        </pc:spChg>
        <pc:spChg chg="add mod">
          <ac:chgData name="PENG Siwei" userId="8c9d49ea30389574" providerId="LiveId" clId="{83CEF69B-CCF3-4155-9FC2-DC0E0ACACB48}" dt="2018-05-22T03:12:41.945" v="48" actId="1076"/>
          <ac:spMkLst>
            <pc:docMk/>
            <pc:sldMk cId="1535365897" sldId="272"/>
            <ac:spMk id="78" creationId="{F03B7110-3900-487F-8E84-FF975F5560C5}"/>
          </ac:spMkLst>
        </pc:spChg>
        <pc:spChg chg="add mod">
          <ac:chgData name="PENG Siwei" userId="8c9d49ea30389574" providerId="LiveId" clId="{83CEF69B-CCF3-4155-9FC2-DC0E0ACACB48}" dt="2018-05-22T03:12:41.945" v="48" actId="1076"/>
          <ac:spMkLst>
            <pc:docMk/>
            <pc:sldMk cId="1535365897" sldId="272"/>
            <ac:spMk id="80" creationId="{EBEA986D-C800-4675-BDB5-A00CD2AC5F8A}"/>
          </ac:spMkLst>
        </pc:spChg>
        <pc:spChg chg="add mod">
          <ac:chgData name="PENG Siwei" userId="8c9d49ea30389574" providerId="LiveId" clId="{83CEF69B-CCF3-4155-9FC2-DC0E0ACACB48}" dt="2018-05-22T03:12:41.945" v="48" actId="1076"/>
          <ac:spMkLst>
            <pc:docMk/>
            <pc:sldMk cId="1535365897" sldId="272"/>
            <ac:spMk id="82" creationId="{7DD10B3A-343C-4BDD-AD90-97CDBCBD1F3F}"/>
          </ac:spMkLst>
        </pc:spChg>
        <pc:spChg chg="add mod">
          <ac:chgData name="PENG Siwei" userId="8c9d49ea30389574" providerId="LiveId" clId="{83CEF69B-CCF3-4155-9FC2-DC0E0ACACB48}" dt="2018-05-22T03:12:41.945" v="48" actId="1076"/>
          <ac:spMkLst>
            <pc:docMk/>
            <pc:sldMk cId="1535365897" sldId="272"/>
            <ac:spMk id="84" creationId="{31A23C10-6D5C-488B-BF87-9D29C8781A72}"/>
          </ac:spMkLst>
        </pc:spChg>
        <pc:spChg chg="add mod">
          <ac:chgData name="PENG Siwei" userId="8c9d49ea30389574" providerId="LiveId" clId="{83CEF69B-CCF3-4155-9FC2-DC0E0ACACB48}" dt="2018-05-22T03:12:41.945" v="48" actId="1076"/>
          <ac:spMkLst>
            <pc:docMk/>
            <pc:sldMk cId="1535365897" sldId="272"/>
            <ac:spMk id="86" creationId="{A4C37FD6-26C8-4C6B-8DB0-5B2DC9685226}"/>
          </ac:spMkLst>
        </pc:spChg>
        <pc:spChg chg="add mod">
          <ac:chgData name="PENG Siwei" userId="8c9d49ea30389574" providerId="LiveId" clId="{83CEF69B-CCF3-4155-9FC2-DC0E0ACACB48}" dt="2018-05-22T03:12:41.945" v="48" actId="1076"/>
          <ac:spMkLst>
            <pc:docMk/>
            <pc:sldMk cId="1535365897" sldId="272"/>
            <ac:spMk id="88" creationId="{DE950F4D-F67D-4F44-95AA-E109AB5C4589}"/>
          </ac:spMkLst>
        </pc:spChg>
        <pc:spChg chg="add mod">
          <ac:chgData name="PENG Siwei" userId="8c9d49ea30389574" providerId="LiveId" clId="{83CEF69B-CCF3-4155-9FC2-DC0E0ACACB48}" dt="2018-05-22T03:12:41.945" v="48" actId="1076"/>
          <ac:spMkLst>
            <pc:docMk/>
            <pc:sldMk cId="1535365897" sldId="272"/>
            <ac:spMk id="90" creationId="{8BB34B18-4199-4413-B20F-A47E1273EA1F}"/>
          </ac:spMkLst>
        </pc:spChg>
        <pc:grpChg chg="mod">
          <ac:chgData name="PENG Siwei" userId="8c9d49ea30389574" providerId="LiveId" clId="{83CEF69B-CCF3-4155-9FC2-DC0E0ACACB48}" dt="2018-05-22T03:12:41.945" v="48" actId="1076"/>
          <ac:grpSpMkLst>
            <pc:docMk/>
            <pc:sldMk cId="1535365897" sldId="272"/>
            <ac:grpSpMk id="51" creationId="{00000000-0000-0000-0000-000000000000}"/>
          </ac:grpSpMkLst>
        </pc:grpChg>
        <pc:cxnChg chg="add mod">
          <ac:chgData name="PENG Siwei" userId="8c9d49ea30389574" providerId="LiveId" clId="{83CEF69B-CCF3-4155-9FC2-DC0E0ACACB48}" dt="2018-05-22T03:12:41.945" v="48" actId="1076"/>
          <ac:cxnSpMkLst>
            <pc:docMk/>
            <pc:sldMk cId="1535365897" sldId="272"/>
            <ac:cxnSpMk id="19" creationId="{24DA1859-FC47-4249-8FB7-8109302E5C95}"/>
          </ac:cxnSpMkLst>
        </pc:cxnChg>
        <pc:cxnChg chg="add mod">
          <ac:chgData name="PENG Siwei" userId="8c9d49ea30389574" providerId="LiveId" clId="{83CEF69B-CCF3-4155-9FC2-DC0E0ACACB48}" dt="2018-05-22T03:12:41.945" v="48" actId="1076"/>
          <ac:cxnSpMkLst>
            <pc:docMk/>
            <pc:sldMk cId="1535365897" sldId="272"/>
            <ac:cxnSpMk id="39" creationId="{A6363D68-41CF-4CE3-8B91-17F7E021C39C}"/>
          </ac:cxnSpMkLst>
        </pc:cxnChg>
        <pc:cxnChg chg="add mod">
          <ac:chgData name="PENG Siwei" userId="8c9d49ea30389574" providerId="LiveId" clId="{83CEF69B-CCF3-4155-9FC2-DC0E0ACACB48}" dt="2018-05-22T03:12:41.945" v="48" actId="1076"/>
          <ac:cxnSpMkLst>
            <pc:docMk/>
            <pc:sldMk cId="1535365897" sldId="272"/>
            <ac:cxnSpMk id="43" creationId="{0AF545B0-6C1F-4881-A980-0C129F9BE7CD}"/>
          </ac:cxnSpMkLst>
        </pc:cxnChg>
        <pc:cxnChg chg="add mod">
          <ac:chgData name="PENG Siwei" userId="8c9d49ea30389574" providerId="LiveId" clId="{83CEF69B-CCF3-4155-9FC2-DC0E0ACACB48}" dt="2018-05-22T03:12:41.945" v="48" actId="1076"/>
          <ac:cxnSpMkLst>
            <pc:docMk/>
            <pc:sldMk cId="1535365897" sldId="272"/>
            <ac:cxnSpMk id="47" creationId="{CE7744B9-2A95-4981-9D26-3F964A76B399}"/>
          </ac:cxnSpMkLst>
        </pc:cxnChg>
        <pc:cxnChg chg="add mod">
          <ac:chgData name="PENG Siwei" userId="8c9d49ea30389574" providerId="LiveId" clId="{83CEF69B-CCF3-4155-9FC2-DC0E0ACACB48}" dt="2018-05-22T03:12:41.945" v="48" actId="1076"/>
          <ac:cxnSpMkLst>
            <pc:docMk/>
            <pc:sldMk cId="1535365897" sldId="272"/>
            <ac:cxnSpMk id="53" creationId="{C3B06AB4-4275-4ECA-9068-D30C78417FE9}"/>
          </ac:cxnSpMkLst>
        </pc:cxnChg>
        <pc:cxnChg chg="add mod">
          <ac:chgData name="PENG Siwei" userId="8c9d49ea30389574" providerId="LiveId" clId="{83CEF69B-CCF3-4155-9FC2-DC0E0ACACB48}" dt="2018-05-22T03:12:41.945" v="48" actId="1076"/>
          <ac:cxnSpMkLst>
            <pc:docMk/>
            <pc:sldMk cId="1535365897" sldId="272"/>
            <ac:cxnSpMk id="55" creationId="{868C1625-8D6C-4B70-A7F1-07B4A61A3D80}"/>
          </ac:cxnSpMkLst>
        </pc:cxnChg>
        <pc:cxnChg chg="add mod">
          <ac:chgData name="PENG Siwei" userId="8c9d49ea30389574" providerId="LiveId" clId="{83CEF69B-CCF3-4155-9FC2-DC0E0ACACB48}" dt="2018-05-22T03:12:41.945" v="48" actId="1076"/>
          <ac:cxnSpMkLst>
            <pc:docMk/>
            <pc:sldMk cId="1535365897" sldId="272"/>
            <ac:cxnSpMk id="57" creationId="{D44083E4-3F43-4F52-AAE2-595C280A0B39}"/>
          </ac:cxnSpMkLst>
        </pc:cxnChg>
        <pc:cxnChg chg="add mod">
          <ac:chgData name="PENG Siwei" userId="8c9d49ea30389574" providerId="LiveId" clId="{83CEF69B-CCF3-4155-9FC2-DC0E0ACACB48}" dt="2018-05-22T03:12:41.945" v="48" actId="1076"/>
          <ac:cxnSpMkLst>
            <pc:docMk/>
            <pc:sldMk cId="1535365897" sldId="272"/>
            <ac:cxnSpMk id="59" creationId="{754FA7DB-D3C3-4B66-AE03-FD69A7DDCF1E}"/>
          </ac:cxnSpMkLst>
        </pc:cxnChg>
        <pc:cxnChg chg="add mod">
          <ac:chgData name="PENG Siwei" userId="8c9d49ea30389574" providerId="LiveId" clId="{83CEF69B-CCF3-4155-9FC2-DC0E0ACACB48}" dt="2018-05-22T03:12:41.945" v="48" actId="1076"/>
          <ac:cxnSpMkLst>
            <pc:docMk/>
            <pc:sldMk cId="1535365897" sldId="272"/>
            <ac:cxnSpMk id="61" creationId="{2BF1882E-C37C-4D3C-B453-6B005CF37B8B}"/>
          </ac:cxnSpMkLst>
        </pc:cxnChg>
        <pc:cxnChg chg="add mod">
          <ac:chgData name="PENG Siwei" userId="8c9d49ea30389574" providerId="LiveId" clId="{83CEF69B-CCF3-4155-9FC2-DC0E0ACACB48}" dt="2018-05-22T03:12:41.945" v="48" actId="1076"/>
          <ac:cxnSpMkLst>
            <pc:docMk/>
            <pc:sldMk cId="1535365897" sldId="272"/>
            <ac:cxnSpMk id="63" creationId="{54F855A0-5694-4567-8D0C-EBEC093F5200}"/>
          </ac:cxnSpMkLst>
        </pc:cxnChg>
        <pc:cxnChg chg="add mod">
          <ac:chgData name="PENG Siwei" userId="8c9d49ea30389574" providerId="LiveId" clId="{83CEF69B-CCF3-4155-9FC2-DC0E0ACACB48}" dt="2018-05-22T03:12:41.945" v="48" actId="1076"/>
          <ac:cxnSpMkLst>
            <pc:docMk/>
            <pc:sldMk cId="1535365897" sldId="272"/>
            <ac:cxnSpMk id="65" creationId="{A78A16F2-C145-4E47-AD78-0DB68CE6B8AC}"/>
          </ac:cxnSpMkLst>
        </pc:cxnChg>
        <pc:cxnChg chg="add mod">
          <ac:chgData name="PENG Siwei" userId="8c9d49ea30389574" providerId="LiveId" clId="{83CEF69B-CCF3-4155-9FC2-DC0E0ACACB48}" dt="2018-05-22T03:12:41.945" v="48" actId="1076"/>
          <ac:cxnSpMkLst>
            <pc:docMk/>
            <pc:sldMk cId="1535365897" sldId="272"/>
            <ac:cxnSpMk id="67" creationId="{AB2C7120-D741-4AF7-AA5F-2FADA19E8B0D}"/>
          </ac:cxnSpMkLst>
        </pc:cxnChg>
        <pc:cxnChg chg="add mod">
          <ac:chgData name="PENG Siwei" userId="8c9d49ea30389574" providerId="LiveId" clId="{83CEF69B-CCF3-4155-9FC2-DC0E0ACACB48}" dt="2018-05-22T03:12:41.945" v="48" actId="1076"/>
          <ac:cxnSpMkLst>
            <pc:docMk/>
            <pc:sldMk cId="1535365897" sldId="272"/>
            <ac:cxnSpMk id="69" creationId="{83688C62-564C-4D29-AC27-2E4F859B9F8C}"/>
          </ac:cxnSpMkLst>
        </pc:cxnChg>
        <pc:cxnChg chg="add mod">
          <ac:chgData name="PENG Siwei" userId="8c9d49ea30389574" providerId="LiveId" clId="{83CEF69B-CCF3-4155-9FC2-DC0E0ACACB48}" dt="2018-05-22T03:12:41.945" v="48" actId="1076"/>
          <ac:cxnSpMkLst>
            <pc:docMk/>
            <pc:sldMk cId="1535365897" sldId="272"/>
            <ac:cxnSpMk id="71" creationId="{0E7B3004-87E9-469C-9EBE-9AA8178E189D}"/>
          </ac:cxnSpMkLst>
        </pc:cxnChg>
        <pc:cxnChg chg="add mod">
          <ac:chgData name="PENG Siwei" userId="8c9d49ea30389574" providerId="LiveId" clId="{83CEF69B-CCF3-4155-9FC2-DC0E0ACACB48}" dt="2018-05-22T03:12:41.945" v="48" actId="1076"/>
          <ac:cxnSpMkLst>
            <pc:docMk/>
            <pc:sldMk cId="1535365897" sldId="272"/>
            <ac:cxnSpMk id="73" creationId="{97F1ECBF-274D-4539-8F37-7E70B8DD5675}"/>
          </ac:cxnSpMkLst>
        </pc:cxnChg>
        <pc:cxnChg chg="add mod">
          <ac:chgData name="PENG Siwei" userId="8c9d49ea30389574" providerId="LiveId" clId="{83CEF69B-CCF3-4155-9FC2-DC0E0ACACB48}" dt="2018-05-22T03:12:41.945" v="48" actId="1076"/>
          <ac:cxnSpMkLst>
            <pc:docMk/>
            <pc:sldMk cId="1535365897" sldId="272"/>
            <ac:cxnSpMk id="75" creationId="{7E201372-ED46-441E-84EA-333E76C4CE22}"/>
          </ac:cxnSpMkLst>
        </pc:cxnChg>
        <pc:cxnChg chg="add mod">
          <ac:chgData name="PENG Siwei" userId="8c9d49ea30389574" providerId="LiveId" clId="{83CEF69B-CCF3-4155-9FC2-DC0E0ACACB48}" dt="2018-05-22T03:12:41.945" v="48" actId="1076"/>
          <ac:cxnSpMkLst>
            <pc:docMk/>
            <pc:sldMk cId="1535365897" sldId="272"/>
            <ac:cxnSpMk id="77" creationId="{21F5BF79-DC3A-4DD5-B587-27C1C0E64F71}"/>
          </ac:cxnSpMkLst>
        </pc:cxnChg>
        <pc:cxnChg chg="add mod">
          <ac:chgData name="PENG Siwei" userId="8c9d49ea30389574" providerId="LiveId" clId="{83CEF69B-CCF3-4155-9FC2-DC0E0ACACB48}" dt="2018-05-22T03:12:41.945" v="48" actId="1076"/>
          <ac:cxnSpMkLst>
            <pc:docMk/>
            <pc:sldMk cId="1535365897" sldId="272"/>
            <ac:cxnSpMk id="79" creationId="{37DF94D1-9A16-4E22-894F-9B9BBCC9E661}"/>
          </ac:cxnSpMkLst>
        </pc:cxnChg>
        <pc:cxnChg chg="add mod">
          <ac:chgData name="PENG Siwei" userId="8c9d49ea30389574" providerId="LiveId" clId="{83CEF69B-CCF3-4155-9FC2-DC0E0ACACB48}" dt="2018-05-22T03:12:41.945" v="48" actId="1076"/>
          <ac:cxnSpMkLst>
            <pc:docMk/>
            <pc:sldMk cId="1535365897" sldId="272"/>
            <ac:cxnSpMk id="81" creationId="{A56E2347-33ED-4975-B065-F11315EEF9E3}"/>
          </ac:cxnSpMkLst>
        </pc:cxnChg>
        <pc:cxnChg chg="add mod">
          <ac:chgData name="PENG Siwei" userId="8c9d49ea30389574" providerId="LiveId" clId="{83CEF69B-CCF3-4155-9FC2-DC0E0ACACB48}" dt="2018-05-22T03:12:41.945" v="48" actId="1076"/>
          <ac:cxnSpMkLst>
            <pc:docMk/>
            <pc:sldMk cId="1535365897" sldId="272"/>
            <ac:cxnSpMk id="83" creationId="{3960BDA5-D6A4-4BF8-812D-30D5EA93A952}"/>
          </ac:cxnSpMkLst>
        </pc:cxnChg>
        <pc:cxnChg chg="add mod">
          <ac:chgData name="PENG Siwei" userId="8c9d49ea30389574" providerId="LiveId" clId="{83CEF69B-CCF3-4155-9FC2-DC0E0ACACB48}" dt="2018-05-22T03:12:41.945" v="48" actId="1076"/>
          <ac:cxnSpMkLst>
            <pc:docMk/>
            <pc:sldMk cId="1535365897" sldId="272"/>
            <ac:cxnSpMk id="85" creationId="{77DAE401-000A-4690-8C76-0734F23F328D}"/>
          </ac:cxnSpMkLst>
        </pc:cxnChg>
        <pc:cxnChg chg="add mod">
          <ac:chgData name="PENG Siwei" userId="8c9d49ea30389574" providerId="LiveId" clId="{83CEF69B-CCF3-4155-9FC2-DC0E0ACACB48}" dt="2018-05-22T03:12:41.945" v="48" actId="1076"/>
          <ac:cxnSpMkLst>
            <pc:docMk/>
            <pc:sldMk cId="1535365897" sldId="272"/>
            <ac:cxnSpMk id="87" creationId="{5C8AE2DF-AFBE-45B8-8938-E3AFFB774BE8}"/>
          </ac:cxnSpMkLst>
        </pc:cxnChg>
        <pc:cxnChg chg="add mod">
          <ac:chgData name="PENG Siwei" userId="8c9d49ea30389574" providerId="LiveId" clId="{83CEF69B-CCF3-4155-9FC2-DC0E0ACACB48}" dt="2018-05-22T03:12:41.945" v="48" actId="1076"/>
          <ac:cxnSpMkLst>
            <pc:docMk/>
            <pc:sldMk cId="1535365897" sldId="272"/>
            <ac:cxnSpMk id="89" creationId="{275B07B7-2193-4F5D-89D4-0B24AF33456E}"/>
          </ac:cxnSpMkLst>
        </pc:cxnChg>
      </pc:sldChg>
      <pc:sldChg chg="addSp modSp modAnim">
        <pc:chgData name="PENG Siwei" userId="8c9d49ea30389574" providerId="LiveId" clId="{83CEF69B-CCF3-4155-9FC2-DC0E0ACACB48}" dt="2018-05-22T03:36:23.668" v="173"/>
        <pc:sldMkLst>
          <pc:docMk/>
          <pc:sldMk cId="553051753" sldId="274"/>
        </pc:sldMkLst>
        <pc:spChg chg="add mod">
          <ac:chgData name="PENG Siwei" userId="8c9d49ea30389574" providerId="LiveId" clId="{83CEF69B-CCF3-4155-9FC2-DC0E0ACACB48}" dt="2018-05-22T03:30:18.099" v="125" actId="1076"/>
          <ac:spMkLst>
            <pc:docMk/>
            <pc:sldMk cId="553051753" sldId="274"/>
            <ac:spMk id="2" creationId="{C1804AA7-1115-453D-A783-49287E380306}"/>
          </ac:spMkLst>
        </pc:spChg>
        <pc:spChg chg="mod">
          <ac:chgData name="PENG Siwei" userId="8c9d49ea30389574" providerId="LiveId" clId="{83CEF69B-CCF3-4155-9FC2-DC0E0ACACB48}" dt="2018-05-22T03:33:36.473" v="146" actId="20577"/>
          <ac:spMkLst>
            <pc:docMk/>
            <pc:sldMk cId="553051753" sldId="274"/>
            <ac:spMk id="3" creationId="{00000000-0000-0000-0000-000000000000}"/>
          </ac:spMkLst>
        </pc:spChg>
        <pc:spChg chg="mod">
          <ac:chgData name="PENG Siwei" userId="8c9d49ea30389574" providerId="LiveId" clId="{83CEF69B-CCF3-4155-9FC2-DC0E0ACACB48}" dt="2018-05-22T03:35:26.775" v="160"/>
          <ac:spMkLst>
            <pc:docMk/>
            <pc:sldMk cId="553051753" sldId="274"/>
            <ac:spMk id="4" creationId="{00000000-0000-0000-0000-000000000000}"/>
          </ac:spMkLst>
        </pc:spChg>
        <pc:spChg chg="mod">
          <ac:chgData name="PENG Siwei" userId="8c9d49ea30389574" providerId="LiveId" clId="{83CEF69B-CCF3-4155-9FC2-DC0E0ACACB48}" dt="2018-05-22T03:31:36.179" v="132" actId="20577"/>
          <ac:spMkLst>
            <pc:docMk/>
            <pc:sldMk cId="553051753" sldId="274"/>
            <ac:spMk id="5" creationId="{00000000-0000-0000-0000-000000000000}"/>
          </ac:spMkLst>
        </pc:spChg>
        <pc:spChg chg="add mod">
          <ac:chgData name="PENG Siwei" userId="8c9d49ea30389574" providerId="LiveId" clId="{83CEF69B-CCF3-4155-9FC2-DC0E0ACACB48}" dt="2018-05-22T03:34:12.611" v="157" actId="114"/>
          <ac:spMkLst>
            <pc:docMk/>
            <pc:sldMk cId="553051753" sldId="274"/>
            <ac:spMk id="11" creationId="{721D32CF-9431-4B30-9820-EC1EF20C35C2}"/>
          </ac:spMkLst>
        </pc:spChg>
        <pc:spChg chg="add mod">
          <ac:chgData name="PENG Siwei" userId="8c9d49ea30389574" providerId="LiveId" clId="{83CEF69B-CCF3-4155-9FC2-DC0E0ACACB48}" dt="2018-05-22T03:36:14.897" v="171" actId="1076"/>
          <ac:spMkLst>
            <pc:docMk/>
            <pc:sldMk cId="553051753" sldId="274"/>
            <ac:spMk id="12" creationId="{3AEF3E39-F040-4D99-BBD6-191720C87F33}"/>
          </ac:spMkLst>
        </pc:spChg>
        <pc:spChg chg="add mod">
          <ac:chgData name="PENG Siwei" userId="8c9d49ea30389574" providerId="LiveId" clId="{83CEF69B-CCF3-4155-9FC2-DC0E0ACACB48}" dt="2018-05-22T03:35:50.309" v="165" actId="1076"/>
          <ac:spMkLst>
            <pc:docMk/>
            <pc:sldMk cId="553051753" sldId="274"/>
            <ac:spMk id="13" creationId="{84BE8864-B357-4BF2-8176-A979A5B005B1}"/>
          </ac:spMkLst>
        </pc:spChg>
        <pc:spChg chg="add mod">
          <ac:chgData name="PENG Siwei" userId="8c9d49ea30389574" providerId="LiveId" clId="{83CEF69B-CCF3-4155-9FC2-DC0E0ACACB48}" dt="2018-05-22T03:36:05.089" v="169" actId="1076"/>
          <ac:spMkLst>
            <pc:docMk/>
            <pc:sldMk cId="553051753" sldId="274"/>
            <ac:spMk id="14" creationId="{8B81C849-F6E1-4B02-B446-9900FE3B7388}"/>
          </ac:spMkLst>
        </pc:spChg>
      </pc:sldChg>
    </pc:docChg>
  </pc:docChgLst>
  <pc:docChgLst>
    <pc:chgData name="PENG Siwei" userId="8c9d49ea30389574" providerId="LiveId" clId="{404D589C-0A34-48C0-B4EB-918DCC6054C8}"/>
    <pc:docChg chg="modSld">
      <pc:chgData name="PENG Siwei" userId="8c9d49ea30389574" providerId="LiveId" clId="{404D589C-0A34-48C0-B4EB-918DCC6054C8}" dt="2018-05-08T09:38:32.383" v="33" actId="20577"/>
      <pc:docMkLst>
        <pc:docMk/>
      </pc:docMkLst>
      <pc:sldChg chg="modSp">
        <pc:chgData name="PENG Siwei" userId="8c9d49ea30389574" providerId="LiveId" clId="{404D589C-0A34-48C0-B4EB-918DCC6054C8}" dt="2018-05-08T09:38:32.383" v="33" actId="20577"/>
        <pc:sldMkLst>
          <pc:docMk/>
          <pc:sldMk cId="931632516" sldId="257"/>
        </pc:sldMkLst>
        <pc:spChg chg="mod">
          <ac:chgData name="PENG Siwei" userId="8c9d49ea30389574" providerId="LiveId" clId="{404D589C-0A34-48C0-B4EB-918DCC6054C8}" dt="2018-05-08T09:38:32.383" v="33" actId="20577"/>
          <ac:spMkLst>
            <pc:docMk/>
            <pc:sldMk cId="931632516" sldId="257"/>
            <ac:spMk id="3" creationId="{00000000-0000-0000-0000-000000000000}"/>
          </ac:spMkLst>
        </pc:spChg>
      </pc:sldChg>
      <pc:sldChg chg="modSp">
        <pc:chgData name="PENG Siwei" userId="8c9d49ea30389574" providerId="LiveId" clId="{404D589C-0A34-48C0-B4EB-918DCC6054C8}" dt="2018-05-08T09:36:21.341" v="17" actId="20577"/>
        <pc:sldMkLst>
          <pc:docMk/>
          <pc:sldMk cId="3373653078" sldId="263"/>
        </pc:sldMkLst>
        <pc:spChg chg="mod">
          <ac:chgData name="PENG Siwei" userId="8c9d49ea30389574" providerId="LiveId" clId="{404D589C-0A34-48C0-B4EB-918DCC6054C8}" dt="2018-05-08T09:36:21.341" v="17" actId="20577"/>
          <ac:spMkLst>
            <pc:docMk/>
            <pc:sldMk cId="3373653078"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FDDD0-F430-4622-8B7B-3323484350E4}"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CFF43-A8D7-4A99-8175-7FB7229D38C8}" type="slidenum">
              <a:rPr lang="zh-CN" altLang="en-US" smtClean="0"/>
              <a:t>‹#›</a:t>
            </a:fld>
            <a:endParaRPr lang="zh-CN" altLang="en-US"/>
          </a:p>
        </p:txBody>
      </p:sp>
    </p:spTree>
    <p:extLst>
      <p:ext uri="{BB962C8B-B14F-4D97-AF65-F5344CB8AC3E}">
        <p14:creationId xmlns:p14="http://schemas.microsoft.com/office/powerpoint/2010/main" val="126506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a:t>
            </a:fld>
            <a:endParaRPr lang="zh-CN" altLang="en-US"/>
          </a:p>
        </p:txBody>
      </p:sp>
    </p:spTree>
    <p:extLst>
      <p:ext uri="{BB962C8B-B14F-4D97-AF65-F5344CB8AC3E}">
        <p14:creationId xmlns:p14="http://schemas.microsoft.com/office/powerpoint/2010/main" val="3489419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设法构造一个没有重复元素的</a:t>
            </a:r>
            <a:r>
              <a:rPr lang="en-US" altLang="zh-CN" dirty="0"/>
              <a:t>B</a:t>
            </a:r>
            <a:r>
              <a:rPr lang="zh-CN" altLang="en-US" dirty="0"/>
              <a:t>矩阵。</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12</a:t>
            </a:fld>
            <a:endParaRPr lang="zh-CN" altLang="en-US"/>
          </a:p>
        </p:txBody>
      </p:sp>
    </p:spTree>
    <p:extLst>
      <p:ext uri="{BB962C8B-B14F-4D97-AF65-F5344CB8AC3E}">
        <p14:creationId xmlns:p14="http://schemas.microsoft.com/office/powerpoint/2010/main" val="3695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D3AAD9-88A7-470F-95F8-4845B281D115}" type="slidenum">
              <a:rPr lang="zh-CN" altLang="en-US" smtClean="0"/>
              <a:t>13</a:t>
            </a:fld>
            <a:endParaRPr lang="zh-CN" altLang="en-US"/>
          </a:p>
        </p:txBody>
      </p:sp>
    </p:spTree>
    <p:extLst>
      <p:ext uri="{BB962C8B-B14F-4D97-AF65-F5344CB8AC3E}">
        <p14:creationId xmlns:p14="http://schemas.microsoft.com/office/powerpoint/2010/main" val="211943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16</a:t>
            </a:fld>
            <a:endParaRPr lang="zh-CN" altLang="en-US"/>
          </a:p>
        </p:txBody>
      </p:sp>
    </p:spTree>
    <p:extLst>
      <p:ext uri="{BB962C8B-B14F-4D97-AF65-F5344CB8AC3E}">
        <p14:creationId xmlns:p14="http://schemas.microsoft.com/office/powerpoint/2010/main" val="365561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18</a:t>
            </a:fld>
            <a:endParaRPr lang="zh-CN" altLang="en-US"/>
          </a:p>
        </p:txBody>
      </p:sp>
    </p:spTree>
    <p:extLst>
      <p:ext uri="{BB962C8B-B14F-4D97-AF65-F5344CB8AC3E}">
        <p14:creationId xmlns:p14="http://schemas.microsoft.com/office/powerpoint/2010/main" val="641968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锦标赛方法是找次大值的最优算法。</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20</a:t>
            </a:fld>
            <a:endParaRPr lang="zh-CN" altLang="en-US"/>
          </a:p>
        </p:txBody>
      </p:sp>
    </p:spTree>
    <p:extLst>
      <p:ext uri="{BB962C8B-B14F-4D97-AF65-F5344CB8AC3E}">
        <p14:creationId xmlns:p14="http://schemas.microsoft.com/office/powerpoint/2010/main" val="110134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对中位数</a:t>
            </a:r>
            <a:r>
              <a:rPr lang="en-US" altLang="zh-CN" sz="1200" dirty="0"/>
              <a:t>m</a:t>
            </a:r>
            <a:r>
              <a:rPr lang="zh-CN" altLang="en-US" sz="1200" dirty="0"/>
              <a:t>来说，其他</a:t>
            </a:r>
            <a:r>
              <a:rPr lang="en-US" altLang="zh-CN" sz="1200" dirty="0"/>
              <a:t>n-1</a:t>
            </a:r>
            <a:r>
              <a:rPr lang="zh-CN" altLang="en-US" sz="1200" dirty="0"/>
              <a:t>个数中，有</a:t>
            </a:r>
            <a:r>
              <a:rPr lang="en-US" altLang="zh-CN" sz="1200" dirty="0"/>
              <a:t>(n-1)/2</a:t>
            </a:r>
            <a:r>
              <a:rPr lang="zh-CN" altLang="en-US" sz="1200" dirty="0"/>
              <a:t>个小于</a:t>
            </a:r>
            <a:r>
              <a:rPr lang="en-US" altLang="zh-CN" sz="1200" dirty="0"/>
              <a:t>m</a:t>
            </a:r>
            <a:r>
              <a:rPr lang="zh-CN" altLang="en-US" sz="1200" dirty="0"/>
              <a:t>的数，</a:t>
            </a:r>
            <a:r>
              <a:rPr lang="en-US" altLang="zh-CN" sz="1200" dirty="0"/>
              <a:t>(n-1)/2</a:t>
            </a:r>
            <a:r>
              <a:rPr lang="zh-CN" altLang="en-US" sz="1200" dirty="0"/>
              <a:t>个大于</a:t>
            </a:r>
            <a:r>
              <a:rPr lang="en-US" altLang="zh-CN" sz="1200" dirty="0"/>
              <a:t>m</a:t>
            </a:r>
            <a:r>
              <a:rPr lang="zh-CN" altLang="en-US" sz="1200" dirty="0"/>
              <a:t>的数。</a:t>
            </a:r>
            <a:r>
              <a:rPr lang="zh-CN" altLang="en-US" sz="1200" baseline="0" dirty="0"/>
              <a:t>这</a:t>
            </a:r>
            <a:r>
              <a:rPr lang="en-US" altLang="zh-CN" sz="1200" baseline="0" dirty="0"/>
              <a:t>n-1</a:t>
            </a:r>
            <a:r>
              <a:rPr lang="zh-CN" altLang="en-US" sz="1200" baseline="0" dirty="0"/>
              <a:t>个状态都需要通过直接或间接与</a:t>
            </a:r>
            <a:r>
              <a:rPr lang="en-US" altLang="zh-CN" sz="1200" baseline="0" dirty="0"/>
              <a:t>mid</a:t>
            </a:r>
            <a:r>
              <a:rPr lang="zh-CN" altLang="en-US" sz="1200" baseline="0" dirty="0"/>
              <a:t>的比较得到。</a:t>
            </a:r>
            <a:endParaRPr lang="en-US" altLang="zh-CN" sz="1200" baseline="0" dirty="0"/>
          </a:p>
          <a:p>
            <a:r>
              <a:rPr lang="zh-CN" altLang="en-US" sz="1200" baseline="0" dirty="0"/>
              <a:t>若已知</a:t>
            </a:r>
            <a:r>
              <a:rPr lang="en-US" altLang="zh-CN" sz="1200" baseline="0" dirty="0"/>
              <a:t>y&gt;mid</a:t>
            </a:r>
            <a:r>
              <a:rPr lang="zh-CN" altLang="en-US" sz="1200" baseline="0" dirty="0"/>
              <a:t>，</a:t>
            </a:r>
            <a:r>
              <a:rPr lang="en-US" altLang="zh-CN" sz="1200" baseline="0" dirty="0"/>
              <a:t>x</a:t>
            </a:r>
            <a:r>
              <a:rPr lang="zh-CN" altLang="en-US" sz="1200" baseline="0" dirty="0"/>
              <a:t>与</a:t>
            </a:r>
            <a:r>
              <a:rPr lang="en-US" altLang="zh-CN" sz="1200" baseline="0" dirty="0"/>
              <a:t>y</a:t>
            </a:r>
            <a:r>
              <a:rPr lang="zh-CN" altLang="en-US" sz="1200" baseline="0" dirty="0"/>
              <a:t>比较得到：</a:t>
            </a:r>
            <a:r>
              <a:rPr lang="en-US" altLang="zh-CN" sz="1200" baseline="0" dirty="0"/>
              <a:t>x&gt;y</a:t>
            </a:r>
            <a:r>
              <a:rPr lang="zh-CN" altLang="en-US" sz="1200" baseline="0" dirty="0"/>
              <a:t>，则为决定性比较，反之亦然。</a:t>
            </a:r>
            <a:endParaRPr lang="en-US" altLang="zh-CN" sz="1200" baseline="0" dirty="0"/>
          </a:p>
          <a:p>
            <a:r>
              <a:rPr lang="zh-CN" altLang="en-US" sz="1200" baseline="0" dirty="0"/>
              <a:t>若</a:t>
            </a:r>
            <a:r>
              <a:rPr lang="en-US" altLang="zh-CN" sz="1200" baseline="0" dirty="0"/>
              <a:t>x&lt;mid, y&gt;mid</a:t>
            </a:r>
            <a:r>
              <a:rPr lang="zh-CN" altLang="en-US" sz="1200" baseline="0" dirty="0"/>
              <a:t>，则</a:t>
            </a:r>
            <a:r>
              <a:rPr lang="en-US" altLang="zh-CN" sz="1200" baseline="0" dirty="0"/>
              <a:t>x</a:t>
            </a:r>
            <a:r>
              <a:rPr lang="zh-CN" altLang="en-US" sz="1200" baseline="0" dirty="0"/>
              <a:t>与</a:t>
            </a:r>
            <a:r>
              <a:rPr lang="en-US" altLang="zh-CN" sz="1200" baseline="0" dirty="0"/>
              <a:t>y</a:t>
            </a:r>
            <a:r>
              <a:rPr lang="zh-CN" altLang="en-US" sz="1200" baseline="0" dirty="0"/>
              <a:t>的比较不足以确定</a:t>
            </a:r>
            <a:r>
              <a:rPr lang="en-US" altLang="zh-CN" sz="1200" baseline="0" dirty="0"/>
              <a:t>x</a:t>
            </a:r>
            <a:r>
              <a:rPr lang="zh-CN" altLang="en-US" sz="1200" baseline="0" dirty="0"/>
              <a:t>和</a:t>
            </a:r>
            <a:r>
              <a:rPr lang="en-US" altLang="zh-CN" sz="1200" baseline="0" dirty="0"/>
              <a:t>y</a:t>
            </a:r>
            <a:r>
              <a:rPr lang="zh-CN" altLang="en-US" sz="1200" baseline="0" dirty="0"/>
              <a:t>的信息，为非决定性比较。</a:t>
            </a:r>
            <a:endParaRPr lang="en-US" altLang="zh-CN" sz="1200" baseline="0" dirty="0"/>
          </a:p>
          <a:p>
            <a:endParaRPr lang="en-US" altLang="zh-CN" sz="1200" baseline="0"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21</a:t>
            </a:fld>
            <a:endParaRPr lang="zh-CN" altLang="en-US"/>
          </a:p>
        </p:txBody>
      </p:sp>
    </p:spTree>
    <p:extLst>
      <p:ext uri="{BB962C8B-B14F-4D97-AF65-F5344CB8AC3E}">
        <p14:creationId xmlns:p14="http://schemas.microsoft.com/office/powerpoint/2010/main" val="1033707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23</a:t>
            </a:fld>
            <a:endParaRPr lang="zh-CN" altLang="en-US"/>
          </a:p>
        </p:txBody>
      </p:sp>
    </p:spTree>
    <p:extLst>
      <p:ext uri="{BB962C8B-B14F-4D97-AF65-F5344CB8AC3E}">
        <p14:creationId xmlns:p14="http://schemas.microsoft.com/office/powerpoint/2010/main" val="99994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24</a:t>
            </a:fld>
            <a:endParaRPr lang="zh-CN" altLang="en-US"/>
          </a:p>
        </p:txBody>
      </p:sp>
    </p:spTree>
    <p:extLst>
      <p:ext uri="{BB962C8B-B14F-4D97-AF65-F5344CB8AC3E}">
        <p14:creationId xmlns:p14="http://schemas.microsoft.com/office/powerpoint/2010/main" val="264360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25</a:t>
            </a:fld>
            <a:endParaRPr lang="zh-CN" altLang="en-US"/>
          </a:p>
        </p:txBody>
      </p:sp>
    </p:spTree>
    <p:extLst>
      <p:ext uri="{BB962C8B-B14F-4D97-AF65-F5344CB8AC3E}">
        <p14:creationId xmlns:p14="http://schemas.microsoft.com/office/powerpoint/2010/main" val="472503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根据二叉树的性质，顺序有序表查找问题的决策树的深度</a:t>
                </a:r>
                <a:r>
                  <a:rPr lang="en-US" altLang="zh-CN" b="0" i="0" smtClean="0">
                    <a:latin typeface="Cambria Math" panose="02040503050406030204" pitchFamily="18" charset="0"/>
                  </a:rPr>
                  <a:t>h</a:t>
                </a:r>
                <a:r>
                  <a:rPr lang="en-US" altLang="zh-CN" b="0" i="0" smtClean="0">
                    <a:latin typeface="Cambria Math" panose="02040503050406030204" pitchFamily="18" charset="0"/>
                    <a:ea typeface="Cambria Math" panose="02040503050406030204" pitchFamily="18" charset="0"/>
                  </a:rPr>
                  <a:t>≥</a:t>
                </a:r>
                <a:r>
                  <a:rPr lang="zh-CN" altLang="en-US" i="0" smtClean="0">
                    <a:latin typeface="Cambria Math" panose="02040503050406030204" pitchFamily="18" charset="0"/>
                  </a:rPr>
                  <a:t>⌈</a:t>
                </a:r>
                <a:r>
                  <a:rPr lang="en-US" altLang="zh-CN" b="0" i="0" smtClean="0">
                    <a:latin typeface="Cambria Math" panose="02040503050406030204" pitchFamily="18" charset="0"/>
                  </a:rPr>
                  <a:t>log</a:t>
                </a:r>
                <a:r>
                  <a:rPr lang="en-US" altLang="zh-CN" b="0" i="0" smtClean="0">
                    <a:latin typeface="Cambria Math" panose="02040503050406030204" pitchFamily="18" charset="0"/>
                  </a:rPr>
                  <a:t> </a:t>
                </a:r>
                <a:r>
                  <a:rPr lang="en-US" altLang="zh-CN" b="0" i="0" smtClean="0">
                    <a:latin typeface="Cambria Math" panose="02040503050406030204" pitchFamily="18" charset="0"/>
                  </a:rPr>
                  <a:t>(𝑛+1)⌉</a:t>
                </a:r>
                <a:r>
                  <a:rPr lang="zh-CN" altLang="en-US" dirty="0" smtClean="0"/>
                  <a:t>，因此该问题的难度下界</a:t>
                </a:r>
                <a:r>
                  <a:rPr lang="en-US" altLang="zh-CN" b="0" i="0" smtClean="0">
                    <a:latin typeface="Cambria Math" panose="02040503050406030204" pitchFamily="18" charset="0"/>
                  </a:rPr>
                  <a:t>F(n)=</a:t>
                </a:r>
                <a:r>
                  <a:rPr lang="zh-CN" altLang="en-US" i="0" smtClean="0">
                    <a:latin typeface="Cambria Math" panose="02040503050406030204" pitchFamily="18" charset="0"/>
                  </a:rPr>
                  <a:t>⌈</a:t>
                </a:r>
                <a:r>
                  <a:rPr lang="en-US" altLang="zh-CN" b="0" i="0" smtClean="0">
                    <a:latin typeface="Cambria Math" panose="02040503050406030204" pitchFamily="18" charset="0"/>
                  </a:rPr>
                  <a:t>log(𝑛+1)⌉</a:t>
                </a:r>
                <a:r>
                  <a:rPr lang="zh-CN" altLang="en-US" dirty="0" smtClean="0"/>
                  <a:t>，而折半查找算法的最坏时间复杂性为</a:t>
                </a:r>
                <a:r>
                  <a:rPr lang="en-US" altLang="zh-CN" b="0" i="0" dirty="0" smtClean="0">
                    <a:latin typeface="Cambria Math" panose="02040503050406030204" pitchFamily="18" charset="0"/>
                  </a:rPr>
                  <a:t>W(n)=</a:t>
                </a:r>
                <a:r>
                  <a:rPr lang="en-US" altLang="zh-CN" i="0" dirty="0" smtClean="0">
                    <a:latin typeface="Cambria Math" panose="02040503050406030204" pitchFamily="18" charset="0"/>
                  </a:rPr>
                  <a:t>⌊log⁡</a:t>
                </a:r>
                <a:r>
                  <a:rPr lang="en-US" altLang="zh-CN" b="0" i="0" dirty="0" smtClean="0">
                    <a:latin typeface="Cambria Math" panose="02040503050406030204" pitchFamily="18" charset="0"/>
                  </a:rPr>
                  <a:t>𝑛 ⌋+1</a:t>
                </a:r>
                <a:r>
                  <a:rPr lang="zh-CN" altLang="en-US" dirty="0" smtClean="0"/>
                  <a:t>，</a:t>
                </a:r>
                <a:r>
                  <a:rPr lang="en-US" altLang="zh-CN" dirty="0" smtClean="0"/>
                  <a:t>W(n)=Θ(F(n))</a:t>
                </a:r>
                <a:r>
                  <a:rPr lang="zh-CN" altLang="en-US" dirty="0" smtClean="0"/>
                  <a:t>，因此顺序有序表查找问题在以比较为基本运算的算法类中，问题的计算复杂性为</a:t>
                </a:r>
                <a:r>
                  <a:rPr lang="en-US" altLang="zh-CN" dirty="0" smtClean="0"/>
                  <a:t>O(</a:t>
                </a:r>
                <a:r>
                  <a:rPr lang="en-US" altLang="zh-CN" dirty="0" err="1" smtClean="0"/>
                  <a:t>logn</a:t>
                </a:r>
                <a:r>
                  <a:rPr lang="en-US" altLang="zh-CN" dirty="0" smtClean="0"/>
                  <a:t>)</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27</a:t>
            </a:fld>
            <a:endParaRPr lang="zh-CN" altLang="en-US"/>
          </a:p>
        </p:txBody>
      </p:sp>
    </p:spTree>
    <p:extLst>
      <p:ext uri="{BB962C8B-B14F-4D97-AF65-F5344CB8AC3E}">
        <p14:creationId xmlns:p14="http://schemas.microsoft.com/office/powerpoint/2010/main" val="244077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a:t>
            </a:fld>
            <a:endParaRPr lang="zh-CN" altLang="en-US"/>
          </a:p>
        </p:txBody>
      </p:sp>
    </p:spTree>
    <p:extLst>
      <p:ext uri="{BB962C8B-B14F-4D97-AF65-F5344CB8AC3E}">
        <p14:creationId xmlns:p14="http://schemas.microsoft.com/office/powerpoint/2010/main" val="15584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r>
              <a:rPr lang="zh-CN" altLang="en-US" dirty="0"/>
              <a:t>不同的排序算法对应着不同的比较决策树，一个排序算法的一个输入，对应着比较决策树中从根到叶的一条路径。</a:t>
            </a:r>
            <a:endParaRPr lang="en-US" altLang="zh-CN" dirty="0"/>
          </a:p>
          <a:p>
            <a:r>
              <a:rPr lang="zh-CN" altLang="en-US" dirty="0"/>
              <a:t>因此排序算法的比较决策树的叶结点数为</a:t>
            </a:r>
            <a:r>
              <a:rPr lang="en-US" altLang="zh-CN" dirty="0"/>
              <a:t>n!</a:t>
            </a:r>
            <a:r>
              <a:rPr lang="zh-CN" altLang="en-US" dirty="0"/>
              <a:t>，则由</a:t>
            </a:r>
            <a:r>
              <a:rPr lang="en-US" altLang="zh-CN" dirty="0"/>
              <a:t>n!</a:t>
            </a:r>
            <a:r>
              <a:rPr lang="zh-CN" altLang="en-US" dirty="0"/>
              <a:t>片叶子构成的二叉树的深度的下界就是基于比较的排序算法的难度下界。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29</a:t>
            </a:fld>
            <a:endParaRPr lang="zh-CN" altLang="en-US"/>
          </a:p>
        </p:txBody>
      </p:sp>
    </p:spTree>
    <p:extLst>
      <p:ext uri="{BB962C8B-B14F-4D97-AF65-F5344CB8AC3E}">
        <p14:creationId xmlns:p14="http://schemas.microsoft.com/office/powerpoint/2010/main" val="3155986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30</a:t>
            </a:fld>
            <a:endParaRPr lang="zh-CN" altLang="en-US"/>
          </a:p>
        </p:txBody>
      </p:sp>
    </p:spTree>
    <p:extLst>
      <p:ext uri="{BB962C8B-B14F-4D97-AF65-F5344CB8AC3E}">
        <p14:creationId xmlns:p14="http://schemas.microsoft.com/office/powerpoint/2010/main" val="333360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建立从问题</a:t>
            </a:r>
            <a:r>
              <a:rPr lang="en-US" altLang="zh-CN" dirty="0"/>
              <a:t>Q</a:t>
            </a:r>
            <a:r>
              <a:rPr lang="zh-CN" altLang="en-US" dirty="0"/>
              <a:t>的输入到问题</a:t>
            </a:r>
            <a:r>
              <a:rPr lang="en-US" altLang="zh-CN" dirty="0"/>
              <a:t>P</a:t>
            </a:r>
            <a:r>
              <a:rPr lang="zh-CN" altLang="en-US" dirty="0"/>
              <a:t>的输入一个转换</a:t>
            </a:r>
            <a:r>
              <a:rPr lang="en-US" altLang="zh-CN" dirty="0"/>
              <a:t>f</a:t>
            </a:r>
            <a:r>
              <a:rPr lang="zh-CN" altLang="en-US" dirty="0"/>
              <a:t>，能够将问题</a:t>
            </a:r>
            <a:r>
              <a:rPr lang="en-US" altLang="zh-CN" dirty="0"/>
              <a:t>Q</a:t>
            </a:r>
            <a:r>
              <a:rPr lang="zh-CN" altLang="en-US" dirty="0"/>
              <a:t>的输入</a:t>
            </a:r>
            <a:r>
              <a:rPr lang="en-US" altLang="zh-CN" dirty="0"/>
              <a:t>I</a:t>
            </a:r>
            <a:r>
              <a:rPr lang="en-US" altLang="zh-CN" baseline="-25000" dirty="0"/>
              <a:t>Q</a:t>
            </a:r>
            <a:r>
              <a:rPr lang="zh-CN" altLang="en-US" dirty="0"/>
              <a:t>转换为问题</a:t>
            </a:r>
            <a:r>
              <a:rPr lang="en-US" altLang="zh-CN" dirty="0"/>
              <a:t>P</a:t>
            </a:r>
            <a:r>
              <a:rPr lang="zh-CN" altLang="en-US" dirty="0"/>
              <a:t>的输入</a:t>
            </a:r>
            <a:r>
              <a:rPr lang="en-US" altLang="zh-CN" dirty="0"/>
              <a:t>I</a:t>
            </a:r>
            <a:r>
              <a:rPr lang="en-US" altLang="zh-CN" baseline="-25000" dirty="0"/>
              <a:t>P</a:t>
            </a:r>
            <a:r>
              <a:rPr lang="zh-CN" altLang="en-US" dirty="0"/>
              <a:t>，即</a:t>
            </a:r>
            <a:r>
              <a:rPr lang="en-US" altLang="zh-CN" dirty="0"/>
              <a:t>I</a:t>
            </a:r>
            <a:r>
              <a:rPr lang="en-US" altLang="zh-CN" baseline="-25000" dirty="0"/>
              <a:t>P</a:t>
            </a:r>
            <a:r>
              <a:rPr lang="en-US" altLang="zh-CN" dirty="0"/>
              <a:t>=f(I</a:t>
            </a:r>
            <a:r>
              <a:rPr lang="en-US" altLang="zh-CN" baseline="-25000" dirty="0"/>
              <a:t>Q</a:t>
            </a:r>
            <a:r>
              <a:rPr lang="en-US" altLang="zh-CN" dirty="0"/>
              <a:t>)</a:t>
            </a:r>
            <a:r>
              <a:rPr lang="zh-CN" altLang="en-US" dirty="0"/>
              <a:t>。</a:t>
            </a:r>
            <a:endParaRPr lang="en-US" altLang="zh-CN" dirty="0"/>
          </a:p>
          <a:p>
            <a:pPr lvl="0"/>
            <a:endParaRPr lang="en-US" altLang="zh-CN" dirty="0"/>
          </a:p>
          <a:p>
            <a:pPr lvl="0"/>
            <a:r>
              <a:rPr lang="zh-CN" altLang="en-US" dirty="0"/>
              <a:t>建立从问题</a:t>
            </a:r>
            <a:r>
              <a:rPr lang="en-US" altLang="zh-CN" dirty="0"/>
              <a:t>P</a:t>
            </a:r>
            <a:r>
              <a:rPr lang="zh-CN" altLang="en-US" dirty="0"/>
              <a:t>的解</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到问题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r>
              <a:rPr lang="zh-CN" altLang="en-US" dirty="0"/>
              <a:t>的转换</a:t>
            </a:r>
            <a:r>
              <a:rPr lang="en-US" altLang="zh-CN" dirty="0"/>
              <a:t>g</a:t>
            </a:r>
            <a:r>
              <a:rPr lang="zh-CN" altLang="en-US" dirty="0"/>
              <a:t>，满足</a:t>
            </a:r>
            <a:r>
              <a:rPr lang="en-US" altLang="zh-CN" dirty="0"/>
              <a:t>S</a:t>
            </a:r>
            <a:r>
              <a:rPr lang="en-US" altLang="zh-CN" baseline="-25000" dirty="0"/>
              <a:t>Q</a:t>
            </a:r>
            <a:r>
              <a:rPr lang="en-US" altLang="zh-CN" dirty="0"/>
              <a:t>(I</a:t>
            </a:r>
            <a:r>
              <a:rPr lang="en-US" altLang="zh-CN" baseline="-25000" dirty="0"/>
              <a:t>Q</a:t>
            </a:r>
            <a:r>
              <a:rPr lang="en-US" altLang="zh-CN" dirty="0"/>
              <a:t>)=g(S</a:t>
            </a:r>
            <a:r>
              <a:rPr lang="en-US" altLang="zh-CN" baseline="-25000" dirty="0"/>
              <a:t>P</a:t>
            </a:r>
            <a:r>
              <a:rPr lang="en-US" altLang="zh-CN" dirty="0"/>
              <a:t>(I</a:t>
            </a:r>
            <a:r>
              <a:rPr lang="en-US" altLang="zh-CN" baseline="-25000" dirty="0"/>
              <a:t>P</a:t>
            </a:r>
            <a:r>
              <a:rPr lang="en-US" altLang="zh-CN" dirty="0"/>
              <a:t>))</a:t>
            </a:r>
            <a:r>
              <a:rPr lang="zh-CN" altLang="en-US" dirty="0"/>
              <a:t>。</a:t>
            </a:r>
            <a:endParaRPr lang="en-US" altLang="zh-CN" dirty="0"/>
          </a:p>
          <a:p>
            <a:pPr lvl="0"/>
            <a:endParaRPr lang="en-US" altLang="zh-CN" dirty="0"/>
          </a:p>
          <a:p>
            <a:pPr lvl="0"/>
            <a:r>
              <a:rPr lang="zh-CN" altLang="en-US" dirty="0"/>
              <a:t>设转换</a:t>
            </a:r>
            <a:r>
              <a:rPr lang="en-US" altLang="zh-CN" dirty="0"/>
              <a:t>f</a:t>
            </a:r>
            <a:r>
              <a:rPr lang="zh-CN" altLang="en-US" dirty="0"/>
              <a:t>的时间复杂性为</a:t>
            </a:r>
            <a:r>
              <a:rPr lang="en-US" altLang="zh-CN" dirty="0"/>
              <a:t>T</a:t>
            </a:r>
            <a:r>
              <a:rPr lang="en-US" altLang="zh-CN" baseline="-25000" dirty="0"/>
              <a:t>1</a:t>
            </a:r>
            <a:r>
              <a:rPr lang="en-US" altLang="zh-CN" dirty="0"/>
              <a:t>(n)</a:t>
            </a:r>
            <a:r>
              <a:rPr lang="zh-CN" altLang="en-US" dirty="0"/>
              <a:t>，求解</a:t>
            </a:r>
            <a:r>
              <a:rPr lang="en-US" altLang="zh-CN" dirty="0"/>
              <a:t>P</a:t>
            </a:r>
            <a:r>
              <a:rPr lang="zh-CN" altLang="en-US" dirty="0"/>
              <a:t>的算法的时间复杂性为</a:t>
            </a:r>
            <a:r>
              <a:rPr lang="en-US" altLang="zh-CN" dirty="0"/>
              <a:t>T</a:t>
            </a:r>
            <a:r>
              <a:rPr lang="en-US" altLang="zh-CN" baseline="-25000" dirty="0"/>
              <a:t>2</a:t>
            </a:r>
            <a:r>
              <a:rPr lang="en-US" altLang="zh-CN" dirty="0"/>
              <a:t>(n)</a:t>
            </a:r>
            <a:r>
              <a:rPr lang="zh-CN" altLang="en-US" dirty="0"/>
              <a:t>，转换</a:t>
            </a:r>
            <a:r>
              <a:rPr lang="en-US" altLang="zh-CN" dirty="0"/>
              <a:t>g</a:t>
            </a:r>
            <a:r>
              <a:rPr lang="zh-CN" altLang="en-US" dirty="0"/>
              <a:t>的时间复杂性为</a:t>
            </a:r>
            <a:r>
              <a:rPr lang="en-US" altLang="zh-CN" dirty="0"/>
              <a:t>T</a:t>
            </a:r>
            <a:r>
              <a:rPr lang="en-US" altLang="zh-CN" baseline="-25000" dirty="0"/>
              <a:t>3</a:t>
            </a:r>
            <a:r>
              <a:rPr lang="en-US" altLang="zh-CN" dirty="0"/>
              <a:t>(n)</a:t>
            </a:r>
            <a:r>
              <a:rPr lang="zh-CN" altLang="en-US" dirty="0"/>
              <a:t>，当</a:t>
            </a:r>
            <a:r>
              <a:rPr lang="en-US" altLang="zh-CN" dirty="0"/>
              <a:t>T</a:t>
            </a:r>
            <a:r>
              <a:rPr lang="en-US" altLang="zh-CN" baseline="-25000" dirty="0"/>
              <a:t>1</a:t>
            </a:r>
            <a:r>
              <a:rPr lang="en-US" altLang="zh-CN" dirty="0"/>
              <a:t>(n)</a:t>
            </a:r>
            <a:r>
              <a:rPr lang="zh-CN" altLang="en-US" dirty="0"/>
              <a:t>和</a:t>
            </a:r>
            <a:r>
              <a:rPr lang="en-US" altLang="zh-CN" dirty="0"/>
              <a:t>T</a:t>
            </a:r>
            <a:r>
              <a:rPr lang="en-US" altLang="zh-CN" baseline="-25000" dirty="0"/>
              <a:t>3</a:t>
            </a:r>
            <a:r>
              <a:rPr lang="en-US" altLang="zh-CN" dirty="0"/>
              <a:t>(n)</a:t>
            </a:r>
            <a:r>
              <a:rPr lang="zh-CN" altLang="en-US" dirty="0"/>
              <a:t>的阶不高于</a:t>
            </a:r>
            <a:r>
              <a:rPr lang="en-US" altLang="zh-CN" dirty="0"/>
              <a:t>T</a:t>
            </a:r>
            <a:r>
              <a:rPr lang="en-US" altLang="zh-CN" baseline="-25000" dirty="0"/>
              <a:t>2</a:t>
            </a:r>
            <a:r>
              <a:rPr lang="en-US" altLang="zh-CN" dirty="0"/>
              <a:t>(n)</a:t>
            </a:r>
            <a:r>
              <a:rPr lang="zh-CN" altLang="en-US" dirty="0"/>
              <a:t>时，则求解问题</a:t>
            </a:r>
            <a:r>
              <a:rPr lang="en-US" altLang="zh-CN" dirty="0"/>
              <a:t>Q</a:t>
            </a:r>
            <a:r>
              <a:rPr lang="zh-CN" altLang="en-US" dirty="0"/>
              <a:t>的算法的时间复杂性即为</a:t>
            </a:r>
            <a:r>
              <a:rPr lang="en-US" altLang="zh-CN" dirty="0"/>
              <a:t>T</a:t>
            </a:r>
            <a:r>
              <a:rPr lang="en-US" altLang="zh-CN" baseline="-25000" dirty="0"/>
              <a:t>2</a:t>
            </a:r>
            <a:r>
              <a:rPr lang="en-US" altLang="zh-CN" dirty="0"/>
              <a:t>(n)</a:t>
            </a:r>
            <a:r>
              <a:rPr lang="zh-CN" altLang="en-US" dirty="0"/>
              <a:t>。</a:t>
            </a:r>
            <a:endParaRPr lang="en-US" altLang="zh-CN" dirty="0"/>
          </a:p>
          <a:p>
            <a:pPr lvl="0"/>
            <a:r>
              <a:rPr lang="zh-CN" altLang="en-US" dirty="0"/>
              <a:t>若已知问题</a:t>
            </a:r>
            <a:r>
              <a:rPr lang="en-US" altLang="zh-CN" dirty="0"/>
              <a:t>Q</a:t>
            </a:r>
            <a:r>
              <a:rPr lang="zh-CN" altLang="en-US" dirty="0"/>
              <a:t>的难度下界为</a:t>
            </a:r>
            <a:r>
              <a:rPr lang="en-US" altLang="zh-CN" dirty="0"/>
              <a:t>T(n)</a:t>
            </a:r>
            <a:r>
              <a:rPr lang="zh-CN" altLang="en-US" dirty="0"/>
              <a:t>，也就是说任何求解</a:t>
            </a:r>
            <a:r>
              <a:rPr lang="en-US" altLang="zh-CN" dirty="0"/>
              <a:t>Q</a:t>
            </a:r>
            <a:r>
              <a:rPr lang="zh-CN" altLang="en-US" dirty="0"/>
              <a:t>的算法在最坏情况下的时间复杂性不低于</a:t>
            </a:r>
            <a:r>
              <a:rPr lang="en-US" altLang="zh-CN" dirty="0"/>
              <a:t>T(n)</a:t>
            </a:r>
            <a:r>
              <a:rPr lang="zh-CN" altLang="en-US" dirty="0"/>
              <a:t>，因此</a:t>
            </a:r>
            <a:r>
              <a:rPr lang="en-US" altLang="zh-CN" dirty="0"/>
              <a:t>T</a:t>
            </a:r>
            <a:r>
              <a:rPr lang="en-US" altLang="zh-CN" baseline="-25000" dirty="0"/>
              <a:t>2</a:t>
            </a:r>
            <a:r>
              <a:rPr lang="en-US" altLang="zh-CN" dirty="0"/>
              <a:t>(n)</a:t>
            </a:r>
            <a:r>
              <a:rPr lang="zh-CN" altLang="en-US" dirty="0"/>
              <a:t>不低于</a:t>
            </a:r>
            <a:r>
              <a:rPr lang="en-US" altLang="zh-CN" dirty="0"/>
              <a:t>T(n)</a:t>
            </a:r>
            <a:r>
              <a:rPr lang="zh-CN" altLang="en-US" dirty="0"/>
              <a:t>，因此</a:t>
            </a:r>
            <a:r>
              <a:rPr lang="en-US" altLang="zh-CN" dirty="0"/>
              <a:t>T(n)</a:t>
            </a:r>
            <a:r>
              <a:rPr lang="zh-CN" altLang="en-US" dirty="0"/>
              <a:t>也是求解问题</a:t>
            </a:r>
            <a:r>
              <a:rPr lang="en-US" altLang="zh-CN" dirty="0"/>
              <a:t>P</a:t>
            </a:r>
            <a:r>
              <a:rPr lang="zh-CN" altLang="en-US" dirty="0"/>
              <a:t>的任何算法的最坏情况下的时间复杂性的一个下界。</a:t>
            </a:r>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33</a:t>
            </a:fld>
            <a:endParaRPr lang="zh-CN" altLang="en-US"/>
          </a:p>
        </p:txBody>
      </p:sp>
    </p:spTree>
    <p:extLst>
      <p:ext uri="{BB962C8B-B14F-4D97-AF65-F5344CB8AC3E}">
        <p14:creationId xmlns:p14="http://schemas.microsoft.com/office/powerpoint/2010/main" val="2858183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设有一个求解问题</a:t>
            </a:r>
            <a:r>
              <a:rPr lang="en-US" altLang="zh-CN" dirty="0"/>
              <a:t>P</a:t>
            </a:r>
            <a:r>
              <a:rPr lang="zh-CN" altLang="en-US" dirty="0"/>
              <a:t>的算法</a:t>
            </a:r>
            <a:r>
              <a:rPr lang="en-US" altLang="zh-CN" dirty="0"/>
              <a:t>F(n)</a:t>
            </a:r>
            <a:r>
              <a:rPr lang="zh-CN" altLang="en-US" dirty="0"/>
              <a:t>，并返回分解式的项数。</a:t>
            </a:r>
            <a:endParaRPr lang="en-US" altLang="zh-CN" dirty="0"/>
          </a:p>
          <a:p>
            <a:r>
              <a:rPr lang="zh-CN" altLang="en-US" dirty="0"/>
              <a:t>如果已知问题</a:t>
            </a:r>
            <a:r>
              <a:rPr lang="en-US" altLang="zh-CN" dirty="0"/>
              <a:t>Q</a:t>
            </a:r>
            <a:r>
              <a:rPr lang="zh-CN" altLang="en-US" dirty="0"/>
              <a:t>的难度下界是</a:t>
            </a:r>
            <a:r>
              <a:rPr lang="en-US" altLang="zh-CN" dirty="0"/>
              <a:t>f(n)</a:t>
            </a:r>
            <a:r>
              <a:rPr lang="zh-CN" altLang="en-US" dirty="0"/>
              <a:t>，那么问题</a:t>
            </a:r>
            <a:r>
              <a:rPr lang="en-US" altLang="zh-CN" dirty="0"/>
              <a:t>P</a:t>
            </a:r>
            <a:r>
              <a:rPr lang="zh-CN" altLang="en-US" dirty="0"/>
              <a:t>的难度下界也不小于</a:t>
            </a:r>
            <a:r>
              <a:rPr lang="en-US" altLang="zh-CN" dirty="0"/>
              <a:t>f(n)</a:t>
            </a:r>
            <a:r>
              <a:rPr lang="zh-CN" altLang="en-US" dirty="0"/>
              <a:t>。也就是说，问题</a:t>
            </a:r>
            <a:r>
              <a:rPr lang="en-US" altLang="zh-CN" dirty="0"/>
              <a:t>P</a:t>
            </a:r>
            <a:r>
              <a:rPr lang="zh-CN" altLang="en-US" dirty="0"/>
              <a:t>至少和问题</a:t>
            </a:r>
            <a:r>
              <a:rPr lang="en-US" altLang="zh-CN" dirty="0"/>
              <a:t>Q</a:t>
            </a:r>
            <a:r>
              <a:rPr lang="zh-CN" altLang="en-US" dirty="0"/>
              <a:t>一样难（或者更难）。</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34</a:t>
            </a:fld>
            <a:endParaRPr lang="zh-CN" altLang="en-US"/>
          </a:p>
        </p:txBody>
      </p:sp>
    </p:spTree>
    <p:extLst>
      <p:ext uri="{BB962C8B-B14F-4D97-AF65-F5344CB8AC3E}">
        <p14:creationId xmlns:p14="http://schemas.microsoft.com/office/powerpoint/2010/main" val="1971894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可以证明，基于元素比较判断元素唯一性的任何算法，在最坏情况下的时间复杂性至少是</a:t>
            </a:r>
            <a:r>
              <a:rPr lang="el-GR" altLang="zh-CN" dirty="0"/>
              <a:t>Θ</a:t>
            </a:r>
            <a:r>
              <a:rPr lang="en-US" altLang="zh-CN" dirty="0"/>
              <a:t>(</a:t>
            </a:r>
            <a:r>
              <a:rPr lang="en-US" altLang="zh-CN" dirty="0" err="1"/>
              <a:t>nlogn</a:t>
            </a:r>
            <a:r>
              <a:rPr lang="en-US" altLang="zh-CN" dirty="0"/>
              <a:t>)</a:t>
            </a:r>
            <a:r>
              <a:rPr lang="zh-CN" altLang="en-US" dirty="0"/>
              <a:t>。</a:t>
            </a:r>
            <a:endParaRPr lang="en-US" altLang="zh-CN" dirty="0"/>
          </a:p>
          <a:p>
            <a:r>
              <a:rPr lang="zh-CN" altLang="en-US" dirty="0"/>
              <a:t>因此，求解最近点对问题的以难度下界为</a:t>
            </a:r>
            <a:r>
              <a:rPr lang="en-US" altLang="zh-CN" dirty="0"/>
              <a:t>O(</a:t>
            </a:r>
            <a:r>
              <a:rPr lang="en-US" altLang="zh-CN" dirty="0" err="1"/>
              <a:t>nlogn</a:t>
            </a:r>
            <a:r>
              <a:rPr lang="en-US" altLang="zh-CN" dirty="0"/>
              <a:t>)</a:t>
            </a:r>
            <a:r>
              <a:rPr lang="zh-CN" altLang="en-US" dirty="0"/>
              <a:t>。</a:t>
            </a:r>
            <a:endParaRPr lang="en-US" altLang="zh-CN" dirty="0"/>
          </a:p>
          <a:p>
            <a:endParaRPr lang="en-US" altLang="zh-CN" dirty="0"/>
          </a:p>
          <a:p>
            <a:r>
              <a:rPr lang="zh-CN" altLang="en-US" dirty="0"/>
              <a:t>对许多问题，确认其难度下界，进一步确认其问题复杂性，还相当困难，甚至要找到一个有效的算法也不是一件容易的事情。</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35</a:t>
            </a:fld>
            <a:endParaRPr lang="zh-CN" altLang="en-US"/>
          </a:p>
        </p:txBody>
      </p:sp>
    </p:spTree>
    <p:extLst>
      <p:ext uri="{BB962C8B-B14F-4D97-AF65-F5344CB8AC3E}">
        <p14:creationId xmlns:p14="http://schemas.microsoft.com/office/powerpoint/2010/main" val="215302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问题的难度下界</a:t>
                </a:r>
                <a:r>
                  <a:rPr lang="en-US" altLang="zh-CN" dirty="0"/>
                  <a:t>F(n)</a:t>
                </a:r>
                <a:r>
                  <a:rPr lang="zh-CN" altLang="en-US" dirty="0"/>
                  <a:t>也就是</a:t>
                </a:r>
                <a:r>
                  <a:rPr lang="zh-CN" altLang="en-US" baseline="0" dirty="0"/>
                  <a:t>问题计算复杂性的下界。</a:t>
                </a:r>
                <a:endParaRPr lang="en-US" altLang="zh-CN" baseline="0" dirty="0"/>
              </a:p>
              <a:p>
                <a:r>
                  <a:rPr lang="zh-CN" altLang="en-US" baseline="0" dirty="0"/>
                  <a:t>确认问题的算法的最坏时间复杂性</a:t>
                </a:r>
                <a:r>
                  <a:rPr lang="en-US" altLang="zh-CN" baseline="0" dirty="0"/>
                  <a:t>W(n)</a:t>
                </a:r>
                <a:r>
                  <a:rPr lang="zh-CN" altLang="en-US" baseline="0" dirty="0"/>
                  <a:t>也就是问题计算复杂性的上界。</a:t>
                </a:r>
                <a:endParaRPr lang="en-US" altLang="zh-CN"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当</a:t>
                </a:r>
                <a:r>
                  <a:rPr lang="en-US" altLang="zh-CN" dirty="0"/>
                  <a:t>W(n)=F(n)</a:t>
                </a:r>
                <a:r>
                  <a:rPr lang="zh-CN" altLang="en-US" dirty="0"/>
                  <a:t>或</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oMath>
                </a14:m>
                <a:r>
                  <a:rPr lang="zh-CN" altLang="en-US" dirty="0"/>
                  <a:t>时，</a:t>
                </a:r>
                <a:r>
                  <a:rPr lang="en-US" altLang="zh-CN" dirty="0"/>
                  <a:t>W(n)</a:t>
                </a:r>
                <a:r>
                  <a:rPr lang="zh-CN" altLang="en-US" dirty="0"/>
                  <a:t>即为该算法类的问题计算复杂性。</a:t>
                </a:r>
                <a:endParaRPr lang="en-US" altLang="zh-CN" dirty="0"/>
              </a:p>
              <a:p>
                <a:r>
                  <a:rPr lang="zh-CN" altLang="en-US" dirty="0"/>
                  <a:t>通过提高</a:t>
                </a:r>
                <a:r>
                  <a:rPr lang="en-US" altLang="zh-CN" dirty="0"/>
                  <a:t>F(n)</a:t>
                </a:r>
                <a:r>
                  <a:rPr lang="zh-CN" altLang="en-US" dirty="0"/>
                  <a:t>和降低</a:t>
                </a:r>
                <a:r>
                  <a:rPr lang="en-US" altLang="zh-CN" dirty="0"/>
                  <a:t>W(n)</a:t>
                </a:r>
                <a:r>
                  <a:rPr lang="zh-CN" altLang="en-US" dirty="0"/>
                  <a:t>来确定问题的计算复杂性。</a:t>
                </a:r>
              </a:p>
            </p:txBody>
          </p:sp>
        </mc:Choice>
        <mc:Fallback xmlns="">
          <p:sp>
            <p:nvSpPr>
              <p:cNvPr id="3" name="备注占位符 2"/>
              <p:cNvSpPr>
                <a:spLocks noGrp="1"/>
              </p:cNvSpPr>
              <p:nvPr>
                <p:ph type="body" idx="1"/>
              </p:nvPr>
            </p:nvSpPr>
            <p:spPr/>
            <p:txBody>
              <a:bodyPr/>
              <a:lstStyle/>
              <a:p>
                <a:r>
                  <a:rPr lang="zh-CN" altLang="en-US" dirty="0" smtClean="0"/>
                  <a:t>问题的难度下界</a:t>
                </a:r>
                <a:r>
                  <a:rPr lang="en-US" altLang="zh-CN" dirty="0" smtClean="0"/>
                  <a:t>F(n)</a:t>
                </a:r>
                <a:r>
                  <a:rPr lang="zh-CN" altLang="en-US" dirty="0" smtClean="0"/>
                  <a:t>也就是</a:t>
                </a:r>
                <a:r>
                  <a:rPr lang="zh-CN" altLang="en-US" baseline="0" dirty="0" smtClean="0"/>
                  <a:t>问题计算复杂性的下界。</a:t>
                </a:r>
                <a:endParaRPr lang="en-US" altLang="zh-CN" baseline="0" dirty="0" smtClean="0"/>
              </a:p>
              <a:p>
                <a:r>
                  <a:rPr lang="zh-CN" altLang="en-US" baseline="0" dirty="0" smtClean="0"/>
                  <a:t>确认问题的算法的最坏时间复杂性</a:t>
                </a:r>
                <a:r>
                  <a:rPr lang="en-US" altLang="zh-CN" baseline="0" dirty="0" smtClean="0"/>
                  <a:t>W(n)</a:t>
                </a:r>
                <a:r>
                  <a:rPr lang="zh-CN" altLang="en-US" baseline="0" dirty="0" smtClean="0"/>
                  <a:t>也就是问题计算复杂性的上界。</a:t>
                </a:r>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en-US" altLang="zh-CN" dirty="0" smtClean="0"/>
                  <a:t>W(n)=F(n)</a:t>
                </a:r>
                <a:r>
                  <a:rPr lang="zh-CN" altLang="en-US" dirty="0" smtClean="0"/>
                  <a:t>或</a:t>
                </a:r>
                <a:r>
                  <a:rPr lang="en-US" altLang="zh-CN" b="0" i="0" smtClean="0">
                    <a:latin typeface="Cambria Math" panose="02040503050406030204" pitchFamily="18" charset="0"/>
                  </a:rPr>
                  <a:t>𝑊(𝑛)=</a:t>
                </a:r>
                <a:r>
                  <a:rPr lang="el-GR" altLang="zh-CN" b="0" i="0" smtClean="0">
                    <a:latin typeface="Cambria Math" panose="02040503050406030204" pitchFamily="18" charset="0"/>
                    <a:ea typeface="Cambria Math" panose="02040503050406030204" pitchFamily="18" charset="0"/>
                  </a:rPr>
                  <a:t>Θ</a:t>
                </a:r>
                <a:r>
                  <a:rPr lang="en-US" altLang="zh-CN" b="0" i="0" smtClean="0">
                    <a:latin typeface="Cambria Math" panose="02040503050406030204" pitchFamily="18" charset="0"/>
                    <a:ea typeface="Cambria Math" panose="02040503050406030204" pitchFamily="18" charset="0"/>
                  </a:rPr>
                  <a:t>(𝐹(𝑛))</a:t>
                </a:r>
                <a:r>
                  <a:rPr lang="zh-CN" altLang="en-US" dirty="0" smtClean="0"/>
                  <a:t>时</a:t>
                </a:r>
                <a:r>
                  <a:rPr lang="zh-CN" altLang="en-US" dirty="0" smtClean="0"/>
                  <a:t>，</a:t>
                </a:r>
                <a:r>
                  <a:rPr lang="en-US" altLang="zh-CN" dirty="0" smtClean="0"/>
                  <a:t>W(n</a:t>
                </a:r>
                <a:r>
                  <a:rPr lang="en-US" altLang="zh-CN" dirty="0" smtClean="0"/>
                  <a:t>)</a:t>
                </a:r>
                <a:r>
                  <a:rPr lang="zh-CN" altLang="en-US" dirty="0" smtClean="0"/>
                  <a:t>即为该算法类的问题计算复杂性</a:t>
                </a:r>
                <a:r>
                  <a:rPr lang="zh-CN" altLang="en-US" dirty="0" smtClean="0"/>
                  <a:t>。</a:t>
                </a:r>
                <a:endParaRPr lang="en-US" altLang="zh-CN" dirty="0" smtClean="0"/>
              </a:p>
              <a:p>
                <a:r>
                  <a:rPr lang="zh-CN" altLang="en-US" dirty="0" smtClean="0"/>
                  <a:t>通过</a:t>
                </a:r>
                <a:r>
                  <a:rPr lang="zh-CN" altLang="en-US" dirty="0" smtClean="0"/>
                  <a:t>提高</a:t>
                </a:r>
                <a:r>
                  <a:rPr lang="en-US" altLang="zh-CN" dirty="0" smtClean="0"/>
                  <a:t>F(n)</a:t>
                </a:r>
                <a:r>
                  <a:rPr lang="zh-CN" altLang="en-US" dirty="0" smtClean="0"/>
                  <a:t>和降低</a:t>
                </a:r>
                <a:r>
                  <a:rPr lang="en-US" altLang="zh-CN" dirty="0" smtClean="0"/>
                  <a:t>W(n)</a:t>
                </a:r>
                <a:r>
                  <a:rPr lang="zh-CN" altLang="en-US" dirty="0" smtClean="0"/>
                  <a:t>来确定问题的计算复杂性。</a:t>
                </a:r>
                <a:endParaRPr lang="zh-CN" altLang="en-US" dirty="0"/>
              </a:p>
            </p:txBody>
          </p:sp>
        </mc:Fallback>
      </mc:AlternateContent>
      <p:sp>
        <p:nvSpPr>
          <p:cNvPr id="4" name="灯片编号占位符 3"/>
          <p:cNvSpPr>
            <a:spLocks noGrp="1"/>
          </p:cNvSpPr>
          <p:nvPr>
            <p:ph type="sldNum" sz="quarter" idx="10"/>
          </p:nvPr>
        </p:nvSpPr>
        <p:spPr/>
        <p:txBody>
          <a:bodyPr/>
          <a:lstStyle/>
          <a:p>
            <a:fld id="{DD2CFF43-A8D7-4A99-8175-7FB7229D38C8}" type="slidenum">
              <a:rPr lang="zh-CN" altLang="en-US" smtClean="0"/>
              <a:t>4</a:t>
            </a:fld>
            <a:endParaRPr lang="zh-CN" altLang="en-US"/>
          </a:p>
        </p:txBody>
      </p:sp>
    </p:spTree>
    <p:extLst>
      <p:ext uri="{BB962C8B-B14F-4D97-AF65-F5344CB8AC3E}">
        <p14:creationId xmlns:p14="http://schemas.microsoft.com/office/powerpoint/2010/main" val="212480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问题如果存在复杂性为关于</a:t>
            </a:r>
            <a:r>
              <a:rPr lang="en-US" altLang="zh-CN" dirty="0"/>
              <a:t>n</a:t>
            </a:r>
            <a:r>
              <a:rPr lang="zh-CN" altLang="en-US" dirty="0"/>
              <a:t>的多项式的解法，其性能视为可接受，否则（如指数复杂性甚至更高），则视为难解问题。</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5</a:t>
            </a:fld>
            <a:endParaRPr lang="zh-CN" altLang="en-US"/>
          </a:p>
        </p:txBody>
      </p:sp>
    </p:spTree>
    <p:extLst>
      <p:ext uri="{BB962C8B-B14F-4D97-AF65-F5344CB8AC3E}">
        <p14:creationId xmlns:p14="http://schemas.microsoft.com/office/powerpoint/2010/main" val="112846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7</a:t>
            </a:fld>
            <a:endParaRPr lang="zh-CN" altLang="en-US"/>
          </a:p>
        </p:txBody>
      </p:sp>
    </p:spTree>
    <p:extLst>
      <p:ext uri="{BB962C8B-B14F-4D97-AF65-F5344CB8AC3E}">
        <p14:creationId xmlns:p14="http://schemas.microsoft.com/office/powerpoint/2010/main" val="198923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8</a:t>
            </a:fld>
            <a:endParaRPr lang="zh-CN" altLang="en-US"/>
          </a:p>
        </p:txBody>
      </p:sp>
    </p:spTree>
    <p:extLst>
      <p:ext uri="{BB962C8B-B14F-4D97-AF65-F5344CB8AC3E}">
        <p14:creationId xmlns:p14="http://schemas.microsoft.com/office/powerpoint/2010/main" val="405315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对于旅行商问题，目前还没有找到比穷举法有本质改进的高效算法。</a:t>
            </a:r>
            <a:endParaRPr lang="en-US" altLang="zh-CN" dirty="0"/>
          </a:p>
          <a:p>
            <a:r>
              <a:rPr lang="zh-CN" altLang="en-US" dirty="0"/>
              <a:t>目前已知算法的最坏复杂性为</a:t>
            </a:r>
            <a:r>
              <a:rPr lang="en-US" altLang="zh-CN" dirty="0"/>
              <a:t>O(n!)</a:t>
            </a:r>
            <a:r>
              <a:rPr lang="zh-CN" altLang="en-US" dirty="0"/>
              <a:t>。</a:t>
            </a:r>
            <a:endParaRPr lang="en-US" altLang="zh-CN" dirty="0"/>
          </a:p>
          <a:p>
            <a:r>
              <a:rPr lang="zh-CN" altLang="en-US" dirty="0"/>
              <a:t>该问题的一个难度下界为</a:t>
            </a:r>
            <a:r>
              <a:rPr lang="el-GR" altLang="zh-CN" dirty="0"/>
              <a:t>Ω(</a:t>
            </a:r>
            <a:r>
              <a:rPr lang="en-US" altLang="zh-CN" dirty="0"/>
              <a:t>n</a:t>
            </a:r>
            <a:r>
              <a:rPr lang="en-US" altLang="zh-CN" baseline="30000" dirty="0"/>
              <a:t>2</a:t>
            </a:r>
            <a:r>
              <a:rPr lang="en-US" altLang="zh-CN" dirty="0"/>
              <a:t>)</a:t>
            </a:r>
            <a:r>
              <a:rPr lang="zh-CN" altLang="en-US" dirty="0"/>
              <a:t>，即至少要遍历所有的弧。</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9</a:t>
            </a:fld>
            <a:endParaRPr lang="zh-CN" altLang="en-US"/>
          </a:p>
        </p:txBody>
      </p:sp>
    </p:spTree>
    <p:extLst>
      <p:ext uri="{BB962C8B-B14F-4D97-AF65-F5344CB8AC3E}">
        <p14:creationId xmlns:p14="http://schemas.microsoft.com/office/powerpoint/2010/main" val="72887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CFF43-A8D7-4A99-8175-7FB7229D38C8}" type="slidenum">
              <a:rPr lang="zh-CN" altLang="en-US" smtClean="0"/>
              <a:t>10</a:t>
            </a:fld>
            <a:endParaRPr lang="zh-CN" altLang="en-US"/>
          </a:p>
        </p:txBody>
      </p:sp>
    </p:spTree>
    <p:extLst>
      <p:ext uri="{BB962C8B-B14F-4D97-AF65-F5344CB8AC3E}">
        <p14:creationId xmlns:p14="http://schemas.microsoft.com/office/powerpoint/2010/main" val="15005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可以通过构造最坏输入的方法来估算难度下界。</a:t>
            </a:r>
          </a:p>
        </p:txBody>
      </p:sp>
      <p:sp>
        <p:nvSpPr>
          <p:cNvPr id="4" name="灯片编号占位符 3"/>
          <p:cNvSpPr>
            <a:spLocks noGrp="1"/>
          </p:cNvSpPr>
          <p:nvPr>
            <p:ph type="sldNum" sz="quarter" idx="10"/>
          </p:nvPr>
        </p:nvSpPr>
        <p:spPr/>
        <p:txBody>
          <a:bodyPr/>
          <a:lstStyle/>
          <a:p>
            <a:fld id="{DD2CFF43-A8D7-4A99-8175-7FB7229D38C8}" type="slidenum">
              <a:rPr lang="zh-CN" altLang="en-US" smtClean="0"/>
              <a:t>11</a:t>
            </a:fld>
            <a:endParaRPr lang="zh-CN" altLang="en-US"/>
          </a:p>
        </p:txBody>
      </p:sp>
    </p:spTree>
    <p:extLst>
      <p:ext uri="{BB962C8B-B14F-4D97-AF65-F5344CB8AC3E}">
        <p14:creationId xmlns:p14="http://schemas.microsoft.com/office/powerpoint/2010/main" val="5681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78737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4707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066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468585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300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70626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586408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4544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0605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5591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67338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388292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8651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08649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209882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96AF3A-562B-497D-B2C7-CA2FDFE6525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418002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A96AF3A-562B-497D-B2C7-CA2FDFE65255}" type="datetimeFigureOut">
              <a:rPr lang="zh-CN" altLang="en-US" smtClean="0"/>
              <a:t>2019/6/4</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7FA64B8-C820-4A23-9DC5-FF8FF3D1C197}" type="slidenum">
              <a:rPr lang="zh-CN" altLang="en-US" smtClean="0"/>
              <a:t>‹#›</a:t>
            </a:fld>
            <a:endParaRPr lang="zh-CN" altLang="en-US"/>
          </a:p>
        </p:txBody>
      </p:sp>
    </p:spTree>
    <p:extLst>
      <p:ext uri="{BB962C8B-B14F-4D97-AF65-F5344CB8AC3E}">
        <p14:creationId xmlns:p14="http://schemas.microsoft.com/office/powerpoint/2010/main" val="1166281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3</a:t>
            </a:r>
            <a:r>
              <a:rPr lang="zh-CN" altLang="en-US" dirty="0"/>
              <a:t>章 问题复杂性</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spTree>
    <p:extLst>
      <p:ext uri="{BB962C8B-B14F-4D97-AF65-F5344CB8AC3E}">
        <p14:creationId xmlns:p14="http://schemas.microsoft.com/office/powerpoint/2010/main" val="270973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dirty="0"/>
              <a:t>用平凡下界确认问题的难度下界</a:t>
            </a:r>
            <a:endParaRPr lang="en-US" altLang="zh-CN" dirty="0"/>
          </a:p>
          <a:p>
            <a:pPr lvl="1">
              <a:lnSpc>
                <a:spcPct val="170000"/>
              </a:lnSpc>
            </a:pPr>
            <a:r>
              <a:rPr lang="zh-CN" altLang="en-US" dirty="0"/>
              <a:t>对输入或输出进行计数，得到平凡下界。</a:t>
            </a:r>
            <a:endParaRPr lang="en-US" altLang="zh-CN" dirty="0"/>
          </a:p>
          <a:p>
            <a:pPr lvl="1">
              <a:lnSpc>
                <a:spcPct val="170000"/>
              </a:lnSpc>
            </a:pPr>
            <a:r>
              <a:rPr lang="zh-CN" altLang="en-US" dirty="0"/>
              <a:t>例</a:t>
            </a:r>
            <a:r>
              <a:rPr lang="en-US" altLang="zh-CN" dirty="0"/>
              <a:t>1</a:t>
            </a:r>
            <a:r>
              <a:rPr lang="zh-CN" altLang="en-US" dirty="0"/>
              <a:t>：求解</a:t>
            </a:r>
            <a:r>
              <a:rPr lang="en-US" altLang="zh-CN" dirty="0"/>
              <a:t>n</a:t>
            </a:r>
            <a:r>
              <a:rPr lang="zh-CN" altLang="en-US" dirty="0"/>
              <a:t>阶全排列问题的平凡下界为：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2</a:t>
            </a:r>
            <a:r>
              <a:rPr lang="zh-CN" altLang="en-US" dirty="0"/>
              <a:t>：求解</a:t>
            </a:r>
            <a:r>
              <a:rPr lang="en-US" altLang="zh-CN" dirty="0"/>
              <a:t>n</a:t>
            </a:r>
            <a:r>
              <a:rPr lang="zh-CN" altLang="en-US" dirty="0"/>
              <a:t>次实系数多项式</a:t>
            </a:r>
            <a:r>
              <a:rPr lang="en-US" altLang="zh-CN" dirty="0"/>
              <a:t>f(x)</a:t>
            </a:r>
            <a:r>
              <a:rPr lang="zh-CN" altLang="en-US" dirty="0"/>
              <a:t>＝</a:t>
            </a:r>
            <a:r>
              <a:rPr lang="en-US" altLang="zh-CN" dirty="0"/>
              <a:t>∑(</a:t>
            </a:r>
            <a:r>
              <a:rPr lang="en-US" altLang="zh-CN" dirty="0" err="1"/>
              <a:t>a</a:t>
            </a:r>
            <a:r>
              <a:rPr lang="en-US" altLang="zh-CN" baseline="-25000" dirty="0" err="1"/>
              <a:t>i</a:t>
            </a:r>
            <a:r>
              <a:rPr lang="en-US" altLang="zh-CN" dirty="0" err="1"/>
              <a:t>x</a:t>
            </a:r>
            <a:r>
              <a:rPr lang="en-US" altLang="zh-CN" baseline="30000" dirty="0" err="1"/>
              <a:t>i</a:t>
            </a:r>
            <a:r>
              <a:rPr lang="en-US" altLang="zh-CN" dirty="0"/>
              <a:t>)</a:t>
            </a:r>
            <a:r>
              <a:rPr lang="zh-CN" altLang="en-US" dirty="0"/>
              <a:t>的平凡下界为：</a:t>
            </a:r>
            <a:endParaRPr lang="en-US" altLang="zh-CN" dirty="0"/>
          </a:p>
          <a:p>
            <a:pPr lvl="2">
              <a:lnSpc>
                <a:spcPct val="170000"/>
              </a:lnSpc>
            </a:pPr>
            <a:r>
              <a:rPr lang="en-US" altLang="zh-CN" dirty="0"/>
              <a:t>Ω(n)</a:t>
            </a:r>
          </a:p>
          <a:p>
            <a:pPr lvl="1">
              <a:lnSpc>
                <a:spcPct val="170000"/>
              </a:lnSpc>
            </a:pPr>
            <a:r>
              <a:rPr lang="zh-CN" altLang="en-US" dirty="0"/>
              <a:t>例</a:t>
            </a:r>
            <a:r>
              <a:rPr lang="en-US" altLang="zh-CN" dirty="0"/>
              <a:t>3</a:t>
            </a:r>
            <a:r>
              <a:rPr lang="zh-CN" altLang="en-US" dirty="0"/>
              <a:t>：求解</a:t>
            </a:r>
            <a:r>
              <a:rPr lang="en-US" altLang="zh-CN" dirty="0"/>
              <a:t>n*n</a:t>
            </a:r>
            <a:r>
              <a:rPr lang="zh-CN" altLang="en-US" dirty="0"/>
              <a:t>矩阵乘法的平凡下界为：</a:t>
            </a:r>
            <a:endParaRPr lang="en-US" altLang="zh-CN" dirty="0"/>
          </a:p>
          <a:p>
            <a:pPr lvl="2">
              <a:lnSpc>
                <a:spcPct val="170000"/>
              </a:lnSpc>
            </a:pPr>
            <a:r>
              <a:rPr lang="en-US" altLang="zh-CN" dirty="0"/>
              <a:t>Ω(n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416178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150000"/>
              </a:lnSpc>
            </a:pPr>
            <a:r>
              <a:rPr lang="zh-CN" altLang="en-US" dirty="0"/>
              <a:t>直接计数确认问题的难度下界</a:t>
            </a:r>
            <a:endParaRPr lang="en-US" altLang="zh-CN" dirty="0"/>
          </a:p>
          <a:p>
            <a:pPr lvl="1">
              <a:lnSpc>
                <a:spcPct val="150000"/>
              </a:lnSpc>
            </a:pPr>
            <a:r>
              <a:rPr lang="zh-CN" altLang="en-US" dirty="0"/>
              <a:t>通过对最坏情况下确认问题所必须进行的计算进行计数来估算难度下界。</a:t>
            </a:r>
            <a:endParaRPr lang="en-US" altLang="zh-CN" dirty="0"/>
          </a:p>
          <a:p>
            <a:pPr lvl="1">
              <a:lnSpc>
                <a:spcPct val="150000"/>
              </a:lnSpc>
            </a:pPr>
            <a:r>
              <a:rPr lang="zh-CN" altLang="en-US" dirty="0"/>
              <a:t>例</a:t>
            </a:r>
            <a:r>
              <a:rPr lang="en-US" altLang="zh-CN" dirty="0"/>
              <a:t>1</a:t>
            </a:r>
            <a:r>
              <a:rPr lang="zh-CN" altLang="en-US" dirty="0"/>
              <a:t>：求最大值问题，</a:t>
            </a:r>
            <a:r>
              <a:rPr lang="en-US" altLang="zh-CN" dirty="0"/>
              <a:t>W(n)=n-1</a:t>
            </a:r>
          </a:p>
        </p:txBody>
      </p:sp>
    </p:spTree>
    <p:extLst>
      <p:ext uri="{BB962C8B-B14F-4D97-AF65-F5344CB8AC3E}">
        <p14:creationId xmlns:p14="http://schemas.microsoft.com/office/powerpoint/2010/main" val="28686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655856" y="1961892"/>
            <a:ext cx="7206621" cy="338554"/>
          </a:xfrm>
          <a:prstGeom prst="rect">
            <a:avLst/>
          </a:prstGeom>
          <a:noFill/>
        </p:spPr>
        <p:txBody>
          <a:bodyPr wrap="square" rtlCol="0">
            <a:spAutoFit/>
          </a:bodyPr>
          <a:lstStyle/>
          <a:p>
            <a:r>
              <a:rPr lang="zh-CN" altLang="en-US" sz="1600" dirty="0"/>
              <a:t>例２：已知</a:t>
            </a:r>
            <a:r>
              <a:rPr lang="en-US" altLang="zh-CN" sz="1600" dirty="0"/>
              <a:t>n</a:t>
            </a:r>
            <a:r>
              <a:rPr lang="zh-CN" altLang="en-US" sz="1600" dirty="0"/>
              <a:t>个正整数的序列Ａ</a:t>
            </a:r>
            <a:r>
              <a:rPr lang="en-US" altLang="zh-CN" sz="1600" dirty="0"/>
              <a:t>[1..n]</a:t>
            </a:r>
            <a:r>
              <a:rPr lang="zh-CN" altLang="en-US" sz="1600" dirty="0"/>
              <a:t>，计算</a:t>
            </a:r>
            <a:r>
              <a:rPr lang="en-US" altLang="zh-CN" sz="1600" dirty="0" err="1"/>
              <a:t>n×n</a:t>
            </a:r>
            <a:r>
              <a:rPr lang="zh-CN" altLang="en-US" sz="1600" dirty="0"/>
              <a:t>的矩阵Ｂ</a:t>
            </a:r>
            <a:r>
              <a:rPr lang="en-US" altLang="zh-CN" sz="1600" dirty="0"/>
              <a:t>[1..n, 1..n]</a:t>
            </a:r>
            <a:r>
              <a:rPr lang="zh-CN" altLang="en-US" sz="1600" dirty="0"/>
              <a:t>：</a:t>
            </a:r>
          </a:p>
        </p:txBody>
      </p:sp>
      <mc:AlternateContent xmlns:mc="http://schemas.openxmlformats.org/markup-compatibility/2006" xmlns:a14="http://schemas.microsoft.com/office/drawing/2010/main">
        <mc:Choice Requires="a14">
          <p:sp>
            <p:nvSpPr>
              <p:cNvPr id="5" name="文本框 4"/>
              <p:cNvSpPr txBox="1"/>
              <p:nvPr/>
            </p:nvSpPr>
            <p:spPr>
              <a:xfrm>
                <a:off x="2421802" y="2565471"/>
                <a:ext cx="2480230"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𝑗</m:t>
                                </m:r>
                              </m:e>
                            </m:mr>
                            <m:m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𝑗</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𝑘</m:t>
                                        </m:r>
                                      </m:sub>
                                    </m:sSub>
                                  </m:e>
                                </m:nary>
                              </m:e>
                              <m:e>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𝑗</m:t>
                                </m:r>
                              </m:e>
                            </m:mr>
                          </m:m>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421802" y="2565471"/>
                <a:ext cx="2480230" cy="1248547"/>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1945200" y="4067281"/>
            <a:ext cx="1404552" cy="307777"/>
          </a:xfrm>
          <a:prstGeom prst="rect">
            <a:avLst/>
          </a:prstGeom>
          <a:noFill/>
        </p:spPr>
        <p:txBody>
          <a:bodyPr wrap="none" rtlCol="0">
            <a:spAutoFit/>
          </a:bodyPr>
          <a:lstStyle/>
          <a:p>
            <a:r>
              <a:rPr lang="zh-CN" altLang="en-US" sz="1400" dirty="0"/>
              <a:t>设</a:t>
            </a:r>
            <a:r>
              <a:rPr lang="en-US" altLang="zh-CN" sz="1400" dirty="0"/>
              <a:t>A</a:t>
            </a:r>
            <a:r>
              <a:rPr lang="en-US" altLang="zh-CN" sz="1400" baseline="-25000" dirty="0"/>
              <a:t>i</a:t>
            </a:r>
            <a:r>
              <a:rPr lang="en-US" altLang="zh-CN" sz="1400" dirty="0"/>
              <a:t>=2</a:t>
            </a:r>
            <a:r>
              <a:rPr lang="en-US" altLang="zh-CN" sz="1400" baseline="30000" dirty="0"/>
              <a:t>i</a:t>
            </a:r>
            <a:r>
              <a:rPr lang="zh-CN" altLang="en-US" sz="1400" dirty="0"/>
              <a:t>，则：</a:t>
            </a:r>
          </a:p>
        </p:txBody>
      </p:sp>
      <p:sp>
        <p:nvSpPr>
          <p:cNvPr id="7" name="文本框 6"/>
          <p:cNvSpPr txBox="1"/>
          <p:nvPr/>
        </p:nvSpPr>
        <p:spPr>
          <a:xfrm>
            <a:off x="1945200" y="4417597"/>
            <a:ext cx="4742004" cy="338554"/>
          </a:xfrm>
          <a:prstGeom prst="rect">
            <a:avLst/>
          </a:prstGeom>
          <a:noFill/>
        </p:spPr>
        <p:txBody>
          <a:bodyPr wrap="none" rtlCol="0">
            <a:spAutoFit/>
          </a:bodyPr>
          <a:lstStyle/>
          <a:p>
            <a:r>
              <a:rPr lang="en-US" altLang="zh-CN" sz="1600" dirty="0"/>
              <a:t>A</a:t>
            </a:r>
            <a:r>
              <a:rPr lang="en-US" altLang="zh-CN" sz="1600" baseline="-25000" dirty="0"/>
              <a:t>i</a:t>
            </a:r>
            <a:r>
              <a:rPr lang="en-US" altLang="zh-CN" sz="1600" dirty="0"/>
              <a:t>=2</a:t>
            </a:r>
            <a:r>
              <a:rPr lang="en-US" altLang="zh-CN" sz="1600" baseline="30000" dirty="0"/>
              <a:t>i</a:t>
            </a:r>
            <a:r>
              <a:rPr lang="en-US" altLang="zh-CN" sz="1600" dirty="0"/>
              <a:t> &gt; 2+2</a:t>
            </a:r>
            <a:r>
              <a:rPr lang="en-US" altLang="zh-CN" sz="1600" baseline="30000" dirty="0"/>
              <a:t>2</a:t>
            </a:r>
            <a:r>
              <a:rPr lang="en-US" altLang="zh-CN" sz="1600" dirty="0"/>
              <a:t>+2</a:t>
            </a:r>
            <a:r>
              <a:rPr lang="en-US" altLang="zh-CN" sz="1600" baseline="30000" dirty="0"/>
              <a:t>3</a:t>
            </a:r>
            <a:r>
              <a:rPr lang="en-US" altLang="zh-CN" sz="1600" dirty="0"/>
              <a:t>+..+2</a:t>
            </a:r>
            <a:r>
              <a:rPr lang="en-US" altLang="zh-CN" sz="1600" baseline="30000" dirty="0"/>
              <a:t>i-1</a:t>
            </a:r>
            <a:r>
              <a:rPr lang="en-US" altLang="zh-CN" sz="1600" dirty="0"/>
              <a:t>=A</a:t>
            </a:r>
            <a:r>
              <a:rPr lang="en-US" altLang="zh-CN" sz="1600" baseline="-25000" dirty="0"/>
              <a:t>1</a:t>
            </a:r>
            <a:r>
              <a:rPr lang="en-US" altLang="zh-CN" sz="1600" dirty="0"/>
              <a:t>+..+A</a:t>
            </a:r>
            <a:r>
              <a:rPr lang="en-US" altLang="zh-CN" sz="1600" baseline="-25000" dirty="0"/>
              <a:t>i-1</a:t>
            </a:r>
            <a:r>
              <a:rPr lang="zh-CN" altLang="en-US" sz="1600" dirty="0"/>
              <a:t>＝</a:t>
            </a:r>
            <a:r>
              <a:rPr lang="en-US" altLang="zh-CN" sz="1600" dirty="0"/>
              <a:t>B</a:t>
            </a:r>
            <a:r>
              <a:rPr lang="en-US" altLang="zh-CN" sz="1600" baseline="-25000" dirty="0"/>
              <a:t>1, i-1</a:t>
            </a:r>
            <a:endParaRPr lang="zh-CN" altLang="en-US" sz="1600" baseline="-25000" dirty="0"/>
          </a:p>
        </p:txBody>
      </p:sp>
      <p:sp>
        <p:nvSpPr>
          <p:cNvPr id="8" name="文本框 7"/>
          <p:cNvSpPr txBox="1"/>
          <p:nvPr/>
        </p:nvSpPr>
        <p:spPr>
          <a:xfrm>
            <a:off x="1945199" y="5145052"/>
            <a:ext cx="4044697" cy="338554"/>
          </a:xfrm>
          <a:prstGeom prst="rect">
            <a:avLst/>
          </a:prstGeom>
          <a:noFill/>
        </p:spPr>
        <p:txBody>
          <a:bodyPr wrap="none" rtlCol="0">
            <a:spAutoFit/>
          </a:bodyPr>
          <a:lstStyle/>
          <a:p>
            <a:r>
              <a:rPr lang="zh-CN" altLang="en-US" sz="1600" dirty="0"/>
              <a:t>当</a:t>
            </a:r>
            <a:r>
              <a:rPr lang="en-US" altLang="zh-CN" sz="1600" dirty="0" err="1"/>
              <a:t>i≤j</a:t>
            </a:r>
            <a:r>
              <a:rPr lang="en-US" altLang="zh-CN" sz="1600" dirty="0"/>
              <a:t>, </a:t>
            </a:r>
            <a:r>
              <a:rPr lang="en-US" altLang="zh-CN" sz="1600" dirty="0" err="1"/>
              <a:t>k≤l</a:t>
            </a:r>
            <a:r>
              <a:rPr lang="en-US" altLang="zh-CN" sz="1600" dirty="0"/>
              <a:t>, j&lt;l</a:t>
            </a:r>
            <a:r>
              <a:rPr lang="zh-CN" altLang="en-US" sz="1600" dirty="0"/>
              <a:t>时，</a:t>
            </a:r>
            <a:r>
              <a:rPr lang="en-US" altLang="zh-CN" sz="1600" dirty="0"/>
              <a:t>B</a:t>
            </a:r>
            <a:r>
              <a:rPr lang="en-US" altLang="zh-CN" sz="1600" baseline="-25000" dirty="0"/>
              <a:t>i, j</a:t>
            </a:r>
            <a:r>
              <a:rPr lang="zh-CN" altLang="en-US" sz="1600" dirty="0"/>
              <a:t>和</a:t>
            </a:r>
            <a:r>
              <a:rPr lang="en-US" altLang="zh-CN" sz="1600" dirty="0"/>
              <a:t>B</a:t>
            </a:r>
            <a:r>
              <a:rPr lang="en-US" altLang="zh-CN" sz="1600" baseline="-25000" dirty="0"/>
              <a:t>k, l</a:t>
            </a:r>
            <a:r>
              <a:rPr lang="zh-CN" altLang="en-US" sz="1600" dirty="0"/>
              <a:t>有：</a:t>
            </a:r>
          </a:p>
        </p:txBody>
      </p:sp>
      <p:sp>
        <p:nvSpPr>
          <p:cNvPr id="9" name="文本框 8"/>
          <p:cNvSpPr txBox="1"/>
          <p:nvPr/>
        </p:nvSpPr>
        <p:spPr>
          <a:xfrm>
            <a:off x="1945199" y="5477423"/>
            <a:ext cx="3959738" cy="338554"/>
          </a:xfrm>
          <a:prstGeom prst="rect">
            <a:avLst/>
          </a:prstGeom>
          <a:noFill/>
        </p:spPr>
        <p:txBody>
          <a:bodyPr wrap="none" rtlCol="0">
            <a:spAutoFit/>
          </a:bodyPr>
          <a:lstStyle/>
          <a:p>
            <a:r>
              <a:rPr lang="en-US" altLang="zh-CN" sz="1600" dirty="0"/>
              <a:t>B</a:t>
            </a:r>
            <a:r>
              <a:rPr lang="en-US" altLang="zh-CN" sz="1600" baseline="-25000" dirty="0"/>
              <a:t>k, l</a:t>
            </a:r>
            <a:r>
              <a:rPr lang="en-US" altLang="zh-CN" sz="1600" dirty="0"/>
              <a:t> ≥ A</a:t>
            </a:r>
            <a:r>
              <a:rPr lang="en-US" altLang="zh-CN" sz="1600" baseline="-25000" dirty="0"/>
              <a:t>l</a:t>
            </a:r>
            <a:r>
              <a:rPr lang="en-US" altLang="zh-CN" sz="1600" dirty="0"/>
              <a:t> &gt; B</a:t>
            </a:r>
            <a:r>
              <a:rPr lang="en-US" altLang="zh-CN" sz="1600" baseline="-25000" dirty="0"/>
              <a:t>1, l-1</a:t>
            </a:r>
            <a:r>
              <a:rPr lang="en-US" altLang="zh-CN" sz="1600" dirty="0"/>
              <a:t> ≥ B</a:t>
            </a:r>
            <a:r>
              <a:rPr lang="en-US" altLang="zh-CN" sz="1600" baseline="-25000" dirty="0"/>
              <a:t>1, j</a:t>
            </a:r>
            <a:r>
              <a:rPr lang="en-US" altLang="zh-CN" sz="1600" dirty="0"/>
              <a:t> ≥ B</a:t>
            </a:r>
            <a:r>
              <a:rPr lang="en-US" altLang="zh-CN" sz="1600" baseline="-25000" dirty="0"/>
              <a:t>i, j</a:t>
            </a:r>
            <a:endParaRPr lang="zh-CN" altLang="en-US" sz="1600" dirty="0"/>
          </a:p>
        </p:txBody>
      </p:sp>
      <p:sp>
        <p:nvSpPr>
          <p:cNvPr id="10" name="文本框 9"/>
          <p:cNvSpPr txBox="1"/>
          <p:nvPr/>
        </p:nvSpPr>
        <p:spPr>
          <a:xfrm>
            <a:off x="1945199" y="4760055"/>
            <a:ext cx="7099213" cy="338554"/>
          </a:xfrm>
          <a:prstGeom prst="rect">
            <a:avLst/>
          </a:prstGeom>
          <a:noFill/>
        </p:spPr>
        <p:txBody>
          <a:bodyPr wrap="square" rtlCol="0">
            <a:spAutoFit/>
          </a:bodyPr>
          <a:lstStyle/>
          <a:p>
            <a:r>
              <a:rPr lang="zh-CN" altLang="en-US" sz="1600" dirty="0"/>
              <a:t>则当</a:t>
            </a:r>
            <a:r>
              <a:rPr lang="en-US" altLang="zh-CN" sz="1600" dirty="0" err="1"/>
              <a:t>i≤k</a:t>
            </a:r>
            <a:r>
              <a:rPr lang="en-US" altLang="zh-CN" sz="1600" dirty="0"/>
              <a:t>, </a:t>
            </a:r>
            <a:r>
              <a:rPr lang="en-US" altLang="zh-CN" sz="1600" dirty="0" err="1"/>
              <a:t>j≤k</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i, k</a:t>
            </a:r>
            <a:r>
              <a:rPr lang="en-US" altLang="zh-CN" sz="1600" dirty="0"/>
              <a:t>&gt;</a:t>
            </a:r>
            <a:r>
              <a:rPr lang="en-US" altLang="zh-CN" sz="1600" dirty="0" err="1"/>
              <a:t>B</a:t>
            </a:r>
            <a:r>
              <a:rPr lang="en-US" altLang="zh-CN" sz="1600" baseline="-25000" dirty="0" err="1"/>
              <a:t>j</a:t>
            </a:r>
            <a:r>
              <a:rPr lang="en-US" altLang="zh-CN" sz="1600" baseline="-25000" dirty="0"/>
              <a:t>, k</a:t>
            </a:r>
            <a:r>
              <a:rPr lang="zh-CN" altLang="en-US" sz="1600" dirty="0"/>
              <a:t>，当</a:t>
            </a:r>
            <a:r>
              <a:rPr lang="en-US" altLang="zh-CN" sz="1600" dirty="0" err="1"/>
              <a:t>k≤i</a:t>
            </a:r>
            <a:r>
              <a:rPr lang="en-US" altLang="zh-CN" sz="1600" dirty="0"/>
              <a:t>, </a:t>
            </a:r>
            <a:r>
              <a:rPr lang="en-US" altLang="zh-CN" sz="1600" dirty="0" err="1"/>
              <a:t>k≤j</a:t>
            </a:r>
            <a:r>
              <a:rPr lang="en-US" altLang="zh-CN" sz="1600" dirty="0"/>
              <a:t>, </a:t>
            </a:r>
            <a:r>
              <a:rPr lang="en-US" altLang="zh-CN" sz="1600" dirty="0" err="1"/>
              <a:t>i</a:t>
            </a:r>
            <a:r>
              <a:rPr lang="en-US" altLang="zh-CN" sz="1600" dirty="0"/>
              <a:t>&lt;j</a:t>
            </a:r>
            <a:r>
              <a:rPr lang="zh-CN" altLang="en-US" sz="1600" dirty="0"/>
              <a:t>时，</a:t>
            </a:r>
            <a:r>
              <a:rPr lang="en-US" altLang="zh-CN" sz="1600" dirty="0"/>
              <a:t>B</a:t>
            </a:r>
            <a:r>
              <a:rPr lang="en-US" altLang="zh-CN" sz="1600" baseline="-25000" dirty="0"/>
              <a:t>k, </a:t>
            </a:r>
            <a:r>
              <a:rPr lang="en-US" altLang="zh-CN" sz="1600" baseline="-25000" dirty="0" err="1"/>
              <a:t>i</a:t>
            </a:r>
            <a:r>
              <a:rPr lang="en-US" altLang="zh-CN" sz="1600" dirty="0"/>
              <a:t>&lt;B</a:t>
            </a:r>
            <a:r>
              <a:rPr lang="en-US" altLang="zh-CN" sz="1600" baseline="-25000" dirty="0"/>
              <a:t>k, j</a:t>
            </a:r>
            <a:r>
              <a:rPr lang="zh-CN" altLang="en-US" sz="1600" dirty="0"/>
              <a:t>。</a:t>
            </a:r>
            <a:endParaRPr lang="en-US" altLang="zh-CN" sz="1600" dirty="0"/>
          </a:p>
        </p:txBody>
      </p:sp>
      <p:sp>
        <p:nvSpPr>
          <p:cNvPr id="11" name="文本框 10"/>
          <p:cNvSpPr txBox="1"/>
          <p:nvPr/>
        </p:nvSpPr>
        <p:spPr>
          <a:xfrm>
            <a:off x="1945199" y="5895778"/>
            <a:ext cx="6917278" cy="338554"/>
          </a:xfrm>
          <a:prstGeom prst="rect">
            <a:avLst/>
          </a:prstGeom>
          <a:noFill/>
        </p:spPr>
        <p:txBody>
          <a:bodyPr wrap="none" rtlCol="0">
            <a:spAutoFit/>
          </a:bodyPr>
          <a:lstStyle/>
          <a:p>
            <a:r>
              <a:rPr lang="zh-CN" altLang="en-US" sz="1600" dirty="0"/>
              <a:t>即Ｂ的有效数据区中，无相等元素，除对角线外，有</a:t>
            </a:r>
            <a:r>
              <a:rPr lang="en-US" altLang="zh-CN" sz="1600" dirty="0"/>
              <a:t>n(n-1)/2</a:t>
            </a:r>
            <a:r>
              <a:rPr lang="zh-CN" altLang="en-US" sz="1600" dirty="0"/>
              <a:t>个元素。</a:t>
            </a:r>
          </a:p>
        </p:txBody>
      </p:sp>
      <p:sp>
        <p:nvSpPr>
          <p:cNvPr id="12" name="文本框 11"/>
          <p:cNvSpPr txBox="1"/>
          <p:nvPr/>
        </p:nvSpPr>
        <p:spPr>
          <a:xfrm>
            <a:off x="1945199" y="6230677"/>
            <a:ext cx="6301725" cy="338554"/>
          </a:xfrm>
          <a:prstGeom prst="rect">
            <a:avLst/>
          </a:prstGeom>
          <a:noFill/>
        </p:spPr>
        <p:txBody>
          <a:bodyPr wrap="none" rtlCol="0">
            <a:spAutoFit/>
          </a:bodyPr>
          <a:lstStyle/>
          <a:p>
            <a:r>
              <a:rPr lang="zh-CN" altLang="en-US" sz="1600" dirty="0"/>
              <a:t>一次加法不可能得到２个以上的元素，难度下界为：</a:t>
            </a:r>
            <a:r>
              <a:rPr lang="en-US" altLang="zh-CN" sz="1600" dirty="0"/>
              <a:t>n(n-1)/2</a:t>
            </a:r>
            <a:r>
              <a:rPr lang="zh-CN" altLang="en-US" sz="1600" dirty="0"/>
              <a:t>。</a:t>
            </a:r>
          </a:p>
        </p:txBody>
      </p:sp>
      <p:graphicFrame>
        <p:nvGraphicFramePr>
          <p:cNvPr id="13" name="表格 12"/>
          <p:cNvGraphicFramePr>
            <a:graphicFrameLocks noGrp="1"/>
          </p:cNvGraphicFramePr>
          <p:nvPr>
            <p:extLst>
              <p:ext uri="{D42A27DB-BD31-4B8C-83A1-F6EECF244321}">
                <p14:modId xmlns:p14="http://schemas.microsoft.com/office/powerpoint/2010/main" val="3579579248"/>
              </p:ext>
            </p:extLst>
          </p:nvPr>
        </p:nvGraphicFramePr>
        <p:xfrm>
          <a:off x="5743962" y="2555231"/>
          <a:ext cx="2309675" cy="1552980"/>
        </p:xfrm>
        <a:graphic>
          <a:graphicData uri="http://schemas.openxmlformats.org/drawingml/2006/table">
            <a:tbl>
              <a:tblPr firstRow="1" bandRow="1">
                <a:tableStyleId>{5940675A-B579-460E-94D1-54222C63F5DA}</a:tableStyleId>
              </a:tblPr>
              <a:tblGrid>
                <a:gridCol w="461935">
                  <a:extLst>
                    <a:ext uri="{9D8B030D-6E8A-4147-A177-3AD203B41FA5}">
                      <a16:colId xmlns:a16="http://schemas.microsoft.com/office/drawing/2014/main" val="20000"/>
                    </a:ext>
                  </a:extLst>
                </a:gridCol>
                <a:gridCol w="461935">
                  <a:extLst>
                    <a:ext uri="{9D8B030D-6E8A-4147-A177-3AD203B41FA5}">
                      <a16:colId xmlns:a16="http://schemas.microsoft.com/office/drawing/2014/main" val="20001"/>
                    </a:ext>
                  </a:extLst>
                </a:gridCol>
                <a:gridCol w="461935">
                  <a:extLst>
                    <a:ext uri="{9D8B030D-6E8A-4147-A177-3AD203B41FA5}">
                      <a16:colId xmlns:a16="http://schemas.microsoft.com/office/drawing/2014/main" val="20002"/>
                    </a:ext>
                  </a:extLst>
                </a:gridCol>
                <a:gridCol w="461935">
                  <a:extLst>
                    <a:ext uri="{9D8B030D-6E8A-4147-A177-3AD203B41FA5}">
                      <a16:colId xmlns:a16="http://schemas.microsoft.com/office/drawing/2014/main" val="20003"/>
                    </a:ext>
                  </a:extLst>
                </a:gridCol>
                <a:gridCol w="461935">
                  <a:extLst>
                    <a:ext uri="{9D8B030D-6E8A-4147-A177-3AD203B41FA5}">
                      <a16:colId xmlns:a16="http://schemas.microsoft.com/office/drawing/2014/main" val="20004"/>
                    </a:ext>
                  </a:extLst>
                </a:gridCol>
              </a:tblGrid>
              <a:tr h="310596">
                <a:tc>
                  <a:txBody>
                    <a:bodyPr/>
                    <a:lstStyle/>
                    <a:p>
                      <a:pPr algn="ctr"/>
                      <a:r>
                        <a:rPr lang="en-US" altLang="zh-CN" sz="1200" dirty="0"/>
                        <a:t>A</a:t>
                      </a:r>
                      <a:r>
                        <a:rPr lang="en-US" altLang="zh-CN" sz="1200" baseline="-25000" dirty="0"/>
                        <a:t>1</a:t>
                      </a:r>
                      <a:endParaRPr lang="zh-CN" altLang="en-US" sz="1200" baseline="-25000" dirty="0"/>
                    </a:p>
                  </a:txBody>
                  <a:tcPr/>
                </a:tc>
                <a:tc>
                  <a:txBody>
                    <a:bodyPr/>
                    <a:lstStyle/>
                    <a:p>
                      <a:pPr algn="ctr"/>
                      <a:r>
                        <a:rPr lang="en-US" altLang="zh-CN" sz="1200" dirty="0"/>
                        <a:t>A</a:t>
                      </a:r>
                      <a:r>
                        <a:rPr lang="en-US" altLang="zh-CN" sz="1200" baseline="-25000" dirty="0"/>
                        <a:t>1,2</a:t>
                      </a:r>
                      <a:endParaRPr lang="zh-CN" altLang="en-US" sz="1200" baseline="-25000" dirty="0"/>
                    </a:p>
                  </a:txBody>
                  <a:tcPr/>
                </a:tc>
                <a:tc>
                  <a:txBody>
                    <a:bodyPr/>
                    <a:lstStyle/>
                    <a:p>
                      <a:pPr algn="ctr"/>
                      <a:r>
                        <a:rPr lang="en-US" altLang="zh-CN" sz="1200" dirty="0"/>
                        <a:t>A</a:t>
                      </a:r>
                      <a:r>
                        <a:rPr lang="en-US" altLang="zh-CN" sz="1200" baseline="-25000" dirty="0"/>
                        <a:t>1,3</a:t>
                      </a:r>
                      <a:endParaRPr lang="zh-CN" altLang="en-US" sz="1200" baseline="-25000" dirty="0"/>
                    </a:p>
                  </a:txBody>
                  <a:tcPr/>
                </a:tc>
                <a:tc>
                  <a:txBody>
                    <a:bodyPr/>
                    <a:lstStyle/>
                    <a:p>
                      <a:pPr algn="ctr"/>
                      <a:r>
                        <a:rPr lang="en-US" altLang="zh-CN" sz="1200" dirty="0"/>
                        <a:t>A</a:t>
                      </a:r>
                      <a:r>
                        <a:rPr lang="en-US" altLang="zh-CN" sz="1200" baseline="-25000" dirty="0"/>
                        <a:t>1,4</a:t>
                      </a:r>
                      <a:endParaRPr lang="zh-CN" altLang="en-US" sz="1200" baseline="-25000" dirty="0"/>
                    </a:p>
                  </a:txBody>
                  <a:tcPr/>
                </a:tc>
                <a:tc>
                  <a:txBody>
                    <a:bodyPr/>
                    <a:lstStyle/>
                    <a:p>
                      <a:pPr algn="ctr"/>
                      <a:r>
                        <a:rPr lang="en-US" altLang="zh-CN" sz="1200" dirty="0"/>
                        <a:t>A</a:t>
                      </a:r>
                      <a:r>
                        <a:rPr lang="en-US" altLang="zh-CN" sz="1200" baseline="-25000" dirty="0"/>
                        <a:t>1,5</a:t>
                      </a:r>
                      <a:endParaRPr lang="zh-CN" altLang="en-US" sz="1200" baseline="-25000" dirty="0"/>
                    </a:p>
                  </a:txBody>
                  <a:tcPr/>
                </a:tc>
                <a:extLst>
                  <a:ext uri="{0D108BD9-81ED-4DB2-BD59-A6C34878D82A}">
                    <a16:rowId xmlns:a16="http://schemas.microsoft.com/office/drawing/2014/main" val="10000"/>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2</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2,5</a:t>
                      </a:r>
                      <a:endParaRPr lang="zh-CN" altLang="en-US" sz="1200" baseline="-25000" dirty="0"/>
                    </a:p>
                  </a:txBody>
                  <a:tcPr/>
                </a:tc>
                <a:extLst>
                  <a:ext uri="{0D108BD9-81ED-4DB2-BD59-A6C34878D82A}">
                    <a16:rowId xmlns:a16="http://schemas.microsoft.com/office/drawing/2014/main" val="10001"/>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3</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3,5</a:t>
                      </a:r>
                      <a:endParaRPr lang="zh-CN" altLang="en-US" sz="1200" baseline="-25000" dirty="0"/>
                    </a:p>
                  </a:txBody>
                  <a:tcPr/>
                </a:tc>
                <a:extLst>
                  <a:ext uri="{0D108BD9-81ED-4DB2-BD59-A6C34878D82A}">
                    <a16:rowId xmlns:a16="http://schemas.microsoft.com/office/drawing/2014/main" val="10002"/>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4</a:t>
                      </a:r>
                      <a:endParaRPr lang="zh-CN" altLang="en-US" sz="1200" baseline="-250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200" dirty="0"/>
                        <a:t>A</a:t>
                      </a:r>
                      <a:r>
                        <a:rPr lang="en-US" altLang="zh-CN" sz="1200" baseline="-25000" dirty="0"/>
                        <a:t>4,5</a:t>
                      </a:r>
                      <a:endParaRPr lang="zh-CN" altLang="en-US" sz="1200" baseline="-25000" dirty="0"/>
                    </a:p>
                  </a:txBody>
                  <a:tcPr/>
                </a:tc>
                <a:extLst>
                  <a:ext uri="{0D108BD9-81ED-4DB2-BD59-A6C34878D82A}">
                    <a16:rowId xmlns:a16="http://schemas.microsoft.com/office/drawing/2014/main" val="10003"/>
                  </a:ext>
                </a:extLst>
              </a:tr>
              <a:tr h="310596">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0</a:t>
                      </a:r>
                      <a:endParaRPr lang="zh-CN" altLang="en-US" sz="1200" dirty="0"/>
                    </a:p>
                  </a:txBody>
                  <a:tcPr/>
                </a:tc>
                <a:tc>
                  <a:txBody>
                    <a:bodyPr/>
                    <a:lstStyle/>
                    <a:p>
                      <a:pPr algn="ctr"/>
                      <a:r>
                        <a:rPr lang="en-US" altLang="zh-CN" sz="1200" dirty="0"/>
                        <a:t>A</a:t>
                      </a:r>
                      <a:r>
                        <a:rPr lang="en-US" altLang="zh-CN" sz="1200" baseline="-25000" dirty="0"/>
                        <a:t>5</a:t>
                      </a:r>
                      <a:endParaRPr lang="zh-CN" altLang="en-US" sz="1200" baseline="-25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19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矩形 4"/>
          <p:cNvSpPr/>
          <p:nvPr/>
        </p:nvSpPr>
        <p:spPr>
          <a:xfrm>
            <a:off x="1797462" y="2435326"/>
            <a:ext cx="6601148" cy="73866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设两个数比较，较大的标记为</a:t>
            </a:r>
            <a:r>
              <a:rPr lang="en-US" altLang="zh-CN" sz="1400" dirty="0"/>
              <a:t>W</a:t>
            </a:r>
            <a:r>
              <a:rPr lang="zh-CN" altLang="en-US" sz="1400" dirty="0"/>
              <a:t>，较小的标记为</a:t>
            </a:r>
            <a:r>
              <a:rPr lang="en-US" altLang="zh-CN" sz="1400" dirty="0"/>
              <a:t>L</a:t>
            </a:r>
            <a:r>
              <a:rPr lang="zh-CN" altLang="en-US" sz="1400" dirty="0"/>
              <a:t>，则最大值最终状态为</a:t>
            </a:r>
            <a:r>
              <a:rPr lang="en-US" altLang="zh-CN" sz="1400" dirty="0"/>
              <a:t>W</a:t>
            </a:r>
            <a:r>
              <a:rPr lang="zh-CN" altLang="en-US" sz="1400" dirty="0"/>
              <a:t>，最小值最终状态为</a:t>
            </a:r>
            <a:r>
              <a:rPr lang="en-US" altLang="zh-CN" sz="1400" dirty="0"/>
              <a:t>L</a:t>
            </a:r>
            <a:r>
              <a:rPr lang="zh-CN" altLang="en-US" sz="1400" dirty="0"/>
              <a:t>，其他值的最终状态为</a:t>
            </a:r>
            <a:r>
              <a:rPr lang="en-US" altLang="zh-CN" sz="1400" dirty="0"/>
              <a:t>WL</a:t>
            </a:r>
            <a:r>
              <a:rPr lang="zh-CN" altLang="en-US" sz="1400" dirty="0"/>
              <a:t>，共</a:t>
            </a:r>
            <a:r>
              <a:rPr lang="en-US" altLang="zh-CN" sz="1400" dirty="0"/>
              <a:t>2n-2</a:t>
            </a:r>
            <a:r>
              <a:rPr lang="zh-CN" altLang="en-US" sz="1400" dirty="0"/>
              <a:t>个信息状态。</a:t>
            </a:r>
          </a:p>
        </p:txBody>
      </p:sp>
      <p:graphicFrame>
        <p:nvGraphicFramePr>
          <p:cNvPr id="6" name="表格 5"/>
          <p:cNvGraphicFramePr>
            <a:graphicFrameLocks noGrp="1"/>
          </p:cNvGraphicFramePr>
          <p:nvPr>
            <p:extLst>
              <p:ext uri="{D42A27DB-BD31-4B8C-83A1-F6EECF244321}">
                <p14:modId xmlns:p14="http://schemas.microsoft.com/office/powerpoint/2010/main" val="3331902017"/>
              </p:ext>
            </p:extLst>
          </p:nvPr>
        </p:nvGraphicFramePr>
        <p:xfrm>
          <a:off x="1797463" y="3361047"/>
          <a:ext cx="6601147" cy="1112520"/>
        </p:xfrm>
        <a:graphic>
          <a:graphicData uri="http://schemas.openxmlformats.org/drawingml/2006/table">
            <a:tbl>
              <a:tblPr firstRow="1" bandRow="1">
                <a:tableStyleId>{5C22544A-7EE6-4342-B048-85BDC9FD1C3A}</a:tableStyleId>
              </a:tblPr>
              <a:tblGrid>
                <a:gridCol w="2447558">
                  <a:extLst>
                    <a:ext uri="{9D8B030D-6E8A-4147-A177-3AD203B41FA5}">
                      <a16:colId xmlns:a16="http://schemas.microsoft.com/office/drawing/2014/main" val="20000"/>
                    </a:ext>
                  </a:extLst>
                </a:gridCol>
                <a:gridCol w="847961">
                  <a:extLst>
                    <a:ext uri="{9D8B030D-6E8A-4147-A177-3AD203B41FA5}">
                      <a16:colId xmlns:a16="http://schemas.microsoft.com/office/drawing/2014/main" val="20001"/>
                    </a:ext>
                  </a:extLst>
                </a:gridCol>
                <a:gridCol w="1101876">
                  <a:extLst>
                    <a:ext uri="{9D8B030D-6E8A-4147-A177-3AD203B41FA5}">
                      <a16:colId xmlns:a16="http://schemas.microsoft.com/office/drawing/2014/main" val="20002"/>
                    </a:ext>
                  </a:extLst>
                </a:gridCol>
                <a:gridCol w="1101876">
                  <a:extLst>
                    <a:ext uri="{9D8B030D-6E8A-4147-A177-3AD203B41FA5}">
                      <a16:colId xmlns:a16="http://schemas.microsoft.com/office/drawing/2014/main" val="20003"/>
                    </a:ext>
                  </a:extLst>
                </a:gridCol>
                <a:gridCol w="1101876">
                  <a:extLst>
                    <a:ext uri="{9D8B030D-6E8A-4147-A177-3AD203B41FA5}">
                      <a16:colId xmlns:a16="http://schemas.microsoft.com/office/drawing/2014/main" val="20004"/>
                    </a:ext>
                  </a:extLst>
                </a:gridCol>
              </a:tblGrid>
              <a:tr h="370840">
                <a:tc>
                  <a:txBody>
                    <a:bodyPr/>
                    <a:lstStyle/>
                    <a:p>
                      <a:pPr algn="ctr"/>
                      <a:r>
                        <a:rPr lang="zh-CN" altLang="en-US" sz="1400" dirty="0"/>
                        <a:t>比较前</a:t>
                      </a:r>
                      <a:r>
                        <a:rPr lang="en-US" altLang="zh-CN" sz="1400" dirty="0"/>
                        <a:t>x</a:t>
                      </a:r>
                      <a:r>
                        <a:rPr lang="zh-CN" altLang="en-US" sz="1400" dirty="0"/>
                        <a:t>的状态</a:t>
                      </a:r>
                    </a:p>
                  </a:txBody>
                  <a:tcPr anchor="ctr"/>
                </a:tc>
                <a:tc>
                  <a:txBody>
                    <a:bodyPr/>
                    <a:lstStyle/>
                    <a:p>
                      <a:pPr algn="ctr"/>
                      <a:r>
                        <a:rPr lang="en-US" altLang="zh-CN" sz="1400" dirty="0"/>
                        <a:t>N</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0"/>
                  </a:ext>
                </a:extLst>
              </a:tr>
              <a:tr h="370840">
                <a:tc>
                  <a:txBody>
                    <a:bodyPr/>
                    <a:lstStyle/>
                    <a:p>
                      <a:pPr algn="ctr"/>
                      <a:r>
                        <a:rPr lang="zh-CN" altLang="en-US" sz="1400" dirty="0"/>
                        <a:t>当</a:t>
                      </a:r>
                      <a:r>
                        <a:rPr lang="en-US" altLang="zh-CN" sz="1400" dirty="0"/>
                        <a:t>x</a:t>
                      </a:r>
                      <a:r>
                        <a:rPr lang="zh-CN" altLang="en-US" sz="1400" dirty="0"/>
                        <a:t>大时：</a:t>
                      </a:r>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zh-CN" altLang="en-US" sz="1400" dirty="0"/>
                        <a:t>当</a:t>
                      </a:r>
                      <a:r>
                        <a:rPr lang="en-US" altLang="zh-CN" sz="1400" dirty="0"/>
                        <a:t>x</a:t>
                      </a:r>
                      <a:r>
                        <a:rPr lang="zh-CN" altLang="en-US" sz="1400" dirty="0"/>
                        <a:t>小时：</a:t>
                      </a:r>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tc>
                  <a:txBody>
                    <a:bodyPr/>
                    <a:lstStyle/>
                    <a:p>
                      <a:pPr algn="ctr"/>
                      <a:r>
                        <a:rPr lang="en-US" altLang="zh-CN" sz="1400" dirty="0"/>
                        <a:t>L</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bl>
          </a:graphicData>
        </a:graphic>
      </p:graphicFrame>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9" name="文本框 8"/>
          <p:cNvSpPr txBox="1"/>
          <p:nvPr/>
        </p:nvSpPr>
        <p:spPr>
          <a:xfrm>
            <a:off x="1797462" y="5450186"/>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设法构造最坏输入，使状态以尽可能慢的速度迁移。</a:t>
            </a:r>
          </a:p>
        </p:txBody>
      </p:sp>
      <p:sp>
        <p:nvSpPr>
          <p:cNvPr id="10" name="文本框 9"/>
          <p:cNvSpPr txBox="1"/>
          <p:nvPr/>
        </p:nvSpPr>
        <p:spPr>
          <a:xfrm>
            <a:off x="1797462" y="4762122"/>
            <a:ext cx="660114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600" dirty="0"/>
              <a:t>状态在迁移过程中，只可能增加新的状态，不会改变已有的状态。</a:t>
            </a:r>
          </a:p>
        </p:txBody>
      </p:sp>
    </p:spTree>
    <p:extLst>
      <p:ext uri="{BB962C8B-B14F-4D97-AF65-F5344CB8AC3E}">
        <p14:creationId xmlns:p14="http://schemas.microsoft.com/office/powerpoint/2010/main" val="17304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graphicFrame>
        <p:nvGraphicFramePr>
          <p:cNvPr id="8" name="表格 7"/>
          <p:cNvGraphicFramePr>
            <a:graphicFrameLocks noGrp="1"/>
          </p:cNvGraphicFramePr>
          <p:nvPr>
            <p:extLst>
              <p:ext uri="{D42A27DB-BD31-4B8C-83A1-F6EECF244321}">
                <p14:modId xmlns:p14="http://schemas.microsoft.com/office/powerpoint/2010/main" val="1361124109"/>
              </p:ext>
            </p:extLst>
          </p:nvPr>
        </p:nvGraphicFramePr>
        <p:xfrm>
          <a:off x="336700" y="2292827"/>
          <a:ext cx="8742199" cy="3855720"/>
        </p:xfrm>
        <a:graphic>
          <a:graphicData uri="http://schemas.openxmlformats.org/drawingml/2006/table">
            <a:tbl>
              <a:tblPr firstRow="1" bandRow="1">
                <a:tableStyleId>{5C22544A-7EE6-4342-B048-85BDC9FD1C3A}</a:tableStyleId>
              </a:tblPr>
              <a:tblGrid>
                <a:gridCol w="1746567">
                  <a:extLst>
                    <a:ext uri="{9D8B030D-6E8A-4147-A177-3AD203B41FA5}">
                      <a16:colId xmlns:a16="http://schemas.microsoft.com/office/drawing/2014/main" val="20000"/>
                    </a:ext>
                  </a:extLst>
                </a:gridCol>
                <a:gridCol w="3522980">
                  <a:extLst>
                    <a:ext uri="{9D8B030D-6E8A-4147-A177-3AD203B41FA5}">
                      <a16:colId xmlns:a16="http://schemas.microsoft.com/office/drawing/2014/main" val="20001"/>
                    </a:ext>
                  </a:extLst>
                </a:gridCol>
                <a:gridCol w="1736326">
                  <a:extLst>
                    <a:ext uri="{9D8B030D-6E8A-4147-A177-3AD203B41FA5}">
                      <a16:colId xmlns:a16="http://schemas.microsoft.com/office/drawing/2014/main" val="20002"/>
                    </a:ext>
                  </a:extLst>
                </a:gridCol>
                <a:gridCol w="1736326">
                  <a:extLst>
                    <a:ext uri="{9D8B030D-6E8A-4147-A177-3AD203B41FA5}">
                      <a16:colId xmlns:a16="http://schemas.microsoft.com/office/drawing/2014/main" val="20003"/>
                    </a:ext>
                  </a:extLst>
                </a:gridCol>
              </a:tblGrid>
              <a:tr h="370840">
                <a:tc>
                  <a:txBody>
                    <a:bodyPr/>
                    <a:lstStyle/>
                    <a:p>
                      <a:pPr algn="ctr"/>
                      <a:r>
                        <a:rPr lang="en-US" altLang="zh-CN" sz="1400" dirty="0"/>
                        <a:t>X</a:t>
                      </a:r>
                      <a:r>
                        <a:rPr lang="zh-CN" altLang="en-US" sz="1400" dirty="0"/>
                        <a:t>与</a:t>
                      </a:r>
                      <a:r>
                        <a:rPr lang="en-US" altLang="zh-CN" sz="1400" dirty="0"/>
                        <a:t>y</a:t>
                      </a:r>
                      <a:r>
                        <a:rPr lang="zh-CN" altLang="en-US" sz="1400" dirty="0"/>
                        <a:t>比较前的状态</a:t>
                      </a:r>
                    </a:p>
                  </a:txBody>
                  <a:tcPr anchor="ctr"/>
                </a:tc>
                <a:tc>
                  <a:txBody>
                    <a:bodyPr/>
                    <a:lstStyle/>
                    <a:p>
                      <a:pPr algn="ctr"/>
                      <a:r>
                        <a:rPr lang="zh-CN" altLang="en-US" sz="1400" dirty="0"/>
                        <a:t>分配输入值的策略</a:t>
                      </a:r>
                    </a:p>
                  </a:txBody>
                  <a:tcPr anchor="ctr"/>
                </a:tc>
                <a:tc>
                  <a:txBody>
                    <a:bodyPr/>
                    <a:lstStyle/>
                    <a:p>
                      <a:pPr algn="ctr"/>
                      <a:r>
                        <a:rPr lang="en-US" altLang="zh-CN" sz="1400" dirty="0"/>
                        <a:t>X</a:t>
                      </a:r>
                      <a:r>
                        <a:rPr lang="zh-CN" altLang="en-US" sz="1400" dirty="0"/>
                        <a:t>与</a:t>
                      </a:r>
                      <a:r>
                        <a:rPr lang="en-US" altLang="zh-CN" sz="1400" dirty="0"/>
                        <a:t>y</a:t>
                      </a:r>
                      <a:r>
                        <a:rPr lang="zh-CN" altLang="en-US" sz="1400" dirty="0"/>
                        <a:t>比较后的状态</a:t>
                      </a:r>
                    </a:p>
                  </a:txBody>
                  <a:tcPr anchor="ctr"/>
                </a:tc>
                <a:tc>
                  <a:txBody>
                    <a:bodyPr/>
                    <a:lstStyle/>
                    <a:p>
                      <a:pPr algn="ctr"/>
                      <a:r>
                        <a:rPr lang="zh-CN" altLang="en-US" sz="1400" dirty="0"/>
                        <a:t>提供新的状态数</a:t>
                      </a:r>
                    </a:p>
                  </a:txBody>
                  <a:tcPr anchor="ctr"/>
                </a:tc>
                <a:extLst>
                  <a:ext uri="{0D108BD9-81ED-4DB2-BD59-A6C34878D82A}">
                    <a16:rowId xmlns:a16="http://schemas.microsoft.com/office/drawing/2014/main" val="10000"/>
                  </a:ext>
                </a:extLst>
              </a:tr>
              <a:tr h="370840">
                <a:tc>
                  <a:txBody>
                    <a:bodyPr/>
                    <a:lstStyle/>
                    <a:p>
                      <a:pPr algn="ctr"/>
                      <a:r>
                        <a:rPr lang="en-US" altLang="zh-CN" sz="1400" dirty="0"/>
                        <a:t>N, N</a:t>
                      </a:r>
                      <a:endParaRPr lang="zh-CN" altLang="en-US" sz="1400" dirty="0"/>
                    </a:p>
                  </a:txBody>
                  <a:tcPr anchor="ctr"/>
                </a:tc>
                <a:tc>
                  <a:txBody>
                    <a:bodyPr/>
                    <a:lstStyle/>
                    <a:p>
                      <a:pPr algn="ctr"/>
                      <a:r>
                        <a:rPr lang="zh-CN" altLang="en-US" sz="1400" dirty="0"/>
                        <a:t>任意指定</a:t>
                      </a:r>
                      <a:r>
                        <a:rPr lang="en-US" altLang="zh-CN" sz="1400" dirty="0"/>
                        <a:t>x</a:t>
                      </a:r>
                      <a:r>
                        <a:rPr lang="zh-CN" altLang="en-US" sz="1400" dirty="0"/>
                        <a:t>和</a:t>
                      </a:r>
                      <a:r>
                        <a:rPr lang="en-US" altLang="zh-CN" sz="1400" dirty="0"/>
                        <a:t>y</a:t>
                      </a:r>
                      <a:endParaRPr lang="zh-CN" altLang="en-US" sz="1400" dirty="0"/>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2</a:t>
                      </a:r>
                      <a:endParaRPr lang="zh-CN" altLang="en-US" sz="1400" dirty="0"/>
                    </a:p>
                  </a:txBody>
                  <a:tcPr anchor="ctr"/>
                </a:tc>
                <a:extLst>
                  <a:ext uri="{0D108BD9-81ED-4DB2-BD59-A6C34878D82A}">
                    <a16:rowId xmlns:a16="http://schemas.microsoft.com/office/drawing/2014/main" val="10001"/>
                  </a:ext>
                </a:extLst>
              </a:tr>
              <a:tr h="370840">
                <a:tc>
                  <a:txBody>
                    <a:bodyPr/>
                    <a:lstStyle/>
                    <a:p>
                      <a:pPr algn="ctr"/>
                      <a:r>
                        <a:rPr lang="en-US" altLang="zh-CN" sz="1400" dirty="0"/>
                        <a:t>W, N</a:t>
                      </a:r>
                    </a:p>
                    <a:p>
                      <a:pPr algn="ctr"/>
                      <a:r>
                        <a:rPr lang="en-US" altLang="zh-CN" sz="1400" dirty="0"/>
                        <a:t>WL,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小于</a:t>
                      </a:r>
                      <a:r>
                        <a:rPr lang="en-US" altLang="zh-CN" sz="1400" dirty="0"/>
                        <a:t>x</a:t>
                      </a:r>
                    </a:p>
                    <a:p>
                      <a:pPr algn="ctr"/>
                      <a:r>
                        <a:rPr lang="zh-CN" altLang="en-US" sz="1400" dirty="0"/>
                        <a:t>任意指定</a:t>
                      </a:r>
                      <a:r>
                        <a:rPr lang="en-US" altLang="zh-CN" sz="1400" dirty="0" err="1"/>
                        <a:t>y≠x</a:t>
                      </a:r>
                      <a:endParaRPr lang="zh-CN" altLang="en-US" sz="1400" dirty="0"/>
                    </a:p>
                  </a:txBody>
                  <a:tcPr anchor="ctr"/>
                </a:tc>
                <a:tc>
                  <a:txBody>
                    <a:bodyPr/>
                    <a:lstStyle/>
                    <a:p>
                      <a:pPr algn="ctr"/>
                      <a:r>
                        <a:rPr lang="en-US" altLang="zh-CN" sz="1400" dirty="0"/>
                        <a:t>W, L</a:t>
                      </a:r>
                    </a:p>
                    <a:p>
                      <a:pPr algn="ctr"/>
                      <a:r>
                        <a:rPr lang="en-US" altLang="zh-CN" sz="1400" dirty="0"/>
                        <a:t>WL, L</a:t>
                      </a:r>
                      <a:r>
                        <a:rPr lang="zh-CN" altLang="en-US" sz="1400" dirty="0"/>
                        <a:t>或</a:t>
                      </a:r>
                      <a:r>
                        <a:rPr lang="en-US" altLang="zh-CN" sz="1400" dirty="0"/>
                        <a:t>WL,</a:t>
                      </a:r>
                      <a:r>
                        <a:rPr lang="en-US" altLang="zh-CN" sz="1400" baseline="0" dirty="0"/>
                        <a:t>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2"/>
                  </a:ext>
                </a:extLst>
              </a:tr>
              <a:tr h="370840">
                <a:tc>
                  <a:txBody>
                    <a:bodyPr/>
                    <a:lstStyle/>
                    <a:p>
                      <a:pPr algn="ctr"/>
                      <a:r>
                        <a:rPr lang="en-US" altLang="zh-CN" sz="1400" dirty="0"/>
                        <a:t>L, N</a:t>
                      </a:r>
                      <a:endParaRPr lang="zh-CN" altLang="en-US" sz="1400" dirty="0"/>
                    </a:p>
                  </a:txBody>
                  <a:tcPr anchor="ctr"/>
                </a:tc>
                <a:tc>
                  <a:txBody>
                    <a:bodyPr/>
                    <a:lstStyle/>
                    <a:p>
                      <a:pPr algn="ctr"/>
                      <a:r>
                        <a:rPr lang="zh-CN" altLang="en-US" sz="1400" dirty="0"/>
                        <a:t>取</a:t>
                      </a:r>
                      <a:r>
                        <a:rPr lang="en-US" altLang="zh-CN" sz="1400" dirty="0"/>
                        <a:t>y</a:t>
                      </a:r>
                      <a:r>
                        <a:rPr lang="zh-CN" altLang="en-US" sz="1400" dirty="0"/>
                        <a:t>大于</a:t>
                      </a:r>
                      <a:r>
                        <a:rPr lang="en-US" altLang="zh-CN" sz="1400" dirty="0"/>
                        <a:t>x</a:t>
                      </a:r>
                      <a:endParaRPr lang="zh-CN" altLang="en-US" sz="1400" dirty="0"/>
                    </a:p>
                  </a:txBody>
                  <a:tcPr anchor="ctr"/>
                </a:tc>
                <a:tc>
                  <a:txBody>
                    <a:bodyPr/>
                    <a:lstStyle/>
                    <a:p>
                      <a:pPr algn="ctr"/>
                      <a:r>
                        <a:rPr lang="en-US" altLang="zh-CN" sz="1400" dirty="0"/>
                        <a:t>L, W</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3"/>
                  </a:ext>
                </a:extLst>
              </a:tr>
              <a:tr h="370840">
                <a:tc>
                  <a:txBody>
                    <a:bodyPr/>
                    <a:lstStyle/>
                    <a:p>
                      <a:pPr algn="ctr"/>
                      <a:r>
                        <a:rPr lang="en-US" altLang="zh-CN" sz="1400" dirty="0"/>
                        <a:t>W, W</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则增大</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4"/>
                  </a:ext>
                </a:extLst>
              </a:tr>
              <a:tr h="370840">
                <a:tc>
                  <a:txBody>
                    <a:bodyPr/>
                    <a:lstStyle/>
                    <a:p>
                      <a:pPr algn="ctr"/>
                      <a:r>
                        <a:rPr lang="en-US" altLang="zh-CN" sz="1400" dirty="0"/>
                        <a:t>L, L</a:t>
                      </a:r>
                      <a:endParaRPr lang="zh-CN" altLang="en-US" sz="1400" dirty="0"/>
                    </a:p>
                  </a:txBody>
                  <a:tcPr anchor="ctr"/>
                </a:tc>
                <a:tc>
                  <a:txBody>
                    <a:bodyPr/>
                    <a:lstStyle/>
                    <a:p>
                      <a:pPr algn="ctr"/>
                      <a:r>
                        <a:rPr lang="zh-CN" altLang="en-US" sz="1400" dirty="0"/>
                        <a:t>若</a:t>
                      </a:r>
                      <a:r>
                        <a:rPr lang="en-US" altLang="zh-CN" sz="1400" dirty="0"/>
                        <a:t>x=y</a:t>
                      </a:r>
                      <a:r>
                        <a:rPr lang="zh-CN" altLang="en-US" sz="1400" dirty="0"/>
                        <a:t>则减小</a:t>
                      </a:r>
                      <a:r>
                        <a:rPr lang="en-US" altLang="zh-CN" sz="1400" dirty="0"/>
                        <a:t>x</a:t>
                      </a:r>
                      <a:r>
                        <a:rPr lang="zh-CN" altLang="en-US" sz="1400" dirty="0"/>
                        <a:t>或</a:t>
                      </a:r>
                      <a:r>
                        <a:rPr lang="en-US" altLang="zh-CN" sz="1400" dirty="0"/>
                        <a:t>y</a:t>
                      </a:r>
                      <a:endParaRPr lang="zh-CN" altLang="en-US" sz="1400" dirty="0"/>
                    </a:p>
                  </a:txBody>
                  <a:tcPr anchor="ctr"/>
                </a:tc>
                <a:tc>
                  <a:txBody>
                    <a:bodyPr/>
                    <a:lstStyle/>
                    <a:p>
                      <a:pPr algn="ctr"/>
                      <a:r>
                        <a:rPr lang="en-US" altLang="zh-CN" sz="1400" dirty="0"/>
                        <a:t>L, WL</a:t>
                      </a:r>
                      <a:endParaRPr lang="zh-CN" altLang="en-US" sz="1400" dirty="0"/>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0005"/>
                  </a:ext>
                </a:extLst>
              </a:tr>
              <a:tr h="370840">
                <a:tc>
                  <a:txBody>
                    <a:bodyPr/>
                    <a:lstStyle/>
                    <a:p>
                      <a:pPr algn="ctr"/>
                      <a:r>
                        <a:rPr lang="en-US" altLang="zh-CN" sz="1400" dirty="0"/>
                        <a:t>W, L</a:t>
                      </a:r>
                      <a:endParaRPr lang="en-US" altLang="zh-CN" sz="1400" baseline="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r>
                        <a:rPr lang="zh-CN" altLang="en-US" sz="1400" dirty="0"/>
                        <a:t>或减小</a:t>
                      </a:r>
                      <a:r>
                        <a:rPr lang="en-US" altLang="zh-CN" sz="1400" dirty="0"/>
                        <a:t>y</a:t>
                      </a:r>
                      <a:r>
                        <a:rPr lang="zh-CN" altLang="en-US" sz="1400" dirty="0"/>
                        <a:t>至小于</a:t>
                      </a:r>
                      <a:r>
                        <a:rPr lang="en-US" altLang="zh-CN" sz="1400" dirty="0"/>
                        <a:t>x</a:t>
                      </a:r>
                    </a:p>
                  </a:txBody>
                  <a:tcPr anchor="ctr"/>
                </a:tc>
                <a:tc>
                  <a:txBody>
                    <a:bodyPr/>
                    <a:lstStyle/>
                    <a:p>
                      <a:pPr algn="ctr"/>
                      <a:r>
                        <a:rPr lang="en-US" altLang="zh-CN" sz="1400" dirty="0"/>
                        <a:t>W,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6"/>
                  </a:ext>
                </a:extLst>
              </a:tr>
              <a:tr h="370840">
                <a:tc>
                  <a:txBody>
                    <a:bodyPr/>
                    <a:lstStyle/>
                    <a:p>
                      <a:pPr algn="ctr"/>
                      <a:r>
                        <a:rPr lang="en-US" altLang="zh-CN" sz="1400" baseline="0" dirty="0"/>
                        <a:t>WL, L</a:t>
                      </a:r>
                    </a:p>
                  </a:txBody>
                  <a:tcPr anchor="ctr"/>
                </a:tc>
                <a:tc>
                  <a:txBody>
                    <a:bodyPr/>
                    <a:lstStyle/>
                    <a:p>
                      <a:pPr algn="ctr"/>
                      <a:r>
                        <a:rPr lang="zh-CN" altLang="en-US" sz="1400" dirty="0"/>
                        <a:t>若</a:t>
                      </a:r>
                      <a:r>
                        <a:rPr lang="en-US" altLang="zh-CN" sz="1400" dirty="0" err="1"/>
                        <a:t>x≤y</a:t>
                      </a:r>
                      <a:r>
                        <a:rPr lang="zh-CN" altLang="en-US" sz="1400" dirty="0"/>
                        <a:t>，则减小</a:t>
                      </a:r>
                      <a:r>
                        <a:rPr lang="en-US" altLang="zh-CN" sz="1400" dirty="0"/>
                        <a:t>y</a:t>
                      </a:r>
                      <a:r>
                        <a:rPr lang="zh-CN" altLang="en-US" sz="1400" dirty="0"/>
                        <a:t>至小于</a:t>
                      </a:r>
                      <a:r>
                        <a:rPr lang="en-US" altLang="zh-CN" sz="1400" dirty="0"/>
                        <a:t>x</a:t>
                      </a:r>
                      <a:endParaRPr lang="zh-CN" altLang="en-US" sz="1400" dirty="0"/>
                    </a:p>
                  </a:txBody>
                  <a:tcPr anchor="ctr"/>
                </a:tc>
                <a:tc>
                  <a:txBody>
                    <a:bodyPr/>
                    <a:lstStyle/>
                    <a:p>
                      <a:pPr algn="ctr"/>
                      <a:r>
                        <a:rPr lang="en-US" altLang="zh-CN" sz="1400" dirty="0"/>
                        <a:t>WL, 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7"/>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baseline="0" dirty="0"/>
                        <a:t>W, WL</a:t>
                      </a:r>
                      <a:endParaRPr lang="zh-CN" altLang="en-US" sz="1400" dirty="0"/>
                    </a:p>
                  </a:txBody>
                  <a:tcPr anchor="ctr"/>
                </a:tc>
                <a:tc>
                  <a:txBody>
                    <a:bodyPr/>
                    <a:lstStyle/>
                    <a:p>
                      <a:pPr algn="ctr"/>
                      <a:r>
                        <a:rPr lang="zh-CN" altLang="en-US" sz="1400" dirty="0"/>
                        <a:t>若</a:t>
                      </a:r>
                      <a:r>
                        <a:rPr lang="en-US" altLang="zh-CN" sz="1400" dirty="0" err="1"/>
                        <a:t>x≤y</a:t>
                      </a:r>
                      <a:r>
                        <a:rPr lang="zh-CN" altLang="en-US" sz="1400" dirty="0"/>
                        <a:t>，则增大</a:t>
                      </a:r>
                      <a:r>
                        <a:rPr lang="en-US" altLang="zh-CN" sz="1400" dirty="0"/>
                        <a:t>x</a:t>
                      </a:r>
                      <a:r>
                        <a:rPr lang="zh-CN" altLang="en-US" sz="1400" dirty="0"/>
                        <a:t>至大于</a:t>
                      </a:r>
                      <a:r>
                        <a:rPr lang="en-US" altLang="zh-CN" sz="1400" dirty="0"/>
                        <a:t>y</a:t>
                      </a:r>
                      <a:endParaRPr lang="zh-CN" altLang="en-US" sz="1400" dirty="0"/>
                    </a:p>
                  </a:txBody>
                  <a:tcPr anchor="ctr"/>
                </a:tc>
                <a:tc>
                  <a:txBody>
                    <a:bodyPr/>
                    <a:lstStyle/>
                    <a:p>
                      <a:pPr algn="ctr"/>
                      <a:r>
                        <a:rPr lang="en-US" altLang="zh-CN" sz="1400" dirty="0"/>
                        <a:t>W,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400" dirty="0"/>
                        <a:t>WL, WL</a:t>
                      </a:r>
                      <a:endParaRPr lang="zh-CN" altLang="en-US" sz="1400" dirty="0"/>
                    </a:p>
                  </a:txBody>
                  <a:tcPr anchor="ctr"/>
                </a:tc>
                <a:tc>
                  <a:txBody>
                    <a:bodyPr/>
                    <a:lstStyle/>
                    <a:p>
                      <a:pPr algn="ctr"/>
                      <a:r>
                        <a:rPr lang="zh-CN" altLang="en-US" sz="1400" dirty="0"/>
                        <a:t>保持原值</a:t>
                      </a:r>
                    </a:p>
                  </a:txBody>
                  <a:tcPr anchor="ctr"/>
                </a:tc>
                <a:tc>
                  <a:txBody>
                    <a:bodyPr/>
                    <a:lstStyle/>
                    <a:p>
                      <a:pPr algn="ctr"/>
                      <a:r>
                        <a:rPr lang="en-US" altLang="zh-CN" sz="1400" dirty="0"/>
                        <a:t>WL, WL</a:t>
                      </a:r>
                      <a:endParaRPr lang="zh-CN" altLang="en-US" sz="1400" dirty="0"/>
                    </a:p>
                  </a:txBody>
                  <a:tcPr anchor="ctr"/>
                </a:tc>
                <a:tc>
                  <a:txBody>
                    <a:bodyPr/>
                    <a:lstStyle/>
                    <a:p>
                      <a:pPr algn="ctr"/>
                      <a:r>
                        <a:rPr lang="en-US" altLang="zh-CN" sz="1400" dirty="0"/>
                        <a:t>0</a:t>
                      </a:r>
                      <a:endParaRPr lang="zh-CN" altLang="en-US" sz="1400" dirty="0"/>
                    </a:p>
                  </a:txBody>
                  <a:tcPr anchor="ct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9" name="矩形 8"/>
              <p:cNvSpPr/>
              <p:nvPr/>
            </p:nvSpPr>
            <p:spPr>
              <a:xfrm>
                <a:off x="353086" y="6172530"/>
                <a:ext cx="8718486" cy="6206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200" dirty="0"/>
                  <a:t>最多只有</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oMath>
                </a14:m>
                <a:r>
                  <a:rPr lang="zh-CN" altLang="en-US" sz="1200" dirty="0"/>
                  <a:t>次比较的初始状态都是</a:t>
                </a:r>
                <a:r>
                  <a:rPr lang="en-US" altLang="zh-CN" sz="1200" dirty="0"/>
                  <a:t>N</a:t>
                </a:r>
                <a:r>
                  <a:rPr lang="zh-CN" altLang="en-US" sz="1200" dirty="0"/>
                  <a:t>，产生</a:t>
                </a:r>
                <a14:m>
                  <m:oMath xmlns:m="http://schemas.openxmlformats.org/officeDocument/2006/math">
                    <m:r>
                      <a:rPr lang="en-US" altLang="zh-CN" sz="1200" b="0" i="0" smtClean="0">
                        <a:latin typeface="Cambria Math" panose="02040503050406030204" pitchFamily="18" charset="0"/>
                      </a:rPr>
                      <m:t>2</m:t>
                    </m:r>
                    <m:r>
                      <a:rPr lang="en-US" altLang="zh-CN" sz="1200" b="0" i="1" smtClean="0">
                        <a:latin typeface="Cambria Math" panose="02040503050406030204" pitchFamily="18" charset="0"/>
                        <a:ea typeface="Cambria Math" panose="02040503050406030204" pitchFamily="18" charset="0"/>
                      </a:rPr>
                      <m:t>∙</m:t>
                    </m:r>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zh-CN" altLang="en-US" sz="1200" i="1" smtClean="0">
                        <a:latin typeface="Cambria Math" panose="02040503050406030204" pitchFamily="18" charset="0"/>
                      </a:rPr>
                      <m:t>≤</m:t>
                    </m:r>
                    <m:r>
                      <a:rPr lang="en-US" altLang="zh-CN" sz="1200" b="0" i="1" smtClean="0">
                        <a:latin typeface="Cambria Math" panose="02040503050406030204" pitchFamily="18" charset="0"/>
                      </a:rPr>
                      <m:t>𝑛</m:t>
                    </m:r>
                  </m:oMath>
                </a14:m>
                <a:r>
                  <a:rPr lang="zh-CN" altLang="en-US" sz="1200" dirty="0"/>
                  <a:t>个状态迁移，然后每一次比较都最多产生一次状态迁移。因此，至少需要</a:t>
                </a:r>
                <a14:m>
                  <m:oMath xmlns:m="http://schemas.openxmlformats.org/officeDocument/2006/math">
                    <m:d>
                      <m:dPr>
                        <m:begChr m:val="⌈"/>
                        <m:endChr m:val="⌉"/>
                        <m:ctrlPr>
                          <a:rPr lang="zh-CN" altLang="en-US" sz="1200" i="1" smtClean="0">
                            <a:latin typeface="Cambria Math" panose="02040503050406030204" pitchFamily="18" charset="0"/>
                          </a:rPr>
                        </m:ctrlPr>
                      </m:dPr>
                      <m:e>
                        <m:r>
                          <a:rPr lang="en-US" altLang="zh-CN" sz="1200" b="0" i="1" smtClean="0">
                            <a:latin typeface="Cambria Math" panose="02040503050406030204" pitchFamily="18" charset="0"/>
                          </a:rPr>
                          <m:t>3</m:t>
                        </m:r>
                        <m:r>
                          <a:rPr lang="en-US" altLang="zh-CN" sz="1200" b="0" i="1" smtClean="0">
                            <a:latin typeface="Cambria Math" panose="02040503050406030204" pitchFamily="18" charset="0"/>
                          </a:rPr>
                          <m:t>𝑛</m:t>
                        </m:r>
                        <m:r>
                          <a:rPr lang="en-US" altLang="zh-CN" sz="1200" b="0" i="1" smtClean="0">
                            <a:latin typeface="Cambria Math" panose="02040503050406030204" pitchFamily="18" charset="0"/>
                          </a:rPr>
                          <m:t>/2</m:t>
                        </m:r>
                      </m:e>
                    </m:d>
                    <m:r>
                      <a:rPr lang="en-US" altLang="zh-CN" sz="1200" b="0" i="1" smtClean="0">
                        <a:latin typeface="Cambria Math" panose="02040503050406030204" pitchFamily="18" charset="0"/>
                      </a:rPr>
                      <m:t>−2</m:t>
                    </m:r>
                  </m:oMath>
                </a14:m>
                <a:r>
                  <a:rPr lang="zh-CN" altLang="en-US" sz="1200" dirty="0"/>
                  <a:t>次比较。</a:t>
                </a:r>
              </a:p>
            </p:txBody>
          </p:sp>
        </mc:Choice>
        <mc:Fallback xmlns="">
          <p:sp>
            <p:nvSpPr>
              <p:cNvPr id="9" name="矩形 8"/>
              <p:cNvSpPr>
                <a:spLocks noRot="1" noChangeAspect="1" noMove="1" noResize="1" noEditPoints="1" noAdjustHandles="1" noChangeArrowheads="1" noChangeShapeType="1" noTextEdit="1"/>
              </p:cNvSpPr>
              <p:nvPr/>
            </p:nvSpPr>
            <p:spPr>
              <a:xfrm>
                <a:off x="353086" y="6172530"/>
                <a:ext cx="8718486" cy="620619"/>
              </a:xfrm>
              <a:prstGeom prst="rect">
                <a:avLst/>
              </a:prstGeom>
              <a:blipFill rotWithShape="0">
                <a:blip r:embed="rId2"/>
                <a:stretch>
                  <a:fillRect b="-4854"/>
                </a:stretch>
              </a:blipFill>
            </p:spPr>
            <p:txBody>
              <a:bodyPr/>
              <a:lstStyle/>
              <a:p>
                <a:r>
                  <a:rPr lang="zh-CN" altLang="en-US">
                    <a:noFill/>
                  </a:rPr>
                  <a:t> </a:t>
                </a:r>
              </a:p>
            </p:txBody>
          </p:sp>
        </mc:Fallback>
      </mc:AlternateContent>
      <p:sp>
        <p:nvSpPr>
          <p:cNvPr id="10" name="矩形 9"/>
          <p:cNvSpPr/>
          <p:nvPr/>
        </p:nvSpPr>
        <p:spPr>
          <a:xfrm>
            <a:off x="2145671" y="2743200"/>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145662" y="3094062"/>
            <a:ext cx="6862527" cy="423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45666" y="363251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45662" y="4012043"/>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5662" y="4362905"/>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45665" y="475713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45667" y="5107994"/>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45666" y="5479949"/>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45666" y="5858052"/>
            <a:ext cx="6862527" cy="21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24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2587557" y="2675107"/>
            <a:ext cx="4608954" cy="2962221"/>
          </a:xfrm>
          <a:prstGeom prst="rect">
            <a:avLst/>
          </a:prstGeom>
          <a:noFill/>
        </p:spPr>
        <p:txBody>
          <a:bodyPr wrap="none" rtlCol="0">
            <a:spAutoFit/>
          </a:bodyPr>
          <a:lstStyle/>
          <a:p>
            <a:pPr>
              <a:lnSpc>
                <a:spcPct val="150000"/>
              </a:lnSpc>
            </a:pPr>
            <a:r>
              <a:rPr lang="zh-CN" altLang="en-US" dirty="0"/>
              <a:t>设某一求最大值最小值算法如下：</a:t>
            </a:r>
            <a:endParaRPr lang="en-US" altLang="zh-CN" dirty="0"/>
          </a:p>
          <a:p>
            <a:pPr>
              <a:lnSpc>
                <a:spcPct val="150000"/>
              </a:lnSpc>
            </a:pPr>
            <a:r>
              <a:rPr lang="en-US" altLang="zh-CN" dirty="0"/>
              <a:t>    1. </a:t>
            </a:r>
            <a:r>
              <a:rPr lang="zh-CN" altLang="en-US" dirty="0"/>
              <a:t>找出前</a:t>
            </a:r>
            <a:r>
              <a:rPr lang="en-US" altLang="zh-CN" dirty="0"/>
              <a:t>n/2</a:t>
            </a:r>
            <a:r>
              <a:rPr lang="zh-CN" altLang="en-US" dirty="0"/>
              <a:t>个元素中的最大值</a:t>
            </a:r>
            <a:r>
              <a:rPr lang="en-US" altLang="zh-CN" dirty="0"/>
              <a:t>d1</a:t>
            </a:r>
            <a:r>
              <a:rPr lang="zh-CN" altLang="en-US" dirty="0"/>
              <a:t>；</a:t>
            </a:r>
            <a:endParaRPr lang="en-US" altLang="zh-CN" dirty="0"/>
          </a:p>
          <a:p>
            <a:pPr>
              <a:lnSpc>
                <a:spcPct val="150000"/>
              </a:lnSpc>
            </a:pPr>
            <a:r>
              <a:rPr lang="en-US" altLang="zh-CN" dirty="0"/>
              <a:t>    2. </a:t>
            </a:r>
            <a:r>
              <a:rPr lang="zh-CN" altLang="en-US" dirty="0"/>
              <a:t>找出前</a:t>
            </a:r>
            <a:r>
              <a:rPr lang="en-US" altLang="zh-CN" dirty="0"/>
              <a:t>n/2</a:t>
            </a:r>
            <a:r>
              <a:rPr lang="zh-CN" altLang="en-US" dirty="0"/>
              <a:t>个元素中的最小值</a:t>
            </a:r>
            <a:r>
              <a:rPr lang="en-US" altLang="zh-CN" dirty="0"/>
              <a:t>d2;</a:t>
            </a:r>
          </a:p>
          <a:p>
            <a:pPr>
              <a:lnSpc>
                <a:spcPct val="150000"/>
              </a:lnSpc>
            </a:pPr>
            <a:r>
              <a:rPr lang="en-US" altLang="zh-CN" dirty="0"/>
              <a:t>    3. </a:t>
            </a:r>
            <a:r>
              <a:rPr lang="zh-CN" altLang="en-US" dirty="0"/>
              <a:t>找出后</a:t>
            </a:r>
            <a:r>
              <a:rPr lang="en-US" altLang="zh-CN" dirty="0"/>
              <a:t>n/2</a:t>
            </a:r>
            <a:r>
              <a:rPr lang="zh-CN" altLang="en-US" dirty="0"/>
              <a:t>个元素中的最大值</a:t>
            </a:r>
            <a:r>
              <a:rPr lang="en-US" altLang="zh-CN" dirty="0"/>
              <a:t>d3;</a:t>
            </a:r>
          </a:p>
          <a:p>
            <a:pPr>
              <a:lnSpc>
                <a:spcPct val="150000"/>
              </a:lnSpc>
            </a:pPr>
            <a:r>
              <a:rPr lang="en-US" altLang="zh-CN" dirty="0"/>
              <a:t>    4. </a:t>
            </a:r>
            <a:r>
              <a:rPr lang="zh-CN" altLang="en-US" dirty="0"/>
              <a:t>找出后</a:t>
            </a:r>
            <a:r>
              <a:rPr lang="en-US" altLang="zh-CN" dirty="0"/>
              <a:t>n/2</a:t>
            </a:r>
            <a:r>
              <a:rPr lang="zh-CN" altLang="en-US" dirty="0"/>
              <a:t>个元素中的最小值</a:t>
            </a:r>
            <a:r>
              <a:rPr lang="en-US" altLang="zh-CN" dirty="0"/>
              <a:t>d4;</a:t>
            </a:r>
          </a:p>
          <a:p>
            <a:pPr>
              <a:lnSpc>
                <a:spcPct val="150000"/>
              </a:lnSpc>
            </a:pPr>
            <a:r>
              <a:rPr lang="en-US" altLang="zh-CN" dirty="0"/>
              <a:t>    5. </a:t>
            </a:r>
            <a:r>
              <a:rPr lang="zh-CN" altLang="en-US" dirty="0"/>
              <a:t>取</a:t>
            </a:r>
            <a:r>
              <a:rPr lang="en-US" altLang="zh-CN" dirty="0"/>
              <a:t>d1</a:t>
            </a:r>
            <a:r>
              <a:rPr lang="zh-CN" altLang="en-US" dirty="0"/>
              <a:t>和</a:t>
            </a:r>
            <a:r>
              <a:rPr lang="en-US" altLang="zh-CN" dirty="0"/>
              <a:t>d3</a:t>
            </a:r>
            <a:r>
              <a:rPr lang="zh-CN" altLang="en-US" dirty="0"/>
              <a:t>中较大的为最大值</a:t>
            </a:r>
            <a:r>
              <a:rPr lang="en-US" altLang="zh-CN" dirty="0"/>
              <a:t>;</a:t>
            </a:r>
          </a:p>
          <a:p>
            <a:pPr>
              <a:lnSpc>
                <a:spcPct val="150000"/>
              </a:lnSpc>
            </a:pPr>
            <a:r>
              <a:rPr lang="en-US" altLang="zh-CN" dirty="0"/>
              <a:t>    6. </a:t>
            </a:r>
            <a:r>
              <a:rPr lang="zh-CN" altLang="en-US" dirty="0"/>
              <a:t>取</a:t>
            </a:r>
            <a:r>
              <a:rPr lang="en-US" altLang="zh-CN" dirty="0"/>
              <a:t>d2</a:t>
            </a:r>
            <a:r>
              <a:rPr lang="zh-CN" altLang="en-US" dirty="0"/>
              <a:t>和</a:t>
            </a:r>
            <a:r>
              <a:rPr lang="en-US" altLang="zh-CN" dirty="0"/>
              <a:t>d4</a:t>
            </a:r>
            <a:r>
              <a:rPr lang="zh-CN" altLang="en-US" dirty="0"/>
              <a:t>中较小的为最小值</a:t>
            </a:r>
            <a:r>
              <a:rPr lang="en-US" altLang="zh-CN" dirty="0"/>
              <a:t>;</a:t>
            </a:r>
            <a:endParaRPr lang="zh-CN" altLang="en-US" dirty="0"/>
          </a:p>
        </p:txBody>
      </p:sp>
    </p:spTree>
    <p:extLst>
      <p:ext uri="{BB962C8B-B14F-4D97-AF65-F5344CB8AC3E}">
        <p14:creationId xmlns:p14="http://schemas.microsoft.com/office/powerpoint/2010/main" val="197947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752896"/>
            <a:ext cx="3416320" cy="369332"/>
          </a:xfrm>
          <a:prstGeom prst="rect">
            <a:avLst/>
          </a:prstGeom>
          <a:noFill/>
        </p:spPr>
        <p:txBody>
          <a:bodyPr wrap="none" rtlCol="0">
            <a:spAutoFit/>
          </a:bodyPr>
          <a:lstStyle/>
          <a:p>
            <a:r>
              <a:rPr lang="zh-CN" altLang="en-US" dirty="0"/>
              <a:t>例３：求最大值和最小值问题。</a:t>
            </a:r>
          </a:p>
        </p:txBody>
      </p:sp>
      <p:sp>
        <p:nvSpPr>
          <p:cNvPr id="4" name="文本框 3"/>
          <p:cNvSpPr txBox="1"/>
          <p:nvPr/>
        </p:nvSpPr>
        <p:spPr>
          <a:xfrm>
            <a:off x="1945200" y="2266545"/>
            <a:ext cx="6032421" cy="507831"/>
          </a:xfrm>
          <a:prstGeom prst="rect">
            <a:avLst/>
          </a:prstGeom>
          <a:noFill/>
        </p:spPr>
        <p:txBody>
          <a:bodyPr wrap="none" rtlCol="0">
            <a:spAutoFit/>
          </a:bodyPr>
          <a:lstStyle/>
          <a:p>
            <a:pPr>
              <a:lnSpc>
                <a:spcPct val="150000"/>
              </a:lnSpc>
            </a:pPr>
            <a:r>
              <a:rPr lang="zh-CN" altLang="en-US" dirty="0"/>
              <a:t>构造最坏输入序列</a:t>
            </a:r>
            <a:r>
              <a:rPr lang="en-US" altLang="zh-CN" dirty="0"/>
              <a:t>(x1, x2, x3, x4, x5, x6)</a:t>
            </a:r>
            <a:r>
              <a:rPr lang="zh-CN" altLang="en-US" dirty="0"/>
              <a:t>如下：</a:t>
            </a:r>
          </a:p>
        </p:txBody>
      </p:sp>
      <p:graphicFrame>
        <p:nvGraphicFramePr>
          <p:cNvPr id="5" name="表格 4"/>
          <p:cNvGraphicFramePr>
            <a:graphicFrameLocks noGrp="1"/>
          </p:cNvGraphicFramePr>
          <p:nvPr>
            <p:extLst>
              <p:ext uri="{D42A27DB-BD31-4B8C-83A1-F6EECF244321}">
                <p14:modId xmlns:p14="http://schemas.microsoft.com/office/powerpoint/2010/main" val="618794852"/>
              </p:ext>
            </p:extLst>
          </p:nvPr>
        </p:nvGraphicFramePr>
        <p:xfrm>
          <a:off x="1681502" y="2970923"/>
          <a:ext cx="7204393" cy="3352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632393">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68328">
                <a:tc>
                  <a:txBody>
                    <a:bodyPr/>
                    <a:lstStyle/>
                    <a:p>
                      <a:pPr algn="ctr"/>
                      <a:r>
                        <a:rPr lang="zh-CN" altLang="en-US" sz="1400" dirty="0"/>
                        <a:t>待比较元素</a:t>
                      </a:r>
                    </a:p>
                  </a:txBody>
                  <a:tcPr anchor="ctr"/>
                </a:tc>
                <a:tc>
                  <a:txBody>
                    <a:bodyPr/>
                    <a:lstStyle/>
                    <a:p>
                      <a:pPr algn="ctr"/>
                      <a:r>
                        <a:rPr lang="zh-CN" altLang="en-US" sz="1400" dirty="0"/>
                        <a:t>比较前元素状态</a:t>
                      </a:r>
                    </a:p>
                  </a:txBody>
                  <a:tcPr anchor="ctr"/>
                </a:tc>
                <a:tc>
                  <a:txBody>
                    <a:bodyPr/>
                    <a:lstStyle/>
                    <a:p>
                      <a:pPr algn="ctr"/>
                      <a:r>
                        <a:rPr lang="zh-CN" altLang="en-US" sz="1400" dirty="0"/>
                        <a:t>分配输入值策略</a:t>
                      </a:r>
                    </a:p>
                  </a:txBody>
                  <a:tcPr anchor="ctr"/>
                </a:tc>
                <a:tc>
                  <a:txBody>
                    <a:bodyPr/>
                    <a:lstStyle/>
                    <a:p>
                      <a:pPr algn="ctr"/>
                      <a:r>
                        <a:rPr lang="zh-CN" altLang="en-US" sz="1400" dirty="0"/>
                        <a:t>比较后元素状态</a:t>
                      </a:r>
                    </a:p>
                  </a:txBody>
                  <a:tcPr anchor="ctr"/>
                </a:tc>
                <a:extLst>
                  <a:ext uri="{0D108BD9-81ED-4DB2-BD59-A6C34878D82A}">
                    <a16:rowId xmlns:a16="http://schemas.microsoft.com/office/drawing/2014/main" val="10000"/>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x1=10</a:t>
                      </a:r>
                      <a:r>
                        <a:rPr lang="zh-CN" altLang="en-US" sz="1400" dirty="0"/>
                        <a:t>，</a:t>
                      </a:r>
                      <a:r>
                        <a:rPr lang="en-US" altLang="zh-CN" sz="1400" baseline="0" dirty="0"/>
                        <a:t>x2=20</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1"/>
                  </a:ext>
                </a:extLst>
              </a:tr>
              <a:tr h="168328">
                <a:tc>
                  <a:txBody>
                    <a:bodyPr/>
                    <a:lstStyle/>
                    <a:p>
                      <a:pPr algn="ctr"/>
                      <a:r>
                        <a:rPr lang="en-US" altLang="zh-CN" sz="1400" dirty="0"/>
                        <a:t>x2:x3</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x3&lt;x2</a:t>
                      </a:r>
                      <a:r>
                        <a:rPr lang="zh-CN" altLang="en-US" sz="1400" dirty="0"/>
                        <a:t>，</a:t>
                      </a:r>
                      <a:r>
                        <a:rPr lang="en-US" altLang="zh-CN" sz="1400" dirty="0"/>
                        <a:t>x3=15</a:t>
                      </a:r>
                      <a:r>
                        <a:rPr lang="zh-CN" altLang="en-US" sz="1400" dirty="0"/>
                        <a:t>，</a:t>
                      </a:r>
                      <a:r>
                        <a:rPr lang="en-US" altLang="zh-CN" sz="1400" dirty="0"/>
                        <a:t>d1=x2</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2"/>
                  </a:ext>
                </a:extLst>
              </a:tr>
              <a:tr h="168328">
                <a:tc>
                  <a:txBody>
                    <a:bodyPr/>
                    <a:lstStyle/>
                    <a:p>
                      <a:pPr algn="ctr"/>
                      <a:r>
                        <a:rPr lang="en-US" altLang="zh-CN" sz="1400" dirty="0"/>
                        <a:t>x1:x2</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3"/>
                  </a:ext>
                </a:extLst>
              </a:tr>
              <a:tr h="168328">
                <a:tc>
                  <a:txBody>
                    <a:bodyPr/>
                    <a:lstStyle/>
                    <a:p>
                      <a:pPr algn="ctr"/>
                      <a:r>
                        <a:rPr lang="en-US" altLang="zh-CN" sz="1400" dirty="0"/>
                        <a:t>x1:x3</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r>
                        <a:rPr lang="en-US" altLang="zh-CN" sz="1400" dirty="0"/>
                        <a:t>d2=x1</a:t>
                      </a:r>
                      <a:endParaRPr lang="zh-CN" altLang="en-US" sz="1400" dirty="0"/>
                    </a:p>
                  </a:txBody>
                  <a:tcPr anchor="ctr"/>
                </a:tc>
                <a:tc>
                  <a:txBody>
                    <a:bodyPr/>
                    <a:lstStyle/>
                    <a:p>
                      <a:pPr algn="ctr"/>
                      <a:r>
                        <a:rPr lang="en-US" altLang="zh-CN" sz="1400" dirty="0"/>
                        <a:t>L:WL</a:t>
                      </a:r>
                      <a:endParaRPr lang="zh-CN" altLang="en-US" sz="1400" dirty="0"/>
                    </a:p>
                  </a:txBody>
                  <a:tcPr anchor="ctr"/>
                </a:tc>
                <a:extLst>
                  <a:ext uri="{0D108BD9-81ED-4DB2-BD59-A6C34878D82A}">
                    <a16:rowId xmlns:a16="http://schemas.microsoft.com/office/drawing/2014/main" val="10004"/>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N:N</a:t>
                      </a:r>
                      <a:endParaRPr lang="zh-CN" altLang="en-US" sz="1400" dirty="0"/>
                    </a:p>
                  </a:txBody>
                  <a:tcPr anchor="ctr"/>
                </a:tc>
                <a:tc>
                  <a:txBody>
                    <a:bodyPr/>
                    <a:lstStyle/>
                    <a:p>
                      <a:pPr algn="ctr"/>
                      <a:r>
                        <a:rPr lang="zh-CN" altLang="en-US" sz="1400" dirty="0"/>
                        <a:t>任意指定，取</a:t>
                      </a:r>
                      <a:r>
                        <a:rPr lang="en-US" altLang="zh-CN" sz="1400" dirty="0"/>
                        <a:t>x4=3</a:t>
                      </a:r>
                      <a:r>
                        <a:rPr lang="zh-CN" altLang="en-US" sz="1400" dirty="0"/>
                        <a:t>，</a:t>
                      </a:r>
                      <a:r>
                        <a:rPr lang="en-US" altLang="zh-CN" sz="1400" dirty="0"/>
                        <a:t>x5=8</a:t>
                      </a:r>
                      <a:endParaRPr lang="zh-CN" altLang="en-US" sz="1400" dirty="0"/>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5"/>
                  </a:ext>
                </a:extLst>
              </a:tr>
              <a:tr h="168328">
                <a:tc>
                  <a:txBody>
                    <a:bodyPr/>
                    <a:lstStyle/>
                    <a:p>
                      <a:pPr algn="ctr"/>
                      <a:r>
                        <a:rPr lang="en-US" altLang="zh-CN" sz="1400" dirty="0"/>
                        <a:t>x5:x6</a:t>
                      </a:r>
                      <a:endParaRPr lang="zh-CN" altLang="en-US" sz="1400" dirty="0"/>
                    </a:p>
                  </a:txBody>
                  <a:tcPr anchor="ctr"/>
                </a:tc>
                <a:tc>
                  <a:txBody>
                    <a:bodyPr/>
                    <a:lstStyle/>
                    <a:p>
                      <a:pPr algn="ctr"/>
                      <a:r>
                        <a:rPr lang="en-US" altLang="zh-CN" sz="1400" dirty="0"/>
                        <a:t>W:N</a:t>
                      </a:r>
                      <a:endParaRPr lang="zh-CN" altLang="en-US" sz="1400" dirty="0"/>
                    </a:p>
                  </a:txBody>
                  <a:tcPr anchor="ctr"/>
                </a:tc>
                <a:tc>
                  <a:txBody>
                    <a:bodyPr/>
                    <a:lstStyle/>
                    <a:p>
                      <a:pPr algn="ctr"/>
                      <a:r>
                        <a:rPr lang="zh-CN" altLang="en-US" sz="1400" dirty="0"/>
                        <a:t>取</a:t>
                      </a:r>
                      <a:r>
                        <a:rPr lang="en-US" altLang="zh-CN" sz="1400" dirty="0"/>
                        <a:t>x6&lt;x5</a:t>
                      </a:r>
                      <a:r>
                        <a:rPr lang="zh-CN" altLang="en-US" sz="1400" dirty="0"/>
                        <a:t>，</a:t>
                      </a:r>
                      <a:r>
                        <a:rPr lang="en-US" altLang="zh-CN" sz="1400" dirty="0"/>
                        <a:t>x6=3</a:t>
                      </a:r>
                      <a:r>
                        <a:rPr lang="zh-CN" altLang="en-US" sz="1400" dirty="0"/>
                        <a:t>，</a:t>
                      </a:r>
                      <a:r>
                        <a:rPr lang="en-US" altLang="zh-CN" sz="1400" dirty="0"/>
                        <a:t>d3=x5</a:t>
                      </a:r>
                      <a:endParaRPr lang="zh-CN" altLang="en-US" sz="1400" dirty="0"/>
                    </a:p>
                  </a:txBody>
                  <a:tcPr anchor="ctr"/>
                </a:tc>
                <a:tc>
                  <a:txBody>
                    <a:bodyPr/>
                    <a:lstStyle/>
                    <a:p>
                      <a:pPr algn="ctr"/>
                      <a:r>
                        <a:rPr lang="en-US" altLang="zh-CN" sz="1400" dirty="0"/>
                        <a:t>W:L</a:t>
                      </a:r>
                      <a:endParaRPr lang="zh-CN" altLang="en-US" sz="1400" dirty="0"/>
                    </a:p>
                  </a:txBody>
                  <a:tcPr anchor="ctr"/>
                </a:tc>
                <a:extLst>
                  <a:ext uri="{0D108BD9-81ED-4DB2-BD59-A6C34878D82A}">
                    <a16:rowId xmlns:a16="http://schemas.microsoft.com/office/drawing/2014/main" val="10006"/>
                  </a:ext>
                </a:extLst>
              </a:tr>
              <a:tr h="168328">
                <a:tc>
                  <a:txBody>
                    <a:bodyPr/>
                    <a:lstStyle/>
                    <a:p>
                      <a:pPr algn="ctr"/>
                      <a:r>
                        <a:rPr lang="en-US" altLang="zh-CN" sz="1400" dirty="0"/>
                        <a:t>x4:x5</a:t>
                      </a:r>
                      <a:endParaRPr lang="zh-CN" altLang="en-US" sz="1400" dirty="0"/>
                    </a:p>
                  </a:txBody>
                  <a:tcPr anchor="ctr"/>
                </a:tc>
                <a:tc>
                  <a:txBody>
                    <a:bodyPr/>
                    <a:lstStyle/>
                    <a:p>
                      <a:pPr algn="ctr"/>
                      <a:r>
                        <a:rPr lang="en-US" altLang="zh-CN" sz="1400" dirty="0"/>
                        <a:t>L:W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L:W</a:t>
                      </a:r>
                      <a:endParaRPr lang="zh-CN" altLang="en-US" sz="1400" dirty="0"/>
                    </a:p>
                  </a:txBody>
                  <a:tcPr anchor="ctr"/>
                </a:tc>
                <a:extLst>
                  <a:ext uri="{0D108BD9-81ED-4DB2-BD59-A6C34878D82A}">
                    <a16:rowId xmlns:a16="http://schemas.microsoft.com/office/drawing/2014/main" val="10007"/>
                  </a:ext>
                </a:extLst>
              </a:tr>
              <a:tr h="168328">
                <a:tc>
                  <a:txBody>
                    <a:bodyPr/>
                    <a:lstStyle/>
                    <a:p>
                      <a:pPr algn="ctr"/>
                      <a:r>
                        <a:rPr lang="en-US" altLang="zh-CN" sz="1400" dirty="0"/>
                        <a:t>x4:x6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取</a:t>
                      </a:r>
                      <a:r>
                        <a:rPr lang="en-US" altLang="zh-CN" sz="1400" dirty="0"/>
                        <a:t>x6&lt;x4</a:t>
                      </a:r>
                      <a:r>
                        <a:rPr lang="zh-CN" altLang="en-US" sz="1400" dirty="0"/>
                        <a:t>，</a:t>
                      </a:r>
                      <a:r>
                        <a:rPr lang="en-US" altLang="zh-CN" sz="1400" dirty="0"/>
                        <a:t>x6=2</a:t>
                      </a:r>
                      <a:r>
                        <a:rPr lang="zh-CN" altLang="en-US" sz="1400" dirty="0"/>
                        <a:t>，</a:t>
                      </a:r>
                      <a:r>
                        <a:rPr lang="en-US" altLang="zh-CN" sz="1400" dirty="0"/>
                        <a:t>d4=d6</a:t>
                      </a:r>
                      <a:endParaRPr lang="zh-CN" altLang="en-US" sz="1400" dirty="0"/>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08"/>
                  </a:ext>
                </a:extLst>
              </a:tr>
              <a:tr h="168328">
                <a:tc>
                  <a:txBody>
                    <a:bodyPr/>
                    <a:lstStyle/>
                    <a:p>
                      <a:pPr algn="ctr"/>
                      <a:r>
                        <a:rPr lang="en-US" altLang="zh-CN" sz="1400" dirty="0"/>
                        <a:t>x2:x5</a:t>
                      </a:r>
                      <a:endParaRPr lang="zh-CN" altLang="en-US" sz="1400" dirty="0"/>
                    </a:p>
                  </a:txBody>
                  <a:tcPr anchor="ctr"/>
                </a:tc>
                <a:tc>
                  <a:txBody>
                    <a:bodyPr/>
                    <a:lstStyle/>
                    <a:p>
                      <a:pPr algn="ctr"/>
                      <a:r>
                        <a:rPr lang="en-US" altLang="zh-CN" sz="1400" dirty="0"/>
                        <a:t>W:W</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W:WL</a:t>
                      </a:r>
                      <a:endParaRPr lang="zh-CN" altLang="en-US" sz="1400" dirty="0"/>
                    </a:p>
                  </a:txBody>
                  <a:tcPr anchor="ctr"/>
                </a:tc>
                <a:extLst>
                  <a:ext uri="{0D108BD9-81ED-4DB2-BD59-A6C34878D82A}">
                    <a16:rowId xmlns:a16="http://schemas.microsoft.com/office/drawing/2014/main" val="10009"/>
                  </a:ext>
                </a:extLst>
              </a:tr>
              <a:tr h="168328">
                <a:tc>
                  <a:txBody>
                    <a:bodyPr/>
                    <a:lstStyle/>
                    <a:p>
                      <a:pPr algn="ctr"/>
                      <a:r>
                        <a:rPr lang="en-US" altLang="zh-CN" sz="1400" dirty="0"/>
                        <a:t>x1:x6</a:t>
                      </a:r>
                      <a:endParaRPr lang="zh-CN" altLang="en-US" sz="1400" dirty="0"/>
                    </a:p>
                  </a:txBody>
                  <a:tcPr anchor="ctr"/>
                </a:tc>
                <a:tc>
                  <a:txBody>
                    <a:bodyPr/>
                    <a:lstStyle/>
                    <a:p>
                      <a:pPr algn="ctr"/>
                      <a:r>
                        <a:rPr lang="en-US" altLang="zh-CN" sz="1400" dirty="0"/>
                        <a:t>L:L</a:t>
                      </a:r>
                      <a:endParaRPr lang="zh-CN" altLang="en-US" sz="1400" dirty="0"/>
                    </a:p>
                  </a:txBody>
                  <a:tcPr anchor="ctr"/>
                </a:tc>
                <a:tc>
                  <a:txBody>
                    <a:bodyPr/>
                    <a:lstStyle/>
                    <a:p>
                      <a:pPr algn="ctr"/>
                      <a:r>
                        <a:rPr lang="zh-CN" altLang="en-US" sz="1400" dirty="0"/>
                        <a:t>保持不变</a:t>
                      </a:r>
                    </a:p>
                  </a:txBody>
                  <a:tcPr anchor="ctr"/>
                </a:tc>
                <a:tc>
                  <a:txBody>
                    <a:bodyPr/>
                    <a:lstStyle/>
                    <a:p>
                      <a:pPr algn="ctr"/>
                      <a:r>
                        <a:rPr lang="en-US" altLang="zh-CN" sz="1400" dirty="0"/>
                        <a:t>WL:L</a:t>
                      </a:r>
                      <a:endParaRPr lang="zh-CN" altLang="en-US" sz="1400" dirty="0"/>
                    </a:p>
                  </a:txBody>
                  <a:tcPr anchor="ctr"/>
                </a:tc>
                <a:extLst>
                  <a:ext uri="{0D108BD9-81ED-4DB2-BD59-A6C34878D82A}">
                    <a16:rowId xmlns:a16="http://schemas.microsoft.com/office/drawing/2014/main" val="10010"/>
                  </a:ext>
                </a:extLst>
              </a:tr>
            </a:tbl>
          </a:graphicData>
        </a:graphic>
      </p:graphicFrame>
      <p:sp>
        <p:nvSpPr>
          <p:cNvPr id="6" name="矩形 5"/>
          <p:cNvSpPr/>
          <p:nvPr/>
        </p:nvSpPr>
        <p:spPr>
          <a:xfrm>
            <a:off x="1733210" y="333443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3210" y="3640443"/>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733210" y="3937182"/>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33210" y="4242447"/>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33210" y="454368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33210" y="484102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33210" y="5155778"/>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3210" y="545477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733210" y="5764325"/>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33210" y="6070360"/>
            <a:ext cx="7091464" cy="18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p>
        </p:txBody>
      </p:sp>
      <p:sp>
        <p:nvSpPr>
          <p:cNvPr id="17" name="文本框 16"/>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p>
        </p:txBody>
      </p:sp>
      <p:sp>
        <p:nvSpPr>
          <p:cNvPr id="18" name="文本框 17"/>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19" name="文本框 18"/>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0" name="文本框 19"/>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p>
        </p:txBody>
      </p:sp>
      <p:sp>
        <p:nvSpPr>
          <p:cNvPr id="21" name="文本框 20"/>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p>
        </p:txBody>
      </p:sp>
      <p:sp>
        <p:nvSpPr>
          <p:cNvPr id="22" name="文本框 21"/>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3" name="文本框 22"/>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solidFill>
                  <a:srgbClr val="0070C0"/>
                </a:solidFill>
              </a:rPr>
              <a:t>3</a:t>
            </a:r>
            <a:r>
              <a:rPr lang="zh-CN" altLang="en-US" dirty="0"/>
              <a:t>，</a:t>
            </a:r>
            <a:r>
              <a:rPr lang="en-US" altLang="zh-CN" dirty="0">
                <a:solidFill>
                  <a:srgbClr val="FF0000"/>
                </a:solidFill>
              </a:rPr>
              <a:t>8</a:t>
            </a:r>
            <a:r>
              <a:rPr lang="zh-CN" altLang="en-US" dirty="0"/>
              <a:t>，</a:t>
            </a:r>
            <a:r>
              <a:rPr lang="en-US" altLang="zh-CN" dirty="0"/>
              <a:t>3</a:t>
            </a:r>
            <a:r>
              <a:rPr lang="zh-CN" altLang="en-US" dirty="0"/>
              <a:t>）</a:t>
            </a:r>
          </a:p>
        </p:txBody>
      </p:sp>
      <p:sp>
        <p:nvSpPr>
          <p:cNvPr id="24" name="文本框 23"/>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5" name="文本框 24"/>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
        <p:nvSpPr>
          <p:cNvPr id="26" name="文本框 25"/>
          <p:cNvSpPr txBox="1"/>
          <p:nvPr/>
        </p:nvSpPr>
        <p:spPr>
          <a:xfrm>
            <a:off x="1681501" y="6400474"/>
            <a:ext cx="720439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dirty="0"/>
              <a:t>（</a:t>
            </a:r>
            <a:r>
              <a:rPr lang="en-US" altLang="zh-CN" dirty="0">
                <a:solidFill>
                  <a:srgbClr val="0070C0"/>
                </a:solidFill>
              </a:rPr>
              <a:t>10</a:t>
            </a:r>
            <a:r>
              <a:rPr lang="zh-CN" altLang="en-US" dirty="0"/>
              <a:t>，</a:t>
            </a:r>
            <a:r>
              <a:rPr lang="en-US" altLang="zh-CN" dirty="0">
                <a:solidFill>
                  <a:srgbClr val="FF0000"/>
                </a:solidFill>
              </a:rPr>
              <a:t>20</a:t>
            </a:r>
            <a:r>
              <a:rPr lang="zh-CN" altLang="en-US" dirty="0"/>
              <a:t>，</a:t>
            </a:r>
            <a:r>
              <a:rPr lang="en-US" altLang="zh-CN" dirty="0"/>
              <a:t>15</a:t>
            </a:r>
            <a:r>
              <a:rPr lang="zh-CN" altLang="en-US" dirty="0"/>
              <a:t>，</a:t>
            </a:r>
            <a:r>
              <a:rPr lang="en-US" altLang="zh-CN" dirty="0"/>
              <a:t>3</a:t>
            </a:r>
            <a:r>
              <a:rPr lang="zh-CN" altLang="en-US" dirty="0"/>
              <a:t>，</a:t>
            </a:r>
            <a:r>
              <a:rPr lang="en-US" altLang="zh-CN" dirty="0">
                <a:solidFill>
                  <a:srgbClr val="FF0000"/>
                </a:solidFill>
              </a:rPr>
              <a:t>8</a:t>
            </a:r>
            <a:r>
              <a:rPr lang="zh-CN" altLang="en-US" dirty="0"/>
              <a:t>，</a:t>
            </a:r>
            <a:r>
              <a:rPr lang="en-US" altLang="zh-CN" dirty="0">
                <a:solidFill>
                  <a:srgbClr val="0070C0"/>
                </a:solidFill>
              </a:rPr>
              <a:t>2</a:t>
            </a:r>
            <a:r>
              <a:rPr lang="zh-CN" altLang="en-US" dirty="0"/>
              <a:t>）</a:t>
            </a:r>
          </a:p>
        </p:txBody>
      </p:sp>
    </p:spTree>
    <p:extLst>
      <p:ext uri="{BB962C8B-B14F-4D97-AF65-F5344CB8AC3E}">
        <p14:creationId xmlns:p14="http://schemas.microsoft.com/office/powerpoint/2010/main" val="102836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13"/>
                                        </p:tgtEl>
                                      </p:cBhvr>
                                    </p:animEffect>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2387511" y="2965370"/>
            <a:ext cx="5479385" cy="338554"/>
          </a:xfrm>
          <a:prstGeom prst="rect">
            <a:avLst/>
          </a:prstGeom>
          <a:noFill/>
        </p:spPr>
        <p:txBody>
          <a:bodyPr wrap="none" rtlCol="0">
            <a:spAutoFit/>
          </a:bodyPr>
          <a:lstStyle/>
          <a:p>
            <a:r>
              <a:rPr lang="zh-CN" altLang="en-US" sz="1600" dirty="0"/>
              <a:t>要确定次大值，必须先确定最大值，需要至少</a:t>
            </a:r>
            <a:r>
              <a:rPr lang="en-US" altLang="zh-CN" sz="1600" dirty="0"/>
              <a:t>n-1</a:t>
            </a:r>
            <a:r>
              <a:rPr lang="zh-CN" altLang="en-US" sz="1600" dirty="0"/>
              <a:t>次比较。</a:t>
            </a:r>
          </a:p>
        </p:txBody>
      </p:sp>
      <p:sp>
        <p:nvSpPr>
          <p:cNvPr id="5" name="文本框 4"/>
          <p:cNvSpPr txBox="1"/>
          <p:nvPr/>
        </p:nvSpPr>
        <p:spPr>
          <a:xfrm>
            <a:off x="2387511" y="3378110"/>
            <a:ext cx="4288353" cy="338554"/>
          </a:xfrm>
          <a:prstGeom prst="rect">
            <a:avLst/>
          </a:prstGeom>
          <a:noFill/>
        </p:spPr>
        <p:txBody>
          <a:bodyPr wrap="none" rtlCol="0">
            <a:spAutoFit/>
          </a:bodyPr>
          <a:lstStyle/>
          <a:p>
            <a:r>
              <a:rPr lang="zh-CN" altLang="en-US" sz="1600" dirty="0"/>
              <a:t>次大值在比较中一定是直接被最大值淘汰的。</a:t>
            </a:r>
          </a:p>
        </p:txBody>
      </p:sp>
      <p:sp>
        <p:nvSpPr>
          <p:cNvPr id="6" name="文本框 5"/>
          <p:cNvSpPr txBox="1"/>
          <p:nvPr/>
        </p:nvSpPr>
        <p:spPr>
          <a:xfrm>
            <a:off x="2387512" y="3791376"/>
            <a:ext cx="5353202" cy="830997"/>
          </a:xfrm>
          <a:prstGeom prst="rect">
            <a:avLst/>
          </a:prstGeom>
          <a:noFill/>
        </p:spPr>
        <p:txBody>
          <a:bodyPr wrap="square" rtlCol="0">
            <a:spAutoFit/>
          </a:bodyPr>
          <a:lstStyle/>
          <a:p>
            <a:pPr>
              <a:lnSpc>
                <a:spcPct val="150000"/>
              </a:lnSpc>
            </a:pPr>
            <a:r>
              <a:rPr lang="zh-CN" altLang="en-US" sz="1600" dirty="0"/>
              <a:t>在求解最大值的过程中，若</a:t>
            </a:r>
            <a:r>
              <a:rPr lang="en-US" altLang="zh-CN" sz="1600" dirty="0"/>
              <a:t>x</a:t>
            </a:r>
            <a:r>
              <a:rPr lang="zh-CN" altLang="en-US" sz="1600" dirty="0"/>
              <a:t>与</a:t>
            </a:r>
            <a:r>
              <a:rPr lang="en-US" altLang="zh-CN" sz="1600" dirty="0"/>
              <a:t>y</a:t>
            </a:r>
            <a:r>
              <a:rPr lang="zh-CN" altLang="en-US" sz="1600" dirty="0"/>
              <a:t>比较，</a:t>
            </a:r>
            <a:r>
              <a:rPr lang="en-US" altLang="zh-CN" sz="1600" dirty="0"/>
              <a:t>x</a:t>
            </a:r>
            <a:r>
              <a:rPr lang="zh-CN" altLang="en-US" sz="1600" dirty="0"/>
              <a:t>较大，则标记</a:t>
            </a:r>
            <a:r>
              <a:rPr lang="en-US" altLang="zh-CN" sz="1600" dirty="0"/>
              <a:t>x</a:t>
            </a:r>
            <a:r>
              <a:rPr lang="zh-CN" altLang="en-US" sz="1600" dirty="0"/>
              <a:t>为</a:t>
            </a:r>
            <a:r>
              <a:rPr lang="en-US" altLang="zh-CN" sz="1600" dirty="0"/>
              <a:t>y</a:t>
            </a:r>
            <a:r>
              <a:rPr lang="zh-CN" altLang="en-US" sz="1600" dirty="0"/>
              <a:t>的父结点，构成比较树。</a:t>
            </a:r>
          </a:p>
        </p:txBody>
      </p:sp>
      <p:grpSp>
        <p:nvGrpSpPr>
          <p:cNvPr id="27" name="组合 26"/>
          <p:cNvGrpSpPr/>
          <p:nvPr/>
        </p:nvGrpSpPr>
        <p:grpSpPr>
          <a:xfrm>
            <a:off x="4739228" y="4863603"/>
            <a:ext cx="1669511" cy="1594456"/>
            <a:chOff x="4134925" y="4870764"/>
            <a:chExt cx="1669511" cy="1594456"/>
          </a:xfrm>
        </p:grpSpPr>
        <p:sp>
          <p:nvSpPr>
            <p:cNvPr id="7" name="文本框 6"/>
            <p:cNvSpPr txBox="1"/>
            <p:nvPr/>
          </p:nvSpPr>
          <p:spPr>
            <a:xfrm>
              <a:off x="4653481" y="4870764"/>
              <a:ext cx="460382" cy="369332"/>
            </a:xfrm>
            <a:prstGeom prst="rect">
              <a:avLst/>
            </a:prstGeom>
            <a:noFill/>
          </p:spPr>
          <p:txBody>
            <a:bodyPr wrap="none" rtlCol="0">
              <a:spAutoFit/>
            </a:bodyPr>
            <a:lstStyle/>
            <a:p>
              <a:r>
                <a:rPr lang="en-US" altLang="zh-CN" dirty="0"/>
                <a:t>41</a:t>
              </a:r>
              <a:endParaRPr lang="zh-CN" altLang="en-US" dirty="0"/>
            </a:p>
          </p:txBody>
        </p:sp>
        <p:sp>
          <p:nvSpPr>
            <p:cNvPr id="8" name="文本框 7"/>
            <p:cNvSpPr txBox="1"/>
            <p:nvPr/>
          </p:nvSpPr>
          <p:spPr>
            <a:xfrm>
              <a:off x="4134925" y="5477807"/>
              <a:ext cx="460382" cy="369332"/>
            </a:xfrm>
            <a:prstGeom prst="rect">
              <a:avLst/>
            </a:prstGeom>
            <a:noFill/>
          </p:spPr>
          <p:txBody>
            <a:bodyPr wrap="none" rtlCol="0">
              <a:spAutoFit/>
            </a:bodyPr>
            <a:lstStyle/>
            <a:p>
              <a:r>
                <a:rPr lang="en-US" altLang="zh-CN" dirty="0"/>
                <a:t>10</a:t>
              </a:r>
              <a:endParaRPr lang="zh-CN" altLang="en-US" dirty="0"/>
            </a:p>
          </p:txBody>
        </p:sp>
        <p:sp>
          <p:nvSpPr>
            <p:cNvPr id="9" name="文本框 8"/>
            <p:cNvSpPr txBox="1"/>
            <p:nvPr/>
          </p:nvSpPr>
          <p:spPr>
            <a:xfrm>
              <a:off x="4653481" y="5477807"/>
              <a:ext cx="460382" cy="369332"/>
            </a:xfrm>
            <a:prstGeom prst="rect">
              <a:avLst/>
            </a:prstGeom>
            <a:noFill/>
          </p:spPr>
          <p:txBody>
            <a:bodyPr wrap="none" rtlCol="0">
              <a:spAutoFit/>
            </a:bodyPr>
            <a:lstStyle/>
            <a:p>
              <a:r>
                <a:rPr lang="en-US" altLang="zh-CN" dirty="0"/>
                <a:t>15</a:t>
              </a:r>
              <a:endParaRPr lang="zh-CN" altLang="en-US" dirty="0"/>
            </a:p>
          </p:txBody>
        </p:sp>
        <p:sp>
          <p:nvSpPr>
            <p:cNvPr id="10" name="文本框 9"/>
            <p:cNvSpPr txBox="1"/>
            <p:nvPr/>
          </p:nvSpPr>
          <p:spPr>
            <a:xfrm>
              <a:off x="5344054" y="5477807"/>
              <a:ext cx="460382" cy="369332"/>
            </a:xfrm>
            <a:prstGeom prst="rect">
              <a:avLst/>
            </a:prstGeom>
            <a:noFill/>
          </p:spPr>
          <p:txBody>
            <a:bodyPr wrap="none" rtlCol="0">
              <a:spAutoFit/>
            </a:bodyPr>
            <a:lstStyle/>
            <a:p>
              <a:r>
                <a:rPr lang="en-US" altLang="zh-CN" dirty="0"/>
                <a:t>40</a:t>
              </a:r>
              <a:endParaRPr lang="zh-CN" altLang="en-US" dirty="0"/>
            </a:p>
          </p:txBody>
        </p:sp>
        <p:sp>
          <p:nvSpPr>
            <p:cNvPr id="11" name="文本框 10"/>
            <p:cNvSpPr txBox="1"/>
            <p:nvPr/>
          </p:nvSpPr>
          <p:spPr>
            <a:xfrm>
              <a:off x="5344054" y="6095888"/>
              <a:ext cx="460382" cy="369332"/>
            </a:xfrm>
            <a:prstGeom prst="rect">
              <a:avLst/>
            </a:prstGeom>
            <a:noFill/>
          </p:spPr>
          <p:txBody>
            <a:bodyPr wrap="none" rtlCol="0">
              <a:spAutoFit/>
            </a:bodyPr>
            <a:lstStyle/>
            <a:p>
              <a:r>
                <a:rPr lang="en-US" altLang="zh-CN" dirty="0"/>
                <a:t>30</a:t>
              </a:r>
              <a:endParaRPr lang="zh-CN" altLang="en-US" dirty="0"/>
            </a:p>
          </p:txBody>
        </p:sp>
        <p:cxnSp>
          <p:nvCxnSpPr>
            <p:cNvPr id="13" name="直接连接符 12"/>
            <p:cNvCxnSpPr>
              <a:stCxn id="7" idx="2"/>
              <a:endCxn id="8" idx="0"/>
            </p:cNvCxnSpPr>
            <p:nvPr/>
          </p:nvCxnSpPr>
          <p:spPr>
            <a:xfrm flipH="1">
              <a:off x="4365116" y="5240096"/>
              <a:ext cx="518556"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9" idx="0"/>
            </p:cNvCxnSpPr>
            <p:nvPr/>
          </p:nvCxnSpPr>
          <p:spPr>
            <a:xfrm>
              <a:off x="4883672" y="5240096"/>
              <a:ext cx="0"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2"/>
              <a:endCxn id="10" idx="0"/>
            </p:cNvCxnSpPr>
            <p:nvPr/>
          </p:nvCxnSpPr>
          <p:spPr>
            <a:xfrm>
              <a:off x="4883672" y="5240096"/>
              <a:ext cx="690573" cy="23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2"/>
              <a:endCxn id="11" idx="0"/>
            </p:cNvCxnSpPr>
            <p:nvPr/>
          </p:nvCxnSpPr>
          <p:spPr>
            <a:xfrm>
              <a:off x="5574245" y="5847139"/>
              <a:ext cx="0" cy="2487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143372" y="5060667"/>
            <a:ext cx="873957" cy="1200329"/>
          </a:xfrm>
          <a:prstGeom prst="rect">
            <a:avLst/>
          </a:prstGeom>
          <a:noFill/>
        </p:spPr>
        <p:txBody>
          <a:bodyPr wrap="none" rtlCol="0">
            <a:spAutoFit/>
          </a:bodyPr>
          <a:lstStyle/>
          <a:p>
            <a:r>
              <a:rPr lang="en-US" altLang="zh-CN" dirty="0"/>
              <a:t>41:10</a:t>
            </a:r>
          </a:p>
          <a:p>
            <a:r>
              <a:rPr lang="en-US" altLang="zh-CN" dirty="0"/>
              <a:t>41:15</a:t>
            </a:r>
          </a:p>
          <a:p>
            <a:r>
              <a:rPr lang="en-US" altLang="zh-CN" dirty="0"/>
              <a:t>40:30</a:t>
            </a:r>
          </a:p>
          <a:p>
            <a:r>
              <a:rPr lang="en-US" altLang="zh-CN" dirty="0"/>
              <a:t>41:40</a:t>
            </a:r>
            <a:endParaRPr lang="zh-CN" altLang="en-US" dirty="0"/>
          </a:p>
        </p:txBody>
      </p:sp>
      <p:sp>
        <p:nvSpPr>
          <p:cNvPr id="14" name="文本框 13"/>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1884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625504"/>
            <a:ext cx="6955750" cy="427361"/>
          </a:xfrm>
          <a:prstGeom prst="rect">
            <a:avLst/>
          </a:prstGeom>
          <a:noFill/>
        </p:spPr>
        <p:txBody>
          <a:bodyPr wrap="none" rtlCol="0">
            <a:spAutoFit/>
          </a:bodyPr>
          <a:lstStyle/>
          <a:p>
            <a:pPr>
              <a:lnSpc>
                <a:spcPct val="150000"/>
              </a:lnSpc>
            </a:pPr>
            <a:r>
              <a:rPr lang="zh-CN" altLang="en-US" sz="1600" dirty="0"/>
              <a:t>为确定直接被最大值淘汰的元素个数的下界，按如下规则来构造最坏输入：</a:t>
            </a:r>
          </a:p>
        </p:txBody>
      </p:sp>
      <p:sp>
        <p:nvSpPr>
          <p:cNvPr id="5" name="文本框 4"/>
          <p:cNvSpPr txBox="1"/>
          <p:nvPr/>
        </p:nvSpPr>
        <p:spPr>
          <a:xfrm>
            <a:off x="1945200" y="3179568"/>
            <a:ext cx="6246890" cy="1200329"/>
          </a:xfrm>
          <a:prstGeom prst="rect">
            <a:avLst/>
          </a:prstGeom>
          <a:noFill/>
        </p:spPr>
        <p:txBody>
          <a:bodyPr wrap="square" rtlCol="0">
            <a:spAutoFit/>
          </a:bodyPr>
          <a:lstStyle/>
          <a:p>
            <a:pPr>
              <a:lnSpc>
                <a:spcPct val="150000"/>
              </a:lnSpc>
            </a:pPr>
            <a:r>
              <a:rPr lang="zh-CN" altLang="en-US" sz="1600" dirty="0"/>
              <a:t>为输入元素定义权值</a:t>
            </a:r>
            <a:r>
              <a:rPr lang="en-US" altLang="zh-CN" sz="1600" dirty="0"/>
              <a:t>ω(x)</a:t>
            </a:r>
            <a:r>
              <a:rPr lang="zh-CN" altLang="en-US" sz="1600" dirty="0"/>
              <a:t>，</a:t>
            </a:r>
            <a:r>
              <a:rPr lang="en-US" altLang="zh-CN" sz="1600" dirty="0"/>
              <a:t>ω(x)=1</a:t>
            </a:r>
            <a:r>
              <a:rPr lang="zh-CN" altLang="en-US" sz="1600" dirty="0"/>
              <a:t>表示</a:t>
            </a:r>
            <a:r>
              <a:rPr lang="en-US" altLang="zh-CN" sz="1600" dirty="0"/>
              <a:t>x</a:t>
            </a:r>
            <a:r>
              <a:rPr lang="zh-CN" altLang="en-US" sz="1600" dirty="0"/>
              <a:t>还未参加比较，</a:t>
            </a:r>
            <a:r>
              <a:rPr lang="en-US" altLang="zh-CN" sz="1600" dirty="0"/>
              <a:t>ω(x)=0</a:t>
            </a:r>
            <a:r>
              <a:rPr lang="zh-CN" altLang="en-US" sz="1600" dirty="0"/>
              <a:t>表示</a:t>
            </a:r>
            <a:r>
              <a:rPr lang="en-US" altLang="zh-CN" sz="1600" dirty="0"/>
              <a:t>x</a:t>
            </a:r>
            <a:r>
              <a:rPr lang="zh-CN" altLang="en-US" sz="1600" dirty="0"/>
              <a:t>在某次比较中已经被淘汰，</a:t>
            </a:r>
            <a:r>
              <a:rPr lang="en-US" altLang="zh-CN" sz="1600" dirty="0"/>
              <a:t>ω(x)&gt;1</a:t>
            </a:r>
            <a:r>
              <a:rPr lang="zh-CN" altLang="en-US" sz="1600" dirty="0"/>
              <a:t>表示以</a:t>
            </a:r>
            <a:r>
              <a:rPr lang="en-US" altLang="zh-CN" sz="1600" dirty="0"/>
              <a:t>x</a:t>
            </a:r>
            <a:r>
              <a:rPr lang="zh-CN" altLang="en-US" sz="1600" dirty="0"/>
              <a:t>为根的比较子树上的结点个数。</a:t>
            </a:r>
          </a:p>
        </p:txBody>
      </p:sp>
      <p:sp>
        <p:nvSpPr>
          <p:cNvPr id="6" name="文本框 5"/>
          <p:cNvSpPr txBox="1"/>
          <p:nvPr/>
        </p:nvSpPr>
        <p:spPr>
          <a:xfrm>
            <a:off x="1945200" y="4482490"/>
            <a:ext cx="6246890" cy="427361"/>
          </a:xfrm>
          <a:prstGeom prst="rect">
            <a:avLst/>
          </a:prstGeom>
          <a:noFill/>
        </p:spPr>
        <p:txBody>
          <a:bodyPr wrap="square" rtlCol="0">
            <a:spAutoFit/>
          </a:bodyPr>
          <a:lstStyle/>
          <a:p>
            <a:pPr>
              <a:lnSpc>
                <a:spcPct val="150000"/>
              </a:lnSpc>
            </a:pPr>
            <a:r>
              <a:rPr lang="zh-CN" altLang="en-US" sz="1600" dirty="0"/>
              <a:t>初始</a:t>
            </a:r>
            <a:r>
              <a:rPr lang="en-US" altLang="zh-CN" sz="1600" dirty="0"/>
              <a:t>ω(x)=1</a:t>
            </a:r>
            <a:r>
              <a:rPr lang="zh-CN" altLang="en-US" sz="1600" dirty="0"/>
              <a:t>，当</a:t>
            </a:r>
            <a:r>
              <a:rPr lang="en-US" altLang="zh-CN" sz="1600" dirty="0"/>
              <a:t>x</a:t>
            </a:r>
            <a:r>
              <a:rPr lang="zh-CN" altLang="en-US" sz="1600" dirty="0"/>
              <a:t>与</a:t>
            </a:r>
            <a:r>
              <a:rPr lang="en-US" altLang="zh-CN" sz="1600" dirty="0"/>
              <a:t>y</a:t>
            </a:r>
            <a:r>
              <a:rPr lang="zh-CN" altLang="en-US" sz="1600" dirty="0"/>
              <a:t>做必要比较时，有</a:t>
            </a:r>
            <a:r>
              <a:rPr lang="en-US" altLang="zh-CN" sz="1600" dirty="0"/>
              <a:t>ω(x)&gt;0, ω(y)&gt;0</a:t>
            </a:r>
            <a:r>
              <a:rPr lang="zh-CN" altLang="en-US" sz="1600" dirty="0"/>
              <a:t>。</a:t>
            </a:r>
          </a:p>
        </p:txBody>
      </p:sp>
      <p:sp>
        <p:nvSpPr>
          <p:cNvPr id="8" name="文本框 7"/>
          <p:cNvSpPr txBox="1"/>
          <p:nvPr/>
        </p:nvSpPr>
        <p:spPr>
          <a:xfrm>
            <a:off x="1945200" y="5027543"/>
            <a:ext cx="6835366" cy="461665"/>
          </a:xfrm>
          <a:prstGeom prst="rect">
            <a:avLst/>
          </a:prstGeom>
          <a:noFill/>
        </p:spPr>
        <p:txBody>
          <a:bodyPr wrap="square" rtlCol="0">
            <a:spAutoFit/>
          </a:bodyPr>
          <a:lstStyle/>
          <a:p>
            <a:pPr>
              <a:lnSpc>
                <a:spcPct val="150000"/>
              </a:lnSpc>
            </a:pPr>
            <a:r>
              <a:rPr lang="zh-CN" altLang="en-US" sz="1600" dirty="0"/>
              <a:t>若</a:t>
            </a:r>
            <a:r>
              <a:rPr lang="en-US" altLang="zh-CN" sz="1600" dirty="0"/>
              <a:t>ω(x)≥ω(y)</a:t>
            </a:r>
            <a:r>
              <a:rPr lang="zh-CN" altLang="en-US" sz="1600" dirty="0"/>
              <a:t>，则构造输入令</a:t>
            </a:r>
            <a:r>
              <a:rPr lang="en-US" altLang="zh-CN" sz="1600" dirty="0"/>
              <a:t>x&gt;y</a:t>
            </a:r>
            <a:r>
              <a:rPr lang="zh-CN" altLang="en-US" sz="1600" dirty="0"/>
              <a:t>；若</a:t>
            </a:r>
            <a:r>
              <a:rPr lang="en-US" altLang="zh-CN" sz="1600" dirty="0"/>
              <a:t>ω(x)&lt;ω(y)</a:t>
            </a:r>
            <a:r>
              <a:rPr lang="zh-CN" altLang="en-US" sz="1600" dirty="0"/>
              <a:t>，则构造输入令</a:t>
            </a:r>
            <a:r>
              <a:rPr lang="en-US" altLang="zh-CN" sz="1600" dirty="0"/>
              <a:t>x&lt;y</a:t>
            </a:r>
            <a:r>
              <a:rPr lang="zh-CN" altLang="en-US" sz="1600" dirty="0"/>
              <a:t>。</a:t>
            </a:r>
          </a:p>
        </p:txBody>
      </p:sp>
      <p:sp>
        <p:nvSpPr>
          <p:cNvPr id="10" name="文本框 9"/>
          <p:cNvSpPr txBox="1"/>
          <p:nvPr/>
        </p:nvSpPr>
        <p:spPr>
          <a:xfrm>
            <a:off x="1945200" y="5602763"/>
            <a:ext cx="6835366" cy="427361"/>
          </a:xfrm>
          <a:prstGeom prst="rect">
            <a:avLst/>
          </a:prstGeom>
          <a:noFill/>
        </p:spPr>
        <p:txBody>
          <a:bodyPr wrap="square" rtlCol="0">
            <a:spAutoFit/>
          </a:bodyPr>
          <a:lstStyle/>
          <a:p>
            <a:pPr>
              <a:lnSpc>
                <a:spcPct val="150000"/>
              </a:lnSpc>
            </a:pPr>
            <a:r>
              <a:rPr lang="zh-CN" altLang="en-US" sz="1600" dirty="0"/>
              <a:t>即令比较胜出者继续胜出，以使被最大值直接淘汰的元素个数达到最多。</a:t>
            </a:r>
          </a:p>
        </p:txBody>
      </p:sp>
      <p:sp>
        <p:nvSpPr>
          <p:cNvPr id="11" name="文本框 10"/>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20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文本框 3"/>
          <p:cNvSpPr txBox="1"/>
          <p:nvPr/>
        </p:nvSpPr>
        <p:spPr>
          <a:xfrm>
            <a:off x="1945200" y="2421870"/>
            <a:ext cx="6249909" cy="830997"/>
          </a:xfrm>
          <a:prstGeom prst="rect">
            <a:avLst/>
          </a:prstGeom>
          <a:noFill/>
        </p:spPr>
        <p:txBody>
          <a:bodyPr wrap="square" rtlCol="0">
            <a:spAutoFit/>
          </a:bodyPr>
          <a:lstStyle/>
          <a:p>
            <a:pPr>
              <a:lnSpc>
                <a:spcPct val="150000"/>
              </a:lnSpc>
            </a:pPr>
            <a:r>
              <a:rPr lang="zh-CN" altLang="en-US" sz="1600" dirty="0"/>
              <a:t>例如，设输入为</a:t>
            </a:r>
            <a:r>
              <a:rPr lang="en-US" altLang="zh-CN" sz="1600" dirty="0"/>
              <a:t>x</a:t>
            </a:r>
            <a:r>
              <a:rPr lang="en-US" altLang="zh-CN" sz="1600" baseline="-25000" dirty="0"/>
              <a:t>1</a:t>
            </a:r>
            <a:r>
              <a:rPr lang="en-US" altLang="zh-CN" sz="1600" dirty="0"/>
              <a:t>, x</a:t>
            </a:r>
            <a:r>
              <a:rPr lang="en-US" altLang="zh-CN" sz="1600" baseline="-25000" dirty="0"/>
              <a:t>2</a:t>
            </a:r>
            <a:r>
              <a:rPr lang="en-US" altLang="zh-CN" sz="1600" dirty="0"/>
              <a:t>, x</a:t>
            </a:r>
            <a:r>
              <a:rPr lang="en-US" altLang="zh-CN" sz="1600" baseline="-25000" dirty="0"/>
              <a:t>3</a:t>
            </a:r>
            <a:r>
              <a:rPr lang="en-US" altLang="zh-CN" sz="1600" dirty="0"/>
              <a:t>, x</a:t>
            </a:r>
            <a:r>
              <a:rPr lang="en-US" altLang="zh-CN" sz="1600" baseline="-25000" dirty="0"/>
              <a:t>4</a:t>
            </a:r>
            <a:r>
              <a:rPr lang="en-US" altLang="zh-CN" sz="1600" dirty="0"/>
              <a:t>, x</a:t>
            </a:r>
            <a:r>
              <a:rPr lang="en-US" altLang="zh-CN" sz="1600" baseline="-25000" dirty="0"/>
              <a:t>5</a:t>
            </a:r>
            <a:r>
              <a:rPr lang="zh-CN" altLang="en-US" sz="1600" dirty="0"/>
              <a:t>，算法求最大值所做的比较依次为：</a:t>
            </a:r>
            <a:r>
              <a:rPr lang="en-US" altLang="zh-CN" sz="1600" dirty="0"/>
              <a:t>x</a:t>
            </a:r>
            <a:r>
              <a:rPr lang="en-US" altLang="zh-CN" sz="1600" baseline="-25000" dirty="0"/>
              <a:t>1</a:t>
            </a:r>
            <a:r>
              <a:rPr lang="en-US" altLang="zh-CN" sz="1600" dirty="0"/>
              <a:t>:x</a:t>
            </a:r>
            <a:r>
              <a:rPr lang="en-US" altLang="zh-CN" sz="1600" baseline="-25000" dirty="0"/>
              <a:t>2</a:t>
            </a:r>
            <a:r>
              <a:rPr lang="en-US" altLang="zh-CN" sz="1600" dirty="0"/>
              <a:t>, x</a:t>
            </a:r>
            <a:r>
              <a:rPr lang="en-US" altLang="zh-CN" sz="1600" baseline="-25000" dirty="0"/>
              <a:t>1</a:t>
            </a:r>
            <a:r>
              <a:rPr lang="en-US" altLang="zh-CN" sz="1600" dirty="0"/>
              <a:t>:x</a:t>
            </a:r>
            <a:r>
              <a:rPr lang="en-US" altLang="zh-CN" sz="1600" baseline="-25000" dirty="0"/>
              <a:t>3</a:t>
            </a:r>
            <a:r>
              <a:rPr lang="en-US" altLang="zh-CN" sz="1600" dirty="0"/>
              <a:t>, x</a:t>
            </a:r>
            <a:r>
              <a:rPr lang="en-US" altLang="zh-CN" sz="1600" baseline="-25000" dirty="0"/>
              <a:t>4</a:t>
            </a:r>
            <a:r>
              <a:rPr lang="en-US" altLang="zh-CN" sz="1600" dirty="0"/>
              <a:t>:x</a:t>
            </a:r>
            <a:r>
              <a:rPr lang="en-US" altLang="zh-CN" sz="1600" baseline="-25000" dirty="0"/>
              <a:t>5</a:t>
            </a:r>
            <a:r>
              <a:rPr lang="en-US" altLang="zh-CN" sz="1600" dirty="0"/>
              <a:t>, x</a:t>
            </a:r>
            <a:r>
              <a:rPr lang="en-US" altLang="zh-CN" sz="1600" baseline="-25000" dirty="0"/>
              <a:t>1</a:t>
            </a:r>
            <a:r>
              <a:rPr lang="en-US" altLang="zh-CN" sz="1600" dirty="0"/>
              <a:t>:x</a:t>
            </a:r>
            <a:r>
              <a:rPr lang="en-US" altLang="zh-CN" sz="1600" baseline="-25000" dirty="0"/>
              <a:t>4</a:t>
            </a:r>
            <a:endParaRPr lang="zh-CN" altLang="en-US" sz="1600" baseline="-25000" dirty="0"/>
          </a:p>
        </p:txBody>
      </p:sp>
      <p:graphicFrame>
        <p:nvGraphicFramePr>
          <p:cNvPr id="5" name="表格 4"/>
          <p:cNvGraphicFramePr>
            <a:graphicFrameLocks noGrp="1"/>
          </p:cNvGraphicFramePr>
          <p:nvPr>
            <p:extLst>
              <p:ext uri="{D42A27DB-BD31-4B8C-83A1-F6EECF244321}">
                <p14:modId xmlns:p14="http://schemas.microsoft.com/office/powerpoint/2010/main" val="1677594425"/>
              </p:ext>
            </p:extLst>
          </p:nvPr>
        </p:nvGraphicFramePr>
        <p:xfrm>
          <a:off x="2022154" y="3524849"/>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zh-CN" altLang="en-US" sz="1600" dirty="0"/>
                    </a:p>
                  </a:txBody>
                  <a:tcPr anchor="ctr"/>
                </a:tc>
                <a:tc>
                  <a:txBody>
                    <a:bodyPr/>
                    <a:lstStyle/>
                    <a:p>
                      <a:pPr algn="ctr"/>
                      <a:r>
                        <a:rPr lang="en-US" altLang="zh-CN" sz="1600" dirty="0"/>
                        <a:t>ω</a:t>
                      </a:r>
                      <a:r>
                        <a:rPr lang="en-US" altLang="zh-CN" sz="1600" baseline="-25000" dirty="0"/>
                        <a:t>1</a:t>
                      </a:r>
                      <a:endParaRPr lang="zh-CN" altLang="en-US" sz="1600" baseline="-25000" dirty="0"/>
                    </a:p>
                  </a:txBody>
                  <a:tcPr anchor="ctr"/>
                </a:tc>
                <a:tc>
                  <a:txBody>
                    <a:bodyPr/>
                    <a:lstStyle/>
                    <a:p>
                      <a:pPr algn="ctr"/>
                      <a:r>
                        <a:rPr lang="en-US" altLang="zh-CN" sz="1600" dirty="0"/>
                        <a:t>ω</a:t>
                      </a:r>
                      <a:r>
                        <a:rPr lang="en-US" altLang="zh-CN" sz="1600" baseline="-25000" dirty="0"/>
                        <a:t>2</a:t>
                      </a:r>
                      <a:endParaRPr lang="zh-CN" altLang="en-US" sz="1600" baseline="-25000" dirty="0"/>
                    </a:p>
                  </a:txBody>
                  <a:tcPr anchor="ctr"/>
                </a:tc>
                <a:tc>
                  <a:txBody>
                    <a:bodyPr/>
                    <a:lstStyle/>
                    <a:p>
                      <a:pPr algn="ctr"/>
                      <a:r>
                        <a:rPr lang="en-US" altLang="zh-CN" sz="1600" dirty="0"/>
                        <a:t>ω</a:t>
                      </a:r>
                      <a:r>
                        <a:rPr lang="en-US" altLang="zh-CN" sz="1600" baseline="-25000" dirty="0"/>
                        <a:t>3</a:t>
                      </a:r>
                      <a:endParaRPr lang="zh-CN" altLang="en-US" sz="1600" baseline="-25000" dirty="0"/>
                    </a:p>
                  </a:txBody>
                  <a:tcPr anchor="ctr"/>
                </a:tc>
                <a:tc>
                  <a:txBody>
                    <a:bodyPr/>
                    <a:lstStyle/>
                    <a:p>
                      <a:pPr algn="ctr"/>
                      <a:r>
                        <a:rPr lang="en-US" altLang="zh-CN" sz="1600" dirty="0"/>
                        <a:t>ω</a:t>
                      </a:r>
                      <a:r>
                        <a:rPr lang="en-US" altLang="zh-CN" sz="1600" baseline="-25000" dirty="0"/>
                        <a:t>4</a:t>
                      </a:r>
                      <a:endParaRPr lang="zh-CN" altLang="en-US" sz="1600" baseline="-25000" dirty="0"/>
                    </a:p>
                  </a:txBody>
                  <a:tcPr anchor="ctr"/>
                </a:tc>
                <a:tc>
                  <a:txBody>
                    <a:bodyPr/>
                    <a:lstStyle/>
                    <a:p>
                      <a:pPr algn="ctr"/>
                      <a:r>
                        <a:rPr lang="en-US" altLang="zh-CN" sz="1600" dirty="0"/>
                        <a:t>ω</a:t>
                      </a:r>
                      <a:r>
                        <a:rPr lang="en-US" altLang="zh-CN" sz="1600" baseline="-25000" dirty="0"/>
                        <a:t>5</a:t>
                      </a:r>
                      <a:endParaRPr lang="zh-CN" altLang="en-US" sz="1600" baseline="-25000" dirty="0"/>
                    </a:p>
                  </a:txBody>
                  <a:tcPr anchor="ctr"/>
                </a:tc>
                <a:extLst>
                  <a:ext uri="{0D108BD9-81ED-4DB2-BD59-A6C34878D82A}">
                    <a16:rowId xmlns:a16="http://schemas.microsoft.com/office/drawing/2014/main" val="10000"/>
                  </a:ext>
                </a:extLst>
              </a:tr>
              <a:tr h="370840">
                <a:tc>
                  <a:txBody>
                    <a:bodyPr/>
                    <a:lstStyle/>
                    <a:p>
                      <a:pPr algn="ctr"/>
                      <a:r>
                        <a:rPr lang="zh-CN" altLang="en-US" sz="1600" dirty="0"/>
                        <a:t>初始</a:t>
                      </a:r>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2</a:t>
                      </a:r>
                      <a:endParaRPr lang="zh-CN" altLang="en-US" sz="1600" baseline="-250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2"/>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3</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a:t>
                      </a:r>
                      <a:endParaRPr lang="zh-CN" altLang="en-US" sz="1600" dirty="0"/>
                    </a:p>
                  </a:txBody>
                  <a:tcPr anchor="ctr"/>
                </a:tc>
                <a:tc>
                  <a:txBody>
                    <a:bodyPr/>
                    <a:lstStyle/>
                    <a:p>
                      <a:pPr algn="ctr"/>
                      <a:r>
                        <a:rPr lang="en-US" altLang="zh-CN" sz="1600" dirty="0"/>
                        <a:t>1</a:t>
                      </a:r>
                      <a:endParaRPr lang="zh-CN" altLang="en-US" sz="1600" dirty="0"/>
                    </a:p>
                  </a:txBody>
                  <a:tcPr anchor="ctr"/>
                </a:tc>
                <a:extLst>
                  <a:ext uri="{0D108BD9-81ED-4DB2-BD59-A6C34878D82A}">
                    <a16:rowId xmlns:a16="http://schemas.microsoft.com/office/drawing/2014/main" val="10003"/>
                  </a:ext>
                </a:extLst>
              </a:tr>
              <a:tr h="370840">
                <a:tc>
                  <a:txBody>
                    <a:bodyPr/>
                    <a:lstStyle/>
                    <a:p>
                      <a:pPr algn="ctr"/>
                      <a:r>
                        <a:rPr lang="zh-CN" altLang="en-US" sz="1600" dirty="0"/>
                        <a:t>令</a:t>
                      </a:r>
                      <a:r>
                        <a:rPr lang="en-US" altLang="zh-CN" sz="1600" dirty="0"/>
                        <a:t>x</a:t>
                      </a:r>
                      <a:r>
                        <a:rPr lang="en-US" altLang="zh-CN" sz="1600" baseline="-25000" dirty="0"/>
                        <a:t>4</a:t>
                      </a:r>
                      <a:r>
                        <a:rPr lang="en-US" altLang="zh-CN" sz="1600" dirty="0"/>
                        <a:t>&gt;x</a:t>
                      </a:r>
                      <a:r>
                        <a:rPr lang="en-US" altLang="zh-CN" sz="1600" baseline="-25000" dirty="0"/>
                        <a:t>5</a:t>
                      </a:r>
                      <a:endParaRPr lang="zh-CN" altLang="en-US" sz="1600" baseline="-25000" dirty="0"/>
                    </a:p>
                  </a:txBody>
                  <a:tcPr anchor="ctr"/>
                </a:tc>
                <a:tc>
                  <a:txBody>
                    <a:bodyPr/>
                    <a:lstStyle/>
                    <a:p>
                      <a:pPr algn="ctr"/>
                      <a:r>
                        <a:rPr lang="en-US" altLang="zh-CN" sz="1600" dirty="0"/>
                        <a:t>3</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2</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4"/>
                  </a:ext>
                </a:extLst>
              </a:tr>
              <a:tr h="370840">
                <a:tc>
                  <a:txBody>
                    <a:bodyPr/>
                    <a:lstStyle/>
                    <a:p>
                      <a:pPr algn="ctr"/>
                      <a:r>
                        <a:rPr lang="zh-CN" altLang="en-US" sz="1600" dirty="0"/>
                        <a:t>令</a:t>
                      </a:r>
                      <a:r>
                        <a:rPr lang="en-US" altLang="zh-CN" sz="1600" dirty="0"/>
                        <a:t>x</a:t>
                      </a:r>
                      <a:r>
                        <a:rPr lang="en-US" altLang="zh-CN" sz="1600" baseline="-25000" dirty="0"/>
                        <a:t>1</a:t>
                      </a:r>
                      <a:r>
                        <a:rPr lang="en-US" altLang="zh-CN" sz="1600" dirty="0"/>
                        <a:t>&gt;x</a:t>
                      </a:r>
                      <a:r>
                        <a:rPr lang="en-US" altLang="zh-CN" sz="1600" baseline="-25000" dirty="0"/>
                        <a:t>4</a:t>
                      </a:r>
                      <a:endParaRPr lang="zh-CN" altLang="en-US" sz="1600" baseline="-25000" dirty="0"/>
                    </a:p>
                  </a:txBody>
                  <a:tcPr anchor="ctr"/>
                </a:tc>
                <a:tc>
                  <a:txBody>
                    <a:bodyPr/>
                    <a:lstStyle/>
                    <a:p>
                      <a:pPr algn="ctr"/>
                      <a:r>
                        <a:rPr lang="en-US" altLang="zh-CN" sz="1600" dirty="0"/>
                        <a:t>5</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0</a:t>
                      </a:r>
                      <a:endParaRPr lang="zh-CN" altLang="en-US" sz="1600" dirty="0"/>
                    </a:p>
                  </a:txBody>
                  <a:tcPr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1945200" y="6021872"/>
            <a:ext cx="5078634" cy="338554"/>
          </a:xfrm>
          <a:prstGeom prst="rect">
            <a:avLst/>
          </a:prstGeom>
          <a:noFill/>
        </p:spPr>
        <p:txBody>
          <a:bodyPr wrap="none" rtlCol="0">
            <a:spAutoFit/>
          </a:bodyPr>
          <a:lstStyle/>
          <a:p>
            <a:r>
              <a:rPr lang="zh-CN" altLang="en-US" sz="1600" dirty="0"/>
              <a:t>则可令：</a:t>
            </a:r>
            <a:r>
              <a:rPr lang="en-US" altLang="zh-CN" sz="1600" dirty="0"/>
              <a:t>x1=50, x2=20, x3=10, x4=40, x5=30</a:t>
            </a:r>
            <a:endParaRPr lang="zh-CN" altLang="en-US" sz="1600" dirty="0"/>
          </a:p>
        </p:txBody>
      </p:sp>
      <p:sp>
        <p:nvSpPr>
          <p:cNvPr id="7" name="文本框 6"/>
          <p:cNvSpPr txBox="1"/>
          <p:nvPr/>
        </p:nvSpPr>
        <p:spPr>
          <a:xfrm>
            <a:off x="1945200" y="1860957"/>
            <a:ext cx="2400016" cy="369332"/>
          </a:xfrm>
          <a:prstGeom prst="rect">
            <a:avLst/>
          </a:prstGeom>
          <a:noFill/>
        </p:spPr>
        <p:txBody>
          <a:bodyPr wrap="none" rtlCol="0">
            <a:spAutoFit/>
          </a:bodyPr>
          <a:lstStyle/>
          <a:p>
            <a:r>
              <a:rPr lang="zh-CN" altLang="en-US" dirty="0"/>
              <a:t>例</a:t>
            </a:r>
            <a:r>
              <a:rPr lang="en-US" altLang="zh-CN" dirty="0"/>
              <a:t>4</a:t>
            </a:r>
            <a:r>
              <a:rPr lang="zh-CN" altLang="en-US" dirty="0"/>
              <a:t>：求次大值问题。</a:t>
            </a:r>
          </a:p>
        </p:txBody>
      </p:sp>
    </p:spTree>
    <p:extLst>
      <p:ext uri="{BB962C8B-B14F-4D97-AF65-F5344CB8AC3E}">
        <p14:creationId xmlns:p14="http://schemas.microsoft.com/office/powerpoint/2010/main" val="59112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147822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1698501" y="516048"/>
                <a:ext cx="6739329" cy="830997"/>
              </a:xfrm>
              <a:prstGeom prst="rect">
                <a:avLst/>
              </a:prstGeom>
              <a:noFill/>
            </p:spPr>
            <p:txBody>
              <a:bodyPr wrap="square" rtlCol="0">
                <a:spAutoFit/>
              </a:bodyPr>
              <a:lstStyle/>
              <a:p>
                <a:pPr>
                  <a:lnSpc>
                    <a:spcPct val="150000"/>
                  </a:lnSpc>
                </a:pPr>
                <a:r>
                  <a:rPr lang="zh-CN" altLang="en-US" sz="1600" dirty="0"/>
                  <a:t>按照上述方法构造出的输入，在找最大值过程中，被最大值直接淘汰的元素个数不会少于</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i="1" smtClean="0">
                                <a:latin typeface="Cambria Math" panose="02040503050406030204" pitchFamily="18" charset="0"/>
                              </a:rPr>
                            </m:ctrlPr>
                          </m:funcPr>
                          <m:fName>
                            <m:r>
                              <m:rPr>
                                <m:sty m:val="p"/>
                              </m:rPr>
                              <a:rPr lang="en-US" altLang="zh-CN" sz="1600" i="0" smtClean="0">
                                <a:latin typeface="Cambria Math" panose="02040503050406030204" pitchFamily="18" charset="0"/>
                              </a:rPr>
                              <m:t>log</m:t>
                            </m:r>
                          </m:fName>
                          <m:e>
                            <m:r>
                              <a:rPr lang="en-US" altLang="zh-CN" sz="1600" b="0" i="1" smtClean="0">
                                <a:latin typeface="Cambria Math" panose="02040503050406030204" pitchFamily="18" charset="0"/>
                              </a:rPr>
                              <m:t>𝑛</m:t>
                            </m:r>
                          </m:e>
                        </m:func>
                      </m:e>
                    </m:d>
                  </m:oMath>
                </a14:m>
                <a:r>
                  <a:rPr lang="zh-CN" altLang="en-US" sz="16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698501" y="516048"/>
                <a:ext cx="6739329" cy="830997"/>
              </a:xfrm>
              <a:prstGeom prst="rect">
                <a:avLst/>
              </a:prstGeom>
              <a:blipFill rotWithShape="0">
                <a:blip r:embed="rId3"/>
                <a:stretch>
                  <a:fillRect l="-543" b="-2206"/>
                </a:stretch>
              </a:blipFill>
            </p:spPr>
            <p:txBody>
              <a:bodyPr/>
              <a:lstStyle/>
              <a:p>
                <a:r>
                  <a:rPr lang="zh-CN" altLang="en-US">
                    <a:noFill/>
                  </a:rPr>
                  <a:t> </a:t>
                </a:r>
              </a:p>
            </p:txBody>
          </p:sp>
        </mc:Fallback>
      </mc:AlternateContent>
      <p:sp>
        <p:nvSpPr>
          <p:cNvPr id="5" name="文本框 4"/>
          <p:cNvSpPr txBox="1"/>
          <p:nvPr/>
        </p:nvSpPr>
        <p:spPr>
          <a:xfrm>
            <a:off x="1698502" y="1585516"/>
            <a:ext cx="6739328" cy="1938992"/>
          </a:xfrm>
          <a:prstGeom prst="rect">
            <a:avLst/>
          </a:prstGeom>
          <a:noFill/>
        </p:spPr>
        <p:txBody>
          <a:bodyPr wrap="square" rtlCol="0">
            <a:spAutoFit/>
          </a:bodyPr>
          <a:lstStyle/>
          <a:p>
            <a:pPr>
              <a:lnSpc>
                <a:spcPct val="150000"/>
              </a:lnSpc>
            </a:pPr>
            <a:r>
              <a:rPr lang="zh-CN" altLang="en-US" sz="1600" dirty="0"/>
              <a:t>证明：设</a:t>
            </a:r>
            <a:r>
              <a:rPr lang="en-US" altLang="zh-CN" sz="1600" dirty="0" err="1"/>
              <a:t>ω</a:t>
            </a:r>
            <a:r>
              <a:rPr lang="en-US" altLang="zh-CN" sz="1600" baseline="-25000" dirty="0" err="1"/>
              <a:t>k</a:t>
            </a:r>
            <a:r>
              <a:rPr lang="zh-CN" altLang="en-US" sz="1600" dirty="0"/>
              <a:t>表示最大元素在第</a:t>
            </a:r>
            <a:r>
              <a:rPr lang="en-US" altLang="zh-CN" sz="1600" dirty="0"/>
              <a:t>k</a:t>
            </a:r>
            <a:r>
              <a:rPr lang="zh-CN" altLang="en-US" sz="1600" dirty="0"/>
              <a:t>次比较后形成的比较子树的结点个数。</a:t>
            </a:r>
            <a:endParaRPr lang="en-US" altLang="zh-CN" sz="1600" dirty="0"/>
          </a:p>
          <a:p>
            <a:pPr>
              <a:lnSpc>
                <a:spcPct val="150000"/>
              </a:lnSpc>
            </a:pPr>
            <a:r>
              <a:rPr lang="zh-CN" altLang="en-US" sz="1600" dirty="0"/>
              <a:t>假设第</a:t>
            </a:r>
            <a:r>
              <a:rPr lang="en-US" altLang="zh-CN" sz="1600" dirty="0"/>
              <a:t>k</a:t>
            </a:r>
            <a:r>
              <a:rPr lang="zh-CN" altLang="en-US" sz="1600" dirty="0"/>
              <a:t>次比较被最大元素淘汰的是</a:t>
            </a:r>
            <a:r>
              <a:rPr lang="en-US" altLang="zh-CN" sz="1600" dirty="0"/>
              <a:t>x</a:t>
            </a:r>
            <a:r>
              <a:rPr lang="zh-CN" altLang="en-US" sz="1600" dirty="0"/>
              <a:t>，比较前最大元素为根的比较子树的结点数为</a:t>
            </a:r>
            <a:r>
              <a:rPr lang="en-US" altLang="zh-CN" sz="1600" dirty="0"/>
              <a:t>ω</a:t>
            </a:r>
            <a:r>
              <a:rPr lang="en-US" altLang="zh-CN" sz="1600" baseline="-25000" dirty="0"/>
              <a:t>k-1</a:t>
            </a:r>
            <a:r>
              <a:rPr lang="zh-CN" altLang="en-US" sz="1600" dirty="0"/>
              <a:t>，以</a:t>
            </a:r>
            <a:r>
              <a:rPr lang="en-US" altLang="zh-CN" sz="1600" dirty="0"/>
              <a:t>x</a:t>
            </a:r>
            <a:r>
              <a:rPr lang="zh-CN" altLang="en-US" sz="1600" dirty="0"/>
              <a:t>为根的比较子树的结点数为</a:t>
            </a:r>
            <a:r>
              <a:rPr lang="en-US" altLang="zh-CN" sz="1600" dirty="0" err="1"/>
              <a:t>ω</a:t>
            </a:r>
            <a:r>
              <a:rPr lang="en-US" altLang="zh-CN" sz="1600" baseline="-25000" dirty="0" err="1"/>
              <a:t>x</a:t>
            </a:r>
            <a:r>
              <a:rPr lang="zh-CN" altLang="en-US" sz="1600" dirty="0"/>
              <a:t>，则：</a:t>
            </a:r>
            <a:endParaRPr lang="en-US" altLang="zh-CN" sz="1600" dirty="0"/>
          </a:p>
          <a:p>
            <a:pPr>
              <a:lnSpc>
                <a:spcPct val="150000"/>
              </a:lnSpc>
            </a:pPr>
            <a:r>
              <a:rPr lang="en-US" altLang="zh-CN" sz="1600" dirty="0"/>
              <a:t>ω</a:t>
            </a:r>
            <a:r>
              <a:rPr lang="en-US" altLang="zh-CN" sz="1600" baseline="-25000" dirty="0"/>
              <a:t>k-1</a:t>
            </a:r>
            <a:r>
              <a:rPr lang="en-US" altLang="zh-CN" sz="1600" dirty="0"/>
              <a:t> ≥ </a:t>
            </a:r>
            <a:r>
              <a:rPr lang="en-US" altLang="zh-CN" sz="1600" dirty="0" err="1"/>
              <a:t>ω</a:t>
            </a:r>
            <a:r>
              <a:rPr lang="en-US" altLang="zh-CN" sz="1600" baseline="-25000" dirty="0" err="1"/>
              <a:t>x</a:t>
            </a:r>
            <a:endParaRPr lang="en-US" altLang="zh-CN" sz="1600" dirty="0"/>
          </a:p>
          <a:p>
            <a:pPr>
              <a:lnSpc>
                <a:spcPct val="150000"/>
              </a:lnSpc>
            </a:pPr>
            <a:r>
              <a:rPr lang="en-US" altLang="zh-CN" sz="1600" dirty="0" err="1"/>
              <a:t>ω</a:t>
            </a:r>
            <a:r>
              <a:rPr lang="en-US" altLang="zh-CN" sz="1600" baseline="-25000" dirty="0" err="1"/>
              <a:t>k</a:t>
            </a:r>
            <a:r>
              <a:rPr lang="zh-CN" altLang="en-US" sz="1600" dirty="0"/>
              <a:t>＝</a:t>
            </a:r>
            <a:r>
              <a:rPr lang="en-US" altLang="zh-CN" sz="1600" dirty="0"/>
              <a:t> ω</a:t>
            </a:r>
            <a:r>
              <a:rPr lang="en-US" altLang="zh-CN" sz="1600" baseline="-25000" dirty="0"/>
              <a:t>k-1</a:t>
            </a:r>
            <a:r>
              <a:rPr lang="en-US" altLang="zh-CN" sz="1600" dirty="0"/>
              <a:t> + </a:t>
            </a:r>
            <a:r>
              <a:rPr lang="en-US" altLang="zh-CN" sz="1600" dirty="0" err="1"/>
              <a:t>ω</a:t>
            </a:r>
            <a:r>
              <a:rPr lang="en-US" altLang="zh-CN" sz="1600" baseline="-25000" dirty="0" err="1"/>
              <a:t>x</a:t>
            </a:r>
            <a:r>
              <a:rPr lang="en-US" altLang="zh-CN" sz="1600" baseline="-25000" dirty="0"/>
              <a:t> </a:t>
            </a:r>
            <a:r>
              <a:rPr lang="en-US" altLang="zh-CN" sz="1600" dirty="0"/>
              <a:t>≤ 2ω</a:t>
            </a:r>
            <a:r>
              <a:rPr lang="en-US" altLang="zh-CN" sz="1600" baseline="-25000" dirty="0"/>
              <a:t>k-1</a:t>
            </a:r>
            <a:endParaRPr lang="zh-CN" altLang="en-US" sz="1600" dirty="0"/>
          </a:p>
        </p:txBody>
      </p:sp>
      <mc:AlternateContent xmlns:mc="http://schemas.openxmlformats.org/markup-compatibility/2006" xmlns:a14="http://schemas.microsoft.com/office/drawing/2010/main">
        <mc:Choice Requires="a14">
          <p:sp>
            <p:nvSpPr>
              <p:cNvPr id="6" name="文本框 5"/>
              <p:cNvSpPr txBox="1"/>
              <p:nvPr/>
            </p:nvSpPr>
            <p:spPr>
              <a:xfrm>
                <a:off x="1698502" y="3839249"/>
                <a:ext cx="6739328" cy="1569660"/>
              </a:xfrm>
              <a:prstGeom prst="rect">
                <a:avLst/>
              </a:prstGeom>
              <a:noFill/>
            </p:spPr>
            <p:txBody>
              <a:bodyPr wrap="square" rtlCol="0">
                <a:spAutoFit/>
              </a:bodyPr>
              <a:lstStyle/>
              <a:p>
                <a:pPr>
                  <a:lnSpc>
                    <a:spcPct val="150000"/>
                  </a:lnSpc>
                </a:pPr>
                <a:r>
                  <a:rPr lang="zh-CN" altLang="en-US" sz="1600" dirty="0"/>
                  <a:t>设</a:t>
                </a:r>
                <a:r>
                  <a:rPr lang="en-US" altLang="zh-CN" sz="1600" dirty="0"/>
                  <a:t>K</a:t>
                </a:r>
                <a:r>
                  <a:rPr lang="zh-CN" altLang="en-US" sz="1600" dirty="0"/>
                  <a:t>为直接被最大值淘汰的元素个数，则</a:t>
                </a:r>
                <a:r>
                  <a:rPr lang="en-US" altLang="zh-CN" sz="1600" dirty="0"/>
                  <a:t>n=</a:t>
                </a:r>
                <a:r>
                  <a:rPr lang="en-US" altLang="zh-CN" sz="1600" dirty="0" err="1"/>
                  <a:t>ω</a:t>
                </a:r>
                <a:r>
                  <a:rPr lang="en-US" altLang="zh-CN" sz="1600" baseline="-25000" dirty="0" err="1"/>
                  <a:t>K</a:t>
                </a:r>
                <a:endParaRPr lang="en-US" altLang="zh-CN" sz="1600" dirty="0"/>
              </a:p>
              <a:p>
                <a:pPr>
                  <a:lnSpc>
                    <a:spcPct val="150000"/>
                  </a:lnSpc>
                </a:pPr>
                <a:r>
                  <a:rPr lang="zh-CN" altLang="en-US" sz="1600" dirty="0"/>
                  <a:t>又由上述可得：</a:t>
                </a:r>
                <a:r>
                  <a:rPr lang="en-US" altLang="zh-CN" sz="1600" dirty="0" err="1"/>
                  <a:t>ω</a:t>
                </a:r>
                <a:r>
                  <a:rPr lang="en-US" altLang="zh-CN" sz="1600" baseline="-25000" dirty="0" err="1"/>
                  <a:t>K</a:t>
                </a:r>
                <a:r>
                  <a:rPr lang="zh-CN" altLang="en-US" sz="1600" dirty="0"/>
                  <a:t> </a:t>
                </a:r>
                <a:r>
                  <a:rPr lang="en-US" altLang="zh-CN" sz="1600" dirty="0"/>
                  <a:t>≤ 2ω</a:t>
                </a:r>
                <a:r>
                  <a:rPr lang="en-US" altLang="zh-CN" sz="1600" baseline="-25000" dirty="0"/>
                  <a:t>K-1</a:t>
                </a:r>
                <a:r>
                  <a:rPr lang="zh-CN" altLang="en-US" sz="1600" dirty="0"/>
                  <a:t> </a:t>
                </a:r>
                <a:r>
                  <a:rPr lang="en-US" altLang="zh-CN" sz="1600" dirty="0"/>
                  <a:t>≤ 2</a:t>
                </a:r>
                <a:r>
                  <a:rPr lang="en-US" altLang="zh-CN" sz="1600" baseline="30000" dirty="0"/>
                  <a:t>2</a:t>
                </a:r>
                <a:r>
                  <a:rPr lang="en-US" altLang="zh-CN" sz="1600" dirty="0"/>
                  <a:t>ω</a:t>
                </a:r>
                <a:r>
                  <a:rPr lang="en-US" altLang="zh-CN" sz="1600" baseline="-25000" dirty="0"/>
                  <a:t>K-2</a:t>
                </a:r>
                <a:r>
                  <a:rPr lang="zh-CN" altLang="en-US" sz="1600" dirty="0"/>
                  <a:t> </a:t>
                </a:r>
                <a:r>
                  <a:rPr lang="en-US" altLang="zh-CN" sz="1600" dirty="0"/>
                  <a:t>≤ 2</a:t>
                </a:r>
                <a:r>
                  <a:rPr lang="en-US" altLang="zh-CN" sz="1600" baseline="30000" dirty="0"/>
                  <a:t>3</a:t>
                </a:r>
                <a:r>
                  <a:rPr lang="en-US" altLang="zh-CN" sz="1600" dirty="0"/>
                  <a:t>ω</a:t>
                </a:r>
                <a:r>
                  <a:rPr lang="en-US" altLang="zh-CN" sz="1600" baseline="-25000" dirty="0"/>
                  <a:t>K-3</a:t>
                </a:r>
                <a:r>
                  <a:rPr lang="zh-CN" altLang="en-US" sz="1600" dirty="0"/>
                  <a:t> </a:t>
                </a:r>
                <a:r>
                  <a:rPr lang="en-US" altLang="zh-CN" sz="1600" dirty="0"/>
                  <a:t>…… ≤ 2</a:t>
                </a:r>
                <a:r>
                  <a:rPr lang="en-US" altLang="zh-CN" sz="1600" baseline="30000" dirty="0"/>
                  <a:t>K</a:t>
                </a:r>
                <a:r>
                  <a:rPr lang="en-US" altLang="zh-CN" sz="1600" dirty="0"/>
                  <a:t>ω</a:t>
                </a:r>
                <a:r>
                  <a:rPr lang="en-US" altLang="zh-CN" sz="1600" baseline="-25000" dirty="0"/>
                  <a:t>0 </a:t>
                </a:r>
                <a:r>
                  <a:rPr lang="en-US" altLang="zh-CN" sz="1600" dirty="0"/>
                  <a:t>= 2</a:t>
                </a:r>
                <a:r>
                  <a:rPr lang="en-US" altLang="zh-CN" sz="1600" baseline="30000" dirty="0"/>
                  <a:t>K</a:t>
                </a:r>
                <a:endParaRPr lang="en-US" altLang="zh-CN" sz="1600" dirty="0"/>
              </a:p>
              <a:p>
                <a:pPr>
                  <a:lnSpc>
                    <a:spcPct val="150000"/>
                  </a:lnSpc>
                </a:pPr>
                <a:r>
                  <a:rPr lang="en-US" altLang="zh-CN" sz="1600" dirty="0"/>
                  <a:t>∴ 2</a:t>
                </a:r>
                <a:r>
                  <a:rPr lang="en-US" altLang="zh-CN" sz="1600" baseline="30000" dirty="0"/>
                  <a:t>K</a:t>
                </a:r>
                <a:r>
                  <a:rPr lang="en-US" altLang="zh-CN" sz="1600" dirty="0"/>
                  <a:t> ≥ n</a:t>
                </a:r>
                <a:endParaRPr lang="en-US" altLang="zh-CN" sz="1600" baseline="-25000" dirty="0"/>
              </a:p>
              <a:p>
                <a:pPr>
                  <a:lnSpc>
                    <a:spcPct val="150000"/>
                  </a:lnSpc>
                </a:pPr>
                <a:r>
                  <a:rPr lang="en-US" altLang="zh-CN" sz="1600" dirty="0"/>
                  <a:t>∴ K ≥ </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oMath>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698502" y="3839249"/>
                <a:ext cx="6739328" cy="1569660"/>
              </a:xfrm>
              <a:prstGeom prst="rect">
                <a:avLst/>
              </a:prstGeom>
              <a:blipFill rotWithShape="0">
                <a:blip r:embed="rId4"/>
                <a:stretch>
                  <a:fillRect l="-543" b="-2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98501" y="5723650"/>
                <a:ext cx="6739328" cy="796693"/>
              </a:xfrm>
              <a:prstGeom prst="rect">
                <a:avLst/>
              </a:prstGeom>
              <a:noFill/>
            </p:spPr>
            <p:txBody>
              <a:bodyPr wrap="square" rtlCol="0">
                <a:spAutoFit/>
              </a:bodyPr>
              <a:lstStyle/>
              <a:p>
                <a:pPr>
                  <a:lnSpc>
                    <a:spcPct val="150000"/>
                  </a:lnSpc>
                </a:pPr>
                <a:r>
                  <a:rPr lang="en-US" altLang="zh-CN" sz="1600" dirty="0"/>
                  <a:t>∴ </a:t>
                </a:r>
                <a:r>
                  <a:rPr lang="zh-CN" altLang="en-US" sz="1600" dirty="0"/>
                  <a:t>要找到次大值，至少要从这</a:t>
                </a:r>
                <a:r>
                  <a:rPr lang="en-US" altLang="zh-CN" sz="1600" dirty="0"/>
                  <a:t>K</a:t>
                </a:r>
                <a:r>
                  <a:rPr lang="zh-CN" altLang="en-US" sz="1600" dirty="0"/>
                  <a:t>个元素中淘汰掉</a:t>
                </a:r>
                <a:r>
                  <a:rPr lang="en-US" altLang="zh-CN" sz="1600" dirty="0"/>
                  <a:t>K</a:t>
                </a:r>
                <a:r>
                  <a:rPr lang="zh-CN" altLang="en-US" sz="1600" dirty="0"/>
                  <a:t>－</a:t>
                </a:r>
                <a:r>
                  <a:rPr lang="en-US" altLang="zh-CN" sz="1600" dirty="0"/>
                  <a:t>1</a:t>
                </a:r>
                <a:r>
                  <a:rPr lang="zh-CN" altLang="en-US" sz="1600" dirty="0"/>
                  <a:t>个元素，至少还需要</a:t>
                </a:r>
                <a14:m>
                  <m:oMath xmlns:m="http://schemas.openxmlformats.org/officeDocument/2006/math">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𝑛</m:t>
                            </m:r>
                          </m:e>
                        </m:func>
                      </m:e>
                    </m:d>
                    <m:r>
                      <a:rPr lang="en-US" altLang="zh-CN" sz="1600" b="0" i="1" smtClean="0">
                        <a:latin typeface="Cambria Math" panose="02040503050406030204" pitchFamily="18" charset="0"/>
                      </a:rPr>
                      <m:t>−1</m:t>
                    </m:r>
                  </m:oMath>
                </a14:m>
                <a:r>
                  <a:rPr lang="zh-CN" altLang="en-US" sz="1600" dirty="0"/>
                  <a:t>次比较。</a:t>
                </a:r>
              </a:p>
            </p:txBody>
          </p:sp>
        </mc:Choice>
        <mc:Fallback xmlns="">
          <p:sp>
            <p:nvSpPr>
              <p:cNvPr id="7" name="文本框 6"/>
              <p:cNvSpPr txBox="1">
                <a:spLocks noRot="1" noChangeAspect="1" noMove="1" noResize="1" noEditPoints="1" noAdjustHandles="1" noChangeArrowheads="1" noChangeShapeType="1" noTextEdit="1"/>
              </p:cNvSpPr>
              <p:nvPr/>
            </p:nvSpPr>
            <p:spPr>
              <a:xfrm>
                <a:off x="1698501" y="5723650"/>
                <a:ext cx="6739328" cy="796693"/>
              </a:xfrm>
              <a:prstGeom prst="rect">
                <a:avLst/>
              </a:prstGeom>
              <a:blipFill rotWithShape="0">
                <a:blip r:embed="rId5"/>
                <a:stretch>
                  <a:fillRect l="-543" r="-271" b="-6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7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graphicFrame>
        <p:nvGraphicFramePr>
          <p:cNvPr id="5" name="表格 4"/>
          <p:cNvGraphicFramePr>
            <a:graphicFrameLocks noGrp="1"/>
          </p:cNvGraphicFramePr>
          <p:nvPr>
            <p:extLst>
              <p:ext uri="{D42A27DB-BD31-4B8C-83A1-F6EECF244321}">
                <p14:modId xmlns:p14="http://schemas.microsoft.com/office/powerpoint/2010/main" val="3755360644"/>
              </p:ext>
            </p:extLst>
          </p:nvPr>
        </p:nvGraphicFramePr>
        <p:xfrm>
          <a:off x="2257331" y="2899875"/>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mid</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pSp>
        <p:nvGrpSpPr>
          <p:cNvPr id="10" name="组合 9"/>
          <p:cNvGrpSpPr/>
          <p:nvPr/>
        </p:nvGrpSpPr>
        <p:grpSpPr>
          <a:xfrm>
            <a:off x="2263366" y="3383208"/>
            <a:ext cx="6083930" cy="549348"/>
            <a:chOff x="2263366" y="3383208"/>
            <a:chExt cx="6083930" cy="549348"/>
          </a:xfrm>
        </p:grpSpPr>
        <p:sp>
          <p:nvSpPr>
            <p:cNvPr id="6" name="右大括号 5"/>
            <p:cNvSpPr/>
            <p:nvPr/>
          </p:nvSpPr>
          <p:spPr>
            <a:xfrm rot="5400000">
              <a:off x="3472003" y="2174571"/>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rot="5400000">
              <a:off x="6966643" y="2174572"/>
              <a:ext cx="172015" cy="25892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43013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”&lt;“</a:t>
              </a:r>
              <a:endParaRPr lang="zh-CN" altLang="en-US" dirty="0"/>
            </a:p>
          </p:txBody>
        </p:sp>
        <p:sp>
          <p:nvSpPr>
            <p:cNvPr id="9" name="文本框 8"/>
            <p:cNvSpPr txBox="1"/>
            <p:nvPr/>
          </p:nvSpPr>
          <p:spPr>
            <a:xfrm>
              <a:off x="5924777" y="3563224"/>
              <a:ext cx="2255746" cy="369332"/>
            </a:xfrm>
            <a:prstGeom prst="rect">
              <a:avLst/>
            </a:prstGeom>
            <a:noFill/>
          </p:spPr>
          <p:txBody>
            <a:bodyPr wrap="none" rtlCol="0">
              <a:spAutoFit/>
            </a:bodyPr>
            <a:lstStyle/>
            <a:p>
              <a:r>
                <a:rPr lang="en-US" altLang="zh-CN" dirty="0"/>
                <a:t>(n-1)/2</a:t>
              </a:r>
              <a:r>
                <a:rPr lang="zh-CN" altLang="en-US" dirty="0"/>
                <a:t>个，记</a:t>
              </a:r>
              <a:r>
                <a:rPr lang="en-US" altLang="zh-CN" dirty="0"/>
                <a:t>”&gt;”</a:t>
              </a:r>
              <a:endParaRPr lang="zh-CN" altLang="en-US" dirty="0"/>
            </a:p>
          </p:txBody>
        </p:sp>
      </p:grpSp>
      <p:sp>
        <p:nvSpPr>
          <p:cNvPr id="11" name="文本框 10"/>
          <p:cNvSpPr txBox="1"/>
          <p:nvPr/>
        </p:nvSpPr>
        <p:spPr>
          <a:xfrm>
            <a:off x="2430137" y="4155540"/>
            <a:ext cx="5262979" cy="923330"/>
          </a:xfrm>
          <a:prstGeom prst="rect">
            <a:avLst/>
          </a:prstGeom>
          <a:noFill/>
        </p:spPr>
        <p:txBody>
          <a:bodyPr wrap="none" rtlCol="0">
            <a:spAutoFit/>
          </a:bodyPr>
          <a:lstStyle/>
          <a:p>
            <a:pPr>
              <a:lnSpc>
                <a:spcPct val="150000"/>
              </a:lnSpc>
            </a:pPr>
            <a:r>
              <a:rPr lang="zh-CN" altLang="en-US" dirty="0"/>
              <a:t>把能够确定状态信息的比较称为决定性比较。</a:t>
            </a:r>
            <a:endParaRPr lang="en-US" altLang="zh-CN" dirty="0"/>
          </a:p>
          <a:p>
            <a:pPr>
              <a:lnSpc>
                <a:spcPct val="150000"/>
              </a:lnSpc>
            </a:pPr>
            <a:r>
              <a:rPr lang="zh-CN" altLang="en-US" dirty="0"/>
              <a:t>把不能够确定状态信息的比较称为非决定性比较。</a:t>
            </a:r>
          </a:p>
        </p:txBody>
      </p:sp>
      <p:sp>
        <p:nvSpPr>
          <p:cNvPr id="12" name="文本框 11"/>
          <p:cNvSpPr txBox="1"/>
          <p:nvPr/>
        </p:nvSpPr>
        <p:spPr>
          <a:xfrm>
            <a:off x="2430137" y="5217520"/>
            <a:ext cx="5262979" cy="923330"/>
          </a:xfrm>
          <a:prstGeom prst="rect">
            <a:avLst/>
          </a:prstGeom>
          <a:noFill/>
        </p:spPr>
        <p:txBody>
          <a:bodyPr wrap="square" rtlCol="0">
            <a:spAutoFit/>
          </a:bodyPr>
          <a:lstStyle/>
          <a:p>
            <a:pPr>
              <a:lnSpc>
                <a:spcPct val="150000"/>
              </a:lnSpc>
            </a:pPr>
            <a:r>
              <a:rPr lang="zh-CN" altLang="en-US" dirty="0"/>
              <a:t>决定性比较有</a:t>
            </a:r>
            <a:r>
              <a:rPr lang="en-US" altLang="zh-CN" dirty="0"/>
              <a:t>n-1</a:t>
            </a:r>
            <a:r>
              <a:rPr lang="zh-CN" altLang="en-US" dirty="0"/>
              <a:t>次，算法的总工作量为决定性比较次数</a:t>
            </a:r>
            <a:r>
              <a:rPr lang="en-US" altLang="zh-CN" dirty="0"/>
              <a:t>+</a:t>
            </a:r>
            <a:r>
              <a:rPr lang="zh-CN" altLang="en-US" dirty="0"/>
              <a:t>非决定性比较的次数。</a:t>
            </a:r>
          </a:p>
        </p:txBody>
      </p:sp>
    </p:spTree>
    <p:extLst>
      <p:ext uri="{BB962C8B-B14F-4D97-AF65-F5344CB8AC3E}">
        <p14:creationId xmlns:p14="http://schemas.microsoft.com/office/powerpoint/2010/main" val="228553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框 2"/>
          <p:cNvSpPr txBox="1"/>
          <p:nvPr/>
        </p:nvSpPr>
        <p:spPr>
          <a:xfrm>
            <a:off x="1945200" y="1905000"/>
            <a:ext cx="2400016" cy="369332"/>
          </a:xfrm>
          <a:prstGeom prst="rect">
            <a:avLst/>
          </a:prstGeom>
          <a:noFill/>
        </p:spPr>
        <p:txBody>
          <a:bodyPr wrap="none" rtlCol="0">
            <a:spAutoFit/>
          </a:bodyPr>
          <a:lstStyle/>
          <a:p>
            <a:r>
              <a:rPr lang="zh-CN" altLang="en-US" dirty="0"/>
              <a:t>例</a:t>
            </a:r>
            <a:r>
              <a:rPr lang="en-US" altLang="zh-CN" dirty="0"/>
              <a:t>5</a:t>
            </a:r>
            <a:r>
              <a:rPr lang="zh-CN" altLang="en-US" dirty="0"/>
              <a:t>：求中位数问题。</a:t>
            </a:r>
          </a:p>
        </p:txBody>
      </p:sp>
      <p:sp>
        <p:nvSpPr>
          <p:cNvPr id="4" name="文本框 3"/>
          <p:cNvSpPr txBox="1"/>
          <p:nvPr/>
        </p:nvSpPr>
        <p:spPr>
          <a:xfrm>
            <a:off x="1945200" y="2476500"/>
            <a:ext cx="5493812" cy="369332"/>
          </a:xfrm>
          <a:prstGeom prst="rect">
            <a:avLst/>
          </a:prstGeom>
          <a:noFill/>
        </p:spPr>
        <p:txBody>
          <a:bodyPr wrap="none" rtlCol="0">
            <a:spAutoFit/>
          </a:bodyPr>
          <a:lstStyle/>
          <a:p>
            <a:r>
              <a:rPr lang="zh-CN" altLang="en-US" dirty="0"/>
              <a:t>对任意求中位数算法，可用如下规则构造最坏输入：</a:t>
            </a:r>
          </a:p>
        </p:txBody>
      </p:sp>
      <p:sp>
        <p:nvSpPr>
          <p:cNvPr id="5" name="文本框 4"/>
          <p:cNvSpPr txBox="1"/>
          <p:nvPr/>
        </p:nvSpPr>
        <p:spPr>
          <a:xfrm>
            <a:off x="2105025" y="2878723"/>
            <a:ext cx="2731838" cy="307777"/>
          </a:xfrm>
          <a:prstGeom prst="rect">
            <a:avLst/>
          </a:prstGeom>
          <a:noFill/>
        </p:spPr>
        <p:txBody>
          <a:bodyPr wrap="none" rtlCol="0">
            <a:spAutoFit/>
          </a:bodyPr>
          <a:lstStyle/>
          <a:p>
            <a:r>
              <a:rPr lang="en-US" altLang="zh-CN" sz="1400" dirty="0"/>
              <a:t>(1) </a:t>
            </a:r>
            <a:r>
              <a:rPr lang="zh-CN" altLang="en-US" sz="1400" dirty="0"/>
              <a:t>任意确定一个中位数</a:t>
            </a:r>
            <a:r>
              <a:rPr lang="en-US" altLang="zh-CN" sz="1400" dirty="0"/>
              <a:t>mid</a:t>
            </a:r>
            <a:r>
              <a:rPr lang="zh-CN" altLang="en-US" sz="1400" dirty="0"/>
              <a:t>；</a:t>
            </a:r>
          </a:p>
        </p:txBody>
      </p:sp>
      <p:sp>
        <p:nvSpPr>
          <p:cNvPr id="6" name="文本框 5"/>
          <p:cNvSpPr txBox="1"/>
          <p:nvPr/>
        </p:nvSpPr>
        <p:spPr>
          <a:xfrm>
            <a:off x="2105022" y="3207605"/>
            <a:ext cx="5708614" cy="307777"/>
          </a:xfrm>
          <a:prstGeom prst="rect">
            <a:avLst/>
          </a:prstGeom>
          <a:noFill/>
        </p:spPr>
        <p:txBody>
          <a:bodyPr wrap="none" rtlCol="0">
            <a:spAutoFit/>
          </a:bodyPr>
          <a:lstStyle/>
          <a:p>
            <a:r>
              <a:rPr lang="en-US" altLang="zh-CN" sz="1400" dirty="0"/>
              <a:t>(2)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a:t>
            </a:r>
            <a:r>
              <a:rPr lang="zh-CN" altLang="en-US" sz="1400" dirty="0"/>
              <a:t>和</a:t>
            </a:r>
            <a:r>
              <a:rPr lang="en-US" altLang="zh-CN" sz="1400" dirty="0"/>
              <a:t>y</a:t>
            </a:r>
            <a:r>
              <a:rPr lang="zh-CN" altLang="en-US" sz="1400" dirty="0"/>
              <a:t>都没有确定值，则置</a:t>
            </a:r>
            <a:r>
              <a:rPr lang="en-US" altLang="zh-CN" sz="1400" dirty="0"/>
              <a:t>x&lt;mid</a:t>
            </a:r>
            <a:r>
              <a:rPr lang="zh-CN" altLang="en-US" sz="1400" dirty="0"/>
              <a:t>，</a:t>
            </a:r>
            <a:r>
              <a:rPr lang="en-US" altLang="zh-CN" sz="1400" dirty="0"/>
              <a:t>y&gt;mid</a:t>
            </a:r>
            <a:r>
              <a:rPr lang="zh-CN" altLang="en-US" sz="1400" dirty="0"/>
              <a:t>；</a:t>
            </a:r>
          </a:p>
        </p:txBody>
      </p:sp>
      <p:sp>
        <p:nvSpPr>
          <p:cNvPr id="7" name="文本框 6"/>
          <p:cNvSpPr txBox="1"/>
          <p:nvPr/>
        </p:nvSpPr>
        <p:spPr>
          <a:xfrm>
            <a:off x="2105023" y="3540357"/>
            <a:ext cx="5242141" cy="307777"/>
          </a:xfrm>
          <a:prstGeom prst="rect">
            <a:avLst/>
          </a:prstGeom>
          <a:noFill/>
        </p:spPr>
        <p:txBody>
          <a:bodyPr wrap="none" rtlCol="0">
            <a:spAutoFit/>
          </a:bodyPr>
          <a:lstStyle/>
          <a:p>
            <a:r>
              <a:rPr lang="en-US" altLang="zh-CN" sz="1400" dirty="0"/>
              <a:t>(3)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x&lt;mid</a:t>
            </a:r>
            <a:r>
              <a:rPr lang="zh-CN" altLang="en-US" sz="1400" dirty="0"/>
              <a:t>，</a:t>
            </a:r>
            <a:r>
              <a:rPr lang="en-US" altLang="zh-CN" sz="1400" dirty="0"/>
              <a:t>y</a:t>
            </a:r>
            <a:r>
              <a:rPr lang="zh-CN" altLang="en-US" sz="1400" dirty="0"/>
              <a:t>没有确定值，则置</a:t>
            </a:r>
            <a:r>
              <a:rPr lang="en-US" altLang="zh-CN" sz="1400" dirty="0"/>
              <a:t>y&gt;mid</a:t>
            </a:r>
            <a:r>
              <a:rPr lang="zh-CN" altLang="en-US" sz="1400" dirty="0"/>
              <a:t>；</a:t>
            </a:r>
          </a:p>
        </p:txBody>
      </p:sp>
      <p:sp>
        <p:nvSpPr>
          <p:cNvPr id="8" name="文本框 7"/>
          <p:cNvSpPr txBox="1"/>
          <p:nvPr/>
        </p:nvSpPr>
        <p:spPr>
          <a:xfrm>
            <a:off x="2105023" y="3878302"/>
            <a:ext cx="5242141" cy="307777"/>
          </a:xfrm>
          <a:prstGeom prst="rect">
            <a:avLst/>
          </a:prstGeom>
          <a:noFill/>
        </p:spPr>
        <p:txBody>
          <a:bodyPr wrap="none" rtlCol="0">
            <a:spAutoFit/>
          </a:bodyPr>
          <a:lstStyle/>
          <a:p>
            <a:r>
              <a:rPr lang="en-US" altLang="zh-CN" sz="1400" dirty="0"/>
              <a:t>(4) </a:t>
            </a:r>
            <a:r>
              <a:rPr lang="zh-CN" altLang="en-US" sz="1400" dirty="0"/>
              <a:t>若算法比较</a:t>
            </a:r>
            <a:r>
              <a:rPr lang="en-US" altLang="zh-CN" sz="1400" dirty="0"/>
              <a:t>x</a:t>
            </a:r>
            <a:r>
              <a:rPr lang="zh-CN" altLang="en-US" sz="1400" dirty="0"/>
              <a:t>和</a:t>
            </a:r>
            <a:r>
              <a:rPr lang="en-US" altLang="zh-CN" sz="1400" dirty="0"/>
              <a:t>y</a:t>
            </a:r>
            <a:r>
              <a:rPr lang="zh-CN" altLang="en-US" sz="1400" dirty="0"/>
              <a:t>，且</a:t>
            </a:r>
            <a:r>
              <a:rPr lang="en-US" altLang="zh-CN" sz="1400" dirty="0"/>
              <a:t>x&gt;mid</a:t>
            </a:r>
            <a:r>
              <a:rPr lang="zh-CN" altLang="en-US" sz="1400" dirty="0"/>
              <a:t>，</a:t>
            </a:r>
            <a:r>
              <a:rPr lang="en-US" altLang="zh-CN" sz="1400" dirty="0"/>
              <a:t>y</a:t>
            </a:r>
            <a:r>
              <a:rPr lang="zh-CN" altLang="en-US" sz="1400" dirty="0"/>
              <a:t>没有确定值，则置</a:t>
            </a:r>
            <a:r>
              <a:rPr lang="en-US" altLang="zh-CN" sz="1400" dirty="0"/>
              <a:t>y&lt;mid</a:t>
            </a:r>
            <a:r>
              <a:rPr lang="zh-CN" altLang="en-US" sz="1400" dirty="0"/>
              <a:t>；</a:t>
            </a:r>
          </a:p>
        </p:txBody>
      </p:sp>
      <p:sp>
        <p:nvSpPr>
          <p:cNvPr id="9" name="文本框 8"/>
          <p:cNvSpPr txBox="1"/>
          <p:nvPr/>
        </p:nvSpPr>
        <p:spPr>
          <a:xfrm>
            <a:off x="2105022" y="4209907"/>
            <a:ext cx="6510115" cy="307777"/>
          </a:xfrm>
          <a:prstGeom prst="rect">
            <a:avLst/>
          </a:prstGeom>
          <a:noFill/>
        </p:spPr>
        <p:txBody>
          <a:bodyPr wrap="square" rtlCol="0">
            <a:spAutoFit/>
          </a:bodyPr>
          <a:lstStyle/>
          <a:p>
            <a:r>
              <a:rPr lang="en-US" altLang="zh-CN" sz="1400" dirty="0"/>
              <a:t>(5) </a:t>
            </a:r>
            <a:r>
              <a:rPr lang="zh-CN" altLang="en-US" sz="1400" dirty="0"/>
              <a:t>若已有</a:t>
            </a:r>
            <a:r>
              <a:rPr lang="en-US" altLang="zh-CN" sz="1400" dirty="0"/>
              <a:t>(n-1)/2</a:t>
            </a:r>
            <a:r>
              <a:rPr lang="zh-CN" altLang="en-US" sz="1400" dirty="0"/>
              <a:t>个元素被置小于</a:t>
            </a:r>
            <a:r>
              <a:rPr lang="en-US" altLang="zh-CN" sz="1400" dirty="0"/>
              <a:t>mid</a:t>
            </a:r>
            <a:r>
              <a:rPr lang="zh-CN" altLang="en-US" sz="1400" dirty="0"/>
              <a:t>，则剩余未确定元素均置为大于</a:t>
            </a:r>
            <a:r>
              <a:rPr lang="en-US" altLang="zh-CN" sz="1400" dirty="0"/>
              <a:t>mid</a:t>
            </a:r>
            <a:r>
              <a:rPr lang="zh-CN" altLang="en-US" sz="1400" dirty="0"/>
              <a:t>；</a:t>
            </a:r>
          </a:p>
        </p:txBody>
      </p:sp>
      <p:sp>
        <p:nvSpPr>
          <p:cNvPr id="10" name="文本框 9"/>
          <p:cNvSpPr txBox="1"/>
          <p:nvPr/>
        </p:nvSpPr>
        <p:spPr>
          <a:xfrm>
            <a:off x="2105022" y="4533596"/>
            <a:ext cx="6510115" cy="307777"/>
          </a:xfrm>
          <a:prstGeom prst="rect">
            <a:avLst/>
          </a:prstGeom>
          <a:noFill/>
        </p:spPr>
        <p:txBody>
          <a:bodyPr wrap="square" rtlCol="0">
            <a:spAutoFit/>
          </a:bodyPr>
          <a:lstStyle/>
          <a:p>
            <a:r>
              <a:rPr lang="en-US" altLang="zh-CN" sz="1400" dirty="0"/>
              <a:t>(6) </a:t>
            </a:r>
            <a:r>
              <a:rPr lang="zh-CN" altLang="en-US" sz="1400" dirty="0"/>
              <a:t>若已有</a:t>
            </a:r>
            <a:r>
              <a:rPr lang="en-US" altLang="zh-CN" sz="1400" dirty="0"/>
              <a:t>(n-1)/2</a:t>
            </a:r>
            <a:r>
              <a:rPr lang="zh-CN" altLang="en-US" sz="1400" dirty="0"/>
              <a:t>个元素被置大于</a:t>
            </a:r>
            <a:r>
              <a:rPr lang="en-US" altLang="zh-CN" sz="1400" dirty="0"/>
              <a:t>mid</a:t>
            </a:r>
            <a:r>
              <a:rPr lang="zh-CN" altLang="en-US" sz="1400" dirty="0"/>
              <a:t>，则剩余未确定元素均置为小于</a:t>
            </a:r>
            <a:r>
              <a:rPr lang="en-US" altLang="zh-CN" sz="1400" dirty="0"/>
              <a:t>mid</a:t>
            </a:r>
            <a:r>
              <a:rPr lang="zh-CN" altLang="en-US" sz="1400" dirty="0"/>
              <a:t>；</a:t>
            </a:r>
          </a:p>
        </p:txBody>
      </p:sp>
      <p:sp>
        <p:nvSpPr>
          <p:cNvPr id="12" name="文本框 11"/>
          <p:cNvSpPr txBox="1"/>
          <p:nvPr/>
        </p:nvSpPr>
        <p:spPr>
          <a:xfrm>
            <a:off x="2105021" y="4879457"/>
            <a:ext cx="6510115" cy="708656"/>
          </a:xfrm>
          <a:prstGeom prst="rect">
            <a:avLst/>
          </a:prstGeom>
          <a:noFill/>
        </p:spPr>
        <p:txBody>
          <a:bodyPr wrap="square" rtlCol="0">
            <a:spAutoFit/>
          </a:bodyPr>
          <a:lstStyle/>
          <a:p>
            <a:pPr>
              <a:lnSpc>
                <a:spcPct val="150000"/>
              </a:lnSpc>
            </a:pPr>
            <a:r>
              <a:rPr lang="zh-CN" altLang="en-US" sz="1400" dirty="0"/>
              <a:t>由上述构造规则，在确定所有的输入之前，所有导致对输入进行置值的比较都是非决定性的，且这样的比较共有</a:t>
            </a:r>
            <a:r>
              <a:rPr lang="en-US" altLang="zh-CN" sz="1400" dirty="0"/>
              <a:t>(n-1)/2</a:t>
            </a:r>
            <a:r>
              <a:rPr lang="zh-CN" altLang="en-US" sz="1400" dirty="0"/>
              <a:t>次。</a:t>
            </a:r>
          </a:p>
        </p:txBody>
      </p:sp>
      <mc:AlternateContent xmlns:mc="http://schemas.openxmlformats.org/markup-compatibility/2006" xmlns:a14="http://schemas.microsoft.com/office/drawing/2010/main">
        <mc:Choice Requires="a14">
          <p:sp>
            <p:nvSpPr>
              <p:cNvPr id="13" name="文本框 12"/>
              <p:cNvSpPr txBox="1"/>
              <p:nvPr/>
            </p:nvSpPr>
            <p:spPr>
              <a:xfrm>
                <a:off x="2105021" y="5683861"/>
                <a:ext cx="6510115" cy="1101071"/>
              </a:xfrm>
              <a:prstGeom prst="rect">
                <a:avLst/>
              </a:prstGeom>
              <a:noFill/>
            </p:spPr>
            <p:txBody>
              <a:bodyPr wrap="square" rtlCol="0">
                <a:spAutoFit/>
              </a:bodyPr>
              <a:lstStyle/>
              <a:p>
                <a:pPr>
                  <a:lnSpc>
                    <a:spcPct val="150000"/>
                  </a:lnSpc>
                </a:pPr>
                <a:r>
                  <a:rPr lang="zh-CN" altLang="en-US" sz="1400" dirty="0"/>
                  <a:t>结论：任意求中位数的算法，非决定性比较的次数不会少于</a:t>
                </a:r>
                <a:r>
                  <a:rPr lang="en-US" altLang="zh-CN" sz="1400" dirty="0"/>
                  <a:t>(n-1)/2</a:t>
                </a:r>
                <a:r>
                  <a:rPr lang="zh-CN" altLang="en-US" sz="1400" dirty="0"/>
                  <a:t>次，</a:t>
                </a:r>
                <a:endParaRPr lang="en-US" altLang="zh-CN" sz="1400" dirty="0"/>
              </a:p>
              <a:p>
                <a:pPr>
                  <a:lnSpc>
                    <a:spcPct val="150000"/>
                  </a:lnSpc>
                </a:pPr>
                <a:r>
                  <a:rPr lang="zh-CN" altLang="en-US" sz="1400" dirty="0"/>
                  <a:t>因此，问题的难度下界为：</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endParaRPr lang="zh-CN" altLang="en-US" sz="1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105021" y="5683861"/>
                <a:ext cx="6510115" cy="1101071"/>
              </a:xfrm>
              <a:prstGeom prst="rect">
                <a:avLst/>
              </a:prstGeom>
              <a:blipFill rotWithShape="0">
                <a:blip r:embed="rId2"/>
                <a:stretch>
                  <a:fillRect l="-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7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sz="1400" dirty="0"/>
              <a:t>决策树是一棵二叉树，每个非叶结点代表一次运算（如一次比较），叶结点代表一个输出。</a:t>
            </a:r>
            <a:endParaRPr lang="en-US" altLang="zh-CN" sz="1400" dirty="0"/>
          </a:p>
          <a:p>
            <a:pPr lvl="1"/>
            <a:r>
              <a:rPr lang="zh-CN" altLang="en-US" sz="1400" dirty="0"/>
              <a:t>任何算法要得到输出就必须完成从根到叶的路径上的所有的运算。</a:t>
            </a:r>
            <a:endParaRPr lang="en-US" altLang="zh-CN" sz="1400" dirty="0"/>
          </a:p>
          <a:p>
            <a:pPr lvl="1"/>
            <a:r>
              <a:rPr lang="zh-CN" altLang="en-US" sz="1400" dirty="0"/>
              <a:t>如果叶结点为所有的输出，则问题的难度下界不低于决策树的深度。</a:t>
            </a:r>
            <a:endParaRPr lang="en-US" altLang="zh-CN" sz="1400" dirty="0"/>
          </a:p>
        </p:txBody>
      </p:sp>
      <p:pic>
        <p:nvPicPr>
          <p:cNvPr id="5" name="图片 4"/>
          <p:cNvPicPr>
            <a:picLocks noChangeAspect="1"/>
          </p:cNvPicPr>
          <p:nvPr/>
        </p:nvPicPr>
        <p:blipFill>
          <a:blip r:embed="rId3">
            <a:clrChange>
              <a:clrFrom>
                <a:srgbClr val="FFFFFF"/>
              </a:clrFrom>
              <a:clrTo>
                <a:srgbClr val="FFFFFF">
                  <a:alpha val="0"/>
                </a:srgbClr>
              </a:clrTo>
            </a:clrChange>
            <a:biLevel thresh="75000"/>
          </a:blip>
          <a:stretch>
            <a:fillRect/>
          </a:stretch>
        </p:blipFill>
        <p:spPr>
          <a:xfrm>
            <a:off x="3179455" y="4334475"/>
            <a:ext cx="4696348" cy="2523525"/>
          </a:xfrm>
          <a:prstGeom prst="rect">
            <a:avLst/>
          </a:prstGeom>
        </p:spPr>
      </p:pic>
    </p:spTree>
    <p:extLst>
      <p:ext uri="{BB962C8B-B14F-4D97-AF65-F5344CB8AC3E}">
        <p14:creationId xmlns:p14="http://schemas.microsoft.com/office/powerpoint/2010/main" val="343536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用决策树确认问题的难度下界</a:t>
                </a:r>
                <a:endParaRPr lang="en-US" altLang="zh-CN" dirty="0"/>
              </a:p>
              <a:p>
                <a:pPr lvl="1"/>
                <a:r>
                  <a:rPr lang="zh-CN" altLang="en-US" dirty="0"/>
                  <a:t>二叉树的第</a:t>
                </a:r>
                <a:r>
                  <a:rPr lang="en-US" altLang="zh-CN" dirty="0"/>
                  <a:t>k</a:t>
                </a:r>
                <a:r>
                  <a:rPr lang="zh-CN" altLang="en-US" dirty="0"/>
                  <a:t>层最多有</a:t>
                </a:r>
                <a:r>
                  <a:rPr lang="en-US" altLang="zh-CN" dirty="0"/>
                  <a:t>2</a:t>
                </a:r>
                <a:r>
                  <a:rPr lang="en-US" altLang="zh-CN" baseline="30000" dirty="0"/>
                  <a:t>k</a:t>
                </a:r>
                <a:r>
                  <a:rPr lang="zh-CN" altLang="en-US" dirty="0"/>
                  <a:t>个结点。</a:t>
                </a:r>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m:t>
                    </m:r>
                  </m:oMath>
                </a14:m>
                <a:r>
                  <a:rPr lang="zh-CN" altLang="en-US" dirty="0"/>
                  <a:t>空树的深度</a:t>
                </a:r>
                <a:r>
                  <a:rPr lang="en-US" altLang="zh-CN" dirty="0"/>
                  <a:t>h</a:t>
                </a:r>
                <a:r>
                  <a:rPr lang="zh-CN" altLang="en-US" dirty="0"/>
                  <a:t>等于</a:t>
                </a:r>
                <a:r>
                  <a:rPr lang="en-US" altLang="zh-CN" dirty="0"/>
                  <a:t>0</a:t>
                </a:r>
                <a:r>
                  <a:rPr lang="zh-CN" altLang="en-US" dirty="0"/>
                  <a:t>。</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zh-CN" altLang="en-US" i="1" smtClean="0">
                            <a:latin typeface="Cambria Math" panose="02040503050406030204" pitchFamily="18" charset="0"/>
                          </a:rPr>
                        </m:ctrlPr>
                      </m:dPr>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d>
                  </m:oMath>
                </a14:m>
                <a:endParaRPr lang="en-US" altLang="zh-CN" dirty="0"/>
              </a:p>
              <a:p>
                <a:pPr lvl="1"/>
                <a:r>
                  <a:rPr lang="zh-CN" altLang="en-US" dirty="0"/>
                  <a:t>当</a:t>
                </a:r>
                <a:r>
                  <a:rPr lang="en-US" altLang="zh-CN" dirty="0"/>
                  <a:t>n</a:t>
                </a:r>
                <a:r>
                  <a:rPr lang="en-US" altLang="zh-CN" baseline="-25000" dirty="0"/>
                  <a:t>1</a:t>
                </a:r>
                <a:r>
                  <a:rPr lang="en-US" altLang="zh-CN" dirty="0"/>
                  <a:t>=0</a:t>
                </a:r>
                <a:r>
                  <a:rPr lang="zh-CN" altLang="en-US" dirty="0"/>
                  <a:t>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−1</m:t>
                        </m:r>
                      </m:sup>
                    </m:sSup>
                  </m:oMath>
                </a14:m>
                <a:r>
                  <a:rPr lang="zh-CN" altLang="en-US" dirty="0"/>
                  <a:t>，即，</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0</m:t>
                                </m:r>
                              </m:sub>
                            </m:sSub>
                          </m:e>
                        </m:func>
                        <m:r>
                          <a:rPr lang="en-US" altLang="zh-CN" b="0" i="1" smtClean="0">
                            <a:latin typeface="Cambria Math" panose="02040503050406030204" pitchFamily="18" charset="0"/>
                            <a:ea typeface="Cambria Math" panose="02040503050406030204" pitchFamily="18" charset="0"/>
                          </a:rPr>
                          <m:t>+1</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4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9" name="矩形 8"/>
          <p:cNvSpPr/>
          <p:nvPr/>
        </p:nvSpPr>
        <p:spPr>
          <a:xfrm>
            <a:off x="2407766" y="2687042"/>
            <a:ext cx="5664068" cy="1569660"/>
          </a:xfrm>
          <a:prstGeom prst="rect">
            <a:avLst/>
          </a:prstGeom>
        </p:spPr>
        <p:txBody>
          <a:bodyPr wrap="square">
            <a:spAutoFit/>
          </a:bodyPr>
          <a:lstStyle/>
          <a:p>
            <a:pPr lvl="0">
              <a:lnSpc>
                <a:spcPct val="150000"/>
              </a:lnSpc>
            </a:pPr>
            <a:r>
              <a:rPr lang="zh-CN" altLang="en-US" sz="1600" dirty="0"/>
              <a:t>将第一步比较的元素</a:t>
            </a:r>
            <a:r>
              <a:rPr lang="en-US" altLang="zh-CN" sz="1600" dirty="0"/>
              <a:t>L</a:t>
            </a:r>
            <a:r>
              <a:rPr lang="en-US" altLang="zh-CN" sz="1600" baseline="-25000" dirty="0"/>
              <a:t>i</a:t>
            </a:r>
            <a:r>
              <a:rPr lang="zh-CN" altLang="en-US" sz="1600" dirty="0"/>
              <a:t>做为决策树的根结点；</a:t>
            </a:r>
            <a:endParaRPr lang="en-US" altLang="zh-CN" sz="1600" dirty="0"/>
          </a:p>
          <a:p>
            <a:pPr lvl="0">
              <a:lnSpc>
                <a:spcPct val="150000"/>
              </a:lnSpc>
            </a:pPr>
            <a:r>
              <a:rPr lang="zh-CN" altLang="en-US" sz="1600" dirty="0"/>
              <a:t>当比较</a:t>
            </a:r>
            <a:r>
              <a:rPr lang="en-US" altLang="zh-CN" sz="1600" dirty="0"/>
              <a:t>x&lt;L</a:t>
            </a:r>
            <a:r>
              <a:rPr lang="en-US" altLang="zh-CN" sz="1600" baseline="-25000" dirty="0"/>
              <a:t>i</a:t>
            </a:r>
            <a:r>
              <a:rPr lang="zh-CN" altLang="en-US" sz="1600" dirty="0"/>
              <a:t>时，下一步比较的元素</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结点的左子；</a:t>
            </a:r>
            <a:endParaRPr lang="en-US" altLang="zh-CN" sz="1600" dirty="0"/>
          </a:p>
          <a:p>
            <a:pPr lvl="0">
              <a:lnSpc>
                <a:spcPct val="150000"/>
              </a:lnSpc>
            </a:pPr>
            <a:r>
              <a:rPr lang="zh-CN" altLang="en-US" sz="1600" dirty="0"/>
              <a:t>当比较</a:t>
            </a:r>
            <a:r>
              <a:rPr lang="en-US" altLang="zh-CN" sz="1600" dirty="0"/>
              <a:t>x&gt;L</a:t>
            </a:r>
            <a:r>
              <a:rPr lang="en-US" altLang="zh-CN" sz="1600" baseline="-25000" dirty="0"/>
              <a:t>i</a:t>
            </a:r>
            <a:r>
              <a:rPr lang="zh-CN" altLang="en-US" sz="1600" dirty="0"/>
              <a:t>时，下一步比较的结点</a:t>
            </a:r>
            <a:r>
              <a:rPr lang="en-US" altLang="zh-CN" sz="1600" dirty="0" err="1"/>
              <a:t>L</a:t>
            </a:r>
            <a:r>
              <a:rPr lang="en-US" altLang="zh-CN" sz="1600" baseline="-25000" dirty="0" err="1"/>
              <a:t>j</a:t>
            </a:r>
            <a:r>
              <a:rPr lang="zh-CN" altLang="en-US" sz="1600" dirty="0"/>
              <a:t>做为</a:t>
            </a:r>
            <a:r>
              <a:rPr lang="en-US" altLang="zh-CN" sz="1600" dirty="0"/>
              <a:t>L</a:t>
            </a:r>
            <a:r>
              <a:rPr lang="en-US" altLang="zh-CN" sz="1600" baseline="-25000" dirty="0"/>
              <a:t>i</a:t>
            </a:r>
            <a:r>
              <a:rPr lang="zh-CN" altLang="en-US" sz="1600" dirty="0"/>
              <a:t>结点的右子；</a:t>
            </a:r>
            <a:endParaRPr lang="en-US" altLang="zh-CN" sz="1600" dirty="0"/>
          </a:p>
          <a:p>
            <a:pPr lvl="0">
              <a:lnSpc>
                <a:spcPct val="150000"/>
              </a:lnSpc>
            </a:pPr>
            <a:r>
              <a:rPr lang="zh-CN" altLang="en-US" sz="1600" dirty="0"/>
              <a:t>当比较</a:t>
            </a:r>
            <a:r>
              <a:rPr lang="en-US" altLang="zh-CN" sz="1600" dirty="0"/>
              <a:t>x=L</a:t>
            </a:r>
            <a:r>
              <a:rPr lang="en-US" altLang="zh-CN" sz="1600" baseline="-25000" dirty="0"/>
              <a:t>i</a:t>
            </a:r>
            <a:r>
              <a:rPr lang="zh-CN" altLang="en-US" sz="1600" dirty="0"/>
              <a:t>时，算法结束。</a:t>
            </a:r>
          </a:p>
        </p:txBody>
      </p:sp>
      <p:sp>
        <p:nvSpPr>
          <p:cNvPr id="13" name="文本框 12"/>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grpSp>
        <p:nvGrpSpPr>
          <p:cNvPr id="3" name="组合 2">
            <a:extLst>
              <a:ext uri="{FF2B5EF4-FFF2-40B4-BE49-F238E27FC236}">
                <a16:creationId xmlns:a16="http://schemas.microsoft.com/office/drawing/2014/main" id="{0A304FB7-3754-41C4-9572-C497D5938234}"/>
              </a:ext>
            </a:extLst>
          </p:cNvPr>
          <p:cNvGrpSpPr/>
          <p:nvPr/>
        </p:nvGrpSpPr>
        <p:grpSpPr>
          <a:xfrm>
            <a:off x="3867618" y="4506968"/>
            <a:ext cx="2744361" cy="1403033"/>
            <a:chOff x="3867618" y="4506968"/>
            <a:chExt cx="2744361" cy="1403033"/>
          </a:xfrm>
        </p:grpSpPr>
        <p:grpSp>
          <p:nvGrpSpPr>
            <p:cNvPr id="11" name="组合 10"/>
            <p:cNvGrpSpPr/>
            <p:nvPr/>
          </p:nvGrpSpPr>
          <p:grpSpPr>
            <a:xfrm>
              <a:off x="3867618" y="4506968"/>
              <a:ext cx="2744361" cy="1403033"/>
              <a:chOff x="3400424" y="4038361"/>
              <a:chExt cx="2744361" cy="1403033"/>
            </a:xfrm>
          </p:grpSpPr>
          <p:sp>
            <p:nvSpPr>
              <p:cNvPr id="4" name="文本框 3"/>
              <p:cNvSpPr txBox="1"/>
              <p:nvPr/>
            </p:nvSpPr>
            <p:spPr>
              <a:xfrm>
                <a:off x="3583172" y="4443410"/>
                <a:ext cx="691215" cy="369332"/>
              </a:xfrm>
              <a:prstGeom prst="rect">
                <a:avLst/>
              </a:prstGeom>
              <a:noFill/>
            </p:spPr>
            <p:txBody>
              <a:bodyPr wrap="none" rtlCol="0">
                <a:spAutoFit/>
              </a:bodyPr>
              <a:lstStyle/>
              <a:p>
                <a:r>
                  <a:rPr lang="en-US" altLang="zh-CN" dirty="0"/>
                  <a:t>x&lt;L</a:t>
                </a:r>
                <a:r>
                  <a:rPr lang="en-US" altLang="zh-CN" baseline="-25000" dirty="0"/>
                  <a:t>i</a:t>
                </a:r>
                <a:endParaRPr lang="zh-CN" altLang="en-US" baseline="-25000" dirty="0"/>
              </a:p>
            </p:txBody>
          </p:sp>
          <p:sp>
            <p:nvSpPr>
              <p:cNvPr id="5" name="文本框 4"/>
              <p:cNvSpPr txBox="1"/>
              <p:nvPr/>
            </p:nvSpPr>
            <p:spPr>
              <a:xfrm>
                <a:off x="3400424"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6" name="文本框 5"/>
              <p:cNvSpPr txBox="1"/>
              <p:nvPr/>
            </p:nvSpPr>
            <p:spPr>
              <a:xfrm>
                <a:off x="5729287" y="5072062"/>
                <a:ext cx="415498" cy="369332"/>
              </a:xfrm>
              <a:prstGeom prst="rect">
                <a:avLst/>
              </a:prstGeom>
              <a:noFill/>
            </p:spPr>
            <p:txBody>
              <a:bodyPr wrap="none" rtlCol="0">
                <a:spAutoFit/>
              </a:bodyPr>
              <a:lstStyle/>
              <a:p>
                <a:r>
                  <a:rPr lang="en-US" altLang="zh-CN" dirty="0" err="1"/>
                  <a:t>L</a:t>
                </a:r>
                <a:r>
                  <a:rPr lang="en-US" altLang="zh-CN" baseline="-25000" dirty="0" err="1"/>
                  <a:t>j</a:t>
                </a:r>
                <a:endParaRPr lang="zh-CN" altLang="en-US" baseline="-25000" dirty="0"/>
              </a:p>
            </p:txBody>
          </p:sp>
          <p:sp>
            <p:nvSpPr>
              <p:cNvPr id="7" name="文本框 6"/>
              <p:cNvSpPr txBox="1"/>
              <p:nvPr/>
            </p:nvSpPr>
            <p:spPr>
              <a:xfrm>
                <a:off x="4564855" y="4038361"/>
                <a:ext cx="415498" cy="369332"/>
              </a:xfrm>
              <a:prstGeom prst="rect">
                <a:avLst/>
              </a:prstGeom>
              <a:noFill/>
            </p:spPr>
            <p:txBody>
              <a:bodyPr wrap="none" rtlCol="0">
                <a:spAutoFit/>
              </a:bodyPr>
              <a:lstStyle/>
              <a:p>
                <a:r>
                  <a:rPr lang="en-US" altLang="zh-CN" dirty="0"/>
                  <a:t>L</a:t>
                </a:r>
                <a:r>
                  <a:rPr lang="en-US" altLang="zh-CN" baseline="-25000" dirty="0"/>
                  <a:t>i</a:t>
                </a:r>
                <a:endParaRPr lang="zh-CN" altLang="en-US" baseline="-25000" dirty="0"/>
              </a:p>
            </p:txBody>
          </p:sp>
          <p:sp>
            <p:nvSpPr>
              <p:cNvPr id="8" name="文本框 7"/>
              <p:cNvSpPr txBox="1"/>
              <p:nvPr/>
            </p:nvSpPr>
            <p:spPr>
              <a:xfrm>
                <a:off x="5226512" y="4443410"/>
                <a:ext cx="691215" cy="369332"/>
              </a:xfrm>
              <a:prstGeom prst="rect">
                <a:avLst/>
              </a:prstGeom>
              <a:noFill/>
            </p:spPr>
            <p:txBody>
              <a:bodyPr wrap="none" rtlCol="0">
                <a:spAutoFit/>
              </a:bodyPr>
              <a:lstStyle/>
              <a:p>
                <a:r>
                  <a:rPr lang="en-US" altLang="zh-CN" dirty="0"/>
                  <a:t>x&gt;L</a:t>
                </a:r>
                <a:r>
                  <a:rPr lang="en-US" altLang="zh-CN" baseline="-25000" dirty="0"/>
                  <a:t>i</a:t>
                </a:r>
                <a:endParaRPr lang="zh-CN" altLang="en-US" baseline="-25000" dirty="0"/>
              </a:p>
            </p:txBody>
          </p:sp>
          <p:cxnSp>
            <p:nvCxnSpPr>
              <p:cNvPr id="10" name="直接连接符 9"/>
              <p:cNvCxnSpPr>
                <a:stCxn id="7" idx="2"/>
                <a:endCxn id="5" idx="0"/>
              </p:cNvCxnSpPr>
              <p:nvPr/>
            </p:nvCxnSpPr>
            <p:spPr>
              <a:xfrm flipH="1">
                <a:off x="3608173" y="4407693"/>
                <a:ext cx="1164431" cy="66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6" idx="0"/>
              </p:cNvCxnSpPr>
              <p:nvPr/>
            </p:nvCxnSpPr>
            <p:spPr>
              <a:xfrm>
                <a:off x="4772604" y="4407693"/>
                <a:ext cx="1164432" cy="664369"/>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57D29B-F75D-438B-A093-F99DF3AC4E9A}"/>
                  </a:ext>
                </a:extLst>
              </p:cNvPr>
              <p:cNvSpPr txBox="1"/>
              <p:nvPr/>
            </p:nvSpPr>
            <p:spPr>
              <a:xfrm>
                <a:off x="4496009" y="4894938"/>
                <a:ext cx="691215" cy="369332"/>
              </a:xfrm>
              <a:prstGeom prst="rect">
                <a:avLst/>
              </a:prstGeom>
              <a:noFill/>
            </p:spPr>
            <p:txBody>
              <a:bodyPr wrap="none" rtlCol="0">
                <a:spAutoFit/>
              </a:bodyPr>
              <a:lstStyle/>
              <a:p>
                <a:r>
                  <a:rPr lang="en-US" altLang="zh-CN" dirty="0"/>
                  <a:t>x=L</a:t>
                </a:r>
                <a:r>
                  <a:rPr lang="en-US" altLang="zh-CN" baseline="-25000" dirty="0"/>
                  <a:t>i</a:t>
                </a:r>
                <a:endParaRPr lang="zh-CN" altLang="en-US" baseline="-25000" dirty="0"/>
              </a:p>
            </p:txBody>
          </p:sp>
        </p:grpSp>
        <p:cxnSp>
          <p:nvCxnSpPr>
            <p:cNvPr id="14" name="直接连接符 13">
              <a:extLst>
                <a:ext uri="{FF2B5EF4-FFF2-40B4-BE49-F238E27FC236}">
                  <a16:creationId xmlns:a16="http://schemas.microsoft.com/office/drawing/2014/main" id="{04015213-85BA-41F8-9784-F1DE0B6BD980}"/>
                </a:ext>
              </a:extLst>
            </p:cNvPr>
            <p:cNvCxnSpPr>
              <a:stCxn id="7" idx="2"/>
            </p:cNvCxnSpPr>
            <p:nvPr/>
          </p:nvCxnSpPr>
          <p:spPr>
            <a:xfrm>
              <a:off x="5239798" y="4876300"/>
              <a:ext cx="0" cy="4050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22A7526-93E2-455A-B5BF-E559C73D1D1C}"/>
                </a:ext>
              </a:extLst>
            </p:cNvPr>
            <p:cNvSpPr/>
            <p:nvPr/>
          </p:nvSpPr>
          <p:spPr>
            <a:xfrm>
              <a:off x="5170785" y="5288891"/>
              <a:ext cx="138028" cy="138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83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5" name="文本框 4"/>
          <p:cNvSpPr txBox="1"/>
          <p:nvPr/>
        </p:nvSpPr>
        <p:spPr>
          <a:xfrm>
            <a:off x="4411840" y="2758167"/>
            <a:ext cx="312906" cy="323166"/>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6" name="文本框 5"/>
          <p:cNvSpPr txBox="1"/>
          <p:nvPr/>
        </p:nvSpPr>
        <p:spPr>
          <a:xfrm>
            <a:off x="4745288" y="3246405"/>
            <a:ext cx="312906" cy="323166"/>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7" name="文本框 6"/>
          <p:cNvSpPr txBox="1"/>
          <p:nvPr/>
        </p:nvSpPr>
        <p:spPr>
          <a:xfrm>
            <a:off x="5138740" y="3759412"/>
            <a:ext cx="312906" cy="323166"/>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8" name="文本框 7"/>
          <p:cNvSpPr txBox="1"/>
          <p:nvPr/>
        </p:nvSpPr>
        <p:spPr>
          <a:xfrm>
            <a:off x="5458058" y="4321219"/>
            <a:ext cx="646331" cy="323166"/>
          </a:xfrm>
          <a:prstGeom prst="rect">
            <a:avLst/>
          </a:prstGeom>
          <a:noFill/>
        </p:spPr>
        <p:txBody>
          <a:bodyPr wrap="none" rtlCol="0">
            <a:spAutoFit/>
          </a:bodyPr>
          <a:lstStyle/>
          <a:p>
            <a:r>
              <a:rPr lang="en-US" altLang="zh-CN" dirty="0"/>
              <a:t>……</a:t>
            </a:r>
            <a:endParaRPr lang="zh-CN" altLang="en-US" dirty="0"/>
          </a:p>
        </p:txBody>
      </p:sp>
      <p:sp>
        <p:nvSpPr>
          <p:cNvPr id="9" name="文本框 8"/>
          <p:cNvSpPr txBox="1"/>
          <p:nvPr/>
        </p:nvSpPr>
        <p:spPr>
          <a:xfrm>
            <a:off x="6104389" y="4883026"/>
            <a:ext cx="325730" cy="323166"/>
          </a:xfrm>
          <a:prstGeom prst="rect">
            <a:avLst/>
          </a:prstGeom>
          <a:noFill/>
          <a:ln>
            <a:solidFill>
              <a:schemeClr val="tx1"/>
            </a:solidFill>
          </a:ln>
        </p:spPr>
        <p:txBody>
          <a:bodyPr wrap="none" rtlCol="0">
            <a:spAutoFit/>
          </a:bodyPr>
          <a:lstStyle/>
          <a:p>
            <a:r>
              <a:rPr lang="en-US" altLang="zh-CN" dirty="0"/>
              <a:t>n</a:t>
            </a:r>
            <a:endParaRPr lang="zh-CN" altLang="en-US" dirty="0"/>
          </a:p>
        </p:txBody>
      </p:sp>
      <p:cxnSp>
        <p:nvCxnSpPr>
          <p:cNvPr id="11" name="直接连接符 10"/>
          <p:cNvCxnSpPr>
            <a:stCxn id="5" idx="2"/>
            <a:endCxn id="6" idx="0"/>
          </p:cNvCxnSpPr>
          <p:nvPr/>
        </p:nvCxnSpPr>
        <p:spPr>
          <a:xfrm>
            <a:off x="4568293" y="3081333"/>
            <a:ext cx="333448" cy="165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a:endCxn id="7" idx="0"/>
          </p:cNvCxnSpPr>
          <p:nvPr/>
        </p:nvCxnSpPr>
        <p:spPr>
          <a:xfrm>
            <a:off x="4901741" y="3569571"/>
            <a:ext cx="393452" cy="18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2"/>
            <a:endCxn id="8" idx="0"/>
          </p:cNvCxnSpPr>
          <p:nvPr/>
        </p:nvCxnSpPr>
        <p:spPr>
          <a:xfrm>
            <a:off x="5295193" y="4082578"/>
            <a:ext cx="486031"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9" idx="0"/>
          </p:cNvCxnSpPr>
          <p:nvPr/>
        </p:nvCxnSpPr>
        <p:spPr>
          <a:xfrm>
            <a:off x="5781224" y="4644385"/>
            <a:ext cx="486030" cy="238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F2C3BCF-1445-4C69-90EF-00049F86C9E9}"/>
              </a:ext>
            </a:extLst>
          </p:cNvPr>
          <p:cNvCxnSpPr>
            <a:cxnSpLocks/>
            <a:endCxn id="5" idx="2"/>
          </p:cNvCxnSpPr>
          <p:nvPr/>
        </p:nvCxnSpPr>
        <p:spPr>
          <a:xfrm flipV="1">
            <a:off x="4245116" y="3081333"/>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966318" y="5326121"/>
            <a:ext cx="2492990" cy="369332"/>
          </a:xfrm>
          <a:prstGeom prst="rect">
            <a:avLst/>
          </a:prstGeom>
          <a:noFill/>
        </p:spPr>
        <p:txBody>
          <a:bodyPr wrap="none" rtlCol="0">
            <a:spAutoFit/>
          </a:bodyPr>
          <a:lstStyle/>
          <a:p>
            <a:r>
              <a:rPr lang="zh-CN" altLang="en-US" dirty="0"/>
              <a:t>顺序查找算法的决策树</a:t>
            </a:r>
          </a:p>
        </p:txBody>
      </p:sp>
      <p:sp>
        <p:nvSpPr>
          <p:cNvPr id="17" name="文本框 16"/>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
        <p:nvSpPr>
          <p:cNvPr id="4" name="椭圆 3">
            <a:extLst>
              <a:ext uri="{FF2B5EF4-FFF2-40B4-BE49-F238E27FC236}">
                <a16:creationId xmlns:a16="http://schemas.microsoft.com/office/drawing/2014/main" id="{E750417A-0715-4C43-8542-B45D641ED0EC}"/>
              </a:ext>
            </a:extLst>
          </p:cNvPr>
          <p:cNvSpPr/>
          <p:nvPr/>
        </p:nvSpPr>
        <p:spPr>
          <a:xfrm>
            <a:off x="4143828" y="3294659"/>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29407186-8311-4BD7-A104-0B76349D5565}"/>
              </a:ext>
            </a:extLst>
          </p:cNvPr>
          <p:cNvCxnSpPr>
            <a:cxnSpLocks/>
          </p:cNvCxnSpPr>
          <p:nvPr/>
        </p:nvCxnSpPr>
        <p:spPr>
          <a:xfrm flipV="1">
            <a:off x="4600596" y="3567711"/>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FBDB504E-665A-4E66-AA88-4C5905CC269A}"/>
              </a:ext>
            </a:extLst>
          </p:cNvPr>
          <p:cNvSpPr/>
          <p:nvPr/>
        </p:nvSpPr>
        <p:spPr>
          <a:xfrm>
            <a:off x="4499308" y="3781037"/>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F99EEC8B-A58B-4EB6-9359-9A15B8D81A98}"/>
              </a:ext>
            </a:extLst>
          </p:cNvPr>
          <p:cNvCxnSpPr>
            <a:cxnSpLocks/>
          </p:cNvCxnSpPr>
          <p:nvPr/>
        </p:nvCxnSpPr>
        <p:spPr>
          <a:xfrm flipV="1">
            <a:off x="4993963" y="4084558"/>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9662D24-AF57-492F-9DC5-9773970B65EC}"/>
              </a:ext>
            </a:extLst>
          </p:cNvPr>
          <p:cNvSpPr/>
          <p:nvPr/>
        </p:nvSpPr>
        <p:spPr>
          <a:xfrm>
            <a:off x="4892675" y="4297884"/>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197C8718-7E86-4C0C-9F5F-2EF5D74F2614}"/>
              </a:ext>
            </a:extLst>
          </p:cNvPr>
          <p:cNvCxnSpPr>
            <a:cxnSpLocks/>
          </p:cNvCxnSpPr>
          <p:nvPr/>
        </p:nvCxnSpPr>
        <p:spPr>
          <a:xfrm flipV="1">
            <a:off x="5955387"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03852D9F-52F0-4F75-96A7-6AE51384149A}"/>
              </a:ext>
            </a:extLst>
          </p:cNvPr>
          <p:cNvSpPr/>
          <p:nvPr/>
        </p:nvSpPr>
        <p:spPr>
          <a:xfrm>
            <a:off x="585409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5D233BE2-DA61-4670-ADFB-DA0281432AD9}"/>
              </a:ext>
            </a:extLst>
          </p:cNvPr>
          <p:cNvCxnSpPr>
            <a:cxnSpLocks/>
          </p:cNvCxnSpPr>
          <p:nvPr/>
        </p:nvCxnSpPr>
        <p:spPr>
          <a:xfrm flipH="1" flipV="1">
            <a:off x="6278564" y="5204649"/>
            <a:ext cx="323177" cy="2133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D61890E7-E5D9-49FE-AD5A-AA2C7F1ECE55}"/>
              </a:ext>
            </a:extLst>
          </p:cNvPr>
          <p:cNvSpPr/>
          <p:nvPr/>
        </p:nvSpPr>
        <p:spPr>
          <a:xfrm flipH="1">
            <a:off x="6565059" y="5417975"/>
            <a:ext cx="137970" cy="1379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305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51" name="组合 50"/>
          <p:cNvGrpSpPr/>
          <p:nvPr/>
        </p:nvGrpSpPr>
        <p:grpSpPr>
          <a:xfrm>
            <a:off x="2149669" y="2525365"/>
            <a:ext cx="4823360" cy="2791280"/>
            <a:chOff x="3186509" y="3856220"/>
            <a:chExt cx="4823360" cy="2791280"/>
          </a:xfrm>
        </p:grpSpPr>
        <p:sp>
          <p:nvSpPr>
            <p:cNvPr id="4" name="文本框 3"/>
            <p:cNvSpPr txBox="1"/>
            <p:nvPr/>
          </p:nvSpPr>
          <p:spPr>
            <a:xfrm>
              <a:off x="3479831" y="5483902"/>
              <a:ext cx="312906" cy="369332"/>
            </a:xfrm>
            <a:prstGeom prst="rect">
              <a:avLst/>
            </a:prstGeom>
            <a:noFill/>
            <a:ln>
              <a:solidFill>
                <a:schemeClr val="tx1"/>
              </a:solidFill>
            </a:ln>
          </p:spPr>
          <p:txBody>
            <a:bodyPr wrap="none" rtlCol="0">
              <a:spAutoFit/>
            </a:bodyPr>
            <a:lstStyle/>
            <a:p>
              <a:r>
                <a:rPr lang="en-US" altLang="zh-CN" dirty="0"/>
                <a:t>2</a:t>
              </a:r>
              <a:endParaRPr lang="zh-CN" altLang="en-US" dirty="0"/>
            </a:p>
          </p:txBody>
        </p:sp>
        <p:sp>
          <p:nvSpPr>
            <p:cNvPr id="5" name="文本框 4"/>
            <p:cNvSpPr txBox="1"/>
            <p:nvPr/>
          </p:nvSpPr>
          <p:spPr>
            <a:xfrm>
              <a:off x="4128287" y="4758846"/>
              <a:ext cx="312906" cy="369332"/>
            </a:xfrm>
            <a:prstGeom prst="rect">
              <a:avLst/>
            </a:prstGeom>
            <a:noFill/>
            <a:ln>
              <a:solidFill>
                <a:schemeClr val="tx1"/>
              </a:solidFill>
            </a:ln>
          </p:spPr>
          <p:txBody>
            <a:bodyPr wrap="none" rtlCol="0">
              <a:spAutoFit/>
            </a:bodyPr>
            <a:lstStyle/>
            <a:p>
              <a:r>
                <a:rPr lang="en-US" altLang="zh-CN" dirty="0"/>
                <a:t>4</a:t>
              </a:r>
              <a:endParaRPr lang="zh-CN" altLang="en-US" dirty="0"/>
            </a:p>
          </p:txBody>
        </p:sp>
        <p:sp>
          <p:nvSpPr>
            <p:cNvPr id="6" name="文本框 5"/>
            <p:cNvSpPr txBox="1"/>
            <p:nvPr/>
          </p:nvSpPr>
          <p:spPr>
            <a:xfrm>
              <a:off x="4754099" y="5484833"/>
              <a:ext cx="312906" cy="369332"/>
            </a:xfrm>
            <a:prstGeom prst="rect">
              <a:avLst/>
            </a:prstGeom>
            <a:noFill/>
            <a:ln>
              <a:solidFill>
                <a:schemeClr val="tx1"/>
              </a:solidFill>
            </a:ln>
          </p:spPr>
          <p:txBody>
            <a:bodyPr wrap="none" rtlCol="0">
              <a:spAutoFit/>
            </a:bodyPr>
            <a:lstStyle/>
            <a:p>
              <a:r>
                <a:rPr lang="en-US" altLang="zh-CN" dirty="0"/>
                <a:t>6</a:t>
              </a:r>
              <a:endParaRPr lang="zh-CN" altLang="en-US" dirty="0"/>
            </a:p>
          </p:txBody>
        </p:sp>
        <p:sp>
          <p:nvSpPr>
            <p:cNvPr id="7" name="文本框 6"/>
            <p:cNvSpPr txBox="1"/>
            <p:nvPr/>
          </p:nvSpPr>
          <p:spPr>
            <a:xfrm>
              <a:off x="5378381" y="3856220"/>
              <a:ext cx="312906" cy="369332"/>
            </a:xfrm>
            <a:prstGeom prst="rect">
              <a:avLst/>
            </a:prstGeom>
            <a:noFill/>
            <a:ln>
              <a:solidFill>
                <a:schemeClr val="tx1"/>
              </a:solidFill>
            </a:ln>
          </p:spPr>
          <p:txBody>
            <a:bodyPr wrap="none" rtlCol="0">
              <a:spAutoFit/>
            </a:bodyPr>
            <a:lstStyle/>
            <a:p>
              <a:r>
                <a:rPr lang="en-US" altLang="zh-CN" dirty="0"/>
                <a:t>8</a:t>
              </a:r>
              <a:endParaRPr lang="zh-CN" altLang="en-US" dirty="0"/>
            </a:p>
          </p:txBody>
        </p:sp>
        <p:sp>
          <p:nvSpPr>
            <p:cNvPr id="8" name="文本框 7"/>
            <p:cNvSpPr txBox="1"/>
            <p:nvPr/>
          </p:nvSpPr>
          <p:spPr>
            <a:xfrm>
              <a:off x="6004193" y="5483902"/>
              <a:ext cx="441146" cy="369332"/>
            </a:xfrm>
            <a:prstGeom prst="rect">
              <a:avLst/>
            </a:prstGeom>
            <a:noFill/>
            <a:ln>
              <a:solidFill>
                <a:schemeClr val="tx1"/>
              </a:solidFill>
            </a:ln>
          </p:spPr>
          <p:txBody>
            <a:bodyPr wrap="none" rtlCol="0">
              <a:spAutoFit/>
            </a:bodyPr>
            <a:lstStyle/>
            <a:p>
              <a:r>
                <a:rPr lang="en-US" altLang="zh-CN" dirty="0"/>
                <a:t>10</a:t>
              </a:r>
              <a:endParaRPr lang="zh-CN" altLang="en-US" dirty="0"/>
            </a:p>
          </p:txBody>
        </p:sp>
        <p:sp>
          <p:nvSpPr>
            <p:cNvPr id="9" name="文本框 8"/>
            <p:cNvSpPr txBox="1"/>
            <p:nvPr/>
          </p:nvSpPr>
          <p:spPr>
            <a:xfrm>
              <a:off x="6630005" y="4729120"/>
              <a:ext cx="441146" cy="369332"/>
            </a:xfrm>
            <a:prstGeom prst="rect">
              <a:avLst/>
            </a:prstGeom>
            <a:noFill/>
            <a:ln>
              <a:solidFill>
                <a:schemeClr val="tx1"/>
              </a:solidFill>
            </a:ln>
          </p:spPr>
          <p:txBody>
            <a:bodyPr wrap="none" rtlCol="0">
              <a:spAutoFit/>
            </a:bodyPr>
            <a:lstStyle/>
            <a:p>
              <a:r>
                <a:rPr lang="en-US" altLang="zh-CN" dirty="0"/>
                <a:t>12</a:t>
              </a:r>
              <a:endParaRPr lang="zh-CN" altLang="en-US" dirty="0"/>
            </a:p>
          </p:txBody>
        </p:sp>
        <p:sp>
          <p:nvSpPr>
            <p:cNvPr id="10" name="文本框 9"/>
            <p:cNvSpPr txBox="1"/>
            <p:nvPr/>
          </p:nvSpPr>
          <p:spPr>
            <a:xfrm>
              <a:off x="7255817" y="5483902"/>
              <a:ext cx="441146" cy="369332"/>
            </a:xfrm>
            <a:prstGeom prst="rect">
              <a:avLst/>
            </a:prstGeom>
            <a:noFill/>
            <a:ln>
              <a:solidFill>
                <a:schemeClr val="tx1"/>
              </a:solidFill>
            </a:ln>
          </p:spPr>
          <p:txBody>
            <a:bodyPr wrap="none" rtlCol="0">
              <a:spAutoFit/>
            </a:bodyPr>
            <a:lstStyle/>
            <a:p>
              <a:r>
                <a:rPr lang="en-US" altLang="zh-CN" dirty="0"/>
                <a:t>14</a:t>
              </a:r>
              <a:endParaRPr lang="zh-CN" altLang="en-US" dirty="0"/>
            </a:p>
          </p:txBody>
        </p:sp>
        <p:sp>
          <p:nvSpPr>
            <p:cNvPr id="11" name="文本框 10"/>
            <p:cNvSpPr txBox="1"/>
            <p:nvPr/>
          </p:nvSpPr>
          <p:spPr>
            <a:xfrm>
              <a:off x="3186509" y="6275245"/>
              <a:ext cx="312906" cy="369332"/>
            </a:xfrm>
            <a:prstGeom prst="rect">
              <a:avLst/>
            </a:prstGeom>
            <a:noFill/>
            <a:ln>
              <a:solidFill>
                <a:schemeClr val="tx1"/>
              </a:solidFill>
            </a:ln>
          </p:spPr>
          <p:txBody>
            <a:bodyPr wrap="none" rtlCol="0">
              <a:spAutoFit/>
            </a:bodyPr>
            <a:lstStyle/>
            <a:p>
              <a:r>
                <a:rPr lang="en-US" altLang="zh-CN" dirty="0"/>
                <a:t>1</a:t>
              </a:r>
              <a:endParaRPr lang="zh-CN" altLang="en-US" dirty="0"/>
            </a:p>
          </p:txBody>
        </p:sp>
        <p:sp>
          <p:nvSpPr>
            <p:cNvPr id="12" name="文本框 11"/>
            <p:cNvSpPr txBox="1"/>
            <p:nvPr/>
          </p:nvSpPr>
          <p:spPr>
            <a:xfrm>
              <a:off x="3813851" y="6275245"/>
              <a:ext cx="312906" cy="369332"/>
            </a:xfrm>
            <a:prstGeom prst="rect">
              <a:avLst/>
            </a:prstGeom>
            <a:noFill/>
            <a:ln>
              <a:solidFill>
                <a:schemeClr val="tx1"/>
              </a:solidFill>
            </a:ln>
          </p:spPr>
          <p:txBody>
            <a:bodyPr wrap="none" rtlCol="0">
              <a:spAutoFit/>
            </a:bodyPr>
            <a:lstStyle/>
            <a:p>
              <a:r>
                <a:rPr lang="en-US" altLang="zh-CN" dirty="0"/>
                <a:t>3</a:t>
              </a:r>
              <a:endParaRPr lang="zh-CN" altLang="en-US" dirty="0"/>
            </a:p>
          </p:txBody>
        </p:sp>
        <p:sp>
          <p:nvSpPr>
            <p:cNvPr id="13" name="文本框 12"/>
            <p:cNvSpPr txBox="1"/>
            <p:nvPr/>
          </p:nvSpPr>
          <p:spPr>
            <a:xfrm>
              <a:off x="4441193" y="6275245"/>
              <a:ext cx="312906" cy="369332"/>
            </a:xfrm>
            <a:prstGeom prst="rect">
              <a:avLst/>
            </a:prstGeom>
            <a:noFill/>
            <a:ln>
              <a:solidFill>
                <a:schemeClr val="tx1"/>
              </a:solidFill>
            </a:ln>
          </p:spPr>
          <p:txBody>
            <a:bodyPr wrap="none" rtlCol="0">
              <a:spAutoFit/>
            </a:bodyPr>
            <a:lstStyle/>
            <a:p>
              <a:r>
                <a:rPr lang="en-US" altLang="zh-CN" dirty="0"/>
                <a:t>5</a:t>
              </a:r>
              <a:endParaRPr lang="zh-CN" altLang="en-US" dirty="0"/>
            </a:p>
          </p:txBody>
        </p:sp>
        <p:sp>
          <p:nvSpPr>
            <p:cNvPr id="14" name="文本框 13"/>
            <p:cNvSpPr txBox="1"/>
            <p:nvPr/>
          </p:nvSpPr>
          <p:spPr>
            <a:xfrm>
              <a:off x="5065475" y="6275245"/>
              <a:ext cx="312906" cy="369332"/>
            </a:xfrm>
            <a:prstGeom prst="rect">
              <a:avLst/>
            </a:prstGeom>
            <a:noFill/>
            <a:ln>
              <a:solidFill>
                <a:schemeClr val="tx1"/>
              </a:solidFill>
            </a:ln>
          </p:spPr>
          <p:txBody>
            <a:bodyPr wrap="none" rtlCol="0">
              <a:spAutoFit/>
            </a:bodyPr>
            <a:lstStyle/>
            <a:p>
              <a:r>
                <a:rPr lang="en-US" altLang="zh-CN" dirty="0"/>
                <a:t>7</a:t>
              </a:r>
              <a:endParaRPr lang="zh-CN" altLang="en-US" dirty="0"/>
            </a:p>
          </p:txBody>
        </p:sp>
        <p:sp>
          <p:nvSpPr>
            <p:cNvPr id="15" name="文本框 14"/>
            <p:cNvSpPr txBox="1"/>
            <p:nvPr/>
          </p:nvSpPr>
          <p:spPr>
            <a:xfrm>
              <a:off x="5691287" y="6275245"/>
              <a:ext cx="312906" cy="369332"/>
            </a:xfrm>
            <a:prstGeom prst="rect">
              <a:avLst/>
            </a:prstGeom>
            <a:noFill/>
            <a:ln>
              <a:solidFill>
                <a:schemeClr val="tx1"/>
              </a:solidFill>
            </a:ln>
          </p:spPr>
          <p:txBody>
            <a:bodyPr wrap="none" rtlCol="0">
              <a:spAutoFit/>
            </a:bodyPr>
            <a:lstStyle/>
            <a:p>
              <a:r>
                <a:rPr lang="en-US" altLang="zh-CN" dirty="0"/>
                <a:t>9</a:t>
              </a:r>
              <a:endParaRPr lang="zh-CN" altLang="en-US" dirty="0"/>
            </a:p>
          </p:txBody>
        </p:sp>
        <p:sp>
          <p:nvSpPr>
            <p:cNvPr id="16" name="文本框 15"/>
            <p:cNvSpPr txBox="1"/>
            <p:nvPr/>
          </p:nvSpPr>
          <p:spPr>
            <a:xfrm>
              <a:off x="6317099" y="6275245"/>
              <a:ext cx="441146" cy="369332"/>
            </a:xfrm>
            <a:prstGeom prst="rect">
              <a:avLst/>
            </a:prstGeom>
            <a:noFill/>
            <a:ln>
              <a:solidFill>
                <a:schemeClr val="tx1"/>
              </a:solidFill>
            </a:ln>
          </p:spPr>
          <p:txBody>
            <a:bodyPr wrap="none" rtlCol="0">
              <a:spAutoFit/>
            </a:bodyPr>
            <a:lstStyle/>
            <a:p>
              <a:r>
                <a:rPr lang="en-US" altLang="zh-CN" dirty="0"/>
                <a:t>11</a:t>
              </a:r>
              <a:endParaRPr lang="zh-CN" altLang="en-US" dirty="0"/>
            </a:p>
          </p:txBody>
        </p:sp>
        <p:sp>
          <p:nvSpPr>
            <p:cNvPr id="17" name="文本框 16"/>
            <p:cNvSpPr txBox="1"/>
            <p:nvPr/>
          </p:nvSpPr>
          <p:spPr>
            <a:xfrm>
              <a:off x="6942911" y="6275245"/>
              <a:ext cx="441146" cy="369332"/>
            </a:xfrm>
            <a:prstGeom prst="rect">
              <a:avLst/>
            </a:prstGeom>
            <a:noFill/>
            <a:ln>
              <a:solidFill>
                <a:schemeClr val="tx1"/>
              </a:solidFill>
            </a:ln>
          </p:spPr>
          <p:txBody>
            <a:bodyPr wrap="none" rtlCol="0">
              <a:spAutoFit/>
            </a:bodyPr>
            <a:lstStyle/>
            <a:p>
              <a:r>
                <a:rPr lang="en-US" altLang="zh-CN" dirty="0"/>
                <a:t>13</a:t>
              </a:r>
              <a:endParaRPr lang="zh-CN" altLang="en-US" dirty="0"/>
            </a:p>
          </p:txBody>
        </p:sp>
        <p:sp>
          <p:nvSpPr>
            <p:cNvPr id="18" name="文本框 17"/>
            <p:cNvSpPr txBox="1"/>
            <p:nvPr/>
          </p:nvSpPr>
          <p:spPr>
            <a:xfrm>
              <a:off x="7568723" y="6278168"/>
              <a:ext cx="441146" cy="369332"/>
            </a:xfrm>
            <a:prstGeom prst="rect">
              <a:avLst/>
            </a:prstGeom>
            <a:noFill/>
            <a:ln>
              <a:solidFill>
                <a:schemeClr val="tx1"/>
              </a:solidFill>
            </a:ln>
          </p:spPr>
          <p:txBody>
            <a:bodyPr wrap="none" rtlCol="0">
              <a:spAutoFit/>
            </a:bodyPr>
            <a:lstStyle/>
            <a:p>
              <a:r>
                <a:rPr lang="en-US" altLang="zh-CN" dirty="0"/>
                <a:t>15</a:t>
              </a:r>
              <a:endParaRPr lang="zh-CN" altLang="en-US" dirty="0"/>
            </a:p>
          </p:txBody>
        </p:sp>
        <p:cxnSp>
          <p:nvCxnSpPr>
            <p:cNvPr id="20" name="直接连接符 19"/>
            <p:cNvCxnSpPr>
              <a:stCxn id="7" idx="2"/>
              <a:endCxn id="5" idx="0"/>
            </p:cNvCxnSpPr>
            <p:nvPr/>
          </p:nvCxnSpPr>
          <p:spPr>
            <a:xfrm flipH="1">
              <a:off x="4284740" y="4225552"/>
              <a:ext cx="1250094" cy="53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2"/>
              <a:endCxn id="9" idx="0"/>
            </p:cNvCxnSpPr>
            <p:nvPr/>
          </p:nvCxnSpPr>
          <p:spPr>
            <a:xfrm>
              <a:off x="5534834" y="4225552"/>
              <a:ext cx="1315744" cy="50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4" idx="0"/>
            </p:cNvCxnSpPr>
            <p:nvPr/>
          </p:nvCxnSpPr>
          <p:spPr>
            <a:xfrm flipH="1">
              <a:off x="3636284" y="5128178"/>
              <a:ext cx="648456" cy="3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 idx="2"/>
              <a:endCxn id="6" idx="0"/>
            </p:cNvCxnSpPr>
            <p:nvPr/>
          </p:nvCxnSpPr>
          <p:spPr>
            <a:xfrm>
              <a:off x="4284740" y="5128178"/>
              <a:ext cx="625812" cy="356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8" idx="0"/>
            </p:cNvCxnSpPr>
            <p:nvPr/>
          </p:nvCxnSpPr>
          <p:spPr>
            <a:xfrm flipH="1">
              <a:off x="6224766"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a:endCxn id="10" idx="0"/>
            </p:cNvCxnSpPr>
            <p:nvPr/>
          </p:nvCxnSpPr>
          <p:spPr>
            <a:xfrm>
              <a:off x="6850578" y="5098452"/>
              <a:ext cx="625812" cy="38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 idx="2"/>
              <a:endCxn id="11" idx="0"/>
            </p:cNvCxnSpPr>
            <p:nvPr/>
          </p:nvCxnSpPr>
          <p:spPr>
            <a:xfrm flipH="1">
              <a:off x="3342962" y="5853234"/>
              <a:ext cx="293322"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 idx="2"/>
              <a:endCxn id="12" idx="0"/>
            </p:cNvCxnSpPr>
            <p:nvPr/>
          </p:nvCxnSpPr>
          <p:spPr>
            <a:xfrm>
              <a:off x="3636284" y="5853234"/>
              <a:ext cx="334020"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6" idx="2"/>
              <a:endCxn id="13" idx="0"/>
            </p:cNvCxnSpPr>
            <p:nvPr/>
          </p:nvCxnSpPr>
          <p:spPr>
            <a:xfrm flipH="1">
              <a:off x="4597646" y="5854165"/>
              <a:ext cx="31290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6" idx="2"/>
              <a:endCxn id="14" idx="0"/>
            </p:cNvCxnSpPr>
            <p:nvPr/>
          </p:nvCxnSpPr>
          <p:spPr>
            <a:xfrm>
              <a:off x="4910552" y="5854165"/>
              <a:ext cx="311376" cy="42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8" idx="2"/>
              <a:endCxn id="15" idx="0"/>
            </p:cNvCxnSpPr>
            <p:nvPr/>
          </p:nvCxnSpPr>
          <p:spPr>
            <a:xfrm flipH="1">
              <a:off x="5847740" y="5853234"/>
              <a:ext cx="37702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8" idx="2"/>
              <a:endCxn id="16" idx="0"/>
            </p:cNvCxnSpPr>
            <p:nvPr/>
          </p:nvCxnSpPr>
          <p:spPr>
            <a:xfrm>
              <a:off x="6224766"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17" idx="0"/>
            </p:cNvCxnSpPr>
            <p:nvPr/>
          </p:nvCxnSpPr>
          <p:spPr>
            <a:xfrm flipH="1">
              <a:off x="7163484" y="5853234"/>
              <a:ext cx="312906" cy="422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0" idx="2"/>
              <a:endCxn id="18" idx="0"/>
            </p:cNvCxnSpPr>
            <p:nvPr/>
          </p:nvCxnSpPr>
          <p:spPr>
            <a:xfrm>
              <a:off x="7476390" y="5853234"/>
              <a:ext cx="312906" cy="424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3380491" y="6005320"/>
            <a:ext cx="2492990" cy="369332"/>
          </a:xfrm>
          <a:prstGeom prst="rect">
            <a:avLst/>
          </a:prstGeom>
          <a:noFill/>
        </p:spPr>
        <p:txBody>
          <a:bodyPr wrap="none" rtlCol="0">
            <a:spAutoFit/>
          </a:bodyPr>
          <a:lstStyle/>
          <a:p>
            <a:r>
              <a:rPr lang="zh-CN" altLang="en-US" dirty="0"/>
              <a:t>折半查找算法的决策树</a:t>
            </a:r>
          </a:p>
        </p:txBody>
      </p:sp>
      <p:sp>
        <p:nvSpPr>
          <p:cNvPr id="38" name="文本框 37"/>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cxnSp>
        <p:nvCxnSpPr>
          <p:cNvPr id="19" name="直接连接符 18">
            <a:extLst>
              <a:ext uri="{FF2B5EF4-FFF2-40B4-BE49-F238E27FC236}">
                <a16:creationId xmlns:a16="http://schemas.microsoft.com/office/drawing/2014/main" id="{24DA1859-FC47-4249-8FB7-8109302E5C95}"/>
              </a:ext>
            </a:extLst>
          </p:cNvPr>
          <p:cNvCxnSpPr>
            <a:stCxn id="7" idx="2"/>
          </p:cNvCxnSpPr>
          <p:nvPr/>
        </p:nvCxnSpPr>
        <p:spPr>
          <a:xfrm>
            <a:off x="4497994" y="28946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49161DC-6D86-4C36-A202-378CAA47DADF}"/>
              </a:ext>
            </a:extLst>
          </p:cNvPr>
          <p:cNvSpPr/>
          <p:nvPr/>
        </p:nvSpPr>
        <p:spPr>
          <a:xfrm>
            <a:off x="4453728" y="31329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A6363D68-41CF-4CE3-8B91-17F7E021C39C}"/>
              </a:ext>
            </a:extLst>
          </p:cNvPr>
          <p:cNvCxnSpPr/>
          <p:nvPr/>
        </p:nvCxnSpPr>
        <p:spPr>
          <a:xfrm>
            <a:off x="3247900" y="3800171"/>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7DFC1989-BEAC-4E47-AADF-55D49D2B17D0}"/>
              </a:ext>
            </a:extLst>
          </p:cNvPr>
          <p:cNvSpPr/>
          <p:nvPr/>
        </p:nvSpPr>
        <p:spPr>
          <a:xfrm>
            <a:off x="3203634" y="403844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a:extLst>
              <a:ext uri="{FF2B5EF4-FFF2-40B4-BE49-F238E27FC236}">
                <a16:creationId xmlns:a16="http://schemas.microsoft.com/office/drawing/2014/main" id="{0AF545B0-6C1F-4881-A980-0C129F9BE7CD}"/>
              </a:ext>
            </a:extLst>
          </p:cNvPr>
          <p:cNvCxnSpPr/>
          <p:nvPr/>
        </p:nvCxnSpPr>
        <p:spPr>
          <a:xfrm>
            <a:off x="2599444"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D1CC748B-4FC6-4C86-AF79-5926A63697BA}"/>
              </a:ext>
            </a:extLst>
          </p:cNvPr>
          <p:cNvSpPr/>
          <p:nvPr/>
        </p:nvSpPr>
        <p:spPr>
          <a:xfrm>
            <a:off x="2555178"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CE7744B9-2A95-4981-9D26-3F964A76B399}"/>
              </a:ext>
            </a:extLst>
          </p:cNvPr>
          <p:cNvCxnSpPr/>
          <p:nvPr/>
        </p:nvCxnSpPr>
        <p:spPr>
          <a:xfrm>
            <a:off x="387402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45E45615-83D3-4489-96FF-543E1D195C27}"/>
              </a:ext>
            </a:extLst>
          </p:cNvPr>
          <p:cNvSpPr/>
          <p:nvPr/>
        </p:nvSpPr>
        <p:spPr>
          <a:xfrm>
            <a:off x="382976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C3B06AB4-4275-4ECA-9068-D30C78417FE9}"/>
              </a:ext>
            </a:extLst>
          </p:cNvPr>
          <p:cNvCxnSpPr/>
          <p:nvPr/>
        </p:nvCxnSpPr>
        <p:spPr>
          <a:xfrm>
            <a:off x="5187926" y="4544209"/>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608D3D3-6F41-4232-86A9-4AA533E2DA14}"/>
              </a:ext>
            </a:extLst>
          </p:cNvPr>
          <p:cNvSpPr/>
          <p:nvPr/>
        </p:nvSpPr>
        <p:spPr>
          <a:xfrm>
            <a:off x="5143660" y="4782480"/>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868C1625-8D6C-4B70-A7F1-07B4A61A3D80}"/>
              </a:ext>
            </a:extLst>
          </p:cNvPr>
          <p:cNvCxnSpPr/>
          <p:nvPr/>
        </p:nvCxnSpPr>
        <p:spPr>
          <a:xfrm>
            <a:off x="5814712" y="3768175"/>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9E3F992B-CF5A-45E4-BDED-BAD3AE7A466C}"/>
              </a:ext>
            </a:extLst>
          </p:cNvPr>
          <p:cNvSpPr/>
          <p:nvPr/>
        </p:nvSpPr>
        <p:spPr>
          <a:xfrm>
            <a:off x="5770446" y="4006446"/>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D44083E4-3F43-4F52-AAE2-595C280A0B39}"/>
              </a:ext>
            </a:extLst>
          </p:cNvPr>
          <p:cNvCxnSpPr/>
          <p:nvPr/>
        </p:nvCxnSpPr>
        <p:spPr>
          <a:xfrm>
            <a:off x="6426947" y="4536797"/>
            <a:ext cx="0" cy="251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78EC330B-8DD9-4CFB-B6F7-2E41BB0900AF}"/>
              </a:ext>
            </a:extLst>
          </p:cNvPr>
          <p:cNvSpPr/>
          <p:nvPr/>
        </p:nvSpPr>
        <p:spPr>
          <a:xfrm>
            <a:off x="6382681" y="477506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754FA7DB-D3C3-4B66-AE03-FD69A7DDCF1E}"/>
              </a:ext>
            </a:extLst>
          </p:cNvPr>
          <p:cNvCxnSpPr>
            <a:cxnSpLocks/>
            <a:stCxn id="11" idx="2"/>
          </p:cNvCxnSpPr>
          <p:nvPr/>
        </p:nvCxnSpPr>
        <p:spPr>
          <a:xfrm flipH="1">
            <a:off x="2090900"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2CD2130F-A0A6-41FA-9E38-675ED40F7979}"/>
              </a:ext>
            </a:extLst>
          </p:cNvPr>
          <p:cNvSpPr/>
          <p:nvPr/>
        </p:nvSpPr>
        <p:spPr>
          <a:xfrm>
            <a:off x="2046634"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BF1882E-C37C-4D3C-B453-6B005CF37B8B}"/>
              </a:ext>
            </a:extLst>
          </p:cNvPr>
          <p:cNvCxnSpPr>
            <a:cxnSpLocks/>
            <a:stCxn id="11" idx="2"/>
            <a:endCxn id="62" idx="0"/>
          </p:cNvCxnSpPr>
          <p:nvPr/>
        </p:nvCxnSpPr>
        <p:spPr>
          <a:xfrm>
            <a:off x="2306122"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04859B8B-FF76-4D99-94A0-88105BCFE49F}"/>
              </a:ext>
            </a:extLst>
          </p:cNvPr>
          <p:cNvSpPr/>
          <p:nvPr/>
        </p:nvSpPr>
        <p:spPr>
          <a:xfrm>
            <a:off x="2462575"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54F855A0-5694-4567-8D0C-EBEC093F5200}"/>
              </a:ext>
            </a:extLst>
          </p:cNvPr>
          <p:cNvCxnSpPr>
            <a:cxnSpLocks/>
          </p:cNvCxnSpPr>
          <p:nvPr/>
        </p:nvCxnSpPr>
        <p:spPr>
          <a:xfrm flipH="1">
            <a:off x="2712586" y="5304719"/>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46A2916A-E9DC-4037-9E82-4262970823F3}"/>
              </a:ext>
            </a:extLst>
          </p:cNvPr>
          <p:cNvSpPr/>
          <p:nvPr/>
        </p:nvSpPr>
        <p:spPr>
          <a:xfrm>
            <a:off x="2668320"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A78A16F2-C145-4E47-AD78-0DB68CE6B8AC}"/>
              </a:ext>
            </a:extLst>
          </p:cNvPr>
          <p:cNvCxnSpPr>
            <a:cxnSpLocks/>
            <a:endCxn id="66" idx="0"/>
          </p:cNvCxnSpPr>
          <p:nvPr/>
        </p:nvCxnSpPr>
        <p:spPr>
          <a:xfrm>
            <a:off x="2927808" y="5304719"/>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D943125F-5B1D-442C-A125-11D36DF0C615}"/>
              </a:ext>
            </a:extLst>
          </p:cNvPr>
          <p:cNvSpPr/>
          <p:nvPr/>
        </p:nvSpPr>
        <p:spPr>
          <a:xfrm>
            <a:off x="3084261" y="5526079"/>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AB2C7120-D741-4AF7-AA5F-2FADA19E8B0D}"/>
              </a:ext>
            </a:extLst>
          </p:cNvPr>
          <p:cNvCxnSpPr>
            <a:cxnSpLocks/>
          </p:cNvCxnSpPr>
          <p:nvPr/>
        </p:nvCxnSpPr>
        <p:spPr>
          <a:xfrm flipH="1">
            <a:off x="3342524" y="5313722"/>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623F937D-CFD1-49C5-98FF-0EA1687BE696}"/>
              </a:ext>
            </a:extLst>
          </p:cNvPr>
          <p:cNvSpPr/>
          <p:nvPr/>
        </p:nvSpPr>
        <p:spPr>
          <a:xfrm>
            <a:off x="3298258"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83688C62-564C-4D29-AC27-2E4F859B9F8C}"/>
              </a:ext>
            </a:extLst>
          </p:cNvPr>
          <p:cNvCxnSpPr>
            <a:cxnSpLocks/>
            <a:endCxn id="70" idx="0"/>
          </p:cNvCxnSpPr>
          <p:nvPr/>
        </p:nvCxnSpPr>
        <p:spPr>
          <a:xfrm>
            <a:off x="3557746" y="5313722"/>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E231F491-A579-4C9E-96CD-D22DFBB955BE}"/>
              </a:ext>
            </a:extLst>
          </p:cNvPr>
          <p:cNvSpPr/>
          <p:nvPr/>
        </p:nvSpPr>
        <p:spPr>
          <a:xfrm>
            <a:off x="3714199" y="5535082"/>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0E7B3004-87E9-469C-9EBE-9AA8178E189D}"/>
              </a:ext>
            </a:extLst>
          </p:cNvPr>
          <p:cNvCxnSpPr>
            <a:cxnSpLocks/>
          </p:cNvCxnSpPr>
          <p:nvPr/>
        </p:nvCxnSpPr>
        <p:spPr>
          <a:xfrm flipH="1">
            <a:off x="3970529"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0431352-3F10-4102-BDA9-C9B73A5E8158}"/>
              </a:ext>
            </a:extLst>
          </p:cNvPr>
          <p:cNvSpPr/>
          <p:nvPr/>
        </p:nvSpPr>
        <p:spPr>
          <a:xfrm>
            <a:off x="3926263"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97F1ECBF-274D-4539-8F37-7E70B8DD5675}"/>
              </a:ext>
            </a:extLst>
          </p:cNvPr>
          <p:cNvCxnSpPr>
            <a:cxnSpLocks/>
            <a:endCxn id="74" idx="0"/>
          </p:cNvCxnSpPr>
          <p:nvPr/>
        </p:nvCxnSpPr>
        <p:spPr>
          <a:xfrm>
            <a:off x="4185751"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DF805027-526A-472B-89D1-157883A3F417}"/>
              </a:ext>
            </a:extLst>
          </p:cNvPr>
          <p:cNvSpPr/>
          <p:nvPr/>
        </p:nvSpPr>
        <p:spPr>
          <a:xfrm>
            <a:off x="4342204"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7E201372-ED46-441E-84EA-333E76C4CE22}"/>
              </a:ext>
            </a:extLst>
          </p:cNvPr>
          <p:cNvCxnSpPr>
            <a:cxnSpLocks/>
          </p:cNvCxnSpPr>
          <p:nvPr/>
        </p:nvCxnSpPr>
        <p:spPr>
          <a:xfrm flipH="1">
            <a:off x="4592215"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24B6ED8F-63FD-4681-AE98-EE9173C90522}"/>
              </a:ext>
            </a:extLst>
          </p:cNvPr>
          <p:cNvSpPr/>
          <p:nvPr/>
        </p:nvSpPr>
        <p:spPr>
          <a:xfrm>
            <a:off x="4547949"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21F5BF79-DC3A-4DD5-B587-27C1C0E64F71}"/>
              </a:ext>
            </a:extLst>
          </p:cNvPr>
          <p:cNvCxnSpPr>
            <a:cxnSpLocks/>
            <a:endCxn id="78" idx="0"/>
          </p:cNvCxnSpPr>
          <p:nvPr/>
        </p:nvCxnSpPr>
        <p:spPr>
          <a:xfrm>
            <a:off x="4807437"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F03B7110-3900-487F-8E84-FF975F5560C5}"/>
              </a:ext>
            </a:extLst>
          </p:cNvPr>
          <p:cNvSpPr/>
          <p:nvPr/>
        </p:nvSpPr>
        <p:spPr>
          <a:xfrm>
            <a:off x="4963890"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37DF94D1-9A16-4E22-894F-9B9BBCC9E661}"/>
              </a:ext>
            </a:extLst>
          </p:cNvPr>
          <p:cNvCxnSpPr>
            <a:cxnSpLocks/>
          </p:cNvCxnSpPr>
          <p:nvPr/>
        </p:nvCxnSpPr>
        <p:spPr>
          <a:xfrm flipH="1">
            <a:off x="5295212"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0" name="椭圆 79">
            <a:extLst>
              <a:ext uri="{FF2B5EF4-FFF2-40B4-BE49-F238E27FC236}">
                <a16:creationId xmlns:a16="http://schemas.microsoft.com/office/drawing/2014/main" id="{EBEA986D-C800-4675-BDB5-A00CD2AC5F8A}"/>
              </a:ext>
            </a:extLst>
          </p:cNvPr>
          <p:cNvSpPr/>
          <p:nvPr/>
        </p:nvSpPr>
        <p:spPr>
          <a:xfrm>
            <a:off x="5250946"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a:extLst>
              <a:ext uri="{FF2B5EF4-FFF2-40B4-BE49-F238E27FC236}">
                <a16:creationId xmlns:a16="http://schemas.microsoft.com/office/drawing/2014/main" id="{A56E2347-33ED-4975-B065-F11315EEF9E3}"/>
              </a:ext>
            </a:extLst>
          </p:cNvPr>
          <p:cNvCxnSpPr>
            <a:cxnSpLocks/>
            <a:endCxn id="82" idx="0"/>
          </p:cNvCxnSpPr>
          <p:nvPr/>
        </p:nvCxnSpPr>
        <p:spPr>
          <a:xfrm>
            <a:off x="5510434"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7DD10B3A-343C-4BDD-AD90-97CDBCBD1F3F}"/>
              </a:ext>
            </a:extLst>
          </p:cNvPr>
          <p:cNvSpPr/>
          <p:nvPr/>
        </p:nvSpPr>
        <p:spPr>
          <a:xfrm>
            <a:off x="5666887"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a:extLst>
              <a:ext uri="{FF2B5EF4-FFF2-40B4-BE49-F238E27FC236}">
                <a16:creationId xmlns:a16="http://schemas.microsoft.com/office/drawing/2014/main" id="{3960BDA5-D6A4-4BF8-812D-30D5EA93A952}"/>
              </a:ext>
            </a:extLst>
          </p:cNvPr>
          <p:cNvCxnSpPr>
            <a:cxnSpLocks/>
          </p:cNvCxnSpPr>
          <p:nvPr/>
        </p:nvCxnSpPr>
        <p:spPr>
          <a:xfrm flipH="1">
            <a:off x="5919898" y="5313095"/>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31A23C10-6D5C-488B-BF87-9D29C8781A72}"/>
              </a:ext>
            </a:extLst>
          </p:cNvPr>
          <p:cNvSpPr/>
          <p:nvPr/>
        </p:nvSpPr>
        <p:spPr>
          <a:xfrm>
            <a:off x="5875632"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77DAE401-000A-4690-8C76-0734F23F328D}"/>
              </a:ext>
            </a:extLst>
          </p:cNvPr>
          <p:cNvCxnSpPr>
            <a:cxnSpLocks/>
            <a:endCxn id="86" idx="0"/>
          </p:cNvCxnSpPr>
          <p:nvPr/>
        </p:nvCxnSpPr>
        <p:spPr>
          <a:xfrm>
            <a:off x="6135120" y="5313095"/>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A4C37FD6-26C8-4C6B-8DB0-5B2DC9685226}"/>
              </a:ext>
            </a:extLst>
          </p:cNvPr>
          <p:cNvSpPr/>
          <p:nvPr/>
        </p:nvSpPr>
        <p:spPr>
          <a:xfrm>
            <a:off x="6291573" y="5534455"/>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5C8AE2DF-AFBE-45B8-8938-E3AFFB774BE8}"/>
              </a:ext>
            </a:extLst>
          </p:cNvPr>
          <p:cNvCxnSpPr>
            <a:cxnSpLocks/>
          </p:cNvCxnSpPr>
          <p:nvPr/>
        </p:nvCxnSpPr>
        <p:spPr>
          <a:xfrm flipH="1">
            <a:off x="6549836" y="5322098"/>
            <a:ext cx="215222" cy="2343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DE950F4D-F67D-4F44-95AA-E109AB5C4589}"/>
              </a:ext>
            </a:extLst>
          </p:cNvPr>
          <p:cNvSpPr/>
          <p:nvPr/>
        </p:nvSpPr>
        <p:spPr>
          <a:xfrm>
            <a:off x="6505570"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275B07B7-2193-4F5D-89D4-0B24AF33456E}"/>
              </a:ext>
            </a:extLst>
          </p:cNvPr>
          <p:cNvCxnSpPr>
            <a:cxnSpLocks/>
            <a:endCxn id="90" idx="0"/>
          </p:cNvCxnSpPr>
          <p:nvPr/>
        </p:nvCxnSpPr>
        <p:spPr>
          <a:xfrm>
            <a:off x="6765058" y="5322098"/>
            <a:ext cx="207971" cy="2213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8BB34B18-4199-4413-B20F-A47E1273EA1F}"/>
              </a:ext>
            </a:extLst>
          </p:cNvPr>
          <p:cNvSpPr/>
          <p:nvPr/>
        </p:nvSpPr>
        <p:spPr>
          <a:xfrm>
            <a:off x="6921511" y="5543458"/>
            <a:ext cx="103035" cy="103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5365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4" name="矩形 3"/>
          <p:cNvSpPr/>
          <p:nvPr/>
        </p:nvSpPr>
        <p:spPr>
          <a:xfrm>
            <a:off x="1945200" y="4346078"/>
            <a:ext cx="6568289" cy="830997"/>
          </a:xfrm>
          <a:prstGeom prst="rect">
            <a:avLst/>
          </a:prstGeom>
        </p:spPr>
        <p:txBody>
          <a:bodyPr wrap="square">
            <a:spAutoFit/>
          </a:bodyPr>
          <a:lstStyle/>
          <a:p>
            <a:pPr>
              <a:lnSpc>
                <a:spcPct val="150000"/>
              </a:lnSpc>
            </a:pPr>
            <a:r>
              <a:rPr lang="zh-CN" altLang="en-US" sz="1600" dirty="0"/>
              <a:t>因此顺序有序表查找问题在以比较为基本运算的算法类中，</a:t>
            </a:r>
            <a:endParaRPr lang="en-US" altLang="zh-CN" sz="1600" dirty="0"/>
          </a:p>
          <a:p>
            <a:pPr>
              <a:lnSpc>
                <a:spcPct val="150000"/>
              </a:lnSpc>
            </a:pPr>
            <a:r>
              <a:rPr lang="zh-CN" altLang="en-US" sz="1600" dirty="0"/>
              <a:t>问题的计算复杂性为</a:t>
            </a:r>
            <a:r>
              <a:rPr lang="en-US" altLang="zh-CN" sz="1600" dirty="0"/>
              <a:t>Θ(</a:t>
            </a:r>
            <a:r>
              <a:rPr lang="en-US" altLang="zh-CN" sz="1600" dirty="0" err="1"/>
              <a:t>logn</a:t>
            </a:r>
            <a:r>
              <a:rPr lang="en-US" altLang="zh-CN" sz="1600" dirty="0"/>
              <a:t>)</a:t>
            </a:r>
            <a:r>
              <a:rPr lang="zh-CN" altLang="en-US" sz="1600" dirty="0"/>
              <a:t>。</a:t>
            </a:r>
          </a:p>
        </p:txBody>
      </p:sp>
      <mc:AlternateContent xmlns:mc="http://schemas.openxmlformats.org/markup-compatibility/2006" xmlns:a14="http://schemas.microsoft.com/office/drawing/2010/main">
        <mc:Choice Requires="a14">
          <p:sp>
            <p:nvSpPr>
              <p:cNvPr id="5" name="矩形 4"/>
              <p:cNvSpPr/>
              <p:nvPr/>
            </p:nvSpPr>
            <p:spPr>
              <a:xfrm>
                <a:off x="1945200" y="2648822"/>
                <a:ext cx="7093392" cy="338554"/>
              </a:xfrm>
              <a:prstGeom prst="rect">
                <a:avLst/>
              </a:prstGeom>
            </p:spPr>
            <p:txBody>
              <a:bodyPr wrap="square">
                <a:spAutoFit/>
              </a:bodyPr>
              <a:lstStyle/>
              <a:p>
                <a:r>
                  <a:rPr lang="zh-CN" altLang="en-US" sz="1600" dirty="0"/>
                  <a:t>根据二叉树的性质，顺序有序表查找问题的决策树的深度</a:t>
                </a:r>
                <a14:m>
                  <m:oMath xmlns:m="http://schemas.openxmlformats.org/officeDocument/2006/math">
                    <m:r>
                      <m:rPr>
                        <m:sty m:val="p"/>
                      </m:rPr>
                      <a:rPr lang="en-US" altLang="zh-CN" sz="1600">
                        <a:latin typeface="Cambria Math" panose="02040503050406030204" pitchFamily="18" charset="0"/>
                      </a:rPr>
                      <m:t>h</m:t>
                    </m:r>
                    <m:r>
                      <a:rPr lang="en-US" altLang="zh-CN" sz="1600" i="1">
                        <a:latin typeface="Cambria Math" panose="02040503050406030204" pitchFamily="18" charset="0"/>
                        <a:ea typeface="Cambria Math" panose="02040503050406030204" pitchFamily="18" charset="0"/>
                      </a:rPr>
                      <m:t>≥</m:t>
                    </m:r>
                    <m:d>
                      <m:dPr>
                        <m:begChr m:val="⌈"/>
                        <m:endChr m:val="⌉"/>
                        <m:ctrlPr>
                          <a:rPr lang="zh-CN" altLang="en-US" sz="1600" i="1">
                            <a:latin typeface="Cambria Math" panose="02040503050406030204" pitchFamily="18" charset="0"/>
                          </a:rPr>
                        </m:ctrlPr>
                      </m:dPr>
                      <m:e>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d>
                              <m:dPr>
                                <m:ctrlPr>
                                  <a:rPr lang="en-US" altLang="zh-CN" sz="1600" i="1">
                                    <a:latin typeface="Cambria Math" panose="02040503050406030204" pitchFamily="18" charset="0"/>
                                  </a:rPr>
                                </m:ctrlPr>
                              </m:dPr>
                              <m:e>
                                <m:r>
                                  <a:rPr lang="en-US" altLang="zh-CN" sz="1600" i="1">
                                    <a:latin typeface="Cambria Math" panose="02040503050406030204" pitchFamily="18" charset="0"/>
                                  </a:rPr>
                                  <m:t>𝑛</m:t>
                                </m:r>
                                <m:r>
                                  <a:rPr lang="en-US" altLang="zh-CN" sz="1600" i="1">
                                    <a:latin typeface="Cambria Math" panose="02040503050406030204" pitchFamily="18" charset="0"/>
                                  </a:rPr>
                                  <m:t>+1</m:t>
                                </m:r>
                              </m:e>
                            </m:d>
                          </m:e>
                        </m:func>
                      </m:e>
                    </m:d>
                  </m:oMath>
                </a14:m>
                <a:r>
                  <a:rPr lang="zh-CN" altLang="en-US" sz="1600" dirty="0"/>
                  <a:t>。</a:t>
                </a:r>
              </a:p>
            </p:txBody>
          </p:sp>
        </mc:Choice>
        <mc:Fallback xmlns="">
          <p:sp>
            <p:nvSpPr>
              <p:cNvPr id="5" name="矩形 4"/>
              <p:cNvSpPr>
                <a:spLocks noRot="1" noChangeAspect="1" noMove="1" noResize="1" noEditPoints="1" noAdjustHandles="1" noChangeArrowheads="1" noChangeShapeType="1" noTextEdit="1"/>
              </p:cNvSpPr>
              <p:nvPr/>
            </p:nvSpPr>
            <p:spPr>
              <a:xfrm>
                <a:off x="1945200" y="2648822"/>
                <a:ext cx="7093392" cy="338554"/>
              </a:xfrm>
              <a:prstGeom prst="rect">
                <a:avLst/>
              </a:prstGeom>
              <a:blipFill rotWithShape="0">
                <a:blip r:embed="rId2"/>
                <a:stretch>
                  <a:fillRect l="-43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945200" y="3211770"/>
                <a:ext cx="6764449" cy="338554"/>
              </a:xfrm>
              <a:prstGeom prst="rect">
                <a:avLst/>
              </a:prstGeom>
            </p:spPr>
            <p:txBody>
              <a:bodyPr wrap="square">
                <a:spAutoFit/>
              </a:bodyPr>
              <a:lstStyle/>
              <a:p>
                <a:r>
                  <a:rPr lang="zh-CN" altLang="en-US" sz="1600" dirty="0"/>
                  <a:t>因此该问题的难度下界</a:t>
                </a:r>
                <a14:m>
                  <m:oMath xmlns:m="http://schemas.openxmlformats.org/officeDocument/2006/math">
                    <m:r>
                      <m:rPr>
                        <m:sty m:val="p"/>
                      </m:rPr>
                      <a:rPr lang="en-US" altLang="zh-CN" sz="1600">
                        <a:latin typeface="Cambria Math" panose="02040503050406030204" pitchFamily="18" charset="0"/>
                      </a:rPr>
                      <m:t>F</m:t>
                    </m:r>
                    <m:d>
                      <m:dPr>
                        <m:ctrlPr>
                          <a:rPr lang="en-US" altLang="zh-CN" sz="1600" i="1">
                            <a:latin typeface="Cambria Math" panose="02040503050406030204" pitchFamily="18" charset="0"/>
                          </a:rPr>
                        </m:ctrlPr>
                      </m:dPr>
                      <m:e>
                        <m:r>
                          <m:rPr>
                            <m:sty m:val="p"/>
                          </m:rPr>
                          <a:rPr lang="en-US" altLang="zh-CN" sz="1600">
                            <a:latin typeface="Cambria Math" panose="02040503050406030204" pitchFamily="18" charset="0"/>
                          </a:rPr>
                          <m:t>n</m:t>
                        </m:r>
                      </m:e>
                    </m:d>
                    <m:r>
                      <a:rPr lang="en-US" altLang="zh-CN" sz="1600">
                        <a:latin typeface="Cambria Math" panose="02040503050406030204" pitchFamily="18" charset="0"/>
                      </a:rPr>
                      <m:t>=</m:t>
                    </m:r>
                    <m:d>
                      <m:dPr>
                        <m:begChr m:val="⌈"/>
                        <m:endChr m:val="⌉"/>
                        <m:ctrlPr>
                          <a:rPr lang="zh-CN" altLang="en-US" sz="1600" i="1">
                            <a:latin typeface="Cambria Math" panose="02040503050406030204" pitchFamily="18" charset="0"/>
                          </a:rPr>
                        </m:ctrlPr>
                      </m:dPr>
                      <m:e>
                        <m:r>
                          <m:rPr>
                            <m:sty m:val="p"/>
                          </m:rPr>
                          <a:rPr lang="en-US" altLang="zh-CN" sz="1600">
                            <a:latin typeface="Cambria Math" panose="02040503050406030204" pitchFamily="18" charset="0"/>
                          </a:rPr>
                          <m:t>log</m:t>
                        </m:r>
                        <m:r>
                          <a:rPr lang="en-US" altLang="zh-CN" sz="1600" i="1">
                            <a:latin typeface="Cambria Math" panose="02040503050406030204" pitchFamily="18" charset="0"/>
                          </a:rPr>
                          <m:t>(</m:t>
                        </m:r>
                        <m:r>
                          <a:rPr lang="en-US" altLang="zh-CN" sz="1600" i="1">
                            <a:latin typeface="Cambria Math" panose="02040503050406030204" pitchFamily="18" charset="0"/>
                          </a:rPr>
                          <m:t>𝑛</m:t>
                        </m:r>
                        <m:r>
                          <a:rPr lang="en-US" altLang="zh-CN" sz="1600" i="1">
                            <a:latin typeface="Cambria Math" panose="02040503050406030204" pitchFamily="18" charset="0"/>
                          </a:rPr>
                          <m:t>+1)</m:t>
                        </m:r>
                      </m:e>
                    </m:d>
                    <m:r>
                      <a:rPr lang="zh-CN" altLang="en-US" sz="1600" i="1">
                        <a:latin typeface="Cambria Math" panose="02040503050406030204" pitchFamily="18" charset="0"/>
                      </a:rPr>
                      <m:t>。</m:t>
                    </m:r>
                  </m:oMath>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1945200" y="3211770"/>
                <a:ext cx="6764449" cy="338554"/>
              </a:xfrm>
              <a:prstGeom prst="rect">
                <a:avLst/>
              </a:prstGeom>
              <a:blipFill rotWithShape="0">
                <a:blip r:embed="rId3"/>
                <a:stretch>
                  <a:fillRect l="-450" t="-10909"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945200" y="3778924"/>
                <a:ext cx="6764450" cy="338554"/>
              </a:xfrm>
              <a:prstGeom prst="rect">
                <a:avLst/>
              </a:prstGeom>
            </p:spPr>
            <p:txBody>
              <a:bodyPr wrap="square">
                <a:spAutoFit/>
              </a:bodyPr>
              <a:lstStyle/>
              <a:p>
                <a:r>
                  <a:rPr lang="zh-CN" altLang="en-US" sz="1600" dirty="0"/>
                  <a:t>折半查找算法的最坏时间复杂性为</a:t>
                </a:r>
                <a14:m>
                  <m:oMath xmlns:m="http://schemas.openxmlformats.org/officeDocument/2006/math">
                    <m:r>
                      <m:rPr>
                        <m:sty m:val="p"/>
                      </m:rPr>
                      <a:rPr lang="en-US" altLang="zh-CN" sz="1600" dirty="0">
                        <a:latin typeface="Cambria Math" panose="02040503050406030204" pitchFamily="18" charset="0"/>
                      </a:rPr>
                      <m:t>W</m:t>
                    </m:r>
                    <m:d>
                      <m:dPr>
                        <m:ctrlPr>
                          <a:rPr lang="en-US" altLang="zh-CN" sz="1600" i="1" dirty="0">
                            <a:latin typeface="Cambria Math" panose="02040503050406030204" pitchFamily="18" charset="0"/>
                          </a:rPr>
                        </m:ctrlPr>
                      </m:dPr>
                      <m:e>
                        <m:r>
                          <m:rPr>
                            <m:sty m:val="p"/>
                          </m:rPr>
                          <a:rPr lang="en-US" altLang="zh-CN" sz="1600" dirty="0">
                            <a:latin typeface="Cambria Math" panose="02040503050406030204" pitchFamily="18" charset="0"/>
                          </a:rPr>
                          <m:t>n</m:t>
                        </m:r>
                      </m:e>
                    </m:d>
                    <m:r>
                      <a:rPr lang="en-US" altLang="zh-CN" sz="1600" dirty="0">
                        <a:latin typeface="Cambria Math" panose="02040503050406030204" pitchFamily="18" charset="0"/>
                      </a:rPr>
                      <m:t>=</m:t>
                    </m:r>
                    <m:d>
                      <m:dPr>
                        <m:begChr m:val="⌊"/>
                        <m:endChr m:val="⌋"/>
                        <m:ctrlPr>
                          <a:rPr lang="en-US" altLang="zh-CN" sz="1600" i="1" dirty="0">
                            <a:latin typeface="Cambria Math" panose="02040503050406030204" pitchFamily="18" charset="0"/>
                          </a:rPr>
                        </m:ctrlPr>
                      </m:dPr>
                      <m:e>
                        <m:func>
                          <m:funcPr>
                            <m:ctrlPr>
                              <a:rPr lang="en-US" altLang="zh-CN" sz="1600" i="1" dirty="0">
                                <a:latin typeface="Cambria Math" panose="02040503050406030204" pitchFamily="18" charset="0"/>
                              </a:rPr>
                            </m:ctrlPr>
                          </m:funcPr>
                          <m:fName>
                            <m:r>
                              <m:rPr>
                                <m:sty m:val="p"/>
                              </m:rPr>
                              <a:rPr lang="en-US" altLang="zh-CN" sz="1600" dirty="0">
                                <a:latin typeface="Cambria Math" panose="02040503050406030204" pitchFamily="18" charset="0"/>
                              </a:rPr>
                              <m:t>log</m:t>
                            </m:r>
                          </m:fName>
                          <m:e>
                            <m:r>
                              <a:rPr lang="en-US" altLang="zh-CN" sz="1600" i="1" dirty="0">
                                <a:latin typeface="Cambria Math" panose="02040503050406030204" pitchFamily="18" charset="0"/>
                              </a:rPr>
                              <m:t>𝑛</m:t>
                            </m:r>
                          </m:e>
                        </m:func>
                      </m:e>
                    </m:d>
                    <m:r>
                      <a:rPr lang="en-US" altLang="zh-CN" sz="1600" i="1" dirty="0">
                        <a:latin typeface="Cambria Math" panose="02040503050406030204" pitchFamily="18" charset="0"/>
                      </a:rPr>
                      <m:t>+1</m:t>
                    </m:r>
                  </m:oMath>
                </a14:m>
                <a:r>
                  <a:rPr lang="zh-CN" altLang="en-US" sz="1600" dirty="0"/>
                  <a:t>，</a:t>
                </a:r>
                <a:r>
                  <a:rPr lang="en-US" altLang="zh-CN" sz="1600" dirty="0"/>
                  <a:t>W(n)=Θ(F(n))</a:t>
                </a:r>
                <a:r>
                  <a:rPr lang="zh-CN" altLang="en-US" sz="1600" dirty="0"/>
                  <a:t>。</a:t>
                </a:r>
                <a:endParaRPr lang="en-US" altLang="zh-CN" sz="1600" dirty="0"/>
              </a:p>
            </p:txBody>
          </p:sp>
        </mc:Choice>
        <mc:Fallback xmlns="">
          <p:sp>
            <p:nvSpPr>
              <p:cNvPr id="7" name="矩形 6"/>
              <p:cNvSpPr>
                <a:spLocks noRot="1" noChangeAspect="1" noMove="1" noResize="1" noEditPoints="1" noAdjustHandles="1" noChangeArrowheads="1" noChangeShapeType="1" noTextEdit="1"/>
              </p:cNvSpPr>
              <p:nvPr/>
            </p:nvSpPr>
            <p:spPr>
              <a:xfrm>
                <a:off x="1945200" y="3778924"/>
                <a:ext cx="6764450" cy="338554"/>
              </a:xfrm>
              <a:prstGeom prst="rect">
                <a:avLst/>
              </a:prstGeom>
              <a:blipFill rotWithShape="0">
                <a:blip r:embed="rId4"/>
                <a:stretch>
                  <a:fillRect l="-450" t="-10909" r="-270" b="-27273"/>
                </a:stretch>
              </a:blipFill>
            </p:spPr>
            <p:txBody>
              <a:bodyPr/>
              <a:lstStyle/>
              <a:p>
                <a:r>
                  <a:rPr lang="zh-CN" altLang="en-US">
                    <a:noFill/>
                  </a:rPr>
                  <a:t> </a:t>
                </a:r>
              </a:p>
            </p:txBody>
          </p:sp>
        </mc:Fallback>
      </mc:AlternateContent>
      <p:sp>
        <p:nvSpPr>
          <p:cNvPr id="9" name="文本框 8"/>
          <p:cNvSpPr txBox="1"/>
          <p:nvPr/>
        </p:nvSpPr>
        <p:spPr>
          <a:xfrm>
            <a:off x="1945200" y="1863325"/>
            <a:ext cx="3092513" cy="369332"/>
          </a:xfrm>
          <a:prstGeom prst="rect">
            <a:avLst/>
          </a:prstGeom>
          <a:noFill/>
        </p:spPr>
        <p:txBody>
          <a:bodyPr wrap="none" rtlCol="0">
            <a:spAutoFit/>
          </a:bodyPr>
          <a:lstStyle/>
          <a:p>
            <a:r>
              <a:rPr lang="zh-CN" altLang="en-US" dirty="0"/>
              <a:t>例</a:t>
            </a:r>
            <a:r>
              <a:rPr lang="en-US" altLang="zh-CN" dirty="0"/>
              <a:t>1</a:t>
            </a:r>
            <a:r>
              <a:rPr lang="zh-CN" altLang="en-US" dirty="0"/>
              <a:t>：顺序有序表查找问题。</a:t>
            </a:r>
          </a:p>
        </p:txBody>
      </p:sp>
    </p:spTree>
    <p:extLst>
      <p:ext uri="{BB962C8B-B14F-4D97-AF65-F5344CB8AC3E}">
        <p14:creationId xmlns:p14="http://schemas.microsoft.com/office/powerpoint/2010/main" val="33810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15" name="组合 14"/>
          <p:cNvGrpSpPr/>
          <p:nvPr/>
        </p:nvGrpSpPr>
        <p:grpSpPr>
          <a:xfrm>
            <a:off x="2956439" y="4842319"/>
            <a:ext cx="3499550" cy="1313207"/>
            <a:chOff x="2956439" y="4842319"/>
            <a:chExt cx="3499550" cy="1313207"/>
          </a:xfrm>
        </p:grpSpPr>
        <p:sp>
          <p:nvSpPr>
            <p:cNvPr id="4" name="文本框 3"/>
            <p:cNvSpPr txBox="1"/>
            <p:nvPr/>
          </p:nvSpPr>
          <p:spPr>
            <a:xfrm>
              <a:off x="4122591" y="4842319"/>
              <a:ext cx="1109273" cy="307777"/>
            </a:xfrm>
            <a:prstGeom prst="rect">
              <a:avLst/>
            </a:prstGeom>
            <a:noFill/>
            <a:ln>
              <a:solidFill>
                <a:schemeClr val="tx1"/>
              </a:solidFill>
            </a:ln>
          </p:spPr>
          <p:txBody>
            <a:bodyPr wrap="square" rtlCol="0">
              <a:spAutoFit/>
            </a:bodyPr>
            <a:lstStyle/>
            <a:p>
              <a:pPr algn="ctr"/>
              <a:r>
                <a:rPr lang="en-US" altLang="zh-CN" sz="1400" dirty="0"/>
                <a:t>(</a:t>
              </a:r>
              <a:r>
                <a:rPr lang="en-US" altLang="zh-CN" sz="1400" dirty="0" err="1"/>
                <a:t>i</a:t>
              </a:r>
              <a:r>
                <a:rPr lang="en-US" altLang="zh-CN" sz="1400" dirty="0"/>
                <a:t>, j)</a:t>
              </a:r>
              <a:endParaRPr lang="zh-CN" altLang="en-US" sz="1400" dirty="0"/>
            </a:p>
          </p:txBody>
        </p:sp>
        <p:sp>
          <p:nvSpPr>
            <p:cNvPr id="5" name="文本框 4"/>
            <p:cNvSpPr txBox="1"/>
            <p:nvPr/>
          </p:nvSpPr>
          <p:spPr>
            <a:xfrm>
              <a:off x="2956439" y="5847749"/>
              <a:ext cx="1109273" cy="307777"/>
            </a:xfrm>
            <a:prstGeom prst="rect">
              <a:avLst/>
            </a:prstGeom>
            <a:noFill/>
            <a:ln>
              <a:solidFill>
                <a:schemeClr val="tx1"/>
              </a:solidFill>
            </a:ln>
          </p:spPr>
          <p:txBody>
            <a:bodyPr wrap="square" rtlCol="0">
              <a:spAutoFit/>
            </a:bodyPr>
            <a:lstStyle/>
            <a:p>
              <a:pPr algn="ctr"/>
              <a:r>
                <a:rPr lang="en-US" altLang="zh-CN" sz="1400" dirty="0"/>
                <a:t>(p, q)</a:t>
              </a:r>
              <a:endParaRPr lang="zh-CN" altLang="en-US" sz="1400" dirty="0"/>
            </a:p>
          </p:txBody>
        </p:sp>
        <p:sp>
          <p:nvSpPr>
            <p:cNvPr id="6" name="文本框 5"/>
            <p:cNvSpPr txBox="1"/>
            <p:nvPr/>
          </p:nvSpPr>
          <p:spPr>
            <a:xfrm>
              <a:off x="5346716" y="5842753"/>
              <a:ext cx="1109273" cy="307777"/>
            </a:xfrm>
            <a:prstGeom prst="rect">
              <a:avLst/>
            </a:prstGeom>
            <a:noFill/>
            <a:ln>
              <a:solidFill>
                <a:schemeClr val="tx1"/>
              </a:solidFill>
            </a:ln>
          </p:spPr>
          <p:txBody>
            <a:bodyPr wrap="square" rtlCol="0">
              <a:spAutoFit/>
            </a:bodyPr>
            <a:lstStyle/>
            <a:p>
              <a:pPr algn="ctr"/>
              <a:r>
                <a:rPr lang="en-US" altLang="zh-CN" sz="1400" dirty="0"/>
                <a:t>(s, t)</a:t>
              </a:r>
              <a:endParaRPr lang="zh-CN" altLang="en-US" sz="1400" dirty="0"/>
            </a:p>
          </p:txBody>
        </p:sp>
        <p:cxnSp>
          <p:nvCxnSpPr>
            <p:cNvPr id="8" name="直接连接符 7"/>
            <p:cNvCxnSpPr>
              <a:stCxn id="4" idx="2"/>
              <a:endCxn id="5" idx="0"/>
            </p:cNvCxnSpPr>
            <p:nvPr/>
          </p:nvCxnSpPr>
          <p:spPr>
            <a:xfrm flipH="1">
              <a:off x="3511076" y="5150096"/>
              <a:ext cx="1166152" cy="697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2"/>
              <a:endCxn id="6" idx="0"/>
            </p:cNvCxnSpPr>
            <p:nvPr/>
          </p:nvCxnSpPr>
          <p:spPr>
            <a:xfrm>
              <a:off x="4677228" y="5150096"/>
              <a:ext cx="1224125" cy="692657"/>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77488"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endParaRPr lang="zh-CN" altLang="en-US" sz="1400" baseline="-25000" dirty="0"/>
            </a:p>
          </p:txBody>
        </p:sp>
        <p:sp>
          <p:nvSpPr>
            <p:cNvPr id="13" name="文本框 12"/>
            <p:cNvSpPr txBox="1"/>
            <p:nvPr/>
          </p:nvSpPr>
          <p:spPr>
            <a:xfrm>
              <a:off x="5250213" y="5389434"/>
              <a:ext cx="651140" cy="307777"/>
            </a:xfrm>
            <a:prstGeom prst="rect">
              <a:avLst/>
            </a:prstGeom>
            <a:noFill/>
          </p:spPr>
          <p:txBody>
            <a:bodyPr wrap="none" rtlCol="0">
              <a:spAutoFit/>
            </a:bodyPr>
            <a:lstStyle/>
            <a:p>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endParaRPr lang="zh-CN" altLang="en-US" sz="1400" baseline="-25000" dirty="0"/>
            </a:p>
          </p:txBody>
        </p:sp>
      </p:grpSp>
      <p:sp>
        <p:nvSpPr>
          <p:cNvPr id="11" name="文本框 10"/>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
        <p:nvSpPr>
          <p:cNvPr id="14" name="矩形 13"/>
          <p:cNvSpPr/>
          <p:nvPr/>
        </p:nvSpPr>
        <p:spPr>
          <a:xfrm>
            <a:off x="1945200" y="2503474"/>
            <a:ext cx="7008677" cy="1708160"/>
          </a:xfrm>
          <a:prstGeom prst="rect">
            <a:avLst/>
          </a:prstGeom>
        </p:spPr>
        <p:txBody>
          <a:bodyPr wrap="square">
            <a:spAutoFit/>
          </a:bodyPr>
          <a:lstStyle/>
          <a:p>
            <a:pPr lvl="0">
              <a:lnSpc>
                <a:spcPct val="150000"/>
              </a:lnSpc>
            </a:pPr>
            <a:r>
              <a:rPr lang="zh-CN" altLang="en-US" sz="1400" dirty="0"/>
              <a:t>第一次比较的元素对</a:t>
            </a:r>
            <a:r>
              <a:rPr lang="en-US" altLang="zh-CN" sz="1400" dirty="0"/>
              <a:t>(x</a:t>
            </a:r>
            <a:r>
              <a:rPr lang="en-US" altLang="zh-CN" sz="1400" baseline="-25000" dirty="0"/>
              <a:t>i</a:t>
            </a:r>
            <a:r>
              <a:rPr lang="en-US" altLang="zh-CN" sz="1400" dirty="0"/>
              <a:t>, </a:t>
            </a:r>
            <a:r>
              <a:rPr lang="en-US" altLang="zh-CN" sz="1400" dirty="0" err="1"/>
              <a:t>x</a:t>
            </a:r>
            <a:r>
              <a:rPr lang="en-US" altLang="zh-CN" sz="1400" baseline="-25000" dirty="0" err="1"/>
              <a:t>j</a:t>
            </a:r>
            <a:r>
              <a:rPr lang="en-US" altLang="zh-CN" sz="1400" dirty="0"/>
              <a:t>)</a:t>
            </a:r>
            <a:r>
              <a:rPr lang="zh-CN" altLang="en-US" sz="1400" dirty="0"/>
              <a:t>标记为根结点</a:t>
            </a:r>
            <a:r>
              <a:rPr lang="en-US" altLang="zh-CN" sz="1400" dirty="0"/>
              <a:t>(</a:t>
            </a:r>
            <a:r>
              <a:rPr lang="en-US" altLang="zh-CN" sz="1400" dirty="0" err="1"/>
              <a:t>i</a:t>
            </a:r>
            <a:r>
              <a:rPr lang="en-US" altLang="zh-CN" sz="1400" dirty="0"/>
              <a:t>, j)</a:t>
            </a:r>
            <a:r>
              <a:rPr lang="zh-CN" altLang="en-US" sz="1400" dirty="0"/>
              <a:t>；</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结点的左子为叶结点（输出）；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&lt;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p</a:t>
            </a:r>
            <a:r>
              <a:rPr lang="en-US" altLang="zh-CN" sz="1400" dirty="0"/>
              <a:t>, </a:t>
            </a:r>
            <a:r>
              <a:rPr lang="en-US" altLang="zh-CN" sz="1400" dirty="0" err="1"/>
              <a:t>x</a:t>
            </a:r>
            <a:r>
              <a:rPr lang="en-US" altLang="zh-CN" sz="1400" baseline="-25000" dirty="0" err="1"/>
              <a:t>q</a:t>
            </a:r>
            <a:r>
              <a:rPr lang="en-US" altLang="zh-CN" sz="1400" dirty="0"/>
              <a:t>)</a:t>
            </a:r>
            <a:r>
              <a:rPr lang="zh-CN" altLang="en-US" sz="1400" dirty="0"/>
              <a:t>，标记</a:t>
            </a:r>
            <a:r>
              <a:rPr lang="en-US" altLang="zh-CN" sz="1400" dirty="0"/>
              <a:t>(p, q)</a:t>
            </a:r>
            <a:r>
              <a:rPr lang="zh-CN" altLang="en-US" sz="1400" dirty="0"/>
              <a:t>为</a:t>
            </a:r>
            <a:r>
              <a:rPr lang="en-US" altLang="zh-CN" sz="1400" dirty="0"/>
              <a:t>(</a:t>
            </a:r>
            <a:r>
              <a:rPr lang="en-US" altLang="zh-CN" sz="1400" dirty="0" err="1"/>
              <a:t>i</a:t>
            </a:r>
            <a:r>
              <a:rPr lang="en-US" altLang="zh-CN" sz="1400" dirty="0"/>
              <a:t>, j)</a:t>
            </a:r>
            <a:r>
              <a:rPr lang="zh-CN" altLang="en-US" sz="1400" dirty="0"/>
              <a:t>的左子；</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时，若排序完毕，标记</a:t>
            </a:r>
            <a:r>
              <a:rPr lang="en-US" altLang="zh-CN" sz="1400" dirty="0"/>
              <a:t>(</a:t>
            </a:r>
            <a:r>
              <a:rPr lang="en-US" altLang="zh-CN" sz="1400" dirty="0" err="1"/>
              <a:t>i</a:t>
            </a:r>
            <a:r>
              <a:rPr lang="en-US" altLang="zh-CN" sz="1400" dirty="0"/>
              <a:t>, j)</a:t>
            </a:r>
            <a:r>
              <a:rPr lang="zh-CN" altLang="en-US" sz="1400" dirty="0"/>
              <a:t>结点的右子为叶结点（输出）；</a:t>
            </a:r>
            <a:endParaRPr lang="en-US" altLang="zh-CN" sz="1400" dirty="0"/>
          </a:p>
          <a:p>
            <a:pPr lvl="0">
              <a:lnSpc>
                <a:spcPct val="150000"/>
              </a:lnSpc>
            </a:pPr>
            <a:r>
              <a:rPr lang="zh-CN" altLang="en-US" sz="1400" dirty="0"/>
              <a:t>当</a:t>
            </a:r>
            <a:r>
              <a:rPr lang="en-US" altLang="zh-CN" sz="1400" dirty="0"/>
              <a:t>x</a:t>
            </a:r>
            <a:r>
              <a:rPr lang="en-US" altLang="zh-CN" sz="1400" baseline="-25000" dirty="0"/>
              <a:t>i</a:t>
            </a:r>
            <a:r>
              <a:rPr lang="en-US" altLang="zh-CN" sz="1400" dirty="0"/>
              <a:t>&gt;</a:t>
            </a:r>
            <a:r>
              <a:rPr lang="en-US" altLang="zh-CN" sz="1400" dirty="0" err="1"/>
              <a:t>x</a:t>
            </a:r>
            <a:r>
              <a:rPr lang="en-US" altLang="zh-CN" sz="1400" baseline="-25000" dirty="0" err="1"/>
              <a:t>j</a:t>
            </a:r>
            <a:r>
              <a:rPr lang="zh-CN" altLang="en-US" sz="1400" dirty="0"/>
              <a:t>时，若下一步要比较的元素为</a:t>
            </a:r>
            <a:r>
              <a:rPr lang="en-US" altLang="zh-CN" sz="1400" dirty="0"/>
              <a:t>(</a:t>
            </a:r>
            <a:r>
              <a:rPr lang="en-US" altLang="zh-CN" sz="1400" dirty="0" err="1"/>
              <a:t>x</a:t>
            </a:r>
            <a:r>
              <a:rPr lang="en-US" altLang="zh-CN" sz="1400" baseline="-25000" dirty="0" err="1"/>
              <a:t>s</a:t>
            </a:r>
            <a:r>
              <a:rPr lang="en-US" altLang="zh-CN" sz="1400" dirty="0"/>
              <a:t>, </a:t>
            </a:r>
            <a:r>
              <a:rPr lang="en-US" altLang="zh-CN" sz="1400" dirty="0" err="1"/>
              <a:t>x</a:t>
            </a:r>
            <a:r>
              <a:rPr lang="en-US" altLang="zh-CN" sz="1400" baseline="-25000" dirty="0" err="1"/>
              <a:t>t</a:t>
            </a:r>
            <a:r>
              <a:rPr lang="en-US" altLang="zh-CN" sz="1400" dirty="0"/>
              <a:t>)</a:t>
            </a:r>
            <a:r>
              <a:rPr lang="zh-CN" altLang="en-US" sz="1400" dirty="0"/>
              <a:t>，标记</a:t>
            </a:r>
            <a:r>
              <a:rPr lang="en-US" altLang="zh-CN" sz="1400" dirty="0"/>
              <a:t>(s, t)</a:t>
            </a:r>
            <a:r>
              <a:rPr lang="zh-CN" altLang="en-US" sz="1400" dirty="0"/>
              <a:t>为</a:t>
            </a:r>
            <a:r>
              <a:rPr lang="en-US" altLang="zh-CN" sz="1400" dirty="0"/>
              <a:t>(</a:t>
            </a:r>
            <a:r>
              <a:rPr lang="en-US" altLang="zh-CN" sz="1400" dirty="0" err="1"/>
              <a:t>i</a:t>
            </a:r>
            <a:r>
              <a:rPr lang="en-US" altLang="zh-CN" sz="1400" dirty="0"/>
              <a:t>, j)</a:t>
            </a:r>
            <a:r>
              <a:rPr lang="zh-CN" altLang="en-US" sz="1400" dirty="0"/>
              <a:t>的右子；</a:t>
            </a:r>
          </a:p>
        </p:txBody>
      </p:sp>
    </p:spTree>
    <p:extLst>
      <p:ext uri="{BB962C8B-B14F-4D97-AF65-F5344CB8AC3E}">
        <p14:creationId xmlns:p14="http://schemas.microsoft.com/office/powerpoint/2010/main" val="285920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p:txBody>
          <a:bodyPr/>
          <a:lstStyle/>
          <a:p>
            <a:pPr>
              <a:lnSpc>
                <a:spcPct val="200000"/>
              </a:lnSpc>
            </a:pPr>
            <a:r>
              <a:rPr lang="zh-CN" altLang="en-US" dirty="0"/>
              <a:t>问题的计算复杂性</a:t>
            </a:r>
            <a:endParaRPr lang="en-US" altLang="zh-CN" dirty="0"/>
          </a:p>
          <a:p>
            <a:pPr lvl="1">
              <a:lnSpc>
                <a:spcPct val="200000"/>
              </a:lnSpc>
            </a:pPr>
            <a:r>
              <a:rPr lang="zh-CN" altLang="en-US" dirty="0"/>
              <a:t>求解一个问题在最坏情况下的最少工作量是多少？</a:t>
            </a:r>
            <a:endParaRPr lang="en-US" altLang="zh-CN" dirty="0"/>
          </a:p>
          <a:p>
            <a:pPr lvl="1">
              <a:lnSpc>
                <a:spcPct val="200000"/>
              </a:lnSpc>
            </a:pPr>
            <a:r>
              <a:rPr lang="zh-CN" altLang="en-US" dirty="0"/>
              <a:t>或者说，一个问题到底有多难？</a:t>
            </a:r>
            <a:endParaRPr lang="en-US" altLang="zh-CN" dirty="0"/>
          </a:p>
          <a:p>
            <a:pPr lvl="1">
              <a:lnSpc>
                <a:spcPct val="200000"/>
              </a:lnSpc>
            </a:pPr>
            <a:r>
              <a:rPr lang="zh-CN" altLang="en-US" dirty="0"/>
              <a:t>问题的难度是由问题本身的内在性质决定的，与求解的具体算法无关。</a:t>
            </a:r>
            <a:endParaRPr lang="en-US" altLang="zh-CN" dirty="0"/>
          </a:p>
        </p:txBody>
      </p:sp>
    </p:spTree>
    <p:extLst>
      <p:ext uri="{BB962C8B-B14F-4D97-AF65-F5344CB8AC3E}">
        <p14:creationId xmlns:p14="http://schemas.microsoft.com/office/powerpoint/2010/main" val="337365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grpSp>
        <p:nvGrpSpPr>
          <p:cNvPr id="4" name="组合 3"/>
          <p:cNvGrpSpPr/>
          <p:nvPr/>
        </p:nvGrpSpPr>
        <p:grpSpPr>
          <a:xfrm>
            <a:off x="1434951" y="2730479"/>
            <a:ext cx="6763620" cy="3092522"/>
            <a:chOff x="1299149" y="3554345"/>
            <a:chExt cx="6763620" cy="3092522"/>
          </a:xfrm>
        </p:grpSpPr>
        <p:sp>
          <p:nvSpPr>
            <p:cNvPr id="11" name="文本框 10"/>
            <p:cNvSpPr txBox="1"/>
            <p:nvPr/>
          </p:nvSpPr>
          <p:spPr>
            <a:xfrm>
              <a:off x="3906023" y="3554345"/>
              <a:ext cx="877058" cy="369332"/>
            </a:xfrm>
            <a:prstGeom prst="rect">
              <a:avLst/>
            </a:prstGeom>
            <a:noFill/>
          </p:spPr>
          <p:txBody>
            <a:bodyPr wrap="square" rtlCol="0">
              <a:spAutoFit/>
            </a:bodyPr>
            <a:lstStyle/>
            <a:p>
              <a:r>
                <a:rPr lang="en-US" altLang="zh-CN" dirty="0"/>
                <a:t>(1,2)</a:t>
              </a:r>
              <a:endParaRPr lang="zh-CN" altLang="en-US" dirty="0"/>
            </a:p>
          </p:txBody>
        </p:sp>
        <p:sp>
          <p:nvSpPr>
            <p:cNvPr id="14" name="文本框 13"/>
            <p:cNvSpPr txBox="1"/>
            <p:nvPr/>
          </p:nvSpPr>
          <p:spPr>
            <a:xfrm>
              <a:off x="2137740" y="4399615"/>
              <a:ext cx="962640" cy="369332"/>
            </a:xfrm>
            <a:prstGeom prst="rect">
              <a:avLst/>
            </a:prstGeom>
            <a:noFill/>
          </p:spPr>
          <p:txBody>
            <a:bodyPr wrap="square" rtlCol="0">
              <a:spAutoFit/>
            </a:bodyPr>
            <a:lstStyle/>
            <a:p>
              <a:r>
                <a:rPr lang="en-US" altLang="zh-CN" dirty="0"/>
                <a:t>(2, 3)</a:t>
              </a:r>
              <a:endParaRPr lang="zh-CN" altLang="en-US" dirty="0"/>
            </a:p>
          </p:txBody>
        </p:sp>
        <p:sp>
          <p:nvSpPr>
            <p:cNvPr id="15" name="文本框 14"/>
            <p:cNvSpPr txBox="1"/>
            <p:nvPr/>
          </p:nvSpPr>
          <p:spPr>
            <a:xfrm>
              <a:off x="5772600" y="4399615"/>
              <a:ext cx="956813" cy="369332"/>
            </a:xfrm>
            <a:prstGeom prst="rect">
              <a:avLst/>
            </a:prstGeom>
            <a:noFill/>
          </p:spPr>
          <p:txBody>
            <a:bodyPr wrap="square" rtlCol="0">
              <a:spAutoFit/>
            </a:bodyPr>
            <a:lstStyle/>
            <a:p>
              <a:r>
                <a:rPr lang="en-US" altLang="zh-CN" dirty="0"/>
                <a:t>(1, 3)</a:t>
              </a:r>
              <a:endParaRPr lang="zh-CN" altLang="en-US" dirty="0"/>
            </a:p>
          </p:txBody>
        </p:sp>
        <p:sp>
          <p:nvSpPr>
            <p:cNvPr id="16" name="文本框 15"/>
            <p:cNvSpPr txBox="1"/>
            <p:nvPr/>
          </p:nvSpPr>
          <p:spPr>
            <a:xfrm>
              <a:off x="1299149" y="5105190"/>
              <a:ext cx="1403571" cy="369332"/>
            </a:xfrm>
            <a:prstGeom prst="rect">
              <a:avLst/>
            </a:prstGeom>
            <a:noFill/>
          </p:spPr>
          <p:txBody>
            <a:bodyPr wrap="square" rtlCol="0">
              <a:spAutoFit/>
            </a:bodyPr>
            <a:lstStyle/>
            <a:p>
              <a:r>
                <a:rPr lang="en-US" altLang="zh-CN" dirty="0"/>
                <a:t>(1, 2, 3)</a:t>
              </a:r>
              <a:endParaRPr lang="zh-CN" altLang="en-US" dirty="0"/>
            </a:p>
          </p:txBody>
        </p:sp>
        <p:sp>
          <p:nvSpPr>
            <p:cNvPr id="17" name="文本框 16"/>
            <p:cNvSpPr txBox="1"/>
            <p:nvPr/>
          </p:nvSpPr>
          <p:spPr>
            <a:xfrm>
              <a:off x="2721022" y="5105190"/>
              <a:ext cx="1027845" cy="369332"/>
            </a:xfrm>
            <a:prstGeom prst="rect">
              <a:avLst/>
            </a:prstGeom>
            <a:noFill/>
          </p:spPr>
          <p:txBody>
            <a:bodyPr wrap="square" rtlCol="0">
              <a:spAutoFit/>
            </a:bodyPr>
            <a:lstStyle/>
            <a:p>
              <a:r>
                <a:rPr lang="en-US" altLang="zh-CN" dirty="0"/>
                <a:t>(1, 3)</a:t>
              </a:r>
              <a:endParaRPr lang="zh-CN" altLang="en-US" dirty="0"/>
            </a:p>
          </p:txBody>
        </p:sp>
        <p:sp>
          <p:nvSpPr>
            <p:cNvPr id="18" name="文本框 17"/>
            <p:cNvSpPr txBox="1"/>
            <p:nvPr/>
          </p:nvSpPr>
          <p:spPr>
            <a:xfrm>
              <a:off x="5083120" y="5105190"/>
              <a:ext cx="1015138" cy="369332"/>
            </a:xfrm>
            <a:prstGeom prst="rect">
              <a:avLst/>
            </a:prstGeom>
            <a:noFill/>
          </p:spPr>
          <p:txBody>
            <a:bodyPr wrap="square" rtlCol="0">
              <a:spAutoFit/>
            </a:bodyPr>
            <a:lstStyle/>
            <a:p>
              <a:r>
                <a:rPr lang="en-US" altLang="zh-CN" dirty="0"/>
                <a:t>(2, 1)</a:t>
              </a:r>
              <a:endParaRPr lang="zh-CN" altLang="en-US" dirty="0"/>
            </a:p>
          </p:txBody>
        </p:sp>
        <p:sp>
          <p:nvSpPr>
            <p:cNvPr id="19" name="文本框 18"/>
            <p:cNvSpPr txBox="1"/>
            <p:nvPr/>
          </p:nvSpPr>
          <p:spPr>
            <a:xfrm>
              <a:off x="6411893" y="5105190"/>
              <a:ext cx="1064451" cy="369332"/>
            </a:xfrm>
            <a:prstGeom prst="rect">
              <a:avLst/>
            </a:prstGeom>
            <a:noFill/>
          </p:spPr>
          <p:txBody>
            <a:bodyPr wrap="square" rtlCol="0">
              <a:spAutoFit/>
            </a:bodyPr>
            <a:lstStyle/>
            <a:p>
              <a:r>
                <a:rPr lang="en-US" altLang="zh-CN" dirty="0"/>
                <a:t>(2, 3)</a:t>
              </a:r>
              <a:endParaRPr lang="zh-CN" altLang="en-US" dirty="0"/>
            </a:p>
          </p:txBody>
        </p:sp>
        <p:sp>
          <p:nvSpPr>
            <p:cNvPr id="20" name="文本框 19"/>
            <p:cNvSpPr txBox="1"/>
            <p:nvPr/>
          </p:nvSpPr>
          <p:spPr>
            <a:xfrm>
              <a:off x="3347842" y="5908203"/>
              <a:ext cx="995785" cy="369332"/>
            </a:xfrm>
            <a:prstGeom prst="rect">
              <a:avLst/>
            </a:prstGeom>
            <a:noFill/>
          </p:spPr>
          <p:txBody>
            <a:bodyPr wrap="none" rtlCol="0">
              <a:spAutoFit/>
            </a:bodyPr>
            <a:lstStyle/>
            <a:p>
              <a:r>
                <a:rPr lang="en-US" altLang="zh-CN" dirty="0"/>
                <a:t>(3, 1, 2)</a:t>
              </a:r>
              <a:endParaRPr lang="zh-CN" altLang="en-US" dirty="0"/>
            </a:p>
          </p:txBody>
        </p:sp>
        <p:sp>
          <p:nvSpPr>
            <p:cNvPr id="21" name="文本框 20"/>
            <p:cNvSpPr txBox="1"/>
            <p:nvPr/>
          </p:nvSpPr>
          <p:spPr>
            <a:xfrm>
              <a:off x="4590120" y="5908203"/>
              <a:ext cx="995785" cy="369332"/>
            </a:xfrm>
            <a:prstGeom prst="rect">
              <a:avLst/>
            </a:prstGeom>
            <a:noFill/>
          </p:spPr>
          <p:txBody>
            <a:bodyPr wrap="none" rtlCol="0">
              <a:spAutoFit/>
            </a:bodyPr>
            <a:lstStyle/>
            <a:p>
              <a:r>
                <a:rPr lang="en-US" altLang="zh-CN" dirty="0"/>
                <a:t>(2, 1, 3)</a:t>
              </a:r>
              <a:endParaRPr lang="zh-CN" altLang="en-US" dirty="0"/>
            </a:p>
          </p:txBody>
        </p:sp>
        <p:sp>
          <p:nvSpPr>
            <p:cNvPr id="22" name="文本框 21"/>
            <p:cNvSpPr txBox="1"/>
            <p:nvPr/>
          </p:nvSpPr>
          <p:spPr>
            <a:xfrm>
              <a:off x="5856880" y="5908203"/>
              <a:ext cx="995785" cy="369332"/>
            </a:xfrm>
            <a:prstGeom prst="rect">
              <a:avLst/>
            </a:prstGeom>
            <a:noFill/>
          </p:spPr>
          <p:txBody>
            <a:bodyPr wrap="none" rtlCol="0">
              <a:spAutoFit/>
            </a:bodyPr>
            <a:lstStyle/>
            <a:p>
              <a:r>
                <a:rPr lang="en-US" altLang="zh-CN" dirty="0"/>
                <a:t>(2, 3, 1)</a:t>
              </a:r>
              <a:endParaRPr lang="zh-CN" altLang="en-US" dirty="0"/>
            </a:p>
          </p:txBody>
        </p:sp>
        <p:sp>
          <p:nvSpPr>
            <p:cNvPr id="23" name="文本框 22"/>
            <p:cNvSpPr txBox="1"/>
            <p:nvPr/>
          </p:nvSpPr>
          <p:spPr>
            <a:xfrm>
              <a:off x="7066984" y="5908203"/>
              <a:ext cx="995785" cy="369332"/>
            </a:xfrm>
            <a:prstGeom prst="rect">
              <a:avLst/>
            </a:prstGeom>
            <a:noFill/>
          </p:spPr>
          <p:txBody>
            <a:bodyPr wrap="none" rtlCol="0">
              <a:spAutoFit/>
            </a:bodyPr>
            <a:lstStyle/>
            <a:p>
              <a:r>
                <a:rPr lang="en-US" altLang="zh-CN" dirty="0"/>
                <a:t>(3, 2, 1)</a:t>
              </a:r>
              <a:endParaRPr lang="zh-CN" altLang="en-US" dirty="0"/>
            </a:p>
          </p:txBody>
        </p:sp>
        <p:sp>
          <p:nvSpPr>
            <p:cNvPr id="24" name="文本框 23"/>
            <p:cNvSpPr txBox="1"/>
            <p:nvPr/>
          </p:nvSpPr>
          <p:spPr>
            <a:xfrm>
              <a:off x="2180603" y="5908203"/>
              <a:ext cx="995785" cy="369332"/>
            </a:xfrm>
            <a:prstGeom prst="rect">
              <a:avLst/>
            </a:prstGeom>
            <a:noFill/>
          </p:spPr>
          <p:txBody>
            <a:bodyPr wrap="none" rtlCol="0">
              <a:spAutoFit/>
            </a:bodyPr>
            <a:lstStyle/>
            <a:p>
              <a:r>
                <a:rPr lang="en-US" altLang="zh-CN" dirty="0"/>
                <a:t>(1, 3, 2)</a:t>
              </a:r>
              <a:endParaRPr lang="zh-CN" altLang="en-US" dirty="0"/>
            </a:p>
          </p:txBody>
        </p:sp>
        <p:cxnSp>
          <p:nvCxnSpPr>
            <p:cNvPr id="26" name="直接连接符 25"/>
            <p:cNvCxnSpPr>
              <a:stCxn id="19" idx="2"/>
              <a:endCxn id="22" idx="0"/>
            </p:cNvCxnSpPr>
            <p:nvPr/>
          </p:nvCxnSpPr>
          <p:spPr>
            <a:xfrm flipH="1">
              <a:off x="6354773" y="5474522"/>
              <a:ext cx="58934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2"/>
              <a:endCxn id="23" idx="0"/>
            </p:cNvCxnSpPr>
            <p:nvPr/>
          </p:nvCxnSpPr>
          <p:spPr>
            <a:xfrm>
              <a:off x="6944119" y="5474522"/>
              <a:ext cx="620758"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2"/>
              <a:endCxn id="21" idx="0"/>
            </p:cNvCxnSpPr>
            <p:nvPr/>
          </p:nvCxnSpPr>
          <p:spPr>
            <a:xfrm flipH="1">
              <a:off x="5088013" y="5474522"/>
              <a:ext cx="502676"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5" idx="2"/>
              <a:endCxn id="18" idx="0"/>
            </p:cNvCxnSpPr>
            <p:nvPr/>
          </p:nvCxnSpPr>
          <p:spPr>
            <a:xfrm flipH="1">
              <a:off x="5590689" y="4768947"/>
              <a:ext cx="660318"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2"/>
              <a:endCxn id="19" idx="0"/>
            </p:cNvCxnSpPr>
            <p:nvPr/>
          </p:nvCxnSpPr>
          <p:spPr>
            <a:xfrm>
              <a:off x="6251007" y="4768947"/>
              <a:ext cx="693112"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2"/>
              <a:endCxn id="24" idx="0"/>
            </p:cNvCxnSpPr>
            <p:nvPr/>
          </p:nvCxnSpPr>
          <p:spPr>
            <a:xfrm flipH="1">
              <a:off x="2678496" y="5474522"/>
              <a:ext cx="556449"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2"/>
              <a:endCxn id="20" idx="0"/>
            </p:cNvCxnSpPr>
            <p:nvPr/>
          </p:nvCxnSpPr>
          <p:spPr>
            <a:xfrm>
              <a:off x="3234945" y="5474522"/>
              <a:ext cx="610790" cy="43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6" idx="0"/>
            </p:cNvCxnSpPr>
            <p:nvPr/>
          </p:nvCxnSpPr>
          <p:spPr>
            <a:xfrm flipH="1">
              <a:off x="2000935" y="4768947"/>
              <a:ext cx="61812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4" idx="2"/>
              <a:endCxn id="17" idx="0"/>
            </p:cNvCxnSpPr>
            <p:nvPr/>
          </p:nvCxnSpPr>
          <p:spPr>
            <a:xfrm>
              <a:off x="2619060" y="4768947"/>
              <a:ext cx="615885" cy="33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a:endCxn id="14" idx="0"/>
            </p:cNvCxnSpPr>
            <p:nvPr/>
          </p:nvCxnSpPr>
          <p:spPr>
            <a:xfrm flipH="1">
              <a:off x="2619060" y="3923677"/>
              <a:ext cx="1725492" cy="47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5" idx="0"/>
            </p:cNvCxnSpPr>
            <p:nvPr/>
          </p:nvCxnSpPr>
          <p:spPr>
            <a:xfrm>
              <a:off x="4344552" y="3923677"/>
              <a:ext cx="1906455" cy="475938"/>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127230" y="6277535"/>
              <a:ext cx="3855543" cy="369332"/>
            </a:xfrm>
            <a:prstGeom prst="rect">
              <a:avLst/>
            </a:prstGeom>
            <a:noFill/>
          </p:spPr>
          <p:txBody>
            <a:bodyPr wrap="none" rtlCol="0">
              <a:spAutoFit/>
            </a:bodyPr>
            <a:lstStyle/>
            <a:p>
              <a:r>
                <a:rPr lang="en-US" altLang="zh-CN" dirty="0"/>
                <a:t>3</a:t>
              </a:r>
              <a:r>
                <a:rPr lang="zh-CN" altLang="en-US" dirty="0"/>
                <a:t>个元素冒泡排序算法的比较决策树</a:t>
              </a:r>
            </a:p>
          </p:txBody>
        </p:sp>
      </p:grpSp>
      <p:sp>
        <p:nvSpPr>
          <p:cNvPr id="29" name="文本框 28"/>
          <p:cNvSpPr txBox="1"/>
          <p:nvPr/>
        </p:nvSpPr>
        <p:spPr>
          <a:xfrm>
            <a:off x="1945200" y="1863325"/>
            <a:ext cx="2262158" cy="369332"/>
          </a:xfrm>
          <a:prstGeom prst="rect">
            <a:avLst/>
          </a:prstGeom>
          <a:noFill/>
        </p:spPr>
        <p:txBody>
          <a:bodyPr wrap="none" rtlCol="0">
            <a:spAutoFit/>
          </a:bodyPr>
          <a:lstStyle/>
          <a:p>
            <a:r>
              <a:rPr lang="zh-CN" altLang="en-US" dirty="0"/>
              <a:t>例２：内排序问题。</a:t>
            </a:r>
          </a:p>
        </p:txBody>
      </p:sp>
    </p:spTree>
    <p:extLst>
      <p:ext uri="{BB962C8B-B14F-4D97-AF65-F5344CB8AC3E}">
        <p14:creationId xmlns:p14="http://schemas.microsoft.com/office/powerpoint/2010/main" val="3161855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73967" y="2080392"/>
            <a:ext cx="5606322" cy="884729"/>
          </a:xfrm>
          <a:prstGeom prst="rect">
            <a:avLst/>
          </a:prstGeom>
          <a:noFill/>
        </p:spPr>
        <p:txBody>
          <a:bodyPr wrap="square" rtlCol="0">
            <a:spAutoFit/>
          </a:bodyPr>
          <a:lstStyle/>
          <a:p>
            <a:pPr>
              <a:lnSpc>
                <a:spcPct val="150000"/>
              </a:lnSpc>
            </a:pPr>
            <a:r>
              <a:rPr lang="zh-CN" altLang="en-US" dirty="0"/>
              <a:t>设二叉树深度为</a:t>
            </a:r>
            <a:r>
              <a:rPr lang="en-US" altLang="zh-CN" dirty="0"/>
              <a:t>h</a:t>
            </a:r>
            <a:r>
              <a:rPr lang="zh-CN" altLang="en-US" dirty="0"/>
              <a:t>（空树深度为</a:t>
            </a:r>
            <a:r>
              <a:rPr lang="en-US" altLang="zh-CN" dirty="0"/>
              <a:t>0</a:t>
            </a:r>
            <a:r>
              <a:rPr lang="zh-CN" altLang="en-US" dirty="0"/>
              <a:t>），则由二叉树性质，二叉树的结点数</a:t>
            </a:r>
            <a:r>
              <a:rPr lang="en-US" altLang="zh-CN" dirty="0"/>
              <a:t>n</a:t>
            </a:r>
            <a:r>
              <a:rPr lang="zh-CN" altLang="en-US" dirty="0"/>
              <a:t>有：</a:t>
            </a:r>
          </a:p>
        </p:txBody>
      </p:sp>
      <p:sp>
        <p:nvSpPr>
          <p:cNvPr id="4" name="文本框 3"/>
          <p:cNvSpPr txBox="1"/>
          <p:nvPr/>
        </p:nvSpPr>
        <p:spPr>
          <a:xfrm>
            <a:off x="1573967" y="3394786"/>
            <a:ext cx="5846164" cy="884729"/>
          </a:xfrm>
          <a:prstGeom prst="rect">
            <a:avLst/>
          </a:prstGeom>
          <a:noFill/>
        </p:spPr>
        <p:txBody>
          <a:bodyPr wrap="square" rtlCol="0">
            <a:spAutoFit/>
          </a:bodyPr>
          <a:lstStyle/>
          <a:p>
            <a:pPr>
              <a:lnSpc>
                <a:spcPct val="150000"/>
              </a:lnSpc>
            </a:pPr>
            <a:r>
              <a:rPr lang="zh-CN" altLang="en-US" dirty="0"/>
              <a:t>又由二叉树性质</a:t>
            </a:r>
            <a:r>
              <a:rPr lang="en-US" altLang="zh-CN" dirty="0"/>
              <a:t>n</a:t>
            </a:r>
            <a:r>
              <a:rPr lang="en-US" altLang="zh-CN" baseline="-25000" dirty="0"/>
              <a:t>2</a:t>
            </a:r>
            <a:r>
              <a:rPr lang="en-US" altLang="zh-CN" dirty="0"/>
              <a:t>=n</a:t>
            </a:r>
            <a:r>
              <a:rPr lang="en-US" altLang="zh-CN" baseline="-25000" dirty="0"/>
              <a:t>0</a:t>
            </a:r>
            <a:r>
              <a:rPr lang="en-US" altLang="zh-CN" dirty="0"/>
              <a:t>-1</a:t>
            </a:r>
            <a:r>
              <a:rPr lang="zh-CN" altLang="en-US" dirty="0"/>
              <a:t>，因此当二叉树有</a:t>
            </a:r>
            <a:r>
              <a:rPr lang="en-US" altLang="zh-CN" dirty="0"/>
              <a:t>n!</a:t>
            </a:r>
            <a:r>
              <a:rPr lang="zh-CN" altLang="en-US" dirty="0"/>
              <a:t>片叶子时，总结点数：</a:t>
            </a:r>
            <a:r>
              <a:rPr lang="en-US" altLang="zh-CN" dirty="0"/>
              <a:t>n</a:t>
            </a:r>
            <a:r>
              <a:rPr lang="en-US" altLang="zh-CN" baseline="-25000" dirty="0"/>
              <a:t>2</a:t>
            </a:r>
            <a:r>
              <a:rPr lang="en-US" altLang="zh-CN" dirty="0"/>
              <a:t>+n</a:t>
            </a:r>
            <a:r>
              <a:rPr lang="en-US" altLang="zh-CN" baseline="-25000" dirty="0"/>
              <a:t>1</a:t>
            </a:r>
            <a:r>
              <a:rPr lang="en-US" altLang="zh-CN" dirty="0"/>
              <a:t>+n</a:t>
            </a:r>
            <a:r>
              <a:rPr lang="en-US" altLang="zh-CN" baseline="-25000" dirty="0"/>
              <a:t>0</a:t>
            </a:r>
            <a:r>
              <a:rPr lang="en-US" altLang="zh-CN" dirty="0"/>
              <a:t> =</a:t>
            </a:r>
            <a:endParaRPr lang="zh-CN" altLang="en-US" dirty="0"/>
          </a:p>
        </p:txBody>
      </p:sp>
      <p:sp>
        <p:nvSpPr>
          <p:cNvPr id="6" name="文本框 5"/>
          <p:cNvSpPr txBox="1"/>
          <p:nvPr/>
        </p:nvSpPr>
        <p:spPr>
          <a:xfrm>
            <a:off x="1573967" y="3018307"/>
            <a:ext cx="7045377" cy="369332"/>
          </a:xfrm>
          <a:prstGeom prst="rect">
            <a:avLst/>
          </a:prstGeom>
          <a:noFill/>
        </p:spPr>
        <p:txBody>
          <a:bodyPr wrap="square" rtlCol="0">
            <a:spAutoFit/>
          </a:bodyPr>
          <a:lstStyle/>
          <a:p>
            <a:r>
              <a:rPr lang="zh-CN" altLang="en-US" dirty="0"/>
              <a:t>在排序算法的比较决策树上，度为</a:t>
            </a:r>
            <a:r>
              <a:rPr lang="en-US" altLang="zh-CN" dirty="0"/>
              <a:t>1</a:t>
            </a:r>
            <a:r>
              <a:rPr lang="zh-CN" altLang="en-US" dirty="0"/>
              <a:t>的结点是不必要的，可以删去。</a:t>
            </a:r>
          </a:p>
        </p:txBody>
      </p:sp>
      <mc:AlternateContent xmlns:mc="http://schemas.openxmlformats.org/markup-compatibility/2006" xmlns:a14="http://schemas.microsoft.com/office/drawing/2010/main">
        <mc:Choice Requires="a14">
          <p:sp>
            <p:nvSpPr>
              <p:cNvPr id="7" name="文本框 6"/>
              <p:cNvSpPr txBox="1"/>
              <p:nvPr/>
            </p:nvSpPr>
            <p:spPr>
              <a:xfrm>
                <a:off x="2282517" y="4479172"/>
                <a:ext cx="3837397" cy="3742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h</m:t>
                          </m:r>
                        </m:sup>
                      </m:sSup>
                      <m:r>
                        <a:rPr lang="en-US" altLang="zh-CN" b="0" i="1" smtClean="0">
                          <a:latin typeface="Cambria Math" panose="02040503050406030204" pitchFamily="18" charset="0"/>
                          <a:ea typeface="Cambria Math" panose="02040503050406030204" pitchFamily="18" charset="0"/>
                        </a:rPr>
                        <m:t>−1</m:t>
                      </m:r>
                    </m:oMath>
                  </m:oMathPara>
                </a14:m>
                <a:endParaRPr lang="en-US" altLang="zh-CN" b="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82517" y="4479172"/>
                <a:ext cx="3837397" cy="374270"/>
              </a:xfrm>
              <a:prstGeom prst="rect">
                <a:avLst/>
              </a:prstGeom>
              <a:blipFill rotWithShape="0">
                <a:blip r:embed="rId3"/>
                <a:stretch>
                  <a:fillRect/>
                </a:stretch>
              </a:blipFill>
            </p:spPr>
            <p:txBody>
              <a:bodyPr/>
              <a:lstStyle/>
              <a:p>
                <a:r>
                  <a:rPr lang="zh-CN" altLang="en-US">
                    <a:noFill/>
                  </a:rPr>
                  <a:t> </a:t>
                </a:r>
              </a:p>
            </p:txBody>
          </p:sp>
        </mc:Fallback>
      </mc:AlternateContent>
      <p:sp>
        <p:nvSpPr>
          <p:cNvPr id="5" name="文本框 4"/>
          <p:cNvSpPr txBox="1"/>
          <p:nvPr/>
        </p:nvSpPr>
        <p:spPr>
          <a:xfrm>
            <a:off x="1573967" y="495670"/>
            <a:ext cx="7125522" cy="1300228"/>
          </a:xfrm>
          <a:prstGeom prst="rect">
            <a:avLst/>
          </a:prstGeom>
          <a:noFill/>
        </p:spPr>
        <p:txBody>
          <a:bodyPr wrap="square" rtlCol="0">
            <a:spAutoFit/>
          </a:bodyPr>
          <a:lstStyle/>
          <a:p>
            <a:pPr>
              <a:lnSpc>
                <a:spcPct val="150000"/>
              </a:lnSpc>
            </a:pPr>
            <a:r>
              <a:rPr lang="zh-CN" altLang="en-US" dirty="0"/>
              <a:t>排序算法的比较决策树的叶结点数为</a:t>
            </a:r>
            <a:r>
              <a:rPr lang="en-US" altLang="zh-CN" dirty="0"/>
              <a:t>:</a:t>
            </a:r>
          </a:p>
          <a:p>
            <a:pPr>
              <a:lnSpc>
                <a:spcPct val="150000"/>
              </a:lnSpc>
            </a:pPr>
            <a:r>
              <a:rPr lang="zh-CN" altLang="en-US" dirty="0"/>
              <a:t>问题的难度下界就是</a:t>
            </a:r>
            <a:r>
              <a:rPr lang="en-US" altLang="zh-CN" dirty="0"/>
              <a:t>n!</a:t>
            </a:r>
            <a:r>
              <a:rPr lang="zh-CN" altLang="en-US" dirty="0"/>
              <a:t>个叶结点的二叉树的深度下界。</a:t>
            </a:r>
            <a:endParaRPr lang="en-US" altLang="zh-CN" dirty="0"/>
          </a:p>
          <a:p>
            <a:pPr>
              <a:lnSpc>
                <a:spcPct val="150000"/>
              </a:lnSpc>
            </a:pPr>
            <a:r>
              <a:rPr lang="zh-CN" altLang="en-US" dirty="0"/>
              <a:t>求解</a:t>
            </a:r>
            <a:r>
              <a:rPr lang="en-US" altLang="zh-CN" dirty="0"/>
              <a:t>n!</a:t>
            </a:r>
            <a:r>
              <a:rPr lang="zh-CN" altLang="en-US" dirty="0"/>
              <a:t>个叶结点的二叉树的深度下界：</a:t>
            </a:r>
          </a:p>
        </p:txBody>
      </p:sp>
      <mc:AlternateContent xmlns:mc="http://schemas.openxmlformats.org/markup-compatibility/2006" xmlns:a14="http://schemas.microsoft.com/office/drawing/2010/main">
        <mc:Choice Requires="a14">
          <p:sp>
            <p:nvSpPr>
              <p:cNvPr id="8" name="矩形 7"/>
              <p:cNvSpPr/>
              <p:nvPr/>
            </p:nvSpPr>
            <p:spPr>
              <a:xfrm>
                <a:off x="2282517" y="4860589"/>
                <a:ext cx="2548551" cy="37427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2</m:t>
                          </m:r>
                        </m:e>
                        <m:sup>
                          <m:r>
                            <a:rPr lang="en-US" altLang="zh-CN" i="1">
                              <a:latin typeface="Cambria Math" panose="02040503050406030204" pitchFamily="18" charset="0"/>
                              <a:ea typeface="Cambria Math" panose="02040503050406030204" pitchFamily="18" charset="0"/>
                            </a:rPr>
                            <m:t>h</m:t>
                          </m:r>
                        </m:sup>
                      </m:sSup>
                    </m:oMath>
                  </m:oMathPara>
                </a14:m>
                <a:endParaRPr lang="en-US" altLang="zh-CN" i="1" dirty="0">
                  <a:latin typeface="Cambria Math" panose="02040503050406030204" pitchFamily="18" charset="0"/>
                  <a:ea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282517" y="4860589"/>
                <a:ext cx="2548551" cy="37427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282517" y="5282346"/>
                <a:ext cx="4572000" cy="3693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d>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e>
                      </m:func>
                      <m:r>
                        <a:rPr lang="en-US" altLang="zh-CN" i="1">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Θ</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2282517" y="5282346"/>
                <a:ext cx="4572000" cy="369332"/>
              </a:xfrm>
              <a:prstGeom prst="rect">
                <a:avLst/>
              </a:prstGeom>
              <a:blipFill rotWithShape="0">
                <a:blip r:embed="rId5"/>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282517" y="5699165"/>
                <a:ext cx="209461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Ω</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282517" y="5699165"/>
                <a:ext cx="2094611" cy="369332"/>
              </a:xfrm>
              <a:prstGeom prst="rect">
                <a:avLst/>
              </a:prstGeom>
              <a:blipFill rotWithShape="0">
                <a:blip r:embed="rId6"/>
                <a:stretch>
                  <a:fillRect b="-116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1804AA7-1115-453D-A783-49287E380306}"/>
              </a:ext>
            </a:extLst>
          </p:cNvPr>
          <p:cNvSpPr txBox="1"/>
          <p:nvPr/>
        </p:nvSpPr>
        <p:spPr>
          <a:xfrm>
            <a:off x="5464629" y="609600"/>
            <a:ext cx="460382" cy="369332"/>
          </a:xfrm>
          <a:prstGeom prst="rect">
            <a:avLst/>
          </a:prstGeom>
          <a:noFill/>
        </p:spPr>
        <p:txBody>
          <a:bodyPr wrap="none" rtlCol="0">
            <a:spAutoFit/>
          </a:body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21D32CF-9431-4B30-9820-EC1EF20C35C2}"/>
                  </a:ext>
                </a:extLst>
              </p:cNvPr>
              <p:cNvSpPr/>
              <p:nvPr/>
            </p:nvSpPr>
            <p:spPr>
              <a:xfrm>
                <a:off x="3801738" y="2563509"/>
                <a:ext cx="1495346" cy="374270"/>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m:t>
                        </m:r>
                      </m:e>
                      <m:sup>
                        <m:r>
                          <a:rPr lang="en-US" altLang="zh-CN" i="1">
                            <a:latin typeface="Cambria Math" panose="02040503050406030204" pitchFamily="18" charset="0"/>
                          </a:rPr>
                          <m:t>h</m:t>
                        </m:r>
                      </m:sup>
                    </m:sSup>
                    <m:r>
                      <a:rPr lang="en-US" altLang="zh-CN" i="1">
                        <a:latin typeface="Cambria Math" panose="02040503050406030204" pitchFamily="18" charset="0"/>
                      </a:rPr>
                      <m:t>−1</m:t>
                    </m:r>
                  </m:oMath>
                </a14:m>
                <a:r>
                  <a:rPr lang="zh-CN" altLang="en-US" dirty="0"/>
                  <a:t>。</a:t>
                </a:r>
              </a:p>
            </p:txBody>
          </p:sp>
        </mc:Choice>
        <mc:Fallback xmlns="">
          <p:sp>
            <p:nvSpPr>
              <p:cNvPr id="11" name="矩形 10">
                <a:extLst>
                  <a:ext uri="{FF2B5EF4-FFF2-40B4-BE49-F238E27FC236}">
                    <a16:creationId xmlns:a16="http://schemas.microsoft.com/office/drawing/2014/main" id="{721D32CF-9431-4B30-9820-EC1EF20C35C2}"/>
                  </a:ext>
                </a:extLst>
              </p:cNvPr>
              <p:cNvSpPr>
                <a:spLocks noRot="1" noChangeAspect="1" noMove="1" noResize="1" noEditPoints="1" noAdjustHandles="1" noChangeArrowheads="1" noChangeShapeType="1" noTextEdit="1"/>
              </p:cNvSpPr>
              <p:nvPr/>
            </p:nvSpPr>
            <p:spPr>
              <a:xfrm>
                <a:off x="3801738" y="2563509"/>
                <a:ext cx="1495346" cy="374270"/>
              </a:xfrm>
              <a:prstGeom prst="rect">
                <a:avLst/>
              </a:prstGeom>
              <a:blipFill>
                <a:blip r:embed="rId7"/>
                <a:stretch>
                  <a:fillRect t="-16393" r="-2857" b="-18033"/>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3AEF3E39-F040-4D99-BBD6-191720C87F33}"/>
              </a:ext>
            </a:extLst>
          </p:cNvPr>
          <p:cNvSpPr/>
          <p:nvPr/>
        </p:nvSpPr>
        <p:spPr>
          <a:xfrm>
            <a:off x="6052654" y="3901431"/>
            <a:ext cx="877163" cy="369332"/>
          </a:xfrm>
          <a:prstGeom prst="rect">
            <a:avLst/>
          </a:prstGeom>
        </p:spPr>
        <p:txBody>
          <a:bodyPr wrap="none">
            <a:spAutoFit/>
          </a:bodyPr>
          <a:lstStyle/>
          <a:p>
            <a:r>
              <a:rPr lang="zh-CN" altLang="en-US" dirty="0"/>
              <a:t>因此：</a:t>
            </a:r>
          </a:p>
        </p:txBody>
      </p:sp>
      <p:sp>
        <p:nvSpPr>
          <p:cNvPr id="13" name="矩形 12">
            <a:extLst>
              <a:ext uri="{FF2B5EF4-FFF2-40B4-BE49-F238E27FC236}">
                <a16:creationId xmlns:a16="http://schemas.microsoft.com/office/drawing/2014/main" id="{84BE8864-B357-4BF2-8176-A979A5B005B1}"/>
              </a:ext>
            </a:extLst>
          </p:cNvPr>
          <p:cNvSpPr/>
          <p:nvPr/>
        </p:nvSpPr>
        <p:spPr>
          <a:xfrm>
            <a:off x="4031938" y="3912798"/>
            <a:ext cx="1104790" cy="369332"/>
          </a:xfrm>
          <a:prstGeom prst="rect">
            <a:avLst/>
          </a:prstGeom>
        </p:spPr>
        <p:txBody>
          <a:bodyPr wrap="none">
            <a:spAutoFit/>
          </a:bodyPr>
          <a:lstStyle/>
          <a:p>
            <a:r>
              <a:rPr lang="en-US" altLang="zh-CN" dirty="0"/>
              <a:t>2n</a:t>
            </a:r>
            <a:r>
              <a:rPr lang="en-US" altLang="zh-CN" baseline="-25000" dirty="0"/>
              <a:t>0</a:t>
            </a:r>
            <a:r>
              <a:rPr lang="en-US" altLang="zh-CN" dirty="0"/>
              <a:t>-1 =</a:t>
            </a:r>
            <a:endParaRPr lang="zh-CN" altLang="en-US" dirty="0"/>
          </a:p>
        </p:txBody>
      </p:sp>
      <p:sp>
        <p:nvSpPr>
          <p:cNvPr id="14" name="矩形 13">
            <a:extLst>
              <a:ext uri="{FF2B5EF4-FFF2-40B4-BE49-F238E27FC236}">
                <a16:creationId xmlns:a16="http://schemas.microsoft.com/office/drawing/2014/main" id="{8B81C849-F6E1-4B02-B446-9900FE3B7388}"/>
              </a:ext>
            </a:extLst>
          </p:cNvPr>
          <p:cNvSpPr/>
          <p:nvPr/>
        </p:nvSpPr>
        <p:spPr>
          <a:xfrm>
            <a:off x="5096655" y="3911491"/>
            <a:ext cx="1104790" cy="369332"/>
          </a:xfrm>
          <a:prstGeom prst="rect">
            <a:avLst/>
          </a:prstGeom>
        </p:spPr>
        <p:txBody>
          <a:bodyPr wrap="none">
            <a:spAutoFit/>
          </a:bodyPr>
          <a:lstStyle/>
          <a:p>
            <a:r>
              <a:rPr lang="en-US" altLang="zh-CN" dirty="0"/>
              <a:t>2n!-1</a:t>
            </a:r>
            <a:r>
              <a:rPr lang="zh-CN" altLang="en-US" dirty="0"/>
              <a:t>。</a:t>
            </a:r>
          </a:p>
        </p:txBody>
      </p:sp>
    </p:spTree>
    <p:extLst>
      <p:ext uri="{BB962C8B-B14F-4D97-AF65-F5344CB8AC3E}">
        <p14:creationId xmlns:p14="http://schemas.microsoft.com/office/powerpoint/2010/main" val="5530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2"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目标：确定问题</a:t>
            </a:r>
            <a:r>
              <a:rPr lang="en-US" altLang="zh-CN" dirty="0"/>
              <a:t>P</a:t>
            </a:r>
            <a:r>
              <a:rPr lang="zh-CN" altLang="en-US" dirty="0"/>
              <a:t>的难度下界。</a:t>
            </a:r>
            <a:endParaRPr lang="en-US" altLang="zh-CN" dirty="0"/>
          </a:p>
          <a:p>
            <a:pPr lvl="1"/>
            <a:r>
              <a:rPr lang="zh-CN" altLang="en-US" dirty="0"/>
              <a:t>已知：问题</a:t>
            </a:r>
            <a:r>
              <a:rPr lang="en-US" altLang="zh-CN" dirty="0"/>
              <a:t>Q</a:t>
            </a:r>
            <a:r>
              <a:rPr lang="zh-CN" altLang="en-US" dirty="0"/>
              <a:t>的难度下界为</a:t>
            </a:r>
            <a:r>
              <a:rPr lang="en-US" altLang="zh-CN" dirty="0"/>
              <a:t>T(n)</a:t>
            </a:r>
            <a:r>
              <a:rPr lang="zh-CN" altLang="en-US" dirty="0"/>
              <a:t>。</a:t>
            </a:r>
            <a:endParaRPr lang="en-US" altLang="zh-CN" dirty="0"/>
          </a:p>
          <a:p>
            <a:pPr lvl="1"/>
            <a:r>
              <a:rPr lang="zh-CN" altLang="en-US" dirty="0"/>
              <a:t>若能证明求解问题</a:t>
            </a:r>
            <a:r>
              <a:rPr lang="en-US" altLang="zh-CN" dirty="0"/>
              <a:t>P</a:t>
            </a:r>
            <a:r>
              <a:rPr lang="zh-CN" altLang="en-US" dirty="0"/>
              <a:t>的任何算法的工作量都不小于求解</a:t>
            </a:r>
            <a:r>
              <a:rPr lang="en-US" altLang="zh-CN" dirty="0"/>
              <a:t>Q</a:t>
            </a:r>
            <a:r>
              <a:rPr lang="zh-CN" altLang="en-US" dirty="0"/>
              <a:t>的算法的工作量，则问题</a:t>
            </a:r>
            <a:r>
              <a:rPr lang="en-US" altLang="zh-CN" dirty="0"/>
              <a:t>P</a:t>
            </a:r>
            <a:r>
              <a:rPr lang="zh-CN" altLang="en-US" dirty="0"/>
              <a:t>的难度下界至少是</a:t>
            </a:r>
            <a:r>
              <a:rPr lang="en-US" altLang="zh-CN" dirty="0"/>
              <a:t>T(n)</a:t>
            </a:r>
            <a:r>
              <a:rPr lang="zh-CN" altLang="en-US" dirty="0"/>
              <a:t>。</a:t>
            </a:r>
            <a:endParaRPr lang="en-US" altLang="zh-CN" dirty="0"/>
          </a:p>
        </p:txBody>
      </p:sp>
    </p:spTree>
    <p:extLst>
      <p:ext uri="{BB962C8B-B14F-4D97-AF65-F5344CB8AC3E}">
        <p14:creationId xmlns:p14="http://schemas.microsoft.com/office/powerpoint/2010/main" val="424167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1538990"/>
          </a:xfrm>
        </p:spPr>
        <p:txBody>
          <a:bodyPr/>
          <a:lstStyle/>
          <a:p>
            <a:r>
              <a:rPr lang="zh-CN" altLang="en-US" dirty="0"/>
              <a:t>归约方法确认问题的难度下界</a:t>
            </a:r>
            <a:endParaRPr lang="en-US" altLang="zh-CN" dirty="0"/>
          </a:p>
          <a:p>
            <a:pPr lvl="1"/>
            <a:r>
              <a:rPr lang="zh-CN" altLang="en-US" dirty="0"/>
              <a:t>基本证明思路：将</a:t>
            </a:r>
            <a:r>
              <a:rPr lang="en-US" altLang="zh-CN" dirty="0"/>
              <a:t>Q</a:t>
            </a:r>
            <a:r>
              <a:rPr lang="zh-CN" altLang="en-US" dirty="0"/>
              <a:t>归约为</a:t>
            </a:r>
            <a:r>
              <a:rPr lang="en-US" altLang="zh-CN" dirty="0"/>
              <a:t>P</a:t>
            </a:r>
            <a:r>
              <a:rPr lang="zh-CN" altLang="en-US" dirty="0"/>
              <a:t>。</a:t>
            </a:r>
            <a:endParaRPr lang="en-US" altLang="zh-CN" dirty="0"/>
          </a:p>
        </p:txBody>
      </p:sp>
      <p:sp>
        <p:nvSpPr>
          <p:cNvPr id="4" name="文本框 3"/>
          <p:cNvSpPr txBox="1"/>
          <p:nvPr/>
        </p:nvSpPr>
        <p:spPr>
          <a:xfrm>
            <a:off x="1461313" y="3680085"/>
            <a:ext cx="1752403" cy="369332"/>
          </a:xfrm>
          <a:prstGeom prst="rect">
            <a:avLst/>
          </a:prstGeom>
          <a:noFill/>
        </p:spPr>
        <p:txBody>
          <a:bodyPr wrap="none" rtlCol="0">
            <a:spAutoFit/>
          </a:bodyPr>
          <a:lstStyle/>
          <a:p>
            <a:r>
              <a:rPr lang="zh-CN" altLang="en-US" dirty="0"/>
              <a:t>问题</a:t>
            </a:r>
            <a:r>
              <a:rPr lang="en-US" altLang="zh-CN" dirty="0"/>
              <a:t>Q</a:t>
            </a:r>
            <a:r>
              <a:rPr lang="zh-CN" altLang="en-US" dirty="0"/>
              <a:t>的输入</a:t>
            </a:r>
            <a:r>
              <a:rPr lang="en-US" altLang="zh-CN" dirty="0"/>
              <a:t>I</a:t>
            </a:r>
            <a:r>
              <a:rPr lang="en-US" altLang="zh-CN" baseline="-25000" dirty="0"/>
              <a:t>Q</a:t>
            </a:r>
            <a:endParaRPr lang="zh-CN" altLang="en-US" baseline="-25000" dirty="0"/>
          </a:p>
        </p:txBody>
      </p:sp>
      <p:sp>
        <p:nvSpPr>
          <p:cNvPr id="5" name="矩形 4"/>
          <p:cNvSpPr/>
          <p:nvPr/>
        </p:nvSpPr>
        <p:spPr>
          <a:xfrm>
            <a:off x="1715550" y="4403393"/>
            <a:ext cx="6831827" cy="16290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13425" y="4344261"/>
            <a:ext cx="3874779" cy="369332"/>
          </a:xfrm>
          <a:prstGeom prst="rect">
            <a:avLst/>
          </a:prstGeom>
          <a:noFill/>
        </p:spPr>
        <p:txBody>
          <a:bodyPr wrap="none" rtlCol="0">
            <a:spAutoFit/>
          </a:bodyPr>
          <a:lstStyle/>
          <a:p>
            <a:r>
              <a:rPr lang="zh-CN" altLang="en-US" dirty="0"/>
              <a:t>求解问题</a:t>
            </a:r>
            <a:r>
              <a:rPr lang="en-US" altLang="zh-CN" dirty="0"/>
              <a:t>Q</a:t>
            </a:r>
            <a:r>
              <a:rPr lang="zh-CN" altLang="en-US" dirty="0"/>
              <a:t>的算法，难度下界为</a:t>
            </a:r>
            <a:r>
              <a:rPr lang="en-US" altLang="zh-CN" dirty="0"/>
              <a:t>T(n)</a:t>
            </a:r>
            <a:endParaRPr lang="zh-CN" altLang="en-US" dirty="0"/>
          </a:p>
        </p:txBody>
      </p:sp>
      <p:sp>
        <p:nvSpPr>
          <p:cNvPr id="8" name="文本框 7"/>
          <p:cNvSpPr txBox="1"/>
          <p:nvPr/>
        </p:nvSpPr>
        <p:spPr>
          <a:xfrm>
            <a:off x="7147680" y="3680085"/>
            <a:ext cx="2028119" cy="369332"/>
          </a:xfrm>
          <a:prstGeom prst="rect">
            <a:avLst/>
          </a:prstGeom>
          <a:noFill/>
        </p:spPr>
        <p:txBody>
          <a:bodyPr wrap="none" rtlCol="0">
            <a:spAutoFit/>
          </a:bodyPr>
          <a:lstStyle/>
          <a:p>
            <a:r>
              <a:rPr lang="zh-CN" altLang="en-US" dirty="0"/>
              <a:t>问题</a:t>
            </a:r>
            <a:r>
              <a:rPr lang="en-US" altLang="zh-CN" dirty="0"/>
              <a:t>Q</a:t>
            </a:r>
            <a:r>
              <a:rPr lang="zh-CN" altLang="en-US" dirty="0"/>
              <a:t>的解</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grpSp>
        <p:nvGrpSpPr>
          <p:cNvPr id="12" name="组合 11"/>
          <p:cNvGrpSpPr/>
          <p:nvPr/>
        </p:nvGrpSpPr>
        <p:grpSpPr>
          <a:xfrm>
            <a:off x="3505685" y="4985305"/>
            <a:ext cx="2278505" cy="381808"/>
            <a:chOff x="3492708" y="4504741"/>
            <a:chExt cx="2278505" cy="381808"/>
          </a:xfrm>
        </p:grpSpPr>
        <p:sp>
          <p:nvSpPr>
            <p:cNvPr id="10" name="矩形 9"/>
            <p:cNvSpPr/>
            <p:nvPr/>
          </p:nvSpPr>
          <p:spPr>
            <a:xfrm>
              <a:off x="3492708" y="4504741"/>
              <a:ext cx="2278505" cy="381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667168" y="4511291"/>
              <a:ext cx="1983235" cy="369332"/>
            </a:xfrm>
            <a:prstGeom prst="rect">
              <a:avLst/>
            </a:prstGeom>
            <a:noFill/>
          </p:spPr>
          <p:txBody>
            <a:bodyPr wrap="none" rtlCol="0">
              <a:spAutoFit/>
            </a:bodyPr>
            <a:lstStyle/>
            <a:p>
              <a:r>
                <a:rPr lang="zh-CN" altLang="en-US" dirty="0"/>
                <a:t>求解问题</a:t>
              </a:r>
              <a:r>
                <a:rPr lang="en-US" altLang="zh-CN" dirty="0"/>
                <a:t>P</a:t>
              </a:r>
              <a:r>
                <a:rPr lang="zh-CN" altLang="en-US" dirty="0"/>
                <a:t>的算法</a:t>
              </a:r>
            </a:p>
          </p:txBody>
        </p:sp>
      </p:grpSp>
      <p:sp>
        <p:nvSpPr>
          <p:cNvPr id="13" name="直角上箭头 12"/>
          <p:cNvSpPr/>
          <p:nvPr/>
        </p:nvSpPr>
        <p:spPr>
          <a:xfrm rot="5400000">
            <a:off x="1960006" y="4026687"/>
            <a:ext cx="1572147" cy="1507271"/>
          </a:xfrm>
          <a:prstGeom prst="bentUpArrow">
            <a:avLst>
              <a:gd name="adj1" fmla="val 10394"/>
              <a:gd name="adj2" fmla="val 25000"/>
              <a:gd name="adj3" fmla="val 182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703843" y="5263009"/>
            <a:ext cx="1569660" cy="369332"/>
          </a:xfrm>
          <a:prstGeom prst="rect">
            <a:avLst/>
          </a:prstGeom>
          <a:noFill/>
        </p:spPr>
        <p:txBody>
          <a:bodyPr wrap="none" rtlCol="0">
            <a:spAutoFit/>
          </a:bodyPr>
          <a:lstStyle/>
          <a:p>
            <a:r>
              <a:rPr lang="zh-CN" altLang="en-US" dirty="0"/>
              <a:t>将</a:t>
            </a:r>
            <a:r>
              <a:rPr lang="en-US" altLang="zh-CN" dirty="0"/>
              <a:t>I</a:t>
            </a:r>
            <a:r>
              <a:rPr lang="en-US" altLang="zh-CN" baseline="-25000" dirty="0"/>
              <a:t>Q</a:t>
            </a:r>
            <a:r>
              <a:rPr lang="zh-CN" altLang="en-US" dirty="0"/>
              <a:t>转换为</a:t>
            </a:r>
            <a:r>
              <a:rPr lang="en-US" altLang="zh-CN" dirty="0"/>
              <a:t>I</a:t>
            </a:r>
            <a:r>
              <a:rPr lang="en-US" altLang="zh-CN" baseline="-25000" dirty="0"/>
              <a:t>P</a:t>
            </a:r>
            <a:endParaRPr lang="zh-CN" altLang="en-US" baseline="-25000" dirty="0"/>
          </a:p>
        </p:txBody>
      </p:sp>
      <p:sp>
        <p:nvSpPr>
          <p:cNvPr id="15" name="直角上箭头 14"/>
          <p:cNvSpPr/>
          <p:nvPr/>
        </p:nvSpPr>
        <p:spPr>
          <a:xfrm>
            <a:off x="5795897" y="3994249"/>
            <a:ext cx="2703566" cy="1248594"/>
          </a:xfrm>
          <a:prstGeom prst="bentUpArrow">
            <a:avLst>
              <a:gd name="adj1" fmla="val 11840"/>
              <a:gd name="adj2" fmla="val 25000"/>
              <a:gd name="adj3" fmla="val 204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84190" y="5245628"/>
            <a:ext cx="2582758" cy="369332"/>
          </a:xfrm>
          <a:prstGeom prst="rect">
            <a:avLst/>
          </a:prstGeom>
          <a:noFill/>
        </p:spPr>
        <p:txBody>
          <a:bodyPr wrap="none" rtlCol="0">
            <a:spAutoFit/>
          </a:bodyPr>
          <a:lstStyle/>
          <a:p>
            <a:r>
              <a:rPr lang="zh-CN" altLang="en-US" dirty="0"/>
              <a:t>将</a:t>
            </a:r>
            <a:r>
              <a:rPr lang="en-US" altLang="zh-CN" dirty="0"/>
              <a:t>S</a:t>
            </a:r>
            <a:r>
              <a:rPr lang="en-US" altLang="zh-CN" baseline="-25000" dirty="0"/>
              <a:t>P</a:t>
            </a:r>
            <a:r>
              <a:rPr lang="en-US" altLang="zh-CN" dirty="0"/>
              <a:t>(I</a:t>
            </a:r>
            <a:r>
              <a:rPr lang="en-US" altLang="zh-CN" baseline="-25000" dirty="0"/>
              <a:t>P</a:t>
            </a:r>
            <a:r>
              <a:rPr lang="en-US" altLang="zh-CN" dirty="0"/>
              <a:t>)</a:t>
            </a:r>
            <a:r>
              <a:rPr lang="zh-CN" altLang="en-US" dirty="0"/>
              <a:t>转换为</a:t>
            </a:r>
            <a:r>
              <a:rPr lang="en-US" altLang="zh-CN" dirty="0"/>
              <a:t>S</a:t>
            </a:r>
            <a:r>
              <a:rPr lang="en-US" altLang="zh-CN" baseline="-25000" dirty="0"/>
              <a:t>Q</a:t>
            </a:r>
            <a:r>
              <a:rPr lang="en-US" altLang="zh-CN" dirty="0"/>
              <a:t>(I</a:t>
            </a:r>
            <a:r>
              <a:rPr lang="en-US" altLang="zh-CN" baseline="-25000" dirty="0"/>
              <a:t>Q</a:t>
            </a:r>
            <a:r>
              <a:rPr lang="en-US" altLang="zh-CN" dirty="0"/>
              <a:t>)</a:t>
            </a:r>
            <a:endParaRPr lang="zh-CN" altLang="en-US" dirty="0"/>
          </a:p>
        </p:txBody>
      </p:sp>
      <p:sp>
        <p:nvSpPr>
          <p:cNvPr id="17" name="文本框 16"/>
          <p:cNvSpPr txBox="1"/>
          <p:nvPr/>
        </p:nvSpPr>
        <p:spPr>
          <a:xfrm>
            <a:off x="2354538" y="4780322"/>
            <a:ext cx="784189" cy="369332"/>
          </a:xfrm>
          <a:prstGeom prst="rect">
            <a:avLst/>
          </a:prstGeom>
          <a:noFill/>
        </p:spPr>
        <p:txBody>
          <a:bodyPr wrap="none" rtlCol="0">
            <a:spAutoFit/>
          </a:bodyPr>
          <a:lstStyle/>
          <a:p>
            <a:r>
              <a:rPr lang="zh-CN" altLang="en-US" dirty="0"/>
              <a:t>转换</a:t>
            </a:r>
            <a:r>
              <a:rPr lang="en-US" altLang="zh-CN" dirty="0"/>
              <a:t>f</a:t>
            </a:r>
            <a:endParaRPr lang="zh-CN" altLang="en-US" dirty="0"/>
          </a:p>
        </p:txBody>
      </p:sp>
      <p:sp>
        <p:nvSpPr>
          <p:cNvPr id="18" name="文本框 17"/>
          <p:cNvSpPr txBox="1"/>
          <p:nvPr/>
        </p:nvSpPr>
        <p:spPr>
          <a:xfrm>
            <a:off x="6696110" y="4786073"/>
            <a:ext cx="784189" cy="369332"/>
          </a:xfrm>
          <a:prstGeom prst="rect">
            <a:avLst/>
          </a:prstGeom>
          <a:noFill/>
        </p:spPr>
        <p:txBody>
          <a:bodyPr wrap="none" rtlCol="0">
            <a:spAutoFit/>
          </a:bodyPr>
          <a:lstStyle/>
          <a:p>
            <a:r>
              <a:rPr lang="zh-CN" altLang="en-US" dirty="0"/>
              <a:t>转换</a:t>
            </a:r>
            <a:r>
              <a:rPr lang="en-US" altLang="zh-CN" dirty="0"/>
              <a:t>g</a:t>
            </a:r>
            <a:endParaRPr lang="zh-CN" altLang="en-US" dirty="0"/>
          </a:p>
        </p:txBody>
      </p:sp>
      <p:sp>
        <p:nvSpPr>
          <p:cNvPr id="19" name="上箭头 18"/>
          <p:cNvSpPr/>
          <p:nvPr/>
        </p:nvSpPr>
        <p:spPr>
          <a:xfrm>
            <a:off x="2488673"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上箭头 19"/>
          <p:cNvSpPr/>
          <p:nvPr/>
        </p:nvSpPr>
        <p:spPr>
          <a:xfrm>
            <a:off x="4671762"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上箭头 20"/>
          <p:cNvSpPr/>
          <p:nvPr/>
        </p:nvSpPr>
        <p:spPr>
          <a:xfrm>
            <a:off x="6854851" y="5741233"/>
            <a:ext cx="257406" cy="55463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414400" y="6291638"/>
            <a:ext cx="829073" cy="369332"/>
          </a:xfrm>
          <a:prstGeom prst="rect">
            <a:avLst/>
          </a:prstGeom>
          <a:noFill/>
        </p:spPr>
        <p:txBody>
          <a:bodyPr wrap="none" rtlCol="0">
            <a:spAutoFit/>
          </a:bodyPr>
          <a:lstStyle/>
          <a:p>
            <a:r>
              <a:rPr lang="en-US" altLang="zh-CN" dirty="0"/>
              <a:t>T</a:t>
            </a:r>
            <a:r>
              <a:rPr lang="en-US" altLang="zh-CN" baseline="-25000" dirty="0"/>
              <a:t>1</a:t>
            </a:r>
            <a:r>
              <a:rPr lang="en-US" altLang="zh-CN" dirty="0"/>
              <a:t>(n)</a:t>
            </a:r>
            <a:endParaRPr lang="zh-CN" altLang="en-US" dirty="0"/>
          </a:p>
        </p:txBody>
      </p:sp>
      <p:sp>
        <p:nvSpPr>
          <p:cNvPr id="23" name="文本框 22"/>
          <p:cNvSpPr txBox="1"/>
          <p:nvPr/>
        </p:nvSpPr>
        <p:spPr>
          <a:xfrm>
            <a:off x="4570274" y="6291638"/>
            <a:ext cx="829073" cy="369332"/>
          </a:xfrm>
          <a:prstGeom prst="rect">
            <a:avLst/>
          </a:prstGeom>
          <a:noFill/>
        </p:spPr>
        <p:txBody>
          <a:bodyPr wrap="none" rtlCol="0">
            <a:spAutoFit/>
          </a:bodyPr>
          <a:lstStyle/>
          <a:p>
            <a:r>
              <a:rPr lang="en-US" altLang="zh-CN" dirty="0"/>
              <a:t>T</a:t>
            </a:r>
            <a:r>
              <a:rPr lang="en-US" altLang="zh-CN" baseline="-25000" dirty="0"/>
              <a:t>2</a:t>
            </a:r>
            <a:r>
              <a:rPr lang="en-US" altLang="zh-CN" dirty="0"/>
              <a:t>(n)</a:t>
            </a:r>
            <a:endParaRPr lang="zh-CN" altLang="en-US" baseline="-25000" dirty="0"/>
          </a:p>
        </p:txBody>
      </p:sp>
      <p:sp>
        <p:nvSpPr>
          <p:cNvPr id="24" name="文本框 23"/>
          <p:cNvSpPr txBox="1"/>
          <p:nvPr/>
        </p:nvSpPr>
        <p:spPr>
          <a:xfrm>
            <a:off x="6753363" y="6291638"/>
            <a:ext cx="829073" cy="369332"/>
          </a:xfrm>
          <a:prstGeom prst="rect">
            <a:avLst/>
          </a:prstGeom>
          <a:noFill/>
        </p:spPr>
        <p:txBody>
          <a:bodyPr wrap="none" rtlCol="0">
            <a:spAutoFit/>
          </a:bodyPr>
          <a:lstStyle/>
          <a:p>
            <a:r>
              <a:rPr lang="en-US" altLang="zh-CN" dirty="0"/>
              <a:t>T</a:t>
            </a:r>
            <a:r>
              <a:rPr lang="en-US" altLang="zh-CN" baseline="-25000" dirty="0"/>
              <a:t>3</a:t>
            </a:r>
            <a:r>
              <a:rPr lang="en-US" altLang="zh-CN" dirty="0"/>
              <a:t>(n)</a:t>
            </a:r>
            <a:endParaRPr lang="zh-CN" altLang="en-US" baseline="-25000" dirty="0"/>
          </a:p>
        </p:txBody>
      </p:sp>
    </p:spTree>
    <p:extLst>
      <p:ext uri="{BB962C8B-B14F-4D97-AF65-F5344CB8AC3E}">
        <p14:creationId xmlns:p14="http://schemas.microsoft.com/office/powerpoint/2010/main" val="415260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a:xfrm>
            <a:off x="1942415" y="2133600"/>
            <a:ext cx="6591985" cy="2108616"/>
          </a:xfrm>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：求解正整数</a:t>
            </a:r>
            <a:r>
              <a:rPr lang="en-US" altLang="zh-CN" dirty="0"/>
              <a:t>n</a:t>
            </a:r>
            <a:r>
              <a:rPr lang="zh-CN" altLang="en-US" dirty="0"/>
              <a:t>的质因子分解式。</a:t>
            </a:r>
            <a:endParaRPr lang="en-US" altLang="zh-CN" dirty="0"/>
          </a:p>
          <a:p>
            <a:pPr lvl="1"/>
            <a:r>
              <a:rPr lang="zh-CN" altLang="en-US" dirty="0"/>
              <a:t>问题</a:t>
            </a:r>
            <a:r>
              <a:rPr lang="en-US" altLang="zh-CN" dirty="0"/>
              <a:t>Q</a:t>
            </a:r>
            <a:r>
              <a:rPr lang="zh-CN" altLang="en-US" dirty="0"/>
              <a:t>：判断正整数</a:t>
            </a:r>
            <a:r>
              <a:rPr lang="en-US" altLang="zh-CN" dirty="0"/>
              <a:t>n</a:t>
            </a:r>
            <a:r>
              <a:rPr lang="zh-CN" altLang="en-US" dirty="0"/>
              <a:t>是否是质数。</a:t>
            </a:r>
          </a:p>
        </p:txBody>
      </p:sp>
      <p:sp>
        <p:nvSpPr>
          <p:cNvPr id="4" name="文本框 3"/>
          <p:cNvSpPr txBox="1"/>
          <p:nvPr/>
        </p:nvSpPr>
        <p:spPr>
          <a:xfrm>
            <a:off x="3087528" y="4470816"/>
            <a:ext cx="4055919" cy="156966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err="1"/>
              <a:t>bool</a:t>
            </a:r>
            <a:r>
              <a:rPr lang="en-US" altLang="zh-CN" sz="2400" dirty="0"/>
              <a:t> Q(n)</a:t>
            </a:r>
          </a:p>
          <a:p>
            <a:r>
              <a:rPr lang="en-US" altLang="zh-CN" sz="2400" dirty="0"/>
              <a:t>{</a:t>
            </a:r>
          </a:p>
          <a:p>
            <a:r>
              <a:rPr lang="en-US" altLang="zh-CN" sz="2400" dirty="0"/>
              <a:t>    return P(n) == 1;</a:t>
            </a:r>
          </a:p>
          <a:p>
            <a:r>
              <a:rPr lang="en-US" altLang="zh-CN" sz="2400" dirty="0"/>
              <a:t>}</a:t>
            </a:r>
            <a:endParaRPr lang="zh-CN" altLang="en-US" sz="2400" dirty="0"/>
          </a:p>
        </p:txBody>
      </p:sp>
    </p:spTree>
    <p:extLst>
      <p:ext uri="{BB962C8B-B14F-4D97-AF65-F5344CB8AC3E}">
        <p14:creationId xmlns:p14="http://schemas.microsoft.com/office/powerpoint/2010/main" val="337545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归约方法确认问题的难度下界</a:t>
            </a:r>
            <a:endParaRPr lang="en-US" altLang="zh-CN" dirty="0"/>
          </a:p>
          <a:p>
            <a:pPr lvl="1"/>
            <a:r>
              <a:rPr lang="zh-CN" altLang="en-US" dirty="0"/>
              <a:t>问题</a:t>
            </a:r>
            <a:r>
              <a:rPr lang="en-US" altLang="zh-CN" dirty="0"/>
              <a:t>P</a:t>
            </a:r>
            <a:r>
              <a:rPr lang="zh-CN" altLang="en-US" dirty="0"/>
              <a:t>：求平面上</a:t>
            </a:r>
            <a:r>
              <a:rPr lang="en-US" altLang="zh-CN" dirty="0"/>
              <a:t>n</a:t>
            </a:r>
            <a:r>
              <a:rPr lang="zh-CN" altLang="en-US" dirty="0"/>
              <a:t>个点中的最近点对。</a:t>
            </a:r>
            <a:endParaRPr lang="en-US" altLang="zh-CN" dirty="0"/>
          </a:p>
          <a:p>
            <a:pPr lvl="1"/>
            <a:r>
              <a:rPr lang="zh-CN" altLang="en-US" dirty="0"/>
              <a:t>问题</a:t>
            </a:r>
            <a:r>
              <a:rPr lang="en-US" altLang="zh-CN" dirty="0"/>
              <a:t>Q</a:t>
            </a:r>
            <a:r>
              <a:rPr lang="zh-CN" altLang="en-US" dirty="0"/>
              <a:t>：判断</a:t>
            </a:r>
            <a:r>
              <a:rPr lang="en-US" altLang="zh-CN" dirty="0"/>
              <a:t>n</a:t>
            </a:r>
            <a:r>
              <a:rPr lang="zh-CN" altLang="en-US" dirty="0"/>
              <a:t>个数的集合</a:t>
            </a:r>
            <a:r>
              <a:rPr lang="en-US" altLang="zh-CN" dirty="0"/>
              <a:t>S</a:t>
            </a:r>
            <a:r>
              <a:rPr lang="zh-CN" altLang="en-US" dirty="0"/>
              <a:t>中是否存在相同的元素。</a:t>
            </a:r>
          </a:p>
        </p:txBody>
      </p:sp>
      <p:sp>
        <p:nvSpPr>
          <p:cNvPr id="4" name="文本框 3"/>
          <p:cNvSpPr txBox="1"/>
          <p:nvPr/>
        </p:nvSpPr>
        <p:spPr>
          <a:xfrm>
            <a:off x="1980944" y="4032651"/>
            <a:ext cx="6514925" cy="230832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2400" dirty="0"/>
              <a:t>Uniqueness(S)</a:t>
            </a:r>
          </a:p>
          <a:p>
            <a:r>
              <a:rPr lang="en-US" altLang="zh-CN" sz="2400" dirty="0"/>
              <a:t>{</a:t>
            </a:r>
          </a:p>
          <a:p>
            <a:r>
              <a:rPr lang="en-US" altLang="zh-CN" sz="2400" dirty="0"/>
              <a:t>    Points = {(S</a:t>
            </a:r>
            <a:r>
              <a:rPr lang="en-US" altLang="zh-CN" sz="2400" baseline="-25000" dirty="0"/>
              <a:t>1</a:t>
            </a:r>
            <a:r>
              <a:rPr lang="en-US" altLang="zh-CN" sz="2400" dirty="0"/>
              <a:t>, 0), (S</a:t>
            </a:r>
            <a:r>
              <a:rPr lang="en-US" altLang="zh-CN" sz="2400" baseline="-25000" dirty="0"/>
              <a:t>2</a:t>
            </a:r>
            <a:r>
              <a:rPr lang="en-US" altLang="zh-CN" sz="2400" dirty="0"/>
              <a:t>, 0)...};</a:t>
            </a:r>
          </a:p>
          <a:p>
            <a:r>
              <a:rPr lang="en-US" altLang="zh-CN" sz="2400" dirty="0"/>
              <a:t>    d = Nearest(Points);</a:t>
            </a:r>
          </a:p>
          <a:p>
            <a:r>
              <a:rPr lang="en-US" altLang="zh-CN" sz="2400" dirty="0"/>
              <a:t>    return d != 0;</a:t>
            </a:r>
          </a:p>
          <a:p>
            <a:r>
              <a:rPr lang="en-US" altLang="zh-CN" sz="2400" dirty="0"/>
              <a:t>}</a:t>
            </a:r>
            <a:endParaRPr lang="zh-CN" altLang="en-US" sz="2400" dirty="0"/>
          </a:p>
        </p:txBody>
      </p:sp>
    </p:spTree>
    <p:extLst>
      <p:ext uri="{BB962C8B-B14F-4D97-AF65-F5344CB8AC3E}">
        <p14:creationId xmlns:p14="http://schemas.microsoft.com/office/powerpoint/2010/main" val="389344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29521"/>
          </a:xfrm>
        </p:spPr>
        <p:txBody>
          <a:bodyPr/>
          <a:lstStyle/>
          <a:p>
            <a:r>
              <a:rPr lang="zh-CN" altLang="en-US" dirty="0"/>
              <a:t>如何确定问题的计算复杂性</a:t>
            </a:r>
            <a:endParaRPr lang="en-US" altLang="zh-CN" dirty="0"/>
          </a:p>
        </p:txBody>
      </p:sp>
      <p:cxnSp>
        <p:nvCxnSpPr>
          <p:cNvPr id="5" name="直接箭头连接符 4"/>
          <p:cNvCxnSpPr/>
          <p:nvPr/>
        </p:nvCxnSpPr>
        <p:spPr>
          <a:xfrm flipV="1">
            <a:off x="4212236" y="3282847"/>
            <a:ext cx="0" cy="304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73408" y="3282847"/>
            <a:ext cx="1338828" cy="369332"/>
          </a:xfrm>
          <a:prstGeom prst="rect">
            <a:avLst/>
          </a:prstGeom>
          <a:noFill/>
        </p:spPr>
        <p:txBody>
          <a:bodyPr wrap="none" rtlCol="0">
            <a:spAutoFit/>
          </a:bodyPr>
          <a:lstStyle/>
          <a:p>
            <a:r>
              <a:rPr lang="zh-CN" altLang="en-US" dirty="0"/>
              <a:t>高阶复杂性</a:t>
            </a:r>
          </a:p>
        </p:txBody>
      </p:sp>
      <p:sp>
        <p:nvSpPr>
          <p:cNvPr id="8" name="文本框 7"/>
          <p:cNvSpPr txBox="1"/>
          <p:nvPr/>
        </p:nvSpPr>
        <p:spPr>
          <a:xfrm>
            <a:off x="2873408" y="5956519"/>
            <a:ext cx="1338828" cy="369332"/>
          </a:xfrm>
          <a:prstGeom prst="rect">
            <a:avLst/>
          </a:prstGeom>
          <a:noFill/>
        </p:spPr>
        <p:txBody>
          <a:bodyPr wrap="none" rtlCol="0">
            <a:spAutoFit/>
          </a:bodyPr>
          <a:lstStyle/>
          <a:p>
            <a:r>
              <a:rPr lang="zh-CN" altLang="en-US" dirty="0"/>
              <a:t>低阶复杂性</a:t>
            </a:r>
          </a:p>
        </p:txBody>
      </p:sp>
      <p:sp>
        <p:nvSpPr>
          <p:cNvPr id="9" name="文本框 8"/>
          <p:cNvSpPr txBox="1"/>
          <p:nvPr/>
        </p:nvSpPr>
        <p:spPr>
          <a:xfrm>
            <a:off x="4212236" y="5020965"/>
            <a:ext cx="2351926" cy="369332"/>
          </a:xfrm>
          <a:prstGeom prst="rect">
            <a:avLst/>
          </a:prstGeom>
          <a:noFill/>
        </p:spPr>
        <p:txBody>
          <a:bodyPr wrap="none" rtlCol="0">
            <a:spAutoFit/>
          </a:bodyPr>
          <a:lstStyle/>
          <a:p>
            <a:r>
              <a:rPr lang="zh-CN" altLang="en-US" dirty="0"/>
              <a:t>问题的难度下界</a:t>
            </a:r>
            <a:r>
              <a:rPr lang="en-US" altLang="zh-CN" dirty="0"/>
              <a:t>F(n)</a:t>
            </a:r>
            <a:endParaRPr lang="zh-CN" altLang="en-US" dirty="0"/>
          </a:p>
        </p:txBody>
      </p:sp>
      <p:sp>
        <p:nvSpPr>
          <p:cNvPr id="10" name="文本框 9"/>
          <p:cNvSpPr txBox="1"/>
          <p:nvPr/>
        </p:nvSpPr>
        <p:spPr>
          <a:xfrm>
            <a:off x="4212236" y="4240968"/>
            <a:ext cx="4198585" cy="369332"/>
          </a:xfrm>
          <a:prstGeom prst="rect">
            <a:avLst/>
          </a:prstGeom>
          <a:noFill/>
        </p:spPr>
        <p:txBody>
          <a:bodyPr wrap="none" rtlCol="0">
            <a:spAutoFit/>
          </a:bodyPr>
          <a:lstStyle/>
          <a:p>
            <a:r>
              <a:rPr lang="zh-CN" altLang="en-US" dirty="0"/>
              <a:t>求解问题的算法的最坏时间复杂性</a:t>
            </a:r>
            <a:r>
              <a:rPr lang="en-US" altLang="zh-CN" dirty="0"/>
              <a:t>W(n)</a:t>
            </a:r>
            <a:endParaRPr lang="zh-CN" altLang="en-US" dirty="0"/>
          </a:p>
        </p:txBody>
      </p:sp>
    </p:spTree>
    <p:extLst>
      <p:ext uri="{BB962C8B-B14F-4D97-AF65-F5344CB8AC3E}">
        <p14:creationId xmlns:p14="http://schemas.microsoft.com/office/powerpoint/2010/main" val="338947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问题的计算复杂性</a:t>
            </a:r>
          </a:p>
        </p:txBody>
      </p:sp>
      <p:sp>
        <p:nvSpPr>
          <p:cNvPr id="3" name="内容占位符 2"/>
          <p:cNvSpPr>
            <a:spLocks noGrp="1"/>
          </p:cNvSpPr>
          <p:nvPr>
            <p:ph idx="1"/>
          </p:nvPr>
        </p:nvSpPr>
        <p:spPr>
          <a:xfrm>
            <a:off x="1942415" y="2133600"/>
            <a:ext cx="6591985" cy="789482"/>
          </a:xfrm>
        </p:spPr>
        <p:txBody>
          <a:bodyPr/>
          <a:lstStyle/>
          <a:p>
            <a:r>
              <a:rPr lang="zh-CN" altLang="en-US" dirty="0"/>
              <a:t>难解问题的界定</a:t>
            </a:r>
          </a:p>
        </p:txBody>
      </p:sp>
      <mc:AlternateContent xmlns:mc="http://schemas.openxmlformats.org/markup-compatibility/2006" xmlns:a14="http://schemas.microsoft.com/office/drawing/2010/main">
        <mc:Choice Requires="a14">
          <p:sp>
            <p:nvSpPr>
              <p:cNvPr id="4" name="文本框 3"/>
              <p:cNvSpPr txBox="1"/>
              <p:nvPr/>
            </p:nvSpPr>
            <p:spPr>
              <a:xfrm>
                <a:off x="6008763" y="4871392"/>
                <a:ext cx="1599604" cy="6948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i="1" smtClean="0">
                          <a:latin typeface="Cambria Math" panose="02040503050406030204" pitchFamily="18" charset="0"/>
                        </a:rPr>
                        <m:t>𝑂</m:t>
                      </m:r>
                      <m:d>
                        <m:dPr>
                          <m:ctrlPr>
                            <a:rPr lang="en-US" altLang="zh-CN" sz="400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𝑛</m:t>
                              </m:r>
                            </m:e>
                            <m:sup>
                              <m:r>
                                <a:rPr lang="en-US" altLang="zh-CN" sz="4000" i="1">
                                  <a:latin typeface="Cambria Math" panose="02040503050406030204" pitchFamily="18" charset="0"/>
                                </a:rPr>
                                <m:t>𝑘</m:t>
                              </m:r>
                            </m:sup>
                          </m:sSup>
                        </m:e>
                      </m:d>
                    </m:oMath>
                  </m:oMathPara>
                </a14:m>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008763" y="4871392"/>
                <a:ext cx="1599604" cy="69480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08762" y="3690583"/>
                <a:ext cx="15996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𝑂</m:t>
                      </m:r>
                      <m:d>
                        <m:dPr>
                          <m:ctrlPr>
                            <a:rPr lang="en-US" altLang="zh-CN" sz="4000" b="0" i="1" smtClean="0">
                              <a:latin typeface="Cambria Math" panose="02040503050406030204" pitchFamily="18" charset="0"/>
                            </a:rPr>
                          </m:ctrlPr>
                        </m:dPr>
                        <m:e>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𝑘</m:t>
                              </m:r>
                            </m:e>
                            <m:sup>
                              <m:r>
                                <a:rPr lang="en-US" altLang="zh-CN" sz="4000" b="0" i="1" smtClean="0">
                                  <a:latin typeface="Cambria Math" panose="02040503050406030204" pitchFamily="18" charset="0"/>
                                </a:rPr>
                                <m:t>𝑛</m:t>
                              </m:r>
                            </m:sup>
                          </m:sSup>
                        </m:e>
                      </m:d>
                    </m:oMath>
                  </m:oMathPara>
                </a14:m>
                <a:endParaRPr lang="zh-CN" altLang="en-US" sz="4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008762" y="3690583"/>
                <a:ext cx="1599605" cy="615553"/>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8" name="直接箭头连接符 7"/>
          <p:cNvCxnSpPr/>
          <p:nvPr/>
        </p:nvCxnSpPr>
        <p:spPr>
          <a:xfrm flipV="1">
            <a:off x="3643781" y="2923082"/>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4523" y="5218795"/>
            <a:ext cx="49042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47244" y="4034572"/>
            <a:ext cx="2364982"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07293" y="5733110"/>
            <a:ext cx="1107996" cy="369332"/>
          </a:xfrm>
          <a:prstGeom prst="rect">
            <a:avLst/>
          </a:prstGeom>
          <a:noFill/>
        </p:spPr>
        <p:txBody>
          <a:bodyPr wrap="none" rtlCol="0">
            <a:spAutoFit/>
          </a:bodyPr>
          <a:lstStyle/>
          <a:p>
            <a:r>
              <a:rPr lang="zh-CN" altLang="en-US" dirty="0"/>
              <a:t>可接受的</a:t>
            </a:r>
          </a:p>
        </p:txBody>
      </p:sp>
      <p:sp>
        <p:nvSpPr>
          <p:cNvPr id="12" name="文本框 11"/>
          <p:cNvSpPr txBox="1"/>
          <p:nvPr/>
        </p:nvSpPr>
        <p:spPr>
          <a:xfrm>
            <a:off x="1907293" y="3819055"/>
            <a:ext cx="1107996" cy="369332"/>
          </a:xfrm>
          <a:prstGeom prst="rect">
            <a:avLst/>
          </a:prstGeom>
          <a:noFill/>
        </p:spPr>
        <p:txBody>
          <a:bodyPr wrap="none" rtlCol="0">
            <a:spAutoFit/>
          </a:bodyPr>
          <a:lstStyle/>
          <a:p>
            <a:r>
              <a:rPr lang="zh-CN" altLang="en-US" dirty="0"/>
              <a:t>难解问题</a:t>
            </a:r>
          </a:p>
        </p:txBody>
      </p:sp>
    </p:spTree>
    <p:extLst>
      <p:ext uri="{BB962C8B-B14F-4D97-AF65-F5344CB8AC3E}">
        <p14:creationId xmlns:p14="http://schemas.microsoft.com/office/powerpoint/2010/main" val="79794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文本占位符 2"/>
          <p:cNvSpPr>
            <a:spLocks noGrp="1"/>
          </p:cNvSpPr>
          <p:nvPr>
            <p:ph type="body" idx="1"/>
          </p:nvPr>
        </p:nvSpPr>
        <p:spPr/>
        <p:txBody>
          <a:bodyPr/>
          <a:lstStyle/>
          <a:p>
            <a:r>
              <a:rPr lang="zh-CN" altLang="en-US" dirty="0"/>
              <a:t>第</a:t>
            </a:r>
            <a:r>
              <a:rPr lang="en-US" altLang="zh-CN" dirty="0"/>
              <a:t>3</a:t>
            </a:r>
            <a:r>
              <a:rPr lang="zh-CN" altLang="en-US" dirty="0"/>
              <a:t>章 问题复杂性</a:t>
            </a:r>
          </a:p>
        </p:txBody>
      </p:sp>
    </p:spTree>
    <p:extLst>
      <p:ext uri="{BB962C8B-B14F-4D97-AF65-F5344CB8AC3E}">
        <p14:creationId xmlns:p14="http://schemas.microsoft.com/office/powerpoint/2010/main" val="249679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问题的难度下界</a:t>
            </a:r>
          </a:p>
          <a:p>
            <a:pPr lvl="1">
              <a:lnSpc>
                <a:spcPct val="200000"/>
              </a:lnSpc>
            </a:pPr>
            <a:r>
              <a:rPr lang="zh-CN" altLang="en-US" dirty="0"/>
              <a:t>目前已知求解一个问题在最坏情况下的最少工作量是多少？</a:t>
            </a:r>
            <a:endParaRPr lang="en-US" altLang="zh-CN" dirty="0"/>
          </a:p>
          <a:p>
            <a:pPr lvl="1">
              <a:lnSpc>
                <a:spcPct val="200000"/>
              </a:lnSpc>
            </a:pPr>
            <a:r>
              <a:rPr lang="zh-CN" altLang="en-US" dirty="0"/>
              <a:t>或者说，目前已知一个问题到底有多难？</a:t>
            </a:r>
            <a:endParaRPr lang="en-US" altLang="zh-CN" dirty="0"/>
          </a:p>
          <a:p>
            <a:pPr lvl="1">
              <a:lnSpc>
                <a:spcPct val="200000"/>
              </a:lnSpc>
            </a:pPr>
            <a:r>
              <a:rPr lang="zh-CN" altLang="en-US" dirty="0"/>
              <a:t>可以由</a:t>
            </a:r>
            <a:r>
              <a:rPr lang="zh-CN" altLang="en-US" b="1" dirty="0">
                <a:solidFill>
                  <a:srgbClr val="FF0000"/>
                </a:solidFill>
              </a:rPr>
              <a:t>最坏情况</a:t>
            </a:r>
            <a:r>
              <a:rPr lang="zh-CN" altLang="en-US" dirty="0"/>
              <a:t>下对</a:t>
            </a:r>
            <a:r>
              <a:rPr lang="zh-CN" altLang="en-US" b="1" dirty="0">
                <a:solidFill>
                  <a:srgbClr val="FF0000"/>
                </a:solidFill>
              </a:rPr>
              <a:t>任何算法</a:t>
            </a:r>
            <a:r>
              <a:rPr lang="zh-CN" altLang="en-US" dirty="0"/>
              <a:t>都</a:t>
            </a:r>
            <a:r>
              <a:rPr lang="zh-CN" altLang="en-US" b="1" dirty="0">
                <a:solidFill>
                  <a:srgbClr val="FF0000"/>
                </a:solidFill>
              </a:rPr>
              <a:t>至少</a:t>
            </a:r>
            <a:r>
              <a:rPr lang="zh-CN" altLang="en-US" dirty="0"/>
              <a:t>要做的基本运算量</a:t>
            </a:r>
            <a:r>
              <a:rPr lang="en-US" altLang="zh-CN" dirty="0"/>
              <a:t>F(n)</a:t>
            </a:r>
            <a:r>
              <a:rPr lang="zh-CN" altLang="en-US" dirty="0"/>
              <a:t>来估算。</a:t>
            </a:r>
            <a:endParaRPr lang="en-US" altLang="zh-CN" dirty="0"/>
          </a:p>
          <a:p>
            <a:pPr lvl="1">
              <a:lnSpc>
                <a:spcPct val="200000"/>
              </a:lnSpc>
            </a:pPr>
            <a:r>
              <a:rPr lang="zh-CN" altLang="en-US" dirty="0"/>
              <a:t>目前只有少数问题得到了有关难度下界的分析结果。</a:t>
            </a:r>
          </a:p>
        </p:txBody>
      </p:sp>
    </p:spTree>
    <p:extLst>
      <p:ext uri="{BB962C8B-B14F-4D97-AF65-F5344CB8AC3E}">
        <p14:creationId xmlns:p14="http://schemas.microsoft.com/office/powerpoint/2010/main" val="93163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pPr>
              <a:lnSpc>
                <a:spcPct val="200000"/>
              </a:lnSpc>
            </a:pPr>
            <a:r>
              <a:rPr lang="zh-CN" altLang="en-US" dirty="0"/>
              <a:t>问题难度下界举例：排序问题</a:t>
            </a:r>
            <a:endParaRPr lang="en-US" altLang="zh-CN" dirty="0"/>
          </a:p>
          <a:p>
            <a:pPr lvl="1">
              <a:lnSpc>
                <a:spcPct val="200000"/>
              </a:lnSpc>
            </a:pPr>
            <a:r>
              <a:rPr lang="zh-CN" altLang="en-US" dirty="0"/>
              <a:t>基于比较的排序，已证明至少要做</a:t>
            </a:r>
            <a:r>
              <a:rPr lang="el-GR" altLang="zh-CN" dirty="0"/>
              <a:t>Ω</a:t>
            </a:r>
            <a:r>
              <a:rPr lang="en-US" altLang="zh-CN" dirty="0"/>
              <a:t>(</a:t>
            </a:r>
            <a:r>
              <a:rPr lang="en-US" altLang="zh-CN" dirty="0" err="1"/>
              <a:t>nlogn</a:t>
            </a:r>
            <a:r>
              <a:rPr lang="en-US" altLang="zh-CN" dirty="0"/>
              <a:t>)</a:t>
            </a:r>
            <a:r>
              <a:rPr lang="zh-CN" altLang="en-US" dirty="0"/>
              <a:t>次比较，因此问题的已知下界为</a:t>
            </a:r>
            <a:r>
              <a:rPr lang="el-GR" altLang="zh-CN" dirty="0"/>
              <a:t>Ω</a:t>
            </a:r>
            <a:r>
              <a:rPr lang="en-US" altLang="zh-CN" dirty="0"/>
              <a:t>(</a:t>
            </a:r>
            <a:r>
              <a:rPr lang="en-US" altLang="zh-CN" dirty="0" err="1"/>
              <a:t>nlogn</a:t>
            </a:r>
            <a:r>
              <a:rPr lang="en-US" altLang="zh-CN" dirty="0"/>
              <a:t>)</a:t>
            </a:r>
            <a:r>
              <a:rPr lang="zh-CN" altLang="en-US" dirty="0"/>
              <a:t>。</a:t>
            </a:r>
          </a:p>
        </p:txBody>
      </p:sp>
    </p:spTree>
    <p:extLst>
      <p:ext uri="{BB962C8B-B14F-4D97-AF65-F5344CB8AC3E}">
        <p14:creationId xmlns:p14="http://schemas.microsoft.com/office/powerpoint/2010/main" val="15992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问题的难度下界</a:t>
            </a:r>
          </a:p>
        </p:txBody>
      </p:sp>
      <p:sp>
        <p:nvSpPr>
          <p:cNvPr id="3" name="内容占位符 2"/>
          <p:cNvSpPr>
            <a:spLocks noGrp="1"/>
          </p:cNvSpPr>
          <p:nvPr>
            <p:ph idx="1"/>
          </p:nvPr>
        </p:nvSpPr>
        <p:spPr/>
        <p:txBody>
          <a:bodyPr/>
          <a:lstStyle/>
          <a:p>
            <a:r>
              <a:rPr lang="zh-CN" altLang="en-US" dirty="0"/>
              <a:t>问题难度下界举例：旅行商问题</a:t>
            </a:r>
          </a:p>
        </p:txBody>
      </p:sp>
      <p:pic>
        <p:nvPicPr>
          <p:cNvPr id="1026" name="Picture 2" descr="http://pic.baike.soso.com/p/20121005/20121005172046-1346628839.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51" b="2580"/>
          <a:stretch/>
        </p:blipFill>
        <p:spPr bwMode="auto">
          <a:xfrm>
            <a:off x="2393696" y="2812494"/>
            <a:ext cx="3402014" cy="33321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V="1">
            <a:off x="6314551" y="2735480"/>
            <a:ext cx="0" cy="3642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314551" y="5031193"/>
            <a:ext cx="792419"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18014" y="3846970"/>
            <a:ext cx="78895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06970" y="3662304"/>
            <a:ext cx="1563248" cy="369332"/>
          </a:xfrm>
          <a:prstGeom prst="rect">
            <a:avLst/>
          </a:prstGeom>
          <a:noFill/>
        </p:spPr>
        <p:txBody>
          <a:bodyPr wrap="none" rtlCol="0">
            <a:spAutoFit/>
          </a:bodyPr>
          <a:lstStyle/>
          <a:p>
            <a:r>
              <a:rPr lang="en-US" altLang="zh-CN" dirty="0"/>
              <a:t>W(n)=O(n!)</a:t>
            </a:r>
            <a:endParaRPr lang="zh-CN" altLang="en-US" dirty="0"/>
          </a:p>
        </p:txBody>
      </p:sp>
      <p:sp>
        <p:nvSpPr>
          <p:cNvPr id="15" name="文本框 14"/>
          <p:cNvSpPr txBox="1"/>
          <p:nvPr/>
        </p:nvSpPr>
        <p:spPr>
          <a:xfrm>
            <a:off x="7106970" y="4846527"/>
            <a:ext cx="1518364" cy="369332"/>
          </a:xfrm>
          <a:prstGeom prst="rect">
            <a:avLst/>
          </a:prstGeom>
          <a:noFill/>
        </p:spPr>
        <p:txBody>
          <a:bodyPr wrap="none" rtlCol="0">
            <a:spAutoFit/>
          </a:bodyPr>
          <a:lstStyle/>
          <a:p>
            <a:r>
              <a:rPr lang="en-US" altLang="zh-CN" dirty="0"/>
              <a:t>F(n)=</a:t>
            </a:r>
            <a:r>
              <a:rPr lang="el-GR" altLang="zh-CN" dirty="0"/>
              <a:t>Ω(</a:t>
            </a:r>
            <a:r>
              <a:rPr lang="en-US" altLang="zh-CN" dirty="0"/>
              <a:t>n</a:t>
            </a:r>
            <a:r>
              <a:rPr lang="en-US" altLang="zh-CN" baseline="30000" dirty="0"/>
              <a:t>2</a:t>
            </a:r>
            <a:r>
              <a:rPr lang="en-US" altLang="zh-CN" dirty="0"/>
              <a:t>)</a:t>
            </a:r>
            <a:endParaRPr lang="zh-CN" altLang="en-US" dirty="0"/>
          </a:p>
        </p:txBody>
      </p:sp>
    </p:spTree>
    <p:extLst>
      <p:ext uri="{BB962C8B-B14F-4D97-AF65-F5344CB8AC3E}">
        <p14:creationId xmlns:p14="http://schemas.microsoft.com/office/powerpoint/2010/main" val="357920318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自定义 1">
      <a:majorFont>
        <a:latin typeface="Century Gothic"/>
        <a:ea typeface="幼圆"/>
        <a:cs typeface=""/>
      </a:majorFont>
      <a:minorFont>
        <a:latin typeface="Courier New"/>
        <a:ea typeface="幼圆"/>
        <a:cs typeface=""/>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2605</TotalTime>
  <Words>4152</Words>
  <Application>Microsoft Office PowerPoint</Application>
  <PresentationFormat>全屏显示(4:3)</PresentationFormat>
  <Paragraphs>501</Paragraphs>
  <Slides>35</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Calibri</vt:lpstr>
      <vt:lpstr>Cambria Math</vt:lpstr>
      <vt:lpstr>Century Gothic</vt:lpstr>
      <vt:lpstr>Courier New</vt:lpstr>
      <vt:lpstr>Wingdings 3</vt:lpstr>
      <vt:lpstr>丝状</vt:lpstr>
      <vt:lpstr>第3章 问题复杂性</vt:lpstr>
      <vt:lpstr>第1节 问题的计算复杂性</vt:lpstr>
      <vt:lpstr>第1节 问题的计算复杂性</vt:lpstr>
      <vt:lpstr>第1节 问题的计算复杂性</vt:lpstr>
      <vt:lpstr>第1节 问题的计算复杂性</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第2节 问题的难度下界</vt:lpstr>
      <vt:lpstr>PowerPoint 演示文稿</vt:lpstr>
      <vt:lpstr>第2节 问题的难度下界</vt:lpstr>
      <vt:lpstr>第2节 问题的难度下界</vt:lpstr>
      <vt:lpstr>第2节 问题的难度下界</vt:lpstr>
      <vt:lpstr>第2节 问题的难度下界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问题复杂性</dc:title>
  <dc:creator>彭四伟</dc:creator>
  <cp:lastModifiedBy>Siwei PENG</cp:lastModifiedBy>
  <cp:revision>125</cp:revision>
  <dcterms:created xsi:type="dcterms:W3CDTF">2013-11-16T00:42:11Z</dcterms:created>
  <dcterms:modified xsi:type="dcterms:W3CDTF">2019-06-04T13:58:37Z</dcterms:modified>
</cp:coreProperties>
</file>